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320" r:id="rId3"/>
    <p:sldId id="321" r:id="rId4"/>
    <p:sldId id="322" r:id="rId6"/>
    <p:sldId id="323" r:id="rId7"/>
    <p:sldId id="325" r:id="rId8"/>
    <p:sldId id="327" r:id="rId9"/>
    <p:sldId id="328" r:id="rId10"/>
    <p:sldId id="330" r:id="rId11"/>
    <p:sldId id="331" r:id="rId12"/>
    <p:sldId id="332" r:id="rId13"/>
    <p:sldId id="333" r:id="rId14"/>
    <p:sldId id="335" r:id="rId15"/>
    <p:sldId id="337" r:id="rId16"/>
    <p:sldId id="338" r:id="rId17"/>
    <p:sldId id="340" r:id="rId18"/>
    <p:sldId id="341" r:id="rId19"/>
    <p:sldId id="342" r:id="rId20"/>
    <p:sldId id="345" r:id="rId21"/>
    <p:sldId id="405" r:id="rId22"/>
    <p:sldId id="446" r:id="rId23"/>
    <p:sldId id="347" r:id="rId24"/>
    <p:sldId id="348" r:id="rId25"/>
    <p:sldId id="349" r:id="rId26"/>
    <p:sldId id="350" r:id="rId27"/>
    <p:sldId id="352" r:id="rId28"/>
    <p:sldId id="354" r:id="rId29"/>
    <p:sldId id="355" r:id="rId30"/>
    <p:sldId id="357" r:id="rId31"/>
    <p:sldId id="358" r:id="rId32"/>
    <p:sldId id="359" r:id="rId33"/>
    <p:sldId id="391" r:id="rId34"/>
    <p:sldId id="360" r:id="rId35"/>
    <p:sldId id="361" r:id="rId36"/>
    <p:sldId id="362" r:id="rId37"/>
    <p:sldId id="393" r:id="rId38"/>
    <p:sldId id="363" r:id="rId39"/>
    <p:sldId id="364" r:id="rId40"/>
    <p:sldId id="365" r:id="rId41"/>
    <p:sldId id="367" r:id="rId42"/>
    <p:sldId id="368" r:id="rId43"/>
    <p:sldId id="369" r:id="rId44"/>
    <p:sldId id="370" r:id="rId45"/>
    <p:sldId id="372" r:id="rId46"/>
    <p:sldId id="375" r:id="rId47"/>
    <p:sldId id="376" r:id="rId48"/>
    <p:sldId id="377" r:id="rId49"/>
    <p:sldId id="379" r:id="rId50"/>
    <p:sldId id="383" r:id="rId51"/>
    <p:sldId id="384" r:id="rId52"/>
    <p:sldId id="385" r:id="rId53"/>
    <p:sldId id="386" r:id="rId54"/>
    <p:sldId id="387" r:id="rId55"/>
    <p:sldId id="394" r:id="rId56"/>
    <p:sldId id="395" r:id="rId57"/>
    <p:sldId id="396" r:id="rId58"/>
    <p:sldId id="397" r:id="rId59"/>
    <p:sldId id="398" r:id="rId60"/>
    <p:sldId id="399" r:id="rId61"/>
    <p:sldId id="404" r:id="rId62"/>
    <p:sldId id="388" r:id="rId63"/>
  </p:sldIdLst>
  <p:sldSz cx="12192000" cy="6858000"/>
  <p:notesSz cx="6858000" cy="9144000"/>
  <p:custDataLst>
    <p:tags r:id="rId67"/>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89BA00"/>
    <a:srgbClr val="47F3C6"/>
    <a:srgbClr val="339933"/>
    <a:srgbClr val="FFFFFF"/>
    <a:srgbClr val="E0B678"/>
    <a:srgbClr val="FF3300"/>
    <a:srgbClr val="FDA3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39"/>
    <p:restoredTop sz="94682"/>
  </p:normalViewPr>
  <p:slideViewPr>
    <p:cSldViewPr showGuides="1">
      <p:cViewPr varScale="1">
        <p:scale>
          <a:sx n="67" d="100"/>
          <a:sy n="67" d="100"/>
        </p:scale>
        <p:origin x="-216" y="-102"/>
      </p:cViewPr>
      <p:guideLst>
        <p:guide orient="horz" pos="2160"/>
        <p:guide pos="386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38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7" Type="http://schemas.openxmlformats.org/officeDocument/2006/relationships/tags" Target="tags/tag1.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40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40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4"/>
          <p:cNvSpPr>
            <a:spLocks noRot="1" noTextEdit="1"/>
          </p:cNvSpPr>
          <p:nvPr>
            <p:ph type="sldImg"/>
          </p:nvPr>
        </p:nvSpPr>
        <p:spPr>
          <a:xfrm>
            <a:off x="381000" y="685800"/>
            <a:ext cx="6096000" cy="3429000"/>
          </a:xfrm>
          <a:prstGeom prst="rect">
            <a:avLst/>
          </a:prstGeom>
          <a:noFill/>
          <a:ln w="9525" cap="flat" cmpd="sng">
            <a:solidFill>
              <a:srgbClr val="000000"/>
            </a:solidFill>
            <a:prstDash val="solid"/>
            <a:miter/>
            <a:headEnd type="none" w="med" len="med"/>
            <a:tailEnd type="none" w="med" len="med"/>
          </a:ln>
        </p:spPr>
      </p:sp>
      <p:sp>
        <p:nvSpPr>
          <p:cNvPr id="10240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40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40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buNone/>
            </a:pPr>
            <a:fld id="{9A0DB2DC-4C9A-4742-B13C-FB6460FD3503}" type="slidenum">
              <a:rPr lang="en-US" altLang="zh-CN" sz="1200" strike="noStrike" noProof="1" dirty="0">
                <a:latin typeface="Arial" panose="020B0604020202020204" pitchFamily="34" charset="0"/>
                <a:ea typeface="宋体" panose="02010600030101010101" pitchFamily="2" charset="-122"/>
                <a:cs typeface="+mn-cs"/>
              </a:rPr>
            </a:fld>
            <a:endParaRPr lang="en-US" altLang="zh-CN"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Rot="1" noTextEdit="1"/>
          </p:cNvSpPr>
          <p:nvPr>
            <p:ph type="sldImg"/>
          </p:nvPr>
        </p:nvSpPr>
        <p:spPr>
          <a:xfrm>
            <a:off x="2633133" y="457200"/>
            <a:ext cx="4334933" cy="2438400"/>
          </a:xfrm>
        </p:spPr>
      </p:sp>
      <p:sp>
        <p:nvSpPr>
          <p:cNvPr id="5122" name="Rectangle 3"/>
          <p:cNvSpPr>
            <a:spLocks noGrp="1"/>
          </p:cNvSpPr>
          <p:nvPr>
            <p:ph type="body"/>
          </p:nvPr>
        </p:nvSpPr>
        <p:spPr>
          <a:xfrm>
            <a:off x="533400" y="3581400"/>
            <a:ext cx="5943600" cy="4800600"/>
          </a:xfrm>
        </p:spPr>
        <p:txBody>
          <a:bodyPr wrap="square" lIns="91440" tIns="45720" rIns="91440" bIns="45720" anchor="t" anchorCtr="0"/>
          <a:p>
            <a:pPr lvl="0">
              <a:spcBef>
                <a:spcPct val="0"/>
              </a:spcBef>
            </a:pPr>
            <a:endParaRPr lang="zh-CN" altLang="en-US" sz="1400" dirty="0">
              <a:ea typeface="隶书" panose="02010509060101010101" pitchFamily="49" charset="-122"/>
            </a:endParaRPr>
          </a:p>
        </p:txBody>
      </p:sp>
      <p:sp>
        <p:nvSpPr>
          <p:cNvPr id="5123" name="Text Box 4"/>
          <p:cNvSpPr txBox="1"/>
          <p:nvPr/>
        </p:nvSpPr>
        <p:spPr>
          <a:xfrm>
            <a:off x="2076450" y="3200400"/>
            <a:ext cx="2724150" cy="396875"/>
          </a:xfrm>
          <a:prstGeom prst="rect">
            <a:avLst/>
          </a:prstGeom>
          <a:noFill/>
          <a:ln w="12700">
            <a:noFill/>
          </a:ln>
        </p:spPr>
        <p:txBody>
          <a:bodyPr wrap="none" lIns="91431" tIns="45716" rIns="91431" bIns="45716" anchor="t" anchorCtr="0">
            <a:spAutoFit/>
          </a:bodyPr>
          <a:p>
            <a:pPr lvl="0"/>
            <a:r>
              <a:rPr lang="zh-CN" altLang="en-US" sz="2000" u="sng" dirty="0">
                <a:latin typeface="Times New Roman" panose="02020603050405020304" pitchFamily="18" charset="0"/>
              </a:rPr>
              <a:t>讲课内容、方法、步骤</a:t>
            </a:r>
            <a:endParaRPr lang="zh-CN" altLang="en-US" sz="2000" u="sng" dirty="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Rot="1" noTextEdit="1"/>
          </p:cNvSpPr>
          <p:nvPr>
            <p:ph type="sldImg"/>
          </p:nvPr>
        </p:nvSpPr>
        <p:spPr>
          <a:xfrm>
            <a:off x="2633133" y="457200"/>
            <a:ext cx="4334933" cy="2438400"/>
          </a:xfrm>
        </p:spPr>
      </p:sp>
      <p:sp>
        <p:nvSpPr>
          <p:cNvPr id="23554" name="Rectangle 3"/>
          <p:cNvSpPr>
            <a:spLocks noGrp="1"/>
          </p:cNvSpPr>
          <p:nvPr>
            <p:ph type="body"/>
          </p:nvPr>
        </p:nvSpPr>
        <p:spPr>
          <a:xfrm>
            <a:off x="609600" y="3505200"/>
            <a:ext cx="5791200" cy="5181600"/>
          </a:xfrm>
        </p:spPr>
        <p:txBody>
          <a:bodyPr wrap="square" lIns="91440" tIns="45720" rIns="91440" bIns="45720" anchor="t" anchorCtr="0"/>
          <a:p>
            <a:pPr lvl="0"/>
            <a:endParaRPr lang="zh-CN" altLang="zh-CN" sz="1600" dirty="0">
              <a:ea typeface="华文行楷" panose="02010800040101010101" pitchFamily="2" charset="-122"/>
            </a:endParaRPr>
          </a:p>
        </p:txBody>
      </p:sp>
      <p:sp>
        <p:nvSpPr>
          <p:cNvPr id="23555" name="Text Box 4"/>
          <p:cNvSpPr txBox="1"/>
          <p:nvPr/>
        </p:nvSpPr>
        <p:spPr>
          <a:xfrm>
            <a:off x="2076450" y="3184525"/>
            <a:ext cx="2724150" cy="396875"/>
          </a:xfrm>
          <a:prstGeom prst="rect">
            <a:avLst/>
          </a:prstGeom>
          <a:noFill/>
          <a:ln w="12700">
            <a:noFill/>
          </a:ln>
        </p:spPr>
        <p:txBody>
          <a:bodyPr wrap="none" lIns="91431" tIns="45716" rIns="91431" bIns="45716" anchor="t" anchorCtr="0">
            <a:spAutoFit/>
          </a:bodyPr>
          <a:p>
            <a:pPr lvl="0"/>
            <a:r>
              <a:rPr lang="zh-CN" altLang="en-US" sz="2000" u="sng" dirty="0">
                <a:latin typeface="Times New Roman" panose="02020603050405020304" pitchFamily="18" charset="0"/>
              </a:rPr>
              <a:t>讲课内容、方法、步骤</a:t>
            </a:r>
            <a:endParaRPr lang="zh-CN" altLang="en-US" sz="2000" u="sng" dirty="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Rot="1" noTextEdit="1"/>
          </p:cNvSpPr>
          <p:nvPr>
            <p:ph type="sldImg"/>
          </p:nvPr>
        </p:nvSpPr>
        <p:spPr/>
      </p:sp>
      <p:sp>
        <p:nvSpPr>
          <p:cNvPr id="25602" name="Rectangle 3"/>
          <p:cNvSpPr>
            <a:spLocks noGrp="1"/>
          </p:cNvSpPr>
          <p:nvPr>
            <p:ph type="body"/>
          </p:nvPr>
        </p:nvSpPr>
        <p:spPr>
          <a:xfrm>
            <a:off x="915988" y="4343400"/>
            <a:ext cx="5026025" cy="4114800"/>
          </a:xfrm>
        </p:spPr>
        <p:txBody>
          <a:bodyPr wrap="square" lIns="91440" tIns="45720" rIns="91440" bIns="45720" anchor="t" anchorCtr="0"/>
          <a:p>
            <a:pPr lvl="0"/>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Rot="1" noTextEdit="1"/>
          </p:cNvSpPr>
          <p:nvPr>
            <p:ph type="sldImg"/>
          </p:nvPr>
        </p:nvSpPr>
        <p:spPr/>
      </p:sp>
      <p:sp>
        <p:nvSpPr>
          <p:cNvPr id="27650" name="Rectangle 3"/>
          <p:cNvSpPr>
            <a:spLocks noGrp="1"/>
          </p:cNvSpPr>
          <p:nvPr>
            <p:ph type="body"/>
          </p:nvPr>
        </p:nvSpPr>
        <p:spPr>
          <a:xfrm>
            <a:off x="915988" y="4343400"/>
            <a:ext cx="5026025" cy="4114800"/>
          </a:xfrm>
        </p:spPr>
        <p:txBody>
          <a:bodyPr wrap="square" lIns="91440" tIns="45720" rIns="91440" bIns="45720" anchor="t" anchorCtr="0"/>
          <a:p>
            <a:pPr lvl="0"/>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a:spLocks noRot="1" noTextEdit="1"/>
          </p:cNvSpPr>
          <p:nvPr>
            <p:ph type="sldImg"/>
          </p:nvPr>
        </p:nvSpPr>
        <p:spPr>
          <a:xfrm>
            <a:off x="2633133" y="457200"/>
            <a:ext cx="4334933" cy="2438400"/>
          </a:xfrm>
        </p:spPr>
      </p:sp>
      <p:sp>
        <p:nvSpPr>
          <p:cNvPr id="29698" name="Rectangle 3"/>
          <p:cNvSpPr>
            <a:spLocks noGrp="1"/>
          </p:cNvSpPr>
          <p:nvPr>
            <p:ph type="body"/>
          </p:nvPr>
        </p:nvSpPr>
        <p:spPr>
          <a:xfrm>
            <a:off x="533400" y="3733800"/>
            <a:ext cx="5943600" cy="4800600"/>
          </a:xfrm>
        </p:spPr>
        <p:txBody>
          <a:bodyPr wrap="square" lIns="91440" tIns="45720" rIns="91440" bIns="45720" anchor="t" anchorCtr="0"/>
          <a:p>
            <a:pPr lvl="0"/>
            <a:endParaRPr lang="zh-CN" altLang="en-US" sz="1600" dirty="0">
              <a:solidFill>
                <a:srgbClr val="000000"/>
              </a:solidFill>
              <a:ea typeface="隶书" panose="02010509060101010101" pitchFamily="49" charset="-122"/>
            </a:endParaRPr>
          </a:p>
        </p:txBody>
      </p:sp>
      <p:sp>
        <p:nvSpPr>
          <p:cNvPr id="29699" name="Text Box 4"/>
          <p:cNvSpPr txBox="1"/>
          <p:nvPr/>
        </p:nvSpPr>
        <p:spPr>
          <a:xfrm>
            <a:off x="2076450" y="3200400"/>
            <a:ext cx="2724150" cy="396875"/>
          </a:xfrm>
          <a:prstGeom prst="rect">
            <a:avLst/>
          </a:prstGeom>
          <a:noFill/>
          <a:ln w="12700">
            <a:noFill/>
          </a:ln>
        </p:spPr>
        <p:txBody>
          <a:bodyPr wrap="none" lIns="91431" tIns="45716" rIns="91431" bIns="45716" anchor="t" anchorCtr="0">
            <a:spAutoFit/>
          </a:bodyPr>
          <a:p>
            <a:pPr lvl="0"/>
            <a:r>
              <a:rPr lang="zh-CN" altLang="en-US" sz="2000" u="sng" dirty="0">
                <a:latin typeface="Times New Roman" panose="02020603050405020304" pitchFamily="18" charset="0"/>
              </a:rPr>
              <a:t>讲课内容、方法、步骤</a:t>
            </a:r>
            <a:endParaRPr lang="zh-CN" altLang="en-US" sz="2000" u="sng" dirty="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2"/>
          <p:cNvSpPr>
            <a:spLocks noRot="1" noTextEdit="1"/>
          </p:cNvSpPr>
          <p:nvPr>
            <p:ph type="sldImg"/>
          </p:nvPr>
        </p:nvSpPr>
        <p:spPr/>
      </p:sp>
      <p:sp>
        <p:nvSpPr>
          <p:cNvPr id="31746" name="Rectangle 3"/>
          <p:cNvSpPr>
            <a:spLocks noGrp="1"/>
          </p:cNvSpPr>
          <p:nvPr>
            <p:ph type="body"/>
          </p:nvPr>
        </p:nvSpPr>
        <p:spPr>
          <a:xfrm>
            <a:off x="915988" y="4343400"/>
            <a:ext cx="5026025" cy="4114800"/>
          </a:xfrm>
        </p:spPr>
        <p:txBody>
          <a:bodyPr wrap="square" lIns="91440" tIns="45720" rIns="91440" bIns="45720" anchor="t" anchorCtr="0"/>
          <a:p>
            <a:pPr lvl="0"/>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a:spLocks noRot="1" noTextEdit="1"/>
          </p:cNvSpPr>
          <p:nvPr>
            <p:ph type="sldImg"/>
          </p:nvPr>
        </p:nvSpPr>
        <p:spPr/>
      </p:sp>
      <p:sp>
        <p:nvSpPr>
          <p:cNvPr id="33794" name="Rectangle 3"/>
          <p:cNvSpPr>
            <a:spLocks noGrp="1"/>
          </p:cNvSpPr>
          <p:nvPr>
            <p:ph type="body"/>
          </p:nvPr>
        </p:nvSpPr>
        <p:spPr>
          <a:xfrm>
            <a:off x="915988" y="4343400"/>
            <a:ext cx="5026025" cy="4114800"/>
          </a:xfrm>
        </p:spPr>
        <p:txBody>
          <a:bodyPr wrap="square" lIns="91440" tIns="45720" rIns="91440" bIns="45720" anchor="t" anchorCtr="0"/>
          <a:p>
            <a:pPr lvl="0"/>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Rot="1" noTextEdit="1"/>
          </p:cNvSpPr>
          <p:nvPr>
            <p:ph type="sldImg"/>
          </p:nvPr>
        </p:nvSpPr>
        <p:spPr>
          <a:xfrm>
            <a:off x="2633133" y="457200"/>
            <a:ext cx="4334933" cy="2438400"/>
          </a:xfrm>
        </p:spPr>
      </p:sp>
      <p:sp>
        <p:nvSpPr>
          <p:cNvPr id="35842" name="Rectangle 3"/>
          <p:cNvSpPr>
            <a:spLocks noGrp="1"/>
          </p:cNvSpPr>
          <p:nvPr>
            <p:ph type="body"/>
          </p:nvPr>
        </p:nvSpPr>
        <p:spPr>
          <a:xfrm>
            <a:off x="533400" y="3657600"/>
            <a:ext cx="5943600" cy="3048000"/>
          </a:xfrm>
        </p:spPr>
        <p:txBody>
          <a:bodyPr wrap="square" lIns="91440" tIns="45720" rIns="91440" bIns="45720" anchor="t" anchorCtr="0"/>
          <a:p>
            <a:pPr lvl="0"/>
            <a:endParaRPr lang="zh-CN" altLang="en-US" sz="1600" dirty="0">
              <a:solidFill>
                <a:srgbClr val="CC3300"/>
              </a:solidFill>
              <a:ea typeface="隶书" panose="02010509060101010101" pitchFamily="49" charset="-122"/>
            </a:endParaRPr>
          </a:p>
        </p:txBody>
      </p:sp>
      <p:sp>
        <p:nvSpPr>
          <p:cNvPr id="35843" name="Text Box 4"/>
          <p:cNvSpPr txBox="1"/>
          <p:nvPr/>
        </p:nvSpPr>
        <p:spPr>
          <a:xfrm>
            <a:off x="2076450" y="3200400"/>
            <a:ext cx="2724150" cy="396875"/>
          </a:xfrm>
          <a:prstGeom prst="rect">
            <a:avLst/>
          </a:prstGeom>
          <a:noFill/>
          <a:ln w="12700">
            <a:noFill/>
          </a:ln>
        </p:spPr>
        <p:txBody>
          <a:bodyPr wrap="none" lIns="91431" tIns="45716" rIns="91431" bIns="45716" anchor="t" anchorCtr="0">
            <a:spAutoFit/>
          </a:bodyPr>
          <a:p>
            <a:pPr lvl="0"/>
            <a:r>
              <a:rPr lang="zh-CN" altLang="en-US" sz="2000" u="sng" dirty="0">
                <a:latin typeface="Times New Roman" panose="02020603050405020304" pitchFamily="18" charset="0"/>
              </a:rPr>
              <a:t>讲课内容、方法、步骤</a:t>
            </a:r>
            <a:endParaRPr lang="zh-CN" altLang="en-US" sz="2000" u="sng" dirty="0">
              <a:latin typeface="Times New Roman" panose="02020603050405020304" pitchFamily="18" charset="0"/>
            </a:endParaRPr>
          </a:p>
        </p:txBody>
      </p:sp>
      <p:grpSp>
        <p:nvGrpSpPr>
          <p:cNvPr id="35844" name="Group 5"/>
          <p:cNvGrpSpPr/>
          <p:nvPr/>
        </p:nvGrpSpPr>
        <p:grpSpPr>
          <a:xfrm>
            <a:off x="1600200" y="6781800"/>
            <a:ext cx="3276600" cy="1473200"/>
            <a:chOff x="912" y="4224"/>
            <a:chExt cx="2544" cy="1465"/>
          </a:xfrm>
        </p:grpSpPr>
        <p:sp>
          <p:nvSpPr>
            <p:cNvPr id="35845" name="Rectangle 6"/>
            <p:cNvSpPr/>
            <p:nvPr/>
          </p:nvSpPr>
          <p:spPr>
            <a:xfrm>
              <a:off x="912" y="4224"/>
              <a:ext cx="1947" cy="1440"/>
            </a:xfrm>
            <a:prstGeom prst="rect">
              <a:avLst/>
            </a:prstGeom>
            <a:noFill/>
            <a:ln w="12700" cap="sq" cmpd="sng">
              <a:solidFill>
                <a:srgbClr val="FF6600"/>
              </a:solidFill>
              <a:prstDash val="solid"/>
              <a:miter/>
              <a:headEnd type="none" w="sm" len="sm"/>
              <a:tailEnd type="none" w="sm" len="sm"/>
            </a:ln>
          </p:spPr>
          <p:txBody>
            <a:bodyPr wrap="none" anchor="ctr" anchorCtr="0"/>
            <a:p>
              <a:pPr lvl="0"/>
              <a:endParaRPr lang="zh-CN" altLang="en-US" dirty="0"/>
            </a:p>
          </p:txBody>
        </p:sp>
        <p:grpSp>
          <p:nvGrpSpPr>
            <p:cNvPr id="35846" name="Group 7"/>
            <p:cNvGrpSpPr/>
            <p:nvPr/>
          </p:nvGrpSpPr>
          <p:grpSpPr>
            <a:xfrm>
              <a:off x="1045" y="4305"/>
              <a:ext cx="686" cy="588"/>
              <a:chOff x="576" y="672"/>
              <a:chExt cx="1488" cy="1392"/>
            </a:xfrm>
          </p:grpSpPr>
          <p:sp>
            <p:nvSpPr>
              <p:cNvPr id="35847" name="AutoShape 8"/>
              <p:cNvSpPr/>
              <p:nvPr/>
            </p:nvSpPr>
            <p:spPr>
              <a:xfrm>
                <a:off x="576" y="672"/>
                <a:ext cx="1488" cy="1392"/>
              </a:xfrm>
              <a:prstGeom prst="flowChartAlternateProcess">
                <a:avLst/>
              </a:prstGeom>
              <a:noFill/>
              <a:ln w="12700" cap="sq" cmpd="sng">
                <a:solidFill>
                  <a:srgbClr val="CC3300"/>
                </a:solidFill>
                <a:prstDash val="solid"/>
                <a:miter/>
                <a:headEnd type="none" w="sm" len="sm"/>
                <a:tailEnd type="none" w="sm" len="sm"/>
              </a:ln>
            </p:spPr>
            <p:txBody>
              <a:bodyPr wrap="none" lIns="91431" tIns="45716" rIns="91431" bIns="45716" anchor="t" anchorCtr="0"/>
              <a:p>
                <a:pPr lvl="0"/>
                <a:r>
                  <a:rPr lang="zh-CN" altLang="en-US" sz="800" dirty="0">
                    <a:solidFill>
                      <a:srgbClr val="000000"/>
                    </a:solidFill>
                    <a:latin typeface="Times New Roman" panose="02020603050405020304" pitchFamily="18" charset="0"/>
                    <a:ea typeface="隶书" panose="02010509060101010101" pitchFamily="49" charset="-122"/>
                  </a:rPr>
                  <a:t>      父类</a:t>
                </a:r>
                <a:endParaRPr lang="zh-CN" altLang="en-US" sz="800" dirty="0">
                  <a:solidFill>
                    <a:srgbClr val="000000"/>
                  </a:solidFill>
                  <a:latin typeface="Times New Roman" panose="02020603050405020304" pitchFamily="18" charset="0"/>
                  <a:ea typeface="隶书" panose="02010509060101010101" pitchFamily="49" charset="-122"/>
                </a:endParaRPr>
              </a:p>
              <a:p>
                <a:pPr lvl="0"/>
                <a:r>
                  <a:rPr lang="zh-CN" altLang="en-US" sz="800" dirty="0">
                    <a:solidFill>
                      <a:srgbClr val="000000"/>
                    </a:solidFill>
                    <a:latin typeface="Times New Roman" panose="02020603050405020304" pitchFamily="18" charset="0"/>
                    <a:ea typeface="隶书" panose="02010509060101010101" pitchFamily="49" charset="-122"/>
                  </a:rPr>
                  <a:t>保护数据</a:t>
                </a:r>
                <a:r>
                  <a:rPr lang="en-US" altLang="zh-CN" sz="800" dirty="0">
                    <a:solidFill>
                      <a:srgbClr val="000000"/>
                    </a:solidFill>
                    <a:latin typeface="Times New Roman" panose="02020603050405020304" pitchFamily="18" charset="0"/>
                    <a:ea typeface="隶书" panose="02010509060101010101" pitchFamily="49" charset="-122"/>
                  </a:rPr>
                  <a:t>A</a:t>
                </a:r>
                <a:endParaRPr lang="en-US" altLang="zh-CN" sz="800" dirty="0">
                  <a:solidFill>
                    <a:srgbClr val="000000"/>
                  </a:solidFill>
                  <a:latin typeface="Times New Roman" panose="02020603050405020304" pitchFamily="18" charset="0"/>
                  <a:ea typeface="隶书" panose="02010509060101010101" pitchFamily="49" charset="-122"/>
                </a:endParaRPr>
              </a:p>
              <a:p>
                <a:pPr lvl="0"/>
                <a:r>
                  <a:rPr lang="zh-CN" altLang="en-US" sz="800" dirty="0">
                    <a:solidFill>
                      <a:srgbClr val="000000"/>
                    </a:solidFill>
                    <a:latin typeface="Times New Roman" panose="02020603050405020304" pitchFamily="18" charset="0"/>
                    <a:ea typeface="隶书" panose="02010509060101010101" pitchFamily="49" charset="-122"/>
                  </a:rPr>
                  <a:t>保护函数</a:t>
                </a:r>
                <a:r>
                  <a:rPr lang="en-US" altLang="zh-CN" sz="800" dirty="0">
                    <a:solidFill>
                      <a:srgbClr val="000000"/>
                    </a:solidFill>
                    <a:latin typeface="Times New Roman" panose="02020603050405020304" pitchFamily="18" charset="0"/>
                    <a:ea typeface="隶书" panose="02010509060101010101" pitchFamily="49" charset="-122"/>
                  </a:rPr>
                  <a:t>F</a:t>
                </a:r>
                <a:endParaRPr lang="en-US" altLang="zh-CN" sz="800" dirty="0">
                  <a:solidFill>
                    <a:srgbClr val="000000"/>
                  </a:solidFill>
                  <a:latin typeface="Times New Roman" panose="02020603050405020304" pitchFamily="18" charset="0"/>
                  <a:ea typeface="隶书" panose="02010509060101010101" pitchFamily="49" charset="-122"/>
                </a:endParaRPr>
              </a:p>
            </p:txBody>
          </p:sp>
          <p:sp>
            <p:nvSpPr>
              <p:cNvPr id="35848" name="Line 9"/>
              <p:cNvSpPr/>
              <p:nvPr/>
            </p:nvSpPr>
            <p:spPr>
              <a:xfrm>
                <a:off x="576" y="1040"/>
                <a:ext cx="1488" cy="0"/>
              </a:xfrm>
              <a:prstGeom prst="line">
                <a:avLst/>
              </a:prstGeom>
              <a:ln w="12700" cap="sq" cmpd="sng">
                <a:solidFill>
                  <a:srgbClr val="CC3300"/>
                </a:solidFill>
                <a:prstDash val="solid"/>
                <a:round/>
                <a:headEnd type="none" w="sm" len="sm"/>
                <a:tailEnd type="none" w="sm" len="sm"/>
              </a:ln>
            </p:spPr>
          </p:sp>
          <p:sp>
            <p:nvSpPr>
              <p:cNvPr id="35849" name="Line 10"/>
              <p:cNvSpPr/>
              <p:nvPr/>
            </p:nvSpPr>
            <p:spPr>
              <a:xfrm>
                <a:off x="576" y="1392"/>
                <a:ext cx="1488" cy="0"/>
              </a:xfrm>
              <a:prstGeom prst="line">
                <a:avLst/>
              </a:prstGeom>
              <a:ln w="12700" cap="sq" cmpd="sng">
                <a:solidFill>
                  <a:srgbClr val="CC3300"/>
                </a:solidFill>
                <a:prstDash val="solid"/>
                <a:round/>
                <a:headEnd type="none" w="sm" len="sm"/>
                <a:tailEnd type="none" w="sm" len="sm"/>
              </a:ln>
            </p:spPr>
          </p:sp>
        </p:grpSp>
        <p:grpSp>
          <p:nvGrpSpPr>
            <p:cNvPr id="35850" name="Group 11"/>
            <p:cNvGrpSpPr/>
            <p:nvPr/>
          </p:nvGrpSpPr>
          <p:grpSpPr>
            <a:xfrm>
              <a:off x="2173" y="5177"/>
              <a:ext cx="487" cy="446"/>
              <a:chOff x="912" y="4272"/>
              <a:chExt cx="768" cy="576"/>
            </a:xfrm>
          </p:grpSpPr>
          <p:sp>
            <p:nvSpPr>
              <p:cNvPr id="35851" name="AutoShape 12"/>
              <p:cNvSpPr/>
              <p:nvPr/>
            </p:nvSpPr>
            <p:spPr>
              <a:xfrm>
                <a:off x="912" y="4272"/>
                <a:ext cx="768" cy="576"/>
              </a:xfrm>
              <a:prstGeom prst="flowChartAlternateProcess">
                <a:avLst/>
              </a:prstGeom>
              <a:noFill/>
              <a:ln w="12700" cap="sq" cmpd="sng">
                <a:solidFill>
                  <a:srgbClr val="CC3300"/>
                </a:solidFill>
                <a:prstDash val="solid"/>
                <a:miter/>
                <a:headEnd type="none" w="sm" len="sm"/>
                <a:tailEnd type="none" w="sm" len="sm"/>
              </a:ln>
            </p:spPr>
            <p:txBody>
              <a:bodyPr wrap="none" lIns="91431" tIns="45716" rIns="91431" bIns="45716" anchor="t" anchorCtr="0"/>
              <a:p>
                <a:pPr lvl="0"/>
                <a:r>
                  <a:rPr lang="zh-CN" altLang="en-US" sz="800" dirty="0">
                    <a:solidFill>
                      <a:srgbClr val="000000"/>
                    </a:solidFill>
                    <a:latin typeface="Times New Roman" panose="02020603050405020304" pitchFamily="18" charset="0"/>
                    <a:ea typeface="隶书" panose="02010509060101010101" pitchFamily="49" charset="-122"/>
                  </a:rPr>
                  <a:t>   子类</a:t>
                </a:r>
                <a:endParaRPr lang="zh-CN" altLang="en-US" sz="800" dirty="0">
                  <a:solidFill>
                    <a:srgbClr val="000000"/>
                  </a:solidFill>
                  <a:latin typeface="Times New Roman" panose="02020603050405020304" pitchFamily="18" charset="0"/>
                  <a:ea typeface="隶书" panose="02010509060101010101" pitchFamily="49" charset="-122"/>
                </a:endParaRPr>
              </a:p>
              <a:p>
                <a:pPr lvl="0"/>
                <a:r>
                  <a:rPr lang="zh-CN" altLang="en-US" sz="800" dirty="0">
                    <a:solidFill>
                      <a:srgbClr val="000000"/>
                    </a:solidFill>
                    <a:latin typeface="Times New Roman" panose="02020603050405020304" pitchFamily="18" charset="0"/>
                    <a:ea typeface="隶书" panose="02010509060101010101" pitchFamily="49" charset="-122"/>
                  </a:rPr>
                  <a:t> </a:t>
                </a:r>
                <a:endParaRPr lang="zh-CN" altLang="en-US" sz="800" dirty="0">
                  <a:solidFill>
                    <a:srgbClr val="000000"/>
                  </a:solidFill>
                  <a:latin typeface="Times New Roman" panose="02020603050405020304" pitchFamily="18" charset="0"/>
                  <a:ea typeface="隶书" panose="02010509060101010101" pitchFamily="49" charset="-122"/>
                </a:endParaRPr>
              </a:p>
              <a:p>
                <a:pPr lvl="0"/>
                <a:r>
                  <a:rPr lang="zh-CN" altLang="en-US" sz="800" dirty="0">
                    <a:solidFill>
                      <a:srgbClr val="000000"/>
                    </a:solidFill>
                    <a:latin typeface="Times New Roman" panose="02020603050405020304" pitchFamily="18" charset="0"/>
                    <a:ea typeface="隶书" panose="02010509060101010101" pitchFamily="49" charset="-122"/>
                  </a:rPr>
                  <a:t> </a:t>
                </a:r>
                <a:endParaRPr lang="zh-CN" altLang="en-US" sz="800" dirty="0">
                  <a:solidFill>
                    <a:srgbClr val="000000"/>
                  </a:solidFill>
                  <a:latin typeface="Times New Roman" panose="02020603050405020304" pitchFamily="18" charset="0"/>
                  <a:ea typeface="隶书" panose="02010509060101010101" pitchFamily="49" charset="-122"/>
                </a:endParaRPr>
              </a:p>
            </p:txBody>
          </p:sp>
          <p:sp>
            <p:nvSpPr>
              <p:cNvPr id="35852" name="Line 13"/>
              <p:cNvSpPr/>
              <p:nvPr/>
            </p:nvSpPr>
            <p:spPr>
              <a:xfrm>
                <a:off x="912" y="4464"/>
                <a:ext cx="768" cy="0"/>
              </a:xfrm>
              <a:prstGeom prst="line">
                <a:avLst/>
              </a:prstGeom>
              <a:ln w="12700" cap="sq" cmpd="sng">
                <a:solidFill>
                  <a:srgbClr val="CC3300"/>
                </a:solidFill>
                <a:prstDash val="solid"/>
                <a:round/>
                <a:headEnd type="none" w="sm" len="sm"/>
                <a:tailEnd type="none" w="sm" len="sm"/>
              </a:ln>
            </p:spPr>
          </p:sp>
          <p:sp>
            <p:nvSpPr>
              <p:cNvPr id="35853" name="Line 14"/>
              <p:cNvSpPr/>
              <p:nvPr/>
            </p:nvSpPr>
            <p:spPr>
              <a:xfrm>
                <a:off x="912" y="4656"/>
                <a:ext cx="768" cy="0"/>
              </a:xfrm>
              <a:prstGeom prst="line">
                <a:avLst/>
              </a:prstGeom>
              <a:ln w="12700" cap="sq" cmpd="sng">
                <a:solidFill>
                  <a:srgbClr val="CC3300"/>
                </a:solidFill>
                <a:prstDash val="solid"/>
                <a:round/>
                <a:headEnd type="none" w="sm" len="sm"/>
                <a:tailEnd type="none" w="sm" len="sm"/>
              </a:ln>
            </p:spPr>
          </p:sp>
        </p:grpSp>
        <p:grpSp>
          <p:nvGrpSpPr>
            <p:cNvPr id="35854" name="Group 15"/>
            <p:cNvGrpSpPr/>
            <p:nvPr/>
          </p:nvGrpSpPr>
          <p:grpSpPr>
            <a:xfrm>
              <a:off x="1354" y="4893"/>
              <a:ext cx="89" cy="102"/>
              <a:chOff x="1968" y="4272"/>
              <a:chExt cx="96" cy="133"/>
            </a:xfrm>
          </p:grpSpPr>
          <p:sp>
            <p:nvSpPr>
              <p:cNvPr id="35855" name="AutoShape 16"/>
              <p:cNvSpPr/>
              <p:nvPr/>
            </p:nvSpPr>
            <p:spPr>
              <a:xfrm rot="-5309534">
                <a:off x="1968" y="4309"/>
                <a:ext cx="85" cy="96"/>
              </a:xfrm>
              <a:prstGeom prst="flowChartDelay">
                <a:avLst/>
              </a:prstGeom>
              <a:noFill/>
              <a:ln w="12700" cap="sq" cmpd="sng">
                <a:solidFill>
                  <a:srgbClr val="0066FF"/>
                </a:solidFill>
                <a:prstDash val="solid"/>
                <a:miter/>
                <a:headEnd type="none" w="sm" len="sm"/>
                <a:tailEnd type="none" w="sm" len="sm"/>
              </a:ln>
            </p:spPr>
            <p:txBody>
              <a:bodyPr wrap="none" anchor="ctr" anchorCtr="0"/>
              <a:p>
                <a:pPr lvl="0"/>
                <a:endParaRPr lang="zh-CN" altLang="en-US" dirty="0"/>
              </a:p>
            </p:txBody>
          </p:sp>
          <p:sp>
            <p:nvSpPr>
              <p:cNvPr id="35856" name="Line 17"/>
              <p:cNvSpPr/>
              <p:nvPr/>
            </p:nvSpPr>
            <p:spPr>
              <a:xfrm>
                <a:off x="2016" y="4272"/>
                <a:ext cx="0" cy="48"/>
              </a:xfrm>
              <a:prstGeom prst="line">
                <a:avLst/>
              </a:prstGeom>
              <a:ln w="12700" cap="sq" cmpd="sng">
                <a:solidFill>
                  <a:srgbClr val="0066FF"/>
                </a:solidFill>
                <a:prstDash val="solid"/>
                <a:round/>
                <a:headEnd type="none" w="sm" len="sm"/>
                <a:tailEnd type="none" w="sm" len="sm"/>
              </a:ln>
            </p:spPr>
          </p:sp>
        </p:grpSp>
        <p:sp>
          <p:nvSpPr>
            <p:cNvPr id="35857" name="Freeform 18"/>
            <p:cNvSpPr/>
            <p:nvPr/>
          </p:nvSpPr>
          <p:spPr>
            <a:xfrm>
              <a:off x="1443" y="4995"/>
              <a:ext cx="907" cy="182"/>
            </a:xfrm>
            <a:custGeom>
              <a:avLst/>
              <a:gdLst/>
              <a:ahLst/>
              <a:cxnLst>
                <a:cxn ang="0">
                  <a:pos x="0" y="0"/>
                </a:cxn>
                <a:cxn ang="0">
                  <a:pos x="0" y="0"/>
                </a:cxn>
                <a:cxn ang="0">
                  <a:pos x="0" y="0"/>
                </a:cxn>
              </a:cxnLst>
              <a:pathLst>
                <a:path w="1872" h="432">
                  <a:moveTo>
                    <a:pt x="0" y="0"/>
                  </a:moveTo>
                  <a:lnTo>
                    <a:pt x="1872" y="0"/>
                  </a:lnTo>
                  <a:lnTo>
                    <a:pt x="1872" y="432"/>
                  </a:lnTo>
                </a:path>
              </a:pathLst>
            </a:custGeom>
            <a:noFill/>
            <a:ln w="12700" cap="sq" cmpd="sng">
              <a:solidFill>
                <a:srgbClr val="0066FF"/>
              </a:solidFill>
              <a:prstDash val="solid"/>
              <a:round/>
              <a:headEnd type="none" w="sm" len="sm"/>
              <a:tailEnd type="none" w="sm" len="sm"/>
            </a:ln>
          </p:spPr>
          <p:txBody>
            <a:bodyPr/>
            <a:p>
              <a:endParaRPr lang="zh-CN" altLang="en-US"/>
            </a:p>
          </p:txBody>
        </p:sp>
        <p:sp>
          <p:nvSpPr>
            <p:cNvPr id="35858" name="Freeform 19"/>
            <p:cNvSpPr/>
            <p:nvPr/>
          </p:nvSpPr>
          <p:spPr>
            <a:xfrm>
              <a:off x="1731" y="4549"/>
              <a:ext cx="707" cy="628"/>
            </a:xfrm>
            <a:custGeom>
              <a:avLst/>
              <a:gdLst/>
              <a:ahLst/>
              <a:cxnLst>
                <a:cxn ang="0">
                  <a:pos x="0" y="0"/>
                </a:cxn>
                <a:cxn ang="0">
                  <a:pos x="0" y="0"/>
                </a:cxn>
                <a:cxn ang="0">
                  <a:pos x="0" y="0"/>
                </a:cxn>
                <a:cxn ang="0">
                  <a:pos x="0" y="0"/>
                </a:cxn>
                <a:cxn ang="0">
                  <a:pos x="0" y="0"/>
                </a:cxn>
              </a:cxnLst>
              <a:pathLst>
                <a:path w="1536" h="1488">
                  <a:moveTo>
                    <a:pt x="1536" y="1488"/>
                  </a:moveTo>
                  <a:lnTo>
                    <a:pt x="1536" y="912"/>
                  </a:lnTo>
                  <a:lnTo>
                    <a:pt x="576" y="912"/>
                  </a:lnTo>
                  <a:lnTo>
                    <a:pt x="576" y="0"/>
                  </a:lnTo>
                  <a:lnTo>
                    <a:pt x="0" y="0"/>
                  </a:lnTo>
                </a:path>
              </a:pathLst>
            </a:custGeom>
            <a:noFill/>
            <a:ln w="12700" cap="sq" cmpd="sng">
              <a:solidFill>
                <a:srgbClr val="0066FF"/>
              </a:solidFill>
              <a:prstDash val="solid"/>
              <a:round/>
              <a:headEnd type="none" w="med" len="med"/>
              <a:tailEnd type="triangle" w="med" len="med"/>
            </a:ln>
          </p:spPr>
          <p:txBody>
            <a:bodyPr/>
            <a:p>
              <a:endParaRPr lang="zh-CN" altLang="en-US"/>
            </a:p>
          </p:txBody>
        </p:sp>
        <p:sp>
          <p:nvSpPr>
            <p:cNvPr id="35859" name="AutoShape 20"/>
            <p:cNvSpPr/>
            <p:nvPr/>
          </p:nvSpPr>
          <p:spPr>
            <a:xfrm>
              <a:off x="2040" y="4285"/>
              <a:ext cx="797" cy="345"/>
            </a:xfrm>
            <a:prstGeom prst="wedgeRectCallout">
              <a:avLst>
                <a:gd name="adj1" fmla="val -50116"/>
                <a:gd name="adj2" fmla="val 128556"/>
              </a:avLst>
            </a:prstGeom>
            <a:solidFill>
              <a:schemeClr val="accent1"/>
            </a:solidFill>
            <a:ln w="12700" cap="sq" cmpd="sng">
              <a:solidFill>
                <a:srgbClr val="0066FF"/>
              </a:solidFill>
              <a:prstDash val="solid"/>
              <a:miter/>
              <a:headEnd type="none" w="sm" len="sm"/>
              <a:tailEnd type="none" w="sm" len="sm"/>
            </a:ln>
          </p:spPr>
          <p:txBody>
            <a:bodyPr lIns="91431" tIns="45716" rIns="91431" bIns="45716" anchor="t" anchorCtr="0"/>
            <a:p>
              <a:pPr lvl="0" algn="ctr"/>
              <a:r>
                <a:rPr lang="zh-CN" altLang="en-US" sz="800" dirty="0">
                  <a:latin typeface="Times New Roman" panose="02020603050405020304" pitchFamily="18" charset="0"/>
                  <a:ea typeface="隶书" panose="02010509060101010101" pitchFamily="49" charset="-122"/>
                </a:rPr>
                <a:t>派生类可以访问保护成员</a:t>
              </a:r>
              <a:endParaRPr lang="zh-CN" altLang="en-US" sz="800" dirty="0">
                <a:latin typeface="Times New Roman" panose="02020603050405020304" pitchFamily="18" charset="0"/>
                <a:ea typeface="隶书" panose="02010509060101010101" pitchFamily="49" charset="-122"/>
              </a:endParaRPr>
            </a:p>
          </p:txBody>
        </p:sp>
        <p:sp>
          <p:nvSpPr>
            <p:cNvPr id="35860" name="AutoShape 21"/>
            <p:cNvSpPr/>
            <p:nvPr/>
          </p:nvSpPr>
          <p:spPr>
            <a:xfrm>
              <a:off x="3102" y="4346"/>
              <a:ext cx="354" cy="973"/>
            </a:xfrm>
            <a:prstGeom prst="wedgeRectCallout">
              <a:avLst>
                <a:gd name="adj1" fmla="val -64065"/>
                <a:gd name="adj2" fmla="val 65625"/>
              </a:avLst>
            </a:prstGeom>
            <a:solidFill>
              <a:schemeClr val="accent1"/>
            </a:solidFill>
            <a:ln w="12700" cap="sq" cmpd="sng">
              <a:solidFill>
                <a:srgbClr val="0066FF"/>
              </a:solidFill>
              <a:prstDash val="solid"/>
              <a:miter/>
              <a:headEnd type="none" w="sm" len="sm"/>
              <a:tailEnd type="none" w="sm" len="sm"/>
            </a:ln>
          </p:spPr>
          <p:txBody>
            <a:bodyPr lIns="91431" tIns="45716" rIns="91431" bIns="45716" anchor="t" anchorCtr="0"/>
            <a:p>
              <a:pPr lvl="0" algn="ctr"/>
              <a:r>
                <a:rPr lang="zh-CN" altLang="en-US" sz="800" dirty="0">
                  <a:latin typeface="Times New Roman" panose="02020603050405020304" pitchFamily="18" charset="0"/>
                  <a:ea typeface="隶书" panose="02010509060101010101" pitchFamily="49" charset="-122"/>
                </a:rPr>
                <a:t>　外部使用者无法访问保护成员</a:t>
              </a:r>
              <a:endParaRPr lang="zh-CN" altLang="en-US" sz="800" dirty="0">
                <a:latin typeface="Times New Roman" panose="02020603050405020304" pitchFamily="18" charset="0"/>
                <a:ea typeface="隶书" panose="02010509060101010101" pitchFamily="49" charset="-122"/>
              </a:endParaRPr>
            </a:p>
          </p:txBody>
        </p:sp>
        <p:sp>
          <p:nvSpPr>
            <p:cNvPr id="35861" name="Line 22"/>
            <p:cNvSpPr/>
            <p:nvPr/>
          </p:nvSpPr>
          <p:spPr>
            <a:xfrm flipH="1">
              <a:off x="2859" y="5468"/>
              <a:ext cx="199" cy="0"/>
            </a:xfrm>
            <a:prstGeom prst="line">
              <a:avLst/>
            </a:prstGeom>
            <a:ln w="38100" cap="sq" cmpd="sng">
              <a:solidFill>
                <a:srgbClr val="CC3300"/>
              </a:solidFill>
              <a:prstDash val="solid"/>
              <a:round/>
              <a:headEnd type="none" w="sm" len="sm"/>
              <a:tailEnd type="triangle" w="sm" len="sm"/>
            </a:ln>
          </p:spPr>
        </p:sp>
        <p:sp>
          <p:nvSpPr>
            <p:cNvPr id="35862" name="Text Box 23"/>
            <p:cNvSpPr txBox="1"/>
            <p:nvPr/>
          </p:nvSpPr>
          <p:spPr>
            <a:xfrm>
              <a:off x="1129" y="5476"/>
              <a:ext cx="327" cy="213"/>
            </a:xfrm>
            <a:prstGeom prst="rect">
              <a:avLst/>
            </a:prstGeom>
            <a:noFill/>
            <a:ln w="12700">
              <a:noFill/>
            </a:ln>
          </p:spPr>
          <p:txBody>
            <a:bodyPr wrap="none" lIns="91431" tIns="45716" rIns="91431" bIns="45716" anchor="t" anchorCtr="0">
              <a:spAutoFit/>
            </a:bodyPr>
            <a:p>
              <a:pPr lvl="0"/>
              <a:r>
                <a:rPr lang="zh-CN" altLang="en-US" sz="800" dirty="0">
                  <a:solidFill>
                    <a:srgbClr val="000000"/>
                  </a:solidFill>
                  <a:latin typeface="Times New Roman" panose="02020603050405020304" pitchFamily="18" charset="0"/>
                  <a:ea typeface="隶书" panose="02010509060101010101" pitchFamily="49" charset="-122"/>
                </a:rPr>
                <a:t>图</a:t>
              </a:r>
              <a:r>
                <a:rPr lang="en-US" altLang="zh-CN" sz="800" dirty="0">
                  <a:solidFill>
                    <a:srgbClr val="000000"/>
                  </a:solidFill>
                  <a:latin typeface="Times New Roman" panose="02020603050405020304" pitchFamily="18" charset="0"/>
                  <a:ea typeface="隶书" panose="02010509060101010101" pitchFamily="49" charset="-122"/>
                </a:rPr>
                <a:t>7-4</a:t>
              </a:r>
              <a:endParaRPr lang="en-US" altLang="zh-CN" sz="800" dirty="0">
                <a:solidFill>
                  <a:srgbClr val="000000"/>
                </a:solidFill>
                <a:latin typeface="Times New Roman" panose="02020603050405020304" pitchFamily="18" charset="0"/>
                <a:ea typeface="隶书" panose="02010509060101010101" pitchFamily="49" charset="-122"/>
              </a:endParaRPr>
            </a:p>
          </p:txBody>
        </p:sp>
      </p:gr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Rot="1" noTextEdit="1"/>
          </p:cNvSpPr>
          <p:nvPr>
            <p:ph type="sldImg"/>
          </p:nvPr>
        </p:nvSpPr>
        <p:spPr>
          <a:xfrm>
            <a:off x="2633133" y="457200"/>
            <a:ext cx="4334933" cy="2438400"/>
          </a:xfrm>
        </p:spPr>
      </p:sp>
      <p:sp>
        <p:nvSpPr>
          <p:cNvPr id="37890" name="Rectangle 3"/>
          <p:cNvSpPr>
            <a:spLocks noGrp="1"/>
          </p:cNvSpPr>
          <p:nvPr>
            <p:ph type="body"/>
          </p:nvPr>
        </p:nvSpPr>
        <p:spPr>
          <a:xfrm>
            <a:off x="533400" y="3733800"/>
            <a:ext cx="5943600" cy="4800600"/>
          </a:xfrm>
        </p:spPr>
        <p:txBody>
          <a:bodyPr wrap="square" lIns="91440" tIns="45720" rIns="91440" bIns="45720" anchor="t" anchorCtr="0"/>
          <a:p>
            <a:pPr lvl="0"/>
            <a:endParaRPr lang="zh-CN" altLang="en-US" sz="1600" dirty="0">
              <a:solidFill>
                <a:srgbClr val="CC3300"/>
              </a:solidFill>
              <a:ea typeface="隶书" panose="02010509060101010101" pitchFamily="49" charset="-122"/>
            </a:endParaRPr>
          </a:p>
        </p:txBody>
      </p:sp>
      <p:sp>
        <p:nvSpPr>
          <p:cNvPr id="37891" name="Text Box 4"/>
          <p:cNvSpPr txBox="1"/>
          <p:nvPr/>
        </p:nvSpPr>
        <p:spPr>
          <a:xfrm>
            <a:off x="2076450" y="3200400"/>
            <a:ext cx="2724150" cy="396875"/>
          </a:xfrm>
          <a:prstGeom prst="rect">
            <a:avLst/>
          </a:prstGeom>
          <a:noFill/>
          <a:ln w="12700">
            <a:noFill/>
          </a:ln>
        </p:spPr>
        <p:txBody>
          <a:bodyPr wrap="none" lIns="91431" tIns="45716" rIns="91431" bIns="45716" anchor="t" anchorCtr="0">
            <a:spAutoFit/>
          </a:bodyPr>
          <a:p>
            <a:pPr lvl="0"/>
            <a:r>
              <a:rPr lang="zh-CN" altLang="en-US" sz="2000" u="sng" dirty="0">
                <a:latin typeface="Times New Roman" panose="02020603050405020304" pitchFamily="18" charset="0"/>
              </a:rPr>
              <a:t>讲课内容、方法、步骤</a:t>
            </a:r>
            <a:endParaRPr lang="zh-CN" altLang="en-US" sz="2000" u="sng" dirty="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幻灯片图像占位符 1"/>
          <p:cNvSpPr>
            <a:spLocks noGrp="1" noRot="1" noChangeAspect="1" noTextEdit="1"/>
          </p:cNvSpPr>
          <p:nvPr>
            <p:ph type="sldImg"/>
          </p:nvPr>
        </p:nvSpPr>
        <p:spPr/>
      </p:sp>
      <p:sp>
        <p:nvSpPr>
          <p:cNvPr id="39938" name="备注占位符 2"/>
          <p:cNvSpPr>
            <a:spLocks noGrp="1"/>
          </p:cNvSpPr>
          <p:nvPr>
            <p:ph type="body"/>
          </p:nvPr>
        </p:nvSpPr>
        <p:spPr/>
        <p:txBody>
          <a:bodyPr wrap="square" lIns="91440" tIns="45720" rIns="91440" bIns="45720" anchor="t" anchorCtr="0"/>
          <a:p>
            <a:pPr lvl="0"/>
            <a:endParaRPr lang="zh-CN" altLang="en-US" dirty="0"/>
          </a:p>
        </p:txBody>
      </p:sp>
      <p:sp>
        <p:nvSpPr>
          <p:cNvPr id="39939"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幻灯片图像占位符 1"/>
          <p:cNvSpPr>
            <a:spLocks noGrp="1" noRot="1" noChangeAspect="1" noTextEdit="1"/>
          </p:cNvSpPr>
          <p:nvPr>
            <p:ph type="sldImg"/>
          </p:nvPr>
        </p:nvSpPr>
        <p:spPr/>
      </p:sp>
      <p:sp>
        <p:nvSpPr>
          <p:cNvPr id="39938" name="备注占位符 2"/>
          <p:cNvSpPr>
            <a:spLocks noGrp="1"/>
          </p:cNvSpPr>
          <p:nvPr>
            <p:ph type="body"/>
          </p:nvPr>
        </p:nvSpPr>
        <p:spPr/>
        <p:txBody>
          <a:bodyPr wrap="square" lIns="91440" tIns="45720" rIns="91440" bIns="45720" anchor="t" anchorCtr="0"/>
          <a:p>
            <a:pPr lvl="0"/>
            <a:endParaRPr lang="zh-CN" altLang="en-US" dirty="0"/>
          </a:p>
        </p:txBody>
      </p:sp>
      <p:sp>
        <p:nvSpPr>
          <p:cNvPr id="39939"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Rot="1" noTextEdit="1"/>
          </p:cNvSpPr>
          <p:nvPr>
            <p:ph type="sldImg"/>
          </p:nvPr>
        </p:nvSpPr>
        <p:spPr>
          <a:xfrm>
            <a:off x="2633133" y="457200"/>
            <a:ext cx="4334933" cy="2438400"/>
          </a:xfrm>
        </p:spPr>
      </p:sp>
      <p:sp>
        <p:nvSpPr>
          <p:cNvPr id="7170" name="Rectangle 3"/>
          <p:cNvSpPr>
            <a:spLocks noGrp="1"/>
          </p:cNvSpPr>
          <p:nvPr>
            <p:ph type="body"/>
          </p:nvPr>
        </p:nvSpPr>
        <p:spPr>
          <a:xfrm>
            <a:off x="533400" y="3581400"/>
            <a:ext cx="5943600" cy="5029200"/>
          </a:xfrm>
        </p:spPr>
        <p:txBody>
          <a:bodyPr wrap="square" lIns="91440" tIns="45720" rIns="91440" bIns="45720" anchor="t" anchorCtr="0"/>
          <a:p>
            <a:pPr lvl="0"/>
            <a:endParaRPr lang="zh-CN" altLang="en-US" sz="1600" dirty="0">
              <a:ea typeface="华文行楷" panose="02010800040101010101" pitchFamily="2" charset="-122"/>
            </a:endParaRPr>
          </a:p>
        </p:txBody>
      </p:sp>
      <p:sp>
        <p:nvSpPr>
          <p:cNvPr id="7171" name="Text Box 4"/>
          <p:cNvSpPr txBox="1"/>
          <p:nvPr/>
        </p:nvSpPr>
        <p:spPr>
          <a:xfrm>
            <a:off x="2076450" y="3200400"/>
            <a:ext cx="2724150" cy="396875"/>
          </a:xfrm>
          <a:prstGeom prst="rect">
            <a:avLst/>
          </a:prstGeom>
          <a:noFill/>
          <a:ln w="12700">
            <a:noFill/>
          </a:ln>
        </p:spPr>
        <p:txBody>
          <a:bodyPr wrap="none" lIns="91431" tIns="45716" rIns="91431" bIns="45716" anchor="t" anchorCtr="0">
            <a:spAutoFit/>
          </a:bodyPr>
          <a:p>
            <a:pPr lvl="0"/>
            <a:r>
              <a:rPr lang="zh-CN" altLang="en-US" sz="2000" u="sng" dirty="0">
                <a:latin typeface="Times New Roman" panose="02020603050405020304" pitchFamily="18" charset="0"/>
              </a:rPr>
              <a:t>讲课内容、方法、步骤</a:t>
            </a:r>
            <a:endParaRPr lang="zh-CN" altLang="en-US" sz="2000" u="sng" dirty="0">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2"/>
          <p:cNvSpPr>
            <a:spLocks noRot="1" noTextEdit="1"/>
          </p:cNvSpPr>
          <p:nvPr>
            <p:ph type="sldImg"/>
          </p:nvPr>
        </p:nvSpPr>
        <p:spPr/>
      </p:sp>
      <p:sp>
        <p:nvSpPr>
          <p:cNvPr id="41986" name="Rectangle 3"/>
          <p:cNvSpPr>
            <a:spLocks noGrp="1"/>
          </p:cNvSpPr>
          <p:nvPr>
            <p:ph type="body"/>
          </p:nvPr>
        </p:nvSpPr>
        <p:spPr>
          <a:xfrm>
            <a:off x="915988" y="4343400"/>
            <a:ext cx="5026025" cy="4114800"/>
          </a:xfrm>
        </p:spPr>
        <p:txBody>
          <a:bodyPr wrap="square" lIns="91440" tIns="45720" rIns="91440" bIns="45720" anchor="t" anchorCtr="0"/>
          <a:p>
            <a:pPr lvl="0"/>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Rot="1" noTextEdit="1"/>
          </p:cNvSpPr>
          <p:nvPr>
            <p:ph type="sldImg"/>
          </p:nvPr>
        </p:nvSpPr>
        <p:spPr/>
      </p:sp>
      <p:sp>
        <p:nvSpPr>
          <p:cNvPr id="44034" name="Rectangle 3"/>
          <p:cNvSpPr>
            <a:spLocks noGrp="1"/>
          </p:cNvSpPr>
          <p:nvPr>
            <p:ph type="body"/>
          </p:nvPr>
        </p:nvSpPr>
        <p:spPr>
          <a:xfrm>
            <a:off x="915988" y="4343400"/>
            <a:ext cx="5026025" cy="4114800"/>
          </a:xfrm>
        </p:spPr>
        <p:txBody>
          <a:bodyPr wrap="square" lIns="91440" tIns="45720" rIns="91440" bIns="45720" anchor="t" anchorCtr="0"/>
          <a:p>
            <a:pPr lvl="0"/>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Rot="1" noTextEdit="1"/>
          </p:cNvSpPr>
          <p:nvPr>
            <p:ph type="sldImg"/>
          </p:nvPr>
        </p:nvSpPr>
        <p:spPr/>
      </p:sp>
      <p:sp>
        <p:nvSpPr>
          <p:cNvPr id="46082" name="Rectangle 3"/>
          <p:cNvSpPr>
            <a:spLocks noGrp="1"/>
          </p:cNvSpPr>
          <p:nvPr>
            <p:ph type="body"/>
          </p:nvPr>
        </p:nvSpPr>
        <p:spPr>
          <a:xfrm>
            <a:off x="915988" y="4343400"/>
            <a:ext cx="5026025" cy="4114800"/>
          </a:xfrm>
        </p:spPr>
        <p:txBody>
          <a:bodyPr wrap="square" lIns="91440" tIns="45720" rIns="91440" bIns="45720" anchor="t" anchorCtr="0"/>
          <a:p>
            <a:pPr lvl="0"/>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2"/>
          <p:cNvSpPr>
            <a:spLocks noRot="1" noTextEdit="1"/>
          </p:cNvSpPr>
          <p:nvPr>
            <p:ph type="sldImg"/>
          </p:nvPr>
        </p:nvSpPr>
        <p:spPr/>
      </p:sp>
      <p:sp>
        <p:nvSpPr>
          <p:cNvPr id="48130" name="Rectangle 3"/>
          <p:cNvSpPr>
            <a:spLocks noGrp="1"/>
          </p:cNvSpPr>
          <p:nvPr>
            <p:ph type="body"/>
          </p:nvPr>
        </p:nvSpPr>
        <p:spPr>
          <a:xfrm>
            <a:off x="915988" y="4343400"/>
            <a:ext cx="5026025" cy="4114800"/>
          </a:xfrm>
        </p:spPr>
        <p:txBody>
          <a:bodyPr wrap="square" lIns="91440" tIns="45720" rIns="91440" bIns="45720" anchor="t" anchorCtr="0"/>
          <a:p>
            <a:pPr lvl="0"/>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2"/>
          <p:cNvSpPr>
            <a:spLocks noRot="1" noTextEdit="1"/>
          </p:cNvSpPr>
          <p:nvPr>
            <p:ph type="sldImg"/>
          </p:nvPr>
        </p:nvSpPr>
        <p:spPr/>
      </p:sp>
      <p:sp>
        <p:nvSpPr>
          <p:cNvPr id="50178" name="Rectangle 3"/>
          <p:cNvSpPr>
            <a:spLocks noGrp="1"/>
          </p:cNvSpPr>
          <p:nvPr>
            <p:ph type="body"/>
          </p:nvPr>
        </p:nvSpPr>
        <p:spPr>
          <a:xfrm>
            <a:off x="915988" y="4343400"/>
            <a:ext cx="5026025" cy="4114800"/>
          </a:xfrm>
        </p:spPr>
        <p:txBody>
          <a:bodyPr wrap="square" lIns="91440" tIns="45720" rIns="91440" bIns="45720" anchor="t" anchorCtr="0"/>
          <a:p>
            <a:pPr lvl="0"/>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2"/>
          <p:cNvSpPr>
            <a:spLocks noRot="1" noTextEdit="1"/>
          </p:cNvSpPr>
          <p:nvPr>
            <p:ph type="sldImg"/>
          </p:nvPr>
        </p:nvSpPr>
        <p:spPr/>
      </p:sp>
      <p:sp>
        <p:nvSpPr>
          <p:cNvPr id="52226" name="Rectangle 3"/>
          <p:cNvSpPr>
            <a:spLocks noGrp="1"/>
          </p:cNvSpPr>
          <p:nvPr>
            <p:ph type="body"/>
          </p:nvPr>
        </p:nvSpPr>
        <p:spPr>
          <a:xfrm>
            <a:off x="915988" y="4343400"/>
            <a:ext cx="5026025" cy="4114800"/>
          </a:xfrm>
        </p:spPr>
        <p:txBody>
          <a:bodyPr wrap="square" lIns="91440" tIns="45720" rIns="91440" bIns="45720" anchor="t" anchorCtr="0"/>
          <a:p>
            <a:pPr lvl="0"/>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2"/>
          <p:cNvSpPr>
            <a:spLocks noRot="1" noTextEdit="1"/>
          </p:cNvSpPr>
          <p:nvPr>
            <p:ph type="sldImg"/>
          </p:nvPr>
        </p:nvSpPr>
        <p:spPr>
          <a:xfrm>
            <a:off x="2633133" y="457200"/>
            <a:ext cx="4334933" cy="2438400"/>
          </a:xfrm>
        </p:spPr>
      </p:sp>
      <p:sp>
        <p:nvSpPr>
          <p:cNvPr id="54274" name="Rectangle 3"/>
          <p:cNvSpPr>
            <a:spLocks noGrp="1"/>
          </p:cNvSpPr>
          <p:nvPr>
            <p:ph type="body"/>
          </p:nvPr>
        </p:nvSpPr>
        <p:spPr>
          <a:xfrm>
            <a:off x="533400" y="3733800"/>
            <a:ext cx="5943600" cy="4800600"/>
          </a:xfrm>
        </p:spPr>
        <p:txBody>
          <a:bodyPr wrap="square" lIns="91440" tIns="45720" rIns="91440" bIns="45720" anchor="t" anchorCtr="0"/>
          <a:p>
            <a:pPr lvl="0">
              <a:lnSpc>
                <a:spcPct val="135000"/>
              </a:lnSpc>
              <a:spcBef>
                <a:spcPct val="0"/>
              </a:spcBef>
            </a:pPr>
            <a:endParaRPr lang="zh-CN" altLang="en-US" dirty="0"/>
          </a:p>
        </p:txBody>
      </p:sp>
      <p:sp>
        <p:nvSpPr>
          <p:cNvPr id="54275" name="Text Box 4"/>
          <p:cNvSpPr txBox="1"/>
          <p:nvPr/>
        </p:nvSpPr>
        <p:spPr>
          <a:xfrm>
            <a:off x="2076450" y="3200400"/>
            <a:ext cx="2724150" cy="396875"/>
          </a:xfrm>
          <a:prstGeom prst="rect">
            <a:avLst/>
          </a:prstGeom>
          <a:noFill/>
          <a:ln w="12700">
            <a:noFill/>
          </a:ln>
        </p:spPr>
        <p:txBody>
          <a:bodyPr wrap="none" lIns="91431" tIns="45716" rIns="91431" bIns="45716" anchor="t" anchorCtr="0">
            <a:spAutoFit/>
          </a:bodyPr>
          <a:p>
            <a:pPr lvl="0"/>
            <a:r>
              <a:rPr lang="zh-CN" altLang="en-US" sz="2000" u="sng" dirty="0">
                <a:latin typeface="Times New Roman" panose="02020603050405020304" pitchFamily="18" charset="0"/>
              </a:rPr>
              <a:t>讲课内容、方法、步骤</a:t>
            </a:r>
            <a:endParaRPr lang="zh-CN" altLang="en-US" sz="2000" u="sng" dirty="0">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2"/>
          <p:cNvSpPr>
            <a:spLocks noRot="1" noTextEdit="1"/>
          </p:cNvSpPr>
          <p:nvPr>
            <p:ph type="sldImg"/>
          </p:nvPr>
        </p:nvSpPr>
        <p:spPr/>
      </p:sp>
      <p:sp>
        <p:nvSpPr>
          <p:cNvPr id="56322" name="Rectangle 3"/>
          <p:cNvSpPr>
            <a:spLocks noGrp="1"/>
          </p:cNvSpPr>
          <p:nvPr>
            <p:ph type="body"/>
          </p:nvPr>
        </p:nvSpPr>
        <p:spPr>
          <a:xfrm>
            <a:off x="915988" y="4343400"/>
            <a:ext cx="5026025" cy="4114800"/>
          </a:xfrm>
        </p:spPr>
        <p:txBody>
          <a:bodyPr wrap="square" lIns="91440" tIns="45720" rIns="91440" bIns="45720" anchor="t" anchorCtr="0"/>
          <a:p>
            <a:pPr lvl="0"/>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2"/>
          <p:cNvSpPr>
            <a:spLocks noRot="1" noTextEdit="1"/>
          </p:cNvSpPr>
          <p:nvPr>
            <p:ph type="sldImg"/>
          </p:nvPr>
        </p:nvSpPr>
        <p:spPr/>
      </p:sp>
      <p:sp>
        <p:nvSpPr>
          <p:cNvPr id="58370" name="Rectangle 3"/>
          <p:cNvSpPr>
            <a:spLocks noGrp="1"/>
          </p:cNvSpPr>
          <p:nvPr>
            <p:ph type="body"/>
          </p:nvPr>
        </p:nvSpPr>
        <p:spPr>
          <a:xfrm>
            <a:off x="915988" y="4343400"/>
            <a:ext cx="5026025" cy="4114800"/>
          </a:xfrm>
        </p:spPr>
        <p:txBody>
          <a:bodyPr wrap="square" lIns="91440" tIns="45720" rIns="91440" bIns="45720" anchor="t" anchorCtr="0"/>
          <a:p>
            <a:pPr lvl="0"/>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2"/>
          <p:cNvSpPr>
            <a:spLocks noRot="1" noTextEdit="1"/>
          </p:cNvSpPr>
          <p:nvPr>
            <p:ph type="sldImg"/>
          </p:nvPr>
        </p:nvSpPr>
        <p:spPr/>
      </p:sp>
      <p:sp>
        <p:nvSpPr>
          <p:cNvPr id="60418" name="Rectangle 3"/>
          <p:cNvSpPr>
            <a:spLocks noGrp="1"/>
          </p:cNvSpPr>
          <p:nvPr>
            <p:ph type="body"/>
          </p:nvPr>
        </p:nvSpPr>
        <p:spPr>
          <a:xfrm>
            <a:off x="915988" y="4343400"/>
            <a:ext cx="5026025" cy="4114800"/>
          </a:xfrm>
        </p:spPr>
        <p:txBody>
          <a:bodyPr wrap="square" lIns="91440" tIns="45720" rIns="91440" bIns="45720" anchor="t" anchorCtr="0"/>
          <a:p>
            <a:pPr lvl="0"/>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Rot="1" noTextEdit="1"/>
          </p:cNvSpPr>
          <p:nvPr>
            <p:ph type="sldImg"/>
          </p:nvPr>
        </p:nvSpPr>
        <p:spPr>
          <a:xfrm>
            <a:off x="2633133" y="457200"/>
            <a:ext cx="4334933" cy="2438400"/>
          </a:xfrm>
        </p:spPr>
      </p:sp>
      <p:sp>
        <p:nvSpPr>
          <p:cNvPr id="9218" name="Rectangle 3"/>
          <p:cNvSpPr>
            <a:spLocks noGrp="1"/>
          </p:cNvSpPr>
          <p:nvPr>
            <p:ph type="body"/>
          </p:nvPr>
        </p:nvSpPr>
        <p:spPr>
          <a:xfrm>
            <a:off x="533400" y="3733800"/>
            <a:ext cx="5943600" cy="4800600"/>
          </a:xfrm>
        </p:spPr>
        <p:txBody>
          <a:bodyPr wrap="square" lIns="91440" tIns="45720" rIns="91440" bIns="45720" anchor="t" anchorCtr="0"/>
          <a:p>
            <a:pPr lvl="0"/>
            <a:r>
              <a:rPr lang="zh-CN" altLang="en-US" dirty="0"/>
              <a:t>　　</a:t>
            </a:r>
            <a:endParaRPr lang="zh-CN" altLang="en-US" sz="1600" dirty="0">
              <a:ea typeface="华文行楷" panose="02010800040101010101" pitchFamily="2" charset="-122"/>
            </a:endParaRPr>
          </a:p>
        </p:txBody>
      </p:sp>
      <p:sp>
        <p:nvSpPr>
          <p:cNvPr id="9219" name="Text Box 4"/>
          <p:cNvSpPr txBox="1"/>
          <p:nvPr/>
        </p:nvSpPr>
        <p:spPr>
          <a:xfrm>
            <a:off x="2076450" y="3200400"/>
            <a:ext cx="2724150" cy="396875"/>
          </a:xfrm>
          <a:prstGeom prst="rect">
            <a:avLst/>
          </a:prstGeom>
          <a:noFill/>
          <a:ln w="12700">
            <a:noFill/>
          </a:ln>
        </p:spPr>
        <p:txBody>
          <a:bodyPr wrap="none" lIns="91431" tIns="45716" rIns="91431" bIns="45716" anchor="t" anchorCtr="0">
            <a:spAutoFit/>
          </a:bodyPr>
          <a:p>
            <a:pPr lvl="0"/>
            <a:r>
              <a:rPr lang="zh-CN" altLang="en-US" sz="2000" u="sng" dirty="0">
                <a:latin typeface="Times New Roman" panose="02020603050405020304" pitchFamily="18" charset="0"/>
              </a:rPr>
              <a:t>讲课内容、方法、步骤</a:t>
            </a:r>
            <a:endParaRPr lang="zh-CN" altLang="en-US" sz="2000" u="sng" dirty="0">
              <a:latin typeface="Times New Roman" panose="02020603050405020304" pitchFamily="18" charset="0"/>
            </a:endParaRPr>
          </a:p>
        </p:txBody>
      </p:sp>
      <p:sp>
        <p:nvSpPr>
          <p:cNvPr id="9220" name="Text Box 5"/>
          <p:cNvSpPr txBox="1"/>
          <p:nvPr/>
        </p:nvSpPr>
        <p:spPr>
          <a:xfrm>
            <a:off x="4333875" y="714375"/>
            <a:ext cx="590550" cy="336550"/>
          </a:xfrm>
          <a:prstGeom prst="rect">
            <a:avLst/>
          </a:prstGeom>
          <a:noFill/>
          <a:ln w="12700">
            <a:noFill/>
          </a:ln>
        </p:spPr>
        <p:txBody>
          <a:bodyPr wrap="none" lIns="91431" tIns="45716" rIns="91431" bIns="45716" anchor="t" anchorCtr="0">
            <a:spAutoFit/>
          </a:bodyPr>
          <a:p>
            <a:pPr lvl="0"/>
            <a:r>
              <a:rPr lang="zh-CN" altLang="en-US" sz="1600" dirty="0">
                <a:latin typeface="Times New Roman" panose="02020603050405020304" pitchFamily="18" charset="0"/>
              </a:rPr>
              <a:t>形状</a:t>
            </a:r>
            <a:endParaRPr lang="zh-CN" altLang="en-US" sz="1600" dirty="0">
              <a:latin typeface="Times New Roman" panose="02020603050405020304" pitchFamily="18" charset="0"/>
            </a:endParaRPr>
          </a:p>
        </p:txBody>
      </p:sp>
      <p:sp>
        <p:nvSpPr>
          <p:cNvPr id="9221" name="Text Box 6"/>
          <p:cNvSpPr txBox="1"/>
          <p:nvPr/>
        </p:nvSpPr>
        <p:spPr>
          <a:xfrm>
            <a:off x="3048000" y="1219200"/>
            <a:ext cx="793750" cy="336550"/>
          </a:xfrm>
          <a:prstGeom prst="rect">
            <a:avLst/>
          </a:prstGeom>
          <a:noFill/>
          <a:ln w="12700">
            <a:noFill/>
          </a:ln>
        </p:spPr>
        <p:txBody>
          <a:bodyPr wrap="none" lIns="91431" tIns="45716" rIns="91431" bIns="45716" anchor="t" anchorCtr="0">
            <a:spAutoFit/>
          </a:bodyPr>
          <a:p>
            <a:pPr lvl="0"/>
            <a:r>
              <a:rPr lang="zh-CN" altLang="en-US" sz="1600" dirty="0">
                <a:latin typeface="Times New Roman" panose="02020603050405020304" pitchFamily="18" charset="0"/>
              </a:rPr>
              <a:t>三角形</a:t>
            </a:r>
            <a:endParaRPr lang="zh-CN" altLang="en-US" sz="1600" dirty="0">
              <a:latin typeface="Times New Roman" panose="02020603050405020304" pitchFamily="18" charset="0"/>
            </a:endParaRPr>
          </a:p>
        </p:txBody>
      </p:sp>
      <p:sp>
        <p:nvSpPr>
          <p:cNvPr id="9222" name="Text Box 7"/>
          <p:cNvSpPr txBox="1"/>
          <p:nvPr/>
        </p:nvSpPr>
        <p:spPr>
          <a:xfrm>
            <a:off x="3733800" y="1187450"/>
            <a:ext cx="793750" cy="336550"/>
          </a:xfrm>
          <a:prstGeom prst="rect">
            <a:avLst/>
          </a:prstGeom>
          <a:noFill/>
          <a:ln w="12700">
            <a:noFill/>
          </a:ln>
        </p:spPr>
        <p:txBody>
          <a:bodyPr wrap="none" lIns="91431" tIns="45716" rIns="91431" bIns="45716" anchor="t" anchorCtr="0">
            <a:spAutoFit/>
          </a:bodyPr>
          <a:p>
            <a:pPr lvl="0"/>
            <a:r>
              <a:rPr lang="zh-CN" altLang="en-US" sz="1600" dirty="0">
                <a:latin typeface="Times New Roman" panose="02020603050405020304" pitchFamily="18" charset="0"/>
              </a:rPr>
              <a:t>长方形</a:t>
            </a:r>
            <a:endParaRPr lang="zh-CN" altLang="en-US" sz="1600" dirty="0">
              <a:latin typeface="Times New Roman" panose="02020603050405020304" pitchFamily="18" charset="0"/>
            </a:endParaRPr>
          </a:p>
        </p:txBody>
      </p:sp>
      <p:sp>
        <p:nvSpPr>
          <p:cNvPr id="9223" name="Text Box 8"/>
          <p:cNvSpPr txBox="1"/>
          <p:nvPr/>
        </p:nvSpPr>
        <p:spPr>
          <a:xfrm>
            <a:off x="4419600" y="1143000"/>
            <a:ext cx="892175" cy="336550"/>
          </a:xfrm>
          <a:prstGeom prst="rect">
            <a:avLst/>
          </a:prstGeom>
          <a:noFill/>
          <a:ln w="12700">
            <a:noFill/>
          </a:ln>
        </p:spPr>
        <p:txBody>
          <a:bodyPr lIns="91431" tIns="45716" rIns="91431" bIns="45716" anchor="t" anchorCtr="0">
            <a:spAutoFit/>
          </a:bodyPr>
          <a:p>
            <a:pPr lvl="0">
              <a:spcBef>
                <a:spcPct val="50000"/>
              </a:spcBef>
            </a:pPr>
            <a:r>
              <a:rPr lang="zh-CN" altLang="en-US" sz="1600" dirty="0">
                <a:latin typeface="Times New Roman" panose="02020603050405020304" pitchFamily="18" charset="0"/>
              </a:rPr>
              <a:t>圆形物</a:t>
            </a:r>
            <a:endParaRPr lang="zh-CN" altLang="en-US" sz="1600" dirty="0">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Rot="1" noTextEdit="1"/>
          </p:cNvSpPr>
          <p:nvPr>
            <p:ph type="sldImg"/>
          </p:nvPr>
        </p:nvSpPr>
        <p:spPr/>
      </p:sp>
      <p:sp>
        <p:nvSpPr>
          <p:cNvPr id="62466" name="Rectangle 3"/>
          <p:cNvSpPr>
            <a:spLocks noGrp="1"/>
          </p:cNvSpPr>
          <p:nvPr>
            <p:ph type="body"/>
          </p:nvPr>
        </p:nvSpPr>
        <p:spPr>
          <a:xfrm>
            <a:off x="915988" y="4343400"/>
            <a:ext cx="5026025" cy="4114800"/>
          </a:xfrm>
        </p:spPr>
        <p:txBody>
          <a:bodyPr wrap="square" lIns="91440" tIns="45720" rIns="91440" bIns="45720" anchor="t" anchorCtr="0"/>
          <a:p>
            <a:pPr lvl="0"/>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2"/>
          <p:cNvSpPr>
            <a:spLocks noRot="1" noTextEdit="1"/>
          </p:cNvSpPr>
          <p:nvPr>
            <p:ph type="sldImg"/>
          </p:nvPr>
        </p:nvSpPr>
        <p:spPr/>
      </p:sp>
      <p:sp>
        <p:nvSpPr>
          <p:cNvPr id="64514" name="Rectangle 3"/>
          <p:cNvSpPr>
            <a:spLocks noGrp="1"/>
          </p:cNvSpPr>
          <p:nvPr>
            <p:ph type="body"/>
          </p:nvPr>
        </p:nvSpPr>
        <p:spPr>
          <a:xfrm>
            <a:off x="915988" y="4343400"/>
            <a:ext cx="5026025" cy="4114800"/>
          </a:xfrm>
        </p:spPr>
        <p:txBody>
          <a:bodyPr wrap="square" lIns="91440" tIns="45720" rIns="91440" bIns="45720" anchor="t" anchorCtr="0"/>
          <a:p>
            <a:pPr lvl="0"/>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2"/>
          <p:cNvSpPr>
            <a:spLocks noRot="1" noTextEdit="1"/>
          </p:cNvSpPr>
          <p:nvPr>
            <p:ph type="sldImg"/>
          </p:nvPr>
        </p:nvSpPr>
        <p:spPr/>
      </p:sp>
      <p:sp>
        <p:nvSpPr>
          <p:cNvPr id="66562" name="Rectangle 3"/>
          <p:cNvSpPr>
            <a:spLocks noGrp="1"/>
          </p:cNvSpPr>
          <p:nvPr>
            <p:ph type="body"/>
          </p:nvPr>
        </p:nvSpPr>
        <p:spPr>
          <a:xfrm>
            <a:off x="915988" y="4343400"/>
            <a:ext cx="5026025" cy="4114800"/>
          </a:xfrm>
        </p:spPr>
        <p:txBody>
          <a:bodyPr wrap="square" lIns="91440" tIns="45720" rIns="91440" bIns="45720" anchor="t" anchorCtr="0"/>
          <a:p>
            <a:pPr lvl="0"/>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2"/>
          <p:cNvSpPr>
            <a:spLocks noRot="1" noTextEdit="1"/>
          </p:cNvSpPr>
          <p:nvPr>
            <p:ph type="sldImg"/>
          </p:nvPr>
        </p:nvSpPr>
        <p:spPr/>
      </p:sp>
      <p:sp>
        <p:nvSpPr>
          <p:cNvPr id="68610" name="Rectangle 3"/>
          <p:cNvSpPr>
            <a:spLocks noGrp="1"/>
          </p:cNvSpPr>
          <p:nvPr>
            <p:ph type="body"/>
          </p:nvPr>
        </p:nvSpPr>
        <p:spPr>
          <a:xfrm>
            <a:off x="915988" y="4343400"/>
            <a:ext cx="5026025" cy="4114800"/>
          </a:xfrm>
        </p:spPr>
        <p:txBody>
          <a:bodyPr wrap="square" lIns="91440" tIns="45720" rIns="91440" bIns="45720" anchor="t" anchorCtr="0"/>
          <a:p>
            <a:pPr lvl="0"/>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2"/>
          <p:cNvSpPr>
            <a:spLocks noRot="1" noTextEdit="1"/>
          </p:cNvSpPr>
          <p:nvPr>
            <p:ph type="sldImg"/>
          </p:nvPr>
        </p:nvSpPr>
        <p:spPr>
          <a:xfrm>
            <a:off x="2633133" y="457200"/>
            <a:ext cx="4334933" cy="2438400"/>
          </a:xfrm>
        </p:spPr>
      </p:sp>
      <p:sp>
        <p:nvSpPr>
          <p:cNvPr id="71682" name="Rectangle 3"/>
          <p:cNvSpPr>
            <a:spLocks noGrp="1"/>
          </p:cNvSpPr>
          <p:nvPr>
            <p:ph type="body"/>
          </p:nvPr>
        </p:nvSpPr>
        <p:spPr>
          <a:xfrm>
            <a:off x="533400" y="3581400"/>
            <a:ext cx="5943600" cy="4953000"/>
          </a:xfrm>
        </p:spPr>
        <p:txBody>
          <a:bodyPr wrap="square" lIns="91440" tIns="45720" rIns="91440" bIns="45720" anchor="t" anchorCtr="0"/>
          <a:p>
            <a:pPr lvl="0"/>
            <a:endParaRPr lang="zh-CN" altLang="en-US" sz="1600" dirty="0">
              <a:solidFill>
                <a:srgbClr val="000000"/>
              </a:solidFill>
              <a:ea typeface="隶书" panose="02010509060101010101" pitchFamily="49" charset="-122"/>
            </a:endParaRPr>
          </a:p>
        </p:txBody>
      </p:sp>
      <p:sp>
        <p:nvSpPr>
          <p:cNvPr id="71683" name="Text Box 4"/>
          <p:cNvSpPr txBox="1"/>
          <p:nvPr/>
        </p:nvSpPr>
        <p:spPr>
          <a:xfrm>
            <a:off x="2076450" y="3200400"/>
            <a:ext cx="2724150" cy="396875"/>
          </a:xfrm>
          <a:prstGeom prst="rect">
            <a:avLst/>
          </a:prstGeom>
          <a:noFill/>
          <a:ln w="12700">
            <a:noFill/>
          </a:ln>
        </p:spPr>
        <p:txBody>
          <a:bodyPr wrap="none" lIns="91431" tIns="45716" rIns="91431" bIns="45716" anchor="t" anchorCtr="0">
            <a:spAutoFit/>
          </a:bodyPr>
          <a:p>
            <a:pPr lvl="0"/>
            <a:r>
              <a:rPr lang="zh-CN" altLang="en-US" sz="2000" u="sng" dirty="0">
                <a:latin typeface="Times New Roman" panose="02020603050405020304" pitchFamily="18" charset="0"/>
              </a:rPr>
              <a:t>讲课内容、方法、步骤</a:t>
            </a:r>
            <a:endParaRPr lang="zh-CN" altLang="en-US" sz="2000" u="sng" dirty="0">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Rectangle 2"/>
          <p:cNvSpPr>
            <a:spLocks noRot="1" noTextEdit="1"/>
          </p:cNvSpPr>
          <p:nvPr>
            <p:ph type="sldImg"/>
          </p:nvPr>
        </p:nvSpPr>
        <p:spPr>
          <a:xfrm>
            <a:off x="2633133" y="457200"/>
            <a:ext cx="4334933" cy="2438400"/>
          </a:xfrm>
        </p:spPr>
      </p:sp>
      <p:sp>
        <p:nvSpPr>
          <p:cNvPr id="73730" name="Rectangle 3"/>
          <p:cNvSpPr>
            <a:spLocks noGrp="1"/>
          </p:cNvSpPr>
          <p:nvPr>
            <p:ph type="body"/>
          </p:nvPr>
        </p:nvSpPr>
        <p:spPr>
          <a:xfrm>
            <a:off x="533400" y="3581400"/>
            <a:ext cx="5943600" cy="4953000"/>
          </a:xfrm>
        </p:spPr>
        <p:txBody>
          <a:bodyPr wrap="square" lIns="91440" tIns="45720" rIns="91440" bIns="45720" anchor="t" anchorCtr="0"/>
          <a:p>
            <a:pPr lvl="0">
              <a:spcBef>
                <a:spcPct val="0"/>
              </a:spcBef>
            </a:pPr>
            <a:endParaRPr lang="zh-CN" altLang="en-US" sz="1600" dirty="0">
              <a:solidFill>
                <a:srgbClr val="000000"/>
              </a:solidFill>
              <a:ea typeface="隶书" panose="02010509060101010101" pitchFamily="49" charset="-122"/>
            </a:endParaRPr>
          </a:p>
        </p:txBody>
      </p:sp>
      <p:sp>
        <p:nvSpPr>
          <p:cNvPr id="73731" name="Text Box 4"/>
          <p:cNvSpPr txBox="1"/>
          <p:nvPr/>
        </p:nvSpPr>
        <p:spPr>
          <a:xfrm>
            <a:off x="2076450" y="3200400"/>
            <a:ext cx="2724150" cy="396875"/>
          </a:xfrm>
          <a:prstGeom prst="rect">
            <a:avLst/>
          </a:prstGeom>
          <a:noFill/>
          <a:ln w="12700">
            <a:noFill/>
          </a:ln>
        </p:spPr>
        <p:txBody>
          <a:bodyPr wrap="none" lIns="91431" tIns="45716" rIns="91431" bIns="45716" anchor="t" anchorCtr="0">
            <a:spAutoFit/>
          </a:bodyPr>
          <a:p>
            <a:pPr lvl="0"/>
            <a:r>
              <a:rPr lang="zh-CN" altLang="en-US" sz="2000" u="sng" dirty="0">
                <a:latin typeface="Times New Roman" panose="02020603050405020304" pitchFamily="18" charset="0"/>
              </a:rPr>
              <a:t>讲课内容、方法、步骤</a:t>
            </a:r>
            <a:endParaRPr lang="zh-CN" altLang="en-US" sz="2000" u="sng" dirty="0">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Rectangle 2"/>
          <p:cNvSpPr>
            <a:spLocks noRot="1" noTextEdit="1"/>
          </p:cNvSpPr>
          <p:nvPr>
            <p:ph type="sldImg"/>
          </p:nvPr>
        </p:nvSpPr>
        <p:spPr/>
      </p:sp>
      <p:sp>
        <p:nvSpPr>
          <p:cNvPr id="75778" name="Rectangle 3"/>
          <p:cNvSpPr>
            <a:spLocks noGrp="1"/>
          </p:cNvSpPr>
          <p:nvPr>
            <p:ph type="body"/>
          </p:nvPr>
        </p:nvSpPr>
        <p:spPr>
          <a:xfrm>
            <a:off x="915988" y="4343400"/>
            <a:ext cx="5026025" cy="4114800"/>
          </a:xfrm>
        </p:spPr>
        <p:txBody>
          <a:bodyPr wrap="square" lIns="91440" tIns="45720" rIns="91440" bIns="45720" anchor="t" anchorCtr="0"/>
          <a:p>
            <a:pPr lvl="0"/>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Rectangle 2"/>
          <p:cNvSpPr>
            <a:spLocks noRot="1" noTextEdit="1"/>
          </p:cNvSpPr>
          <p:nvPr>
            <p:ph type="sldImg"/>
          </p:nvPr>
        </p:nvSpPr>
        <p:spPr/>
      </p:sp>
      <p:sp>
        <p:nvSpPr>
          <p:cNvPr id="77826" name="Rectangle 3"/>
          <p:cNvSpPr>
            <a:spLocks noGrp="1"/>
          </p:cNvSpPr>
          <p:nvPr>
            <p:ph type="body"/>
          </p:nvPr>
        </p:nvSpPr>
        <p:spPr>
          <a:xfrm>
            <a:off x="915988" y="4343400"/>
            <a:ext cx="5026025" cy="4114800"/>
          </a:xfrm>
        </p:spPr>
        <p:txBody>
          <a:bodyPr wrap="square" lIns="91440" tIns="45720" rIns="91440" bIns="45720" anchor="t" anchorCtr="0"/>
          <a:p>
            <a:pPr lvl="0"/>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2"/>
          <p:cNvSpPr>
            <a:spLocks noRot="1" noTextEdit="1"/>
          </p:cNvSpPr>
          <p:nvPr>
            <p:ph type="sldImg"/>
          </p:nvPr>
        </p:nvSpPr>
        <p:spPr>
          <a:xfrm>
            <a:off x="2633133" y="457200"/>
            <a:ext cx="4334933" cy="2438400"/>
          </a:xfrm>
        </p:spPr>
      </p:sp>
      <p:sp>
        <p:nvSpPr>
          <p:cNvPr id="79874" name="Rectangle 3"/>
          <p:cNvSpPr>
            <a:spLocks noGrp="1"/>
          </p:cNvSpPr>
          <p:nvPr>
            <p:ph type="body"/>
          </p:nvPr>
        </p:nvSpPr>
        <p:spPr>
          <a:xfrm>
            <a:off x="533400" y="3733800"/>
            <a:ext cx="5943600" cy="4800600"/>
          </a:xfrm>
        </p:spPr>
        <p:txBody>
          <a:bodyPr wrap="square" lIns="91440" tIns="45720" rIns="91440" bIns="45720" anchor="t" anchorCtr="0"/>
          <a:p>
            <a:pPr lvl="0">
              <a:spcBef>
                <a:spcPct val="0"/>
              </a:spcBef>
            </a:pPr>
            <a:r>
              <a:rPr lang="zh-CN" altLang="en-US" sz="1600" dirty="0">
                <a:solidFill>
                  <a:srgbClr val="000000"/>
                </a:solidFill>
                <a:ea typeface="隶书" panose="02010509060101010101" pitchFamily="49" charset="-122"/>
              </a:rPr>
              <a:t>　　</a:t>
            </a:r>
            <a:endParaRPr lang="zh-CN" altLang="en-US" sz="1600" dirty="0">
              <a:ea typeface="隶书" panose="02010509060101010101" pitchFamily="49" charset="-122"/>
            </a:endParaRPr>
          </a:p>
        </p:txBody>
      </p:sp>
      <p:sp>
        <p:nvSpPr>
          <p:cNvPr id="79875" name="Text Box 4"/>
          <p:cNvSpPr txBox="1"/>
          <p:nvPr/>
        </p:nvSpPr>
        <p:spPr>
          <a:xfrm>
            <a:off x="2076450" y="3200400"/>
            <a:ext cx="2724150" cy="396875"/>
          </a:xfrm>
          <a:prstGeom prst="rect">
            <a:avLst/>
          </a:prstGeom>
          <a:noFill/>
          <a:ln w="12700">
            <a:noFill/>
          </a:ln>
        </p:spPr>
        <p:txBody>
          <a:bodyPr wrap="none" lIns="91431" tIns="45716" rIns="91431" bIns="45716" anchor="t" anchorCtr="0">
            <a:spAutoFit/>
          </a:bodyPr>
          <a:p>
            <a:pPr lvl="0"/>
            <a:r>
              <a:rPr lang="zh-CN" altLang="en-US" sz="2000" u="sng" dirty="0">
                <a:latin typeface="Times New Roman" panose="02020603050405020304" pitchFamily="18" charset="0"/>
              </a:rPr>
              <a:t>讲课内容、方法、步骤</a:t>
            </a:r>
            <a:endParaRPr lang="zh-CN" altLang="en-US" sz="2000" u="sng" dirty="0">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Rectangle 2"/>
          <p:cNvSpPr>
            <a:spLocks noRot="1" noTextEdit="1"/>
          </p:cNvSpPr>
          <p:nvPr>
            <p:ph type="sldImg"/>
          </p:nvPr>
        </p:nvSpPr>
        <p:spPr>
          <a:xfrm>
            <a:off x="2633133" y="457200"/>
            <a:ext cx="4334933" cy="2438400"/>
          </a:xfrm>
        </p:spPr>
      </p:sp>
      <p:sp>
        <p:nvSpPr>
          <p:cNvPr id="81922" name="Rectangle 3"/>
          <p:cNvSpPr>
            <a:spLocks noGrp="1"/>
          </p:cNvSpPr>
          <p:nvPr>
            <p:ph type="body"/>
          </p:nvPr>
        </p:nvSpPr>
        <p:spPr>
          <a:xfrm>
            <a:off x="533400" y="3733800"/>
            <a:ext cx="5943600" cy="4800600"/>
          </a:xfrm>
        </p:spPr>
        <p:txBody>
          <a:bodyPr wrap="square" lIns="91440" tIns="45720" rIns="91440" bIns="45720" anchor="t" anchorCtr="0"/>
          <a:p>
            <a:pPr lvl="0"/>
            <a:endParaRPr lang="zh-CN" altLang="en-US" sz="1600" dirty="0">
              <a:solidFill>
                <a:srgbClr val="000000"/>
              </a:solidFill>
              <a:ea typeface="隶书" panose="02010509060101010101" pitchFamily="49" charset="-122"/>
            </a:endParaRPr>
          </a:p>
        </p:txBody>
      </p:sp>
      <p:sp>
        <p:nvSpPr>
          <p:cNvPr id="81923" name="Text Box 4"/>
          <p:cNvSpPr txBox="1"/>
          <p:nvPr/>
        </p:nvSpPr>
        <p:spPr>
          <a:xfrm>
            <a:off x="2076450" y="3200400"/>
            <a:ext cx="2724150" cy="396875"/>
          </a:xfrm>
          <a:prstGeom prst="rect">
            <a:avLst/>
          </a:prstGeom>
          <a:noFill/>
          <a:ln w="12700">
            <a:noFill/>
          </a:ln>
        </p:spPr>
        <p:txBody>
          <a:bodyPr wrap="none" lIns="91431" tIns="45716" rIns="91431" bIns="45716" anchor="t" anchorCtr="0">
            <a:spAutoFit/>
          </a:bodyPr>
          <a:p>
            <a:pPr lvl="0"/>
            <a:r>
              <a:rPr lang="zh-CN" altLang="en-US" sz="2000" u="sng" dirty="0">
                <a:latin typeface="Times New Roman" panose="02020603050405020304" pitchFamily="18" charset="0"/>
              </a:rPr>
              <a:t>讲课内容、方法、步骤</a:t>
            </a:r>
            <a:endParaRPr lang="zh-CN" altLang="en-US" sz="2000" u="sng" dirty="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Rot="1" noTextEdit="1"/>
          </p:cNvSpPr>
          <p:nvPr>
            <p:ph type="sldImg"/>
          </p:nvPr>
        </p:nvSpPr>
        <p:spPr>
          <a:xfrm>
            <a:off x="2633133" y="457200"/>
            <a:ext cx="4334933" cy="2438400"/>
          </a:xfrm>
        </p:spPr>
      </p:sp>
      <p:sp>
        <p:nvSpPr>
          <p:cNvPr id="11266" name="Rectangle 3"/>
          <p:cNvSpPr>
            <a:spLocks noGrp="1"/>
          </p:cNvSpPr>
          <p:nvPr>
            <p:ph type="body"/>
          </p:nvPr>
        </p:nvSpPr>
        <p:spPr>
          <a:xfrm>
            <a:off x="533400" y="3733800"/>
            <a:ext cx="5943600" cy="4800600"/>
          </a:xfrm>
        </p:spPr>
        <p:txBody>
          <a:bodyPr wrap="square" lIns="91440" tIns="45720" rIns="91440" bIns="45720" anchor="t" anchorCtr="0"/>
          <a:p>
            <a:pPr lvl="0"/>
            <a:endParaRPr lang="zh-CN" altLang="en-US" sz="1600" dirty="0">
              <a:solidFill>
                <a:schemeClr val="tx2"/>
              </a:solidFill>
              <a:ea typeface="华文新魏" panose="02010800040101010101" pitchFamily="2" charset="-122"/>
            </a:endParaRPr>
          </a:p>
        </p:txBody>
      </p:sp>
      <p:sp>
        <p:nvSpPr>
          <p:cNvPr id="11267" name="Text Box 4"/>
          <p:cNvSpPr txBox="1"/>
          <p:nvPr/>
        </p:nvSpPr>
        <p:spPr>
          <a:xfrm>
            <a:off x="2076450" y="3200400"/>
            <a:ext cx="2724150" cy="396875"/>
          </a:xfrm>
          <a:prstGeom prst="rect">
            <a:avLst/>
          </a:prstGeom>
          <a:noFill/>
          <a:ln w="12700">
            <a:noFill/>
          </a:ln>
        </p:spPr>
        <p:txBody>
          <a:bodyPr wrap="none" lIns="91431" tIns="45716" rIns="91431" bIns="45716" anchor="t" anchorCtr="0">
            <a:spAutoFit/>
          </a:bodyPr>
          <a:p>
            <a:pPr lvl="0"/>
            <a:r>
              <a:rPr lang="zh-CN" altLang="en-US" sz="2000" u="sng" dirty="0">
                <a:latin typeface="Times New Roman" panose="02020603050405020304" pitchFamily="18" charset="0"/>
              </a:rPr>
              <a:t>讲课内容、方法、步骤</a:t>
            </a:r>
            <a:endParaRPr lang="zh-CN" altLang="en-US" sz="2000" u="sng" dirty="0">
              <a:latin typeface="Times New Roman" panose="02020603050405020304" pitchFamily="18" charset="0"/>
            </a:endParaRPr>
          </a:p>
        </p:txBody>
      </p:sp>
      <p:grpSp>
        <p:nvGrpSpPr>
          <p:cNvPr id="11268" name="Group 5"/>
          <p:cNvGrpSpPr/>
          <p:nvPr/>
        </p:nvGrpSpPr>
        <p:grpSpPr>
          <a:xfrm>
            <a:off x="2286000" y="5867400"/>
            <a:ext cx="1600200" cy="2286000"/>
            <a:chOff x="2434" y="2784"/>
            <a:chExt cx="1022" cy="1152"/>
          </a:xfrm>
        </p:grpSpPr>
        <p:sp>
          <p:nvSpPr>
            <p:cNvPr id="11269" name="Rectangle 6"/>
            <p:cNvSpPr/>
            <p:nvPr/>
          </p:nvSpPr>
          <p:spPr>
            <a:xfrm>
              <a:off x="2434" y="2784"/>
              <a:ext cx="1008" cy="288"/>
            </a:xfrm>
            <a:prstGeom prst="rect">
              <a:avLst/>
            </a:prstGeom>
            <a:noFill/>
            <a:ln w="19050" cap="sq" cmpd="sng">
              <a:solidFill>
                <a:srgbClr val="0000FF"/>
              </a:solidFill>
              <a:prstDash val="solid"/>
              <a:miter/>
              <a:headEnd type="none" w="sm" len="sm"/>
              <a:tailEnd type="none" w="sm" len="sm"/>
            </a:ln>
          </p:spPr>
          <p:txBody>
            <a:bodyPr wrap="none" lIns="91431" tIns="45716" rIns="91431" bIns="45716" anchor="ctr" anchorCtr="0"/>
            <a:p>
              <a:pPr lvl="0" algn="ctr"/>
              <a:r>
                <a:rPr lang="en-US" altLang="zh-CN" sz="1600" dirty="0">
                  <a:solidFill>
                    <a:schemeClr val="tx2"/>
                  </a:solidFill>
                  <a:latin typeface="Times New Roman" panose="02020603050405020304" pitchFamily="18" charset="0"/>
                </a:rPr>
                <a:t>base class</a:t>
              </a:r>
              <a:endParaRPr lang="en-US" altLang="zh-CN" sz="1600" dirty="0">
                <a:solidFill>
                  <a:schemeClr val="tx2"/>
                </a:solidFill>
                <a:latin typeface="Times New Roman" panose="02020603050405020304" pitchFamily="18" charset="0"/>
              </a:endParaRPr>
            </a:p>
          </p:txBody>
        </p:sp>
        <p:sp>
          <p:nvSpPr>
            <p:cNvPr id="11270" name="Rectangle 7"/>
            <p:cNvSpPr/>
            <p:nvPr/>
          </p:nvSpPr>
          <p:spPr>
            <a:xfrm>
              <a:off x="2448" y="3648"/>
              <a:ext cx="1008" cy="288"/>
            </a:xfrm>
            <a:prstGeom prst="rect">
              <a:avLst/>
            </a:prstGeom>
            <a:noFill/>
            <a:ln w="19050" cap="sq" cmpd="sng">
              <a:solidFill>
                <a:srgbClr val="0000FF"/>
              </a:solidFill>
              <a:prstDash val="solid"/>
              <a:miter/>
              <a:headEnd type="none" w="sm" len="sm"/>
              <a:tailEnd type="none" w="sm" len="sm"/>
            </a:ln>
          </p:spPr>
          <p:txBody>
            <a:bodyPr wrap="none" lIns="91431" tIns="45716" rIns="91431" bIns="45716" anchor="ctr" anchorCtr="0"/>
            <a:p>
              <a:pPr lvl="0" algn="ctr"/>
              <a:r>
                <a:rPr lang="en-US" altLang="zh-CN" sz="1600" dirty="0">
                  <a:solidFill>
                    <a:schemeClr val="tx2"/>
                  </a:solidFill>
                  <a:latin typeface="Times New Roman" panose="02020603050405020304" pitchFamily="18" charset="0"/>
                </a:rPr>
                <a:t>derived  class</a:t>
              </a:r>
              <a:endParaRPr lang="en-US" altLang="zh-CN" sz="1600" dirty="0">
                <a:solidFill>
                  <a:schemeClr val="tx2"/>
                </a:solidFill>
                <a:latin typeface="Times New Roman" panose="02020603050405020304" pitchFamily="18" charset="0"/>
              </a:endParaRPr>
            </a:p>
          </p:txBody>
        </p:sp>
        <p:sp>
          <p:nvSpPr>
            <p:cNvPr id="11271" name="AutoShape 8"/>
            <p:cNvSpPr/>
            <p:nvPr/>
          </p:nvSpPr>
          <p:spPr>
            <a:xfrm>
              <a:off x="2861" y="3072"/>
              <a:ext cx="144" cy="144"/>
            </a:xfrm>
            <a:prstGeom prst="triangle">
              <a:avLst>
                <a:gd name="adj" fmla="val 50000"/>
              </a:avLst>
            </a:prstGeom>
            <a:noFill/>
            <a:ln w="19050" cap="sq" cmpd="sng">
              <a:solidFill>
                <a:srgbClr val="0000FF"/>
              </a:solidFill>
              <a:prstDash val="solid"/>
              <a:miter/>
              <a:headEnd type="none" w="sm" len="sm"/>
              <a:tailEnd type="none" w="sm" len="sm"/>
            </a:ln>
          </p:spPr>
          <p:txBody>
            <a:bodyPr wrap="none" anchor="ctr" anchorCtr="0"/>
            <a:p>
              <a:pPr lvl="0"/>
              <a:endParaRPr lang="zh-CN" altLang="en-US" dirty="0"/>
            </a:p>
          </p:txBody>
        </p:sp>
        <p:sp>
          <p:nvSpPr>
            <p:cNvPr id="11272" name="Line 9"/>
            <p:cNvSpPr/>
            <p:nvPr/>
          </p:nvSpPr>
          <p:spPr>
            <a:xfrm>
              <a:off x="2935" y="3216"/>
              <a:ext cx="0" cy="432"/>
            </a:xfrm>
            <a:prstGeom prst="line">
              <a:avLst/>
            </a:prstGeom>
            <a:ln w="19050" cap="sq" cmpd="sng">
              <a:solidFill>
                <a:srgbClr val="0000FF"/>
              </a:solidFill>
              <a:prstDash val="solid"/>
              <a:round/>
              <a:headEnd type="none" w="sm" len="sm"/>
              <a:tailEnd type="none" w="sm" len="sm"/>
            </a:ln>
          </p:spPr>
        </p:sp>
      </p:gr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Rectangle 2"/>
          <p:cNvSpPr>
            <a:spLocks noRot="1" noTextEdit="1"/>
          </p:cNvSpPr>
          <p:nvPr>
            <p:ph type="sldImg"/>
          </p:nvPr>
        </p:nvSpPr>
        <p:spPr/>
      </p:sp>
      <p:sp>
        <p:nvSpPr>
          <p:cNvPr id="83970" name="Rectangle 3"/>
          <p:cNvSpPr>
            <a:spLocks noGrp="1"/>
          </p:cNvSpPr>
          <p:nvPr>
            <p:ph type="body"/>
          </p:nvPr>
        </p:nvSpPr>
        <p:spPr>
          <a:xfrm>
            <a:off x="915988" y="4343400"/>
            <a:ext cx="5026025" cy="4114800"/>
          </a:xfrm>
        </p:spPr>
        <p:txBody>
          <a:bodyPr wrap="square" lIns="91440" tIns="45720" rIns="91440" bIns="45720" anchor="t" anchorCtr="0"/>
          <a:p>
            <a:pPr lvl="0"/>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Rectangle 2"/>
          <p:cNvSpPr>
            <a:spLocks noRot="1" noTextEdit="1"/>
          </p:cNvSpPr>
          <p:nvPr>
            <p:ph type="sldImg"/>
          </p:nvPr>
        </p:nvSpPr>
        <p:spPr/>
      </p:sp>
      <p:sp>
        <p:nvSpPr>
          <p:cNvPr id="86018" name="Rectangle 3"/>
          <p:cNvSpPr>
            <a:spLocks noGrp="1"/>
          </p:cNvSpPr>
          <p:nvPr>
            <p:ph type="body"/>
          </p:nvPr>
        </p:nvSpPr>
        <p:spPr>
          <a:xfrm>
            <a:off x="915988" y="4343400"/>
            <a:ext cx="5026025" cy="4114800"/>
          </a:xfrm>
        </p:spPr>
        <p:txBody>
          <a:bodyPr wrap="square" lIns="91440" tIns="45720" rIns="91440" bIns="45720" anchor="t" anchorCtr="0"/>
          <a:p>
            <a:pPr lvl="0"/>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Rectangle 2"/>
          <p:cNvSpPr>
            <a:spLocks noRot="1" noTextEdit="1"/>
          </p:cNvSpPr>
          <p:nvPr>
            <p:ph type="sldImg"/>
          </p:nvPr>
        </p:nvSpPr>
        <p:spPr>
          <a:xfrm>
            <a:off x="2633133" y="457200"/>
            <a:ext cx="4334933" cy="2438400"/>
          </a:xfrm>
        </p:spPr>
      </p:sp>
      <p:sp>
        <p:nvSpPr>
          <p:cNvPr id="88066" name="Rectangle 3"/>
          <p:cNvSpPr>
            <a:spLocks noGrp="1"/>
          </p:cNvSpPr>
          <p:nvPr>
            <p:ph type="body"/>
          </p:nvPr>
        </p:nvSpPr>
        <p:spPr>
          <a:xfrm>
            <a:off x="533400" y="3733800"/>
            <a:ext cx="5943600" cy="4800600"/>
          </a:xfrm>
        </p:spPr>
        <p:txBody>
          <a:bodyPr wrap="square" lIns="91440" tIns="45720" rIns="91440" bIns="45720" anchor="t" anchorCtr="0"/>
          <a:p>
            <a:pPr lvl="0">
              <a:lnSpc>
                <a:spcPct val="135000"/>
              </a:lnSpc>
              <a:spcBef>
                <a:spcPct val="0"/>
              </a:spcBef>
            </a:pPr>
            <a:endParaRPr lang="zh-CN" altLang="en-US" sz="1800" dirty="0"/>
          </a:p>
        </p:txBody>
      </p:sp>
      <p:sp>
        <p:nvSpPr>
          <p:cNvPr id="88067" name="Text Box 4"/>
          <p:cNvSpPr txBox="1"/>
          <p:nvPr/>
        </p:nvSpPr>
        <p:spPr>
          <a:xfrm>
            <a:off x="2076450" y="3200400"/>
            <a:ext cx="2724150" cy="396875"/>
          </a:xfrm>
          <a:prstGeom prst="rect">
            <a:avLst/>
          </a:prstGeom>
          <a:noFill/>
          <a:ln w="12700">
            <a:noFill/>
          </a:ln>
        </p:spPr>
        <p:txBody>
          <a:bodyPr wrap="none" lIns="91431" tIns="45716" rIns="91431" bIns="45716" anchor="t" anchorCtr="0">
            <a:spAutoFit/>
          </a:bodyPr>
          <a:p>
            <a:pPr lvl="0"/>
            <a:r>
              <a:rPr lang="zh-CN" altLang="en-US" sz="2000" u="sng" dirty="0">
                <a:latin typeface="Times New Roman" panose="02020603050405020304" pitchFamily="18" charset="0"/>
              </a:rPr>
              <a:t>讲课内容、方法、步骤</a:t>
            </a:r>
            <a:endParaRPr lang="zh-CN" altLang="en-US" sz="2000" u="sng" dirty="0">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Rectangle 2"/>
          <p:cNvSpPr>
            <a:spLocks noRot="1" noTextEdit="1"/>
          </p:cNvSpPr>
          <p:nvPr>
            <p:ph type="sldImg"/>
          </p:nvPr>
        </p:nvSpPr>
        <p:spPr>
          <a:xfrm>
            <a:off x="2633133" y="457200"/>
            <a:ext cx="4334933" cy="2438400"/>
          </a:xfrm>
        </p:spPr>
      </p:sp>
      <p:sp>
        <p:nvSpPr>
          <p:cNvPr id="90114" name="Rectangle 3"/>
          <p:cNvSpPr>
            <a:spLocks noGrp="1"/>
          </p:cNvSpPr>
          <p:nvPr>
            <p:ph type="body"/>
          </p:nvPr>
        </p:nvSpPr>
        <p:spPr>
          <a:xfrm>
            <a:off x="533400" y="3733800"/>
            <a:ext cx="5943600" cy="4800600"/>
          </a:xfrm>
        </p:spPr>
        <p:txBody>
          <a:bodyPr wrap="square" lIns="91440" tIns="45720" rIns="91440" bIns="45720" anchor="t" anchorCtr="0"/>
          <a:p>
            <a:pPr lvl="0">
              <a:lnSpc>
                <a:spcPct val="160000"/>
              </a:lnSpc>
              <a:spcBef>
                <a:spcPct val="0"/>
              </a:spcBef>
            </a:pPr>
            <a:endParaRPr lang="zh-CN" altLang="en-US" sz="1800" dirty="0"/>
          </a:p>
        </p:txBody>
      </p:sp>
      <p:sp>
        <p:nvSpPr>
          <p:cNvPr id="90115" name="Text Box 4"/>
          <p:cNvSpPr txBox="1"/>
          <p:nvPr/>
        </p:nvSpPr>
        <p:spPr>
          <a:xfrm>
            <a:off x="2076450" y="3200400"/>
            <a:ext cx="2724150" cy="396875"/>
          </a:xfrm>
          <a:prstGeom prst="rect">
            <a:avLst/>
          </a:prstGeom>
          <a:noFill/>
          <a:ln w="12700">
            <a:noFill/>
          </a:ln>
        </p:spPr>
        <p:txBody>
          <a:bodyPr wrap="none" lIns="91431" tIns="45716" rIns="91431" bIns="45716" anchor="t" anchorCtr="0">
            <a:spAutoFit/>
          </a:bodyPr>
          <a:p>
            <a:pPr lvl="0"/>
            <a:r>
              <a:rPr lang="zh-CN" altLang="en-US" sz="2000" u="sng" dirty="0">
                <a:latin typeface="Times New Roman" panose="02020603050405020304" pitchFamily="18" charset="0"/>
              </a:rPr>
              <a:t>讲课内容、方法、步骤</a:t>
            </a:r>
            <a:endParaRPr lang="zh-CN" altLang="en-US" sz="2000" u="sng" dirty="0">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Rectangle 2"/>
          <p:cNvSpPr>
            <a:spLocks noRot="1" noTextEdit="1"/>
          </p:cNvSpPr>
          <p:nvPr>
            <p:ph type="sldImg"/>
          </p:nvPr>
        </p:nvSpPr>
        <p:spPr>
          <a:xfrm>
            <a:off x="2633133" y="457200"/>
            <a:ext cx="4334933" cy="2438400"/>
          </a:xfrm>
        </p:spPr>
      </p:sp>
      <p:sp>
        <p:nvSpPr>
          <p:cNvPr id="92162" name="Rectangle 3"/>
          <p:cNvSpPr>
            <a:spLocks noGrp="1"/>
          </p:cNvSpPr>
          <p:nvPr>
            <p:ph type="body"/>
          </p:nvPr>
        </p:nvSpPr>
        <p:spPr>
          <a:xfrm>
            <a:off x="533400" y="3581400"/>
            <a:ext cx="5943600" cy="4953000"/>
          </a:xfrm>
        </p:spPr>
        <p:txBody>
          <a:bodyPr wrap="square" lIns="91440" tIns="45720" rIns="91440" bIns="45720" anchor="t" anchorCtr="0"/>
          <a:p>
            <a:pPr lvl="0"/>
            <a:endParaRPr lang="zh-CN" altLang="en-US" sz="1600" dirty="0">
              <a:ea typeface="隶书" panose="02010509060101010101" pitchFamily="49" charset="-122"/>
            </a:endParaRPr>
          </a:p>
        </p:txBody>
      </p:sp>
      <p:sp>
        <p:nvSpPr>
          <p:cNvPr id="92163" name="Text Box 4"/>
          <p:cNvSpPr txBox="1"/>
          <p:nvPr/>
        </p:nvSpPr>
        <p:spPr>
          <a:xfrm>
            <a:off x="2076450" y="3200400"/>
            <a:ext cx="2724150" cy="396875"/>
          </a:xfrm>
          <a:prstGeom prst="rect">
            <a:avLst/>
          </a:prstGeom>
          <a:noFill/>
          <a:ln w="12700">
            <a:noFill/>
          </a:ln>
        </p:spPr>
        <p:txBody>
          <a:bodyPr wrap="none" lIns="91431" tIns="45716" rIns="91431" bIns="45716" anchor="t" anchorCtr="0">
            <a:spAutoFit/>
          </a:bodyPr>
          <a:p>
            <a:pPr lvl="0"/>
            <a:r>
              <a:rPr lang="zh-CN" altLang="en-US" sz="2000" u="sng" dirty="0">
                <a:latin typeface="Times New Roman" panose="02020603050405020304" pitchFamily="18" charset="0"/>
              </a:rPr>
              <a:t>讲课内容、方法、步骤</a:t>
            </a:r>
            <a:endParaRPr lang="zh-CN" altLang="en-US" sz="2000" u="sng" dirty="0">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Rectangle 2"/>
          <p:cNvSpPr>
            <a:spLocks noRot="1" noTextEdit="1"/>
          </p:cNvSpPr>
          <p:nvPr>
            <p:ph type="sldImg"/>
          </p:nvPr>
        </p:nvSpPr>
        <p:spPr>
          <a:xfrm>
            <a:off x="2633133" y="457200"/>
            <a:ext cx="4334933" cy="2438400"/>
          </a:xfrm>
        </p:spPr>
      </p:sp>
      <p:sp>
        <p:nvSpPr>
          <p:cNvPr id="94210" name="Rectangle 3"/>
          <p:cNvSpPr>
            <a:spLocks noGrp="1"/>
          </p:cNvSpPr>
          <p:nvPr>
            <p:ph type="body"/>
          </p:nvPr>
        </p:nvSpPr>
        <p:spPr>
          <a:xfrm>
            <a:off x="533400" y="3733800"/>
            <a:ext cx="5943600" cy="4800600"/>
          </a:xfrm>
        </p:spPr>
        <p:txBody>
          <a:bodyPr wrap="square" lIns="91440" tIns="45720" rIns="91440" bIns="45720" anchor="t" anchorCtr="0"/>
          <a:p>
            <a:pPr lvl="0"/>
            <a:endParaRPr lang="zh-CN" altLang="en-US" sz="1800" dirty="0">
              <a:solidFill>
                <a:srgbClr val="FF0000"/>
              </a:solidFill>
              <a:ea typeface="隶书" panose="02010509060101010101" pitchFamily="49" charset="-122"/>
            </a:endParaRPr>
          </a:p>
        </p:txBody>
      </p:sp>
      <p:sp>
        <p:nvSpPr>
          <p:cNvPr id="94211" name="Text Box 4"/>
          <p:cNvSpPr txBox="1"/>
          <p:nvPr/>
        </p:nvSpPr>
        <p:spPr>
          <a:xfrm>
            <a:off x="2076450" y="3200400"/>
            <a:ext cx="2724150" cy="396875"/>
          </a:xfrm>
          <a:prstGeom prst="rect">
            <a:avLst/>
          </a:prstGeom>
          <a:noFill/>
          <a:ln w="12700">
            <a:noFill/>
          </a:ln>
        </p:spPr>
        <p:txBody>
          <a:bodyPr wrap="none" lIns="91431" tIns="45716" rIns="91431" bIns="45716" anchor="t" anchorCtr="0">
            <a:spAutoFit/>
          </a:bodyPr>
          <a:p>
            <a:pPr lvl="0"/>
            <a:r>
              <a:rPr lang="zh-CN" altLang="en-US" sz="2000" u="sng" dirty="0">
                <a:latin typeface="Times New Roman" panose="02020603050405020304" pitchFamily="18" charset="0"/>
              </a:rPr>
              <a:t>讲课内容、方法、步骤</a:t>
            </a:r>
            <a:endParaRPr lang="zh-CN" altLang="en-US" sz="2000" u="sng" dirty="0">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Rectangle 2"/>
          <p:cNvSpPr>
            <a:spLocks noRot="1" noTextEdit="1"/>
          </p:cNvSpPr>
          <p:nvPr>
            <p:ph type="sldImg"/>
          </p:nvPr>
        </p:nvSpPr>
        <p:spPr/>
      </p:sp>
      <p:sp>
        <p:nvSpPr>
          <p:cNvPr id="96258" name="Rectangle 3"/>
          <p:cNvSpPr>
            <a:spLocks noGrp="1"/>
          </p:cNvSpPr>
          <p:nvPr>
            <p:ph type="body"/>
          </p:nvPr>
        </p:nvSpPr>
        <p:spPr>
          <a:xfrm>
            <a:off x="915988" y="4343400"/>
            <a:ext cx="5026025" cy="4114800"/>
          </a:xfrm>
        </p:spPr>
        <p:txBody>
          <a:bodyPr wrap="square" lIns="91440" tIns="45720" rIns="91440" bIns="45720" anchor="t" anchorCtr="0"/>
          <a:p>
            <a:pPr lvl="0"/>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Rectangle 2"/>
          <p:cNvSpPr>
            <a:spLocks noRot="1" noTextEdit="1"/>
          </p:cNvSpPr>
          <p:nvPr>
            <p:ph type="sldImg"/>
          </p:nvPr>
        </p:nvSpPr>
        <p:spPr/>
      </p:sp>
      <p:sp>
        <p:nvSpPr>
          <p:cNvPr id="98306" name="Rectangle 3"/>
          <p:cNvSpPr>
            <a:spLocks noGrp="1"/>
          </p:cNvSpPr>
          <p:nvPr>
            <p:ph type="body"/>
          </p:nvPr>
        </p:nvSpPr>
        <p:spPr>
          <a:xfrm>
            <a:off x="915988" y="4343400"/>
            <a:ext cx="5026025" cy="4114800"/>
          </a:xfrm>
        </p:spPr>
        <p:txBody>
          <a:bodyPr wrap="square" lIns="91440" tIns="45720" rIns="91440" bIns="45720" anchor="t" anchorCtr="0"/>
          <a:p>
            <a:pPr lvl="0"/>
            <a:endParaRPr lang="zh-CN"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Rectangle 2"/>
          <p:cNvSpPr>
            <a:spLocks noRot="1" noTextEdit="1"/>
          </p:cNvSpPr>
          <p:nvPr>
            <p:ph type="sldImg"/>
          </p:nvPr>
        </p:nvSpPr>
        <p:spPr>
          <a:xfrm>
            <a:off x="2633133" y="457200"/>
            <a:ext cx="4334933" cy="2438400"/>
          </a:xfrm>
        </p:spPr>
      </p:sp>
      <p:sp>
        <p:nvSpPr>
          <p:cNvPr id="100354" name="Rectangle 3"/>
          <p:cNvSpPr>
            <a:spLocks noGrp="1"/>
          </p:cNvSpPr>
          <p:nvPr>
            <p:ph type="body"/>
          </p:nvPr>
        </p:nvSpPr>
        <p:spPr>
          <a:xfrm>
            <a:off x="533400" y="3733800"/>
            <a:ext cx="5943600" cy="4800600"/>
          </a:xfrm>
        </p:spPr>
        <p:txBody>
          <a:bodyPr wrap="square" lIns="91440" tIns="45720" rIns="91440" bIns="45720" anchor="t" anchorCtr="0"/>
          <a:p>
            <a:pPr lvl="0">
              <a:lnSpc>
                <a:spcPct val="120000"/>
              </a:lnSpc>
              <a:spcBef>
                <a:spcPct val="0"/>
              </a:spcBef>
            </a:pPr>
            <a:endParaRPr lang="zh-CN" altLang="en-US" sz="1600" dirty="0">
              <a:solidFill>
                <a:srgbClr val="000000"/>
              </a:solidFill>
              <a:ea typeface="隶书" panose="02010509060101010101" pitchFamily="49" charset="-122"/>
            </a:endParaRPr>
          </a:p>
        </p:txBody>
      </p:sp>
      <p:sp>
        <p:nvSpPr>
          <p:cNvPr id="100355" name="Text Box 4"/>
          <p:cNvSpPr txBox="1"/>
          <p:nvPr/>
        </p:nvSpPr>
        <p:spPr>
          <a:xfrm>
            <a:off x="2076450" y="3200400"/>
            <a:ext cx="2724150" cy="396875"/>
          </a:xfrm>
          <a:prstGeom prst="rect">
            <a:avLst/>
          </a:prstGeom>
          <a:noFill/>
          <a:ln w="12700">
            <a:noFill/>
          </a:ln>
        </p:spPr>
        <p:txBody>
          <a:bodyPr wrap="none" lIns="91431" tIns="45716" rIns="91431" bIns="45716" anchor="t" anchorCtr="0">
            <a:spAutoFit/>
          </a:bodyPr>
          <a:p>
            <a:pPr lvl="0"/>
            <a:r>
              <a:rPr lang="zh-CN" altLang="en-US" sz="2000" u="sng" dirty="0">
                <a:latin typeface="Times New Roman" panose="02020603050405020304" pitchFamily="18" charset="0"/>
              </a:rPr>
              <a:t>讲课内容、方法、步骤</a:t>
            </a:r>
            <a:endParaRPr lang="zh-CN" altLang="en-US" sz="2000" u="sng" dirty="0">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Rectangle 2"/>
          <p:cNvSpPr>
            <a:spLocks noRot="1" noTextEdit="1"/>
          </p:cNvSpPr>
          <p:nvPr>
            <p:ph type="sldImg"/>
          </p:nvPr>
        </p:nvSpPr>
        <p:spPr/>
      </p:sp>
      <p:sp>
        <p:nvSpPr>
          <p:cNvPr id="102402" name="Rectangle 3"/>
          <p:cNvSpPr>
            <a:spLocks noGrp="1"/>
          </p:cNvSpPr>
          <p:nvPr>
            <p:ph type="body"/>
          </p:nvPr>
        </p:nvSpPr>
        <p:spPr>
          <a:xfrm>
            <a:off x="915988" y="4343400"/>
            <a:ext cx="5026025" cy="4114800"/>
          </a:xfrm>
        </p:spPr>
        <p:txBody>
          <a:bodyPr wrap="square" lIns="91440" tIns="45720" rIns="91440" bIns="45720" anchor="t" anchorCtr="0"/>
          <a:p>
            <a:pPr lvl="0"/>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Rot="1" noTextEdit="1"/>
          </p:cNvSpPr>
          <p:nvPr>
            <p:ph type="sldImg"/>
          </p:nvPr>
        </p:nvSpPr>
        <p:spPr/>
      </p:sp>
      <p:sp>
        <p:nvSpPr>
          <p:cNvPr id="13314" name="Rectangle 3"/>
          <p:cNvSpPr>
            <a:spLocks noGrp="1"/>
          </p:cNvSpPr>
          <p:nvPr>
            <p:ph type="body"/>
          </p:nvPr>
        </p:nvSpPr>
        <p:spPr>
          <a:xfrm>
            <a:off x="915988" y="4343400"/>
            <a:ext cx="5026025" cy="4114800"/>
          </a:xfrm>
        </p:spPr>
        <p:txBody>
          <a:bodyPr wrap="square" lIns="91440" tIns="45720" rIns="91440" bIns="45720" anchor="t" anchorCtr="0"/>
          <a:p>
            <a:pPr lvl="0"/>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Rectangle 2"/>
          <p:cNvSpPr>
            <a:spLocks noRot="1" noTextEdit="1"/>
          </p:cNvSpPr>
          <p:nvPr>
            <p:ph type="sldImg"/>
          </p:nvPr>
        </p:nvSpPr>
        <p:spPr/>
      </p:sp>
      <p:sp>
        <p:nvSpPr>
          <p:cNvPr id="104450" name="Rectangle 3"/>
          <p:cNvSpPr>
            <a:spLocks noGrp="1"/>
          </p:cNvSpPr>
          <p:nvPr>
            <p:ph type="body"/>
          </p:nvPr>
        </p:nvSpPr>
        <p:spPr>
          <a:xfrm>
            <a:off x="915988" y="4343400"/>
            <a:ext cx="5026025" cy="4114800"/>
          </a:xfrm>
        </p:spPr>
        <p:txBody>
          <a:bodyPr wrap="square" lIns="91440" tIns="45720" rIns="91440" bIns="45720" anchor="t" anchorCtr="0"/>
          <a:p>
            <a:pPr lvl="0"/>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Rot="1" noTextEdit="1"/>
          </p:cNvSpPr>
          <p:nvPr>
            <p:ph type="sldImg"/>
          </p:nvPr>
        </p:nvSpPr>
        <p:spPr>
          <a:xfrm>
            <a:off x="2633133" y="457200"/>
            <a:ext cx="4334933" cy="2438400"/>
          </a:xfrm>
        </p:spPr>
      </p:sp>
      <p:sp>
        <p:nvSpPr>
          <p:cNvPr id="15362" name="Rectangle 3"/>
          <p:cNvSpPr>
            <a:spLocks noGrp="1"/>
          </p:cNvSpPr>
          <p:nvPr>
            <p:ph type="body"/>
          </p:nvPr>
        </p:nvSpPr>
        <p:spPr>
          <a:xfrm>
            <a:off x="533400" y="3733800"/>
            <a:ext cx="5943600" cy="914400"/>
          </a:xfrm>
        </p:spPr>
        <p:txBody>
          <a:bodyPr wrap="square" lIns="91440" tIns="45720" rIns="91440" bIns="45720" anchor="t" anchorCtr="0"/>
          <a:p>
            <a:pPr lvl="0"/>
            <a:endParaRPr lang="zh-CN" altLang="en-US" sz="1600" dirty="0">
              <a:solidFill>
                <a:schemeClr val="tx2"/>
              </a:solidFill>
              <a:ea typeface="隶书" panose="02010509060101010101" pitchFamily="49" charset="-122"/>
            </a:endParaRPr>
          </a:p>
          <a:p>
            <a:pPr lvl="0"/>
            <a:endParaRPr lang="zh-CN" altLang="en-US" sz="1600" dirty="0">
              <a:ea typeface="华文行楷" panose="02010800040101010101" pitchFamily="2" charset="-122"/>
            </a:endParaRPr>
          </a:p>
        </p:txBody>
      </p:sp>
      <p:sp>
        <p:nvSpPr>
          <p:cNvPr id="15363" name="Text Box 4"/>
          <p:cNvSpPr txBox="1"/>
          <p:nvPr/>
        </p:nvSpPr>
        <p:spPr>
          <a:xfrm>
            <a:off x="2076450" y="3200400"/>
            <a:ext cx="2724150" cy="396875"/>
          </a:xfrm>
          <a:prstGeom prst="rect">
            <a:avLst/>
          </a:prstGeom>
          <a:noFill/>
          <a:ln w="12700">
            <a:noFill/>
          </a:ln>
        </p:spPr>
        <p:txBody>
          <a:bodyPr wrap="none" lIns="91431" tIns="45716" rIns="91431" bIns="45716" anchor="t" anchorCtr="0">
            <a:spAutoFit/>
          </a:bodyPr>
          <a:p>
            <a:pPr lvl="0"/>
            <a:r>
              <a:rPr lang="zh-CN" altLang="en-US" sz="2000" u="sng" dirty="0">
                <a:latin typeface="Times New Roman" panose="02020603050405020304" pitchFamily="18" charset="0"/>
              </a:rPr>
              <a:t>讲课内容、方法、步骤</a:t>
            </a:r>
            <a:endParaRPr lang="zh-CN" altLang="en-US" sz="2000" u="sng" dirty="0">
              <a:latin typeface="Times New Roman" panose="02020603050405020304" pitchFamily="18" charset="0"/>
            </a:endParaRPr>
          </a:p>
        </p:txBody>
      </p:sp>
      <p:grpSp>
        <p:nvGrpSpPr>
          <p:cNvPr id="15364" name="Group 5"/>
          <p:cNvGrpSpPr/>
          <p:nvPr/>
        </p:nvGrpSpPr>
        <p:grpSpPr>
          <a:xfrm>
            <a:off x="1524000" y="4648200"/>
            <a:ext cx="3429000" cy="2590800"/>
            <a:chOff x="624" y="2928"/>
            <a:chExt cx="2880" cy="2832"/>
          </a:xfrm>
        </p:grpSpPr>
        <p:grpSp>
          <p:nvGrpSpPr>
            <p:cNvPr id="15365" name="Group 6"/>
            <p:cNvGrpSpPr/>
            <p:nvPr/>
          </p:nvGrpSpPr>
          <p:grpSpPr>
            <a:xfrm>
              <a:off x="624" y="3120"/>
              <a:ext cx="1584" cy="1691"/>
              <a:chOff x="2795" y="1296"/>
              <a:chExt cx="1289" cy="1296"/>
            </a:xfrm>
          </p:grpSpPr>
          <p:sp>
            <p:nvSpPr>
              <p:cNvPr id="15366" name="Rectangle 7"/>
              <p:cNvSpPr/>
              <p:nvPr/>
            </p:nvSpPr>
            <p:spPr>
              <a:xfrm>
                <a:off x="3220" y="1296"/>
                <a:ext cx="432" cy="192"/>
              </a:xfrm>
              <a:prstGeom prst="rect">
                <a:avLst/>
              </a:prstGeom>
              <a:noFill/>
              <a:ln w="19050" cap="sq" cmpd="sng">
                <a:solidFill>
                  <a:srgbClr val="FF3300"/>
                </a:solidFill>
                <a:prstDash val="solid"/>
                <a:miter/>
                <a:headEnd type="none" w="sm" len="sm"/>
                <a:tailEnd type="none" w="sm" len="sm"/>
              </a:ln>
            </p:spPr>
            <p:txBody>
              <a:bodyPr wrap="none" lIns="91431" tIns="45716" rIns="91431" bIns="45716" anchor="ctr" anchorCtr="0"/>
              <a:p>
                <a:pPr lvl="0" algn="ctr"/>
                <a:r>
                  <a:rPr lang="en-US" altLang="zh-CN" sz="1600" dirty="0">
                    <a:solidFill>
                      <a:srgbClr val="0000FF"/>
                    </a:solidFill>
                    <a:latin typeface="Times New Roman" panose="02020603050405020304" pitchFamily="18" charset="0"/>
                  </a:rPr>
                  <a:t>A</a:t>
                </a:r>
                <a:endParaRPr lang="en-US" altLang="zh-CN" sz="1600" dirty="0">
                  <a:solidFill>
                    <a:srgbClr val="0000FF"/>
                  </a:solidFill>
                  <a:latin typeface="Times New Roman" panose="02020603050405020304" pitchFamily="18" charset="0"/>
                </a:endParaRPr>
              </a:p>
            </p:txBody>
          </p:sp>
          <p:sp>
            <p:nvSpPr>
              <p:cNvPr id="15367" name="Rectangle 8"/>
              <p:cNvSpPr/>
              <p:nvPr/>
            </p:nvSpPr>
            <p:spPr>
              <a:xfrm>
                <a:off x="3220" y="1488"/>
                <a:ext cx="432" cy="144"/>
              </a:xfrm>
              <a:prstGeom prst="rect">
                <a:avLst/>
              </a:prstGeom>
              <a:noFill/>
              <a:ln w="19050" cap="sq" cmpd="sng">
                <a:solidFill>
                  <a:srgbClr val="FF3300"/>
                </a:solidFill>
                <a:prstDash val="solid"/>
                <a:miter/>
                <a:headEnd type="none" w="sm" len="sm"/>
                <a:tailEnd type="none" w="sm" len="sm"/>
              </a:ln>
            </p:spPr>
            <p:txBody>
              <a:bodyPr wrap="none" lIns="91431" tIns="45716" rIns="91431" bIns="45716" anchor="ctr" anchorCtr="0"/>
              <a:p>
                <a:pPr lvl="0" algn="ctr"/>
                <a:endParaRPr lang="zh-CN" altLang="en-US" sz="1600" dirty="0">
                  <a:solidFill>
                    <a:srgbClr val="0000FF"/>
                  </a:solidFill>
                  <a:latin typeface="Times New Roman" panose="02020603050405020304" pitchFamily="18" charset="0"/>
                </a:endParaRPr>
              </a:p>
            </p:txBody>
          </p:sp>
          <p:sp>
            <p:nvSpPr>
              <p:cNvPr id="15368" name="Rectangle 9"/>
              <p:cNvSpPr/>
              <p:nvPr/>
            </p:nvSpPr>
            <p:spPr>
              <a:xfrm>
                <a:off x="3220" y="1632"/>
                <a:ext cx="432" cy="144"/>
              </a:xfrm>
              <a:prstGeom prst="rect">
                <a:avLst/>
              </a:prstGeom>
              <a:noFill/>
              <a:ln w="19050" cap="sq" cmpd="sng">
                <a:solidFill>
                  <a:srgbClr val="FF3300"/>
                </a:solidFill>
                <a:prstDash val="solid"/>
                <a:miter/>
                <a:headEnd type="none" w="sm" len="sm"/>
                <a:tailEnd type="none" w="sm" len="sm"/>
              </a:ln>
            </p:spPr>
            <p:txBody>
              <a:bodyPr wrap="none" lIns="91431" tIns="45716" rIns="91431" bIns="45716" anchor="ctr" anchorCtr="0"/>
              <a:p>
                <a:pPr lvl="0" algn="ctr"/>
                <a:endParaRPr lang="zh-CN" altLang="en-US" sz="1600" dirty="0">
                  <a:solidFill>
                    <a:srgbClr val="0000FF"/>
                  </a:solidFill>
                  <a:latin typeface="Times New Roman" panose="02020603050405020304" pitchFamily="18" charset="0"/>
                </a:endParaRPr>
              </a:p>
            </p:txBody>
          </p:sp>
          <p:sp>
            <p:nvSpPr>
              <p:cNvPr id="15369" name="AutoShape 10"/>
              <p:cNvSpPr/>
              <p:nvPr/>
            </p:nvSpPr>
            <p:spPr>
              <a:xfrm>
                <a:off x="3386" y="1783"/>
                <a:ext cx="96" cy="96"/>
              </a:xfrm>
              <a:prstGeom prst="triangle">
                <a:avLst>
                  <a:gd name="adj" fmla="val 50000"/>
                </a:avLst>
              </a:prstGeom>
              <a:noFill/>
              <a:ln w="19050" cap="sq" cmpd="sng">
                <a:solidFill>
                  <a:srgbClr val="FF3300"/>
                </a:solidFill>
                <a:prstDash val="solid"/>
                <a:miter/>
                <a:headEnd type="none" w="sm" len="sm"/>
                <a:tailEnd type="none" w="sm" len="sm"/>
              </a:ln>
            </p:spPr>
            <p:txBody>
              <a:bodyPr wrap="none" anchor="ctr" anchorCtr="0"/>
              <a:p>
                <a:pPr lvl="0"/>
                <a:endParaRPr lang="zh-CN" altLang="en-US" dirty="0"/>
              </a:p>
            </p:txBody>
          </p:sp>
          <p:sp>
            <p:nvSpPr>
              <p:cNvPr id="15370" name="Rectangle 11"/>
              <p:cNvSpPr/>
              <p:nvPr/>
            </p:nvSpPr>
            <p:spPr>
              <a:xfrm>
                <a:off x="2795" y="2112"/>
                <a:ext cx="432" cy="192"/>
              </a:xfrm>
              <a:prstGeom prst="rect">
                <a:avLst/>
              </a:prstGeom>
              <a:noFill/>
              <a:ln w="19050" cap="sq" cmpd="sng">
                <a:solidFill>
                  <a:srgbClr val="FF3300"/>
                </a:solidFill>
                <a:prstDash val="solid"/>
                <a:miter/>
                <a:headEnd type="none" w="sm" len="sm"/>
                <a:tailEnd type="none" w="sm" len="sm"/>
              </a:ln>
            </p:spPr>
            <p:txBody>
              <a:bodyPr wrap="none" lIns="91431" tIns="45716" rIns="91431" bIns="45716" anchor="ctr" anchorCtr="0"/>
              <a:p>
                <a:pPr lvl="0" algn="ctr"/>
                <a:r>
                  <a:rPr lang="en-US" altLang="zh-CN" sz="1600" dirty="0">
                    <a:solidFill>
                      <a:srgbClr val="0000FF"/>
                    </a:solidFill>
                    <a:latin typeface="Times New Roman" panose="02020603050405020304" pitchFamily="18" charset="0"/>
                  </a:rPr>
                  <a:t>B</a:t>
                </a:r>
                <a:endParaRPr lang="en-US" altLang="zh-CN" sz="1600" dirty="0">
                  <a:solidFill>
                    <a:srgbClr val="0000FF"/>
                  </a:solidFill>
                  <a:latin typeface="Times New Roman" panose="02020603050405020304" pitchFamily="18" charset="0"/>
                </a:endParaRPr>
              </a:p>
            </p:txBody>
          </p:sp>
          <p:sp>
            <p:nvSpPr>
              <p:cNvPr id="15371" name="Rectangle 12"/>
              <p:cNvSpPr/>
              <p:nvPr/>
            </p:nvSpPr>
            <p:spPr>
              <a:xfrm>
                <a:off x="2795" y="2304"/>
                <a:ext cx="432" cy="144"/>
              </a:xfrm>
              <a:prstGeom prst="rect">
                <a:avLst/>
              </a:prstGeom>
              <a:noFill/>
              <a:ln w="19050" cap="sq" cmpd="sng">
                <a:solidFill>
                  <a:srgbClr val="FF3300"/>
                </a:solidFill>
                <a:prstDash val="solid"/>
                <a:miter/>
                <a:headEnd type="none" w="sm" len="sm"/>
                <a:tailEnd type="none" w="sm" len="sm"/>
              </a:ln>
            </p:spPr>
            <p:txBody>
              <a:bodyPr wrap="none" lIns="91431" tIns="45716" rIns="91431" bIns="45716" anchor="ctr" anchorCtr="0"/>
              <a:p>
                <a:pPr lvl="0" algn="ctr"/>
                <a:endParaRPr lang="zh-CN" altLang="en-US" sz="1600" dirty="0">
                  <a:solidFill>
                    <a:srgbClr val="0000FF"/>
                  </a:solidFill>
                  <a:latin typeface="Times New Roman" panose="02020603050405020304" pitchFamily="18" charset="0"/>
                </a:endParaRPr>
              </a:p>
            </p:txBody>
          </p:sp>
          <p:sp>
            <p:nvSpPr>
              <p:cNvPr id="15372" name="Rectangle 13"/>
              <p:cNvSpPr/>
              <p:nvPr/>
            </p:nvSpPr>
            <p:spPr>
              <a:xfrm>
                <a:off x="2795" y="2448"/>
                <a:ext cx="432" cy="144"/>
              </a:xfrm>
              <a:prstGeom prst="rect">
                <a:avLst/>
              </a:prstGeom>
              <a:noFill/>
              <a:ln w="19050" cap="sq" cmpd="sng">
                <a:solidFill>
                  <a:srgbClr val="FF3300"/>
                </a:solidFill>
                <a:prstDash val="solid"/>
                <a:miter/>
                <a:headEnd type="none" w="sm" len="sm"/>
                <a:tailEnd type="none" w="sm" len="sm"/>
              </a:ln>
            </p:spPr>
            <p:txBody>
              <a:bodyPr wrap="none" lIns="91431" tIns="45716" rIns="91431" bIns="45716" anchor="ctr" anchorCtr="0"/>
              <a:p>
                <a:pPr lvl="0" algn="ctr"/>
                <a:endParaRPr lang="zh-CN" altLang="en-US" sz="1600" dirty="0">
                  <a:solidFill>
                    <a:srgbClr val="0000FF"/>
                  </a:solidFill>
                  <a:latin typeface="Times New Roman" panose="02020603050405020304" pitchFamily="18" charset="0"/>
                </a:endParaRPr>
              </a:p>
            </p:txBody>
          </p:sp>
          <p:sp>
            <p:nvSpPr>
              <p:cNvPr id="15373" name="Rectangle 14"/>
              <p:cNvSpPr/>
              <p:nvPr/>
            </p:nvSpPr>
            <p:spPr>
              <a:xfrm>
                <a:off x="3652" y="2105"/>
                <a:ext cx="432" cy="192"/>
              </a:xfrm>
              <a:prstGeom prst="rect">
                <a:avLst/>
              </a:prstGeom>
              <a:noFill/>
              <a:ln w="19050" cap="sq" cmpd="sng">
                <a:solidFill>
                  <a:srgbClr val="FF3300"/>
                </a:solidFill>
                <a:prstDash val="solid"/>
                <a:miter/>
                <a:headEnd type="none" w="sm" len="sm"/>
                <a:tailEnd type="none" w="sm" len="sm"/>
              </a:ln>
            </p:spPr>
            <p:txBody>
              <a:bodyPr wrap="none" lIns="91431" tIns="45716" rIns="91431" bIns="45716" anchor="ctr" anchorCtr="0"/>
              <a:p>
                <a:pPr lvl="0" algn="ctr"/>
                <a:r>
                  <a:rPr lang="en-US" altLang="zh-CN" sz="1600" dirty="0">
                    <a:solidFill>
                      <a:srgbClr val="0000FF"/>
                    </a:solidFill>
                    <a:latin typeface="Times New Roman" panose="02020603050405020304" pitchFamily="18" charset="0"/>
                  </a:rPr>
                  <a:t>C</a:t>
                </a:r>
                <a:endParaRPr lang="en-US" altLang="zh-CN" sz="1600" dirty="0">
                  <a:solidFill>
                    <a:srgbClr val="0000FF"/>
                  </a:solidFill>
                  <a:latin typeface="Times New Roman" panose="02020603050405020304" pitchFamily="18" charset="0"/>
                </a:endParaRPr>
              </a:p>
            </p:txBody>
          </p:sp>
          <p:sp>
            <p:nvSpPr>
              <p:cNvPr id="15374" name="Rectangle 15"/>
              <p:cNvSpPr/>
              <p:nvPr/>
            </p:nvSpPr>
            <p:spPr>
              <a:xfrm>
                <a:off x="3652" y="2297"/>
                <a:ext cx="432" cy="144"/>
              </a:xfrm>
              <a:prstGeom prst="rect">
                <a:avLst/>
              </a:prstGeom>
              <a:noFill/>
              <a:ln w="19050" cap="sq" cmpd="sng">
                <a:solidFill>
                  <a:srgbClr val="FF3300"/>
                </a:solidFill>
                <a:prstDash val="solid"/>
                <a:miter/>
                <a:headEnd type="none" w="sm" len="sm"/>
                <a:tailEnd type="none" w="sm" len="sm"/>
              </a:ln>
            </p:spPr>
            <p:txBody>
              <a:bodyPr wrap="none" lIns="91431" tIns="45716" rIns="91431" bIns="45716" anchor="ctr" anchorCtr="0"/>
              <a:p>
                <a:pPr lvl="0" algn="ctr"/>
                <a:endParaRPr lang="zh-CN" altLang="en-US" sz="1600" dirty="0">
                  <a:solidFill>
                    <a:srgbClr val="0000FF"/>
                  </a:solidFill>
                  <a:latin typeface="Times New Roman" panose="02020603050405020304" pitchFamily="18" charset="0"/>
                </a:endParaRPr>
              </a:p>
            </p:txBody>
          </p:sp>
          <p:sp>
            <p:nvSpPr>
              <p:cNvPr id="15375" name="Rectangle 16"/>
              <p:cNvSpPr/>
              <p:nvPr/>
            </p:nvSpPr>
            <p:spPr>
              <a:xfrm>
                <a:off x="3652" y="2441"/>
                <a:ext cx="432" cy="144"/>
              </a:xfrm>
              <a:prstGeom prst="rect">
                <a:avLst/>
              </a:prstGeom>
              <a:noFill/>
              <a:ln w="19050" cap="sq" cmpd="sng">
                <a:solidFill>
                  <a:srgbClr val="FF3300"/>
                </a:solidFill>
                <a:prstDash val="solid"/>
                <a:miter/>
                <a:headEnd type="none" w="sm" len="sm"/>
                <a:tailEnd type="none" w="sm" len="sm"/>
              </a:ln>
            </p:spPr>
            <p:txBody>
              <a:bodyPr wrap="none" lIns="91431" tIns="45716" rIns="91431" bIns="45716" anchor="ctr" anchorCtr="0"/>
              <a:p>
                <a:pPr lvl="0" algn="ctr"/>
                <a:endParaRPr lang="zh-CN" altLang="en-US" sz="1600" dirty="0">
                  <a:solidFill>
                    <a:srgbClr val="0000FF"/>
                  </a:solidFill>
                  <a:latin typeface="Times New Roman" panose="02020603050405020304" pitchFamily="18" charset="0"/>
                </a:endParaRPr>
              </a:p>
            </p:txBody>
          </p:sp>
          <p:sp>
            <p:nvSpPr>
              <p:cNvPr id="15376" name="Line 17"/>
              <p:cNvSpPr/>
              <p:nvPr/>
            </p:nvSpPr>
            <p:spPr>
              <a:xfrm>
                <a:off x="3439" y="1886"/>
                <a:ext cx="0" cy="96"/>
              </a:xfrm>
              <a:prstGeom prst="line">
                <a:avLst/>
              </a:prstGeom>
              <a:ln w="19050" cap="sq" cmpd="sng">
                <a:solidFill>
                  <a:srgbClr val="FF3300"/>
                </a:solidFill>
                <a:prstDash val="solid"/>
                <a:round/>
                <a:headEnd type="none" w="sm" len="sm"/>
                <a:tailEnd type="none" w="sm" len="sm"/>
              </a:ln>
            </p:spPr>
          </p:sp>
          <p:sp>
            <p:nvSpPr>
              <p:cNvPr id="15377" name="Line 18"/>
              <p:cNvSpPr/>
              <p:nvPr/>
            </p:nvSpPr>
            <p:spPr>
              <a:xfrm>
                <a:off x="3021" y="1988"/>
                <a:ext cx="864" cy="0"/>
              </a:xfrm>
              <a:prstGeom prst="line">
                <a:avLst/>
              </a:prstGeom>
              <a:ln w="19050" cap="sq" cmpd="sng">
                <a:solidFill>
                  <a:srgbClr val="FF3300"/>
                </a:solidFill>
                <a:prstDash val="solid"/>
                <a:round/>
                <a:headEnd type="none" w="sm" len="sm"/>
                <a:tailEnd type="none" w="sm" len="sm"/>
              </a:ln>
            </p:spPr>
          </p:sp>
          <p:sp>
            <p:nvSpPr>
              <p:cNvPr id="15378" name="Line 19"/>
              <p:cNvSpPr/>
              <p:nvPr/>
            </p:nvSpPr>
            <p:spPr>
              <a:xfrm>
                <a:off x="3009" y="1988"/>
                <a:ext cx="0" cy="96"/>
              </a:xfrm>
              <a:prstGeom prst="line">
                <a:avLst/>
              </a:prstGeom>
              <a:ln w="19050" cap="sq" cmpd="sng">
                <a:solidFill>
                  <a:srgbClr val="FF3300"/>
                </a:solidFill>
                <a:prstDash val="solid"/>
                <a:round/>
                <a:headEnd type="none" w="sm" len="sm"/>
                <a:tailEnd type="none" w="sm" len="sm"/>
              </a:ln>
            </p:spPr>
          </p:sp>
          <p:sp>
            <p:nvSpPr>
              <p:cNvPr id="15379" name="Line 20"/>
              <p:cNvSpPr/>
              <p:nvPr/>
            </p:nvSpPr>
            <p:spPr>
              <a:xfrm>
                <a:off x="3885" y="1989"/>
                <a:ext cx="0" cy="96"/>
              </a:xfrm>
              <a:prstGeom prst="line">
                <a:avLst/>
              </a:prstGeom>
              <a:ln w="19050" cap="sq" cmpd="sng">
                <a:solidFill>
                  <a:srgbClr val="FF3300"/>
                </a:solidFill>
                <a:prstDash val="solid"/>
                <a:round/>
                <a:headEnd type="none" w="sm" len="sm"/>
                <a:tailEnd type="none" w="sm" len="sm"/>
              </a:ln>
            </p:spPr>
          </p:sp>
        </p:grpSp>
        <p:grpSp>
          <p:nvGrpSpPr>
            <p:cNvPr id="15380" name="Group 21"/>
            <p:cNvGrpSpPr/>
            <p:nvPr/>
          </p:nvGrpSpPr>
          <p:grpSpPr>
            <a:xfrm>
              <a:off x="795" y="4800"/>
              <a:ext cx="1269" cy="960"/>
              <a:chOff x="2966" y="2592"/>
              <a:chExt cx="954" cy="809"/>
            </a:xfrm>
          </p:grpSpPr>
          <p:sp>
            <p:nvSpPr>
              <p:cNvPr id="15381" name="Rectangle 22"/>
              <p:cNvSpPr/>
              <p:nvPr/>
            </p:nvSpPr>
            <p:spPr>
              <a:xfrm>
                <a:off x="3247" y="2921"/>
                <a:ext cx="432" cy="192"/>
              </a:xfrm>
              <a:prstGeom prst="rect">
                <a:avLst/>
              </a:prstGeom>
              <a:noFill/>
              <a:ln w="19050" cap="sq" cmpd="sng">
                <a:solidFill>
                  <a:srgbClr val="FF3300"/>
                </a:solidFill>
                <a:prstDash val="solid"/>
                <a:miter/>
                <a:headEnd type="none" w="sm" len="sm"/>
                <a:tailEnd type="none" w="sm" len="sm"/>
              </a:ln>
            </p:spPr>
            <p:txBody>
              <a:bodyPr wrap="none" lIns="91431" tIns="45716" rIns="91431" bIns="45716" anchor="ctr" anchorCtr="0"/>
              <a:p>
                <a:pPr lvl="0" algn="ctr"/>
                <a:r>
                  <a:rPr lang="en-US" altLang="zh-CN" sz="1600" dirty="0">
                    <a:solidFill>
                      <a:srgbClr val="0000FF"/>
                    </a:solidFill>
                    <a:latin typeface="Times New Roman" panose="02020603050405020304" pitchFamily="18" charset="0"/>
                  </a:rPr>
                  <a:t>D</a:t>
                </a:r>
                <a:endParaRPr lang="en-US" altLang="zh-CN" sz="1600" dirty="0">
                  <a:solidFill>
                    <a:srgbClr val="0000FF"/>
                  </a:solidFill>
                  <a:latin typeface="Times New Roman" panose="02020603050405020304" pitchFamily="18" charset="0"/>
                </a:endParaRPr>
              </a:p>
            </p:txBody>
          </p:sp>
          <p:sp>
            <p:nvSpPr>
              <p:cNvPr id="15382" name="Rectangle 23"/>
              <p:cNvSpPr/>
              <p:nvPr/>
            </p:nvSpPr>
            <p:spPr>
              <a:xfrm>
                <a:off x="3247" y="3113"/>
                <a:ext cx="432" cy="144"/>
              </a:xfrm>
              <a:prstGeom prst="rect">
                <a:avLst/>
              </a:prstGeom>
              <a:noFill/>
              <a:ln w="19050" cap="sq" cmpd="sng">
                <a:solidFill>
                  <a:srgbClr val="FF3300"/>
                </a:solidFill>
                <a:prstDash val="solid"/>
                <a:miter/>
                <a:headEnd type="none" w="sm" len="sm"/>
                <a:tailEnd type="none" w="sm" len="sm"/>
              </a:ln>
            </p:spPr>
            <p:txBody>
              <a:bodyPr wrap="none" lIns="91431" tIns="45716" rIns="91431" bIns="45716" anchor="ctr" anchorCtr="0"/>
              <a:p>
                <a:pPr lvl="0" algn="ctr"/>
                <a:endParaRPr lang="zh-CN" altLang="en-US" sz="1600" dirty="0">
                  <a:solidFill>
                    <a:srgbClr val="0000FF"/>
                  </a:solidFill>
                  <a:latin typeface="Times New Roman" panose="02020603050405020304" pitchFamily="18" charset="0"/>
                </a:endParaRPr>
              </a:p>
            </p:txBody>
          </p:sp>
          <p:sp>
            <p:nvSpPr>
              <p:cNvPr id="15383" name="Rectangle 24"/>
              <p:cNvSpPr/>
              <p:nvPr/>
            </p:nvSpPr>
            <p:spPr>
              <a:xfrm>
                <a:off x="3247" y="3257"/>
                <a:ext cx="432" cy="144"/>
              </a:xfrm>
              <a:prstGeom prst="rect">
                <a:avLst/>
              </a:prstGeom>
              <a:noFill/>
              <a:ln w="19050" cap="sq" cmpd="sng">
                <a:solidFill>
                  <a:srgbClr val="FF3300"/>
                </a:solidFill>
                <a:prstDash val="solid"/>
                <a:miter/>
                <a:headEnd type="none" w="sm" len="sm"/>
                <a:tailEnd type="none" w="sm" len="sm"/>
              </a:ln>
            </p:spPr>
            <p:txBody>
              <a:bodyPr wrap="none" lIns="91431" tIns="45716" rIns="91431" bIns="45716" anchor="ctr" anchorCtr="0"/>
              <a:p>
                <a:pPr lvl="0" algn="ctr"/>
                <a:endParaRPr lang="zh-CN" altLang="en-US" sz="1600" dirty="0">
                  <a:solidFill>
                    <a:srgbClr val="0000FF"/>
                  </a:solidFill>
                  <a:latin typeface="Times New Roman" panose="02020603050405020304" pitchFamily="18" charset="0"/>
                </a:endParaRPr>
              </a:p>
            </p:txBody>
          </p:sp>
          <p:sp>
            <p:nvSpPr>
              <p:cNvPr id="15384" name="AutoShape 25"/>
              <p:cNvSpPr/>
              <p:nvPr/>
            </p:nvSpPr>
            <p:spPr>
              <a:xfrm>
                <a:off x="2966" y="2592"/>
                <a:ext cx="96" cy="96"/>
              </a:xfrm>
              <a:prstGeom prst="triangle">
                <a:avLst>
                  <a:gd name="adj" fmla="val 50000"/>
                </a:avLst>
              </a:prstGeom>
              <a:noFill/>
              <a:ln w="19050" cap="sq" cmpd="sng">
                <a:solidFill>
                  <a:srgbClr val="FF3300"/>
                </a:solidFill>
                <a:prstDash val="solid"/>
                <a:miter/>
                <a:headEnd type="none" w="sm" len="sm"/>
                <a:tailEnd type="none" w="sm" len="sm"/>
              </a:ln>
            </p:spPr>
            <p:txBody>
              <a:bodyPr wrap="none" anchor="ctr" anchorCtr="0"/>
              <a:p>
                <a:pPr lvl="0"/>
                <a:endParaRPr lang="zh-CN" altLang="en-US" dirty="0"/>
              </a:p>
            </p:txBody>
          </p:sp>
          <p:sp>
            <p:nvSpPr>
              <p:cNvPr id="15385" name="AutoShape 26"/>
              <p:cNvSpPr/>
              <p:nvPr/>
            </p:nvSpPr>
            <p:spPr>
              <a:xfrm>
                <a:off x="3824" y="2592"/>
                <a:ext cx="96" cy="96"/>
              </a:xfrm>
              <a:prstGeom prst="triangle">
                <a:avLst>
                  <a:gd name="adj" fmla="val 50000"/>
                </a:avLst>
              </a:prstGeom>
              <a:noFill/>
              <a:ln w="19050" cap="sq" cmpd="sng">
                <a:solidFill>
                  <a:srgbClr val="FF3300"/>
                </a:solidFill>
                <a:prstDash val="solid"/>
                <a:miter/>
                <a:headEnd type="none" w="sm" len="sm"/>
                <a:tailEnd type="none" w="sm" len="sm"/>
              </a:ln>
            </p:spPr>
            <p:txBody>
              <a:bodyPr wrap="none" anchor="ctr" anchorCtr="0"/>
              <a:p>
                <a:pPr lvl="0"/>
                <a:endParaRPr lang="zh-CN" altLang="en-US" dirty="0"/>
              </a:p>
            </p:txBody>
          </p:sp>
          <p:sp>
            <p:nvSpPr>
              <p:cNvPr id="15386" name="Line 27"/>
              <p:cNvSpPr/>
              <p:nvPr/>
            </p:nvSpPr>
            <p:spPr>
              <a:xfrm>
                <a:off x="3014" y="2804"/>
                <a:ext cx="864" cy="0"/>
              </a:xfrm>
              <a:prstGeom prst="line">
                <a:avLst/>
              </a:prstGeom>
              <a:ln w="19050" cap="sq" cmpd="sng">
                <a:solidFill>
                  <a:srgbClr val="FF3300"/>
                </a:solidFill>
                <a:prstDash val="solid"/>
                <a:round/>
                <a:headEnd type="none" w="sm" len="sm"/>
                <a:tailEnd type="none" w="sm" len="sm"/>
              </a:ln>
            </p:spPr>
          </p:sp>
          <p:sp>
            <p:nvSpPr>
              <p:cNvPr id="15387" name="Line 28"/>
              <p:cNvSpPr/>
              <p:nvPr/>
            </p:nvSpPr>
            <p:spPr>
              <a:xfrm>
                <a:off x="3015" y="2695"/>
                <a:ext cx="0" cy="96"/>
              </a:xfrm>
              <a:prstGeom prst="line">
                <a:avLst/>
              </a:prstGeom>
              <a:ln w="19050" cap="sq" cmpd="sng">
                <a:solidFill>
                  <a:srgbClr val="FF3300"/>
                </a:solidFill>
                <a:prstDash val="solid"/>
                <a:round/>
                <a:headEnd type="none" w="sm" len="sm"/>
                <a:tailEnd type="none" w="sm" len="sm"/>
              </a:ln>
            </p:spPr>
          </p:sp>
          <p:sp>
            <p:nvSpPr>
              <p:cNvPr id="15388" name="Line 29"/>
              <p:cNvSpPr/>
              <p:nvPr/>
            </p:nvSpPr>
            <p:spPr>
              <a:xfrm>
                <a:off x="3878" y="2702"/>
                <a:ext cx="0" cy="96"/>
              </a:xfrm>
              <a:prstGeom prst="line">
                <a:avLst/>
              </a:prstGeom>
              <a:ln w="19050" cap="sq" cmpd="sng">
                <a:solidFill>
                  <a:srgbClr val="FF3300"/>
                </a:solidFill>
                <a:prstDash val="solid"/>
                <a:round/>
                <a:headEnd type="none" w="sm" len="sm"/>
                <a:tailEnd type="none" w="sm" len="sm"/>
              </a:ln>
            </p:spPr>
          </p:sp>
          <p:sp>
            <p:nvSpPr>
              <p:cNvPr id="15389" name="Line 30"/>
              <p:cNvSpPr/>
              <p:nvPr/>
            </p:nvSpPr>
            <p:spPr>
              <a:xfrm>
                <a:off x="3460" y="2811"/>
                <a:ext cx="0" cy="96"/>
              </a:xfrm>
              <a:prstGeom prst="line">
                <a:avLst/>
              </a:prstGeom>
              <a:ln w="19050" cap="sq" cmpd="sng">
                <a:solidFill>
                  <a:srgbClr val="FF3300"/>
                </a:solidFill>
                <a:prstDash val="solid"/>
                <a:round/>
                <a:headEnd type="none" w="sm" len="sm"/>
                <a:tailEnd type="none" w="sm" len="sm"/>
              </a:ln>
            </p:spPr>
          </p:sp>
        </p:grpSp>
        <p:grpSp>
          <p:nvGrpSpPr>
            <p:cNvPr id="15390" name="Group 31"/>
            <p:cNvGrpSpPr/>
            <p:nvPr/>
          </p:nvGrpSpPr>
          <p:grpSpPr>
            <a:xfrm>
              <a:off x="2352" y="2928"/>
              <a:ext cx="1152" cy="2592"/>
              <a:chOff x="4583" y="1296"/>
              <a:chExt cx="459" cy="1860"/>
            </a:xfrm>
          </p:grpSpPr>
          <p:sp>
            <p:nvSpPr>
              <p:cNvPr id="15391" name="Rectangle 32"/>
              <p:cNvSpPr/>
              <p:nvPr/>
            </p:nvSpPr>
            <p:spPr>
              <a:xfrm>
                <a:off x="4583" y="1296"/>
                <a:ext cx="432" cy="192"/>
              </a:xfrm>
              <a:prstGeom prst="rect">
                <a:avLst/>
              </a:prstGeom>
              <a:noFill/>
              <a:ln w="19050" cap="sq" cmpd="sng">
                <a:solidFill>
                  <a:srgbClr val="FF3300"/>
                </a:solidFill>
                <a:prstDash val="solid"/>
                <a:miter/>
                <a:headEnd type="none" w="sm" len="sm"/>
                <a:tailEnd type="none" w="sm" len="sm"/>
              </a:ln>
            </p:spPr>
            <p:txBody>
              <a:bodyPr wrap="none" lIns="91431" tIns="45716" rIns="91431" bIns="45716" anchor="ctr" anchorCtr="0"/>
              <a:p>
                <a:pPr lvl="0" algn="ctr"/>
                <a:r>
                  <a:rPr lang="en-US" altLang="zh-CN" sz="1600" dirty="0">
                    <a:solidFill>
                      <a:srgbClr val="0000FF"/>
                    </a:solidFill>
                    <a:latin typeface="Times New Roman" panose="02020603050405020304" pitchFamily="18" charset="0"/>
                  </a:rPr>
                  <a:t>A</a:t>
                </a:r>
                <a:endParaRPr lang="en-US" altLang="zh-CN" sz="1600" dirty="0">
                  <a:solidFill>
                    <a:srgbClr val="0000FF"/>
                  </a:solidFill>
                  <a:latin typeface="Times New Roman" panose="02020603050405020304" pitchFamily="18" charset="0"/>
                </a:endParaRPr>
              </a:p>
            </p:txBody>
          </p:sp>
          <p:sp>
            <p:nvSpPr>
              <p:cNvPr id="15392" name="Rectangle 33"/>
              <p:cNvSpPr/>
              <p:nvPr/>
            </p:nvSpPr>
            <p:spPr>
              <a:xfrm>
                <a:off x="4583" y="1488"/>
                <a:ext cx="432" cy="144"/>
              </a:xfrm>
              <a:prstGeom prst="rect">
                <a:avLst/>
              </a:prstGeom>
              <a:noFill/>
              <a:ln w="19050" cap="sq" cmpd="sng">
                <a:solidFill>
                  <a:srgbClr val="FF3300"/>
                </a:solidFill>
                <a:prstDash val="solid"/>
                <a:miter/>
                <a:headEnd type="none" w="sm" len="sm"/>
                <a:tailEnd type="none" w="sm" len="sm"/>
              </a:ln>
            </p:spPr>
            <p:txBody>
              <a:bodyPr wrap="none" lIns="91431" tIns="45716" rIns="91431" bIns="45716" anchor="ctr" anchorCtr="0"/>
              <a:p>
                <a:pPr lvl="0" algn="ctr"/>
                <a:endParaRPr lang="zh-CN" altLang="en-US" sz="1600" dirty="0">
                  <a:solidFill>
                    <a:srgbClr val="0000FF"/>
                  </a:solidFill>
                  <a:latin typeface="Times New Roman" panose="02020603050405020304" pitchFamily="18" charset="0"/>
                </a:endParaRPr>
              </a:p>
            </p:txBody>
          </p:sp>
          <p:sp>
            <p:nvSpPr>
              <p:cNvPr id="15393" name="Rectangle 34"/>
              <p:cNvSpPr/>
              <p:nvPr/>
            </p:nvSpPr>
            <p:spPr>
              <a:xfrm>
                <a:off x="4583" y="1632"/>
                <a:ext cx="432" cy="144"/>
              </a:xfrm>
              <a:prstGeom prst="rect">
                <a:avLst/>
              </a:prstGeom>
              <a:noFill/>
              <a:ln w="19050" cap="sq" cmpd="sng">
                <a:solidFill>
                  <a:srgbClr val="FF3300"/>
                </a:solidFill>
                <a:prstDash val="solid"/>
                <a:miter/>
                <a:headEnd type="none" w="sm" len="sm"/>
                <a:tailEnd type="none" w="sm" len="sm"/>
              </a:ln>
            </p:spPr>
            <p:txBody>
              <a:bodyPr wrap="none" lIns="91431" tIns="45716" rIns="91431" bIns="45716" anchor="ctr" anchorCtr="0"/>
              <a:p>
                <a:pPr lvl="0" algn="ctr"/>
                <a:endParaRPr lang="zh-CN" altLang="en-US" sz="1600" dirty="0">
                  <a:solidFill>
                    <a:srgbClr val="0000FF"/>
                  </a:solidFill>
                  <a:latin typeface="Times New Roman" panose="02020603050405020304" pitchFamily="18" charset="0"/>
                </a:endParaRPr>
              </a:p>
            </p:txBody>
          </p:sp>
          <p:sp>
            <p:nvSpPr>
              <p:cNvPr id="15394" name="AutoShape 35"/>
              <p:cNvSpPr/>
              <p:nvPr/>
            </p:nvSpPr>
            <p:spPr>
              <a:xfrm>
                <a:off x="4749" y="1783"/>
                <a:ext cx="96" cy="96"/>
              </a:xfrm>
              <a:prstGeom prst="triangle">
                <a:avLst>
                  <a:gd name="adj" fmla="val 50000"/>
                </a:avLst>
              </a:prstGeom>
              <a:noFill/>
              <a:ln w="19050" cap="sq" cmpd="sng">
                <a:solidFill>
                  <a:srgbClr val="FF3300"/>
                </a:solidFill>
                <a:prstDash val="solid"/>
                <a:miter/>
                <a:headEnd type="none" w="sm" len="sm"/>
                <a:tailEnd type="none" w="sm" len="sm"/>
              </a:ln>
            </p:spPr>
            <p:txBody>
              <a:bodyPr wrap="none" anchor="ctr" anchorCtr="0"/>
              <a:p>
                <a:pPr lvl="0"/>
                <a:endParaRPr lang="zh-CN" altLang="en-US" dirty="0"/>
              </a:p>
            </p:txBody>
          </p:sp>
          <p:sp>
            <p:nvSpPr>
              <p:cNvPr id="15395" name="Rectangle 36"/>
              <p:cNvSpPr/>
              <p:nvPr/>
            </p:nvSpPr>
            <p:spPr>
              <a:xfrm>
                <a:off x="4590" y="1988"/>
                <a:ext cx="432" cy="192"/>
              </a:xfrm>
              <a:prstGeom prst="rect">
                <a:avLst/>
              </a:prstGeom>
              <a:noFill/>
              <a:ln w="19050" cap="sq" cmpd="sng">
                <a:solidFill>
                  <a:srgbClr val="FF3300"/>
                </a:solidFill>
                <a:prstDash val="solid"/>
                <a:miter/>
                <a:headEnd type="none" w="sm" len="sm"/>
                <a:tailEnd type="none" w="sm" len="sm"/>
              </a:ln>
            </p:spPr>
            <p:txBody>
              <a:bodyPr wrap="none" lIns="91431" tIns="45716" rIns="91431" bIns="45716" anchor="ctr" anchorCtr="0"/>
              <a:p>
                <a:pPr lvl="0" algn="ctr"/>
                <a:r>
                  <a:rPr lang="en-US" altLang="zh-CN" sz="1600" dirty="0">
                    <a:solidFill>
                      <a:srgbClr val="0000FF"/>
                    </a:solidFill>
                    <a:latin typeface="Times New Roman" panose="02020603050405020304" pitchFamily="18" charset="0"/>
                  </a:rPr>
                  <a:t>B</a:t>
                </a:r>
                <a:endParaRPr lang="en-US" altLang="zh-CN" sz="1600" dirty="0">
                  <a:solidFill>
                    <a:srgbClr val="0000FF"/>
                  </a:solidFill>
                  <a:latin typeface="Times New Roman" panose="02020603050405020304" pitchFamily="18" charset="0"/>
                </a:endParaRPr>
              </a:p>
            </p:txBody>
          </p:sp>
          <p:sp>
            <p:nvSpPr>
              <p:cNvPr id="15396" name="Rectangle 37"/>
              <p:cNvSpPr/>
              <p:nvPr/>
            </p:nvSpPr>
            <p:spPr>
              <a:xfrm>
                <a:off x="4590" y="2180"/>
                <a:ext cx="432" cy="144"/>
              </a:xfrm>
              <a:prstGeom prst="rect">
                <a:avLst/>
              </a:prstGeom>
              <a:noFill/>
              <a:ln w="19050" cap="sq" cmpd="sng">
                <a:solidFill>
                  <a:srgbClr val="FF3300"/>
                </a:solidFill>
                <a:prstDash val="solid"/>
                <a:miter/>
                <a:headEnd type="none" w="sm" len="sm"/>
                <a:tailEnd type="none" w="sm" len="sm"/>
              </a:ln>
            </p:spPr>
            <p:txBody>
              <a:bodyPr wrap="none" lIns="91431" tIns="45716" rIns="91431" bIns="45716" anchor="ctr" anchorCtr="0"/>
              <a:p>
                <a:pPr lvl="0" algn="ctr"/>
                <a:endParaRPr lang="zh-CN" altLang="en-US" sz="1600" dirty="0">
                  <a:solidFill>
                    <a:srgbClr val="0000FF"/>
                  </a:solidFill>
                  <a:latin typeface="Times New Roman" panose="02020603050405020304" pitchFamily="18" charset="0"/>
                </a:endParaRPr>
              </a:p>
            </p:txBody>
          </p:sp>
          <p:sp>
            <p:nvSpPr>
              <p:cNvPr id="15397" name="Rectangle 38"/>
              <p:cNvSpPr/>
              <p:nvPr/>
            </p:nvSpPr>
            <p:spPr>
              <a:xfrm>
                <a:off x="4590" y="2324"/>
                <a:ext cx="432" cy="144"/>
              </a:xfrm>
              <a:prstGeom prst="rect">
                <a:avLst/>
              </a:prstGeom>
              <a:noFill/>
              <a:ln w="19050" cap="sq" cmpd="sng">
                <a:solidFill>
                  <a:srgbClr val="FF3300"/>
                </a:solidFill>
                <a:prstDash val="solid"/>
                <a:miter/>
                <a:headEnd type="none" w="sm" len="sm"/>
                <a:tailEnd type="none" w="sm" len="sm"/>
              </a:ln>
            </p:spPr>
            <p:txBody>
              <a:bodyPr wrap="none" lIns="91431" tIns="45716" rIns="91431" bIns="45716" anchor="ctr" anchorCtr="0"/>
              <a:p>
                <a:pPr lvl="0" algn="ctr"/>
                <a:endParaRPr lang="zh-CN" altLang="en-US" sz="1600" dirty="0">
                  <a:solidFill>
                    <a:srgbClr val="0000FF"/>
                  </a:solidFill>
                  <a:latin typeface="Times New Roman" panose="02020603050405020304" pitchFamily="18" charset="0"/>
                </a:endParaRPr>
              </a:p>
            </p:txBody>
          </p:sp>
          <p:sp>
            <p:nvSpPr>
              <p:cNvPr id="15398" name="Rectangle 39"/>
              <p:cNvSpPr/>
              <p:nvPr/>
            </p:nvSpPr>
            <p:spPr>
              <a:xfrm>
                <a:off x="4610" y="2676"/>
                <a:ext cx="432" cy="192"/>
              </a:xfrm>
              <a:prstGeom prst="rect">
                <a:avLst/>
              </a:prstGeom>
              <a:noFill/>
              <a:ln w="19050" cap="sq" cmpd="sng">
                <a:solidFill>
                  <a:srgbClr val="FF3300"/>
                </a:solidFill>
                <a:prstDash val="solid"/>
                <a:miter/>
                <a:headEnd type="none" w="sm" len="sm"/>
                <a:tailEnd type="none" w="sm" len="sm"/>
              </a:ln>
            </p:spPr>
            <p:txBody>
              <a:bodyPr wrap="none" lIns="91431" tIns="45716" rIns="91431" bIns="45716" anchor="ctr" anchorCtr="0"/>
              <a:p>
                <a:pPr lvl="0" algn="ctr"/>
                <a:r>
                  <a:rPr lang="en-US" altLang="zh-CN" sz="1600" dirty="0">
                    <a:solidFill>
                      <a:srgbClr val="0000FF"/>
                    </a:solidFill>
                    <a:latin typeface="Times New Roman" panose="02020603050405020304" pitchFamily="18" charset="0"/>
                  </a:rPr>
                  <a:t>C</a:t>
                </a:r>
                <a:endParaRPr lang="en-US" altLang="zh-CN" sz="1600" dirty="0">
                  <a:solidFill>
                    <a:srgbClr val="0000FF"/>
                  </a:solidFill>
                  <a:latin typeface="Times New Roman" panose="02020603050405020304" pitchFamily="18" charset="0"/>
                </a:endParaRPr>
              </a:p>
            </p:txBody>
          </p:sp>
          <p:sp>
            <p:nvSpPr>
              <p:cNvPr id="15399" name="Rectangle 40"/>
              <p:cNvSpPr/>
              <p:nvPr/>
            </p:nvSpPr>
            <p:spPr>
              <a:xfrm>
                <a:off x="4610" y="2868"/>
                <a:ext cx="432" cy="144"/>
              </a:xfrm>
              <a:prstGeom prst="rect">
                <a:avLst/>
              </a:prstGeom>
              <a:noFill/>
              <a:ln w="19050" cap="sq" cmpd="sng">
                <a:solidFill>
                  <a:srgbClr val="FF3300"/>
                </a:solidFill>
                <a:prstDash val="solid"/>
                <a:miter/>
                <a:headEnd type="none" w="sm" len="sm"/>
                <a:tailEnd type="none" w="sm" len="sm"/>
              </a:ln>
            </p:spPr>
            <p:txBody>
              <a:bodyPr wrap="none" lIns="91431" tIns="45716" rIns="91431" bIns="45716" anchor="ctr" anchorCtr="0"/>
              <a:p>
                <a:pPr lvl="0" algn="ctr"/>
                <a:endParaRPr lang="zh-CN" altLang="en-US" sz="1600" dirty="0">
                  <a:solidFill>
                    <a:srgbClr val="0000FF"/>
                  </a:solidFill>
                  <a:latin typeface="Times New Roman" panose="02020603050405020304" pitchFamily="18" charset="0"/>
                </a:endParaRPr>
              </a:p>
            </p:txBody>
          </p:sp>
          <p:sp>
            <p:nvSpPr>
              <p:cNvPr id="15400" name="Rectangle 41"/>
              <p:cNvSpPr/>
              <p:nvPr/>
            </p:nvSpPr>
            <p:spPr>
              <a:xfrm>
                <a:off x="4610" y="3012"/>
                <a:ext cx="432" cy="144"/>
              </a:xfrm>
              <a:prstGeom prst="rect">
                <a:avLst/>
              </a:prstGeom>
              <a:noFill/>
              <a:ln w="19050" cap="sq" cmpd="sng">
                <a:solidFill>
                  <a:srgbClr val="FF3300"/>
                </a:solidFill>
                <a:prstDash val="solid"/>
                <a:miter/>
                <a:headEnd type="none" w="sm" len="sm"/>
                <a:tailEnd type="none" w="sm" len="sm"/>
              </a:ln>
            </p:spPr>
            <p:txBody>
              <a:bodyPr wrap="none" lIns="91431" tIns="45716" rIns="91431" bIns="45716" anchor="ctr" anchorCtr="0"/>
              <a:p>
                <a:pPr lvl="0" algn="ctr"/>
                <a:endParaRPr lang="zh-CN" altLang="en-US" sz="1600" dirty="0">
                  <a:solidFill>
                    <a:srgbClr val="0000FF"/>
                  </a:solidFill>
                  <a:latin typeface="Times New Roman" panose="02020603050405020304" pitchFamily="18" charset="0"/>
                </a:endParaRPr>
              </a:p>
            </p:txBody>
          </p:sp>
          <p:sp>
            <p:nvSpPr>
              <p:cNvPr id="15401" name="Line 42"/>
              <p:cNvSpPr/>
              <p:nvPr/>
            </p:nvSpPr>
            <p:spPr>
              <a:xfrm>
                <a:off x="4802" y="1886"/>
                <a:ext cx="0" cy="96"/>
              </a:xfrm>
              <a:prstGeom prst="line">
                <a:avLst/>
              </a:prstGeom>
              <a:ln w="19050" cap="sq" cmpd="sng">
                <a:solidFill>
                  <a:srgbClr val="FF3300"/>
                </a:solidFill>
                <a:prstDash val="solid"/>
                <a:round/>
                <a:headEnd type="none" w="sm" len="sm"/>
                <a:tailEnd type="none" w="sm" len="sm"/>
              </a:ln>
            </p:spPr>
          </p:sp>
          <p:sp>
            <p:nvSpPr>
              <p:cNvPr id="15402" name="AutoShape 43"/>
              <p:cNvSpPr/>
              <p:nvPr/>
            </p:nvSpPr>
            <p:spPr>
              <a:xfrm>
                <a:off x="4761" y="2468"/>
                <a:ext cx="96" cy="96"/>
              </a:xfrm>
              <a:prstGeom prst="triangle">
                <a:avLst>
                  <a:gd name="adj" fmla="val 50000"/>
                </a:avLst>
              </a:prstGeom>
              <a:noFill/>
              <a:ln w="19050" cap="sq" cmpd="sng">
                <a:solidFill>
                  <a:srgbClr val="FF3300"/>
                </a:solidFill>
                <a:prstDash val="solid"/>
                <a:miter/>
                <a:headEnd type="none" w="sm" len="sm"/>
                <a:tailEnd type="none" w="sm" len="sm"/>
              </a:ln>
            </p:spPr>
            <p:txBody>
              <a:bodyPr wrap="none" anchor="ctr" anchorCtr="0"/>
              <a:p>
                <a:pPr lvl="0"/>
                <a:endParaRPr lang="zh-CN" altLang="en-US" dirty="0"/>
              </a:p>
            </p:txBody>
          </p:sp>
          <p:sp>
            <p:nvSpPr>
              <p:cNvPr id="15403" name="Line 44"/>
              <p:cNvSpPr/>
              <p:nvPr/>
            </p:nvSpPr>
            <p:spPr>
              <a:xfrm>
                <a:off x="4809" y="2571"/>
                <a:ext cx="0" cy="96"/>
              </a:xfrm>
              <a:prstGeom prst="line">
                <a:avLst/>
              </a:prstGeom>
              <a:ln w="19050" cap="sq" cmpd="sng">
                <a:solidFill>
                  <a:srgbClr val="FF3300"/>
                </a:solidFill>
                <a:prstDash val="solid"/>
                <a:round/>
                <a:headEnd type="none" w="sm" len="sm"/>
                <a:tailEnd type="none" w="sm" len="sm"/>
              </a:ln>
            </p:spPr>
          </p:sp>
        </p:grpSp>
      </p:grpSp>
      <p:sp>
        <p:nvSpPr>
          <p:cNvPr id="15404" name="Text Box 45"/>
          <p:cNvSpPr txBox="1"/>
          <p:nvPr/>
        </p:nvSpPr>
        <p:spPr>
          <a:xfrm>
            <a:off x="609600" y="7321550"/>
            <a:ext cx="5867400" cy="1069975"/>
          </a:xfrm>
          <a:prstGeom prst="rect">
            <a:avLst/>
          </a:prstGeom>
          <a:noFill/>
          <a:ln w="12700">
            <a:noFill/>
          </a:ln>
        </p:spPr>
        <p:txBody>
          <a:bodyPr lIns="91431" tIns="45716" rIns="91431" bIns="45716" anchor="t" anchorCtr="0">
            <a:spAutoFit/>
          </a:bodyPr>
          <a:p>
            <a:pPr lvl="0"/>
            <a:r>
              <a:rPr lang="zh-CN" altLang="en-US" sz="1600" dirty="0">
                <a:solidFill>
                  <a:schemeClr val="tx2"/>
                </a:solidFill>
                <a:latin typeface="Times New Roman" panose="02020603050405020304" pitchFamily="18" charset="0"/>
                <a:ea typeface="华文行楷" panose="02010800040101010101" pitchFamily="2" charset="-122"/>
              </a:rPr>
              <a:t>　　多继承和单继承时基类和派生类之间的关系可用上图描述。</a:t>
            </a:r>
            <a:endParaRPr lang="zh-CN" altLang="en-US" sz="1600" dirty="0">
              <a:solidFill>
                <a:schemeClr val="tx2"/>
              </a:solidFill>
              <a:latin typeface="Times New Roman" panose="02020603050405020304" pitchFamily="18" charset="0"/>
              <a:ea typeface="华文行楷" panose="02010800040101010101" pitchFamily="2" charset="-122"/>
            </a:endParaRPr>
          </a:p>
          <a:p>
            <a:pPr lvl="0"/>
            <a:r>
              <a:rPr lang="zh-CN" altLang="en-US" sz="1600" dirty="0">
                <a:solidFill>
                  <a:schemeClr val="tx2"/>
                </a:solidFill>
                <a:latin typeface="Times New Roman" panose="02020603050405020304" pitchFamily="18" charset="0"/>
                <a:ea typeface="华文行楷" panose="02010800040101010101" pitchFamily="2" charset="-122"/>
              </a:rPr>
              <a:t>单继承可以看作是多继承的一个最简单的特例，多继承可以看作是多个单继承的组合，它们之间的很多特性是相同的，首先从简单的单继承学习。</a:t>
            </a:r>
            <a:endParaRPr lang="zh-CN" altLang="en-US" sz="1600" dirty="0">
              <a:solidFill>
                <a:schemeClr val="tx2"/>
              </a:solidFill>
              <a:latin typeface="Times New Roman" panose="02020603050405020304" pitchFamily="18" charset="0"/>
              <a:ea typeface="华文行楷" panose="0201080004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2"/>
          <p:cNvSpPr>
            <a:spLocks noRot="1" noTextEdit="1"/>
          </p:cNvSpPr>
          <p:nvPr>
            <p:ph type="sldImg"/>
          </p:nvPr>
        </p:nvSpPr>
        <p:spPr>
          <a:xfrm>
            <a:off x="2633133" y="457200"/>
            <a:ext cx="4334933" cy="2438400"/>
          </a:xfrm>
        </p:spPr>
      </p:sp>
      <p:sp>
        <p:nvSpPr>
          <p:cNvPr id="17410" name="Rectangle 3"/>
          <p:cNvSpPr>
            <a:spLocks noGrp="1"/>
          </p:cNvSpPr>
          <p:nvPr>
            <p:ph type="body"/>
          </p:nvPr>
        </p:nvSpPr>
        <p:spPr>
          <a:xfrm>
            <a:off x="533400" y="3581400"/>
            <a:ext cx="5943600" cy="4953000"/>
          </a:xfrm>
        </p:spPr>
        <p:txBody>
          <a:bodyPr wrap="square" lIns="91440" tIns="45720" rIns="91440" bIns="45720" anchor="t" anchorCtr="0"/>
          <a:p>
            <a:pPr lvl="0">
              <a:spcBef>
                <a:spcPct val="0"/>
              </a:spcBef>
            </a:pPr>
            <a:endParaRPr lang="zh-CN" altLang="en-US" sz="1600" dirty="0">
              <a:solidFill>
                <a:srgbClr val="000000"/>
              </a:solidFill>
              <a:ea typeface="隶书" panose="02010509060101010101" pitchFamily="49" charset="-122"/>
              <a:sym typeface="Wingdings 2" panose="05020102010507070707" pitchFamily="18" charset="2"/>
            </a:endParaRPr>
          </a:p>
        </p:txBody>
      </p:sp>
      <p:sp>
        <p:nvSpPr>
          <p:cNvPr id="17411" name="Text Box 4"/>
          <p:cNvSpPr txBox="1"/>
          <p:nvPr/>
        </p:nvSpPr>
        <p:spPr>
          <a:xfrm>
            <a:off x="2076450" y="3200400"/>
            <a:ext cx="2724150" cy="396875"/>
          </a:xfrm>
          <a:prstGeom prst="rect">
            <a:avLst/>
          </a:prstGeom>
          <a:noFill/>
          <a:ln w="12700">
            <a:noFill/>
          </a:ln>
        </p:spPr>
        <p:txBody>
          <a:bodyPr wrap="none" lIns="91431" tIns="45716" rIns="91431" bIns="45716" anchor="t" anchorCtr="0">
            <a:spAutoFit/>
          </a:bodyPr>
          <a:p>
            <a:pPr lvl="0"/>
            <a:r>
              <a:rPr lang="zh-CN" altLang="en-US" sz="2000" u="sng" dirty="0">
                <a:latin typeface="Times New Roman" panose="02020603050405020304" pitchFamily="18" charset="0"/>
              </a:rPr>
              <a:t>讲课内容、方法、步骤</a:t>
            </a:r>
            <a:endParaRPr lang="zh-CN" altLang="en-US" sz="2000" u="sng" dirty="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Rot="1" noTextEdit="1"/>
          </p:cNvSpPr>
          <p:nvPr>
            <p:ph type="sldImg"/>
          </p:nvPr>
        </p:nvSpPr>
        <p:spPr>
          <a:xfrm>
            <a:off x="2633133" y="457200"/>
            <a:ext cx="4334933" cy="2438400"/>
          </a:xfrm>
        </p:spPr>
      </p:sp>
      <p:sp>
        <p:nvSpPr>
          <p:cNvPr id="19458" name="Rectangle 3"/>
          <p:cNvSpPr>
            <a:spLocks noGrp="1"/>
          </p:cNvSpPr>
          <p:nvPr>
            <p:ph type="body"/>
          </p:nvPr>
        </p:nvSpPr>
        <p:spPr>
          <a:xfrm>
            <a:off x="533400" y="3581400"/>
            <a:ext cx="5943600" cy="4800600"/>
          </a:xfrm>
        </p:spPr>
        <p:txBody>
          <a:bodyPr wrap="square" lIns="91440" tIns="45720" rIns="91440" bIns="45720" anchor="t" anchorCtr="0"/>
          <a:p>
            <a:pPr lvl="0"/>
            <a:endParaRPr lang="zh-CN" altLang="en-US" sz="1600" dirty="0">
              <a:solidFill>
                <a:srgbClr val="000000"/>
              </a:solidFill>
              <a:ea typeface="隶书" panose="02010509060101010101" pitchFamily="49" charset="-122"/>
            </a:endParaRPr>
          </a:p>
        </p:txBody>
      </p:sp>
      <p:sp>
        <p:nvSpPr>
          <p:cNvPr id="19459" name="Text Box 4"/>
          <p:cNvSpPr txBox="1"/>
          <p:nvPr/>
        </p:nvSpPr>
        <p:spPr>
          <a:xfrm>
            <a:off x="2076450" y="3200400"/>
            <a:ext cx="2724150" cy="396875"/>
          </a:xfrm>
          <a:prstGeom prst="rect">
            <a:avLst/>
          </a:prstGeom>
          <a:noFill/>
          <a:ln w="12700">
            <a:noFill/>
          </a:ln>
        </p:spPr>
        <p:txBody>
          <a:bodyPr wrap="none" lIns="91431" tIns="45716" rIns="91431" bIns="45716" anchor="t" anchorCtr="0">
            <a:spAutoFit/>
          </a:bodyPr>
          <a:p>
            <a:pPr lvl="0"/>
            <a:r>
              <a:rPr lang="zh-CN" altLang="en-US" sz="2000" u="sng" dirty="0">
                <a:latin typeface="Times New Roman" panose="02020603050405020304" pitchFamily="18" charset="0"/>
              </a:rPr>
              <a:t>讲课内容、方法、步骤</a:t>
            </a:r>
            <a:endParaRPr lang="zh-CN" altLang="en-US" sz="2000" u="sng" dirty="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Rot="1" noTextEdit="1"/>
          </p:cNvSpPr>
          <p:nvPr>
            <p:ph type="sldImg"/>
          </p:nvPr>
        </p:nvSpPr>
        <p:spPr>
          <a:xfrm>
            <a:off x="2633133" y="457200"/>
            <a:ext cx="4334933" cy="2438400"/>
          </a:xfrm>
        </p:spPr>
      </p:sp>
      <p:sp>
        <p:nvSpPr>
          <p:cNvPr id="21506" name="Rectangle 3"/>
          <p:cNvSpPr>
            <a:spLocks noGrp="1"/>
          </p:cNvSpPr>
          <p:nvPr>
            <p:ph type="body"/>
          </p:nvPr>
        </p:nvSpPr>
        <p:spPr>
          <a:xfrm>
            <a:off x="533400" y="3733800"/>
            <a:ext cx="5943600" cy="4800600"/>
          </a:xfrm>
        </p:spPr>
        <p:txBody>
          <a:bodyPr wrap="square" lIns="91440" tIns="45720" rIns="91440" bIns="45720" anchor="t" anchorCtr="0"/>
          <a:p>
            <a:pPr lvl="0"/>
            <a:r>
              <a:rPr lang="zh-CN" altLang="en-US" dirty="0"/>
              <a:t>  　　</a:t>
            </a:r>
            <a:endParaRPr lang="zh-CN" altLang="en-US" sz="1800" dirty="0">
              <a:ea typeface="华文行楷" panose="02010800040101010101" pitchFamily="2" charset="-122"/>
            </a:endParaRPr>
          </a:p>
        </p:txBody>
      </p:sp>
      <p:sp>
        <p:nvSpPr>
          <p:cNvPr id="21507" name="Text Box 4"/>
          <p:cNvSpPr txBox="1"/>
          <p:nvPr/>
        </p:nvSpPr>
        <p:spPr>
          <a:xfrm>
            <a:off x="2076450" y="3200400"/>
            <a:ext cx="2724150" cy="396875"/>
          </a:xfrm>
          <a:prstGeom prst="rect">
            <a:avLst/>
          </a:prstGeom>
          <a:noFill/>
          <a:ln w="12700">
            <a:noFill/>
          </a:ln>
        </p:spPr>
        <p:txBody>
          <a:bodyPr wrap="none" lIns="91431" tIns="45716" rIns="91431" bIns="45716" anchor="t" anchorCtr="0">
            <a:spAutoFit/>
          </a:bodyPr>
          <a:p>
            <a:pPr lvl="0"/>
            <a:r>
              <a:rPr lang="zh-CN" altLang="en-US" sz="2000" u="sng" dirty="0">
                <a:latin typeface="Times New Roman" panose="02020603050405020304" pitchFamily="18" charset="0"/>
              </a:rPr>
              <a:t>讲课内容、方法、步骤</a:t>
            </a:r>
            <a:endParaRPr lang="zh-CN" altLang="en-US" sz="2000" u="sng" dirty="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26400" cy="585152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SmartArt 占位符 2"/>
          <p:cNvSpPr>
            <a:spLocks noGrp="1"/>
          </p:cNvSpPr>
          <p:nvPr>
            <p:ph type="pic" idx="1"/>
          </p:nvPr>
        </p:nvSpPr>
        <p:spPr>
          <a:xfrm>
            <a:off x="609600" y="1600200"/>
            <a:ext cx="10972800" cy="4525963"/>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609600" y="1600200"/>
            <a:ext cx="109728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97600" y="1600200"/>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3367"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93367"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766733" y="273050"/>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09600" y="1435100"/>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a:stretch>
            <a:fillRect/>
          </a:stretch>
        </a:blipFill>
        <a:effectLst/>
      </p:bgPr>
    </p:bg>
    <p:spTree>
      <p:nvGrpSpPr>
        <p:cNvPr id="1" name=""/>
        <p:cNvGrpSpPr/>
        <p:nvPr/>
      </p:nvGrpSpPr>
      <p:grpSpPr/>
      <p:sp>
        <p:nvSpPr>
          <p:cNvPr id="1026" name="Rectangle 12"/>
          <p:cNvSpPr>
            <a:spLocks noChangeArrowheads="1"/>
          </p:cNvSpPr>
          <p:nvPr/>
        </p:nvSpPr>
        <p:spPr bwMode="ltGray">
          <a:xfrm>
            <a:off x="11813117" y="0"/>
            <a:ext cx="378884" cy="6188075"/>
          </a:xfrm>
          <a:prstGeom prst="rect">
            <a:avLst/>
          </a:prstGeom>
          <a:gradFill rotWithShape="1">
            <a:gsLst>
              <a:gs pos="0">
                <a:srgbClr val="339933">
                  <a:alpha val="75000"/>
                </a:srgbClr>
              </a:gs>
              <a:gs pos="100000">
                <a:srgbClr val="FFFFFF">
                  <a:alpha val="37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7" name="AutoShape 7"/>
          <p:cNvSpPr>
            <a:spLocks noChangeArrowheads="1"/>
          </p:cNvSpPr>
          <p:nvPr/>
        </p:nvSpPr>
        <p:spPr bwMode="ltGray">
          <a:xfrm>
            <a:off x="11281833" y="-6350"/>
            <a:ext cx="719667" cy="835025"/>
          </a:xfrm>
          <a:prstGeom prst="homePlate">
            <a:avLst>
              <a:gd name="adj" fmla="val 25000"/>
            </a:avLst>
          </a:prstGeom>
          <a:gradFill rotWithShape="1">
            <a:gsLst>
              <a:gs pos="0">
                <a:srgbClr val="AB8B5C"/>
              </a:gs>
              <a:gs pos="100000">
                <a:srgbClr val="E0B67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AutoShape 8"/>
          <p:cNvSpPr>
            <a:spLocks noChangeArrowheads="1"/>
          </p:cNvSpPr>
          <p:nvPr/>
        </p:nvSpPr>
        <p:spPr bwMode="ltGray">
          <a:xfrm>
            <a:off x="10860617" y="-6350"/>
            <a:ext cx="719667" cy="835025"/>
          </a:xfrm>
          <a:prstGeom prst="homePlate">
            <a:avLst>
              <a:gd name="adj" fmla="val 25000"/>
            </a:avLst>
          </a:prstGeom>
          <a:gradFill rotWithShape="1">
            <a:gsLst>
              <a:gs pos="0">
                <a:srgbClr val="AB8B5C"/>
              </a:gs>
              <a:gs pos="100000">
                <a:srgbClr val="E0B67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10"/>
          <p:cNvSpPr>
            <a:spLocks noChangeArrowheads="1"/>
          </p:cNvSpPr>
          <p:nvPr/>
        </p:nvSpPr>
        <p:spPr bwMode="ltGray">
          <a:xfrm>
            <a:off x="4902200" y="0"/>
            <a:ext cx="5611284" cy="833438"/>
          </a:xfrm>
          <a:prstGeom prst="rect">
            <a:avLst/>
          </a:prstGeom>
          <a:gradFill rotWithShape="1">
            <a:gsLst>
              <a:gs pos="0">
                <a:srgbClr val="FFFFFF"/>
              </a:gs>
              <a:gs pos="100000">
                <a:srgbClr val="E0B67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AutoShape 11"/>
          <p:cNvSpPr>
            <a:spLocks noChangeArrowheads="1"/>
          </p:cNvSpPr>
          <p:nvPr/>
        </p:nvSpPr>
        <p:spPr bwMode="ltGray">
          <a:xfrm>
            <a:off x="10517717" y="0"/>
            <a:ext cx="569384" cy="835025"/>
          </a:xfrm>
          <a:prstGeom prst="homePlate">
            <a:avLst>
              <a:gd name="adj" fmla="val 25000"/>
            </a:avLst>
          </a:prstGeom>
          <a:gradFill rotWithShape="1">
            <a:gsLst>
              <a:gs pos="0">
                <a:srgbClr val="E0B678"/>
              </a:gs>
              <a:gs pos="100000">
                <a:srgbClr val="BD996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Rectangle 6"/>
          <p:cNvSpPr/>
          <p:nvPr/>
        </p:nvSpPr>
        <p:spPr>
          <a:xfrm>
            <a:off x="1558925" y="128588"/>
            <a:ext cx="8894763" cy="563562"/>
          </a:xfrm>
          <a:prstGeom prst="rect">
            <a:avLst/>
          </a:prstGeom>
          <a:noFill/>
          <a:ln w="9525">
            <a:noFill/>
          </a:ln>
        </p:spPr>
        <p:txBody>
          <a:bodyPr anchor="ctr" anchorCtr="0"/>
          <a:p>
            <a:pPr algn="ctr"/>
            <a:r>
              <a:rPr lang="zh-CN" altLang="en-US" sz="2800" dirty="0">
                <a:solidFill>
                  <a:schemeClr val="tx2"/>
                </a:solidFill>
                <a:latin typeface="Arial" panose="020B0604020202020204" pitchFamily="34" charset="0"/>
                <a:ea typeface="黑体" panose="02010609060101010101" pitchFamily="49" charset="-122"/>
              </a:rPr>
              <a:t>第</a:t>
            </a:r>
            <a:r>
              <a:rPr lang="en-US" altLang="zh-CN" sz="2800" dirty="0">
                <a:solidFill>
                  <a:schemeClr val="tx2"/>
                </a:solidFill>
                <a:latin typeface="Arial" panose="020B0604020202020204" pitchFamily="34" charset="0"/>
                <a:ea typeface="黑体" panose="02010609060101010101" pitchFamily="49" charset="-122"/>
              </a:rPr>
              <a:t>7</a:t>
            </a:r>
            <a:r>
              <a:rPr lang="zh-CN" altLang="en-US" sz="2800" dirty="0">
                <a:solidFill>
                  <a:schemeClr val="tx2"/>
                </a:solidFill>
                <a:latin typeface="Arial" panose="020B0604020202020204" pitchFamily="34" charset="0"/>
                <a:ea typeface="黑体" panose="02010609060101010101" pitchFamily="49" charset="-122"/>
              </a:rPr>
              <a:t>章 继承与派生</a:t>
            </a:r>
            <a:endParaRPr lang="zh-CN" altLang="en-US" sz="2800" dirty="0">
              <a:solidFill>
                <a:schemeClr val="tx2"/>
              </a:solidFill>
              <a:latin typeface="Arial" panose="020B0604020202020204" pitchFamily="34" charset="0"/>
              <a:ea typeface="黑体" panose="02010609060101010101" pitchFamily="49" charset="-122"/>
            </a:endParaRPr>
          </a:p>
        </p:txBody>
      </p:sp>
      <p:sp>
        <p:nvSpPr>
          <p:cNvPr id="3074" name="Line 12"/>
          <p:cNvSpPr/>
          <p:nvPr/>
        </p:nvSpPr>
        <p:spPr>
          <a:xfrm flipV="1">
            <a:off x="4173538" y="2986088"/>
            <a:ext cx="4541837" cy="49212"/>
          </a:xfrm>
          <a:prstGeom prst="line">
            <a:avLst/>
          </a:prstGeom>
          <a:ln w="25400" cap="flat" cmpd="sng">
            <a:solidFill>
              <a:schemeClr val="tx1"/>
            </a:solidFill>
            <a:prstDash val="sysDot"/>
            <a:round/>
            <a:headEnd type="none" w="med" len="med"/>
            <a:tailEnd type="oval" w="med" len="med"/>
          </a:ln>
        </p:spPr>
      </p:sp>
      <p:sp>
        <p:nvSpPr>
          <p:cNvPr id="3075" name="Line 14"/>
          <p:cNvSpPr/>
          <p:nvPr/>
        </p:nvSpPr>
        <p:spPr>
          <a:xfrm flipV="1">
            <a:off x="4186238" y="2003425"/>
            <a:ext cx="4446587" cy="28575"/>
          </a:xfrm>
          <a:prstGeom prst="line">
            <a:avLst/>
          </a:prstGeom>
          <a:ln w="25400" cap="flat" cmpd="sng">
            <a:solidFill>
              <a:schemeClr val="tx1"/>
            </a:solidFill>
            <a:prstDash val="sysDot"/>
            <a:round/>
            <a:headEnd type="none" w="med" len="med"/>
            <a:tailEnd type="oval" w="med" len="med"/>
          </a:ln>
        </p:spPr>
      </p:sp>
      <p:grpSp>
        <p:nvGrpSpPr>
          <p:cNvPr id="3076" name="Group 16"/>
          <p:cNvGrpSpPr/>
          <p:nvPr/>
        </p:nvGrpSpPr>
        <p:grpSpPr>
          <a:xfrm>
            <a:off x="3643630" y="1552103"/>
            <a:ext cx="569642" cy="530658"/>
            <a:chOff x="1248" y="1347"/>
            <a:chExt cx="400" cy="373"/>
          </a:xfrm>
        </p:grpSpPr>
        <p:grpSp>
          <p:nvGrpSpPr>
            <p:cNvPr id="3077" name="Group 17"/>
            <p:cNvGrpSpPr/>
            <p:nvPr/>
          </p:nvGrpSpPr>
          <p:grpSpPr>
            <a:xfrm>
              <a:off x="1248" y="1347"/>
              <a:ext cx="400" cy="373"/>
              <a:chOff x="624" y="1563"/>
              <a:chExt cx="1169" cy="1203"/>
            </a:xfrm>
          </p:grpSpPr>
          <p:sp>
            <p:nvSpPr>
              <p:cNvPr id="68626" name="Oval 18"/>
              <p:cNvSpPr>
                <a:spLocks noChangeArrowheads="1"/>
              </p:cNvSpPr>
              <p:nvPr/>
            </p:nvSpPr>
            <p:spPr bwMode="gray">
              <a:xfrm>
                <a:off x="624" y="1563"/>
                <a:ext cx="1002" cy="120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627" name="Oval 19"/>
              <p:cNvSpPr>
                <a:spLocks noChangeArrowheads="1"/>
              </p:cNvSpPr>
              <p:nvPr/>
            </p:nvSpPr>
            <p:spPr bwMode="gray">
              <a:xfrm>
                <a:off x="624" y="1563"/>
                <a:ext cx="1002" cy="1203"/>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628" name="Oval 20"/>
              <p:cNvSpPr>
                <a:spLocks noChangeArrowheads="1"/>
              </p:cNvSpPr>
              <p:nvPr/>
            </p:nvSpPr>
            <p:spPr bwMode="gray">
              <a:xfrm>
                <a:off x="705" y="1587"/>
                <a:ext cx="1088" cy="1154"/>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629" name="Oval 21"/>
              <p:cNvSpPr>
                <a:spLocks noChangeArrowheads="1"/>
              </p:cNvSpPr>
              <p:nvPr/>
            </p:nvSpPr>
            <p:spPr bwMode="gray">
              <a:xfrm>
                <a:off x="705" y="1588"/>
                <a:ext cx="1088" cy="1155"/>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2" name="Oval 22"/>
              <p:cNvSpPr/>
              <p:nvPr/>
            </p:nvSpPr>
            <p:spPr>
              <a:xfrm>
                <a:off x="760" y="1603"/>
                <a:ext cx="979" cy="1123"/>
              </a:xfrm>
              <a:prstGeom prst="ellipse">
                <a:avLst/>
              </a:prstGeom>
              <a:solidFill>
                <a:srgbClr val="333333"/>
              </a:solidFill>
              <a:ln w="38100">
                <a:noFill/>
              </a:ln>
            </p:spPr>
            <p:txBody>
              <a:bodyPr anchor="ctr" anchorCtr="0">
                <a:spAutoFit/>
              </a:bodyPr>
              <a:p>
                <a:endParaRPr lang="zh-CN" altLang="en-US" dirty="0">
                  <a:latin typeface="Arial" panose="020B0604020202020204" pitchFamily="34" charset="0"/>
                  <a:ea typeface="宋体" panose="02010600030101010101" pitchFamily="2" charset="-122"/>
                </a:endParaRPr>
              </a:p>
            </p:txBody>
          </p:sp>
          <p:grpSp>
            <p:nvGrpSpPr>
              <p:cNvPr id="3083" name="Group 23"/>
              <p:cNvGrpSpPr/>
              <p:nvPr/>
            </p:nvGrpSpPr>
            <p:grpSpPr>
              <a:xfrm>
                <a:off x="776" y="1687"/>
                <a:ext cx="947" cy="952"/>
                <a:chOff x="4166" y="1706"/>
                <a:chExt cx="1252" cy="1252"/>
              </a:xfrm>
            </p:grpSpPr>
            <p:sp>
              <p:nvSpPr>
                <p:cNvPr id="3084" name="Oval 24"/>
                <p:cNvSpPr/>
                <p:nvPr/>
              </p:nvSpPr>
              <p:spPr>
                <a:xfrm>
                  <a:off x="4166" y="1706"/>
                  <a:ext cx="1252" cy="1252"/>
                </a:xfrm>
                <a:prstGeom prst="ellipse">
                  <a:avLst/>
                </a:prstGeom>
                <a:gradFill rotWithShape="1">
                  <a:gsLst>
                    <a:gs pos="0">
                      <a:srgbClr val="636869"/>
                    </a:gs>
                    <a:gs pos="100000">
                      <a:srgbClr val="D6E1E2"/>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3085" name="Oval 25"/>
                <p:cNvSpPr/>
                <p:nvPr/>
              </p:nvSpPr>
              <p:spPr>
                <a:xfrm>
                  <a:off x="4182" y="1713"/>
                  <a:ext cx="1222" cy="1221"/>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3086" name="Oval 26"/>
                <p:cNvSpPr/>
                <p:nvPr/>
              </p:nvSpPr>
              <p:spPr>
                <a:xfrm>
                  <a:off x="4195" y="1725"/>
                  <a:ext cx="1162" cy="1141"/>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3087" name="Oval 27"/>
                <p:cNvSpPr/>
                <p:nvPr/>
              </p:nvSpPr>
              <p:spPr>
                <a:xfrm>
                  <a:off x="4263" y="1757"/>
                  <a:ext cx="1033" cy="926"/>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grpSp>
        </p:grpSp>
        <p:sp>
          <p:nvSpPr>
            <p:cNvPr id="3088" name="Text Box 28"/>
            <p:cNvSpPr txBox="1"/>
            <p:nvPr/>
          </p:nvSpPr>
          <p:spPr>
            <a:xfrm>
              <a:off x="1344" y="1393"/>
              <a:ext cx="239" cy="323"/>
            </a:xfrm>
            <a:prstGeom prst="rect">
              <a:avLst/>
            </a:prstGeom>
            <a:noFill/>
            <a:ln w="9525">
              <a:noFill/>
            </a:ln>
          </p:spPr>
          <p:txBody>
            <a:bodyPr anchor="t" anchorCtr="0">
              <a:spAutoFit/>
            </a:bodyPr>
            <a:p>
              <a:pPr algn="ctr">
                <a:spcBef>
                  <a:spcPct val="50000"/>
                </a:spcBef>
              </a:pPr>
              <a:r>
                <a:rPr lang="en-US" altLang="zh-CN" sz="2400" b="1" dirty="0">
                  <a:latin typeface="Arial" panose="020B0604020202020204" pitchFamily="34" charset="0"/>
                  <a:ea typeface="宋体" panose="02010600030101010101" pitchFamily="2" charset="-122"/>
                </a:rPr>
                <a:t>1</a:t>
              </a:r>
              <a:endParaRPr lang="en-US" altLang="zh-CN" sz="2400" b="1" dirty="0">
                <a:latin typeface="Arial" panose="020B0604020202020204" pitchFamily="34" charset="0"/>
                <a:ea typeface="宋体" panose="02010600030101010101" pitchFamily="2" charset="-122"/>
              </a:endParaRPr>
            </a:p>
          </p:txBody>
        </p:sp>
      </p:grpSp>
      <p:grpSp>
        <p:nvGrpSpPr>
          <p:cNvPr id="3089" name="Group 29"/>
          <p:cNvGrpSpPr/>
          <p:nvPr/>
        </p:nvGrpSpPr>
        <p:grpSpPr>
          <a:xfrm>
            <a:off x="3648393" y="2494456"/>
            <a:ext cx="574710" cy="549669"/>
            <a:chOff x="1244" y="1864"/>
            <a:chExt cx="403" cy="386"/>
          </a:xfrm>
        </p:grpSpPr>
        <p:grpSp>
          <p:nvGrpSpPr>
            <p:cNvPr id="3090" name="Group 30"/>
            <p:cNvGrpSpPr/>
            <p:nvPr/>
          </p:nvGrpSpPr>
          <p:grpSpPr>
            <a:xfrm>
              <a:off x="1244" y="1864"/>
              <a:ext cx="403" cy="386"/>
              <a:chOff x="1248" y="1535"/>
              <a:chExt cx="770" cy="736"/>
            </a:xfrm>
          </p:grpSpPr>
          <p:sp>
            <p:nvSpPr>
              <p:cNvPr id="68639" name="Oval 31"/>
              <p:cNvSpPr>
                <a:spLocks noChangeArrowheads="1"/>
              </p:cNvSpPr>
              <p:nvPr/>
            </p:nvSpPr>
            <p:spPr bwMode="gray">
              <a:xfrm>
                <a:off x="1248" y="1535"/>
                <a:ext cx="656" cy="73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640" name="Oval 32"/>
              <p:cNvSpPr>
                <a:spLocks noChangeArrowheads="1"/>
              </p:cNvSpPr>
              <p:nvPr/>
            </p:nvSpPr>
            <p:spPr bwMode="gray">
              <a:xfrm>
                <a:off x="1248" y="1535"/>
                <a:ext cx="656" cy="736"/>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641" name="Oval 33"/>
              <p:cNvSpPr>
                <a:spLocks noChangeArrowheads="1"/>
              </p:cNvSpPr>
              <p:nvPr/>
            </p:nvSpPr>
            <p:spPr bwMode="gray">
              <a:xfrm>
                <a:off x="1301" y="1550"/>
                <a:ext cx="715" cy="705"/>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642" name="Oval 34"/>
              <p:cNvSpPr>
                <a:spLocks noChangeArrowheads="1"/>
              </p:cNvSpPr>
              <p:nvPr/>
            </p:nvSpPr>
            <p:spPr bwMode="gray">
              <a:xfrm>
                <a:off x="1303" y="1550"/>
                <a:ext cx="715" cy="705"/>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95" name="Oval 35"/>
              <p:cNvSpPr/>
              <p:nvPr/>
            </p:nvSpPr>
            <p:spPr>
              <a:xfrm>
                <a:off x="1337" y="1561"/>
                <a:ext cx="643" cy="683"/>
              </a:xfrm>
              <a:prstGeom prst="ellipse">
                <a:avLst/>
              </a:prstGeom>
              <a:solidFill>
                <a:srgbClr val="333333"/>
              </a:solidFill>
              <a:ln w="38100">
                <a:noFill/>
              </a:ln>
            </p:spPr>
            <p:txBody>
              <a:bodyPr anchor="ctr" anchorCtr="0">
                <a:spAutoFit/>
              </a:bodyPr>
              <a:p>
                <a:endParaRPr lang="zh-CN" altLang="en-US" dirty="0">
                  <a:latin typeface="Arial" panose="020B0604020202020204" pitchFamily="34" charset="0"/>
                  <a:ea typeface="宋体" panose="02010600030101010101" pitchFamily="2" charset="-122"/>
                </a:endParaRPr>
              </a:p>
            </p:txBody>
          </p:sp>
          <p:grpSp>
            <p:nvGrpSpPr>
              <p:cNvPr id="3096" name="Group 36"/>
              <p:cNvGrpSpPr/>
              <p:nvPr/>
            </p:nvGrpSpPr>
            <p:grpSpPr>
              <a:xfrm>
                <a:off x="1348" y="1588"/>
                <a:ext cx="621" cy="628"/>
                <a:chOff x="4166" y="1706"/>
                <a:chExt cx="1252" cy="1252"/>
              </a:xfrm>
            </p:grpSpPr>
            <p:sp>
              <p:nvSpPr>
                <p:cNvPr id="3097" name="Oval 37"/>
                <p:cNvSpPr/>
                <p:nvPr/>
              </p:nvSpPr>
              <p:spPr>
                <a:xfrm>
                  <a:off x="4166" y="1706"/>
                  <a:ext cx="1252" cy="1252"/>
                </a:xfrm>
                <a:prstGeom prst="ellipse">
                  <a:avLst/>
                </a:prstGeom>
                <a:gradFill rotWithShape="1">
                  <a:gsLst>
                    <a:gs pos="0">
                      <a:srgbClr val="636869"/>
                    </a:gs>
                    <a:gs pos="100000">
                      <a:srgbClr val="D6E1E2"/>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3098" name="Oval 38"/>
                <p:cNvSpPr/>
                <p:nvPr/>
              </p:nvSpPr>
              <p:spPr>
                <a:xfrm>
                  <a:off x="4182" y="1713"/>
                  <a:ext cx="1222" cy="1221"/>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3099" name="Oval 39"/>
                <p:cNvSpPr/>
                <p:nvPr/>
              </p:nvSpPr>
              <p:spPr>
                <a:xfrm>
                  <a:off x="4195" y="1725"/>
                  <a:ext cx="1162" cy="1141"/>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3100" name="Oval 40"/>
                <p:cNvSpPr/>
                <p:nvPr/>
              </p:nvSpPr>
              <p:spPr>
                <a:xfrm>
                  <a:off x="4263" y="1757"/>
                  <a:ext cx="1033" cy="926"/>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grpSp>
        </p:grpSp>
        <p:sp>
          <p:nvSpPr>
            <p:cNvPr id="3101" name="Text Box 41"/>
            <p:cNvSpPr txBox="1"/>
            <p:nvPr/>
          </p:nvSpPr>
          <p:spPr>
            <a:xfrm>
              <a:off x="1344" y="1904"/>
              <a:ext cx="240" cy="323"/>
            </a:xfrm>
            <a:prstGeom prst="rect">
              <a:avLst/>
            </a:prstGeom>
            <a:noFill/>
            <a:ln w="9525">
              <a:noFill/>
            </a:ln>
          </p:spPr>
          <p:txBody>
            <a:bodyPr anchor="t" anchorCtr="0">
              <a:spAutoFit/>
            </a:bodyPr>
            <a:p>
              <a:pPr algn="ctr">
                <a:spcBef>
                  <a:spcPct val="50000"/>
                </a:spcBef>
              </a:pPr>
              <a:r>
                <a:rPr lang="en-US" altLang="zh-CN" sz="2400" b="1" dirty="0">
                  <a:latin typeface="Arial" panose="020B0604020202020204" pitchFamily="34" charset="0"/>
                  <a:ea typeface="宋体" panose="02010600030101010101" pitchFamily="2" charset="-122"/>
                </a:rPr>
                <a:t>2</a:t>
              </a:r>
              <a:endParaRPr lang="en-US" altLang="zh-CN" sz="2400" b="1" dirty="0">
                <a:latin typeface="Arial" panose="020B0604020202020204" pitchFamily="34" charset="0"/>
                <a:ea typeface="宋体" panose="02010600030101010101" pitchFamily="2" charset="-122"/>
              </a:endParaRPr>
            </a:p>
          </p:txBody>
        </p:sp>
      </p:grpSp>
      <p:sp>
        <p:nvSpPr>
          <p:cNvPr id="3102" name="Rectangle 68"/>
          <p:cNvSpPr/>
          <p:nvPr/>
        </p:nvSpPr>
        <p:spPr>
          <a:xfrm>
            <a:off x="3719830" y="1530668"/>
            <a:ext cx="4214813" cy="429895"/>
          </a:xfrm>
          <a:prstGeom prst="rect">
            <a:avLst/>
          </a:prstGeom>
          <a:noFill/>
          <a:ln w="9525">
            <a:noFill/>
          </a:ln>
        </p:spPr>
        <p:txBody>
          <a:bodyPr anchor="t" anchorCtr="0">
            <a:spAutoFit/>
          </a:bodyPr>
          <a:p>
            <a:pPr algn="ctr"/>
            <a:r>
              <a:rPr lang="zh-CN" altLang="en-US" sz="2200" dirty="0">
                <a:latin typeface="Arial" panose="020B0604020202020204" pitchFamily="34" charset="0"/>
                <a:ea typeface="黑体" panose="02010609060101010101" pitchFamily="49" charset="-122"/>
              </a:rPr>
              <a:t>类的继承与派生</a:t>
            </a:r>
            <a:endParaRPr lang="zh-CN" altLang="en-US" sz="2200" dirty="0">
              <a:latin typeface="Arial" panose="020B0604020202020204" pitchFamily="34" charset="0"/>
              <a:ea typeface="黑体" panose="02010609060101010101" pitchFamily="49" charset="-122"/>
            </a:endParaRPr>
          </a:p>
        </p:txBody>
      </p:sp>
      <p:sp>
        <p:nvSpPr>
          <p:cNvPr id="3103" name="Rectangle 69"/>
          <p:cNvSpPr/>
          <p:nvPr/>
        </p:nvSpPr>
        <p:spPr>
          <a:xfrm>
            <a:off x="3734118" y="2484755"/>
            <a:ext cx="4419600" cy="429895"/>
          </a:xfrm>
          <a:prstGeom prst="rect">
            <a:avLst/>
          </a:prstGeom>
          <a:noFill/>
          <a:ln w="9525">
            <a:noFill/>
          </a:ln>
        </p:spPr>
        <p:txBody>
          <a:bodyPr anchor="t" anchorCtr="0">
            <a:spAutoFit/>
          </a:bodyPr>
          <a:p>
            <a:pPr algn="ctr"/>
            <a:r>
              <a:rPr lang="zh-CN" altLang="en-US" sz="2200" dirty="0">
                <a:latin typeface="Arial" panose="020B0604020202020204" pitchFamily="34" charset="0"/>
                <a:ea typeface="黑体" panose="02010609060101010101" pitchFamily="49" charset="-122"/>
              </a:rPr>
              <a:t>访问控制</a:t>
            </a:r>
            <a:endParaRPr lang="zh-CN" altLang="en-US" sz="2200" dirty="0">
              <a:latin typeface="Arial" panose="020B0604020202020204" pitchFamily="34" charset="0"/>
              <a:ea typeface="黑体" panose="02010609060101010101" pitchFamily="49" charset="-122"/>
            </a:endParaRPr>
          </a:p>
        </p:txBody>
      </p:sp>
      <p:sp>
        <p:nvSpPr>
          <p:cNvPr id="3104" name="Line 12"/>
          <p:cNvSpPr/>
          <p:nvPr/>
        </p:nvSpPr>
        <p:spPr>
          <a:xfrm flipV="1">
            <a:off x="4178300" y="4905375"/>
            <a:ext cx="4541838" cy="49213"/>
          </a:xfrm>
          <a:prstGeom prst="line">
            <a:avLst/>
          </a:prstGeom>
          <a:ln w="25400" cap="flat" cmpd="sng">
            <a:solidFill>
              <a:schemeClr val="tx1"/>
            </a:solidFill>
            <a:prstDash val="sysDot"/>
            <a:round/>
            <a:headEnd type="none" w="med" len="med"/>
            <a:tailEnd type="oval" w="med" len="med"/>
          </a:ln>
        </p:spPr>
      </p:sp>
      <p:sp>
        <p:nvSpPr>
          <p:cNvPr id="3105" name="Line 14"/>
          <p:cNvSpPr/>
          <p:nvPr/>
        </p:nvSpPr>
        <p:spPr>
          <a:xfrm flipV="1">
            <a:off x="4191000" y="3922713"/>
            <a:ext cx="4446588" cy="28575"/>
          </a:xfrm>
          <a:prstGeom prst="line">
            <a:avLst/>
          </a:prstGeom>
          <a:ln w="25400" cap="flat" cmpd="sng">
            <a:solidFill>
              <a:schemeClr val="tx1"/>
            </a:solidFill>
            <a:prstDash val="sysDot"/>
            <a:round/>
            <a:headEnd type="none" w="med" len="med"/>
            <a:tailEnd type="oval" w="med" len="med"/>
          </a:ln>
        </p:spPr>
      </p:sp>
      <p:grpSp>
        <p:nvGrpSpPr>
          <p:cNvPr id="3106" name="Group 16"/>
          <p:cNvGrpSpPr/>
          <p:nvPr/>
        </p:nvGrpSpPr>
        <p:grpSpPr>
          <a:xfrm>
            <a:off x="3648393" y="3471390"/>
            <a:ext cx="569642" cy="530659"/>
            <a:chOff x="1248" y="1347"/>
            <a:chExt cx="400" cy="373"/>
          </a:xfrm>
        </p:grpSpPr>
        <p:grpSp>
          <p:nvGrpSpPr>
            <p:cNvPr id="3107" name="Group 17"/>
            <p:cNvGrpSpPr/>
            <p:nvPr/>
          </p:nvGrpSpPr>
          <p:grpSpPr>
            <a:xfrm>
              <a:off x="1248" y="1347"/>
              <a:ext cx="400" cy="373"/>
              <a:chOff x="624" y="1563"/>
              <a:chExt cx="1169" cy="1203"/>
            </a:xfrm>
          </p:grpSpPr>
          <p:sp>
            <p:nvSpPr>
              <p:cNvPr id="38" name="Oval 18"/>
              <p:cNvSpPr>
                <a:spLocks noChangeArrowheads="1"/>
              </p:cNvSpPr>
              <p:nvPr/>
            </p:nvSpPr>
            <p:spPr bwMode="gray">
              <a:xfrm>
                <a:off x="624" y="1563"/>
                <a:ext cx="1002" cy="120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 name="Oval 19"/>
              <p:cNvSpPr>
                <a:spLocks noChangeArrowheads="1"/>
              </p:cNvSpPr>
              <p:nvPr/>
            </p:nvSpPr>
            <p:spPr bwMode="gray">
              <a:xfrm>
                <a:off x="624" y="1563"/>
                <a:ext cx="1002" cy="1203"/>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 name="Oval 20"/>
              <p:cNvSpPr>
                <a:spLocks noChangeArrowheads="1"/>
              </p:cNvSpPr>
              <p:nvPr/>
            </p:nvSpPr>
            <p:spPr bwMode="gray">
              <a:xfrm>
                <a:off x="705" y="1587"/>
                <a:ext cx="1088" cy="1154"/>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 name="Oval 21"/>
              <p:cNvSpPr>
                <a:spLocks noChangeArrowheads="1"/>
              </p:cNvSpPr>
              <p:nvPr/>
            </p:nvSpPr>
            <p:spPr bwMode="gray">
              <a:xfrm>
                <a:off x="705" y="1588"/>
                <a:ext cx="1088" cy="1155"/>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12" name="Oval 22"/>
              <p:cNvSpPr/>
              <p:nvPr/>
            </p:nvSpPr>
            <p:spPr>
              <a:xfrm>
                <a:off x="760" y="1603"/>
                <a:ext cx="979" cy="1123"/>
              </a:xfrm>
              <a:prstGeom prst="ellipse">
                <a:avLst/>
              </a:prstGeom>
              <a:solidFill>
                <a:srgbClr val="333333"/>
              </a:solidFill>
              <a:ln w="38100">
                <a:noFill/>
              </a:ln>
            </p:spPr>
            <p:txBody>
              <a:bodyPr anchor="ctr" anchorCtr="0">
                <a:spAutoFit/>
              </a:bodyPr>
              <a:p>
                <a:endParaRPr lang="zh-CN" altLang="en-US" dirty="0">
                  <a:latin typeface="Arial" panose="020B0604020202020204" pitchFamily="34" charset="0"/>
                  <a:ea typeface="宋体" panose="02010600030101010101" pitchFamily="2" charset="-122"/>
                </a:endParaRPr>
              </a:p>
            </p:txBody>
          </p:sp>
          <p:grpSp>
            <p:nvGrpSpPr>
              <p:cNvPr id="3113" name="Group 23"/>
              <p:cNvGrpSpPr/>
              <p:nvPr/>
            </p:nvGrpSpPr>
            <p:grpSpPr>
              <a:xfrm>
                <a:off x="776" y="1687"/>
                <a:ext cx="947" cy="952"/>
                <a:chOff x="4166" y="1706"/>
                <a:chExt cx="1252" cy="1252"/>
              </a:xfrm>
            </p:grpSpPr>
            <p:sp>
              <p:nvSpPr>
                <p:cNvPr id="3114" name="Oval 24"/>
                <p:cNvSpPr/>
                <p:nvPr/>
              </p:nvSpPr>
              <p:spPr>
                <a:xfrm>
                  <a:off x="4166" y="1706"/>
                  <a:ext cx="1252" cy="1252"/>
                </a:xfrm>
                <a:prstGeom prst="ellipse">
                  <a:avLst/>
                </a:prstGeom>
                <a:gradFill rotWithShape="1">
                  <a:gsLst>
                    <a:gs pos="0">
                      <a:srgbClr val="636869"/>
                    </a:gs>
                    <a:gs pos="100000">
                      <a:srgbClr val="D6E1E2"/>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3115" name="Oval 25"/>
                <p:cNvSpPr/>
                <p:nvPr/>
              </p:nvSpPr>
              <p:spPr>
                <a:xfrm>
                  <a:off x="4182" y="1713"/>
                  <a:ext cx="1222" cy="1221"/>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3116" name="Oval 26"/>
                <p:cNvSpPr/>
                <p:nvPr/>
              </p:nvSpPr>
              <p:spPr>
                <a:xfrm>
                  <a:off x="4195" y="1725"/>
                  <a:ext cx="1162" cy="1141"/>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3117" name="Oval 27"/>
                <p:cNvSpPr/>
                <p:nvPr/>
              </p:nvSpPr>
              <p:spPr>
                <a:xfrm>
                  <a:off x="4263" y="1757"/>
                  <a:ext cx="1033" cy="926"/>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grpSp>
        </p:grpSp>
        <p:sp>
          <p:nvSpPr>
            <p:cNvPr id="3118" name="Text Box 28"/>
            <p:cNvSpPr txBox="1"/>
            <p:nvPr/>
          </p:nvSpPr>
          <p:spPr>
            <a:xfrm>
              <a:off x="1344" y="1393"/>
              <a:ext cx="239" cy="323"/>
            </a:xfrm>
            <a:prstGeom prst="rect">
              <a:avLst/>
            </a:prstGeom>
            <a:noFill/>
            <a:ln w="9525">
              <a:noFill/>
            </a:ln>
          </p:spPr>
          <p:txBody>
            <a:bodyPr anchor="t" anchorCtr="0">
              <a:spAutoFit/>
            </a:bodyPr>
            <a:p>
              <a:pPr algn="ctr">
                <a:spcBef>
                  <a:spcPct val="50000"/>
                </a:spcBef>
              </a:pPr>
              <a:r>
                <a:rPr lang="en-US" altLang="zh-CN" sz="2400" b="1" dirty="0">
                  <a:latin typeface="Arial" panose="020B0604020202020204" pitchFamily="34" charset="0"/>
                  <a:ea typeface="宋体" panose="02010600030101010101" pitchFamily="2" charset="-122"/>
                </a:rPr>
                <a:t>3</a:t>
              </a:r>
              <a:endParaRPr lang="en-US" altLang="zh-CN" sz="2400" b="1" dirty="0">
                <a:latin typeface="Arial" panose="020B0604020202020204" pitchFamily="34" charset="0"/>
                <a:ea typeface="宋体" panose="02010600030101010101" pitchFamily="2" charset="-122"/>
              </a:endParaRPr>
            </a:p>
          </p:txBody>
        </p:sp>
      </p:grpSp>
      <p:grpSp>
        <p:nvGrpSpPr>
          <p:cNvPr id="3119" name="Group 29"/>
          <p:cNvGrpSpPr/>
          <p:nvPr/>
        </p:nvGrpSpPr>
        <p:grpSpPr>
          <a:xfrm>
            <a:off x="3653155" y="4413744"/>
            <a:ext cx="574710" cy="549669"/>
            <a:chOff x="1244" y="1864"/>
            <a:chExt cx="403" cy="386"/>
          </a:xfrm>
        </p:grpSpPr>
        <p:grpSp>
          <p:nvGrpSpPr>
            <p:cNvPr id="3120" name="Group 30"/>
            <p:cNvGrpSpPr/>
            <p:nvPr/>
          </p:nvGrpSpPr>
          <p:grpSpPr>
            <a:xfrm>
              <a:off x="1244" y="1864"/>
              <a:ext cx="403" cy="386"/>
              <a:chOff x="1248" y="1535"/>
              <a:chExt cx="770" cy="736"/>
            </a:xfrm>
          </p:grpSpPr>
          <p:sp>
            <p:nvSpPr>
              <p:cNvPr id="51" name="Oval 31"/>
              <p:cNvSpPr>
                <a:spLocks noChangeArrowheads="1"/>
              </p:cNvSpPr>
              <p:nvPr/>
            </p:nvSpPr>
            <p:spPr bwMode="gray">
              <a:xfrm>
                <a:off x="1248" y="1535"/>
                <a:ext cx="656" cy="73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2" name="Oval 32"/>
              <p:cNvSpPr>
                <a:spLocks noChangeArrowheads="1"/>
              </p:cNvSpPr>
              <p:nvPr/>
            </p:nvSpPr>
            <p:spPr bwMode="gray">
              <a:xfrm>
                <a:off x="1248" y="1535"/>
                <a:ext cx="656" cy="736"/>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 name="Oval 33"/>
              <p:cNvSpPr>
                <a:spLocks noChangeArrowheads="1"/>
              </p:cNvSpPr>
              <p:nvPr/>
            </p:nvSpPr>
            <p:spPr bwMode="gray">
              <a:xfrm>
                <a:off x="1301" y="1550"/>
                <a:ext cx="715" cy="705"/>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 name="Oval 34"/>
              <p:cNvSpPr>
                <a:spLocks noChangeArrowheads="1"/>
              </p:cNvSpPr>
              <p:nvPr/>
            </p:nvSpPr>
            <p:spPr bwMode="gray">
              <a:xfrm>
                <a:off x="1303" y="1550"/>
                <a:ext cx="715" cy="705"/>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5" name="Oval 35"/>
              <p:cNvSpPr/>
              <p:nvPr/>
            </p:nvSpPr>
            <p:spPr>
              <a:xfrm>
                <a:off x="1337" y="1561"/>
                <a:ext cx="643" cy="683"/>
              </a:xfrm>
              <a:prstGeom prst="ellipse">
                <a:avLst/>
              </a:prstGeom>
              <a:solidFill>
                <a:srgbClr val="333333"/>
              </a:solidFill>
              <a:ln w="38100">
                <a:noFill/>
              </a:ln>
            </p:spPr>
            <p:txBody>
              <a:bodyPr anchor="ctr" anchorCtr="0">
                <a:spAutoFit/>
              </a:bodyPr>
              <a:p>
                <a:endParaRPr lang="zh-CN" altLang="en-US" dirty="0">
                  <a:latin typeface="Arial" panose="020B0604020202020204" pitchFamily="34" charset="0"/>
                  <a:ea typeface="宋体" panose="02010600030101010101" pitchFamily="2" charset="-122"/>
                </a:endParaRPr>
              </a:p>
            </p:txBody>
          </p:sp>
          <p:grpSp>
            <p:nvGrpSpPr>
              <p:cNvPr id="3126" name="Group 36"/>
              <p:cNvGrpSpPr/>
              <p:nvPr/>
            </p:nvGrpSpPr>
            <p:grpSpPr>
              <a:xfrm>
                <a:off x="1348" y="1588"/>
                <a:ext cx="621" cy="628"/>
                <a:chOff x="4166" y="1706"/>
                <a:chExt cx="1252" cy="1252"/>
              </a:xfrm>
            </p:grpSpPr>
            <p:sp>
              <p:nvSpPr>
                <p:cNvPr id="3127" name="Oval 37"/>
                <p:cNvSpPr/>
                <p:nvPr/>
              </p:nvSpPr>
              <p:spPr>
                <a:xfrm>
                  <a:off x="4166" y="1706"/>
                  <a:ext cx="1252" cy="1252"/>
                </a:xfrm>
                <a:prstGeom prst="ellipse">
                  <a:avLst/>
                </a:prstGeom>
                <a:gradFill rotWithShape="1">
                  <a:gsLst>
                    <a:gs pos="0">
                      <a:srgbClr val="636869"/>
                    </a:gs>
                    <a:gs pos="100000">
                      <a:srgbClr val="D6E1E2"/>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3128" name="Oval 38"/>
                <p:cNvSpPr/>
                <p:nvPr/>
              </p:nvSpPr>
              <p:spPr>
                <a:xfrm>
                  <a:off x="4182" y="1713"/>
                  <a:ext cx="1222" cy="1221"/>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3129" name="Oval 39"/>
                <p:cNvSpPr/>
                <p:nvPr/>
              </p:nvSpPr>
              <p:spPr>
                <a:xfrm>
                  <a:off x="4195" y="1725"/>
                  <a:ext cx="1162" cy="1141"/>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3130" name="Oval 40"/>
                <p:cNvSpPr/>
                <p:nvPr/>
              </p:nvSpPr>
              <p:spPr>
                <a:xfrm>
                  <a:off x="4263" y="1757"/>
                  <a:ext cx="1033" cy="926"/>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grpSp>
        </p:grpSp>
        <p:sp>
          <p:nvSpPr>
            <p:cNvPr id="3131" name="Text Box 41"/>
            <p:cNvSpPr txBox="1"/>
            <p:nvPr/>
          </p:nvSpPr>
          <p:spPr>
            <a:xfrm>
              <a:off x="1344" y="1904"/>
              <a:ext cx="240" cy="323"/>
            </a:xfrm>
            <a:prstGeom prst="rect">
              <a:avLst/>
            </a:prstGeom>
            <a:noFill/>
            <a:ln w="9525">
              <a:noFill/>
            </a:ln>
          </p:spPr>
          <p:txBody>
            <a:bodyPr anchor="t" anchorCtr="0">
              <a:spAutoFit/>
            </a:bodyPr>
            <a:p>
              <a:pPr algn="ctr">
                <a:spcBef>
                  <a:spcPct val="50000"/>
                </a:spcBef>
              </a:pPr>
              <a:r>
                <a:rPr lang="en-US" altLang="zh-CN" sz="2400" b="1" dirty="0">
                  <a:latin typeface="Arial" panose="020B0604020202020204" pitchFamily="34" charset="0"/>
                  <a:ea typeface="宋体" panose="02010600030101010101" pitchFamily="2" charset="-122"/>
                </a:rPr>
                <a:t>4</a:t>
              </a:r>
              <a:endParaRPr lang="en-US" altLang="zh-CN" sz="2400" b="1" dirty="0">
                <a:latin typeface="Arial" panose="020B0604020202020204" pitchFamily="34" charset="0"/>
                <a:ea typeface="宋体" panose="02010600030101010101" pitchFamily="2" charset="-122"/>
              </a:endParaRPr>
            </a:p>
          </p:txBody>
        </p:sp>
      </p:grpSp>
      <p:sp>
        <p:nvSpPr>
          <p:cNvPr id="3132" name="Rectangle 68"/>
          <p:cNvSpPr/>
          <p:nvPr/>
        </p:nvSpPr>
        <p:spPr>
          <a:xfrm>
            <a:off x="3724593" y="3449955"/>
            <a:ext cx="4419600" cy="429895"/>
          </a:xfrm>
          <a:prstGeom prst="rect">
            <a:avLst/>
          </a:prstGeom>
          <a:noFill/>
          <a:ln w="9525">
            <a:noFill/>
          </a:ln>
        </p:spPr>
        <p:txBody>
          <a:bodyPr anchor="t" anchorCtr="0">
            <a:spAutoFit/>
          </a:bodyPr>
          <a:p>
            <a:pPr algn="ctr"/>
            <a:r>
              <a:rPr lang="zh-CN" altLang="en-US" sz="2200" dirty="0">
                <a:latin typeface="Arial" panose="020B0604020202020204" pitchFamily="34" charset="0"/>
                <a:ea typeface="黑体" panose="02010609060101010101" pitchFamily="49" charset="-122"/>
              </a:rPr>
              <a:t>类型兼容规则</a:t>
            </a:r>
            <a:endParaRPr lang="zh-CN" altLang="en-US" sz="2200" dirty="0">
              <a:latin typeface="Arial" panose="020B0604020202020204" pitchFamily="34" charset="0"/>
              <a:ea typeface="黑体" panose="02010609060101010101" pitchFamily="49" charset="-122"/>
            </a:endParaRPr>
          </a:p>
        </p:txBody>
      </p:sp>
      <p:sp>
        <p:nvSpPr>
          <p:cNvPr id="3133" name="Rectangle 69"/>
          <p:cNvSpPr/>
          <p:nvPr/>
        </p:nvSpPr>
        <p:spPr>
          <a:xfrm>
            <a:off x="3738880" y="4404043"/>
            <a:ext cx="4419600" cy="429895"/>
          </a:xfrm>
          <a:prstGeom prst="rect">
            <a:avLst/>
          </a:prstGeom>
          <a:noFill/>
          <a:ln w="9525">
            <a:noFill/>
          </a:ln>
        </p:spPr>
        <p:txBody>
          <a:bodyPr anchor="t" anchorCtr="0">
            <a:spAutoFit/>
          </a:bodyPr>
          <a:p>
            <a:pPr algn="ctr"/>
            <a:r>
              <a:rPr lang="zh-CN" altLang="en-US" sz="2200" dirty="0">
                <a:latin typeface="Arial" panose="020B0604020202020204" pitchFamily="34" charset="0"/>
                <a:ea typeface="黑体" panose="02010609060101010101" pitchFamily="49" charset="-122"/>
              </a:rPr>
              <a:t>派生类的构造和析构函数</a:t>
            </a:r>
            <a:endParaRPr lang="zh-CN" altLang="en-US" sz="2200" dirty="0">
              <a:latin typeface="Arial" panose="020B0604020202020204" pitchFamily="34" charset="0"/>
              <a:ea typeface="黑体" panose="02010609060101010101" pitchFamily="49" charset="-122"/>
            </a:endParaRPr>
          </a:p>
        </p:txBody>
      </p:sp>
      <p:sp>
        <p:nvSpPr>
          <p:cNvPr id="3134" name="Line 14"/>
          <p:cNvSpPr/>
          <p:nvPr/>
        </p:nvSpPr>
        <p:spPr>
          <a:xfrm flipV="1">
            <a:off x="4186238" y="5861050"/>
            <a:ext cx="4446587" cy="28575"/>
          </a:xfrm>
          <a:prstGeom prst="line">
            <a:avLst/>
          </a:prstGeom>
          <a:ln w="25400" cap="flat" cmpd="sng">
            <a:solidFill>
              <a:schemeClr val="tx1"/>
            </a:solidFill>
            <a:prstDash val="sysDot"/>
            <a:round/>
            <a:headEnd type="none" w="med" len="med"/>
            <a:tailEnd type="oval" w="med" len="med"/>
          </a:ln>
        </p:spPr>
      </p:sp>
      <p:grpSp>
        <p:nvGrpSpPr>
          <p:cNvPr id="3135" name="Group 16"/>
          <p:cNvGrpSpPr/>
          <p:nvPr/>
        </p:nvGrpSpPr>
        <p:grpSpPr>
          <a:xfrm>
            <a:off x="3643630" y="5409728"/>
            <a:ext cx="569642" cy="530658"/>
            <a:chOff x="1248" y="1347"/>
            <a:chExt cx="400" cy="373"/>
          </a:xfrm>
        </p:grpSpPr>
        <p:grpSp>
          <p:nvGrpSpPr>
            <p:cNvPr id="3136" name="Group 17"/>
            <p:cNvGrpSpPr/>
            <p:nvPr/>
          </p:nvGrpSpPr>
          <p:grpSpPr>
            <a:xfrm>
              <a:off x="1248" y="1347"/>
              <a:ext cx="400" cy="373"/>
              <a:chOff x="624" y="1563"/>
              <a:chExt cx="1169" cy="1203"/>
            </a:xfrm>
          </p:grpSpPr>
          <p:sp>
            <p:nvSpPr>
              <p:cNvPr id="67" name="Oval 18"/>
              <p:cNvSpPr>
                <a:spLocks noChangeArrowheads="1"/>
              </p:cNvSpPr>
              <p:nvPr/>
            </p:nvSpPr>
            <p:spPr bwMode="gray">
              <a:xfrm>
                <a:off x="624" y="1563"/>
                <a:ext cx="1002" cy="120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 name="Oval 19"/>
              <p:cNvSpPr>
                <a:spLocks noChangeArrowheads="1"/>
              </p:cNvSpPr>
              <p:nvPr/>
            </p:nvSpPr>
            <p:spPr bwMode="gray">
              <a:xfrm>
                <a:off x="624" y="1563"/>
                <a:ext cx="1002" cy="1203"/>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9" name="Oval 20"/>
              <p:cNvSpPr>
                <a:spLocks noChangeArrowheads="1"/>
              </p:cNvSpPr>
              <p:nvPr/>
            </p:nvSpPr>
            <p:spPr bwMode="gray">
              <a:xfrm>
                <a:off x="705" y="1587"/>
                <a:ext cx="1088" cy="1154"/>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0" name="Oval 21"/>
              <p:cNvSpPr>
                <a:spLocks noChangeArrowheads="1"/>
              </p:cNvSpPr>
              <p:nvPr/>
            </p:nvSpPr>
            <p:spPr bwMode="gray">
              <a:xfrm>
                <a:off x="705" y="1588"/>
                <a:ext cx="1088" cy="1155"/>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41" name="Oval 22"/>
              <p:cNvSpPr/>
              <p:nvPr/>
            </p:nvSpPr>
            <p:spPr>
              <a:xfrm>
                <a:off x="760" y="1603"/>
                <a:ext cx="979" cy="1123"/>
              </a:xfrm>
              <a:prstGeom prst="ellipse">
                <a:avLst/>
              </a:prstGeom>
              <a:solidFill>
                <a:srgbClr val="333333"/>
              </a:solidFill>
              <a:ln w="38100">
                <a:noFill/>
              </a:ln>
            </p:spPr>
            <p:txBody>
              <a:bodyPr anchor="ctr" anchorCtr="0">
                <a:spAutoFit/>
              </a:bodyPr>
              <a:p>
                <a:endParaRPr lang="zh-CN" altLang="en-US" dirty="0">
                  <a:latin typeface="Arial" panose="020B0604020202020204" pitchFamily="34" charset="0"/>
                  <a:ea typeface="宋体" panose="02010600030101010101" pitchFamily="2" charset="-122"/>
                </a:endParaRPr>
              </a:p>
            </p:txBody>
          </p:sp>
          <p:grpSp>
            <p:nvGrpSpPr>
              <p:cNvPr id="3142" name="Group 23"/>
              <p:cNvGrpSpPr/>
              <p:nvPr/>
            </p:nvGrpSpPr>
            <p:grpSpPr>
              <a:xfrm>
                <a:off x="776" y="1687"/>
                <a:ext cx="947" cy="952"/>
                <a:chOff x="4166" y="1706"/>
                <a:chExt cx="1252" cy="1252"/>
              </a:xfrm>
            </p:grpSpPr>
            <p:sp>
              <p:nvSpPr>
                <p:cNvPr id="3143" name="Oval 24"/>
                <p:cNvSpPr/>
                <p:nvPr/>
              </p:nvSpPr>
              <p:spPr>
                <a:xfrm>
                  <a:off x="4166" y="1706"/>
                  <a:ext cx="1252" cy="1252"/>
                </a:xfrm>
                <a:prstGeom prst="ellipse">
                  <a:avLst/>
                </a:prstGeom>
                <a:gradFill rotWithShape="1">
                  <a:gsLst>
                    <a:gs pos="0">
                      <a:srgbClr val="636869"/>
                    </a:gs>
                    <a:gs pos="100000">
                      <a:srgbClr val="D6E1E2"/>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3144" name="Oval 25"/>
                <p:cNvSpPr/>
                <p:nvPr/>
              </p:nvSpPr>
              <p:spPr>
                <a:xfrm>
                  <a:off x="4182" y="1713"/>
                  <a:ext cx="1222" cy="1221"/>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3145" name="Oval 26"/>
                <p:cNvSpPr/>
                <p:nvPr/>
              </p:nvSpPr>
              <p:spPr>
                <a:xfrm>
                  <a:off x="4195" y="1725"/>
                  <a:ext cx="1162" cy="1141"/>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sp>
              <p:nvSpPr>
                <p:cNvPr id="3146" name="Oval 27"/>
                <p:cNvSpPr/>
                <p:nvPr/>
              </p:nvSpPr>
              <p:spPr>
                <a:xfrm>
                  <a:off x="4263" y="1757"/>
                  <a:ext cx="1033" cy="926"/>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nchorCtr="0"/>
                <a:p>
                  <a:endParaRPr lang="zh-CN" altLang="en-US" dirty="0">
                    <a:latin typeface="Arial" panose="020B0604020202020204" pitchFamily="34" charset="0"/>
                    <a:ea typeface="宋体" panose="02010600030101010101" pitchFamily="2" charset="-122"/>
                  </a:endParaRPr>
                </a:p>
              </p:txBody>
            </p:sp>
          </p:grpSp>
        </p:grpSp>
        <p:sp>
          <p:nvSpPr>
            <p:cNvPr id="3147" name="Text Box 28"/>
            <p:cNvSpPr txBox="1"/>
            <p:nvPr/>
          </p:nvSpPr>
          <p:spPr>
            <a:xfrm>
              <a:off x="1344" y="1393"/>
              <a:ext cx="239" cy="323"/>
            </a:xfrm>
            <a:prstGeom prst="rect">
              <a:avLst/>
            </a:prstGeom>
            <a:noFill/>
            <a:ln w="9525">
              <a:noFill/>
            </a:ln>
          </p:spPr>
          <p:txBody>
            <a:bodyPr anchor="t" anchorCtr="0">
              <a:spAutoFit/>
            </a:bodyPr>
            <a:p>
              <a:pPr algn="ctr">
                <a:spcBef>
                  <a:spcPct val="50000"/>
                </a:spcBef>
              </a:pPr>
              <a:r>
                <a:rPr lang="en-US" altLang="zh-CN" sz="2400" b="1" dirty="0">
                  <a:latin typeface="Arial" panose="020B0604020202020204" pitchFamily="34" charset="0"/>
                  <a:ea typeface="宋体" panose="02010600030101010101" pitchFamily="2" charset="-122"/>
                </a:rPr>
                <a:t>5</a:t>
              </a:r>
              <a:endParaRPr lang="en-US" altLang="zh-CN" sz="2400" b="1" dirty="0">
                <a:latin typeface="Arial" panose="020B0604020202020204" pitchFamily="34" charset="0"/>
                <a:ea typeface="宋体" panose="02010600030101010101" pitchFamily="2" charset="-122"/>
              </a:endParaRPr>
            </a:p>
          </p:txBody>
        </p:sp>
      </p:grpSp>
      <p:sp>
        <p:nvSpPr>
          <p:cNvPr id="3148" name="Rectangle 68"/>
          <p:cNvSpPr/>
          <p:nvPr/>
        </p:nvSpPr>
        <p:spPr>
          <a:xfrm>
            <a:off x="3719830" y="5388293"/>
            <a:ext cx="4419600" cy="429895"/>
          </a:xfrm>
          <a:prstGeom prst="rect">
            <a:avLst/>
          </a:prstGeom>
          <a:noFill/>
          <a:ln w="9525">
            <a:noFill/>
          </a:ln>
        </p:spPr>
        <p:txBody>
          <a:bodyPr anchor="t" anchorCtr="0">
            <a:spAutoFit/>
          </a:bodyPr>
          <a:p>
            <a:pPr algn="ctr"/>
            <a:r>
              <a:rPr lang="zh-CN" altLang="en-US" sz="2200" dirty="0">
                <a:latin typeface="Arial" panose="020B0604020202020204" pitchFamily="34" charset="0"/>
                <a:ea typeface="黑体" panose="02010609060101010101" pitchFamily="49" charset="-122"/>
              </a:rPr>
              <a:t>派生类成员的标识与访问</a:t>
            </a:r>
            <a:endParaRPr lang="zh-CN" altLang="en-US" sz="2200" dirty="0">
              <a:latin typeface="Arial" panose="020B0604020202020204" pitchFamily="34" charset="0"/>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p:nvPr>
            <p:ph idx="1"/>
          </p:nvPr>
        </p:nvSpPr>
        <p:spPr>
          <a:xfrm>
            <a:off x="1847215" y="1196658"/>
            <a:ext cx="8001000" cy="3916362"/>
          </a:xfrm>
          <a:noFill/>
          <a:ln>
            <a:noFill/>
          </a:ln>
        </p:spPr>
        <p:txBody>
          <a:bodyPr anchor="t" anchorCtr="0"/>
          <a:p>
            <a:pPr>
              <a:lnSpc>
                <a:spcPct val="90000"/>
              </a:lnSpc>
              <a:buNone/>
            </a:pPr>
            <a:r>
              <a:rPr lang="zh-CN" altLang="en-US" sz="2800" b="1" dirty="0">
                <a:solidFill>
                  <a:srgbClr val="CC3300"/>
                </a:solidFill>
                <a:latin typeface="楷体_GB2312" pitchFamily="49" charset="-122"/>
                <a:ea typeface="楷体_GB2312" pitchFamily="49" charset="-122"/>
                <a:sym typeface="Wingdings 2" panose="05020102010507070707" pitchFamily="18" charset="2"/>
              </a:rPr>
              <a:t></a:t>
            </a:r>
            <a:r>
              <a:rPr lang="zh-CN" altLang="en-US" sz="2800" b="1" dirty="0">
                <a:solidFill>
                  <a:srgbClr val="000000"/>
                </a:solidFill>
                <a:latin typeface="楷体_GB2312" pitchFamily="49" charset="-122"/>
                <a:ea typeface="楷体_GB2312" pitchFamily="49" charset="-122"/>
              </a:rPr>
              <a:t>不同继承方式的影响主要体现在：</a:t>
            </a:r>
            <a:endParaRPr lang="zh-CN" altLang="en-US" sz="2800" b="1" dirty="0">
              <a:solidFill>
                <a:srgbClr val="000000"/>
              </a:solidFill>
              <a:latin typeface="楷体_GB2312" pitchFamily="49" charset="-122"/>
              <a:ea typeface="楷体_GB2312" pitchFamily="49" charset="-122"/>
            </a:endParaRPr>
          </a:p>
          <a:p>
            <a:pPr lvl="1">
              <a:lnSpc>
                <a:spcPct val="90000"/>
              </a:lnSpc>
              <a:buNone/>
            </a:pPr>
            <a:r>
              <a:rPr lang="en-US" altLang="zh-CN" b="1" dirty="0">
                <a:solidFill>
                  <a:srgbClr val="663300"/>
                </a:solidFill>
                <a:latin typeface="楷体_GB2312" pitchFamily="49" charset="-122"/>
                <a:ea typeface="楷体_GB2312" pitchFamily="49" charset="-122"/>
              </a:rPr>
              <a:t>1</a:t>
            </a:r>
            <a:r>
              <a:rPr lang="zh-CN" altLang="en-US" b="1" dirty="0">
                <a:solidFill>
                  <a:srgbClr val="663300"/>
                </a:solidFill>
                <a:latin typeface="楷体_GB2312" pitchFamily="49" charset="-122"/>
                <a:ea typeface="楷体_GB2312" pitchFamily="49" charset="-122"/>
              </a:rPr>
              <a:t>、派生类</a:t>
            </a:r>
            <a:r>
              <a:rPr lang="zh-CN" altLang="en-US" b="1" dirty="0">
                <a:solidFill>
                  <a:srgbClr val="FF6600"/>
                </a:solidFill>
                <a:latin typeface="楷体_GB2312" pitchFamily="49" charset="-122"/>
                <a:ea typeface="楷体_GB2312" pitchFamily="49" charset="-122"/>
              </a:rPr>
              <a:t>成员</a:t>
            </a:r>
            <a:r>
              <a:rPr lang="zh-CN" altLang="en-US" b="1" dirty="0">
                <a:solidFill>
                  <a:srgbClr val="663300"/>
                </a:solidFill>
                <a:latin typeface="楷体_GB2312" pitchFamily="49" charset="-122"/>
                <a:ea typeface="楷体_GB2312" pitchFamily="49" charset="-122"/>
              </a:rPr>
              <a:t>对从基类继承来的成员的访问。</a:t>
            </a:r>
            <a:endParaRPr lang="zh-CN" altLang="en-US" b="1" dirty="0">
              <a:solidFill>
                <a:srgbClr val="663300"/>
              </a:solidFill>
              <a:latin typeface="楷体_GB2312" pitchFamily="49" charset="-122"/>
              <a:ea typeface="楷体_GB2312" pitchFamily="49" charset="-122"/>
            </a:endParaRPr>
          </a:p>
          <a:p>
            <a:pPr lvl="1">
              <a:lnSpc>
                <a:spcPct val="90000"/>
              </a:lnSpc>
              <a:buNone/>
            </a:pPr>
            <a:r>
              <a:rPr lang="en-US" altLang="zh-CN" b="1" dirty="0">
                <a:solidFill>
                  <a:srgbClr val="663300"/>
                </a:solidFill>
                <a:latin typeface="楷体_GB2312" pitchFamily="49" charset="-122"/>
                <a:ea typeface="楷体_GB2312" pitchFamily="49" charset="-122"/>
              </a:rPr>
              <a:t>2</a:t>
            </a:r>
            <a:r>
              <a:rPr lang="zh-CN" altLang="en-US" b="1" dirty="0">
                <a:solidFill>
                  <a:srgbClr val="663300"/>
                </a:solidFill>
                <a:latin typeface="楷体_GB2312" pitchFamily="49" charset="-122"/>
                <a:ea typeface="楷体_GB2312" pitchFamily="49" charset="-122"/>
              </a:rPr>
              <a:t>、派生类</a:t>
            </a:r>
            <a:r>
              <a:rPr lang="zh-CN" altLang="en-US" b="1" dirty="0">
                <a:solidFill>
                  <a:srgbClr val="FF6600"/>
                </a:solidFill>
                <a:latin typeface="楷体_GB2312" pitchFamily="49" charset="-122"/>
                <a:ea typeface="楷体_GB2312" pitchFamily="49" charset="-122"/>
              </a:rPr>
              <a:t>对象</a:t>
            </a:r>
            <a:r>
              <a:rPr lang="zh-CN" altLang="en-US" b="1" dirty="0">
                <a:solidFill>
                  <a:srgbClr val="663300"/>
                </a:solidFill>
                <a:latin typeface="楷体_GB2312" pitchFamily="49" charset="-122"/>
                <a:ea typeface="楷体_GB2312" pitchFamily="49" charset="-122"/>
              </a:rPr>
              <a:t>对从基类继承来的成员的访问。</a:t>
            </a:r>
            <a:endParaRPr lang="zh-CN" altLang="en-US" b="1" dirty="0">
              <a:solidFill>
                <a:srgbClr val="663300"/>
              </a:solidFill>
              <a:latin typeface="楷体_GB2312" pitchFamily="49" charset="-122"/>
              <a:ea typeface="楷体_GB2312" pitchFamily="49" charset="-122"/>
            </a:endParaRPr>
          </a:p>
          <a:p>
            <a:pPr lvl="1">
              <a:lnSpc>
                <a:spcPct val="90000"/>
              </a:lnSpc>
              <a:buNone/>
            </a:pPr>
            <a:endParaRPr lang="zh-CN" altLang="en-US" b="1" dirty="0">
              <a:solidFill>
                <a:srgbClr val="663300"/>
              </a:solidFill>
              <a:latin typeface="楷体_GB2312" pitchFamily="49" charset="-122"/>
              <a:ea typeface="楷体_GB2312" pitchFamily="49" charset="-122"/>
            </a:endParaRPr>
          </a:p>
          <a:p>
            <a:pPr>
              <a:lnSpc>
                <a:spcPct val="90000"/>
              </a:lnSpc>
              <a:buNone/>
            </a:pPr>
            <a:r>
              <a:rPr lang="zh-CN" altLang="en-US" sz="2800" b="1" dirty="0">
                <a:solidFill>
                  <a:srgbClr val="CC3300"/>
                </a:solidFill>
                <a:latin typeface="楷体_GB2312" pitchFamily="49" charset="-122"/>
                <a:ea typeface="楷体_GB2312" pitchFamily="49" charset="-122"/>
                <a:sym typeface="Wingdings 2" panose="05020102010507070707" pitchFamily="18" charset="2"/>
              </a:rPr>
              <a:t></a:t>
            </a:r>
            <a:r>
              <a:rPr lang="zh-CN" altLang="en-US" sz="2800" b="1" dirty="0">
                <a:solidFill>
                  <a:srgbClr val="000000"/>
                </a:solidFill>
                <a:latin typeface="楷体_GB2312" pitchFamily="49" charset="-122"/>
                <a:ea typeface="楷体_GB2312" pitchFamily="49" charset="-122"/>
              </a:rPr>
              <a:t>三种继承方式</a:t>
            </a:r>
            <a:endParaRPr lang="zh-CN" altLang="en-US" sz="2800" b="1" dirty="0">
              <a:solidFill>
                <a:srgbClr val="000000"/>
              </a:solidFill>
              <a:latin typeface="楷体_GB2312" pitchFamily="49" charset="-122"/>
              <a:ea typeface="楷体_GB2312" pitchFamily="49" charset="-122"/>
            </a:endParaRPr>
          </a:p>
          <a:p>
            <a:pPr lvl="1">
              <a:lnSpc>
                <a:spcPct val="90000"/>
              </a:lnSpc>
              <a:buNone/>
            </a:pPr>
            <a:r>
              <a:rPr lang="zh-CN" altLang="en-US" b="1" dirty="0">
                <a:solidFill>
                  <a:srgbClr val="0033CC"/>
                </a:solidFill>
                <a:latin typeface="楷体_GB2312" pitchFamily="49" charset="-122"/>
                <a:ea typeface="楷体_GB2312" pitchFamily="49" charset="-122"/>
                <a:sym typeface="Wingdings 2" panose="05020102010507070707" pitchFamily="18" charset="2"/>
              </a:rPr>
              <a:t></a:t>
            </a:r>
            <a:r>
              <a:rPr lang="zh-CN" altLang="en-US" b="1" dirty="0">
                <a:solidFill>
                  <a:srgbClr val="FF6600"/>
                </a:solidFill>
                <a:latin typeface="楷体_GB2312" pitchFamily="49" charset="-122"/>
                <a:ea typeface="楷体_GB2312" pitchFamily="49" charset="-122"/>
              </a:rPr>
              <a:t>公有继承</a:t>
            </a:r>
            <a:endParaRPr lang="zh-CN" altLang="en-US" b="1" dirty="0">
              <a:solidFill>
                <a:srgbClr val="FF6600"/>
              </a:solidFill>
              <a:latin typeface="楷体_GB2312" pitchFamily="49" charset="-122"/>
              <a:ea typeface="楷体_GB2312" pitchFamily="49" charset="-122"/>
            </a:endParaRPr>
          </a:p>
          <a:p>
            <a:pPr lvl="1">
              <a:lnSpc>
                <a:spcPct val="90000"/>
              </a:lnSpc>
              <a:buNone/>
            </a:pPr>
            <a:r>
              <a:rPr lang="zh-CN" altLang="en-US" b="1" dirty="0">
                <a:solidFill>
                  <a:srgbClr val="0033CC"/>
                </a:solidFill>
                <a:latin typeface="楷体_GB2312" pitchFamily="49" charset="-122"/>
                <a:ea typeface="楷体_GB2312" pitchFamily="49" charset="-122"/>
                <a:sym typeface="Wingdings 2" panose="05020102010507070707" pitchFamily="18" charset="2"/>
              </a:rPr>
              <a:t></a:t>
            </a:r>
            <a:r>
              <a:rPr lang="zh-CN" altLang="en-US" b="1" dirty="0">
                <a:solidFill>
                  <a:srgbClr val="FF6600"/>
                </a:solidFill>
                <a:latin typeface="楷体_GB2312" pitchFamily="49" charset="-122"/>
                <a:ea typeface="楷体_GB2312" pitchFamily="49" charset="-122"/>
              </a:rPr>
              <a:t>私有继承</a:t>
            </a:r>
            <a:endParaRPr lang="zh-CN" altLang="en-US" b="1" dirty="0">
              <a:solidFill>
                <a:srgbClr val="FF6600"/>
              </a:solidFill>
              <a:latin typeface="楷体_GB2312" pitchFamily="49" charset="-122"/>
              <a:ea typeface="楷体_GB2312" pitchFamily="49" charset="-122"/>
            </a:endParaRPr>
          </a:p>
          <a:p>
            <a:pPr lvl="1">
              <a:lnSpc>
                <a:spcPct val="90000"/>
              </a:lnSpc>
              <a:buNone/>
            </a:pPr>
            <a:r>
              <a:rPr lang="zh-CN" altLang="en-US" b="1" dirty="0">
                <a:solidFill>
                  <a:srgbClr val="0033CC"/>
                </a:solidFill>
                <a:latin typeface="楷体_GB2312" pitchFamily="49" charset="-122"/>
                <a:ea typeface="楷体_GB2312" pitchFamily="49" charset="-122"/>
                <a:sym typeface="Wingdings 2" panose="05020102010507070707" pitchFamily="18" charset="2"/>
              </a:rPr>
              <a:t></a:t>
            </a:r>
            <a:r>
              <a:rPr lang="zh-CN" altLang="en-US" b="1" dirty="0">
                <a:solidFill>
                  <a:srgbClr val="FF6600"/>
                </a:solidFill>
                <a:latin typeface="楷体_GB2312" pitchFamily="49" charset="-122"/>
                <a:ea typeface="楷体_GB2312" pitchFamily="49" charset="-122"/>
              </a:rPr>
              <a:t>保护继承</a:t>
            </a:r>
            <a:endParaRPr lang="zh-CN" altLang="en-US" b="1" dirty="0">
              <a:solidFill>
                <a:srgbClr val="FF6600"/>
              </a:solidFill>
              <a:latin typeface="楷体_GB2312" pitchFamily="49" charset="-122"/>
              <a:ea typeface="楷体_GB2312" pitchFamily="49" charset="-122"/>
            </a:endParaRPr>
          </a:p>
        </p:txBody>
      </p:sp>
      <p:sp>
        <p:nvSpPr>
          <p:cNvPr id="20482" name="Rectangle 4"/>
          <p:cNvSpPr/>
          <p:nvPr/>
        </p:nvSpPr>
        <p:spPr>
          <a:xfrm>
            <a:off x="1919288" y="188913"/>
            <a:ext cx="8229600" cy="652462"/>
          </a:xfrm>
          <a:prstGeom prst="rect">
            <a:avLst/>
          </a:prstGeom>
          <a:noFill/>
          <a:ln w="9525">
            <a:noFill/>
          </a:ln>
        </p:spPr>
        <p:txBody>
          <a:bodyPr lIns="92075" tIns="46038" rIns="92075" bIns="46038" anchor="b" anchorCtr="0"/>
          <a:p>
            <a:pPr algn="ctr" eaLnBrk="0" hangingPunct="0"/>
            <a:r>
              <a:rPr lang="en-US" altLang="zh-CN" sz="3600" b="1" dirty="0">
                <a:solidFill>
                  <a:schemeClr val="tx2"/>
                </a:solidFill>
                <a:latin typeface="Arial" panose="020B0604020202020204" pitchFamily="34" charset="0"/>
                <a:ea typeface="宋体" panose="02010600030101010101" pitchFamily="2" charset="-122"/>
              </a:rPr>
              <a:t>7.2 </a:t>
            </a:r>
            <a:r>
              <a:rPr lang="zh-CN" altLang="en-US" sz="3600" b="1" dirty="0">
                <a:solidFill>
                  <a:schemeClr val="tx2"/>
                </a:solidFill>
                <a:latin typeface="Arial" panose="020B0604020202020204" pitchFamily="34" charset="0"/>
                <a:ea typeface="宋体" panose="02010600030101010101" pitchFamily="2" charset="-122"/>
              </a:rPr>
              <a:t>访问控制</a:t>
            </a:r>
            <a:endParaRPr lang="en-US" altLang="zh-CN" sz="3600" b="1" dirty="0">
              <a:solidFill>
                <a:schemeClr val="tx2"/>
              </a:solidFill>
              <a:latin typeface="Arial" panose="020B0604020202020204" pitchFamily="3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3" name="Rectangle 3"/>
          <p:cNvSpPr/>
          <p:nvPr>
            <p:ph idx="1"/>
          </p:nvPr>
        </p:nvSpPr>
        <p:spPr>
          <a:xfrm>
            <a:off x="1310005" y="786130"/>
            <a:ext cx="9949180" cy="2428875"/>
          </a:xfrm>
          <a:noFill/>
          <a:ln>
            <a:noFill/>
          </a:ln>
        </p:spPr>
        <p:txBody>
          <a:bodyPr anchor="t" anchorCtr="0"/>
          <a:p>
            <a:pPr>
              <a:lnSpc>
                <a:spcPct val="110000"/>
              </a:lnSpc>
              <a:buNone/>
            </a:pPr>
            <a:r>
              <a:rPr lang="zh-CN" altLang="en-US" sz="2400" b="1" dirty="0">
                <a:solidFill>
                  <a:srgbClr val="CC3300"/>
                </a:solidFill>
                <a:latin typeface="楷体_GB2312" pitchFamily="49" charset="-122"/>
                <a:ea typeface="楷体_GB2312" pitchFamily="49" charset="-122"/>
                <a:sym typeface="Wingdings 2" panose="05020102010507070707" pitchFamily="18" charset="2"/>
              </a:rPr>
              <a:t></a:t>
            </a:r>
            <a:r>
              <a:rPr lang="zh-CN" altLang="zh-CN" sz="2400" b="1" dirty="0">
                <a:solidFill>
                  <a:srgbClr val="000000"/>
                </a:solidFill>
                <a:latin typeface="楷体_GB2312" pitchFamily="49" charset="-122"/>
                <a:ea typeface="楷体_GB2312" pitchFamily="49" charset="-122"/>
              </a:rPr>
              <a:t>基类的</a:t>
            </a:r>
            <a:r>
              <a:rPr lang="en-US" altLang="zh-CN" sz="2400" b="1" dirty="0">
                <a:solidFill>
                  <a:srgbClr val="CC3300"/>
                </a:solidFill>
                <a:latin typeface="楷体_GB2312" pitchFamily="49" charset="-122"/>
                <a:ea typeface="楷体_GB2312" pitchFamily="49" charset="-122"/>
              </a:rPr>
              <a:t>public</a:t>
            </a:r>
            <a:r>
              <a:rPr lang="zh-CN" altLang="zh-CN" sz="2400" b="1" dirty="0">
                <a:solidFill>
                  <a:srgbClr val="000000"/>
                </a:solidFill>
                <a:latin typeface="楷体_GB2312" pitchFamily="49" charset="-122"/>
                <a:ea typeface="楷体_GB2312" pitchFamily="49" charset="-122"/>
              </a:rPr>
              <a:t>和</a:t>
            </a:r>
            <a:r>
              <a:rPr lang="en-US" altLang="zh-CN" sz="2400" b="1" dirty="0">
                <a:solidFill>
                  <a:srgbClr val="CC3300"/>
                </a:solidFill>
                <a:latin typeface="楷体_GB2312" pitchFamily="49" charset="-122"/>
                <a:ea typeface="楷体_GB2312" pitchFamily="49" charset="-122"/>
              </a:rPr>
              <a:t>protected</a:t>
            </a:r>
            <a:r>
              <a:rPr lang="zh-CN" altLang="zh-CN" sz="2400" b="1" dirty="0">
                <a:solidFill>
                  <a:srgbClr val="000000"/>
                </a:solidFill>
                <a:latin typeface="楷体_GB2312" pitchFamily="49" charset="-122"/>
                <a:ea typeface="楷体_GB2312" pitchFamily="49" charset="-122"/>
              </a:rPr>
              <a:t>成员的访问属性在派生类中</a:t>
            </a:r>
            <a:r>
              <a:rPr lang="zh-CN" altLang="zh-CN" sz="2400" b="1" dirty="0">
                <a:solidFill>
                  <a:srgbClr val="CC3300"/>
                </a:solidFill>
                <a:latin typeface="楷体_GB2312" pitchFamily="49" charset="-122"/>
                <a:ea typeface="楷体_GB2312" pitchFamily="49" charset="-122"/>
              </a:rPr>
              <a:t>保持不变</a:t>
            </a:r>
            <a:r>
              <a:rPr lang="zh-CN" altLang="zh-CN" sz="2400" b="1" dirty="0">
                <a:solidFill>
                  <a:srgbClr val="663300"/>
                </a:solidFill>
                <a:latin typeface="楷体_GB2312" pitchFamily="49" charset="-122"/>
                <a:ea typeface="楷体_GB2312" pitchFamily="49" charset="-122"/>
              </a:rPr>
              <a:t>，</a:t>
            </a:r>
            <a:r>
              <a:rPr lang="zh-CN" altLang="zh-CN" sz="2400" b="1" dirty="0">
                <a:solidFill>
                  <a:srgbClr val="000000"/>
                </a:solidFill>
                <a:latin typeface="楷体_GB2312" pitchFamily="49" charset="-122"/>
                <a:ea typeface="楷体_GB2312" pitchFamily="49" charset="-122"/>
              </a:rPr>
              <a:t>但</a:t>
            </a:r>
            <a:r>
              <a:rPr lang="zh-CN" altLang="en-US" sz="2400" b="1" dirty="0">
                <a:solidFill>
                  <a:srgbClr val="000000"/>
                </a:solidFill>
                <a:latin typeface="楷体_GB2312" pitchFamily="49" charset="-122"/>
                <a:ea typeface="楷体_GB2312" pitchFamily="49" charset="-122"/>
              </a:rPr>
              <a:t>基类的</a:t>
            </a:r>
            <a:r>
              <a:rPr lang="en-US" altLang="zh-CN" sz="2400" b="1" dirty="0">
                <a:solidFill>
                  <a:srgbClr val="FF6600"/>
                </a:solidFill>
                <a:latin typeface="楷体_GB2312" pitchFamily="49" charset="-122"/>
                <a:ea typeface="楷体_GB2312" pitchFamily="49" charset="-122"/>
              </a:rPr>
              <a:t>private</a:t>
            </a:r>
            <a:r>
              <a:rPr lang="zh-CN" altLang="zh-CN" sz="2400" b="1" dirty="0">
                <a:solidFill>
                  <a:srgbClr val="000000"/>
                </a:solidFill>
                <a:latin typeface="楷体_GB2312" pitchFamily="49" charset="-122"/>
                <a:ea typeface="楷体_GB2312" pitchFamily="49" charset="-122"/>
              </a:rPr>
              <a:t>成员</a:t>
            </a:r>
            <a:r>
              <a:rPr lang="zh-CN" altLang="zh-CN" sz="2400" b="1" dirty="0">
                <a:solidFill>
                  <a:srgbClr val="FF0000"/>
                </a:solidFill>
                <a:latin typeface="楷体_GB2312" pitchFamily="49" charset="-122"/>
                <a:ea typeface="楷体_GB2312" pitchFamily="49" charset="-122"/>
              </a:rPr>
              <a:t>不可访问</a:t>
            </a:r>
            <a:r>
              <a:rPr lang="zh-CN" altLang="zh-CN" sz="2400" b="1" dirty="0">
                <a:solidFill>
                  <a:srgbClr val="663300"/>
                </a:solidFill>
                <a:latin typeface="楷体_GB2312" pitchFamily="49" charset="-122"/>
                <a:ea typeface="楷体_GB2312" pitchFamily="49" charset="-122"/>
              </a:rPr>
              <a:t>。</a:t>
            </a:r>
            <a:endParaRPr lang="zh-CN" altLang="zh-CN" sz="2400" b="1" dirty="0">
              <a:solidFill>
                <a:srgbClr val="663300"/>
              </a:solidFill>
              <a:latin typeface="楷体_GB2312" pitchFamily="49" charset="-122"/>
              <a:ea typeface="楷体_GB2312" pitchFamily="49" charset="-122"/>
            </a:endParaRPr>
          </a:p>
          <a:p>
            <a:pPr>
              <a:lnSpc>
                <a:spcPct val="110000"/>
              </a:lnSpc>
              <a:buNone/>
            </a:pPr>
            <a:r>
              <a:rPr lang="zh-CN" altLang="en-US" sz="2400" b="1" dirty="0">
                <a:solidFill>
                  <a:srgbClr val="CC3300"/>
                </a:solidFill>
                <a:latin typeface="楷体_GB2312" pitchFamily="49" charset="-122"/>
                <a:ea typeface="楷体_GB2312" pitchFamily="49" charset="-122"/>
                <a:sym typeface="Wingdings 2" panose="05020102010507070707" pitchFamily="18" charset="2"/>
              </a:rPr>
              <a:t></a:t>
            </a:r>
            <a:r>
              <a:rPr lang="zh-CN" altLang="zh-CN" sz="2400" b="1" dirty="0">
                <a:solidFill>
                  <a:srgbClr val="000000"/>
                </a:solidFill>
                <a:latin typeface="楷体_GB2312" pitchFamily="49" charset="-122"/>
                <a:ea typeface="楷体_GB2312" pitchFamily="49" charset="-122"/>
              </a:rPr>
              <a:t>派生类中的成员函数可以直接访问基类中的</a:t>
            </a:r>
            <a:r>
              <a:rPr lang="en-US" altLang="zh-CN" sz="2400" b="1" dirty="0">
                <a:solidFill>
                  <a:srgbClr val="CC3300"/>
                </a:solidFill>
                <a:latin typeface="楷体_GB2312" pitchFamily="49" charset="-122"/>
                <a:ea typeface="楷体_GB2312" pitchFamily="49" charset="-122"/>
              </a:rPr>
              <a:t>public</a:t>
            </a:r>
            <a:r>
              <a:rPr lang="zh-CN" altLang="zh-CN" sz="2400" b="1" dirty="0">
                <a:solidFill>
                  <a:srgbClr val="000000"/>
                </a:solidFill>
                <a:latin typeface="楷体_GB2312" pitchFamily="49" charset="-122"/>
                <a:ea typeface="楷体_GB2312" pitchFamily="49" charset="-122"/>
              </a:rPr>
              <a:t>和</a:t>
            </a:r>
            <a:r>
              <a:rPr lang="en-US" altLang="zh-CN" sz="2400" b="1" dirty="0">
                <a:solidFill>
                  <a:srgbClr val="CC3300"/>
                </a:solidFill>
                <a:latin typeface="楷体_GB2312" pitchFamily="49" charset="-122"/>
                <a:ea typeface="楷体_GB2312" pitchFamily="49" charset="-122"/>
              </a:rPr>
              <a:t>protected</a:t>
            </a:r>
            <a:r>
              <a:rPr lang="zh-CN" altLang="zh-CN" sz="2400" b="1" dirty="0">
                <a:solidFill>
                  <a:srgbClr val="000000"/>
                </a:solidFill>
                <a:latin typeface="楷体_GB2312" pitchFamily="49" charset="-122"/>
                <a:ea typeface="楷体_GB2312" pitchFamily="49" charset="-122"/>
              </a:rPr>
              <a:t>成员，但</a:t>
            </a:r>
            <a:r>
              <a:rPr lang="zh-CN" altLang="zh-CN" sz="2400" b="1" dirty="0">
                <a:solidFill>
                  <a:srgbClr val="FF0000"/>
                </a:solidFill>
                <a:latin typeface="楷体_GB2312" pitchFamily="49" charset="-122"/>
                <a:ea typeface="楷体_GB2312" pitchFamily="49" charset="-122"/>
              </a:rPr>
              <a:t>不能访问</a:t>
            </a:r>
            <a:r>
              <a:rPr lang="zh-CN" altLang="zh-CN" sz="2400" b="1" dirty="0">
                <a:solidFill>
                  <a:srgbClr val="000000"/>
                </a:solidFill>
                <a:latin typeface="楷体_GB2312" pitchFamily="49" charset="-122"/>
                <a:ea typeface="楷体_GB2312" pitchFamily="49" charset="-122"/>
              </a:rPr>
              <a:t>基类的</a:t>
            </a:r>
            <a:r>
              <a:rPr lang="en-US" altLang="zh-CN" sz="2400" b="1" dirty="0">
                <a:solidFill>
                  <a:srgbClr val="0033CC"/>
                </a:solidFill>
                <a:latin typeface="楷体_GB2312" pitchFamily="49" charset="-122"/>
                <a:ea typeface="楷体_GB2312" pitchFamily="49" charset="-122"/>
              </a:rPr>
              <a:t>private</a:t>
            </a:r>
            <a:r>
              <a:rPr lang="zh-CN" altLang="zh-CN" sz="2400" b="1" dirty="0">
                <a:solidFill>
                  <a:srgbClr val="000000"/>
                </a:solidFill>
                <a:latin typeface="楷体_GB2312" pitchFamily="49" charset="-122"/>
                <a:ea typeface="楷体_GB2312" pitchFamily="49" charset="-122"/>
              </a:rPr>
              <a:t>成员。</a:t>
            </a:r>
            <a:endParaRPr lang="zh-CN" altLang="zh-CN" sz="2400" b="1" dirty="0">
              <a:solidFill>
                <a:srgbClr val="000000"/>
              </a:solidFill>
              <a:latin typeface="楷体_GB2312" pitchFamily="49" charset="-122"/>
              <a:ea typeface="楷体_GB2312" pitchFamily="49" charset="-122"/>
            </a:endParaRPr>
          </a:p>
          <a:p>
            <a:pPr>
              <a:lnSpc>
                <a:spcPct val="110000"/>
              </a:lnSpc>
              <a:buNone/>
            </a:pPr>
            <a:r>
              <a:rPr lang="zh-CN" altLang="en-US" sz="2400" b="1" dirty="0">
                <a:solidFill>
                  <a:srgbClr val="CC3300"/>
                </a:solidFill>
                <a:latin typeface="楷体_GB2312" pitchFamily="49" charset="-122"/>
                <a:ea typeface="楷体_GB2312" pitchFamily="49" charset="-122"/>
                <a:sym typeface="Wingdings 2" panose="05020102010507070707" pitchFamily="18" charset="2"/>
              </a:rPr>
              <a:t></a:t>
            </a:r>
            <a:r>
              <a:rPr lang="zh-CN" altLang="zh-CN" sz="2400" b="1" dirty="0">
                <a:solidFill>
                  <a:srgbClr val="000000"/>
                </a:solidFill>
                <a:latin typeface="楷体_GB2312" pitchFamily="49" charset="-122"/>
                <a:ea typeface="楷体_GB2312" pitchFamily="49" charset="-122"/>
              </a:rPr>
              <a:t>通过派生类的对象只能访问基类的</a:t>
            </a:r>
            <a:r>
              <a:rPr lang="en-US" altLang="zh-CN" sz="2400" b="1" dirty="0">
                <a:solidFill>
                  <a:srgbClr val="CC3300"/>
                </a:solidFill>
                <a:latin typeface="楷体_GB2312" pitchFamily="49" charset="-122"/>
                <a:ea typeface="楷体_GB2312" pitchFamily="49" charset="-122"/>
              </a:rPr>
              <a:t>public</a:t>
            </a:r>
            <a:r>
              <a:rPr lang="zh-CN" altLang="zh-CN" sz="2400" b="1" dirty="0">
                <a:solidFill>
                  <a:srgbClr val="000000"/>
                </a:solidFill>
                <a:latin typeface="楷体_GB2312" pitchFamily="49" charset="-122"/>
                <a:ea typeface="楷体_GB2312" pitchFamily="49" charset="-122"/>
              </a:rPr>
              <a:t>成员。</a:t>
            </a:r>
            <a:endParaRPr lang="zh-CN" altLang="en-US" sz="2400" b="1" dirty="0">
              <a:solidFill>
                <a:srgbClr val="000000"/>
              </a:solidFill>
              <a:latin typeface="楷体_GB2312" pitchFamily="49" charset="-122"/>
              <a:ea typeface="楷体_GB2312" pitchFamily="49" charset="-122"/>
            </a:endParaRPr>
          </a:p>
        </p:txBody>
      </p:sp>
      <p:sp>
        <p:nvSpPr>
          <p:cNvPr id="22530" name="Rectangle 6"/>
          <p:cNvSpPr/>
          <p:nvPr/>
        </p:nvSpPr>
        <p:spPr>
          <a:xfrm>
            <a:off x="1919288" y="188913"/>
            <a:ext cx="8229600" cy="652462"/>
          </a:xfrm>
          <a:prstGeom prst="rect">
            <a:avLst/>
          </a:prstGeom>
          <a:noFill/>
          <a:ln w="9525">
            <a:noFill/>
          </a:ln>
        </p:spPr>
        <p:txBody>
          <a:bodyPr lIns="92075" tIns="46038" rIns="92075" bIns="46038" anchor="b" anchorCtr="0"/>
          <a:p>
            <a:pPr algn="ctr" eaLnBrk="0" hangingPunct="0"/>
            <a:r>
              <a:rPr lang="en-US" altLang="zh-CN" sz="3600" b="1" dirty="0">
                <a:solidFill>
                  <a:schemeClr val="tx2"/>
                </a:solidFill>
                <a:latin typeface="Arial" panose="020B0604020202020204" pitchFamily="34" charset="0"/>
                <a:ea typeface="宋体" panose="02010600030101010101" pitchFamily="2" charset="-122"/>
              </a:rPr>
              <a:t>7.2.1 </a:t>
            </a:r>
            <a:r>
              <a:rPr lang="zh-CN" altLang="en-US" sz="3600" b="1" dirty="0">
                <a:solidFill>
                  <a:schemeClr val="tx2"/>
                </a:solidFill>
                <a:latin typeface="Arial" panose="020B0604020202020204" pitchFamily="34" charset="0"/>
                <a:ea typeface="宋体" panose="02010600030101010101" pitchFamily="2" charset="-122"/>
              </a:rPr>
              <a:t>公有继承</a:t>
            </a:r>
            <a:endParaRPr lang="zh-CN" altLang="en-US" sz="3600" b="1" dirty="0">
              <a:solidFill>
                <a:schemeClr val="tx2"/>
              </a:solidFill>
              <a:latin typeface="Arial" panose="020B0604020202020204" pitchFamily="34" charset="0"/>
              <a:ea typeface="宋体" panose="02010600030101010101" pitchFamily="2" charset="-122"/>
            </a:endParaRPr>
          </a:p>
        </p:txBody>
      </p:sp>
      <p:sp>
        <p:nvSpPr>
          <p:cNvPr id="22531" name="Text Box 2"/>
          <p:cNvSpPr txBox="1"/>
          <p:nvPr/>
        </p:nvSpPr>
        <p:spPr>
          <a:xfrm>
            <a:off x="1862138" y="3214688"/>
            <a:ext cx="3505200" cy="2861310"/>
          </a:xfrm>
          <a:prstGeom prst="rect">
            <a:avLst/>
          </a:prstGeom>
          <a:solidFill>
            <a:schemeClr val="bg1"/>
          </a:solidFill>
          <a:ln w="12700">
            <a:noFill/>
          </a:ln>
        </p:spPr>
        <p:txBody>
          <a:bodyPr anchor="t" anchorCtr="0">
            <a:spAutoFit/>
          </a:bodyPr>
          <a:p>
            <a:r>
              <a:rPr lang="en-US" altLang="zh-CN" sz="2000" b="1" dirty="0">
                <a:solidFill>
                  <a:srgbClr val="CC3300"/>
                </a:solidFill>
                <a:latin typeface="Arial" panose="020B0604020202020204" pitchFamily="34" charset="0"/>
                <a:ea typeface="宋体" panose="02010600030101010101" pitchFamily="2" charset="-122"/>
              </a:rPr>
              <a:t>class   Base</a:t>
            </a:r>
            <a:endParaRPr lang="en-US" altLang="zh-CN" sz="2000" b="1" dirty="0">
              <a:solidFill>
                <a:srgbClr val="CC3300"/>
              </a:solidFill>
              <a:latin typeface="Arial" panose="020B0604020202020204" pitchFamily="34" charset="0"/>
              <a:ea typeface="宋体" panose="02010600030101010101" pitchFamily="2" charset="-122"/>
            </a:endParaRPr>
          </a:p>
          <a:p>
            <a:r>
              <a:rPr lang="en-US" altLang="zh-CN" sz="2000" b="1" dirty="0">
                <a:solidFill>
                  <a:srgbClr val="000000"/>
                </a:solidFill>
                <a:latin typeface="Arial" panose="020B0604020202020204" pitchFamily="34" charset="0"/>
                <a:ea typeface="宋体" panose="02010600030101010101" pitchFamily="2" charset="-122"/>
              </a:rPr>
              <a:t>{</a:t>
            </a:r>
            <a:endParaRPr lang="en-US" altLang="zh-CN" sz="2000" b="1" dirty="0">
              <a:solidFill>
                <a:srgbClr val="000000"/>
              </a:solidFill>
              <a:latin typeface="Arial" panose="020B0604020202020204" pitchFamily="34" charset="0"/>
              <a:ea typeface="宋体" panose="02010600030101010101" pitchFamily="2" charset="-122"/>
            </a:endParaRPr>
          </a:p>
          <a:p>
            <a:r>
              <a:rPr lang="en-US" altLang="zh-CN" sz="2000" b="1" dirty="0">
                <a:solidFill>
                  <a:srgbClr val="000000"/>
                </a:solidFill>
                <a:latin typeface="Arial" panose="020B0604020202020204" pitchFamily="34" charset="0"/>
                <a:ea typeface="宋体" panose="02010600030101010101" pitchFamily="2" charset="-122"/>
              </a:rPr>
              <a:t>   public:</a:t>
            </a:r>
            <a:endParaRPr lang="en-US" altLang="zh-CN" sz="2000" b="1" dirty="0">
              <a:solidFill>
                <a:srgbClr val="000000"/>
              </a:solidFill>
              <a:latin typeface="Arial" panose="020B0604020202020204" pitchFamily="34" charset="0"/>
              <a:ea typeface="宋体" panose="02010600030101010101" pitchFamily="2" charset="-122"/>
            </a:endParaRPr>
          </a:p>
          <a:p>
            <a:r>
              <a:rPr lang="en-US" altLang="zh-CN" sz="2000" b="1" dirty="0">
                <a:solidFill>
                  <a:srgbClr val="000000"/>
                </a:solidFill>
                <a:latin typeface="Arial" panose="020B0604020202020204" pitchFamily="34" charset="0"/>
                <a:ea typeface="宋体" panose="02010600030101010101" pitchFamily="2" charset="-122"/>
              </a:rPr>
              <a:t>      int  m1;</a:t>
            </a:r>
            <a:endParaRPr lang="en-US" altLang="zh-CN" sz="2000" b="1" dirty="0">
              <a:solidFill>
                <a:srgbClr val="000000"/>
              </a:solidFill>
              <a:latin typeface="Arial" panose="020B0604020202020204" pitchFamily="34" charset="0"/>
              <a:ea typeface="宋体" panose="02010600030101010101" pitchFamily="2" charset="-122"/>
            </a:endParaRPr>
          </a:p>
          <a:p>
            <a:r>
              <a:rPr lang="en-US" altLang="zh-CN" sz="2000" b="1" dirty="0">
                <a:solidFill>
                  <a:srgbClr val="000000"/>
                </a:solidFill>
                <a:latin typeface="Arial" panose="020B0604020202020204" pitchFamily="34" charset="0"/>
                <a:ea typeface="宋体" panose="02010600030101010101" pitchFamily="2" charset="-122"/>
              </a:rPr>
              <a:t>   protected:</a:t>
            </a:r>
            <a:endParaRPr lang="en-US" altLang="zh-CN" sz="2000" b="1" dirty="0">
              <a:solidFill>
                <a:srgbClr val="000000"/>
              </a:solidFill>
              <a:latin typeface="Arial" panose="020B0604020202020204" pitchFamily="34" charset="0"/>
              <a:ea typeface="宋体" panose="02010600030101010101" pitchFamily="2" charset="-122"/>
            </a:endParaRPr>
          </a:p>
          <a:p>
            <a:r>
              <a:rPr lang="en-US" altLang="zh-CN" sz="2000" b="1" dirty="0">
                <a:solidFill>
                  <a:srgbClr val="000000"/>
                </a:solidFill>
                <a:latin typeface="Arial" panose="020B0604020202020204" pitchFamily="34" charset="0"/>
                <a:ea typeface="宋体" panose="02010600030101010101" pitchFamily="2" charset="-122"/>
              </a:rPr>
              <a:t>      int  m2;</a:t>
            </a:r>
            <a:endParaRPr lang="en-US" altLang="zh-CN" sz="2000" b="1" dirty="0">
              <a:solidFill>
                <a:srgbClr val="000000"/>
              </a:solidFill>
              <a:latin typeface="Arial" panose="020B0604020202020204" pitchFamily="34" charset="0"/>
              <a:ea typeface="宋体" panose="02010600030101010101" pitchFamily="2" charset="-122"/>
            </a:endParaRPr>
          </a:p>
          <a:p>
            <a:r>
              <a:rPr lang="en-US" altLang="zh-CN" sz="2000" b="1" dirty="0">
                <a:solidFill>
                  <a:srgbClr val="000000"/>
                </a:solidFill>
                <a:latin typeface="Arial" panose="020B0604020202020204" pitchFamily="34" charset="0"/>
                <a:ea typeface="宋体" panose="02010600030101010101" pitchFamily="2" charset="-122"/>
              </a:rPr>
              <a:t>   private:</a:t>
            </a:r>
            <a:endParaRPr lang="en-US" altLang="zh-CN" sz="2000" b="1" dirty="0">
              <a:solidFill>
                <a:srgbClr val="000000"/>
              </a:solidFill>
              <a:latin typeface="Arial" panose="020B0604020202020204" pitchFamily="34" charset="0"/>
              <a:ea typeface="宋体" panose="02010600030101010101" pitchFamily="2" charset="-122"/>
            </a:endParaRPr>
          </a:p>
          <a:p>
            <a:r>
              <a:rPr lang="en-US" altLang="zh-CN" sz="2000" b="1" dirty="0">
                <a:solidFill>
                  <a:srgbClr val="000000"/>
                </a:solidFill>
                <a:latin typeface="Arial" panose="020B0604020202020204" pitchFamily="34" charset="0"/>
                <a:ea typeface="宋体" panose="02010600030101010101" pitchFamily="2" charset="-122"/>
              </a:rPr>
              <a:t>      int  m3;</a:t>
            </a:r>
            <a:endParaRPr lang="en-US" altLang="zh-CN" sz="2000" b="1" dirty="0">
              <a:solidFill>
                <a:srgbClr val="000000"/>
              </a:solidFill>
              <a:latin typeface="Arial" panose="020B0604020202020204" pitchFamily="34" charset="0"/>
              <a:ea typeface="宋体" panose="02010600030101010101" pitchFamily="2" charset="-122"/>
            </a:endParaRPr>
          </a:p>
          <a:p>
            <a:r>
              <a:rPr lang="en-US" altLang="zh-CN" sz="2000" b="1" dirty="0">
                <a:solidFill>
                  <a:srgbClr val="000000"/>
                </a:solidFill>
                <a:latin typeface="Arial" panose="020B0604020202020204" pitchFamily="34" charset="0"/>
                <a:ea typeface="宋体" panose="02010600030101010101" pitchFamily="2" charset="-122"/>
              </a:rPr>
              <a:t>};    </a:t>
            </a:r>
            <a:endParaRPr lang="en-US" altLang="zh-CN" sz="2000" b="1" dirty="0">
              <a:solidFill>
                <a:srgbClr val="000000"/>
              </a:solidFill>
              <a:latin typeface="Arial" panose="020B0604020202020204" pitchFamily="34" charset="0"/>
              <a:ea typeface="宋体" panose="02010600030101010101" pitchFamily="2" charset="-122"/>
            </a:endParaRPr>
          </a:p>
        </p:txBody>
      </p:sp>
      <p:sp>
        <p:nvSpPr>
          <p:cNvPr id="5" name="Text Box 3"/>
          <p:cNvSpPr txBox="1"/>
          <p:nvPr/>
        </p:nvSpPr>
        <p:spPr>
          <a:xfrm>
            <a:off x="4167188" y="3214688"/>
            <a:ext cx="5791200" cy="3169285"/>
          </a:xfrm>
          <a:prstGeom prst="rect">
            <a:avLst/>
          </a:prstGeom>
          <a:solidFill>
            <a:srgbClr val="FFCC99"/>
          </a:solidFill>
          <a:ln w="12700">
            <a:noFill/>
          </a:ln>
        </p:spPr>
        <p:txBody>
          <a:bodyPr anchor="t" anchorCtr="0">
            <a:spAutoFit/>
          </a:bodyPr>
          <a:p>
            <a:r>
              <a:rPr lang="en-US" altLang="zh-CN" sz="2000" b="1" dirty="0">
                <a:solidFill>
                  <a:srgbClr val="000000"/>
                </a:solidFill>
                <a:latin typeface="Arial" panose="020B0604020202020204" pitchFamily="34" charset="0"/>
                <a:ea typeface="宋体" panose="02010600030101010101" pitchFamily="2" charset="-122"/>
              </a:rPr>
              <a:t>class   Dclass :</a:t>
            </a:r>
            <a:r>
              <a:rPr lang="en-US" altLang="zh-CN" sz="2000" b="1" dirty="0">
                <a:latin typeface="Arial" panose="020B0604020202020204" pitchFamily="34" charset="0"/>
                <a:ea typeface="宋体" panose="02010600030101010101" pitchFamily="2" charset="-122"/>
              </a:rPr>
              <a:t> </a:t>
            </a:r>
            <a:r>
              <a:rPr lang="en-US" altLang="zh-CN" sz="2000" b="1" dirty="0">
                <a:solidFill>
                  <a:srgbClr val="FF6600"/>
                </a:solidFill>
                <a:latin typeface="Arial" panose="020B0604020202020204" pitchFamily="34" charset="0"/>
                <a:ea typeface="宋体" panose="02010600030101010101" pitchFamily="2" charset="-122"/>
              </a:rPr>
              <a:t>public</a:t>
            </a:r>
            <a:r>
              <a:rPr lang="en-US" altLang="zh-CN" sz="2000" b="1" dirty="0">
                <a:latin typeface="Arial" panose="020B0604020202020204" pitchFamily="34" charset="0"/>
                <a:ea typeface="宋体" panose="02010600030101010101" pitchFamily="2" charset="-122"/>
              </a:rPr>
              <a:t>  </a:t>
            </a:r>
            <a:r>
              <a:rPr lang="en-US" altLang="zh-CN" sz="2000" b="1" dirty="0">
                <a:solidFill>
                  <a:srgbClr val="000000"/>
                </a:solidFill>
                <a:latin typeface="Arial" panose="020B0604020202020204" pitchFamily="34" charset="0"/>
                <a:ea typeface="宋体" panose="02010600030101010101" pitchFamily="2" charset="-122"/>
              </a:rPr>
              <a:t>Base</a:t>
            </a:r>
            <a:endParaRPr lang="en-US" altLang="zh-CN" sz="2000" b="1" dirty="0">
              <a:solidFill>
                <a:srgbClr val="000000"/>
              </a:solidFill>
              <a:latin typeface="Arial" panose="020B0604020202020204" pitchFamily="34" charset="0"/>
              <a:ea typeface="宋体" panose="02010600030101010101" pitchFamily="2" charset="-122"/>
            </a:endParaRPr>
          </a:p>
          <a:p>
            <a:r>
              <a:rPr lang="en-US" altLang="zh-CN" sz="2000" b="1" dirty="0">
                <a:solidFill>
                  <a:srgbClr val="000000"/>
                </a:solidFill>
                <a:latin typeface="Arial" panose="020B0604020202020204" pitchFamily="34" charset="0"/>
                <a:ea typeface="宋体" panose="02010600030101010101" pitchFamily="2" charset="-122"/>
              </a:rPr>
              <a:t>{</a:t>
            </a:r>
            <a:endParaRPr lang="en-US" altLang="zh-CN" sz="2000" b="1" dirty="0">
              <a:solidFill>
                <a:srgbClr val="000000"/>
              </a:solidFill>
              <a:latin typeface="Arial" panose="020B0604020202020204" pitchFamily="34" charset="0"/>
              <a:ea typeface="宋体" panose="02010600030101010101" pitchFamily="2" charset="-122"/>
            </a:endParaRPr>
          </a:p>
          <a:p>
            <a:r>
              <a:rPr lang="en-US" altLang="zh-CN" sz="2000" b="1" dirty="0">
                <a:solidFill>
                  <a:srgbClr val="000000"/>
                </a:solidFill>
                <a:latin typeface="Arial" panose="020B0604020202020204" pitchFamily="34" charset="0"/>
                <a:ea typeface="宋体" panose="02010600030101010101" pitchFamily="2" charset="-122"/>
              </a:rPr>
              <a:t> public:</a:t>
            </a:r>
            <a:endParaRPr lang="en-US" altLang="zh-CN" sz="2000" b="1" dirty="0">
              <a:solidFill>
                <a:srgbClr val="000000"/>
              </a:solidFill>
              <a:latin typeface="Arial" panose="020B0604020202020204" pitchFamily="34" charset="0"/>
              <a:ea typeface="宋体" panose="02010600030101010101" pitchFamily="2" charset="-122"/>
            </a:endParaRPr>
          </a:p>
          <a:p>
            <a:r>
              <a:rPr lang="en-US" altLang="zh-CN" sz="2000" b="1" dirty="0">
                <a:solidFill>
                  <a:srgbClr val="000000"/>
                </a:solidFill>
                <a:latin typeface="Arial" panose="020B0604020202020204" pitchFamily="34" charset="0"/>
                <a:ea typeface="宋体" panose="02010600030101010101" pitchFamily="2" charset="-122"/>
              </a:rPr>
              <a:t>      void  test ( )</a:t>
            </a:r>
            <a:endParaRPr lang="en-US" altLang="zh-CN" sz="2000" b="1" dirty="0">
              <a:solidFill>
                <a:srgbClr val="000000"/>
              </a:solidFill>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a:t>
            </a:r>
            <a:r>
              <a:rPr lang="en-US" altLang="zh-CN" sz="2000" b="1" dirty="0">
                <a:solidFill>
                  <a:srgbClr val="000000"/>
                </a:solidFill>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   </a:t>
            </a:r>
            <a:r>
              <a:rPr lang="en-US" altLang="zh-CN" sz="2000" b="1" dirty="0">
                <a:solidFill>
                  <a:srgbClr val="0000FF"/>
                </a:solidFill>
                <a:latin typeface="Arial" panose="020B0604020202020204" pitchFamily="34" charset="0"/>
                <a:ea typeface="宋体" panose="02010600030101010101" pitchFamily="2" charset="-122"/>
              </a:rPr>
              <a:t>m1 = 1;</a:t>
            </a:r>
            <a:endParaRPr lang="en-US" altLang="zh-CN" sz="2000" b="1" dirty="0">
              <a:solidFill>
                <a:srgbClr val="0000FF"/>
              </a:solidFill>
              <a:latin typeface="Arial" panose="020B0604020202020204" pitchFamily="34" charset="0"/>
              <a:ea typeface="宋体" panose="02010600030101010101" pitchFamily="2" charset="-122"/>
            </a:endParaRPr>
          </a:p>
          <a:p>
            <a:r>
              <a:rPr lang="en-US" altLang="zh-CN" sz="2000" b="1" dirty="0">
                <a:solidFill>
                  <a:srgbClr val="0000FF"/>
                </a:solidFill>
                <a:latin typeface="Arial" panose="020B0604020202020204" pitchFamily="34" charset="0"/>
                <a:ea typeface="宋体" panose="02010600030101010101" pitchFamily="2" charset="-122"/>
              </a:rPr>
              <a:t>           m2 = 2;</a:t>
            </a:r>
            <a:endParaRPr lang="en-US" altLang="zh-CN" sz="2000" b="1" dirty="0">
              <a:solidFill>
                <a:srgbClr val="0000FF"/>
              </a:solidFill>
              <a:latin typeface="Arial" panose="020B0604020202020204" pitchFamily="34" charset="0"/>
              <a:ea typeface="宋体" panose="02010600030101010101" pitchFamily="2" charset="-122"/>
            </a:endParaRPr>
          </a:p>
          <a:p>
            <a:r>
              <a:rPr lang="en-US" altLang="zh-CN" sz="2000" b="1" dirty="0">
                <a:solidFill>
                  <a:srgbClr val="0000FF"/>
                </a:solidFill>
                <a:latin typeface="Arial" panose="020B0604020202020204" pitchFamily="34" charset="0"/>
                <a:ea typeface="宋体" panose="02010600030101010101" pitchFamily="2" charset="-122"/>
              </a:rPr>
              <a:t>          </a:t>
            </a:r>
            <a:endParaRPr lang="en-US" altLang="zh-CN" sz="2000" b="1" dirty="0">
              <a:solidFill>
                <a:srgbClr val="0000FF"/>
              </a:solidFill>
              <a:latin typeface="Arial" panose="020B0604020202020204" pitchFamily="34" charset="0"/>
              <a:ea typeface="宋体" panose="02010600030101010101" pitchFamily="2" charset="-122"/>
            </a:endParaRPr>
          </a:p>
          <a:p>
            <a:r>
              <a:rPr lang="en-US" altLang="zh-CN" sz="2000" b="1" dirty="0">
                <a:solidFill>
                  <a:srgbClr val="0000FF"/>
                </a:solidFill>
                <a:latin typeface="Arial" panose="020B0604020202020204" pitchFamily="34" charset="0"/>
                <a:ea typeface="宋体" panose="02010600030101010101" pitchFamily="2" charset="-122"/>
              </a:rPr>
              <a:t>           m3 = 3;</a:t>
            </a:r>
            <a:r>
              <a:rPr lang="en-US" altLang="zh-CN" sz="2000" b="1" dirty="0">
                <a:latin typeface="Arial" panose="020B0604020202020204" pitchFamily="34" charset="0"/>
                <a:ea typeface="宋体" panose="02010600030101010101" pitchFamily="2" charset="-122"/>
              </a:rPr>
              <a:t>           </a:t>
            </a:r>
            <a:endParaRPr lang="en-US"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a:t>
            </a:r>
            <a:r>
              <a:rPr lang="en-US" altLang="zh-CN" sz="2000" b="1" dirty="0">
                <a:solidFill>
                  <a:srgbClr val="000000"/>
                </a:solidFill>
                <a:latin typeface="Arial" panose="020B0604020202020204" pitchFamily="34" charset="0"/>
                <a:ea typeface="宋体" panose="02010600030101010101" pitchFamily="2" charset="-122"/>
              </a:rPr>
              <a:t>}</a:t>
            </a:r>
            <a:endParaRPr lang="en-US" altLang="zh-CN" sz="2000" b="1" dirty="0">
              <a:solidFill>
                <a:srgbClr val="000000"/>
              </a:solidFill>
              <a:latin typeface="Arial" panose="020B0604020202020204" pitchFamily="34" charset="0"/>
              <a:ea typeface="宋体" panose="02010600030101010101" pitchFamily="2" charset="-122"/>
            </a:endParaRPr>
          </a:p>
          <a:p>
            <a:r>
              <a:rPr lang="en-US" altLang="zh-CN" sz="2000" b="1" dirty="0">
                <a:solidFill>
                  <a:srgbClr val="000000"/>
                </a:solidFill>
                <a:latin typeface="Arial" panose="020B0604020202020204" pitchFamily="34" charset="0"/>
                <a:ea typeface="宋体" panose="02010600030101010101" pitchFamily="2" charset="-122"/>
              </a:rPr>
              <a:t>  };</a:t>
            </a:r>
            <a:endParaRPr lang="en-US" altLang="zh-CN" sz="2000" b="1" dirty="0">
              <a:solidFill>
                <a:srgbClr val="000000"/>
              </a:solidFill>
              <a:latin typeface="Arial" panose="020B0604020202020204" pitchFamily="34" charset="0"/>
              <a:ea typeface="宋体" panose="02010600030101010101" pitchFamily="2" charset="-122"/>
            </a:endParaRPr>
          </a:p>
        </p:txBody>
      </p:sp>
      <p:grpSp>
        <p:nvGrpSpPr>
          <p:cNvPr id="2" name="Group 4"/>
          <p:cNvGrpSpPr/>
          <p:nvPr/>
        </p:nvGrpSpPr>
        <p:grpSpPr>
          <a:xfrm>
            <a:off x="5881688" y="5357813"/>
            <a:ext cx="457200" cy="457200"/>
            <a:chOff x="3600" y="3840"/>
            <a:chExt cx="288" cy="288"/>
          </a:xfrm>
        </p:grpSpPr>
        <p:sp>
          <p:nvSpPr>
            <p:cNvPr id="22534" name="Line 5"/>
            <p:cNvSpPr/>
            <p:nvPr/>
          </p:nvSpPr>
          <p:spPr>
            <a:xfrm flipH="1">
              <a:off x="3600" y="3840"/>
              <a:ext cx="288" cy="288"/>
            </a:xfrm>
            <a:prstGeom prst="line">
              <a:avLst/>
            </a:prstGeom>
            <a:ln w="38100" cap="sq" cmpd="sng">
              <a:solidFill>
                <a:srgbClr val="FF0000"/>
              </a:solidFill>
              <a:prstDash val="solid"/>
              <a:round/>
              <a:headEnd type="none" w="sm" len="sm"/>
              <a:tailEnd type="none" w="sm" len="sm"/>
            </a:ln>
          </p:spPr>
        </p:sp>
        <p:sp>
          <p:nvSpPr>
            <p:cNvPr id="22535" name="Line 6"/>
            <p:cNvSpPr/>
            <p:nvPr/>
          </p:nvSpPr>
          <p:spPr>
            <a:xfrm>
              <a:off x="3600" y="3840"/>
              <a:ext cx="288" cy="288"/>
            </a:xfrm>
            <a:prstGeom prst="line">
              <a:avLst/>
            </a:prstGeom>
            <a:ln w="38100" cap="sq" cmpd="sng">
              <a:solidFill>
                <a:srgbClr val="FF0000"/>
              </a:solidFill>
              <a:prstDash val="solid"/>
              <a:round/>
              <a:headEnd type="none" w="sm" len="sm"/>
              <a:tailEnd type="none" w="sm" len="sm"/>
            </a:ln>
          </p:spPr>
        </p:sp>
      </p:grpSp>
      <p:grpSp>
        <p:nvGrpSpPr>
          <p:cNvPr id="3" name="Group 7"/>
          <p:cNvGrpSpPr/>
          <p:nvPr/>
        </p:nvGrpSpPr>
        <p:grpSpPr>
          <a:xfrm>
            <a:off x="6024563" y="4572000"/>
            <a:ext cx="546100" cy="317500"/>
            <a:chOff x="2200" y="3608"/>
            <a:chExt cx="344" cy="200"/>
          </a:xfrm>
        </p:grpSpPr>
        <p:sp>
          <p:nvSpPr>
            <p:cNvPr id="22537" name="Line 8"/>
            <p:cNvSpPr/>
            <p:nvPr/>
          </p:nvSpPr>
          <p:spPr>
            <a:xfrm flipH="1">
              <a:off x="2352" y="3608"/>
              <a:ext cx="192" cy="192"/>
            </a:xfrm>
            <a:prstGeom prst="line">
              <a:avLst/>
            </a:prstGeom>
            <a:ln w="38100" cap="sq" cmpd="sng">
              <a:solidFill>
                <a:srgbClr val="FF0000"/>
              </a:solidFill>
              <a:prstDash val="solid"/>
              <a:round/>
              <a:headEnd type="none" w="sm" len="sm"/>
              <a:tailEnd type="none" w="sm" len="sm"/>
            </a:ln>
          </p:spPr>
        </p:sp>
        <p:sp>
          <p:nvSpPr>
            <p:cNvPr id="22538" name="Line 9"/>
            <p:cNvSpPr/>
            <p:nvPr/>
          </p:nvSpPr>
          <p:spPr>
            <a:xfrm>
              <a:off x="2200" y="3680"/>
              <a:ext cx="128" cy="128"/>
            </a:xfrm>
            <a:prstGeom prst="line">
              <a:avLst/>
            </a:prstGeom>
            <a:ln w="38100" cap="sq" cmpd="sng">
              <a:solidFill>
                <a:srgbClr val="FF0000"/>
              </a:solidFill>
              <a:prstDash val="solid"/>
              <a:round/>
              <a:headEnd type="none" w="sm" len="sm"/>
              <a:tailEnd type="none" w="sm" len="sm"/>
            </a:ln>
          </p:spPr>
        </p:sp>
      </p:grpSp>
      <p:sp>
        <p:nvSpPr>
          <p:cNvPr id="12" name="Text Box 10"/>
          <p:cNvSpPr txBox="1"/>
          <p:nvPr/>
        </p:nvSpPr>
        <p:spPr>
          <a:xfrm>
            <a:off x="7596188" y="3571875"/>
            <a:ext cx="2571750" cy="2861310"/>
          </a:xfrm>
          <a:prstGeom prst="rect">
            <a:avLst/>
          </a:prstGeom>
          <a:solidFill>
            <a:srgbClr val="FFFF99"/>
          </a:solidFill>
          <a:ln w="12700">
            <a:noFill/>
          </a:ln>
        </p:spPr>
        <p:txBody>
          <a:bodyPr anchor="t" anchorCtr="0">
            <a:spAutoFit/>
          </a:bodyPr>
          <a:p>
            <a:r>
              <a:rPr lang="en-US" altLang="zh-CN" sz="2000" b="1" dirty="0">
                <a:solidFill>
                  <a:srgbClr val="663300"/>
                </a:solidFill>
                <a:latin typeface="Times New Roman" panose="02020603050405020304" pitchFamily="18" charset="0"/>
                <a:ea typeface="宋体" panose="02010600030101010101" pitchFamily="2" charset="-122"/>
              </a:rPr>
              <a:t>void main ( )</a:t>
            </a:r>
            <a:endParaRPr lang="en-US" altLang="zh-CN" sz="2000" b="1" dirty="0">
              <a:solidFill>
                <a:srgbClr val="663300"/>
              </a:solidFill>
              <a:latin typeface="Times New Roman" panose="02020603050405020304" pitchFamily="18" charset="0"/>
              <a:ea typeface="宋体" panose="02010600030101010101" pitchFamily="2" charset="-122"/>
            </a:endParaRPr>
          </a:p>
          <a:p>
            <a:r>
              <a:rPr lang="en-US" altLang="zh-CN" sz="2000" b="1" dirty="0">
                <a:solidFill>
                  <a:srgbClr val="663300"/>
                </a:solidFill>
                <a:latin typeface="Times New Roman" panose="02020603050405020304" pitchFamily="18" charset="0"/>
                <a:ea typeface="宋体" panose="02010600030101010101" pitchFamily="2" charset="-122"/>
              </a:rPr>
              <a:t>{</a:t>
            </a:r>
            <a:endParaRPr lang="en-US" altLang="zh-CN" sz="2000" b="1" dirty="0">
              <a:solidFill>
                <a:srgbClr val="663300"/>
              </a:solidFill>
              <a:latin typeface="Times New Roman" panose="02020603050405020304" pitchFamily="18" charset="0"/>
              <a:ea typeface="宋体" panose="02010600030101010101" pitchFamily="2" charset="-122"/>
            </a:endParaRPr>
          </a:p>
          <a:p>
            <a:r>
              <a:rPr lang="en-US" altLang="zh-CN" sz="2000" b="1" dirty="0">
                <a:solidFill>
                  <a:srgbClr val="663300"/>
                </a:solidFill>
                <a:latin typeface="Times New Roman" panose="02020603050405020304" pitchFamily="18" charset="0"/>
                <a:ea typeface="宋体" panose="02010600030101010101" pitchFamily="2" charset="-122"/>
              </a:rPr>
              <a:t>   Dclass   d1;</a:t>
            </a:r>
            <a:endParaRPr lang="en-US" altLang="zh-CN" sz="2000" b="1" dirty="0">
              <a:solidFill>
                <a:srgbClr val="663300"/>
              </a:solidFill>
              <a:latin typeface="Times New Roman" panose="02020603050405020304" pitchFamily="18" charset="0"/>
              <a:ea typeface="宋体" panose="02010600030101010101" pitchFamily="2" charset="-122"/>
            </a:endParaRPr>
          </a:p>
          <a:p>
            <a:r>
              <a:rPr lang="en-US" altLang="zh-CN" sz="2000" b="1" dirty="0">
                <a:latin typeface="Times New Roman" panose="02020603050405020304" pitchFamily="18" charset="0"/>
                <a:ea typeface="宋体" panose="02010600030101010101" pitchFamily="2" charset="-122"/>
              </a:rPr>
              <a:t>   </a:t>
            </a:r>
            <a:r>
              <a:rPr lang="en-US" altLang="zh-CN" sz="2000" b="1" dirty="0">
                <a:solidFill>
                  <a:srgbClr val="0000FF"/>
                </a:solidFill>
                <a:latin typeface="Times New Roman" panose="02020603050405020304" pitchFamily="18" charset="0"/>
                <a:ea typeface="宋体" panose="02010600030101010101" pitchFamily="2" charset="-122"/>
              </a:rPr>
              <a:t>d1.m1 = 1; </a:t>
            </a:r>
            <a:endParaRPr lang="en-US" altLang="zh-CN" sz="2000" b="1" dirty="0">
              <a:solidFill>
                <a:srgbClr val="0000FF"/>
              </a:solidFill>
              <a:latin typeface="Times New Roman" panose="02020603050405020304" pitchFamily="18" charset="0"/>
              <a:ea typeface="宋体" panose="02010600030101010101" pitchFamily="2" charset="-122"/>
            </a:endParaRPr>
          </a:p>
          <a:p>
            <a:r>
              <a:rPr lang="en-US" altLang="zh-CN" sz="2000" b="1" dirty="0">
                <a:solidFill>
                  <a:srgbClr val="0000FF"/>
                </a:solidFill>
                <a:latin typeface="Times New Roman" panose="02020603050405020304" pitchFamily="18" charset="0"/>
                <a:ea typeface="宋体" panose="02010600030101010101" pitchFamily="2" charset="-122"/>
              </a:rPr>
              <a:t>   </a:t>
            </a:r>
            <a:endParaRPr lang="en-US" altLang="zh-CN" sz="2000" b="1" dirty="0">
              <a:solidFill>
                <a:srgbClr val="0000FF"/>
              </a:solidFill>
              <a:latin typeface="Times New Roman" panose="02020603050405020304" pitchFamily="18" charset="0"/>
              <a:ea typeface="宋体" panose="02010600030101010101" pitchFamily="2" charset="-122"/>
            </a:endParaRPr>
          </a:p>
          <a:p>
            <a:r>
              <a:rPr lang="en-US" altLang="zh-CN" sz="2000" b="1" dirty="0">
                <a:solidFill>
                  <a:srgbClr val="0000FF"/>
                </a:solidFill>
                <a:latin typeface="Times New Roman" panose="02020603050405020304" pitchFamily="18" charset="0"/>
                <a:ea typeface="宋体" panose="02010600030101010101" pitchFamily="2" charset="-122"/>
              </a:rPr>
              <a:t>   d1.m2 = 2;</a:t>
            </a:r>
            <a:endParaRPr lang="en-US" altLang="zh-CN" sz="2000" b="1" dirty="0">
              <a:solidFill>
                <a:srgbClr val="0000FF"/>
              </a:solidFill>
              <a:latin typeface="Times New Roman" panose="02020603050405020304" pitchFamily="18" charset="0"/>
              <a:ea typeface="宋体" panose="02010600030101010101" pitchFamily="2" charset="-122"/>
            </a:endParaRPr>
          </a:p>
          <a:p>
            <a:r>
              <a:rPr lang="en-US" altLang="zh-CN" sz="2000" b="1" dirty="0">
                <a:solidFill>
                  <a:srgbClr val="0000FF"/>
                </a:solidFill>
                <a:latin typeface="Times New Roman" panose="02020603050405020304" pitchFamily="18" charset="0"/>
                <a:ea typeface="宋体" panose="02010600030101010101" pitchFamily="2" charset="-122"/>
              </a:rPr>
              <a:t>   </a:t>
            </a:r>
            <a:endParaRPr lang="en-US" altLang="zh-CN" sz="2000" b="1" dirty="0">
              <a:solidFill>
                <a:srgbClr val="0000FF"/>
              </a:solidFill>
              <a:latin typeface="Times New Roman" panose="02020603050405020304" pitchFamily="18" charset="0"/>
              <a:ea typeface="宋体" panose="02010600030101010101" pitchFamily="2" charset="-122"/>
            </a:endParaRPr>
          </a:p>
          <a:p>
            <a:r>
              <a:rPr lang="en-US" altLang="zh-CN" sz="2000" b="1" dirty="0">
                <a:solidFill>
                  <a:srgbClr val="0000FF"/>
                </a:solidFill>
                <a:latin typeface="Times New Roman" panose="02020603050405020304" pitchFamily="18" charset="0"/>
                <a:ea typeface="宋体" panose="02010600030101010101" pitchFamily="2" charset="-122"/>
              </a:rPr>
              <a:t>   d1.test ( ); </a:t>
            </a:r>
            <a:endParaRPr lang="en-US" altLang="zh-CN" sz="2000" b="1" dirty="0">
              <a:solidFill>
                <a:srgbClr val="0000FF"/>
              </a:solidFill>
              <a:latin typeface="Times New Roman" panose="02020603050405020304" pitchFamily="18" charset="0"/>
              <a:ea typeface="宋体" panose="02010600030101010101" pitchFamily="2" charset="-122"/>
            </a:endParaRPr>
          </a:p>
          <a:p>
            <a:r>
              <a:rPr lang="en-US" altLang="zh-CN" sz="2000" b="1" dirty="0">
                <a:solidFill>
                  <a:srgbClr val="663300"/>
                </a:solidFill>
                <a:latin typeface="Times New Roman" panose="02020603050405020304" pitchFamily="18" charset="0"/>
                <a:ea typeface="宋体" panose="02010600030101010101" pitchFamily="2" charset="-122"/>
              </a:rPr>
              <a:t>}</a:t>
            </a:r>
            <a:endParaRPr lang="en-US" altLang="zh-CN" sz="2000" b="1" dirty="0">
              <a:solidFill>
                <a:srgbClr val="663300"/>
              </a:solidFill>
              <a:latin typeface="Times New Roman" panose="02020603050405020304" pitchFamily="18" charset="0"/>
              <a:ea typeface="宋体" panose="02010600030101010101" pitchFamily="2" charset="-122"/>
            </a:endParaRPr>
          </a:p>
        </p:txBody>
      </p:sp>
      <p:grpSp>
        <p:nvGrpSpPr>
          <p:cNvPr id="4" name="Group 11"/>
          <p:cNvGrpSpPr/>
          <p:nvPr/>
        </p:nvGrpSpPr>
        <p:grpSpPr>
          <a:xfrm>
            <a:off x="9024938" y="4572000"/>
            <a:ext cx="546100" cy="317500"/>
            <a:chOff x="2200" y="3608"/>
            <a:chExt cx="344" cy="200"/>
          </a:xfrm>
        </p:grpSpPr>
        <p:sp>
          <p:nvSpPr>
            <p:cNvPr id="22541" name="Line 12"/>
            <p:cNvSpPr/>
            <p:nvPr/>
          </p:nvSpPr>
          <p:spPr>
            <a:xfrm flipH="1">
              <a:off x="2352" y="3608"/>
              <a:ext cx="192" cy="192"/>
            </a:xfrm>
            <a:prstGeom prst="line">
              <a:avLst/>
            </a:prstGeom>
            <a:ln w="38100" cap="sq" cmpd="sng">
              <a:solidFill>
                <a:srgbClr val="FF0000"/>
              </a:solidFill>
              <a:prstDash val="solid"/>
              <a:round/>
              <a:headEnd type="none" w="sm" len="sm"/>
              <a:tailEnd type="none" w="sm" len="sm"/>
            </a:ln>
          </p:spPr>
        </p:sp>
        <p:sp>
          <p:nvSpPr>
            <p:cNvPr id="22542" name="Line 13"/>
            <p:cNvSpPr/>
            <p:nvPr/>
          </p:nvSpPr>
          <p:spPr>
            <a:xfrm>
              <a:off x="2200" y="3680"/>
              <a:ext cx="128" cy="128"/>
            </a:xfrm>
            <a:prstGeom prst="line">
              <a:avLst/>
            </a:prstGeom>
            <a:ln w="38100" cap="sq" cmpd="sng">
              <a:solidFill>
                <a:srgbClr val="FF0000"/>
              </a:solidFill>
              <a:prstDash val="solid"/>
              <a:round/>
              <a:headEnd type="none" w="sm" len="sm"/>
              <a:tailEnd type="none" w="sm" len="sm"/>
            </a:ln>
          </p:spPr>
        </p:sp>
      </p:grpSp>
      <p:grpSp>
        <p:nvGrpSpPr>
          <p:cNvPr id="6" name="Group 14"/>
          <p:cNvGrpSpPr/>
          <p:nvPr/>
        </p:nvGrpSpPr>
        <p:grpSpPr>
          <a:xfrm>
            <a:off x="9024938" y="5143500"/>
            <a:ext cx="457200" cy="457200"/>
            <a:chOff x="3600" y="3840"/>
            <a:chExt cx="288" cy="288"/>
          </a:xfrm>
        </p:grpSpPr>
        <p:sp>
          <p:nvSpPr>
            <p:cNvPr id="22544" name="Line 15"/>
            <p:cNvSpPr/>
            <p:nvPr/>
          </p:nvSpPr>
          <p:spPr>
            <a:xfrm flipH="1">
              <a:off x="3600" y="3840"/>
              <a:ext cx="288" cy="288"/>
            </a:xfrm>
            <a:prstGeom prst="line">
              <a:avLst/>
            </a:prstGeom>
            <a:ln w="38100" cap="sq" cmpd="sng">
              <a:solidFill>
                <a:srgbClr val="FF0000"/>
              </a:solidFill>
              <a:prstDash val="solid"/>
              <a:round/>
              <a:headEnd type="none" w="sm" len="sm"/>
              <a:tailEnd type="none" w="sm" len="sm"/>
            </a:ln>
          </p:spPr>
        </p:sp>
        <p:sp>
          <p:nvSpPr>
            <p:cNvPr id="22545" name="Line 16"/>
            <p:cNvSpPr/>
            <p:nvPr/>
          </p:nvSpPr>
          <p:spPr>
            <a:xfrm>
              <a:off x="3600" y="3840"/>
              <a:ext cx="288" cy="288"/>
            </a:xfrm>
            <a:prstGeom prst="line">
              <a:avLst/>
            </a:prstGeom>
            <a:ln w="38100" cap="sq" cmpd="sng">
              <a:solidFill>
                <a:srgbClr val="FF0000"/>
              </a:solidFill>
              <a:prstDash val="solid"/>
              <a:round/>
              <a:headEnd type="none" w="sm" len="sm"/>
              <a:tailEnd type="none" w="sm" len="sm"/>
            </a:ln>
          </p:spPr>
        </p:sp>
      </p:grpSp>
      <p:grpSp>
        <p:nvGrpSpPr>
          <p:cNvPr id="7" name="Group 17"/>
          <p:cNvGrpSpPr/>
          <p:nvPr/>
        </p:nvGrpSpPr>
        <p:grpSpPr>
          <a:xfrm>
            <a:off x="8953500" y="5786438"/>
            <a:ext cx="546100" cy="317500"/>
            <a:chOff x="2200" y="3608"/>
            <a:chExt cx="344" cy="200"/>
          </a:xfrm>
        </p:grpSpPr>
        <p:sp>
          <p:nvSpPr>
            <p:cNvPr id="22547" name="Line 18"/>
            <p:cNvSpPr/>
            <p:nvPr/>
          </p:nvSpPr>
          <p:spPr>
            <a:xfrm flipH="1">
              <a:off x="2352" y="3608"/>
              <a:ext cx="192" cy="192"/>
            </a:xfrm>
            <a:prstGeom prst="line">
              <a:avLst/>
            </a:prstGeom>
            <a:ln w="38100" cap="sq" cmpd="sng">
              <a:solidFill>
                <a:srgbClr val="FF0000"/>
              </a:solidFill>
              <a:prstDash val="solid"/>
              <a:round/>
              <a:headEnd type="none" w="sm" len="sm"/>
              <a:tailEnd type="none" w="sm" len="sm"/>
            </a:ln>
          </p:spPr>
        </p:sp>
        <p:sp>
          <p:nvSpPr>
            <p:cNvPr id="22548" name="Line 19"/>
            <p:cNvSpPr/>
            <p:nvPr/>
          </p:nvSpPr>
          <p:spPr>
            <a:xfrm>
              <a:off x="2200" y="3680"/>
              <a:ext cx="128" cy="128"/>
            </a:xfrm>
            <a:prstGeom prst="line">
              <a:avLst/>
            </a:prstGeom>
            <a:ln w="38100" cap="sq" cmpd="sng">
              <a:solidFill>
                <a:srgbClr val="FF0000"/>
              </a:solidFill>
              <a:prstDash val="solid"/>
              <a:round/>
              <a:headEnd type="none" w="sm" len="sm"/>
              <a:tailEnd type="none" w="sm" len="sm"/>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7283">
                                            <p:txEl>
                                              <p:charRg st="0" end="56"/>
                                            </p:txEl>
                                          </p:spTgt>
                                        </p:tgtEl>
                                        <p:attrNameLst>
                                          <p:attrName>style.visibility</p:attrName>
                                        </p:attrNameLst>
                                      </p:cBhvr>
                                      <p:to>
                                        <p:strVal val="visible"/>
                                      </p:to>
                                    </p:set>
                                    <p:animEffect transition="in" filter="wipe(left)">
                                      <p:cBhvr>
                                        <p:cTn id="7" dur="500"/>
                                        <p:tgtEl>
                                          <p:spTgt spid="97283">
                                            <p:txEl>
                                              <p:charRg st="0" end="5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283">
                                            <p:txEl>
                                              <p:charRg st="56" end="114"/>
                                            </p:txEl>
                                          </p:spTgt>
                                        </p:tgtEl>
                                        <p:attrNameLst>
                                          <p:attrName>style.visibility</p:attrName>
                                        </p:attrNameLst>
                                      </p:cBhvr>
                                      <p:to>
                                        <p:strVal val="visible"/>
                                      </p:to>
                                    </p:set>
                                    <p:animEffect transition="in" filter="wipe(left)">
                                      <p:cBhvr>
                                        <p:cTn id="12" dur="500"/>
                                        <p:tgtEl>
                                          <p:spTgt spid="97283">
                                            <p:txEl>
                                              <p:charRg st="56" end="11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7283">
                                            <p:txEl>
                                              <p:charRg st="114" end="140"/>
                                            </p:txEl>
                                          </p:spTgt>
                                        </p:tgtEl>
                                        <p:attrNameLst>
                                          <p:attrName>style.visibility</p:attrName>
                                        </p:attrNameLst>
                                      </p:cBhvr>
                                      <p:to>
                                        <p:strVal val="visible"/>
                                      </p:to>
                                    </p:set>
                                    <p:animEffect transition="in" filter="wipe(left)">
                                      <p:cBhvr>
                                        <p:cTn id="17" dur="500"/>
                                        <p:tgtEl>
                                          <p:spTgt spid="97283">
                                            <p:txEl>
                                              <p:charRg st="114" end="14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3"/>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499"/>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4"/>
                                        </p:tgtEl>
                                        <p:attrNameLst>
                                          <p:attrName>style.visibility</p:attrName>
                                        </p:attrNameLst>
                                      </p:cBhvr>
                                      <p:to>
                                        <p:strVal val="visible"/>
                                      </p:to>
                                    </p:se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499"/>
                                          </p:stCondLst>
                                        </p:cTn>
                                        <p:tgtEl>
                                          <p:spTgt spid="6"/>
                                        </p:tgtEl>
                                        <p:attrNameLst>
                                          <p:attrName>style.visibility</p:attrName>
                                        </p:attrNameLst>
                                      </p:cBhvr>
                                      <p:to>
                                        <p:strVal val="visible"/>
                                      </p:to>
                                    </p:set>
                                  </p:childTnLst>
                                </p:cTn>
                              </p:par>
                            </p:childTnLst>
                          </p:cTn>
                        </p:par>
                        <p:par>
                          <p:cTn id="40" fill="hold">
                            <p:stCondLst>
                              <p:cond delay="1000"/>
                            </p:stCondLst>
                            <p:childTnLst>
                              <p:par>
                                <p:cTn id="41" presetID="1" presetClass="entr" presetSubtype="0" fill="hold" nodeType="afterEffect">
                                  <p:stCondLst>
                                    <p:cond delay="0"/>
                                  </p:stCondLst>
                                  <p:childTnLst>
                                    <p:set>
                                      <p:cBhvr>
                                        <p:cTn id="42"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uiExpand="1" build="p"/>
      <p:bldP spid="5" grpId="0" bldLvl="0" animBg="1"/>
      <p:bldP spid="12"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3"/>
          <p:cNvSpPr/>
          <p:nvPr>
            <p:ph idx="1"/>
          </p:nvPr>
        </p:nvSpPr>
        <p:spPr>
          <a:xfrm>
            <a:off x="639445" y="116840"/>
            <a:ext cx="10913110" cy="3429000"/>
          </a:xfrm>
          <a:solidFill>
            <a:srgbClr val="FFFFFF"/>
          </a:solidFill>
          <a:ln>
            <a:noFill/>
          </a:ln>
        </p:spPr>
        <p:txBody>
          <a:bodyPr anchor="t" anchorCtr="0"/>
          <a:p>
            <a:pPr>
              <a:lnSpc>
                <a:spcPct val="90000"/>
              </a:lnSpc>
              <a:buNone/>
            </a:pPr>
            <a:r>
              <a:rPr lang="en-US" altLang="zh-CN" sz="2000" b="1" dirty="0">
                <a:sym typeface="+mn-ea"/>
              </a:rPr>
              <a:t>#include&lt;iostream&gt;</a:t>
            </a:r>
            <a:endParaRPr lang="en-US" altLang="zh-CN" sz="2000" b="1" dirty="0"/>
          </a:p>
          <a:p>
            <a:pPr>
              <a:lnSpc>
                <a:spcPct val="90000"/>
              </a:lnSpc>
              <a:buNone/>
            </a:pPr>
            <a:r>
              <a:rPr lang="en-US" altLang="zh-CN" sz="2000" b="1" dirty="0">
                <a:sym typeface="+mn-ea"/>
              </a:rPr>
              <a:t>using namespace std;</a:t>
            </a:r>
            <a:endParaRPr lang="en-US" altLang="zh-CN" sz="2000" b="1" dirty="0"/>
          </a:p>
          <a:p>
            <a:pPr>
              <a:lnSpc>
                <a:spcPct val="95000"/>
              </a:lnSpc>
              <a:buNone/>
            </a:pPr>
            <a:r>
              <a:rPr lang="en-US" altLang="zh-CN" sz="2000" b="1" dirty="0"/>
              <a:t>class Point	//</a:t>
            </a:r>
            <a:r>
              <a:rPr lang="zh-CN" altLang="en-US" sz="2000" b="1" dirty="0"/>
              <a:t>基类</a:t>
            </a:r>
            <a:r>
              <a:rPr lang="en-US" altLang="zh-CN" sz="2000" b="1" dirty="0"/>
              <a:t>Point</a:t>
            </a:r>
            <a:r>
              <a:rPr lang="zh-CN" altLang="en-US" sz="2000" b="1" dirty="0"/>
              <a:t>类的声明</a:t>
            </a:r>
            <a:endParaRPr lang="zh-CN" altLang="en-US" sz="2000" b="1" dirty="0"/>
          </a:p>
          <a:p>
            <a:pPr>
              <a:lnSpc>
                <a:spcPct val="95000"/>
              </a:lnSpc>
              <a:buNone/>
            </a:pPr>
            <a:r>
              <a:rPr lang="en-US" altLang="zh-CN" sz="2000" b="1" dirty="0"/>
              <a:t>{  public:	        //</a:t>
            </a:r>
            <a:r>
              <a:rPr lang="zh-CN" altLang="en-US" sz="2000" b="1" dirty="0"/>
              <a:t>公有函数成员</a:t>
            </a:r>
            <a:endParaRPr lang="zh-CN" altLang="en-US" sz="2000" b="1" dirty="0"/>
          </a:p>
          <a:p>
            <a:pPr>
              <a:lnSpc>
                <a:spcPct val="95000"/>
              </a:lnSpc>
              <a:buNone/>
            </a:pPr>
            <a:r>
              <a:rPr lang="zh-CN" altLang="en-US" sz="2000" b="1" dirty="0"/>
              <a:t>	 </a:t>
            </a:r>
            <a:r>
              <a:rPr lang="en-US" altLang="zh-CN" sz="2000" b="1" dirty="0"/>
              <a:t>void initPoint(float x=0, float y=0)   {this-&gt;X=x;  this-&gt;Y=y;   }</a:t>
            </a:r>
            <a:endParaRPr lang="en-US" altLang="zh-CN" sz="2000" b="1" dirty="0"/>
          </a:p>
          <a:p>
            <a:pPr>
              <a:lnSpc>
                <a:spcPct val="95000"/>
              </a:lnSpc>
              <a:buNone/>
            </a:pPr>
            <a:r>
              <a:rPr lang="en-US" altLang="zh-CN" sz="2000" b="1" dirty="0"/>
              <a:t>	 void Move(float offx, float offy)       {  X+=offx;   Y+=offy;   }</a:t>
            </a:r>
            <a:endParaRPr lang="en-US" altLang="zh-CN" sz="2000" b="1" dirty="0"/>
          </a:p>
          <a:p>
            <a:pPr>
              <a:lnSpc>
                <a:spcPct val="95000"/>
              </a:lnSpc>
              <a:buNone/>
            </a:pPr>
            <a:r>
              <a:rPr lang="en-US" altLang="zh-CN" sz="2000" b="1" dirty="0"/>
              <a:t>	 float GetX() const {return X;}</a:t>
            </a:r>
            <a:endParaRPr lang="en-US" altLang="zh-CN" sz="2000" b="1" dirty="0"/>
          </a:p>
          <a:p>
            <a:pPr>
              <a:lnSpc>
                <a:spcPct val="95000"/>
              </a:lnSpc>
              <a:buNone/>
            </a:pPr>
            <a:r>
              <a:rPr lang="en-US" altLang="zh-CN" sz="2000" b="1" dirty="0"/>
              <a:t>	 float GetY() const {return Y;}</a:t>
            </a:r>
            <a:endParaRPr lang="en-US" altLang="zh-CN" sz="2000" b="1" dirty="0"/>
          </a:p>
          <a:p>
            <a:pPr>
              <a:lnSpc>
                <a:spcPct val="95000"/>
              </a:lnSpc>
              <a:buNone/>
            </a:pPr>
            <a:r>
              <a:rPr lang="en-US" altLang="zh-CN" sz="2000" b="1" dirty="0"/>
              <a:t>  private:	//</a:t>
            </a:r>
            <a:r>
              <a:rPr lang="zh-CN" altLang="en-US" sz="2000" b="1" dirty="0"/>
              <a:t>私有数据成员</a:t>
            </a:r>
            <a:endParaRPr lang="zh-CN" altLang="en-US" sz="2000" b="1" dirty="0"/>
          </a:p>
          <a:p>
            <a:pPr>
              <a:lnSpc>
                <a:spcPct val="95000"/>
              </a:lnSpc>
              <a:buNone/>
            </a:pPr>
            <a:r>
              <a:rPr lang="zh-CN" altLang="en-US" sz="2000" b="1" dirty="0"/>
              <a:t>	 </a:t>
            </a:r>
            <a:r>
              <a:rPr lang="en-US" altLang="zh-CN" sz="2000" b="1" dirty="0"/>
              <a:t>float X,Y;</a:t>
            </a:r>
            <a:endParaRPr lang="en-US" altLang="zh-CN" sz="2000" b="1" dirty="0"/>
          </a:p>
          <a:p>
            <a:pPr>
              <a:lnSpc>
                <a:spcPct val="95000"/>
              </a:lnSpc>
              <a:buNone/>
            </a:pPr>
            <a:r>
              <a:rPr lang="en-US" altLang="zh-CN" sz="2000" b="1" dirty="0"/>
              <a:t>};</a:t>
            </a:r>
            <a:endParaRPr lang="en-US" altLang="zh-CN" sz="2000" b="1" dirty="0"/>
          </a:p>
        </p:txBody>
      </p:sp>
      <p:sp>
        <p:nvSpPr>
          <p:cNvPr id="5" name="Rectangle 2"/>
          <p:cNvSpPr txBox="1"/>
          <p:nvPr/>
        </p:nvSpPr>
        <p:spPr>
          <a:xfrm>
            <a:off x="3310890" y="3333750"/>
            <a:ext cx="8280400" cy="3524250"/>
          </a:xfrm>
          <a:prstGeom prst="rect">
            <a:avLst/>
          </a:prstGeom>
          <a:solidFill>
            <a:srgbClr val="FFFFFF"/>
          </a:solidFill>
          <a:ln w="9525">
            <a:noFill/>
          </a:ln>
        </p:spPr>
        <p:txBody>
          <a:bodyPr anchor="t" anchorCtr="0"/>
          <a:p>
            <a:pPr marL="342900" indent="-342900" eaLnBrk="0" hangingPunct="0">
              <a:lnSpc>
                <a:spcPct val="110000"/>
              </a:lnSpc>
              <a:spcBef>
                <a:spcPct val="20000"/>
              </a:spcBef>
              <a:buSzTx/>
            </a:pPr>
            <a:r>
              <a:rPr lang="en-US" altLang="zh-CN" sz="2000" b="1" dirty="0">
                <a:solidFill>
                  <a:srgbClr val="FF3300"/>
                </a:solidFill>
                <a:latin typeface="Arial" panose="020B0604020202020204" pitchFamily="34" charset="0"/>
                <a:ea typeface="宋体" panose="02010600030101010101" pitchFamily="2" charset="-122"/>
              </a:rPr>
              <a:t>class Rectangle: public Point  //</a:t>
            </a:r>
            <a:r>
              <a:rPr lang="zh-CN" altLang="en-US" sz="2000" b="1" dirty="0">
                <a:solidFill>
                  <a:srgbClr val="FF3300"/>
                </a:solidFill>
                <a:latin typeface="Arial" panose="020B0604020202020204" pitchFamily="34" charset="0"/>
                <a:ea typeface="宋体" panose="02010600030101010101" pitchFamily="2" charset="-122"/>
              </a:rPr>
              <a:t>派生类声明</a:t>
            </a:r>
            <a:endParaRPr lang="zh-CN" altLang="en-US" sz="2000" b="1" dirty="0">
              <a:solidFill>
                <a:srgbClr val="FF3300"/>
              </a:solidFill>
              <a:latin typeface="Arial" panose="020B0604020202020204" pitchFamily="34" charset="0"/>
              <a:ea typeface="宋体" panose="02010600030101010101" pitchFamily="2" charset="-122"/>
            </a:endParaRPr>
          </a:p>
          <a:p>
            <a:pPr marL="342900" indent="-342900" eaLnBrk="0" hangingPunct="0">
              <a:lnSpc>
                <a:spcPct val="110000"/>
              </a:lnSpc>
              <a:spcBef>
                <a:spcPct val="20000"/>
              </a:spcBef>
              <a:buSzTx/>
            </a:pPr>
            <a:r>
              <a:rPr lang="en-US" altLang="zh-CN" sz="2000" b="1" dirty="0">
                <a:latin typeface="Arial" panose="020B0604020202020204" pitchFamily="34" charset="0"/>
                <a:ea typeface="宋体" panose="02010600030101010101" pitchFamily="2" charset="-122"/>
              </a:rPr>
              <a:t>{  public:	//</a:t>
            </a:r>
            <a:r>
              <a:rPr lang="zh-CN" altLang="en-US" sz="2000" b="1" dirty="0">
                <a:latin typeface="Arial" panose="020B0604020202020204" pitchFamily="34" charset="0"/>
                <a:ea typeface="宋体" panose="02010600030101010101" pitchFamily="2" charset="-122"/>
              </a:rPr>
              <a:t>新增公有函数成员</a:t>
            </a:r>
            <a:endParaRPr lang="zh-CN" altLang="en-US" sz="2000" b="1" dirty="0">
              <a:latin typeface="Arial" panose="020B0604020202020204" pitchFamily="34" charset="0"/>
              <a:ea typeface="宋体" panose="02010600030101010101" pitchFamily="2" charset="-122"/>
            </a:endParaRPr>
          </a:p>
          <a:p>
            <a:pPr marL="342900" indent="-342900" eaLnBrk="0" hangingPunct="0">
              <a:lnSpc>
                <a:spcPct val="110000"/>
              </a:lnSpc>
              <a:spcBef>
                <a:spcPct val="20000"/>
              </a:spcBef>
              <a:buSzTx/>
            </a:pPr>
            <a:r>
              <a:rPr lang="zh-CN" altLang="en-US" sz="2000" b="1" dirty="0">
                <a:latin typeface="Arial" panose="020B0604020202020204" pitchFamily="34" charset="0"/>
                <a:ea typeface="宋体" panose="02010600030101010101" pitchFamily="2" charset="-122"/>
              </a:rPr>
              <a:t>	  </a:t>
            </a:r>
            <a:r>
              <a:rPr lang="en-US" altLang="zh-CN" sz="2000" b="1" dirty="0">
                <a:latin typeface="Arial" panose="020B0604020202020204" pitchFamily="34" charset="0"/>
                <a:ea typeface="宋体" panose="02010600030101010101" pitchFamily="2" charset="-122"/>
              </a:rPr>
              <a:t>void </a:t>
            </a:r>
            <a:r>
              <a:rPr lang="en-US" altLang="zh-CN" sz="2000" b="1" dirty="0" err="1">
                <a:latin typeface="Arial" panose="020B0604020202020204" pitchFamily="34" charset="0"/>
                <a:ea typeface="宋体" panose="02010600030101010101" pitchFamily="2" charset="-122"/>
              </a:rPr>
              <a:t>initRectangle</a:t>
            </a:r>
            <a:r>
              <a:rPr lang="en-US" altLang="zh-CN" sz="2000" b="1" dirty="0">
                <a:latin typeface="Arial" panose="020B0604020202020204" pitchFamily="34" charset="0"/>
                <a:ea typeface="宋体" panose="02010600030101010101" pitchFamily="2" charset="-122"/>
              </a:rPr>
              <a:t>(float x, float y, float w, float h)</a:t>
            </a:r>
            <a:endParaRPr lang="en-US" altLang="zh-CN" sz="2000" b="1" dirty="0">
              <a:latin typeface="Arial" panose="020B0604020202020204" pitchFamily="34" charset="0"/>
              <a:ea typeface="宋体" panose="02010600030101010101" pitchFamily="2" charset="-122"/>
            </a:endParaRPr>
          </a:p>
          <a:p>
            <a:pPr marL="342900" indent="-342900" eaLnBrk="0" hangingPunct="0">
              <a:lnSpc>
                <a:spcPct val="110000"/>
              </a:lnSpc>
              <a:spcBef>
                <a:spcPct val="20000"/>
              </a:spcBef>
              <a:buSzTx/>
            </a:pPr>
            <a:r>
              <a:rPr lang="en-US" altLang="zh-CN" sz="2000" b="1" dirty="0">
                <a:latin typeface="Arial" panose="020B0604020202020204" pitchFamily="34" charset="0"/>
                <a:ea typeface="宋体" panose="02010600030101010101" pitchFamily="2" charset="-122"/>
              </a:rPr>
              <a:t>       {   </a:t>
            </a:r>
            <a:r>
              <a:rPr lang="en-US" altLang="zh-CN" sz="2000" b="1" dirty="0" err="1">
                <a:solidFill>
                  <a:srgbClr val="FF3300"/>
                </a:solidFill>
                <a:latin typeface="Arial" panose="020B0604020202020204" pitchFamily="34" charset="0"/>
                <a:ea typeface="宋体" panose="02010600030101010101" pitchFamily="2" charset="-122"/>
              </a:rPr>
              <a:t>initPoint</a:t>
            </a:r>
            <a:r>
              <a:rPr lang="en-US" altLang="zh-CN" sz="2000" b="1" dirty="0">
                <a:solidFill>
                  <a:srgbClr val="FF3300"/>
                </a:solidFill>
                <a:latin typeface="Arial" panose="020B0604020202020204" pitchFamily="34" charset="0"/>
                <a:ea typeface="宋体" panose="02010600030101010101" pitchFamily="2" charset="-122"/>
              </a:rPr>
              <a:t>(</a:t>
            </a:r>
            <a:r>
              <a:rPr lang="en-US" altLang="zh-CN" sz="2000" b="1" dirty="0" err="1">
                <a:solidFill>
                  <a:srgbClr val="FF3300"/>
                </a:solidFill>
                <a:latin typeface="Arial" panose="020B0604020202020204" pitchFamily="34" charset="0"/>
                <a:ea typeface="宋体" panose="02010600030101010101" pitchFamily="2" charset="-122"/>
              </a:rPr>
              <a:t>x,y</a:t>
            </a:r>
            <a:r>
              <a:rPr lang="en-US" altLang="zh-CN" sz="2000" b="1" dirty="0">
                <a:solidFill>
                  <a:srgbClr val="FF3300"/>
                </a:solidFill>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  W=w;  H=h;  }     </a:t>
            </a:r>
            <a:r>
              <a:rPr lang="en-US" altLang="zh-CN" sz="2000" b="1" dirty="0">
                <a:solidFill>
                  <a:schemeClr val="accent2"/>
                </a:solidFill>
                <a:latin typeface="Arial" panose="020B0604020202020204" pitchFamily="34" charset="0"/>
                <a:ea typeface="宋体" panose="02010600030101010101" pitchFamily="2" charset="-122"/>
              </a:rPr>
              <a:t>//</a:t>
            </a:r>
            <a:r>
              <a:rPr lang="zh-CN" altLang="en-US" sz="2000" b="1" dirty="0">
                <a:solidFill>
                  <a:schemeClr val="accent2"/>
                </a:solidFill>
                <a:latin typeface="Arial" panose="020B0604020202020204" pitchFamily="34" charset="0"/>
                <a:ea typeface="宋体" panose="02010600030101010101" pitchFamily="2" charset="-122"/>
              </a:rPr>
              <a:t>调用基类公有成员函数</a:t>
            </a:r>
            <a:endParaRPr lang="zh-CN" altLang="en-US" sz="2000" b="1" dirty="0">
              <a:solidFill>
                <a:schemeClr val="accent2"/>
              </a:solidFill>
              <a:latin typeface="Arial" panose="020B0604020202020204" pitchFamily="34" charset="0"/>
              <a:ea typeface="宋体" panose="02010600030101010101" pitchFamily="2" charset="-122"/>
            </a:endParaRPr>
          </a:p>
          <a:p>
            <a:pPr marL="342900" indent="-342900" eaLnBrk="0" hangingPunct="0">
              <a:lnSpc>
                <a:spcPct val="110000"/>
              </a:lnSpc>
              <a:spcBef>
                <a:spcPct val="20000"/>
              </a:spcBef>
              <a:buSzTx/>
            </a:pPr>
            <a:r>
              <a:rPr lang="zh-CN" altLang="en-US" sz="2000" b="1" dirty="0">
                <a:latin typeface="Arial" panose="020B0604020202020204" pitchFamily="34" charset="0"/>
                <a:ea typeface="宋体" panose="02010600030101010101" pitchFamily="2" charset="-122"/>
              </a:rPr>
              <a:t>	 </a:t>
            </a:r>
            <a:r>
              <a:rPr lang="en-US" altLang="zh-CN" sz="2000" b="1" dirty="0">
                <a:latin typeface="Arial" panose="020B0604020202020204" pitchFamily="34" charset="0"/>
                <a:ea typeface="宋体" panose="02010600030101010101" pitchFamily="2" charset="-122"/>
              </a:rPr>
              <a:t>float </a:t>
            </a:r>
            <a:r>
              <a:rPr lang="en-US" altLang="zh-CN" sz="2000" b="1" dirty="0" err="1">
                <a:latin typeface="Arial" panose="020B0604020202020204" pitchFamily="34" charset="0"/>
                <a:ea typeface="宋体" panose="02010600030101010101" pitchFamily="2" charset="-122"/>
              </a:rPr>
              <a:t>GetH</a:t>
            </a:r>
            <a:r>
              <a:rPr lang="en-US" altLang="zh-CN" sz="2000" b="1" dirty="0">
                <a:latin typeface="Arial" panose="020B0604020202020204" pitchFamily="34" charset="0"/>
                <a:ea typeface="宋体" panose="02010600030101010101" pitchFamily="2" charset="-122"/>
              </a:rPr>
              <a:t>() const {return H;}</a:t>
            </a:r>
            <a:endParaRPr lang="en-US" altLang="zh-CN" sz="2000" b="1" dirty="0">
              <a:latin typeface="Arial" panose="020B0604020202020204" pitchFamily="34" charset="0"/>
              <a:ea typeface="宋体" panose="02010600030101010101" pitchFamily="2" charset="-122"/>
            </a:endParaRPr>
          </a:p>
          <a:p>
            <a:pPr marL="342900" indent="-342900" eaLnBrk="0" hangingPunct="0">
              <a:lnSpc>
                <a:spcPct val="110000"/>
              </a:lnSpc>
              <a:spcBef>
                <a:spcPct val="20000"/>
              </a:spcBef>
              <a:buSzTx/>
            </a:pPr>
            <a:r>
              <a:rPr lang="en-US" altLang="zh-CN" sz="2000" b="1" dirty="0">
                <a:latin typeface="Arial" panose="020B0604020202020204" pitchFamily="34" charset="0"/>
                <a:ea typeface="宋体" panose="02010600030101010101" pitchFamily="2" charset="-122"/>
              </a:rPr>
              <a:t>	 float </a:t>
            </a:r>
            <a:r>
              <a:rPr lang="en-US" altLang="zh-CN" sz="2000" b="1" dirty="0" err="1">
                <a:latin typeface="Arial" panose="020B0604020202020204" pitchFamily="34" charset="0"/>
                <a:ea typeface="宋体" panose="02010600030101010101" pitchFamily="2" charset="-122"/>
              </a:rPr>
              <a:t>GetW</a:t>
            </a:r>
            <a:r>
              <a:rPr lang="en-US" altLang="zh-CN" sz="2000" b="1" dirty="0">
                <a:latin typeface="Arial" panose="020B0604020202020204" pitchFamily="34" charset="0"/>
                <a:ea typeface="宋体" panose="02010600030101010101" pitchFamily="2" charset="-122"/>
              </a:rPr>
              <a:t>() const {return W;}</a:t>
            </a:r>
            <a:endParaRPr lang="en-US" altLang="zh-CN" sz="2000" b="1" dirty="0">
              <a:latin typeface="Arial" panose="020B0604020202020204" pitchFamily="34" charset="0"/>
              <a:ea typeface="宋体" panose="02010600030101010101" pitchFamily="2" charset="-122"/>
            </a:endParaRPr>
          </a:p>
          <a:p>
            <a:pPr marL="342900" indent="-342900" eaLnBrk="0" hangingPunct="0">
              <a:lnSpc>
                <a:spcPct val="110000"/>
              </a:lnSpc>
              <a:spcBef>
                <a:spcPct val="20000"/>
              </a:spcBef>
              <a:buSzTx/>
            </a:pPr>
            <a:r>
              <a:rPr lang="en-US" altLang="zh-CN" sz="2000" b="1" dirty="0">
                <a:latin typeface="Arial" panose="020B0604020202020204" pitchFamily="34" charset="0"/>
                <a:ea typeface="宋体" panose="02010600030101010101" pitchFamily="2" charset="-122"/>
              </a:rPr>
              <a:t>    private:	//</a:t>
            </a:r>
            <a:r>
              <a:rPr lang="zh-CN" altLang="en-US" sz="2000" b="1" dirty="0">
                <a:latin typeface="Arial" panose="020B0604020202020204" pitchFamily="34" charset="0"/>
                <a:ea typeface="宋体" panose="02010600030101010101" pitchFamily="2" charset="-122"/>
              </a:rPr>
              <a:t>新增私有数据成员</a:t>
            </a:r>
            <a:endParaRPr lang="zh-CN" altLang="en-US" sz="2000" b="1" dirty="0">
              <a:latin typeface="Arial" panose="020B0604020202020204" pitchFamily="34" charset="0"/>
              <a:ea typeface="宋体" panose="02010600030101010101" pitchFamily="2" charset="-122"/>
            </a:endParaRPr>
          </a:p>
          <a:p>
            <a:pPr marL="342900" indent="-342900" eaLnBrk="0" hangingPunct="0">
              <a:lnSpc>
                <a:spcPct val="110000"/>
              </a:lnSpc>
              <a:spcBef>
                <a:spcPct val="20000"/>
              </a:spcBef>
              <a:buSzTx/>
            </a:pPr>
            <a:r>
              <a:rPr lang="zh-CN" altLang="en-US" sz="2000" b="1" dirty="0">
                <a:latin typeface="Arial" panose="020B0604020202020204" pitchFamily="34" charset="0"/>
                <a:ea typeface="宋体" panose="02010600030101010101" pitchFamily="2" charset="-122"/>
              </a:rPr>
              <a:t>	 </a:t>
            </a:r>
            <a:r>
              <a:rPr lang="en-US" altLang="zh-CN" sz="2000" b="1" dirty="0">
                <a:latin typeface="Arial" panose="020B0604020202020204" pitchFamily="34" charset="0"/>
                <a:ea typeface="宋体" panose="02010600030101010101" pitchFamily="2" charset="-122"/>
              </a:rPr>
              <a:t>float W,H;</a:t>
            </a:r>
            <a:endParaRPr lang="en-US" altLang="zh-CN" sz="2000" b="1" dirty="0">
              <a:latin typeface="Arial" panose="020B0604020202020204" pitchFamily="34" charset="0"/>
              <a:ea typeface="宋体" panose="02010600030101010101" pitchFamily="2" charset="-122"/>
            </a:endParaRPr>
          </a:p>
          <a:p>
            <a:pPr marL="342900" indent="-342900" eaLnBrk="0" hangingPunct="0">
              <a:lnSpc>
                <a:spcPct val="110000"/>
              </a:lnSpc>
              <a:spcBef>
                <a:spcPct val="20000"/>
              </a:spcBef>
              <a:buSzTx/>
            </a:pPr>
            <a:r>
              <a:rPr lang="en-US" altLang="zh-CN" sz="2000" b="1" dirty="0">
                <a:latin typeface="Arial" panose="020B0604020202020204" pitchFamily="34" charset="0"/>
                <a:ea typeface="宋体" panose="02010600030101010101" pitchFamily="2" charset="-122"/>
              </a:rPr>
              <a:t>}; </a:t>
            </a:r>
            <a:endParaRPr lang="en-US" altLang="zh-CN" sz="20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2"/>
          <p:cNvSpPr/>
          <p:nvPr>
            <p:ph idx="1"/>
          </p:nvPr>
        </p:nvSpPr>
        <p:spPr>
          <a:xfrm>
            <a:off x="982980" y="1196975"/>
            <a:ext cx="7924800" cy="5024438"/>
          </a:xfrm>
          <a:solidFill>
            <a:srgbClr val="FFFFFF"/>
          </a:solidFill>
          <a:ln>
            <a:noFill/>
          </a:ln>
        </p:spPr>
        <p:txBody>
          <a:bodyPr anchor="t" anchorCtr="0"/>
          <a:p>
            <a:pPr>
              <a:lnSpc>
                <a:spcPct val="90000"/>
              </a:lnSpc>
              <a:buNone/>
            </a:pPr>
            <a:r>
              <a:rPr lang="en-US" altLang="zh-CN" sz="2400" b="1" dirty="0"/>
              <a:t>int main()</a:t>
            </a:r>
            <a:endParaRPr lang="en-US" altLang="zh-CN" sz="2400" b="1" dirty="0"/>
          </a:p>
          <a:p>
            <a:pPr>
              <a:lnSpc>
                <a:spcPct val="90000"/>
              </a:lnSpc>
              <a:buNone/>
            </a:pPr>
            <a:r>
              <a:rPr lang="en-US" altLang="zh-CN" sz="2400" b="1" dirty="0"/>
              <a:t>{    Rectangle rect;</a:t>
            </a:r>
            <a:endParaRPr lang="en-US" altLang="zh-CN" sz="2400" b="1" dirty="0"/>
          </a:p>
          <a:p>
            <a:pPr>
              <a:lnSpc>
                <a:spcPct val="90000"/>
              </a:lnSpc>
              <a:buNone/>
            </a:pPr>
            <a:r>
              <a:rPr lang="en-US" altLang="zh-CN" sz="2400" b="1" dirty="0"/>
              <a:t>	rect.initRectangle(2,3,20,10);</a:t>
            </a:r>
            <a:endParaRPr lang="en-US" altLang="zh-CN" sz="2400" b="1" dirty="0"/>
          </a:p>
          <a:p>
            <a:pPr>
              <a:lnSpc>
                <a:spcPct val="90000"/>
              </a:lnSpc>
              <a:buNone/>
            </a:pPr>
            <a:r>
              <a:rPr lang="en-US" altLang="zh-CN" sz="2400" b="1" dirty="0">
                <a:solidFill>
                  <a:schemeClr val="accent2"/>
                </a:solidFill>
              </a:rPr>
              <a:t>    //</a:t>
            </a:r>
            <a:r>
              <a:rPr lang="zh-CN" altLang="en-US" sz="2400" b="1" dirty="0">
                <a:solidFill>
                  <a:schemeClr val="accent2"/>
                </a:solidFill>
              </a:rPr>
              <a:t>通过派生类对象访问基类公有成员</a:t>
            </a:r>
            <a:endParaRPr lang="zh-CN" altLang="en-US" sz="2400" b="1" dirty="0">
              <a:solidFill>
                <a:schemeClr val="accent2"/>
              </a:solidFill>
            </a:endParaRPr>
          </a:p>
          <a:p>
            <a:pPr>
              <a:lnSpc>
                <a:spcPct val="90000"/>
              </a:lnSpc>
              <a:buNone/>
            </a:pPr>
            <a:r>
              <a:rPr lang="zh-CN" altLang="en-US" sz="2400" b="1" dirty="0"/>
              <a:t>	</a:t>
            </a:r>
            <a:r>
              <a:rPr lang="en-US" altLang="zh-CN" sz="2400" b="1" dirty="0">
                <a:solidFill>
                  <a:srgbClr val="FF3300"/>
                </a:solidFill>
              </a:rPr>
              <a:t>rect.Move(3,4);</a:t>
            </a:r>
            <a:r>
              <a:rPr lang="en-US" altLang="zh-CN" sz="2400" b="1" dirty="0">
                <a:solidFill>
                  <a:schemeClr val="folHlink"/>
                </a:solidFill>
              </a:rPr>
              <a:t>  </a:t>
            </a:r>
            <a:endParaRPr lang="en-US" altLang="zh-CN" sz="2400" b="1" dirty="0">
              <a:solidFill>
                <a:schemeClr val="folHlink"/>
              </a:solidFill>
            </a:endParaRPr>
          </a:p>
          <a:p>
            <a:pPr>
              <a:lnSpc>
                <a:spcPct val="90000"/>
              </a:lnSpc>
              <a:buNone/>
            </a:pPr>
            <a:r>
              <a:rPr lang="en-US" altLang="zh-CN" sz="2400" b="1" dirty="0"/>
              <a:t>	cout&lt;&lt;</a:t>
            </a:r>
            <a:r>
              <a:rPr lang="en-US" altLang="zh-CN" sz="2400" b="1" dirty="0">
                <a:solidFill>
                  <a:srgbClr val="FF3300"/>
                </a:solidFill>
              </a:rPr>
              <a:t>rect.GetX</a:t>
            </a:r>
            <a:r>
              <a:rPr lang="en-US" altLang="zh-CN" sz="2400" b="1" dirty="0"/>
              <a:t>()&lt;&lt;','</a:t>
            </a:r>
            <a:endParaRPr lang="en-US" altLang="zh-CN" sz="2400" b="1" dirty="0"/>
          </a:p>
          <a:p>
            <a:pPr>
              <a:lnSpc>
                <a:spcPct val="90000"/>
              </a:lnSpc>
              <a:buNone/>
            </a:pPr>
            <a:r>
              <a:rPr lang="en-US" altLang="zh-CN" sz="2400" b="1" dirty="0"/>
              <a:t>	        &lt;&lt;</a:t>
            </a:r>
            <a:r>
              <a:rPr lang="en-US" altLang="zh-CN" sz="2400" b="1" dirty="0">
                <a:solidFill>
                  <a:srgbClr val="FF3300"/>
                </a:solidFill>
              </a:rPr>
              <a:t>rect.GetY</a:t>
            </a:r>
            <a:r>
              <a:rPr lang="en-US" altLang="zh-CN" sz="2400" b="1" dirty="0"/>
              <a:t>()&lt;&lt;','</a:t>
            </a:r>
            <a:endParaRPr lang="en-US" altLang="zh-CN" sz="2400" b="1" dirty="0"/>
          </a:p>
          <a:p>
            <a:pPr>
              <a:lnSpc>
                <a:spcPct val="90000"/>
              </a:lnSpc>
              <a:buNone/>
            </a:pPr>
            <a:r>
              <a:rPr lang="en-US" altLang="zh-CN" sz="2400" b="1" dirty="0"/>
              <a:t>	        &lt;&lt;rect.GetH()&lt;&lt;','</a:t>
            </a:r>
            <a:endParaRPr lang="en-US" altLang="zh-CN" sz="2400" b="1" dirty="0"/>
          </a:p>
          <a:p>
            <a:pPr>
              <a:lnSpc>
                <a:spcPct val="90000"/>
              </a:lnSpc>
              <a:buNone/>
            </a:pPr>
            <a:r>
              <a:rPr lang="en-US" altLang="zh-CN" sz="2400" b="1" dirty="0"/>
              <a:t>	        &lt;&lt;rect.GetW()&lt;&lt;endl;</a:t>
            </a:r>
            <a:endParaRPr lang="en-US" altLang="zh-CN" sz="2400" b="1" dirty="0"/>
          </a:p>
          <a:p>
            <a:pPr>
              <a:lnSpc>
                <a:spcPct val="90000"/>
              </a:lnSpc>
              <a:buNone/>
            </a:pPr>
            <a:r>
              <a:rPr lang="en-US" altLang="zh-CN" sz="2400" b="1" dirty="0"/>
              <a:t>	return 0;</a:t>
            </a:r>
            <a:endParaRPr lang="en-US" altLang="zh-CN" sz="2400" b="1" dirty="0"/>
          </a:p>
          <a:p>
            <a:pPr>
              <a:lnSpc>
                <a:spcPct val="90000"/>
              </a:lnSpc>
              <a:buNone/>
            </a:pPr>
            <a:r>
              <a:rPr lang="en-US" altLang="zh-CN" sz="2400" b="1" dirty="0"/>
              <a:t>}</a:t>
            </a:r>
            <a:endParaRPr lang="en-US" altLang="zh-CN" sz="2400" b="1" dirty="0"/>
          </a:p>
        </p:txBody>
      </p:sp>
      <p:sp>
        <p:nvSpPr>
          <p:cNvPr id="105476" name="Rectangle 4"/>
          <p:cNvSpPr/>
          <p:nvPr/>
        </p:nvSpPr>
        <p:spPr>
          <a:xfrm>
            <a:off x="7463473" y="2780983"/>
            <a:ext cx="2016125" cy="1008062"/>
          </a:xfrm>
          <a:prstGeom prst="rect">
            <a:avLst/>
          </a:prstGeom>
          <a:solidFill>
            <a:srgbClr val="FFCC00"/>
          </a:solidFill>
          <a:ln w="9525">
            <a:noFill/>
          </a:ln>
        </p:spPr>
        <p:txBody>
          <a:bodyPr lIns="92075" tIns="46038" rIns="92075" bIns="46038" anchor="t" anchorCtr="0"/>
          <a:p>
            <a:pPr marL="342900" indent="-342900" eaLnBrk="0" hangingPunct="0">
              <a:spcBef>
                <a:spcPct val="20000"/>
              </a:spcBef>
            </a:pPr>
            <a:r>
              <a:rPr lang="zh-CN" altLang="en-US" sz="2400" b="1" dirty="0">
                <a:latin typeface="Arial" panose="020B0604020202020204" pitchFamily="34" charset="0"/>
                <a:ea typeface="宋体" panose="02010600030101010101" pitchFamily="2" charset="-122"/>
              </a:rPr>
              <a:t>输出结果</a:t>
            </a:r>
            <a:r>
              <a:rPr lang="en-US"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marL="342900" indent="-342900" eaLnBrk="0" hangingPunct="0">
              <a:spcBef>
                <a:spcPct val="20000"/>
              </a:spcBef>
            </a:pPr>
            <a:r>
              <a:rPr lang="en-US" altLang="zh-CN" sz="2400" b="1" dirty="0">
                <a:latin typeface="Arial" panose="020B0604020202020204" pitchFamily="34" charset="0"/>
                <a:ea typeface="宋体" panose="02010600030101010101" pitchFamily="2" charset="-122"/>
              </a:rPr>
              <a:t>5,7,10,20</a:t>
            </a:r>
            <a:endParaRPr lang="en-US" altLang="zh-CN" sz="24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476"/>
                                        </p:tgtEl>
                                        <p:attrNameLst>
                                          <p:attrName>style.visibility</p:attrName>
                                        </p:attrNameLst>
                                      </p:cBhvr>
                                      <p:to>
                                        <p:strVal val="visible"/>
                                      </p:to>
                                    </p:set>
                                    <p:animEffect transition="in" filter="blinds(horizontal)">
                                      <p:cBhvr>
                                        <p:cTn id="7" dur="500"/>
                                        <p:tgtEl>
                                          <p:spTgt spid="105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3" name="Rectangle 3"/>
          <p:cNvSpPr/>
          <p:nvPr>
            <p:ph idx="1"/>
          </p:nvPr>
        </p:nvSpPr>
        <p:spPr>
          <a:xfrm>
            <a:off x="1016635" y="857250"/>
            <a:ext cx="10394315" cy="2072005"/>
          </a:xfrm>
          <a:noFill/>
          <a:ln>
            <a:noFill/>
          </a:ln>
        </p:spPr>
        <p:txBody>
          <a:bodyPr anchor="t" anchorCtr="0"/>
          <a:p>
            <a:pPr>
              <a:buNone/>
            </a:pPr>
            <a:r>
              <a:rPr lang="zh-CN" altLang="en-US" sz="2400" b="1" dirty="0">
                <a:solidFill>
                  <a:srgbClr val="CC3300"/>
                </a:solidFill>
                <a:latin typeface="楷体_GB2312" pitchFamily="49" charset="-122"/>
                <a:ea typeface="楷体_GB2312" pitchFamily="49" charset="-122"/>
                <a:sym typeface="Wingdings 2" panose="05020102010507070707" pitchFamily="18" charset="2"/>
              </a:rPr>
              <a:t> </a:t>
            </a:r>
            <a:r>
              <a:rPr lang="zh-CN" altLang="en-US" sz="2400" b="1" dirty="0">
                <a:solidFill>
                  <a:srgbClr val="000000"/>
                </a:solidFill>
                <a:latin typeface="楷体_GB2312" pitchFamily="49" charset="-122"/>
                <a:ea typeface="楷体_GB2312" pitchFamily="49" charset="-122"/>
              </a:rPr>
              <a:t>基类的</a:t>
            </a:r>
            <a:r>
              <a:rPr lang="en-US" altLang="zh-CN" sz="2400" b="1" dirty="0">
                <a:solidFill>
                  <a:srgbClr val="CC3300"/>
                </a:solidFill>
                <a:latin typeface="楷体_GB2312" pitchFamily="49" charset="-122"/>
                <a:ea typeface="楷体_GB2312" pitchFamily="49" charset="-122"/>
              </a:rPr>
              <a:t>public</a:t>
            </a:r>
            <a:r>
              <a:rPr lang="zh-CN" altLang="en-US" sz="2400" b="1" dirty="0">
                <a:solidFill>
                  <a:srgbClr val="000000"/>
                </a:solidFill>
                <a:latin typeface="楷体_GB2312" pitchFamily="49" charset="-122"/>
                <a:ea typeface="楷体_GB2312" pitchFamily="49" charset="-122"/>
              </a:rPr>
              <a:t>和</a:t>
            </a:r>
            <a:r>
              <a:rPr lang="en-US" altLang="zh-CN" sz="2400" b="1" dirty="0">
                <a:solidFill>
                  <a:srgbClr val="CC3300"/>
                </a:solidFill>
                <a:latin typeface="楷体_GB2312" pitchFamily="49" charset="-122"/>
                <a:ea typeface="楷体_GB2312" pitchFamily="49" charset="-122"/>
              </a:rPr>
              <a:t>protected</a:t>
            </a:r>
            <a:r>
              <a:rPr lang="zh-CN" altLang="en-US" sz="2400" b="1" dirty="0">
                <a:solidFill>
                  <a:srgbClr val="000000"/>
                </a:solidFill>
                <a:latin typeface="楷体_GB2312" pitchFamily="49" charset="-122"/>
                <a:ea typeface="楷体_GB2312" pitchFamily="49" charset="-122"/>
              </a:rPr>
              <a:t>成员都以</a:t>
            </a:r>
            <a:r>
              <a:rPr lang="en-US" altLang="zh-CN" sz="2400" b="1" dirty="0">
                <a:solidFill>
                  <a:srgbClr val="CC3300"/>
                </a:solidFill>
                <a:latin typeface="楷体_GB2312" pitchFamily="49" charset="-122"/>
                <a:ea typeface="楷体_GB2312" pitchFamily="49" charset="-122"/>
              </a:rPr>
              <a:t>private</a:t>
            </a:r>
            <a:r>
              <a:rPr lang="zh-CN" altLang="en-US" sz="2400" b="1" dirty="0">
                <a:solidFill>
                  <a:srgbClr val="000000"/>
                </a:solidFill>
                <a:latin typeface="楷体_GB2312" pitchFamily="49" charset="-122"/>
                <a:ea typeface="楷体_GB2312" pitchFamily="49" charset="-122"/>
              </a:rPr>
              <a:t>身份出现在派生类中，但基类的</a:t>
            </a:r>
            <a:r>
              <a:rPr lang="en-US" altLang="zh-CN" sz="2400" b="1" dirty="0">
                <a:solidFill>
                  <a:srgbClr val="CC3300"/>
                </a:solidFill>
                <a:latin typeface="楷体_GB2312" pitchFamily="49" charset="-122"/>
                <a:ea typeface="楷体_GB2312" pitchFamily="49" charset="-122"/>
              </a:rPr>
              <a:t>private</a:t>
            </a:r>
            <a:r>
              <a:rPr lang="zh-CN" altLang="en-US" sz="2400" b="1" dirty="0">
                <a:solidFill>
                  <a:srgbClr val="000000"/>
                </a:solidFill>
                <a:latin typeface="楷体_GB2312" pitchFamily="49" charset="-122"/>
                <a:ea typeface="楷体_GB2312" pitchFamily="49" charset="-122"/>
              </a:rPr>
              <a:t>成员</a:t>
            </a:r>
            <a:r>
              <a:rPr lang="zh-CN" altLang="en-US" sz="2400" b="1" dirty="0">
                <a:solidFill>
                  <a:srgbClr val="FF0000"/>
                </a:solidFill>
                <a:latin typeface="楷体_GB2312" pitchFamily="49" charset="-122"/>
                <a:ea typeface="楷体_GB2312" pitchFamily="49" charset="-122"/>
              </a:rPr>
              <a:t>不可访问</a:t>
            </a:r>
            <a:r>
              <a:rPr lang="zh-CN" altLang="en-US" sz="2400" b="1" dirty="0">
                <a:solidFill>
                  <a:srgbClr val="000000"/>
                </a:solidFill>
                <a:latin typeface="楷体_GB2312" pitchFamily="49" charset="-122"/>
                <a:ea typeface="楷体_GB2312" pitchFamily="49" charset="-122"/>
              </a:rPr>
              <a:t>。</a:t>
            </a:r>
            <a:endParaRPr lang="zh-CN" altLang="en-US" sz="2400" b="1" dirty="0">
              <a:solidFill>
                <a:srgbClr val="000000"/>
              </a:solidFill>
              <a:latin typeface="楷体_GB2312" pitchFamily="49" charset="-122"/>
              <a:ea typeface="楷体_GB2312" pitchFamily="49" charset="-122"/>
            </a:endParaRPr>
          </a:p>
          <a:p>
            <a:pPr>
              <a:buNone/>
            </a:pPr>
            <a:r>
              <a:rPr lang="zh-CN" altLang="en-US" sz="2400" b="1" dirty="0">
                <a:solidFill>
                  <a:srgbClr val="CC3300"/>
                </a:solidFill>
                <a:latin typeface="楷体_GB2312" pitchFamily="49" charset="-122"/>
                <a:ea typeface="楷体_GB2312" pitchFamily="49" charset="-122"/>
                <a:sym typeface="Wingdings 2" panose="05020102010507070707" pitchFamily="18" charset="2"/>
              </a:rPr>
              <a:t> </a:t>
            </a:r>
            <a:r>
              <a:rPr lang="zh-CN" altLang="zh-CN" sz="2400" b="1" dirty="0">
                <a:solidFill>
                  <a:srgbClr val="000000"/>
                </a:solidFill>
                <a:latin typeface="楷体_GB2312" pitchFamily="49" charset="-122"/>
                <a:ea typeface="楷体_GB2312" pitchFamily="49" charset="-122"/>
              </a:rPr>
              <a:t>派生类中的成员函数可以直接访问基类中的</a:t>
            </a:r>
            <a:r>
              <a:rPr lang="en-US" altLang="zh-CN" sz="2400" b="1" dirty="0">
                <a:solidFill>
                  <a:srgbClr val="CC3300"/>
                </a:solidFill>
                <a:latin typeface="楷体_GB2312" pitchFamily="49" charset="-122"/>
                <a:ea typeface="楷体_GB2312" pitchFamily="49" charset="-122"/>
              </a:rPr>
              <a:t>public</a:t>
            </a:r>
            <a:r>
              <a:rPr lang="zh-CN" altLang="zh-CN" sz="2400" b="1" dirty="0">
                <a:solidFill>
                  <a:srgbClr val="000000"/>
                </a:solidFill>
                <a:latin typeface="楷体_GB2312" pitchFamily="49" charset="-122"/>
                <a:ea typeface="楷体_GB2312" pitchFamily="49" charset="-122"/>
              </a:rPr>
              <a:t>和</a:t>
            </a:r>
            <a:r>
              <a:rPr lang="en-US" altLang="zh-CN" sz="2400" b="1" dirty="0">
                <a:solidFill>
                  <a:srgbClr val="CC3300"/>
                </a:solidFill>
                <a:latin typeface="楷体_GB2312" pitchFamily="49" charset="-122"/>
                <a:ea typeface="楷体_GB2312" pitchFamily="49" charset="-122"/>
              </a:rPr>
              <a:t>protected</a:t>
            </a:r>
            <a:r>
              <a:rPr lang="zh-CN" altLang="zh-CN" sz="2400" b="1" dirty="0">
                <a:solidFill>
                  <a:srgbClr val="000000"/>
                </a:solidFill>
                <a:latin typeface="楷体_GB2312" pitchFamily="49" charset="-122"/>
                <a:ea typeface="楷体_GB2312" pitchFamily="49" charset="-122"/>
              </a:rPr>
              <a:t>成员，但</a:t>
            </a:r>
            <a:r>
              <a:rPr lang="zh-CN" altLang="zh-CN" sz="2400" b="1" dirty="0">
                <a:solidFill>
                  <a:srgbClr val="FF0000"/>
                </a:solidFill>
                <a:latin typeface="楷体_GB2312" pitchFamily="49" charset="-122"/>
                <a:ea typeface="楷体_GB2312" pitchFamily="49" charset="-122"/>
              </a:rPr>
              <a:t>不能访问</a:t>
            </a:r>
            <a:r>
              <a:rPr lang="zh-CN" altLang="zh-CN" sz="2400" b="1" dirty="0">
                <a:solidFill>
                  <a:srgbClr val="000000"/>
                </a:solidFill>
                <a:latin typeface="楷体_GB2312" pitchFamily="49" charset="-122"/>
                <a:ea typeface="楷体_GB2312" pitchFamily="49" charset="-122"/>
              </a:rPr>
              <a:t>基类的</a:t>
            </a:r>
            <a:r>
              <a:rPr lang="en-US" altLang="zh-CN" sz="2400" b="1" dirty="0">
                <a:solidFill>
                  <a:srgbClr val="CC3300"/>
                </a:solidFill>
                <a:latin typeface="楷体_GB2312" pitchFamily="49" charset="-122"/>
                <a:ea typeface="楷体_GB2312" pitchFamily="49" charset="-122"/>
              </a:rPr>
              <a:t>private</a:t>
            </a:r>
            <a:r>
              <a:rPr lang="zh-CN" altLang="zh-CN" sz="2400" b="1" dirty="0">
                <a:solidFill>
                  <a:srgbClr val="000000"/>
                </a:solidFill>
                <a:latin typeface="楷体_GB2312" pitchFamily="49" charset="-122"/>
                <a:ea typeface="楷体_GB2312" pitchFamily="49" charset="-122"/>
              </a:rPr>
              <a:t>成员。</a:t>
            </a:r>
            <a:endParaRPr lang="zh-CN" altLang="zh-CN" sz="2400" b="1" dirty="0">
              <a:solidFill>
                <a:srgbClr val="000000"/>
              </a:solidFill>
              <a:latin typeface="楷体_GB2312" pitchFamily="49" charset="-122"/>
              <a:ea typeface="楷体_GB2312" pitchFamily="49" charset="-122"/>
            </a:endParaRPr>
          </a:p>
          <a:p>
            <a:pPr>
              <a:buNone/>
            </a:pPr>
            <a:r>
              <a:rPr lang="zh-CN" altLang="en-US" sz="2400" b="1" dirty="0">
                <a:solidFill>
                  <a:srgbClr val="CC3300"/>
                </a:solidFill>
                <a:latin typeface="楷体_GB2312" pitchFamily="49" charset="-122"/>
                <a:ea typeface="楷体_GB2312" pitchFamily="49" charset="-122"/>
                <a:sym typeface="Wingdings 2" panose="05020102010507070707" pitchFamily="18" charset="2"/>
              </a:rPr>
              <a:t> </a:t>
            </a:r>
            <a:r>
              <a:rPr lang="zh-CN" altLang="zh-CN" sz="2400" b="1" dirty="0">
                <a:solidFill>
                  <a:srgbClr val="000000"/>
                </a:solidFill>
                <a:latin typeface="楷体_GB2312" pitchFamily="49" charset="-122"/>
                <a:ea typeface="楷体_GB2312" pitchFamily="49" charset="-122"/>
              </a:rPr>
              <a:t>通过派生类的对象不能访问基类中的任何成员。</a:t>
            </a:r>
            <a:endParaRPr lang="zh-CN" altLang="en-US" sz="2400" b="1" dirty="0">
              <a:solidFill>
                <a:srgbClr val="000000"/>
              </a:solidFill>
              <a:latin typeface="楷体_GB2312" pitchFamily="49" charset="-122"/>
              <a:ea typeface="楷体_GB2312" pitchFamily="49" charset="-122"/>
            </a:endParaRPr>
          </a:p>
        </p:txBody>
      </p:sp>
      <p:sp>
        <p:nvSpPr>
          <p:cNvPr id="28674" name="Rectangle 6"/>
          <p:cNvSpPr/>
          <p:nvPr/>
        </p:nvSpPr>
        <p:spPr>
          <a:xfrm>
            <a:off x="1919288" y="188913"/>
            <a:ext cx="8229600" cy="652462"/>
          </a:xfrm>
          <a:prstGeom prst="rect">
            <a:avLst/>
          </a:prstGeom>
          <a:noFill/>
          <a:ln w="9525">
            <a:noFill/>
          </a:ln>
        </p:spPr>
        <p:txBody>
          <a:bodyPr lIns="92075" tIns="46038" rIns="92075" bIns="46038" anchor="b" anchorCtr="0"/>
          <a:p>
            <a:pPr algn="ctr" eaLnBrk="0" hangingPunct="0"/>
            <a:r>
              <a:rPr lang="en-US" altLang="zh-CN" sz="3600" b="1" dirty="0">
                <a:solidFill>
                  <a:schemeClr val="tx2"/>
                </a:solidFill>
                <a:latin typeface="Arial" panose="020B0604020202020204" pitchFamily="34" charset="0"/>
                <a:ea typeface="宋体" panose="02010600030101010101" pitchFamily="2" charset="-122"/>
              </a:rPr>
              <a:t>7.2.2 </a:t>
            </a:r>
            <a:r>
              <a:rPr lang="zh-CN" altLang="en-US" sz="3600" b="1" dirty="0">
                <a:solidFill>
                  <a:schemeClr val="tx2"/>
                </a:solidFill>
                <a:latin typeface="Arial" panose="020B0604020202020204" pitchFamily="34" charset="0"/>
                <a:ea typeface="宋体" panose="02010600030101010101" pitchFamily="2" charset="-122"/>
              </a:rPr>
              <a:t>私有继承</a:t>
            </a:r>
            <a:endParaRPr lang="zh-CN" altLang="en-US" sz="3600" b="1" dirty="0">
              <a:solidFill>
                <a:schemeClr val="tx2"/>
              </a:solidFill>
              <a:latin typeface="Arial" panose="020B0604020202020204" pitchFamily="34" charset="0"/>
              <a:ea typeface="宋体" panose="02010600030101010101" pitchFamily="2" charset="-122"/>
            </a:endParaRPr>
          </a:p>
        </p:txBody>
      </p:sp>
      <p:sp>
        <p:nvSpPr>
          <p:cNvPr id="28675" name="Text Box 2"/>
          <p:cNvSpPr txBox="1"/>
          <p:nvPr/>
        </p:nvSpPr>
        <p:spPr>
          <a:xfrm>
            <a:off x="1790700" y="3430588"/>
            <a:ext cx="3505200" cy="2861310"/>
          </a:xfrm>
          <a:prstGeom prst="rect">
            <a:avLst/>
          </a:prstGeom>
          <a:noFill/>
          <a:ln w="12700">
            <a:noFill/>
          </a:ln>
        </p:spPr>
        <p:txBody>
          <a:bodyPr anchor="t" anchorCtr="0">
            <a:spAutoFit/>
          </a:bodyPr>
          <a:p>
            <a:r>
              <a:rPr lang="en-US" altLang="zh-CN" sz="2000" b="1" dirty="0">
                <a:solidFill>
                  <a:srgbClr val="CC3300"/>
                </a:solidFill>
                <a:latin typeface="Arial" panose="020B0604020202020204" pitchFamily="34" charset="0"/>
                <a:ea typeface="宋体" panose="02010600030101010101" pitchFamily="2" charset="-122"/>
              </a:rPr>
              <a:t>class   Base</a:t>
            </a:r>
            <a:endParaRPr lang="en-US" altLang="zh-CN" sz="2000" b="1" dirty="0">
              <a:solidFill>
                <a:srgbClr val="CC3300"/>
              </a:solidFill>
              <a:latin typeface="Arial" panose="020B0604020202020204" pitchFamily="34" charset="0"/>
              <a:ea typeface="宋体" panose="02010600030101010101" pitchFamily="2" charset="-122"/>
            </a:endParaRPr>
          </a:p>
          <a:p>
            <a:r>
              <a:rPr lang="en-US" altLang="zh-CN" sz="2000" b="1" dirty="0">
                <a:solidFill>
                  <a:srgbClr val="000000"/>
                </a:solidFill>
                <a:latin typeface="Arial" panose="020B0604020202020204" pitchFamily="34" charset="0"/>
                <a:ea typeface="宋体" panose="02010600030101010101" pitchFamily="2" charset="-122"/>
              </a:rPr>
              <a:t>{</a:t>
            </a:r>
            <a:endParaRPr lang="en-US" altLang="zh-CN" sz="2000" b="1" dirty="0">
              <a:solidFill>
                <a:srgbClr val="000000"/>
              </a:solidFill>
              <a:latin typeface="Arial" panose="020B0604020202020204" pitchFamily="34" charset="0"/>
              <a:ea typeface="宋体" panose="02010600030101010101" pitchFamily="2" charset="-122"/>
            </a:endParaRPr>
          </a:p>
          <a:p>
            <a:r>
              <a:rPr lang="en-US" altLang="zh-CN" sz="2000" b="1" dirty="0">
                <a:solidFill>
                  <a:srgbClr val="000000"/>
                </a:solidFill>
                <a:latin typeface="Arial" panose="020B0604020202020204" pitchFamily="34" charset="0"/>
                <a:ea typeface="宋体" panose="02010600030101010101" pitchFamily="2" charset="-122"/>
              </a:rPr>
              <a:t>   public:</a:t>
            </a:r>
            <a:endParaRPr lang="en-US" altLang="zh-CN" sz="2000" b="1" dirty="0">
              <a:solidFill>
                <a:srgbClr val="000000"/>
              </a:solidFill>
              <a:latin typeface="Arial" panose="020B0604020202020204" pitchFamily="34" charset="0"/>
              <a:ea typeface="宋体" panose="02010600030101010101" pitchFamily="2" charset="-122"/>
            </a:endParaRPr>
          </a:p>
          <a:p>
            <a:r>
              <a:rPr lang="en-US" altLang="zh-CN" sz="2000" b="1" dirty="0">
                <a:solidFill>
                  <a:srgbClr val="000000"/>
                </a:solidFill>
                <a:latin typeface="Arial" panose="020B0604020202020204" pitchFamily="34" charset="0"/>
                <a:ea typeface="宋体" panose="02010600030101010101" pitchFamily="2" charset="-122"/>
              </a:rPr>
              <a:t>      int  m1;</a:t>
            </a:r>
            <a:endParaRPr lang="en-US" altLang="zh-CN" sz="2000" b="1" dirty="0">
              <a:solidFill>
                <a:srgbClr val="000000"/>
              </a:solidFill>
              <a:latin typeface="Arial" panose="020B0604020202020204" pitchFamily="34" charset="0"/>
              <a:ea typeface="宋体" panose="02010600030101010101" pitchFamily="2" charset="-122"/>
            </a:endParaRPr>
          </a:p>
          <a:p>
            <a:r>
              <a:rPr lang="en-US" altLang="zh-CN" sz="2000" b="1" dirty="0">
                <a:solidFill>
                  <a:srgbClr val="000000"/>
                </a:solidFill>
                <a:latin typeface="Arial" panose="020B0604020202020204" pitchFamily="34" charset="0"/>
                <a:ea typeface="宋体" panose="02010600030101010101" pitchFamily="2" charset="-122"/>
              </a:rPr>
              <a:t>   protected:</a:t>
            </a:r>
            <a:endParaRPr lang="en-US" altLang="zh-CN" sz="2000" b="1" dirty="0">
              <a:solidFill>
                <a:srgbClr val="000000"/>
              </a:solidFill>
              <a:latin typeface="Arial" panose="020B0604020202020204" pitchFamily="34" charset="0"/>
              <a:ea typeface="宋体" panose="02010600030101010101" pitchFamily="2" charset="-122"/>
            </a:endParaRPr>
          </a:p>
          <a:p>
            <a:r>
              <a:rPr lang="en-US" altLang="zh-CN" sz="2000" b="1" dirty="0">
                <a:solidFill>
                  <a:srgbClr val="000000"/>
                </a:solidFill>
                <a:latin typeface="Arial" panose="020B0604020202020204" pitchFamily="34" charset="0"/>
                <a:ea typeface="宋体" panose="02010600030101010101" pitchFamily="2" charset="-122"/>
              </a:rPr>
              <a:t>      int  m2;</a:t>
            </a:r>
            <a:endParaRPr lang="en-US" altLang="zh-CN" sz="2000" b="1" dirty="0">
              <a:solidFill>
                <a:srgbClr val="000000"/>
              </a:solidFill>
              <a:latin typeface="Arial" panose="020B0604020202020204" pitchFamily="34" charset="0"/>
              <a:ea typeface="宋体" panose="02010600030101010101" pitchFamily="2" charset="-122"/>
            </a:endParaRPr>
          </a:p>
          <a:p>
            <a:r>
              <a:rPr lang="en-US" altLang="zh-CN" sz="2000" b="1" dirty="0">
                <a:solidFill>
                  <a:srgbClr val="000000"/>
                </a:solidFill>
                <a:latin typeface="Arial" panose="020B0604020202020204" pitchFamily="34" charset="0"/>
                <a:ea typeface="宋体" panose="02010600030101010101" pitchFamily="2" charset="-122"/>
              </a:rPr>
              <a:t>   private:</a:t>
            </a:r>
            <a:endParaRPr lang="en-US" altLang="zh-CN" sz="2000" b="1" dirty="0">
              <a:solidFill>
                <a:srgbClr val="000000"/>
              </a:solidFill>
              <a:latin typeface="Arial" panose="020B0604020202020204" pitchFamily="34" charset="0"/>
              <a:ea typeface="宋体" panose="02010600030101010101" pitchFamily="2" charset="-122"/>
            </a:endParaRPr>
          </a:p>
          <a:p>
            <a:r>
              <a:rPr lang="en-US" altLang="zh-CN" sz="2000" b="1" dirty="0">
                <a:solidFill>
                  <a:srgbClr val="000000"/>
                </a:solidFill>
                <a:latin typeface="Arial" panose="020B0604020202020204" pitchFamily="34" charset="0"/>
                <a:ea typeface="宋体" panose="02010600030101010101" pitchFamily="2" charset="-122"/>
              </a:rPr>
              <a:t>      int  m3;</a:t>
            </a:r>
            <a:endParaRPr lang="en-US" altLang="zh-CN" sz="2000" b="1" dirty="0">
              <a:solidFill>
                <a:srgbClr val="000000"/>
              </a:solidFill>
              <a:latin typeface="Arial" panose="020B0604020202020204" pitchFamily="34" charset="0"/>
              <a:ea typeface="宋体" panose="02010600030101010101" pitchFamily="2" charset="-122"/>
            </a:endParaRPr>
          </a:p>
          <a:p>
            <a:r>
              <a:rPr lang="en-US" altLang="zh-CN" sz="2000" b="1" dirty="0">
                <a:solidFill>
                  <a:srgbClr val="000000"/>
                </a:solidFill>
                <a:latin typeface="Arial" panose="020B0604020202020204" pitchFamily="34" charset="0"/>
                <a:ea typeface="宋体" panose="02010600030101010101" pitchFamily="2" charset="-122"/>
              </a:rPr>
              <a:t>};    </a:t>
            </a:r>
            <a:endParaRPr lang="en-US" altLang="zh-CN" sz="2000" b="1" dirty="0">
              <a:solidFill>
                <a:srgbClr val="000000"/>
              </a:solidFill>
              <a:latin typeface="Arial" panose="020B0604020202020204" pitchFamily="34" charset="0"/>
              <a:ea typeface="宋体" panose="02010600030101010101" pitchFamily="2" charset="-122"/>
            </a:endParaRPr>
          </a:p>
        </p:txBody>
      </p:sp>
      <p:sp>
        <p:nvSpPr>
          <p:cNvPr id="5" name="Text Box 3"/>
          <p:cNvSpPr txBox="1"/>
          <p:nvPr/>
        </p:nvSpPr>
        <p:spPr>
          <a:xfrm>
            <a:off x="4024313" y="3286125"/>
            <a:ext cx="5791200" cy="3169285"/>
          </a:xfrm>
          <a:prstGeom prst="rect">
            <a:avLst/>
          </a:prstGeom>
          <a:solidFill>
            <a:srgbClr val="CCFFCC"/>
          </a:solidFill>
          <a:ln w="12700">
            <a:noFill/>
          </a:ln>
        </p:spPr>
        <p:txBody>
          <a:bodyPr anchor="t" anchorCtr="0">
            <a:spAutoFit/>
          </a:bodyPr>
          <a:p>
            <a:r>
              <a:rPr lang="en-US" altLang="zh-CN" sz="2000" b="1" dirty="0">
                <a:solidFill>
                  <a:srgbClr val="000000"/>
                </a:solidFill>
                <a:latin typeface="Arial" panose="020B0604020202020204" pitchFamily="34" charset="0"/>
                <a:ea typeface="宋体" panose="02010600030101010101" pitchFamily="2" charset="-122"/>
              </a:rPr>
              <a:t>class   Dclass :</a:t>
            </a:r>
            <a:r>
              <a:rPr lang="en-US" altLang="zh-CN" sz="2000" b="1" dirty="0">
                <a:latin typeface="Arial" panose="020B0604020202020204" pitchFamily="34" charset="0"/>
                <a:ea typeface="宋体" panose="02010600030101010101" pitchFamily="2" charset="-122"/>
              </a:rPr>
              <a:t> </a:t>
            </a:r>
            <a:r>
              <a:rPr lang="en-US" altLang="zh-CN" sz="2000" b="1" dirty="0">
                <a:solidFill>
                  <a:srgbClr val="FF6600"/>
                </a:solidFill>
                <a:latin typeface="Arial" panose="020B0604020202020204" pitchFamily="34" charset="0"/>
                <a:ea typeface="宋体" panose="02010600030101010101" pitchFamily="2" charset="-122"/>
              </a:rPr>
              <a:t>private</a:t>
            </a:r>
            <a:r>
              <a:rPr lang="en-US" altLang="zh-CN" sz="2000" b="1" dirty="0">
                <a:latin typeface="Arial" panose="020B0604020202020204" pitchFamily="34" charset="0"/>
                <a:ea typeface="宋体" panose="02010600030101010101" pitchFamily="2" charset="-122"/>
              </a:rPr>
              <a:t>  </a:t>
            </a:r>
            <a:r>
              <a:rPr lang="en-US" altLang="zh-CN" sz="2000" b="1" dirty="0">
                <a:solidFill>
                  <a:srgbClr val="000000"/>
                </a:solidFill>
                <a:latin typeface="Arial" panose="020B0604020202020204" pitchFamily="34" charset="0"/>
                <a:ea typeface="宋体" panose="02010600030101010101" pitchFamily="2" charset="-122"/>
              </a:rPr>
              <a:t>Base</a:t>
            </a:r>
            <a:endParaRPr lang="en-US" altLang="zh-CN" sz="2000" b="1" dirty="0">
              <a:solidFill>
                <a:srgbClr val="000000"/>
              </a:solidFill>
              <a:latin typeface="Arial" panose="020B0604020202020204" pitchFamily="34" charset="0"/>
              <a:ea typeface="宋体" panose="02010600030101010101" pitchFamily="2" charset="-122"/>
            </a:endParaRPr>
          </a:p>
          <a:p>
            <a:r>
              <a:rPr lang="en-US" altLang="zh-CN" sz="2000" b="1" dirty="0">
                <a:solidFill>
                  <a:srgbClr val="000000"/>
                </a:solidFill>
                <a:latin typeface="Arial" panose="020B0604020202020204" pitchFamily="34" charset="0"/>
                <a:ea typeface="宋体" panose="02010600030101010101" pitchFamily="2" charset="-122"/>
              </a:rPr>
              <a:t>{</a:t>
            </a:r>
            <a:endParaRPr lang="en-US" altLang="zh-CN" sz="2000" b="1" dirty="0">
              <a:solidFill>
                <a:srgbClr val="000000"/>
              </a:solidFill>
              <a:latin typeface="Arial" panose="020B0604020202020204" pitchFamily="34" charset="0"/>
              <a:ea typeface="宋体" panose="02010600030101010101" pitchFamily="2" charset="-122"/>
            </a:endParaRPr>
          </a:p>
          <a:p>
            <a:r>
              <a:rPr lang="en-US" altLang="zh-CN" sz="2000" b="1" dirty="0">
                <a:solidFill>
                  <a:srgbClr val="000000"/>
                </a:solidFill>
                <a:latin typeface="Arial" panose="020B0604020202020204" pitchFamily="34" charset="0"/>
                <a:ea typeface="宋体" panose="02010600030101010101" pitchFamily="2" charset="-122"/>
              </a:rPr>
              <a:t> public:</a:t>
            </a:r>
            <a:endParaRPr lang="en-US" altLang="zh-CN" sz="2000" b="1" dirty="0">
              <a:solidFill>
                <a:srgbClr val="000000"/>
              </a:solidFill>
              <a:latin typeface="Arial" panose="020B0604020202020204" pitchFamily="34" charset="0"/>
              <a:ea typeface="宋体" panose="02010600030101010101" pitchFamily="2" charset="-122"/>
            </a:endParaRPr>
          </a:p>
          <a:p>
            <a:r>
              <a:rPr lang="en-US" altLang="zh-CN" sz="2000" b="1" dirty="0">
                <a:solidFill>
                  <a:srgbClr val="000000"/>
                </a:solidFill>
                <a:latin typeface="Arial" panose="020B0604020202020204" pitchFamily="34" charset="0"/>
                <a:ea typeface="宋体" panose="02010600030101010101" pitchFamily="2" charset="-122"/>
              </a:rPr>
              <a:t>      void  test ( )</a:t>
            </a:r>
            <a:endParaRPr lang="en-US" altLang="zh-CN" sz="2000" b="1" dirty="0">
              <a:solidFill>
                <a:srgbClr val="000000"/>
              </a:solidFill>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a:t>
            </a:r>
            <a:r>
              <a:rPr lang="en-US" altLang="zh-CN" sz="2000" b="1" dirty="0">
                <a:solidFill>
                  <a:srgbClr val="000000"/>
                </a:solidFill>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   </a:t>
            </a:r>
            <a:r>
              <a:rPr lang="en-US" altLang="zh-CN" sz="2000" b="1" dirty="0">
                <a:solidFill>
                  <a:srgbClr val="0000FF"/>
                </a:solidFill>
                <a:latin typeface="Arial" panose="020B0604020202020204" pitchFamily="34" charset="0"/>
                <a:ea typeface="宋体" panose="02010600030101010101" pitchFamily="2" charset="-122"/>
              </a:rPr>
              <a:t>m1 = 1;</a:t>
            </a:r>
            <a:endParaRPr lang="en-US" altLang="zh-CN" sz="2000" b="1" dirty="0">
              <a:solidFill>
                <a:srgbClr val="0000FF"/>
              </a:solidFill>
              <a:latin typeface="Arial" panose="020B0604020202020204" pitchFamily="34" charset="0"/>
              <a:ea typeface="宋体" panose="02010600030101010101" pitchFamily="2" charset="-122"/>
            </a:endParaRPr>
          </a:p>
          <a:p>
            <a:r>
              <a:rPr lang="en-US" altLang="zh-CN" sz="2000" b="1" dirty="0">
                <a:solidFill>
                  <a:srgbClr val="0000FF"/>
                </a:solidFill>
                <a:latin typeface="Arial" panose="020B0604020202020204" pitchFamily="34" charset="0"/>
                <a:ea typeface="宋体" panose="02010600030101010101" pitchFamily="2" charset="-122"/>
              </a:rPr>
              <a:t>           m2 = 2;</a:t>
            </a:r>
            <a:endParaRPr lang="en-US" altLang="zh-CN" sz="2000" b="1" dirty="0">
              <a:solidFill>
                <a:srgbClr val="0000FF"/>
              </a:solidFill>
              <a:latin typeface="Arial" panose="020B0604020202020204" pitchFamily="34" charset="0"/>
              <a:ea typeface="宋体" panose="02010600030101010101" pitchFamily="2" charset="-122"/>
            </a:endParaRPr>
          </a:p>
          <a:p>
            <a:r>
              <a:rPr lang="en-US" altLang="zh-CN" sz="2000" b="1" dirty="0">
                <a:solidFill>
                  <a:srgbClr val="0000FF"/>
                </a:solidFill>
                <a:latin typeface="Arial" panose="020B0604020202020204" pitchFamily="34" charset="0"/>
                <a:ea typeface="宋体" panose="02010600030101010101" pitchFamily="2" charset="-122"/>
              </a:rPr>
              <a:t>          </a:t>
            </a:r>
            <a:endParaRPr lang="en-US" altLang="zh-CN" sz="2000" b="1" dirty="0">
              <a:solidFill>
                <a:srgbClr val="0000FF"/>
              </a:solidFill>
              <a:latin typeface="Arial" panose="020B0604020202020204" pitchFamily="34" charset="0"/>
              <a:ea typeface="宋体" panose="02010600030101010101" pitchFamily="2" charset="-122"/>
            </a:endParaRPr>
          </a:p>
          <a:p>
            <a:r>
              <a:rPr lang="en-US" altLang="zh-CN" sz="2000" b="1" dirty="0">
                <a:solidFill>
                  <a:srgbClr val="0000FF"/>
                </a:solidFill>
                <a:latin typeface="Arial" panose="020B0604020202020204" pitchFamily="34" charset="0"/>
                <a:ea typeface="宋体" panose="02010600030101010101" pitchFamily="2" charset="-122"/>
              </a:rPr>
              <a:t>           m3 = 3;</a:t>
            </a:r>
            <a:r>
              <a:rPr lang="en-US" altLang="zh-CN" sz="2000" b="1" dirty="0">
                <a:latin typeface="Arial" panose="020B0604020202020204" pitchFamily="34" charset="0"/>
                <a:ea typeface="宋体" panose="02010600030101010101" pitchFamily="2" charset="-122"/>
              </a:rPr>
              <a:t>           </a:t>
            </a:r>
            <a:endParaRPr lang="en-US"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a:t>
            </a:r>
            <a:r>
              <a:rPr lang="en-US" altLang="zh-CN" sz="2000" b="1" dirty="0">
                <a:solidFill>
                  <a:srgbClr val="000000"/>
                </a:solidFill>
                <a:latin typeface="Arial" panose="020B0604020202020204" pitchFamily="34" charset="0"/>
                <a:ea typeface="宋体" panose="02010600030101010101" pitchFamily="2" charset="-122"/>
              </a:rPr>
              <a:t>}</a:t>
            </a:r>
            <a:endParaRPr lang="en-US" altLang="zh-CN" sz="2000" b="1" dirty="0">
              <a:solidFill>
                <a:srgbClr val="000000"/>
              </a:solidFill>
              <a:latin typeface="Arial" panose="020B0604020202020204" pitchFamily="34" charset="0"/>
              <a:ea typeface="宋体" panose="02010600030101010101" pitchFamily="2" charset="-122"/>
            </a:endParaRPr>
          </a:p>
          <a:p>
            <a:r>
              <a:rPr lang="en-US" altLang="zh-CN" sz="2000" b="1" dirty="0">
                <a:solidFill>
                  <a:srgbClr val="000000"/>
                </a:solidFill>
                <a:latin typeface="Arial" panose="020B0604020202020204" pitchFamily="34" charset="0"/>
                <a:ea typeface="宋体" panose="02010600030101010101" pitchFamily="2" charset="-122"/>
              </a:rPr>
              <a:t>  };</a:t>
            </a:r>
            <a:endParaRPr lang="en-US" altLang="zh-CN" sz="2000" b="1" dirty="0">
              <a:solidFill>
                <a:srgbClr val="000000"/>
              </a:solidFill>
              <a:latin typeface="Arial" panose="020B0604020202020204" pitchFamily="34" charset="0"/>
              <a:ea typeface="宋体" panose="02010600030101010101" pitchFamily="2" charset="-122"/>
            </a:endParaRPr>
          </a:p>
        </p:txBody>
      </p:sp>
      <p:grpSp>
        <p:nvGrpSpPr>
          <p:cNvPr id="2" name="Group 4"/>
          <p:cNvGrpSpPr/>
          <p:nvPr/>
        </p:nvGrpSpPr>
        <p:grpSpPr>
          <a:xfrm>
            <a:off x="5826125" y="5446713"/>
            <a:ext cx="457200" cy="457200"/>
            <a:chOff x="3600" y="3840"/>
            <a:chExt cx="288" cy="288"/>
          </a:xfrm>
        </p:grpSpPr>
        <p:sp>
          <p:nvSpPr>
            <p:cNvPr id="28678" name="Line 5"/>
            <p:cNvSpPr/>
            <p:nvPr/>
          </p:nvSpPr>
          <p:spPr>
            <a:xfrm flipH="1">
              <a:off x="3600" y="3840"/>
              <a:ext cx="288" cy="288"/>
            </a:xfrm>
            <a:prstGeom prst="line">
              <a:avLst/>
            </a:prstGeom>
            <a:ln w="38100" cap="sq" cmpd="sng">
              <a:solidFill>
                <a:srgbClr val="FF0000"/>
              </a:solidFill>
              <a:prstDash val="solid"/>
              <a:round/>
              <a:headEnd type="none" w="sm" len="sm"/>
              <a:tailEnd type="none" w="sm" len="sm"/>
            </a:ln>
          </p:spPr>
        </p:sp>
        <p:sp>
          <p:nvSpPr>
            <p:cNvPr id="28679" name="Line 6"/>
            <p:cNvSpPr/>
            <p:nvPr/>
          </p:nvSpPr>
          <p:spPr>
            <a:xfrm>
              <a:off x="3600" y="3840"/>
              <a:ext cx="288" cy="288"/>
            </a:xfrm>
            <a:prstGeom prst="line">
              <a:avLst/>
            </a:prstGeom>
            <a:ln w="38100" cap="sq" cmpd="sng">
              <a:solidFill>
                <a:srgbClr val="FF0000"/>
              </a:solidFill>
              <a:prstDash val="solid"/>
              <a:round/>
              <a:headEnd type="none" w="sm" len="sm"/>
              <a:tailEnd type="none" w="sm" len="sm"/>
            </a:ln>
          </p:spPr>
        </p:sp>
      </p:grpSp>
      <p:grpSp>
        <p:nvGrpSpPr>
          <p:cNvPr id="3" name="Group 7"/>
          <p:cNvGrpSpPr/>
          <p:nvPr/>
        </p:nvGrpSpPr>
        <p:grpSpPr>
          <a:xfrm>
            <a:off x="5897563" y="4660900"/>
            <a:ext cx="546100" cy="317500"/>
            <a:chOff x="2200" y="3608"/>
            <a:chExt cx="344" cy="200"/>
          </a:xfrm>
        </p:grpSpPr>
        <p:sp>
          <p:nvSpPr>
            <p:cNvPr id="28681" name="Line 8"/>
            <p:cNvSpPr/>
            <p:nvPr/>
          </p:nvSpPr>
          <p:spPr>
            <a:xfrm flipH="1">
              <a:off x="2352" y="3608"/>
              <a:ext cx="192" cy="192"/>
            </a:xfrm>
            <a:prstGeom prst="line">
              <a:avLst/>
            </a:prstGeom>
            <a:ln w="38100" cap="sq" cmpd="sng">
              <a:solidFill>
                <a:srgbClr val="FF0000"/>
              </a:solidFill>
              <a:prstDash val="solid"/>
              <a:round/>
              <a:headEnd type="none" w="sm" len="sm"/>
              <a:tailEnd type="none" w="sm" len="sm"/>
            </a:ln>
          </p:spPr>
        </p:sp>
        <p:sp>
          <p:nvSpPr>
            <p:cNvPr id="28682" name="Line 9"/>
            <p:cNvSpPr/>
            <p:nvPr/>
          </p:nvSpPr>
          <p:spPr>
            <a:xfrm>
              <a:off x="2200" y="3680"/>
              <a:ext cx="128" cy="128"/>
            </a:xfrm>
            <a:prstGeom prst="line">
              <a:avLst/>
            </a:prstGeom>
            <a:ln w="38100" cap="sq" cmpd="sng">
              <a:solidFill>
                <a:srgbClr val="FF0000"/>
              </a:solidFill>
              <a:prstDash val="solid"/>
              <a:round/>
              <a:headEnd type="none" w="sm" len="sm"/>
              <a:tailEnd type="none" w="sm" len="sm"/>
            </a:ln>
          </p:spPr>
        </p:sp>
      </p:grpSp>
      <p:sp>
        <p:nvSpPr>
          <p:cNvPr id="12" name="Text Box 10"/>
          <p:cNvSpPr txBox="1"/>
          <p:nvPr/>
        </p:nvSpPr>
        <p:spPr>
          <a:xfrm>
            <a:off x="6815773" y="3645535"/>
            <a:ext cx="2841625" cy="2861310"/>
          </a:xfrm>
          <a:prstGeom prst="rect">
            <a:avLst/>
          </a:prstGeom>
          <a:solidFill>
            <a:srgbClr val="FFFF99"/>
          </a:solidFill>
          <a:ln w="12700">
            <a:noFill/>
          </a:ln>
        </p:spPr>
        <p:txBody>
          <a:bodyPr anchor="t" anchorCtr="0">
            <a:spAutoFit/>
          </a:bodyPr>
          <a:p>
            <a:r>
              <a:rPr lang="en-US" altLang="zh-CN" sz="2000" b="1" dirty="0">
                <a:solidFill>
                  <a:srgbClr val="663300"/>
                </a:solidFill>
                <a:latin typeface="Times New Roman" panose="02020603050405020304" pitchFamily="18" charset="0"/>
                <a:ea typeface="宋体" panose="02010600030101010101" pitchFamily="2" charset="-122"/>
              </a:rPr>
              <a:t>void main ( )</a:t>
            </a:r>
            <a:endParaRPr lang="en-US" altLang="zh-CN" sz="2000" b="1" dirty="0">
              <a:solidFill>
                <a:srgbClr val="663300"/>
              </a:solidFill>
              <a:latin typeface="Times New Roman" panose="02020603050405020304" pitchFamily="18" charset="0"/>
              <a:ea typeface="宋体" panose="02010600030101010101" pitchFamily="2" charset="-122"/>
            </a:endParaRPr>
          </a:p>
          <a:p>
            <a:r>
              <a:rPr lang="en-US" altLang="zh-CN" sz="2000" b="1" dirty="0">
                <a:solidFill>
                  <a:srgbClr val="663300"/>
                </a:solidFill>
                <a:latin typeface="Times New Roman" panose="02020603050405020304" pitchFamily="18" charset="0"/>
                <a:ea typeface="宋体" panose="02010600030101010101" pitchFamily="2" charset="-122"/>
              </a:rPr>
              <a:t>{</a:t>
            </a:r>
            <a:endParaRPr lang="en-US" altLang="zh-CN" sz="2000" b="1" dirty="0">
              <a:solidFill>
                <a:srgbClr val="663300"/>
              </a:solidFill>
              <a:latin typeface="Times New Roman" panose="02020603050405020304" pitchFamily="18" charset="0"/>
              <a:ea typeface="宋体" panose="02010600030101010101" pitchFamily="2" charset="-122"/>
            </a:endParaRPr>
          </a:p>
          <a:p>
            <a:r>
              <a:rPr lang="en-US" altLang="zh-CN" sz="2000" b="1" dirty="0">
                <a:solidFill>
                  <a:srgbClr val="663300"/>
                </a:solidFill>
                <a:latin typeface="Times New Roman" panose="02020603050405020304" pitchFamily="18" charset="0"/>
                <a:ea typeface="宋体" panose="02010600030101010101" pitchFamily="2" charset="-122"/>
              </a:rPr>
              <a:t>   Dclass   d1;</a:t>
            </a:r>
            <a:endParaRPr lang="en-US" altLang="zh-CN" sz="2000" b="1" dirty="0">
              <a:solidFill>
                <a:srgbClr val="663300"/>
              </a:solidFill>
              <a:latin typeface="Times New Roman" panose="02020603050405020304" pitchFamily="18" charset="0"/>
              <a:ea typeface="宋体" panose="02010600030101010101" pitchFamily="2" charset="-122"/>
            </a:endParaRPr>
          </a:p>
          <a:p>
            <a:r>
              <a:rPr lang="en-US" altLang="zh-CN" sz="2000" b="1" dirty="0">
                <a:latin typeface="Times New Roman" panose="02020603050405020304" pitchFamily="18" charset="0"/>
                <a:ea typeface="宋体" panose="02010600030101010101" pitchFamily="2" charset="-122"/>
              </a:rPr>
              <a:t>   </a:t>
            </a:r>
            <a:r>
              <a:rPr lang="en-US" altLang="zh-CN" sz="2000" b="1" dirty="0">
                <a:solidFill>
                  <a:srgbClr val="0000FF"/>
                </a:solidFill>
                <a:latin typeface="Times New Roman" panose="02020603050405020304" pitchFamily="18" charset="0"/>
                <a:ea typeface="宋体" panose="02010600030101010101" pitchFamily="2" charset="-122"/>
              </a:rPr>
              <a:t>d1.m1 = 1; </a:t>
            </a:r>
            <a:endParaRPr lang="en-US" altLang="zh-CN" sz="2000" b="1" dirty="0">
              <a:solidFill>
                <a:srgbClr val="0000FF"/>
              </a:solidFill>
              <a:latin typeface="Times New Roman" panose="02020603050405020304" pitchFamily="18" charset="0"/>
              <a:ea typeface="宋体" panose="02010600030101010101" pitchFamily="2" charset="-122"/>
            </a:endParaRPr>
          </a:p>
          <a:p>
            <a:r>
              <a:rPr lang="en-US" altLang="zh-CN" sz="2000" b="1" dirty="0">
                <a:solidFill>
                  <a:srgbClr val="0000FF"/>
                </a:solidFill>
                <a:latin typeface="Times New Roman" panose="02020603050405020304" pitchFamily="18" charset="0"/>
                <a:ea typeface="宋体" panose="02010600030101010101" pitchFamily="2" charset="-122"/>
              </a:rPr>
              <a:t>   </a:t>
            </a:r>
            <a:endParaRPr lang="en-US" altLang="zh-CN" sz="2000" b="1" dirty="0">
              <a:solidFill>
                <a:srgbClr val="0000FF"/>
              </a:solidFill>
              <a:latin typeface="Times New Roman" panose="02020603050405020304" pitchFamily="18" charset="0"/>
              <a:ea typeface="宋体" panose="02010600030101010101" pitchFamily="2" charset="-122"/>
            </a:endParaRPr>
          </a:p>
          <a:p>
            <a:r>
              <a:rPr lang="en-US" altLang="zh-CN" sz="2000" b="1" dirty="0">
                <a:solidFill>
                  <a:srgbClr val="0000FF"/>
                </a:solidFill>
                <a:latin typeface="Times New Roman" panose="02020603050405020304" pitchFamily="18" charset="0"/>
                <a:ea typeface="宋体" panose="02010600030101010101" pitchFamily="2" charset="-122"/>
              </a:rPr>
              <a:t>   d1.m2 = 2;</a:t>
            </a:r>
            <a:endParaRPr lang="en-US" altLang="zh-CN" sz="2000" b="1" dirty="0">
              <a:solidFill>
                <a:srgbClr val="0000FF"/>
              </a:solidFill>
              <a:latin typeface="Times New Roman" panose="02020603050405020304" pitchFamily="18" charset="0"/>
              <a:ea typeface="宋体" panose="02010600030101010101" pitchFamily="2" charset="-122"/>
            </a:endParaRPr>
          </a:p>
          <a:p>
            <a:r>
              <a:rPr lang="en-US" altLang="zh-CN" sz="2000" b="1" dirty="0">
                <a:solidFill>
                  <a:srgbClr val="0000FF"/>
                </a:solidFill>
                <a:latin typeface="Times New Roman" panose="02020603050405020304" pitchFamily="18" charset="0"/>
                <a:ea typeface="宋体" panose="02010600030101010101" pitchFamily="2" charset="-122"/>
              </a:rPr>
              <a:t>   </a:t>
            </a:r>
            <a:endParaRPr lang="en-US" altLang="zh-CN" sz="2000" b="1" dirty="0">
              <a:solidFill>
                <a:srgbClr val="0000FF"/>
              </a:solidFill>
              <a:latin typeface="Times New Roman" panose="02020603050405020304" pitchFamily="18" charset="0"/>
              <a:ea typeface="宋体" panose="02010600030101010101" pitchFamily="2" charset="-122"/>
            </a:endParaRPr>
          </a:p>
          <a:p>
            <a:r>
              <a:rPr lang="en-US" altLang="zh-CN" sz="2000" b="1" dirty="0">
                <a:solidFill>
                  <a:srgbClr val="0000FF"/>
                </a:solidFill>
                <a:latin typeface="Times New Roman" panose="02020603050405020304" pitchFamily="18" charset="0"/>
                <a:ea typeface="宋体" panose="02010600030101010101" pitchFamily="2" charset="-122"/>
              </a:rPr>
              <a:t>   d1.test ( ); </a:t>
            </a:r>
            <a:endParaRPr lang="en-US" altLang="zh-CN" sz="2000" b="1" dirty="0">
              <a:solidFill>
                <a:srgbClr val="0000FF"/>
              </a:solidFill>
              <a:latin typeface="Times New Roman" panose="02020603050405020304" pitchFamily="18" charset="0"/>
              <a:ea typeface="宋体" panose="02010600030101010101" pitchFamily="2" charset="-122"/>
            </a:endParaRPr>
          </a:p>
          <a:p>
            <a:r>
              <a:rPr lang="en-US" altLang="zh-CN" sz="2000" b="1" dirty="0">
                <a:solidFill>
                  <a:srgbClr val="663300"/>
                </a:solidFill>
                <a:latin typeface="Times New Roman" panose="02020603050405020304" pitchFamily="18" charset="0"/>
                <a:ea typeface="宋体" panose="02010600030101010101" pitchFamily="2" charset="-122"/>
              </a:rPr>
              <a:t>}</a:t>
            </a:r>
            <a:endParaRPr lang="en-US" altLang="zh-CN" sz="2000" b="1" dirty="0">
              <a:solidFill>
                <a:srgbClr val="663300"/>
              </a:solidFill>
              <a:latin typeface="Times New Roman" panose="02020603050405020304" pitchFamily="18" charset="0"/>
              <a:ea typeface="宋体" panose="02010600030101010101" pitchFamily="2" charset="-122"/>
            </a:endParaRPr>
          </a:p>
        </p:txBody>
      </p:sp>
      <p:grpSp>
        <p:nvGrpSpPr>
          <p:cNvPr id="4" name="Group 11"/>
          <p:cNvGrpSpPr/>
          <p:nvPr/>
        </p:nvGrpSpPr>
        <p:grpSpPr>
          <a:xfrm>
            <a:off x="8474075" y="5091113"/>
            <a:ext cx="457200" cy="457200"/>
            <a:chOff x="3600" y="3840"/>
            <a:chExt cx="288" cy="288"/>
          </a:xfrm>
        </p:grpSpPr>
        <p:sp>
          <p:nvSpPr>
            <p:cNvPr id="28685" name="Line 12"/>
            <p:cNvSpPr/>
            <p:nvPr/>
          </p:nvSpPr>
          <p:spPr>
            <a:xfrm flipH="1">
              <a:off x="3600" y="3840"/>
              <a:ext cx="288" cy="288"/>
            </a:xfrm>
            <a:prstGeom prst="line">
              <a:avLst/>
            </a:prstGeom>
            <a:ln w="38100" cap="sq" cmpd="sng">
              <a:solidFill>
                <a:srgbClr val="FF0000"/>
              </a:solidFill>
              <a:prstDash val="solid"/>
              <a:round/>
              <a:headEnd type="none" w="sm" len="sm"/>
              <a:tailEnd type="none" w="sm" len="sm"/>
            </a:ln>
          </p:spPr>
        </p:sp>
        <p:sp>
          <p:nvSpPr>
            <p:cNvPr id="28686" name="Line 13"/>
            <p:cNvSpPr/>
            <p:nvPr/>
          </p:nvSpPr>
          <p:spPr>
            <a:xfrm>
              <a:off x="3600" y="3840"/>
              <a:ext cx="288" cy="288"/>
            </a:xfrm>
            <a:prstGeom prst="line">
              <a:avLst/>
            </a:prstGeom>
            <a:ln w="38100" cap="sq" cmpd="sng">
              <a:solidFill>
                <a:srgbClr val="FF0000"/>
              </a:solidFill>
              <a:prstDash val="solid"/>
              <a:round/>
              <a:headEnd type="none" w="sm" len="sm"/>
              <a:tailEnd type="none" w="sm" len="sm"/>
            </a:ln>
          </p:spPr>
        </p:sp>
      </p:grpSp>
      <p:grpSp>
        <p:nvGrpSpPr>
          <p:cNvPr id="6" name="Group 14"/>
          <p:cNvGrpSpPr/>
          <p:nvPr/>
        </p:nvGrpSpPr>
        <p:grpSpPr>
          <a:xfrm>
            <a:off x="8518525" y="5903913"/>
            <a:ext cx="546100" cy="317500"/>
            <a:chOff x="2200" y="3608"/>
            <a:chExt cx="344" cy="200"/>
          </a:xfrm>
        </p:grpSpPr>
        <p:sp>
          <p:nvSpPr>
            <p:cNvPr id="28688" name="Line 15"/>
            <p:cNvSpPr/>
            <p:nvPr/>
          </p:nvSpPr>
          <p:spPr>
            <a:xfrm flipH="1">
              <a:off x="2352" y="3608"/>
              <a:ext cx="192" cy="192"/>
            </a:xfrm>
            <a:prstGeom prst="line">
              <a:avLst/>
            </a:prstGeom>
            <a:ln w="38100" cap="sq" cmpd="sng">
              <a:solidFill>
                <a:srgbClr val="FF0000"/>
              </a:solidFill>
              <a:prstDash val="solid"/>
              <a:round/>
              <a:headEnd type="none" w="sm" len="sm"/>
              <a:tailEnd type="none" w="sm" len="sm"/>
            </a:ln>
          </p:spPr>
        </p:sp>
        <p:sp>
          <p:nvSpPr>
            <p:cNvPr id="28689" name="Line 16"/>
            <p:cNvSpPr/>
            <p:nvPr/>
          </p:nvSpPr>
          <p:spPr>
            <a:xfrm>
              <a:off x="2200" y="3680"/>
              <a:ext cx="128" cy="128"/>
            </a:xfrm>
            <a:prstGeom prst="line">
              <a:avLst/>
            </a:prstGeom>
            <a:ln w="38100" cap="sq" cmpd="sng">
              <a:solidFill>
                <a:srgbClr val="FF0000"/>
              </a:solidFill>
              <a:prstDash val="solid"/>
              <a:round/>
              <a:headEnd type="none" w="sm" len="sm"/>
              <a:tailEnd type="none" w="sm" len="sm"/>
            </a:ln>
          </p:spPr>
        </p:sp>
      </p:grpSp>
      <p:grpSp>
        <p:nvGrpSpPr>
          <p:cNvPr id="7" name="Group 17"/>
          <p:cNvGrpSpPr/>
          <p:nvPr/>
        </p:nvGrpSpPr>
        <p:grpSpPr>
          <a:xfrm>
            <a:off x="8402638" y="4379913"/>
            <a:ext cx="457200" cy="457200"/>
            <a:chOff x="3600" y="3840"/>
            <a:chExt cx="288" cy="288"/>
          </a:xfrm>
        </p:grpSpPr>
        <p:sp>
          <p:nvSpPr>
            <p:cNvPr id="28691" name="Line 18"/>
            <p:cNvSpPr/>
            <p:nvPr/>
          </p:nvSpPr>
          <p:spPr>
            <a:xfrm flipH="1">
              <a:off x="3600" y="3840"/>
              <a:ext cx="288" cy="288"/>
            </a:xfrm>
            <a:prstGeom prst="line">
              <a:avLst/>
            </a:prstGeom>
            <a:ln w="38100" cap="sq" cmpd="sng">
              <a:solidFill>
                <a:srgbClr val="FF0000"/>
              </a:solidFill>
              <a:prstDash val="solid"/>
              <a:round/>
              <a:headEnd type="none" w="sm" len="sm"/>
              <a:tailEnd type="none" w="sm" len="sm"/>
            </a:ln>
          </p:spPr>
        </p:sp>
        <p:sp>
          <p:nvSpPr>
            <p:cNvPr id="28692" name="Line 19"/>
            <p:cNvSpPr/>
            <p:nvPr/>
          </p:nvSpPr>
          <p:spPr>
            <a:xfrm>
              <a:off x="3600" y="3840"/>
              <a:ext cx="288" cy="288"/>
            </a:xfrm>
            <a:prstGeom prst="line">
              <a:avLst/>
            </a:prstGeom>
            <a:ln w="38100" cap="sq" cmpd="sng">
              <a:solidFill>
                <a:srgbClr val="FF0000"/>
              </a:solidFill>
              <a:prstDash val="solid"/>
              <a:round/>
              <a:headEnd type="none" w="sm" len="sm"/>
              <a:tailEnd type="none" w="sm" len="sm"/>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7523">
                                            <p:txEl>
                                              <p:charRg st="0" end="61"/>
                                            </p:txEl>
                                          </p:spTgt>
                                        </p:tgtEl>
                                        <p:attrNameLst>
                                          <p:attrName>style.visibility</p:attrName>
                                        </p:attrNameLst>
                                      </p:cBhvr>
                                      <p:to>
                                        <p:strVal val="visible"/>
                                      </p:to>
                                    </p:set>
                                    <p:animEffect transition="in" filter="checkerboard(across)">
                                      <p:cBhvr>
                                        <p:cTn id="7" dur="500"/>
                                        <p:tgtEl>
                                          <p:spTgt spid="107523">
                                            <p:txEl>
                                              <p:charRg st="0" end="6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7523">
                                            <p:txEl>
                                              <p:charRg st="61" end="120"/>
                                            </p:txEl>
                                          </p:spTgt>
                                        </p:tgtEl>
                                        <p:attrNameLst>
                                          <p:attrName>style.visibility</p:attrName>
                                        </p:attrNameLst>
                                      </p:cBhvr>
                                      <p:to>
                                        <p:strVal val="visible"/>
                                      </p:to>
                                    </p:set>
                                    <p:animEffect transition="in" filter="checkerboard(across)">
                                      <p:cBhvr>
                                        <p:cTn id="12" dur="500"/>
                                        <p:tgtEl>
                                          <p:spTgt spid="107523">
                                            <p:txEl>
                                              <p:charRg st="61" end="12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7523">
                                            <p:txEl>
                                              <p:charRg st="120" end="144"/>
                                            </p:txEl>
                                          </p:spTgt>
                                        </p:tgtEl>
                                        <p:attrNameLst>
                                          <p:attrName>style.visibility</p:attrName>
                                        </p:attrNameLst>
                                      </p:cBhvr>
                                      <p:to>
                                        <p:strVal val="visible"/>
                                      </p:to>
                                    </p:set>
                                    <p:animEffect transition="in" filter="checkerboard(across)">
                                      <p:cBhvr>
                                        <p:cTn id="17" dur="500"/>
                                        <p:tgtEl>
                                          <p:spTgt spid="107523">
                                            <p:txEl>
                                              <p:charRg st="120" end="14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3"/>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499"/>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par>
                                <p:cTn id="38" presetID="3" presetClass="entr" presetSubtype="10" fill="hold" nodeType="with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blinds(horizontal)">
                                      <p:cBhvr>
                                        <p:cTn id="40" dur="500"/>
                                        <p:tgtEl>
                                          <p:spTgt spid="4"/>
                                        </p:tgtEl>
                                      </p:cBhvr>
                                    </p:animEffect>
                                  </p:childTnLst>
                                </p:cTn>
                              </p:par>
                              <p:par>
                                <p:cTn id="41" presetID="3" presetClass="entr" presetSubtype="10"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blinds(horizontal)">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uiExpand="1" build="p"/>
      <p:bldP spid="5" grpId="0" bldLvl="0" animBg="1"/>
      <p:bldP spid="12"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p:nvPr>
            <p:ph type="title"/>
          </p:nvPr>
        </p:nvSpPr>
        <p:spPr>
          <a:xfrm>
            <a:off x="2640013" y="0"/>
            <a:ext cx="7315200" cy="620713"/>
          </a:xfrm>
          <a:noFill/>
          <a:ln>
            <a:noFill/>
          </a:ln>
        </p:spPr>
        <p:txBody>
          <a:bodyPr anchor="t" anchorCtr="0"/>
          <a:p>
            <a:r>
              <a:rPr lang="zh-CN" altLang="en-US" sz="2800" b="1" dirty="0"/>
              <a:t>例</a:t>
            </a:r>
            <a:r>
              <a:rPr lang="en-US" altLang="zh-CN" sz="2800" b="1" dirty="0"/>
              <a:t>7-2 </a:t>
            </a:r>
            <a:r>
              <a:rPr lang="zh-CN" altLang="en-US" sz="2800" b="1" dirty="0"/>
              <a:t>私有继承举例</a:t>
            </a:r>
            <a:endParaRPr lang="zh-CN" altLang="en-US" sz="2800" b="1" dirty="0"/>
          </a:p>
        </p:txBody>
      </p:sp>
      <p:sp>
        <p:nvSpPr>
          <p:cNvPr id="30722" name="Rectangle 3"/>
          <p:cNvSpPr/>
          <p:nvPr>
            <p:ph idx="1"/>
          </p:nvPr>
        </p:nvSpPr>
        <p:spPr>
          <a:xfrm>
            <a:off x="1055370" y="548640"/>
            <a:ext cx="8911590" cy="4800600"/>
          </a:xfrm>
          <a:solidFill>
            <a:srgbClr val="FFFFFF"/>
          </a:solidFill>
          <a:ln>
            <a:noFill/>
          </a:ln>
        </p:spPr>
        <p:txBody>
          <a:bodyPr anchor="t" anchorCtr="0"/>
          <a:p>
            <a:pPr>
              <a:buNone/>
            </a:pPr>
            <a:r>
              <a:rPr lang="en-US" altLang="zh-CN" sz="2400" b="1" dirty="0">
                <a:solidFill>
                  <a:srgbClr val="FF3300"/>
                </a:solidFill>
              </a:rPr>
              <a:t>class Rectangle: private Point</a:t>
            </a:r>
            <a:r>
              <a:rPr lang="en-US" altLang="zh-CN" sz="2400" b="1" dirty="0"/>
              <a:t>	//</a:t>
            </a:r>
            <a:r>
              <a:rPr lang="zh-CN" altLang="en-US" sz="2400" b="1" dirty="0"/>
              <a:t>派生类声明</a:t>
            </a:r>
            <a:endParaRPr lang="zh-CN" altLang="en-US" sz="2400" b="1" dirty="0"/>
          </a:p>
          <a:p>
            <a:pPr>
              <a:buNone/>
            </a:pPr>
            <a:r>
              <a:rPr lang="en-US" altLang="zh-CN" sz="2400" b="1" dirty="0"/>
              <a:t>{</a:t>
            </a:r>
            <a:endParaRPr lang="en-US" altLang="zh-CN" sz="2400" b="1" dirty="0"/>
          </a:p>
          <a:p>
            <a:pPr>
              <a:buNone/>
            </a:pPr>
            <a:r>
              <a:rPr lang="en-US" altLang="zh-CN" sz="2400" b="1" dirty="0"/>
              <a:t>  public:	//</a:t>
            </a:r>
            <a:r>
              <a:rPr lang="zh-CN" altLang="en-US" sz="2400" b="1" dirty="0"/>
              <a:t>新增外部接口</a:t>
            </a:r>
            <a:endParaRPr lang="zh-CN" altLang="en-US" sz="2400" b="1" dirty="0"/>
          </a:p>
          <a:p>
            <a:pPr>
              <a:buNone/>
            </a:pPr>
            <a:r>
              <a:rPr lang="zh-CN" altLang="en-US" sz="2400" b="1" dirty="0"/>
              <a:t>	</a:t>
            </a:r>
            <a:r>
              <a:rPr lang="en-US" altLang="zh-CN" sz="2400" b="1" dirty="0"/>
              <a:t>void initRectangle(float x, float y, float w, float h)</a:t>
            </a:r>
            <a:endParaRPr lang="en-US" altLang="zh-CN" sz="2400" b="1" dirty="0"/>
          </a:p>
          <a:p>
            <a:pPr>
              <a:buNone/>
            </a:pPr>
            <a:r>
              <a:rPr lang="en-US" altLang="zh-CN" sz="2400" b="1" dirty="0"/>
              <a:t>	{ </a:t>
            </a:r>
            <a:r>
              <a:rPr lang="en-US" altLang="zh-CN" sz="2400" b="1" dirty="0">
                <a:solidFill>
                  <a:srgbClr val="FF3300"/>
                </a:solidFill>
              </a:rPr>
              <a:t>initPoint(x,y);</a:t>
            </a:r>
            <a:r>
              <a:rPr lang="en-US" altLang="zh-CN" sz="2400" b="1" dirty="0">
                <a:solidFill>
                  <a:schemeClr val="folHlink"/>
                </a:solidFill>
              </a:rPr>
              <a:t>     </a:t>
            </a:r>
            <a:r>
              <a:rPr lang="en-US" altLang="zh-CN" sz="2400" b="1" dirty="0"/>
              <a:t>W=w; H=h;      }  	        </a:t>
            </a:r>
            <a:endParaRPr lang="en-US" altLang="zh-CN" sz="2400" b="1" dirty="0"/>
          </a:p>
          <a:p>
            <a:pPr>
              <a:buNone/>
            </a:pPr>
            <a:r>
              <a:rPr lang="zh-CN" altLang="en-US" sz="2400" b="1" dirty="0"/>
              <a:t>	</a:t>
            </a:r>
            <a:r>
              <a:rPr lang="en-US" altLang="zh-CN" sz="2400" b="1" dirty="0"/>
              <a:t>void Move(float offx, float offy) </a:t>
            </a:r>
            <a:endParaRPr lang="en-US" altLang="zh-CN" sz="2400" b="1" dirty="0"/>
          </a:p>
          <a:p>
            <a:pPr>
              <a:buNone/>
            </a:pPr>
            <a:r>
              <a:rPr lang="en-US" altLang="zh-CN" sz="2400" b="1" dirty="0"/>
              <a:t>    {  </a:t>
            </a:r>
            <a:r>
              <a:rPr lang="en-US" altLang="zh-CN" sz="2400" b="1" dirty="0">
                <a:solidFill>
                  <a:srgbClr val="FF3300"/>
                </a:solidFill>
              </a:rPr>
              <a:t>Point::Move(offx,offy);</a:t>
            </a:r>
            <a:r>
              <a:rPr lang="en-US" altLang="zh-CN" sz="2400" b="1" dirty="0"/>
              <a:t> }</a:t>
            </a:r>
            <a:endParaRPr lang="en-US" altLang="zh-CN" sz="2400" b="1" dirty="0"/>
          </a:p>
          <a:p>
            <a:pPr>
              <a:buNone/>
            </a:pPr>
            <a:r>
              <a:rPr lang="en-US" altLang="zh-CN" sz="2400" b="1" dirty="0"/>
              <a:t>	float GetX() const  {return </a:t>
            </a:r>
            <a:r>
              <a:rPr lang="en-US" altLang="zh-CN" sz="2400" b="1" dirty="0">
                <a:solidFill>
                  <a:srgbClr val="FF3300"/>
                </a:solidFill>
              </a:rPr>
              <a:t>Point::GetX(); </a:t>
            </a:r>
            <a:r>
              <a:rPr lang="en-US" altLang="zh-CN" sz="2400" b="1" dirty="0">
                <a:solidFill>
                  <a:schemeClr val="tx2"/>
                </a:solidFill>
              </a:rPr>
              <a:t>}</a:t>
            </a:r>
            <a:endParaRPr lang="en-US" altLang="zh-CN" sz="2400" b="1" dirty="0">
              <a:solidFill>
                <a:schemeClr val="tx2"/>
              </a:solidFill>
            </a:endParaRPr>
          </a:p>
          <a:p>
            <a:pPr>
              <a:buNone/>
            </a:pPr>
            <a:r>
              <a:rPr lang="en-US" altLang="zh-CN" sz="2400" b="1" dirty="0"/>
              <a:t>	float GetY() const  {return </a:t>
            </a:r>
            <a:r>
              <a:rPr lang="en-US" altLang="zh-CN" sz="2400" b="1" dirty="0">
                <a:solidFill>
                  <a:srgbClr val="FF3300"/>
                </a:solidFill>
              </a:rPr>
              <a:t>Point::GetY(); </a:t>
            </a:r>
            <a:r>
              <a:rPr lang="en-US" altLang="zh-CN" sz="2400" b="1" dirty="0">
                <a:solidFill>
                  <a:schemeClr val="tx2"/>
                </a:solidFill>
              </a:rPr>
              <a:t>}</a:t>
            </a:r>
            <a:endParaRPr lang="en-US" altLang="zh-CN" sz="2400" b="1" dirty="0">
              <a:solidFill>
                <a:schemeClr val="tx2"/>
              </a:solidFill>
            </a:endParaRPr>
          </a:p>
          <a:p>
            <a:pPr>
              <a:buNone/>
            </a:pPr>
            <a:r>
              <a:rPr lang="en-US" altLang="zh-CN" sz="2400" b="1" dirty="0"/>
              <a:t>	float GetH() const  {return H;}</a:t>
            </a:r>
            <a:endParaRPr lang="en-US" altLang="zh-CN" sz="2400" b="1" dirty="0"/>
          </a:p>
          <a:p>
            <a:pPr>
              <a:buNone/>
            </a:pPr>
            <a:r>
              <a:rPr lang="en-US" altLang="zh-CN" sz="2400" b="1" dirty="0"/>
              <a:t>	float GetW() const  {return W;}</a:t>
            </a:r>
            <a:endParaRPr lang="en-US" altLang="zh-CN" sz="2400" b="1" dirty="0"/>
          </a:p>
          <a:p>
            <a:pPr>
              <a:buNone/>
            </a:pPr>
            <a:r>
              <a:rPr lang="en-US" altLang="zh-CN" sz="2400" b="1" dirty="0"/>
              <a:t>private:	//</a:t>
            </a:r>
            <a:r>
              <a:rPr lang="zh-CN" altLang="en-US" sz="2400" b="1" dirty="0"/>
              <a:t>新增私有数据</a:t>
            </a:r>
            <a:endParaRPr lang="zh-CN" altLang="en-US" sz="2400" b="1" dirty="0"/>
          </a:p>
          <a:p>
            <a:pPr>
              <a:buNone/>
            </a:pPr>
            <a:r>
              <a:rPr lang="zh-CN" altLang="en-US" sz="2400" b="1" dirty="0"/>
              <a:t>	</a:t>
            </a:r>
            <a:r>
              <a:rPr lang="en-US" altLang="zh-CN" sz="2400" b="1" dirty="0"/>
              <a:t>float W,H;</a:t>
            </a:r>
            <a:endParaRPr lang="en-US" altLang="zh-CN" sz="2400" b="1" dirty="0"/>
          </a:p>
          <a:p>
            <a:pPr>
              <a:buNone/>
            </a:pPr>
            <a:r>
              <a:rPr lang="en-US" altLang="zh-CN" sz="2400" b="1" dirty="0"/>
              <a:t>};</a:t>
            </a:r>
            <a:endParaRPr lang="en-US" altLang="zh-CN" sz="24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p:nvPr>
            <p:ph idx="1"/>
          </p:nvPr>
        </p:nvSpPr>
        <p:spPr>
          <a:xfrm>
            <a:off x="1415415" y="620713"/>
            <a:ext cx="7989888" cy="5184775"/>
          </a:xfrm>
          <a:solidFill>
            <a:srgbClr val="FFFFFF"/>
          </a:solidFill>
          <a:ln>
            <a:noFill/>
          </a:ln>
        </p:spPr>
        <p:txBody>
          <a:bodyPr anchor="t" anchorCtr="0"/>
          <a:p>
            <a:pPr>
              <a:lnSpc>
                <a:spcPct val="95000"/>
              </a:lnSpc>
              <a:buNone/>
            </a:pPr>
            <a:r>
              <a:rPr lang="en-US" altLang="zh-CN" sz="2400" b="1" dirty="0">
                <a:ea typeface="楷体_GB2312" pitchFamily="49" charset="-122"/>
              </a:rPr>
              <a:t>int main()</a:t>
            </a:r>
            <a:endParaRPr lang="en-US" altLang="zh-CN" sz="2400" b="1" dirty="0">
              <a:ea typeface="楷体_GB2312" pitchFamily="49" charset="-122"/>
            </a:endParaRPr>
          </a:p>
          <a:p>
            <a:pPr>
              <a:lnSpc>
                <a:spcPct val="95000"/>
              </a:lnSpc>
              <a:buNone/>
            </a:pPr>
            <a:r>
              <a:rPr lang="en-US" altLang="zh-CN" sz="2400" b="1" dirty="0">
                <a:ea typeface="楷体_GB2312" pitchFamily="49" charset="-122"/>
              </a:rPr>
              <a:t>{  </a:t>
            </a:r>
            <a:endParaRPr lang="en-US" altLang="zh-CN" sz="2400" b="1" dirty="0">
              <a:ea typeface="楷体_GB2312" pitchFamily="49" charset="-122"/>
            </a:endParaRPr>
          </a:p>
          <a:p>
            <a:pPr>
              <a:lnSpc>
                <a:spcPct val="95000"/>
              </a:lnSpc>
              <a:buNone/>
            </a:pPr>
            <a:r>
              <a:rPr lang="en-US" altLang="zh-CN" sz="2400" b="1" dirty="0">
                <a:ea typeface="楷体_GB2312" pitchFamily="49" charset="-122"/>
              </a:rPr>
              <a:t>    </a:t>
            </a:r>
            <a:r>
              <a:rPr lang="en-US" altLang="zh-CN" sz="2400" b="1" dirty="0">
                <a:solidFill>
                  <a:schemeClr val="accent2"/>
                </a:solidFill>
                <a:ea typeface="楷体_GB2312" pitchFamily="49" charset="-122"/>
              </a:rPr>
              <a:t>//</a:t>
            </a:r>
            <a:r>
              <a:rPr lang="zh-CN" altLang="en-US" sz="2400" b="1" dirty="0">
                <a:solidFill>
                  <a:schemeClr val="accent2"/>
                </a:solidFill>
                <a:ea typeface="楷体_GB2312" pitchFamily="49" charset="-122"/>
              </a:rPr>
              <a:t>通过派生类对象只能访问本类成员</a:t>
            </a:r>
            <a:endParaRPr lang="zh-CN" altLang="en-US" sz="2400" b="1" dirty="0">
              <a:solidFill>
                <a:schemeClr val="accent2"/>
              </a:solidFill>
              <a:ea typeface="楷体_GB2312" pitchFamily="49" charset="-122"/>
            </a:endParaRPr>
          </a:p>
          <a:p>
            <a:pPr>
              <a:lnSpc>
                <a:spcPct val="95000"/>
              </a:lnSpc>
              <a:buNone/>
            </a:pPr>
            <a:r>
              <a:rPr lang="zh-CN" altLang="en-US" sz="2400" b="1" dirty="0">
                <a:ea typeface="楷体_GB2312" pitchFamily="49" charset="-122"/>
              </a:rPr>
              <a:t>    </a:t>
            </a:r>
            <a:r>
              <a:rPr lang="en-US" altLang="zh-CN" sz="2400" b="1" dirty="0">
                <a:ea typeface="楷体_GB2312" pitchFamily="49" charset="-122"/>
              </a:rPr>
              <a:t>Rectangle rect;</a:t>
            </a:r>
            <a:endParaRPr lang="en-US" altLang="zh-CN" sz="2400" b="1" dirty="0">
              <a:ea typeface="楷体_GB2312" pitchFamily="49" charset="-122"/>
            </a:endParaRPr>
          </a:p>
          <a:p>
            <a:pPr>
              <a:lnSpc>
                <a:spcPct val="95000"/>
              </a:lnSpc>
              <a:buNone/>
            </a:pPr>
            <a:r>
              <a:rPr lang="en-US" altLang="zh-CN" sz="2400" b="1" dirty="0">
                <a:solidFill>
                  <a:srgbClr val="FF3300"/>
                </a:solidFill>
                <a:ea typeface="楷体_GB2312" pitchFamily="49" charset="-122"/>
              </a:rPr>
              <a:t>	rect.</a:t>
            </a:r>
            <a:r>
              <a:rPr lang="en-US" altLang="zh-CN" sz="2400" b="1" dirty="0">
                <a:solidFill>
                  <a:srgbClr val="FF3300"/>
                </a:solidFill>
              </a:rPr>
              <a:t>initRectangle</a:t>
            </a:r>
            <a:r>
              <a:rPr lang="en-US" altLang="zh-CN" sz="2400" b="1" dirty="0">
                <a:solidFill>
                  <a:srgbClr val="FF3300"/>
                </a:solidFill>
                <a:ea typeface="楷体_GB2312" pitchFamily="49" charset="-122"/>
              </a:rPr>
              <a:t>(2,3,20,10);</a:t>
            </a:r>
            <a:endParaRPr lang="en-US" altLang="zh-CN" sz="2400" b="1" dirty="0">
              <a:solidFill>
                <a:srgbClr val="FF3300"/>
              </a:solidFill>
              <a:ea typeface="楷体_GB2312" pitchFamily="49" charset="-122"/>
            </a:endParaRPr>
          </a:p>
          <a:p>
            <a:pPr>
              <a:lnSpc>
                <a:spcPct val="95000"/>
              </a:lnSpc>
              <a:buNone/>
            </a:pPr>
            <a:r>
              <a:rPr lang="en-US" altLang="zh-CN" sz="2400" b="1" dirty="0">
                <a:solidFill>
                  <a:srgbClr val="FF3300"/>
                </a:solidFill>
                <a:ea typeface="楷体_GB2312" pitchFamily="49" charset="-122"/>
              </a:rPr>
              <a:t>	rect.Move(3,4);</a:t>
            </a:r>
            <a:endParaRPr lang="en-US" altLang="zh-CN" sz="2400" b="1" dirty="0">
              <a:solidFill>
                <a:srgbClr val="FF3300"/>
              </a:solidFill>
              <a:ea typeface="楷体_GB2312" pitchFamily="49" charset="-122"/>
            </a:endParaRPr>
          </a:p>
          <a:p>
            <a:pPr>
              <a:lnSpc>
                <a:spcPct val="95000"/>
              </a:lnSpc>
              <a:buNone/>
            </a:pPr>
            <a:r>
              <a:rPr lang="en-US" altLang="zh-CN" sz="2400" b="1" dirty="0">
                <a:ea typeface="楷体_GB2312" pitchFamily="49" charset="-122"/>
              </a:rPr>
              <a:t>	cout&lt;&lt;</a:t>
            </a:r>
            <a:r>
              <a:rPr lang="en-US" altLang="zh-CN" sz="2400" b="1" dirty="0">
                <a:solidFill>
                  <a:srgbClr val="FF3300"/>
                </a:solidFill>
                <a:ea typeface="楷体_GB2312" pitchFamily="49" charset="-122"/>
              </a:rPr>
              <a:t>rect.GetX</a:t>
            </a:r>
            <a:r>
              <a:rPr lang="en-US" altLang="zh-CN" sz="2400" b="1" dirty="0">
                <a:ea typeface="楷体_GB2312" pitchFamily="49" charset="-122"/>
              </a:rPr>
              <a:t>()&lt;&lt;',' &lt;&lt;</a:t>
            </a:r>
            <a:r>
              <a:rPr lang="en-US" altLang="zh-CN" sz="2400" b="1" dirty="0">
                <a:solidFill>
                  <a:srgbClr val="FF3300"/>
                </a:solidFill>
                <a:ea typeface="楷体_GB2312" pitchFamily="49" charset="-122"/>
              </a:rPr>
              <a:t>rect.GetY</a:t>
            </a:r>
            <a:r>
              <a:rPr lang="en-US" altLang="zh-CN" sz="2400" b="1" dirty="0">
                <a:ea typeface="楷体_GB2312" pitchFamily="49" charset="-122"/>
              </a:rPr>
              <a:t>()&lt;&lt;','</a:t>
            </a:r>
            <a:endParaRPr lang="en-US" altLang="zh-CN" sz="2400" b="1" dirty="0">
              <a:ea typeface="楷体_GB2312" pitchFamily="49" charset="-122"/>
            </a:endParaRPr>
          </a:p>
          <a:p>
            <a:pPr>
              <a:lnSpc>
                <a:spcPct val="95000"/>
              </a:lnSpc>
              <a:buNone/>
            </a:pPr>
            <a:r>
              <a:rPr lang="en-US" altLang="zh-CN" sz="2400" b="1" dirty="0">
                <a:ea typeface="楷体_GB2312" pitchFamily="49" charset="-122"/>
              </a:rPr>
              <a:t>		&lt;&lt;</a:t>
            </a:r>
            <a:r>
              <a:rPr lang="en-US" altLang="zh-CN" sz="2400" b="1" dirty="0">
                <a:solidFill>
                  <a:srgbClr val="FF3300"/>
                </a:solidFill>
                <a:ea typeface="楷体_GB2312" pitchFamily="49" charset="-122"/>
              </a:rPr>
              <a:t>rect.GetH</a:t>
            </a:r>
            <a:r>
              <a:rPr lang="en-US" altLang="zh-CN" sz="2400" b="1" dirty="0">
                <a:ea typeface="楷体_GB2312" pitchFamily="49" charset="-122"/>
              </a:rPr>
              <a:t>()&lt;&lt;','&lt;&lt;</a:t>
            </a:r>
            <a:r>
              <a:rPr lang="en-US" altLang="zh-CN" sz="2400" b="1" dirty="0">
                <a:solidFill>
                  <a:srgbClr val="FF3300"/>
                </a:solidFill>
                <a:ea typeface="楷体_GB2312" pitchFamily="49" charset="-122"/>
              </a:rPr>
              <a:t>rect.GetW</a:t>
            </a:r>
            <a:r>
              <a:rPr lang="en-US" altLang="zh-CN" sz="2400" b="1" dirty="0">
                <a:ea typeface="楷体_GB2312" pitchFamily="49" charset="-122"/>
              </a:rPr>
              <a:t>()&lt;&lt;endl;</a:t>
            </a:r>
            <a:endParaRPr lang="en-US" altLang="zh-CN" sz="2400" b="1" dirty="0">
              <a:ea typeface="楷体_GB2312" pitchFamily="49" charset="-122"/>
            </a:endParaRPr>
          </a:p>
          <a:p>
            <a:pPr>
              <a:lnSpc>
                <a:spcPct val="95000"/>
              </a:lnSpc>
              <a:buNone/>
            </a:pPr>
            <a:r>
              <a:rPr lang="en-US" altLang="zh-CN" sz="2400" b="1" dirty="0">
                <a:ea typeface="楷体_GB2312" pitchFamily="49" charset="-122"/>
              </a:rPr>
              <a:t>	return 0;</a:t>
            </a:r>
            <a:endParaRPr lang="en-US" altLang="zh-CN" sz="2400" b="1" dirty="0">
              <a:ea typeface="楷体_GB2312" pitchFamily="49" charset="-122"/>
            </a:endParaRPr>
          </a:p>
          <a:p>
            <a:pPr>
              <a:lnSpc>
                <a:spcPct val="95000"/>
              </a:lnSpc>
              <a:buNone/>
            </a:pPr>
            <a:r>
              <a:rPr lang="en-US" altLang="zh-CN" sz="2400" b="1" dirty="0">
                <a:ea typeface="楷体_GB2312" pitchFamily="49" charset="-122"/>
              </a:rPr>
              <a:t>}</a:t>
            </a:r>
            <a:endParaRPr lang="en-US" altLang="zh-CN" sz="2400" b="1" dirty="0">
              <a:ea typeface="楷体_GB2312" pitchFamily="49" charset="-122"/>
            </a:endParaRPr>
          </a:p>
        </p:txBody>
      </p:sp>
      <p:sp>
        <p:nvSpPr>
          <p:cNvPr id="113668" name="Rectangle 4"/>
          <p:cNvSpPr/>
          <p:nvPr/>
        </p:nvSpPr>
        <p:spPr>
          <a:xfrm>
            <a:off x="8759508" y="1485265"/>
            <a:ext cx="2016125" cy="1008063"/>
          </a:xfrm>
          <a:prstGeom prst="rect">
            <a:avLst/>
          </a:prstGeom>
          <a:solidFill>
            <a:srgbClr val="FFCC00"/>
          </a:solidFill>
          <a:ln w="9525">
            <a:noFill/>
          </a:ln>
        </p:spPr>
        <p:txBody>
          <a:bodyPr lIns="92075" tIns="46038" rIns="92075" bIns="46038" anchor="t" anchorCtr="0"/>
          <a:p>
            <a:pPr marL="342900" indent="-342900" eaLnBrk="0" hangingPunct="0">
              <a:spcBef>
                <a:spcPct val="20000"/>
              </a:spcBef>
            </a:pPr>
            <a:r>
              <a:rPr lang="zh-CN" altLang="en-US" sz="2400" b="1" dirty="0">
                <a:latin typeface="Arial" panose="020B0604020202020204" pitchFamily="34" charset="0"/>
                <a:ea typeface="宋体" panose="02010600030101010101" pitchFamily="2" charset="-122"/>
              </a:rPr>
              <a:t>输出结果</a:t>
            </a:r>
            <a:r>
              <a:rPr lang="en-US"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marL="342900" indent="-342900" eaLnBrk="0" hangingPunct="0">
              <a:spcBef>
                <a:spcPct val="20000"/>
              </a:spcBef>
            </a:pPr>
            <a:r>
              <a:rPr lang="en-US" altLang="zh-CN" sz="2400" b="1" dirty="0">
                <a:latin typeface="Arial" panose="020B0604020202020204" pitchFamily="34" charset="0"/>
                <a:ea typeface="宋体" panose="02010600030101010101" pitchFamily="2" charset="-122"/>
              </a:rPr>
              <a:t>5,7,10,20</a:t>
            </a:r>
            <a:endParaRPr lang="en-US" altLang="zh-CN" sz="2400" b="1" dirty="0">
              <a:latin typeface="Arial" panose="020B0604020202020204" pitchFamily="34" charset="0"/>
              <a:ea typeface="宋体" panose="02010600030101010101" pitchFamily="2" charset="-122"/>
            </a:endParaRPr>
          </a:p>
        </p:txBody>
      </p:sp>
      <p:sp>
        <p:nvSpPr>
          <p:cNvPr id="113669" name="Rectangle 5"/>
          <p:cNvSpPr/>
          <p:nvPr/>
        </p:nvSpPr>
        <p:spPr>
          <a:xfrm>
            <a:off x="1271270" y="5013325"/>
            <a:ext cx="9855200" cy="1007745"/>
          </a:xfrm>
          <a:prstGeom prst="rect">
            <a:avLst/>
          </a:prstGeom>
          <a:noFill/>
          <a:ln w="9525">
            <a:noFill/>
          </a:ln>
        </p:spPr>
        <p:txBody>
          <a:bodyPr lIns="92075" tIns="46038" rIns="92075" bIns="46038" anchor="t" anchorCtr="0"/>
          <a:p>
            <a:pPr marL="342900" indent="-342900" eaLnBrk="0" hangingPunct="0">
              <a:spcBef>
                <a:spcPct val="20000"/>
              </a:spcBef>
            </a:pPr>
            <a:r>
              <a:rPr lang="zh-CN" altLang="en-US" sz="2400" b="1" dirty="0">
                <a:solidFill>
                  <a:srgbClr val="0000FF"/>
                </a:solidFill>
                <a:latin typeface="华文楷体" panose="02010600040101010101" pitchFamily="2" charset="-122"/>
                <a:ea typeface="华文楷体" panose="02010600040101010101" pitchFamily="2" charset="-122"/>
              </a:rPr>
              <a:t>注意</a:t>
            </a:r>
            <a:r>
              <a:rPr lang="en-US" altLang="zh-CN" sz="2400" b="1" dirty="0">
                <a:solidFill>
                  <a:srgbClr val="0000FF"/>
                </a:solidFill>
                <a:latin typeface="华文楷体" panose="02010600040101010101" pitchFamily="2" charset="-122"/>
                <a:ea typeface="华文楷体" panose="02010600040101010101" pitchFamily="2" charset="-122"/>
              </a:rPr>
              <a:t>:</a:t>
            </a:r>
            <a:r>
              <a:rPr lang="zh-CN" altLang="en-US" sz="2400" b="1" dirty="0">
                <a:solidFill>
                  <a:srgbClr val="0000FF"/>
                </a:solidFill>
                <a:latin typeface="华文楷体" panose="02010600040101010101" pitchFamily="2" charset="-122"/>
                <a:ea typeface="华文楷体" panose="02010600040101010101" pitchFamily="2" charset="-122"/>
              </a:rPr>
              <a:t>在私有继承情况下</a:t>
            </a:r>
            <a:r>
              <a:rPr lang="en-US" altLang="zh-CN" sz="2400" b="1" dirty="0">
                <a:solidFill>
                  <a:srgbClr val="0000FF"/>
                </a:solidFill>
                <a:latin typeface="华文楷体" panose="02010600040101010101" pitchFamily="2" charset="-122"/>
                <a:ea typeface="华文楷体" panose="02010600040101010101" pitchFamily="2" charset="-122"/>
              </a:rPr>
              <a:t>,</a:t>
            </a:r>
            <a:r>
              <a:rPr lang="zh-CN" altLang="en-US" sz="2400" b="1" dirty="0">
                <a:solidFill>
                  <a:srgbClr val="0000FF"/>
                </a:solidFill>
                <a:latin typeface="华文楷体" panose="02010600040101010101" pitchFamily="2" charset="-122"/>
                <a:ea typeface="华文楷体" panose="02010600040101010101" pitchFamily="2" charset="-122"/>
              </a:rPr>
              <a:t>为保证基类的一部分外部接口能够在派生类中也存在</a:t>
            </a:r>
            <a:r>
              <a:rPr lang="en-US" altLang="zh-CN" sz="2400" b="1" dirty="0">
                <a:solidFill>
                  <a:srgbClr val="0000FF"/>
                </a:solidFill>
                <a:latin typeface="华文楷体" panose="02010600040101010101" pitchFamily="2" charset="-122"/>
                <a:ea typeface="华文楷体" panose="02010600040101010101" pitchFamily="2" charset="-122"/>
              </a:rPr>
              <a:t>,</a:t>
            </a:r>
            <a:r>
              <a:rPr lang="zh-CN" altLang="en-US" sz="2400" b="1" dirty="0">
                <a:solidFill>
                  <a:srgbClr val="0000FF"/>
                </a:solidFill>
                <a:latin typeface="华文楷体" panose="02010600040101010101" pitchFamily="2" charset="-122"/>
                <a:ea typeface="华文楷体" panose="02010600040101010101" pitchFamily="2" charset="-122"/>
              </a:rPr>
              <a:t>就必须在派生类中重新声明同名的成员</a:t>
            </a:r>
            <a:r>
              <a:rPr lang="en-US" altLang="zh-CN" sz="2400" b="1" dirty="0">
                <a:solidFill>
                  <a:srgbClr val="0000FF"/>
                </a:solidFill>
                <a:latin typeface="华文楷体" panose="02010600040101010101" pitchFamily="2" charset="-122"/>
                <a:ea typeface="华文楷体" panose="02010600040101010101" pitchFamily="2" charset="-122"/>
              </a:rPr>
              <a:t>.</a:t>
            </a:r>
            <a:endParaRPr lang="en-US" altLang="zh-CN" sz="2400" b="1" dirty="0">
              <a:solidFill>
                <a:srgbClr val="0000FF"/>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3668"/>
                                        </p:tgtEl>
                                        <p:attrNameLst>
                                          <p:attrName>style.visibility</p:attrName>
                                        </p:attrNameLst>
                                      </p:cBhvr>
                                      <p:to>
                                        <p:strVal val="visible"/>
                                      </p:to>
                                    </p:set>
                                    <p:animEffect transition="in" filter="blinds(horizontal)">
                                      <p:cBhvr>
                                        <p:cTn id="7" dur="500"/>
                                        <p:tgtEl>
                                          <p:spTgt spid="1136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3669"/>
                                        </p:tgtEl>
                                        <p:attrNameLst>
                                          <p:attrName>style.visibility</p:attrName>
                                        </p:attrNameLst>
                                      </p:cBhvr>
                                      <p:to>
                                        <p:strVal val="visible"/>
                                      </p:to>
                                    </p:set>
                                    <p:animEffect transition="in" filter="blinds(horizontal)">
                                      <p:cBhvr>
                                        <p:cTn id="12" dur="500"/>
                                        <p:tgtEl>
                                          <p:spTgt spid="113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bldLvl="0" animBg="1"/>
      <p:bldP spid="11366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3"/>
          <p:cNvSpPr/>
          <p:nvPr>
            <p:ph idx="1"/>
          </p:nvPr>
        </p:nvSpPr>
        <p:spPr>
          <a:xfrm>
            <a:off x="1202690" y="857250"/>
            <a:ext cx="10281920" cy="2143125"/>
          </a:xfrm>
          <a:noFill/>
          <a:ln>
            <a:noFill/>
          </a:ln>
        </p:spPr>
        <p:txBody>
          <a:bodyPr anchor="t" anchorCtr="0"/>
          <a:p>
            <a:pPr>
              <a:buNone/>
            </a:pPr>
            <a:r>
              <a:rPr lang="zh-CN" altLang="en-US" sz="2400" b="1" dirty="0">
                <a:solidFill>
                  <a:srgbClr val="CC3300"/>
                </a:solidFill>
                <a:latin typeface="楷体_GB2312" pitchFamily="49" charset="-122"/>
                <a:ea typeface="楷体_GB2312" pitchFamily="49" charset="-122"/>
                <a:sym typeface="Wingdings 2" panose="05020102010507070707" pitchFamily="18" charset="2"/>
              </a:rPr>
              <a:t></a:t>
            </a:r>
            <a:r>
              <a:rPr lang="zh-CN" altLang="zh-CN" sz="2400" b="1" dirty="0">
                <a:solidFill>
                  <a:srgbClr val="000000"/>
                </a:solidFill>
                <a:latin typeface="楷体_GB2312" pitchFamily="49" charset="-122"/>
                <a:ea typeface="楷体_GB2312" pitchFamily="49" charset="-122"/>
              </a:rPr>
              <a:t>基类的</a:t>
            </a:r>
            <a:r>
              <a:rPr lang="en-US" altLang="zh-CN" sz="2400" b="1" dirty="0">
                <a:solidFill>
                  <a:srgbClr val="FF0000"/>
                </a:solidFill>
                <a:latin typeface="楷体_GB2312" pitchFamily="49" charset="-122"/>
                <a:ea typeface="楷体_GB2312" pitchFamily="49" charset="-122"/>
              </a:rPr>
              <a:t>public</a:t>
            </a:r>
            <a:r>
              <a:rPr lang="zh-CN" altLang="zh-CN" sz="2400" b="1" dirty="0">
                <a:solidFill>
                  <a:srgbClr val="000000"/>
                </a:solidFill>
                <a:latin typeface="楷体_GB2312" pitchFamily="49" charset="-122"/>
                <a:ea typeface="楷体_GB2312" pitchFamily="49" charset="-122"/>
              </a:rPr>
              <a:t>和</a:t>
            </a:r>
            <a:r>
              <a:rPr lang="en-US" altLang="zh-CN" sz="2400" b="1" dirty="0">
                <a:solidFill>
                  <a:srgbClr val="FF0000"/>
                </a:solidFill>
                <a:latin typeface="楷体_GB2312" pitchFamily="49" charset="-122"/>
                <a:ea typeface="楷体_GB2312" pitchFamily="49" charset="-122"/>
              </a:rPr>
              <a:t>protected</a:t>
            </a:r>
            <a:r>
              <a:rPr lang="zh-CN" altLang="zh-CN" sz="2400" b="1" dirty="0">
                <a:solidFill>
                  <a:srgbClr val="000000"/>
                </a:solidFill>
                <a:latin typeface="楷体_GB2312" pitchFamily="49" charset="-122"/>
                <a:ea typeface="楷体_GB2312" pitchFamily="49" charset="-122"/>
              </a:rPr>
              <a:t>成员都以</a:t>
            </a:r>
            <a:r>
              <a:rPr lang="en-US" altLang="zh-CN" sz="2400" b="1" dirty="0">
                <a:solidFill>
                  <a:srgbClr val="FF0000"/>
                </a:solidFill>
                <a:latin typeface="楷体_GB2312" pitchFamily="49" charset="-122"/>
                <a:ea typeface="楷体_GB2312" pitchFamily="49" charset="-122"/>
              </a:rPr>
              <a:t>protected</a:t>
            </a:r>
            <a:r>
              <a:rPr lang="zh-CN" altLang="en-US" sz="2400" b="1" dirty="0">
                <a:solidFill>
                  <a:srgbClr val="000000"/>
                </a:solidFill>
                <a:latin typeface="楷体_GB2312" pitchFamily="49" charset="-122"/>
                <a:ea typeface="楷体_GB2312" pitchFamily="49" charset="-122"/>
              </a:rPr>
              <a:t>身份出现</a:t>
            </a:r>
            <a:r>
              <a:rPr lang="zh-CN" altLang="zh-CN" sz="2400" b="1" dirty="0">
                <a:solidFill>
                  <a:srgbClr val="000000"/>
                </a:solidFill>
                <a:latin typeface="楷体_GB2312" pitchFamily="49" charset="-122"/>
                <a:ea typeface="楷体_GB2312" pitchFamily="49" charset="-122"/>
              </a:rPr>
              <a:t>在派生类中，但基类的</a:t>
            </a:r>
            <a:r>
              <a:rPr lang="en-US" altLang="zh-CN" sz="2400" b="1" dirty="0">
                <a:solidFill>
                  <a:srgbClr val="CC3300"/>
                </a:solidFill>
                <a:latin typeface="楷体_GB2312" pitchFamily="49" charset="-122"/>
                <a:ea typeface="楷体_GB2312" pitchFamily="49" charset="-122"/>
              </a:rPr>
              <a:t>private</a:t>
            </a:r>
            <a:r>
              <a:rPr lang="zh-CN" altLang="zh-CN" sz="2400" b="1" dirty="0">
                <a:solidFill>
                  <a:srgbClr val="000000"/>
                </a:solidFill>
                <a:latin typeface="楷体_GB2312" pitchFamily="49" charset="-122"/>
                <a:ea typeface="楷体_GB2312" pitchFamily="49" charset="-122"/>
              </a:rPr>
              <a:t>成员</a:t>
            </a:r>
            <a:r>
              <a:rPr lang="zh-CN" altLang="zh-CN" sz="2400" b="1" dirty="0">
                <a:solidFill>
                  <a:srgbClr val="FF0000"/>
                </a:solidFill>
                <a:latin typeface="楷体_GB2312" pitchFamily="49" charset="-122"/>
                <a:ea typeface="楷体_GB2312" pitchFamily="49" charset="-122"/>
              </a:rPr>
              <a:t>不可访问</a:t>
            </a:r>
            <a:r>
              <a:rPr lang="zh-CN" altLang="zh-CN" sz="2400" b="1" dirty="0">
                <a:solidFill>
                  <a:srgbClr val="000000"/>
                </a:solidFill>
                <a:latin typeface="楷体_GB2312" pitchFamily="49" charset="-122"/>
                <a:ea typeface="楷体_GB2312" pitchFamily="49" charset="-122"/>
              </a:rPr>
              <a:t>。</a:t>
            </a:r>
            <a:endParaRPr lang="zh-CN" altLang="en-US" sz="2400" b="1" dirty="0">
              <a:solidFill>
                <a:srgbClr val="000000"/>
              </a:solidFill>
              <a:latin typeface="楷体_GB2312" pitchFamily="49" charset="-122"/>
              <a:ea typeface="楷体_GB2312" pitchFamily="49" charset="-122"/>
            </a:endParaRPr>
          </a:p>
          <a:p>
            <a:pPr>
              <a:buNone/>
            </a:pPr>
            <a:r>
              <a:rPr lang="zh-CN" altLang="en-US" sz="2400" b="1" dirty="0">
                <a:solidFill>
                  <a:srgbClr val="CC3300"/>
                </a:solidFill>
                <a:latin typeface="楷体_GB2312" pitchFamily="49" charset="-122"/>
                <a:ea typeface="楷体_GB2312" pitchFamily="49" charset="-122"/>
                <a:sym typeface="Wingdings 2" panose="05020102010507070707" pitchFamily="18" charset="2"/>
              </a:rPr>
              <a:t></a:t>
            </a:r>
            <a:r>
              <a:rPr lang="zh-CN" altLang="zh-CN" sz="2400" b="1" dirty="0">
                <a:solidFill>
                  <a:srgbClr val="000000"/>
                </a:solidFill>
                <a:latin typeface="楷体_GB2312" pitchFamily="49" charset="-122"/>
                <a:ea typeface="楷体_GB2312" pitchFamily="49" charset="-122"/>
              </a:rPr>
              <a:t>派生类中的成员函数可以直接访问基类中的</a:t>
            </a:r>
            <a:r>
              <a:rPr lang="en-US" altLang="zh-CN" sz="2400" b="1" dirty="0">
                <a:solidFill>
                  <a:srgbClr val="CC3300"/>
                </a:solidFill>
                <a:latin typeface="楷体_GB2312" pitchFamily="49" charset="-122"/>
                <a:ea typeface="楷体_GB2312" pitchFamily="49" charset="-122"/>
              </a:rPr>
              <a:t>public</a:t>
            </a:r>
            <a:r>
              <a:rPr lang="zh-CN" altLang="zh-CN" sz="2400" b="1" dirty="0">
                <a:solidFill>
                  <a:srgbClr val="000000"/>
                </a:solidFill>
                <a:latin typeface="楷体_GB2312" pitchFamily="49" charset="-122"/>
                <a:ea typeface="楷体_GB2312" pitchFamily="49" charset="-122"/>
              </a:rPr>
              <a:t>和</a:t>
            </a:r>
            <a:r>
              <a:rPr lang="en-US" altLang="zh-CN" sz="2400" b="1" dirty="0">
                <a:solidFill>
                  <a:srgbClr val="CC3300"/>
                </a:solidFill>
                <a:latin typeface="楷体_GB2312" pitchFamily="49" charset="-122"/>
                <a:ea typeface="楷体_GB2312" pitchFamily="49" charset="-122"/>
              </a:rPr>
              <a:t>protected</a:t>
            </a:r>
            <a:r>
              <a:rPr lang="zh-CN" altLang="zh-CN" sz="2400" b="1" dirty="0">
                <a:solidFill>
                  <a:srgbClr val="000000"/>
                </a:solidFill>
                <a:latin typeface="楷体_GB2312" pitchFamily="49" charset="-122"/>
                <a:ea typeface="楷体_GB2312" pitchFamily="49" charset="-122"/>
              </a:rPr>
              <a:t>成员，但</a:t>
            </a:r>
            <a:r>
              <a:rPr lang="zh-CN" altLang="zh-CN" sz="2400" b="1" dirty="0">
                <a:solidFill>
                  <a:srgbClr val="FF0000"/>
                </a:solidFill>
                <a:latin typeface="楷体_GB2312" pitchFamily="49" charset="-122"/>
                <a:ea typeface="楷体_GB2312" pitchFamily="49" charset="-122"/>
              </a:rPr>
              <a:t>不能访问</a:t>
            </a:r>
            <a:r>
              <a:rPr lang="zh-CN" altLang="zh-CN" sz="2400" b="1" dirty="0">
                <a:solidFill>
                  <a:srgbClr val="000000"/>
                </a:solidFill>
                <a:latin typeface="楷体_GB2312" pitchFamily="49" charset="-122"/>
                <a:ea typeface="楷体_GB2312" pitchFamily="49" charset="-122"/>
              </a:rPr>
              <a:t>基类的</a:t>
            </a:r>
            <a:r>
              <a:rPr lang="en-US" altLang="zh-CN" sz="2400" b="1" dirty="0">
                <a:solidFill>
                  <a:srgbClr val="CC3300"/>
                </a:solidFill>
                <a:latin typeface="楷体_GB2312" pitchFamily="49" charset="-122"/>
                <a:ea typeface="楷体_GB2312" pitchFamily="49" charset="-122"/>
              </a:rPr>
              <a:t>private</a:t>
            </a:r>
            <a:r>
              <a:rPr lang="zh-CN" altLang="zh-CN" sz="2400" b="1" dirty="0">
                <a:solidFill>
                  <a:srgbClr val="000000"/>
                </a:solidFill>
                <a:latin typeface="楷体_GB2312" pitchFamily="49" charset="-122"/>
                <a:ea typeface="楷体_GB2312" pitchFamily="49" charset="-122"/>
              </a:rPr>
              <a:t>成员。</a:t>
            </a:r>
            <a:endParaRPr lang="zh-CN" altLang="zh-CN" sz="2400" b="1" dirty="0">
              <a:solidFill>
                <a:srgbClr val="000000"/>
              </a:solidFill>
              <a:latin typeface="楷体_GB2312" pitchFamily="49" charset="-122"/>
              <a:ea typeface="楷体_GB2312" pitchFamily="49" charset="-122"/>
            </a:endParaRPr>
          </a:p>
          <a:p>
            <a:pPr>
              <a:buNone/>
            </a:pPr>
            <a:r>
              <a:rPr lang="zh-CN" altLang="en-US" sz="2400" b="1" dirty="0">
                <a:solidFill>
                  <a:srgbClr val="CC3300"/>
                </a:solidFill>
                <a:latin typeface="楷体_GB2312" pitchFamily="49" charset="-122"/>
                <a:ea typeface="楷体_GB2312" pitchFamily="49" charset="-122"/>
                <a:sym typeface="Wingdings 2" panose="05020102010507070707" pitchFamily="18" charset="2"/>
              </a:rPr>
              <a:t></a:t>
            </a:r>
            <a:r>
              <a:rPr lang="zh-CN" altLang="zh-CN" sz="2400" b="1" dirty="0">
                <a:solidFill>
                  <a:srgbClr val="000000"/>
                </a:solidFill>
                <a:latin typeface="楷体_GB2312" pitchFamily="49" charset="-122"/>
                <a:ea typeface="楷体_GB2312" pitchFamily="49" charset="-122"/>
              </a:rPr>
              <a:t>通过派生类的对象不能访问基类中的任何成员</a:t>
            </a:r>
            <a:r>
              <a:rPr lang="zh-CN" altLang="en-US" sz="2400" b="1" dirty="0">
                <a:solidFill>
                  <a:srgbClr val="000000"/>
                </a:solidFill>
                <a:latin typeface="楷体_GB2312" pitchFamily="49" charset="-122"/>
                <a:ea typeface="楷体_GB2312" pitchFamily="49" charset="-122"/>
              </a:rPr>
              <a:t>。</a:t>
            </a:r>
            <a:endParaRPr lang="en-US" altLang="zh-CN" sz="2400" b="1" dirty="0">
              <a:solidFill>
                <a:srgbClr val="000000"/>
              </a:solidFill>
              <a:latin typeface="楷体_GB2312" pitchFamily="49" charset="-122"/>
              <a:ea typeface="楷体_GB2312" pitchFamily="49" charset="-122"/>
            </a:endParaRPr>
          </a:p>
        </p:txBody>
      </p:sp>
      <p:sp>
        <p:nvSpPr>
          <p:cNvPr id="34818" name="Rectangle 6"/>
          <p:cNvSpPr/>
          <p:nvPr/>
        </p:nvSpPr>
        <p:spPr>
          <a:xfrm>
            <a:off x="1919288" y="188913"/>
            <a:ext cx="8229600" cy="652462"/>
          </a:xfrm>
          <a:prstGeom prst="rect">
            <a:avLst/>
          </a:prstGeom>
          <a:noFill/>
          <a:ln w="9525">
            <a:noFill/>
          </a:ln>
        </p:spPr>
        <p:txBody>
          <a:bodyPr lIns="92075" tIns="46038" rIns="92075" bIns="46038" anchor="b" anchorCtr="0"/>
          <a:p>
            <a:pPr algn="ctr" eaLnBrk="0" hangingPunct="0"/>
            <a:r>
              <a:rPr lang="en-US" altLang="zh-CN" sz="3600" b="1" dirty="0">
                <a:solidFill>
                  <a:schemeClr val="tx2"/>
                </a:solidFill>
                <a:latin typeface="Arial" panose="020B0604020202020204" pitchFamily="34" charset="0"/>
                <a:ea typeface="宋体" panose="02010600030101010101" pitchFamily="2" charset="-122"/>
              </a:rPr>
              <a:t>7.2.3 </a:t>
            </a:r>
            <a:r>
              <a:rPr lang="zh-CN" altLang="en-US" sz="3600" b="1" dirty="0">
                <a:solidFill>
                  <a:schemeClr val="tx2"/>
                </a:solidFill>
                <a:latin typeface="Arial" panose="020B0604020202020204" pitchFamily="34" charset="0"/>
                <a:ea typeface="宋体" panose="02010600030101010101" pitchFamily="2" charset="-122"/>
              </a:rPr>
              <a:t>保护继承</a:t>
            </a:r>
            <a:endParaRPr lang="zh-CN" altLang="en-US" sz="3600" b="1" dirty="0">
              <a:solidFill>
                <a:schemeClr val="tx2"/>
              </a:solidFill>
              <a:latin typeface="Arial" panose="020B0604020202020204" pitchFamily="34" charset="0"/>
              <a:ea typeface="宋体" panose="02010600030101010101" pitchFamily="2" charset="-122"/>
            </a:endParaRPr>
          </a:p>
        </p:txBody>
      </p:sp>
      <p:sp>
        <p:nvSpPr>
          <p:cNvPr id="34819" name="Text Box 2"/>
          <p:cNvSpPr txBox="1"/>
          <p:nvPr/>
        </p:nvSpPr>
        <p:spPr>
          <a:xfrm>
            <a:off x="1809750" y="3357563"/>
            <a:ext cx="3505200" cy="2861310"/>
          </a:xfrm>
          <a:prstGeom prst="rect">
            <a:avLst/>
          </a:prstGeom>
          <a:solidFill>
            <a:schemeClr val="bg1"/>
          </a:solidFill>
          <a:ln w="12700">
            <a:noFill/>
          </a:ln>
        </p:spPr>
        <p:txBody>
          <a:bodyPr anchor="t" anchorCtr="0">
            <a:spAutoFit/>
          </a:bodyPr>
          <a:p>
            <a:r>
              <a:rPr lang="en-US" altLang="zh-CN" sz="2000" b="1" dirty="0">
                <a:solidFill>
                  <a:srgbClr val="CC3300"/>
                </a:solidFill>
                <a:latin typeface="Arial" panose="020B0604020202020204" pitchFamily="34" charset="0"/>
                <a:ea typeface="宋体" panose="02010600030101010101" pitchFamily="2" charset="-122"/>
              </a:rPr>
              <a:t>class   Base</a:t>
            </a:r>
            <a:endParaRPr lang="en-US" altLang="zh-CN" sz="2000" b="1" dirty="0">
              <a:solidFill>
                <a:srgbClr val="CC3300"/>
              </a:solidFill>
              <a:latin typeface="Arial" panose="020B0604020202020204" pitchFamily="34" charset="0"/>
              <a:ea typeface="宋体" panose="02010600030101010101" pitchFamily="2" charset="-122"/>
            </a:endParaRPr>
          </a:p>
          <a:p>
            <a:r>
              <a:rPr lang="en-US" altLang="zh-CN" sz="2000" b="1" dirty="0">
                <a:solidFill>
                  <a:srgbClr val="000000"/>
                </a:solidFill>
                <a:latin typeface="Arial" panose="020B0604020202020204" pitchFamily="34" charset="0"/>
                <a:ea typeface="宋体" panose="02010600030101010101" pitchFamily="2" charset="-122"/>
              </a:rPr>
              <a:t>{</a:t>
            </a:r>
            <a:endParaRPr lang="en-US" altLang="zh-CN" sz="2000" b="1" dirty="0">
              <a:solidFill>
                <a:srgbClr val="000000"/>
              </a:solidFill>
              <a:latin typeface="Arial" panose="020B0604020202020204" pitchFamily="34" charset="0"/>
              <a:ea typeface="宋体" panose="02010600030101010101" pitchFamily="2" charset="-122"/>
            </a:endParaRPr>
          </a:p>
          <a:p>
            <a:r>
              <a:rPr lang="en-US" altLang="zh-CN" sz="2000" b="1" dirty="0">
                <a:solidFill>
                  <a:srgbClr val="000000"/>
                </a:solidFill>
                <a:latin typeface="Arial" panose="020B0604020202020204" pitchFamily="34" charset="0"/>
                <a:ea typeface="宋体" panose="02010600030101010101" pitchFamily="2" charset="-122"/>
              </a:rPr>
              <a:t>   public:</a:t>
            </a:r>
            <a:endParaRPr lang="en-US" altLang="zh-CN" sz="2000" b="1" dirty="0">
              <a:solidFill>
                <a:srgbClr val="000000"/>
              </a:solidFill>
              <a:latin typeface="Arial" panose="020B0604020202020204" pitchFamily="34" charset="0"/>
              <a:ea typeface="宋体" panose="02010600030101010101" pitchFamily="2" charset="-122"/>
            </a:endParaRPr>
          </a:p>
          <a:p>
            <a:r>
              <a:rPr lang="en-US" altLang="zh-CN" sz="2000" b="1" dirty="0">
                <a:solidFill>
                  <a:srgbClr val="000000"/>
                </a:solidFill>
                <a:latin typeface="Arial" panose="020B0604020202020204" pitchFamily="34" charset="0"/>
                <a:ea typeface="宋体" panose="02010600030101010101" pitchFamily="2" charset="-122"/>
              </a:rPr>
              <a:t>      int  m1;</a:t>
            </a:r>
            <a:endParaRPr lang="en-US" altLang="zh-CN" sz="2000" b="1" dirty="0">
              <a:solidFill>
                <a:srgbClr val="000000"/>
              </a:solidFill>
              <a:latin typeface="Arial" panose="020B0604020202020204" pitchFamily="34" charset="0"/>
              <a:ea typeface="宋体" panose="02010600030101010101" pitchFamily="2" charset="-122"/>
            </a:endParaRPr>
          </a:p>
          <a:p>
            <a:r>
              <a:rPr lang="en-US" altLang="zh-CN" sz="2000" b="1" dirty="0">
                <a:solidFill>
                  <a:srgbClr val="000000"/>
                </a:solidFill>
                <a:latin typeface="Arial" panose="020B0604020202020204" pitchFamily="34" charset="0"/>
                <a:ea typeface="宋体" panose="02010600030101010101" pitchFamily="2" charset="-122"/>
              </a:rPr>
              <a:t>   protected:</a:t>
            </a:r>
            <a:endParaRPr lang="en-US" altLang="zh-CN" sz="2000" b="1" dirty="0">
              <a:solidFill>
                <a:srgbClr val="000000"/>
              </a:solidFill>
              <a:latin typeface="Arial" panose="020B0604020202020204" pitchFamily="34" charset="0"/>
              <a:ea typeface="宋体" panose="02010600030101010101" pitchFamily="2" charset="-122"/>
            </a:endParaRPr>
          </a:p>
          <a:p>
            <a:r>
              <a:rPr lang="en-US" altLang="zh-CN" sz="2000" b="1" dirty="0">
                <a:solidFill>
                  <a:srgbClr val="000000"/>
                </a:solidFill>
                <a:latin typeface="Arial" panose="020B0604020202020204" pitchFamily="34" charset="0"/>
                <a:ea typeface="宋体" panose="02010600030101010101" pitchFamily="2" charset="-122"/>
              </a:rPr>
              <a:t>      int  m2;</a:t>
            </a:r>
            <a:endParaRPr lang="en-US" altLang="zh-CN" sz="2000" b="1" dirty="0">
              <a:solidFill>
                <a:srgbClr val="000000"/>
              </a:solidFill>
              <a:latin typeface="Arial" panose="020B0604020202020204" pitchFamily="34" charset="0"/>
              <a:ea typeface="宋体" panose="02010600030101010101" pitchFamily="2" charset="-122"/>
            </a:endParaRPr>
          </a:p>
          <a:p>
            <a:r>
              <a:rPr lang="en-US" altLang="zh-CN" sz="2000" b="1" dirty="0">
                <a:solidFill>
                  <a:srgbClr val="000000"/>
                </a:solidFill>
                <a:latin typeface="Arial" panose="020B0604020202020204" pitchFamily="34" charset="0"/>
                <a:ea typeface="宋体" panose="02010600030101010101" pitchFamily="2" charset="-122"/>
              </a:rPr>
              <a:t>   private:</a:t>
            </a:r>
            <a:endParaRPr lang="en-US" altLang="zh-CN" sz="2000" b="1" dirty="0">
              <a:solidFill>
                <a:srgbClr val="000000"/>
              </a:solidFill>
              <a:latin typeface="Arial" panose="020B0604020202020204" pitchFamily="34" charset="0"/>
              <a:ea typeface="宋体" panose="02010600030101010101" pitchFamily="2" charset="-122"/>
            </a:endParaRPr>
          </a:p>
          <a:p>
            <a:r>
              <a:rPr lang="en-US" altLang="zh-CN" sz="2000" b="1" dirty="0">
                <a:solidFill>
                  <a:srgbClr val="000000"/>
                </a:solidFill>
                <a:latin typeface="Arial" panose="020B0604020202020204" pitchFamily="34" charset="0"/>
                <a:ea typeface="宋体" panose="02010600030101010101" pitchFamily="2" charset="-122"/>
              </a:rPr>
              <a:t>      int  m3;</a:t>
            </a:r>
            <a:endParaRPr lang="en-US" altLang="zh-CN" sz="2000" b="1" dirty="0">
              <a:solidFill>
                <a:srgbClr val="000000"/>
              </a:solidFill>
              <a:latin typeface="Arial" panose="020B0604020202020204" pitchFamily="34" charset="0"/>
              <a:ea typeface="宋体" panose="02010600030101010101" pitchFamily="2" charset="-122"/>
            </a:endParaRPr>
          </a:p>
          <a:p>
            <a:r>
              <a:rPr lang="en-US" altLang="zh-CN" sz="2000" b="1" dirty="0">
                <a:solidFill>
                  <a:srgbClr val="000000"/>
                </a:solidFill>
                <a:latin typeface="Arial" panose="020B0604020202020204" pitchFamily="34" charset="0"/>
                <a:ea typeface="宋体" panose="02010600030101010101" pitchFamily="2" charset="-122"/>
              </a:rPr>
              <a:t>};    </a:t>
            </a:r>
            <a:endParaRPr lang="en-US" altLang="zh-CN" sz="2000" b="1" dirty="0">
              <a:solidFill>
                <a:srgbClr val="000000"/>
              </a:solidFill>
              <a:latin typeface="Arial" panose="020B0604020202020204" pitchFamily="34" charset="0"/>
              <a:ea typeface="宋体" panose="02010600030101010101" pitchFamily="2" charset="-122"/>
            </a:endParaRPr>
          </a:p>
        </p:txBody>
      </p:sp>
      <p:sp>
        <p:nvSpPr>
          <p:cNvPr id="5" name="Text Box 3"/>
          <p:cNvSpPr txBox="1"/>
          <p:nvPr/>
        </p:nvSpPr>
        <p:spPr>
          <a:xfrm>
            <a:off x="4043363" y="3213100"/>
            <a:ext cx="5791200" cy="3169285"/>
          </a:xfrm>
          <a:prstGeom prst="rect">
            <a:avLst/>
          </a:prstGeom>
          <a:solidFill>
            <a:srgbClr val="CCFFCC"/>
          </a:solidFill>
          <a:ln w="12700">
            <a:noFill/>
          </a:ln>
        </p:spPr>
        <p:txBody>
          <a:bodyPr anchor="t" anchorCtr="0">
            <a:spAutoFit/>
          </a:bodyPr>
          <a:p>
            <a:r>
              <a:rPr lang="en-US" altLang="zh-CN" sz="2000" b="1" dirty="0">
                <a:solidFill>
                  <a:srgbClr val="000000"/>
                </a:solidFill>
                <a:latin typeface="Arial" panose="020B0604020202020204" pitchFamily="34" charset="0"/>
                <a:ea typeface="宋体" panose="02010600030101010101" pitchFamily="2" charset="-122"/>
              </a:rPr>
              <a:t>class   Dclass :</a:t>
            </a:r>
            <a:r>
              <a:rPr lang="en-US" altLang="zh-CN" sz="2000" b="1" dirty="0">
                <a:latin typeface="Arial" panose="020B0604020202020204" pitchFamily="34" charset="0"/>
                <a:ea typeface="宋体" panose="02010600030101010101" pitchFamily="2" charset="-122"/>
              </a:rPr>
              <a:t> </a:t>
            </a:r>
            <a:r>
              <a:rPr lang="en-US" altLang="zh-CN" sz="2000" b="1" dirty="0">
                <a:solidFill>
                  <a:srgbClr val="FF6600"/>
                </a:solidFill>
                <a:latin typeface="Arial" panose="020B0604020202020204" pitchFamily="34" charset="0"/>
                <a:ea typeface="宋体" panose="02010600030101010101" pitchFamily="2" charset="-122"/>
              </a:rPr>
              <a:t>protected</a:t>
            </a:r>
            <a:r>
              <a:rPr lang="en-US" altLang="zh-CN" sz="2000" b="1" dirty="0">
                <a:latin typeface="Arial" panose="020B0604020202020204" pitchFamily="34" charset="0"/>
                <a:ea typeface="宋体" panose="02010600030101010101" pitchFamily="2" charset="-122"/>
              </a:rPr>
              <a:t>  </a:t>
            </a:r>
            <a:r>
              <a:rPr lang="en-US" altLang="zh-CN" sz="2000" b="1" dirty="0">
                <a:solidFill>
                  <a:srgbClr val="000000"/>
                </a:solidFill>
                <a:latin typeface="Arial" panose="020B0604020202020204" pitchFamily="34" charset="0"/>
                <a:ea typeface="宋体" panose="02010600030101010101" pitchFamily="2" charset="-122"/>
              </a:rPr>
              <a:t>Base</a:t>
            </a:r>
            <a:endParaRPr lang="en-US" altLang="zh-CN" sz="2000" b="1" dirty="0">
              <a:solidFill>
                <a:srgbClr val="000000"/>
              </a:solidFill>
              <a:latin typeface="Arial" panose="020B0604020202020204" pitchFamily="34" charset="0"/>
              <a:ea typeface="宋体" panose="02010600030101010101" pitchFamily="2" charset="-122"/>
            </a:endParaRPr>
          </a:p>
          <a:p>
            <a:r>
              <a:rPr lang="en-US" altLang="zh-CN" sz="2000" b="1" dirty="0">
                <a:solidFill>
                  <a:srgbClr val="000000"/>
                </a:solidFill>
                <a:latin typeface="Arial" panose="020B0604020202020204" pitchFamily="34" charset="0"/>
                <a:ea typeface="宋体" panose="02010600030101010101" pitchFamily="2" charset="-122"/>
              </a:rPr>
              <a:t>{</a:t>
            </a:r>
            <a:endParaRPr lang="en-US" altLang="zh-CN" sz="2000" b="1" dirty="0">
              <a:solidFill>
                <a:srgbClr val="000000"/>
              </a:solidFill>
              <a:latin typeface="Arial" panose="020B0604020202020204" pitchFamily="34" charset="0"/>
              <a:ea typeface="宋体" panose="02010600030101010101" pitchFamily="2" charset="-122"/>
            </a:endParaRPr>
          </a:p>
          <a:p>
            <a:r>
              <a:rPr lang="en-US" altLang="zh-CN" sz="2000" b="1" dirty="0">
                <a:solidFill>
                  <a:srgbClr val="000000"/>
                </a:solidFill>
                <a:latin typeface="Arial" panose="020B0604020202020204" pitchFamily="34" charset="0"/>
                <a:ea typeface="宋体" panose="02010600030101010101" pitchFamily="2" charset="-122"/>
              </a:rPr>
              <a:t> public:</a:t>
            </a:r>
            <a:endParaRPr lang="en-US" altLang="zh-CN" sz="2000" b="1" dirty="0">
              <a:solidFill>
                <a:srgbClr val="000000"/>
              </a:solidFill>
              <a:latin typeface="Arial" panose="020B0604020202020204" pitchFamily="34" charset="0"/>
              <a:ea typeface="宋体" panose="02010600030101010101" pitchFamily="2" charset="-122"/>
            </a:endParaRPr>
          </a:p>
          <a:p>
            <a:r>
              <a:rPr lang="en-US" altLang="zh-CN" sz="2000" b="1" dirty="0">
                <a:solidFill>
                  <a:srgbClr val="000000"/>
                </a:solidFill>
                <a:latin typeface="Arial" panose="020B0604020202020204" pitchFamily="34" charset="0"/>
                <a:ea typeface="宋体" panose="02010600030101010101" pitchFamily="2" charset="-122"/>
              </a:rPr>
              <a:t>      void  test ( )</a:t>
            </a:r>
            <a:endParaRPr lang="en-US" altLang="zh-CN" sz="2000" b="1" dirty="0">
              <a:solidFill>
                <a:srgbClr val="000000"/>
              </a:solidFill>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a:t>
            </a:r>
            <a:r>
              <a:rPr lang="en-US" altLang="zh-CN" sz="2000" b="1" dirty="0">
                <a:solidFill>
                  <a:srgbClr val="000000"/>
                </a:solidFill>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   </a:t>
            </a:r>
            <a:r>
              <a:rPr lang="en-US" altLang="zh-CN" sz="2000" b="1" dirty="0">
                <a:solidFill>
                  <a:srgbClr val="0000FF"/>
                </a:solidFill>
                <a:latin typeface="Arial" panose="020B0604020202020204" pitchFamily="34" charset="0"/>
                <a:ea typeface="宋体" panose="02010600030101010101" pitchFamily="2" charset="-122"/>
              </a:rPr>
              <a:t>m1 = 1;</a:t>
            </a:r>
            <a:endParaRPr lang="en-US" altLang="zh-CN" sz="2000" b="1" dirty="0">
              <a:solidFill>
                <a:srgbClr val="0000FF"/>
              </a:solidFill>
              <a:latin typeface="Arial" panose="020B0604020202020204" pitchFamily="34" charset="0"/>
              <a:ea typeface="宋体" panose="02010600030101010101" pitchFamily="2" charset="-122"/>
            </a:endParaRPr>
          </a:p>
          <a:p>
            <a:r>
              <a:rPr lang="en-US" altLang="zh-CN" sz="2000" b="1" dirty="0">
                <a:solidFill>
                  <a:srgbClr val="0000FF"/>
                </a:solidFill>
                <a:latin typeface="Arial" panose="020B0604020202020204" pitchFamily="34" charset="0"/>
                <a:ea typeface="宋体" panose="02010600030101010101" pitchFamily="2" charset="-122"/>
              </a:rPr>
              <a:t>           m2 = 2;</a:t>
            </a:r>
            <a:endParaRPr lang="en-US" altLang="zh-CN" sz="2000" b="1" dirty="0">
              <a:solidFill>
                <a:srgbClr val="0000FF"/>
              </a:solidFill>
              <a:latin typeface="Arial" panose="020B0604020202020204" pitchFamily="34" charset="0"/>
              <a:ea typeface="宋体" panose="02010600030101010101" pitchFamily="2" charset="-122"/>
            </a:endParaRPr>
          </a:p>
          <a:p>
            <a:r>
              <a:rPr lang="en-US" altLang="zh-CN" sz="2000" b="1" dirty="0">
                <a:solidFill>
                  <a:srgbClr val="0000FF"/>
                </a:solidFill>
                <a:latin typeface="Arial" panose="020B0604020202020204" pitchFamily="34" charset="0"/>
                <a:ea typeface="宋体" panose="02010600030101010101" pitchFamily="2" charset="-122"/>
              </a:rPr>
              <a:t>          </a:t>
            </a:r>
            <a:endParaRPr lang="en-US" altLang="zh-CN" sz="2000" b="1" dirty="0">
              <a:solidFill>
                <a:srgbClr val="0000FF"/>
              </a:solidFill>
              <a:latin typeface="Arial" panose="020B0604020202020204" pitchFamily="34" charset="0"/>
              <a:ea typeface="宋体" panose="02010600030101010101" pitchFamily="2" charset="-122"/>
            </a:endParaRPr>
          </a:p>
          <a:p>
            <a:r>
              <a:rPr lang="en-US" altLang="zh-CN" sz="2000" b="1" dirty="0">
                <a:solidFill>
                  <a:srgbClr val="0000FF"/>
                </a:solidFill>
                <a:latin typeface="Arial" panose="020B0604020202020204" pitchFamily="34" charset="0"/>
                <a:ea typeface="宋体" panose="02010600030101010101" pitchFamily="2" charset="-122"/>
              </a:rPr>
              <a:t>           m3 = 3;</a:t>
            </a:r>
            <a:r>
              <a:rPr lang="en-US" altLang="zh-CN" sz="2000" b="1" dirty="0">
                <a:latin typeface="Arial" panose="020B0604020202020204" pitchFamily="34" charset="0"/>
                <a:ea typeface="宋体" panose="02010600030101010101" pitchFamily="2" charset="-122"/>
              </a:rPr>
              <a:t>           </a:t>
            </a:r>
            <a:endParaRPr lang="en-US"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a:t>
            </a:r>
            <a:r>
              <a:rPr lang="en-US" altLang="zh-CN" sz="2000" b="1" dirty="0">
                <a:solidFill>
                  <a:srgbClr val="000000"/>
                </a:solidFill>
                <a:latin typeface="Arial" panose="020B0604020202020204" pitchFamily="34" charset="0"/>
                <a:ea typeface="宋体" panose="02010600030101010101" pitchFamily="2" charset="-122"/>
              </a:rPr>
              <a:t>}</a:t>
            </a:r>
            <a:endParaRPr lang="en-US" altLang="zh-CN" sz="2000" b="1" dirty="0">
              <a:solidFill>
                <a:srgbClr val="000000"/>
              </a:solidFill>
              <a:latin typeface="Arial" panose="020B0604020202020204" pitchFamily="34" charset="0"/>
              <a:ea typeface="宋体" panose="02010600030101010101" pitchFamily="2" charset="-122"/>
            </a:endParaRPr>
          </a:p>
          <a:p>
            <a:r>
              <a:rPr lang="en-US" altLang="zh-CN" sz="2000" b="1" dirty="0">
                <a:solidFill>
                  <a:srgbClr val="000000"/>
                </a:solidFill>
                <a:latin typeface="Arial" panose="020B0604020202020204" pitchFamily="34" charset="0"/>
                <a:ea typeface="宋体" panose="02010600030101010101" pitchFamily="2" charset="-122"/>
              </a:rPr>
              <a:t>  };</a:t>
            </a:r>
            <a:endParaRPr lang="en-US" altLang="zh-CN" sz="2000" b="1" dirty="0">
              <a:solidFill>
                <a:srgbClr val="000000"/>
              </a:solidFill>
              <a:latin typeface="Arial" panose="020B0604020202020204" pitchFamily="34" charset="0"/>
              <a:ea typeface="宋体" panose="02010600030101010101" pitchFamily="2" charset="-122"/>
            </a:endParaRPr>
          </a:p>
        </p:txBody>
      </p:sp>
      <p:grpSp>
        <p:nvGrpSpPr>
          <p:cNvPr id="2" name="Group 4"/>
          <p:cNvGrpSpPr/>
          <p:nvPr/>
        </p:nvGrpSpPr>
        <p:grpSpPr>
          <a:xfrm>
            <a:off x="5773738" y="5372100"/>
            <a:ext cx="457200" cy="457200"/>
            <a:chOff x="3600" y="3840"/>
            <a:chExt cx="288" cy="288"/>
          </a:xfrm>
        </p:grpSpPr>
        <p:sp>
          <p:nvSpPr>
            <p:cNvPr id="34822" name="Line 5"/>
            <p:cNvSpPr/>
            <p:nvPr/>
          </p:nvSpPr>
          <p:spPr>
            <a:xfrm flipH="1">
              <a:off x="3600" y="3840"/>
              <a:ext cx="288" cy="288"/>
            </a:xfrm>
            <a:prstGeom prst="line">
              <a:avLst/>
            </a:prstGeom>
            <a:ln w="38100" cap="sq" cmpd="sng">
              <a:solidFill>
                <a:srgbClr val="FF0000"/>
              </a:solidFill>
              <a:prstDash val="solid"/>
              <a:round/>
              <a:headEnd type="none" w="sm" len="sm"/>
              <a:tailEnd type="none" w="sm" len="sm"/>
            </a:ln>
          </p:spPr>
        </p:sp>
        <p:sp>
          <p:nvSpPr>
            <p:cNvPr id="34823" name="Line 6"/>
            <p:cNvSpPr/>
            <p:nvPr/>
          </p:nvSpPr>
          <p:spPr>
            <a:xfrm>
              <a:off x="3600" y="3840"/>
              <a:ext cx="288" cy="288"/>
            </a:xfrm>
            <a:prstGeom prst="line">
              <a:avLst/>
            </a:prstGeom>
            <a:ln w="38100" cap="sq" cmpd="sng">
              <a:solidFill>
                <a:srgbClr val="FF0000"/>
              </a:solidFill>
              <a:prstDash val="solid"/>
              <a:round/>
              <a:headEnd type="none" w="sm" len="sm"/>
              <a:tailEnd type="none" w="sm" len="sm"/>
            </a:ln>
          </p:spPr>
        </p:sp>
      </p:grpSp>
      <p:grpSp>
        <p:nvGrpSpPr>
          <p:cNvPr id="3" name="Group 7"/>
          <p:cNvGrpSpPr/>
          <p:nvPr/>
        </p:nvGrpSpPr>
        <p:grpSpPr>
          <a:xfrm>
            <a:off x="5845175" y="4514850"/>
            <a:ext cx="546100" cy="317500"/>
            <a:chOff x="2200" y="3608"/>
            <a:chExt cx="344" cy="200"/>
          </a:xfrm>
        </p:grpSpPr>
        <p:sp>
          <p:nvSpPr>
            <p:cNvPr id="34825" name="Line 8"/>
            <p:cNvSpPr/>
            <p:nvPr/>
          </p:nvSpPr>
          <p:spPr>
            <a:xfrm flipH="1">
              <a:off x="2352" y="3608"/>
              <a:ext cx="192" cy="192"/>
            </a:xfrm>
            <a:prstGeom prst="line">
              <a:avLst/>
            </a:prstGeom>
            <a:ln w="38100" cap="sq" cmpd="sng">
              <a:solidFill>
                <a:srgbClr val="FF0000"/>
              </a:solidFill>
              <a:prstDash val="solid"/>
              <a:round/>
              <a:headEnd type="none" w="sm" len="sm"/>
              <a:tailEnd type="none" w="sm" len="sm"/>
            </a:ln>
          </p:spPr>
        </p:sp>
        <p:sp>
          <p:nvSpPr>
            <p:cNvPr id="34826" name="Line 9"/>
            <p:cNvSpPr/>
            <p:nvPr/>
          </p:nvSpPr>
          <p:spPr>
            <a:xfrm>
              <a:off x="2200" y="3680"/>
              <a:ext cx="128" cy="128"/>
            </a:xfrm>
            <a:prstGeom prst="line">
              <a:avLst/>
            </a:prstGeom>
            <a:ln w="38100" cap="sq" cmpd="sng">
              <a:solidFill>
                <a:srgbClr val="FF0000"/>
              </a:solidFill>
              <a:prstDash val="solid"/>
              <a:round/>
              <a:headEnd type="none" w="sm" len="sm"/>
              <a:tailEnd type="none" w="sm" len="sm"/>
            </a:ln>
          </p:spPr>
        </p:sp>
      </p:grpSp>
      <p:sp>
        <p:nvSpPr>
          <p:cNvPr id="12" name="Text Box 10"/>
          <p:cNvSpPr txBox="1"/>
          <p:nvPr/>
        </p:nvSpPr>
        <p:spPr>
          <a:xfrm>
            <a:off x="7773988" y="3514725"/>
            <a:ext cx="2428875" cy="2861310"/>
          </a:xfrm>
          <a:prstGeom prst="rect">
            <a:avLst/>
          </a:prstGeom>
          <a:solidFill>
            <a:srgbClr val="FFFF99"/>
          </a:solidFill>
          <a:ln w="12700">
            <a:noFill/>
          </a:ln>
        </p:spPr>
        <p:txBody>
          <a:bodyPr anchor="t" anchorCtr="0">
            <a:spAutoFit/>
          </a:bodyPr>
          <a:p>
            <a:r>
              <a:rPr lang="en-US" altLang="zh-CN" sz="2000" b="1" dirty="0">
                <a:solidFill>
                  <a:srgbClr val="663300"/>
                </a:solidFill>
                <a:latin typeface="Times New Roman" panose="02020603050405020304" pitchFamily="18" charset="0"/>
                <a:ea typeface="宋体" panose="02010600030101010101" pitchFamily="2" charset="-122"/>
              </a:rPr>
              <a:t>void main ( )</a:t>
            </a:r>
            <a:endParaRPr lang="en-US" altLang="zh-CN" sz="2000" b="1" dirty="0">
              <a:solidFill>
                <a:srgbClr val="663300"/>
              </a:solidFill>
              <a:latin typeface="Times New Roman" panose="02020603050405020304" pitchFamily="18" charset="0"/>
              <a:ea typeface="宋体" panose="02010600030101010101" pitchFamily="2" charset="-122"/>
            </a:endParaRPr>
          </a:p>
          <a:p>
            <a:r>
              <a:rPr lang="en-US" altLang="zh-CN" sz="2000" b="1" dirty="0">
                <a:solidFill>
                  <a:srgbClr val="663300"/>
                </a:solidFill>
                <a:latin typeface="Times New Roman" panose="02020603050405020304" pitchFamily="18" charset="0"/>
                <a:ea typeface="宋体" panose="02010600030101010101" pitchFamily="2" charset="-122"/>
              </a:rPr>
              <a:t>{</a:t>
            </a:r>
            <a:endParaRPr lang="en-US" altLang="zh-CN" sz="2000" b="1" dirty="0">
              <a:solidFill>
                <a:srgbClr val="663300"/>
              </a:solidFill>
              <a:latin typeface="Times New Roman" panose="02020603050405020304" pitchFamily="18" charset="0"/>
              <a:ea typeface="宋体" panose="02010600030101010101" pitchFamily="2" charset="-122"/>
            </a:endParaRPr>
          </a:p>
          <a:p>
            <a:r>
              <a:rPr lang="en-US" altLang="zh-CN" sz="2000" b="1" dirty="0">
                <a:solidFill>
                  <a:srgbClr val="663300"/>
                </a:solidFill>
                <a:latin typeface="Times New Roman" panose="02020603050405020304" pitchFamily="18" charset="0"/>
                <a:ea typeface="宋体" panose="02010600030101010101" pitchFamily="2" charset="-122"/>
              </a:rPr>
              <a:t>   Dclass   d1;</a:t>
            </a:r>
            <a:endParaRPr lang="en-US" altLang="zh-CN" sz="2000" b="1" dirty="0">
              <a:solidFill>
                <a:srgbClr val="663300"/>
              </a:solidFill>
              <a:latin typeface="Times New Roman" panose="02020603050405020304" pitchFamily="18" charset="0"/>
              <a:ea typeface="宋体" panose="02010600030101010101" pitchFamily="2" charset="-122"/>
            </a:endParaRPr>
          </a:p>
          <a:p>
            <a:r>
              <a:rPr lang="en-US" altLang="zh-CN" sz="2000" b="1" dirty="0">
                <a:latin typeface="Times New Roman" panose="02020603050405020304" pitchFamily="18" charset="0"/>
                <a:ea typeface="宋体" panose="02010600030101010101" pitchFamily="2" charset="-122"/>
              </a:rPr>
              <a:t>   </a:t>
            </a:r>
            <a:r>
              <a:rPr lang="en-US" altLang="zh-CN" sz="2000" b="1" dirty="0">
                <a:solidFill>
                  <a:srgbClr val="0000FF"/>
                </a:solidFill>
                <a:latin typeface="Times New Roman" panose="02020603050405020304" pitchFamily="18" charset="0"/>
                <a:ea typeface="宋体" panose="02010600030101010101" pitchFamily="2" charset="-122"/>
              </a:rPr>
              <a:t>d1.m1 = 1; </a:t>
            </a:r>
            <a:endParaRPr lang="en-US" altLang="zh-CN" sz="2000" b="1" dirty="0">
              <a:solidFill>
                <a:srgbClr val="0000FF"/>
              </a:solidFill>
              <a:latin typeface="Times New Roman" panose="02020603050405020304" pitchFamily="18" charset="0"/>
              <a:ea typeface="宋体" panose="02010600030101010101" pitchFamily="2" charset="-122"/>
            </a:endParaRPr>
          </a:p>
          <a:p>
            <a:r>
              <a:rPr lang="en-US" altLang="zh-CN" sz="2000" b="1" dirty="0">
                <a:solidFill>
                  <a:srgbClr val="0000FF"/>
                </a:solidFill>
                <a:latin typeface="Times New Roman" panose="02020603050405020304" pitchFamily="18" charset="0"/>
                <a:ea typeface="宋体" panose="02010600030101010101" pitchFamily="2" charset="-122"/>
              </a:rPr>
              <a:t>   </a:t>
            </a:r>
            <a:endParaRPr lang="en-US" altLang="zh-CN" sz="2000" b="1" dirty="0">
              <a:solidFill>
                <a:srgbClr val="0000FF"/>
              </a:solidFill>
              <a:latin typeface="Times New Roman" panose="02020603050405020304" pitchFamily="18" charset="0"/>
              <a:ea typeface="宋体" panose="02010600030101010101" pitchFamily="2" charset="-122"/>
            </a:endParaRPr>
          </a:p>
          <a:p>
            <a:r>
              <a:rPr lang="en-US" altLang="zh-CN" sz="2000" b="1" dirty="0">
                <a:solidFill>
                  <a:srgbClr val="0000FF"/>
                </a:solidFill>
                <a:latin typeface="Times New Roman" panose="02020603050405020304" pitchFamily="18" charset="0"/>
                <a:ea typeface="宋体" panose="02010600030101010101" pitchFamily="2" charset="-122"/>
              </a:rPr>
              <a:t>   d1.m2 = 2;</a:t>
            </a:r>
            <a:endParaRPr lang="en-US" altLang="zh-CN" sz="2000" b="1" dirty="0">
              <a:solidFill>
                <a:srgbClr val="0000FF"/>
              </a:solidFill>
              <a:latin typeface="Times New Roman" panose="02020603050405020304" pitchFamily="18" charset="0"/>
              <a:ea typeface="宋体" panose="02010600030101010101" pitchFamily="2" charset="-122"/>
            </a:endParaRPr>
          </a:p>
          <a:p>
            <a:r>
              <a:rPr lang="en-US" altLang="zh-CN" sz="2000" b="1" dirty="0">
                <a:solidFill>
                  <a:srgbClr val="0000FF"/>
                </a:solidFill>
                <a:latin typeface="Times New Roman" panose="02020603050405020304" pitchFamily="18" charset="0"/>
                <a:ea typeface="宋体" panose="02010600030101010101" pitchFamily="2" charset="-122"/>
              </a:rPr>
              <a:t>   </a:t>
            </a:r>
            <a:endParaRPr lang="en-US" altLang="zh-CN" sz="2000" b="1" dirty="0">
              <a:solidFill>
                <a:srgbClr val="0000FF"/>
              </a:solidFill>
              <a:latin typeface="Times New Roman" panose="02020603050405020304" pitchFamily="18" charset="0"/>
              <a:ea typeface="宋体" panose="02010600030101010101" pitchFamily="2" charset="-122"/>
            </a:endParaRPr>
          </a:p>
          <a:p>
            <a:r>
              <a:rPr lang="en-US" altLang="zh-CN" sz="2000" b="1" dirty="0">
                <a:solidFill>
                  <a:srgbClr val="0000FF"/>
                </a:solidFill>
                <a:latin typeface="Times New Roman" panose="02020603050405020304" pitchFamily="18" charset="0"/>
                <a:ea typeface="宋体" panose="02010600030101010101" pitchFamily="2" charset="-122"/>
              </a:rPr>
              <a:t>   d1.test ( ); </a:t>
            </a:r>
            <a:endParaRPr lang="en-US" altLang="zh-CN" sz="2000" b="1" dirty="0">
              <a:solidFill>
                <a:srgbClr val="0000FF"/>
              </a:solidFill>
              <a:latin typeface="Times New Roman" panose="02020603050405020304" pitchFamily="18" charset="0"/>
              <a:ea typeface="宋体" panose="02010600030101010101" pitchFamily="2" charset="-122"/>
            </a:endParaRPr>
          </a:p>
          <a:p>
            <a:r>
              <a:rPr lang="en-US" altLang="zh-CN" sz="2000" b="1" dirty="0">
                <a:solidFill>
                  <a:srgbClr val="663300"/>
                </a:solidFill>
                <a:latin typeface="Times New Roman" panose="02020603050405020304" pitchFamily="18" charset="0"/>
                <a:ea typeface="宋体" panose="02010600030101010101" pitchFamily="2" charset="-122"/>
              </a:rPr>
              <a:t>}</a:t>
            </a:r>
            <a:endParaRPr lang="en-US" altLang="zh-CN" sz="2000" b="1" dirty="0">
              <a:solidFill>
                <a:srgbClr val="663300"/>
              </a:solidFill>
              <a:latin typeface="Times New Roman" panose="02020603050405020304" pitchFamily="18" charset="0"/>
              <a:ea typeface="宋体" panose="02010600030101010101" pitchFamily="2" charset="-122"/>
            </a:endParaRPr>
          </a:p>
        </p:txBody>
      </p:sp>
      <p:grpSp>
        <p:nvGrpSpPr>
          <p:cNvPr id="4" name="Group 11"/>
          <p:cNvGrpSpPr/>
          <p:nvPr/>
        </p:nvGrpSpPr>
        <p:grpSpPr>
          <a:xfrm>
            <a:off x="9274175" y="5014913"/>
            <a:ext cx="457200" cy="457200"/>
            <a:chOff x="3600" y="3840"/>
            <a:chExt cx="288" cy="288"/>
          </a:xfrm>
        </p:grpSpPr>
        <p:sp>
          <p:nvSpPr>
            <p:cNvPr id="34829" name="Line 12"/>
            <p:cNvSpPr/>
            <p:nvPr/>
          </p:nvSpPr>
          <p:spPr>
            <a:xfrm flipH="1">
              <a:off x="3600" y="3840"/>
              <a:ext cx="288" cy="288"/>
            </a:xfrm>
            <a:prstGeom prst="line">
              <a:avLst/>
            </a:prstGeom>
            <a:ln w="38100" cap="sq" cmpd="sng">
              <a:solidFill>
                <a:srgbClr val="FF0000"/>
              </a:solidFill>
              <a:prstDash val="solid"/>
              <a:round/>
              <a:headEnd type="none" w="sm" len="sm"/>
              <a:tailEnd type="none" w="sm" len="sm"/>
            </a:ln>
          </p:spPr>
        </p:sp>
        <p:sp>
          <p:nvSpPr>
            <p:cNvPr id="34830" name="Line 13"/>
            <p:cNvSpPr/>
            <p:nvPr/>
          </p:nvSpPr>
          <p:spPr>
            <a:xfrm>
              <a:off x="3600" y="3840"/>
              <a:ext cx="288" cy="288"/>
            </a:xfrm>
            <a:prstGeom prst="line">
              <a:avLst/>
            </a:prstGeom>
            <a:ln w="38100" cap="sq" cmpd="sng">
              <a:solidFill>
                <a:srgbClr val="FF0000"/>
              </a:solidFill>
              <a:prstDash val="solid"/>
              <a:round/>
              <a:headEnd type="none" w="sm" len="sm"/>
              <a:tailEnd type="none" w="sm" len="sm"/>
            </a:ln>
          </p:spPr>
        </p:sp>
      </p:grpSp>
      <p:grpSp>
        <p:nvGrpSpPr>
          <p:cNvPr id="6" name="Group 14"/>
          <p:cNvGrpSpPr/>
          <p:nvPr/>
        </p:nvGrpSpPr>
        <p:grpSpPr>
          <a:xfrm>
            <a:off x="9274175" y="5657850"/>
            <a:ext cx="546100" cy="317500"/>
            <a:chOff x="2200" y="3608"/>
            <a:chExt cx="344" cy="200"/>
          </a:xfrm>
        </p:grpSpPr>
        <p:sp>
          <p:nvSpPr>
            <p:cNvPr id="34832" name="Line 15"/>
            <p:cNvSpPr/>
            <p:nvPr/>
          </p:nvSpPr>
          <p:spPr>
            <a:xfrm flipH="1">
              <a:off x="2352" y="3608"/>
              <a:ext cx="192" cy="192"/>
            </a:xfrm>
            <a:prstGeom prst="line">
              <a:avLst/>
            </a:prstGeom>
            <a:ln w="38100" cap="sq" cmpd="sng">
              <a:solidFill>
                <a:srgbClr val="FF0000"/>
              </a:solidFill>
              <a:prstDash val="solid"/>
              <a:round/>
              <a:headEnd type="none" w="sm" len="sm"/>
              <a:tailEnd type="none" w="sm" len="sm"/>
            </a:ln>
          </p:spPr>
        </p:sp>
        <p:sp>
          <p:nvSpPr>
            <p:cNvPr id="34833" name="Line 16"/>
            <p:cNvSpPr/>
            <p:nvPr/>
          </p:nvSpPr>
          <p:spPr>
            <a:xfrm>
              <a:off x="2200" y="3680"/>
              <a:ext cx="128" cy="128"/>
            </a:xfrm>
            <a:prstGeom prst="line">
              <a:avLst/>
            </a:prstGeom>
            <a:ln w="38100" cap="sq" cmpd="sng">
              <a:solidFill>
                <a:srgbClr val="FF0000"/>
              </a:solidFill>
              <a:prstDash val="solid"/>
              <a:round/>
              <a:headEnd type="none" w="sm" len="sm"/>
              <a:tailEnd type="none" w="sm" len="sm"/>
            </a:ln>
          </p:spPr>
        </p:sp>
      </p:grpSp>
      <p:grpSp>
        <p:nvGrpSpPr>
          <p:cNvPr id="7" name="Group 17"/>
          <p:cNvGrpSpPr/>
          <p:nvPr/>
        </p:nvGrpSpPr>
        <p:grpSpPr>
          <a:xfrm>
            <a:off x="9274175" y="4443413"/>
            <a:ext cx="457200" cy="457200"/>
            <a:chOff x="3600" y="3840"/>
            <a:chExt cx="288" cy="288"/>
          </a:xfrm>
        </p:grpSpPr>
        <p:sp>
          <p:nvSpPr>
            <p:cNvPr id="34835" name="Line 18"/>
            <p:cNvSpPr/>
            <p:nvPr/>
          </p:nvSpPr>
          <p:spPr>
            <a:xfrm flipH="1">
              <a:off x="3600" y="3840"/>
              <a:ext cx="288" cy="288"/>
            </a:xfrm>
            <a:prstGeom prst="line">
              <a:avLst/>
            </a:prstGeom>
            <a:ln w="38100" cap="sq" cmpd="sng">
              <a:solidFill>
                <a:srgbClr val="FF0000"/>
              </a:solidFill>
              <a:prstDash val="solid"/>
              <a:round/>
              <a:headEnd type="none" w="sm" len="sm"/>
              <a:tailEnd type="none" w="sm" len="sm"/>
            </a:ln>
          </p:spPr>
        </p:sp>
        <p:sp>
          <p:nvSpPr>
            <p:cNvPr id="34836" name="Line 19"/>
            <p:cNvSpPr/>
            <p:nvPr/>
          </p:nvSpPr>
          <p:spPr>
            <a:xfrm>
              <a:off x="3600" y="3840"/>
              <a:ext cx="288" cy="288"/>
            </a:xfrm>
            <a:prstGeom prst="line">
              <a:avLst/>
            </a:prstGeom>
            <a:ln w="38100" cap="sq" cmpd="sng">
              <a:solidFill>
                <a:srgbClr val="FF0000"/>
              </a:solidFill>
              <a:prstDash val="solid"/>
              <a:round/>
              <a:headEnd type="none" w="sm" len="sm"/>
              <a:tailEnd type="none" w="sm" len="sm"/>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499"/>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par>
                                <p:cTn id="23" presetID="3" presetClass="entr" presetSubtype="1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par>
                                <p:cTn id="26" presetID="3" presetClass="entr" presetSubtype="1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linds(horizontal)">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2"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Rectangle 2"/>
          <p:cNvSpPr/>
          <p:nvPr>
            <p:ph type="title"/>
          </p:nvPr>
        </p:nvSpPr>
        <p:spPr>
          <a:xfrm>
            <a:off x="1905000" y="260350"/>
            <a:ext cx="8763000" cy="609600"/>
          </a:xfrm>
          <a:noFill/>
          <a:ln>
            <a:noFill/>
          </a:ln>
        </p:spPr>
        <p:txBody>
          <a:bodyPr anchor="t" anchorCtr="0"/>
          <a:p>
            <a:r>
              <a:rPr lang="en-US" altLang="zh-CN" sz="3200" b="1" dirty="0">
                <a:solidFill>
                  <a:srgbClr val="CC3300"/>
                </a:solidFill>
                <a:latin typeface="Times New Roman" panose="02020603050405020304" pitchFamily="18" charset="0"/>
              </a:rPr>
              <a:t>protected</a:t>
            </a:r>
            <a:r>
              <a:rPr lang="en-US" altLang="zh-CN" sz="3200" b="1" dirty="0">
                <a:solidFill>
                  <a:srgbClr val="CC3300"/>
                </a:solidFill>
              </a:rPr>
              <a:t> </a:t>
            </a:r>
            <a:r>
              <a:rPr lang="zh-CN" altLang="en-US" sz="3200" b="1" dirty="0">
                <a:solidFill>
                  <a:srgbClr val="CC3300"/>
                </a:solidFill>
              </a:rPr>
              <a:t>成员的特点与作用</a:t>
            </a:r>
            <a:endParaRPr lang="zh-CN" altLang="en-US" sz="3200" b="1" dirty="0">
              <a:solidFill>
                <a:srgbClr val="CC3300"/>
              </a:solidFill>
            </a:endParaRPr>
          </a:p>
        </p:txBody>
      </p:sp>
      <p:sp>
        <p:nvSpPr>
          <p:cNvPr id="121859" name="Rectangle 3"/>
          <p:cNvSpPr/>
          <p:nvPr>
            <p:ph idx="1"/>
          </p:nvPr>
        </p:nvSpPr>
        <p:spPr>
          <a:xfrm>
            <a:off x="544195" y="929005"/>
            <a:ext cx="10817860" cy="2857500"/>
          </a:xfrm>
          <a:noFill/>
          <a:ln>
            <a:noFill/>
          </a:ln>
        </p:spPr>
        <p:txBody>
          <a:bodyPr anchor="t" anchorCtr="0"/>
          <a:p>
            <a:pPr>
              <a:lnSpc>
                <a:spcPct val="90000"/>
              </a:lnSpc>
              <a:buNone/>
            </a:pPr>
            <a:r>
              <a:rPr lang="zh-CN" altLang="en-US" sz="2400" b="1" dirty="0">
                <a:solidFill>
                  <a:srgbClr val="CC3300"/>
                </a:solidFill>
                <a:latin typeface="楷体_GB2312" pitchFamily="49" charset="-122"/>
                <a:ea typeface="楷体_GB2312" pitchFamily="49" charset="-122"/>
                <a:sym typeface="Wingdings 2" panose="05020102010507070707" pitchFamily="18" charset="2"/>
              </a:rPr>
              <a:t></a:t>
            </a:r>
            <a:r>
              <a:rPr lang="zh-CN" altLang="en-US" sz="2400" b="1" dirty="0">
                <a:solidFill>
                  <a:srgbClr val="000000"/>
                </a:solidFill>
                <a:latin typeface="楷体_GB2312" pitchFamily="49" charset="-122"/>
                <a:ea typeface="楷体_GB2312" pitchFamily="49" charset="-122"/>
              </a:rPr>
              <a:t>单个类中，</a:t>
            </a:r>
            <a:r>
              <a:rPr lang="en-US" altLang="zh-CN" sz="2400" b="1" dirty="0">
                <a:solidFill>
                  <a:srgbClr val="CC3300"/>
                </a:solidFill>
                <a:latin typeface="楷体_GB2312" pitchFamily="49" charset="-122"/>
                <a:ea typeface="楷体_GB2312" pitchFamily="49" charset="-122"/>
              </a:rPr>
              <a:t>private</a:t>
            </a:r>
            <a:r>
              <a:rPr lang="zh-CN" altLang="en-US" sz="2400" b="1" dirty="0">
                <a:solidFill>
                  <a:srgbClr val="000000"/>
                </a:solidFill>
                <a:latin typeface="楷体_GB2312" pitchFamily="49" charset="-122"/>
                <a:ea typeface="楷体_GB2312" pitchFamily="49" charset="-122"/>
              </a:rPr>
              <a:t>和</a:t>
            </a:r>
            <a:r>
              <a:rPr lang="en-US" altLang="zh-CN" sz="2400" b="1" dirty="0">
                <a:solidFill>
                  <a:srgbClr val="CC3300"/>
                </a:solidFill>
                <a:latin typeface="楷体_GB2312" pitchFamily="49" charset="-122"/>
                <a:ea typeface="楷体_GB2312" pitchFamily="49" charset="-122"/>
              </a:rPr>
              <a:t>protected</a:t>
            </a:r>
            <a:r>
              <a:rPr lang="en-US" altLang="zh-CN" sz="2400" b="1" dirty="0">
                <a:solidFill>
                  <a:srgbClr val="000000"/>
                </a:solidFill>
                <a:latin typeface="楷体_GB2312" pitchFamily="49" charset="-122"/>
                <a:ea typeface="楷体_GB2312" pitchFamily="49" charset="-122"/>
              </a:rPr>
              <a:t> </a:t>
            </a:r>
            <a:r>
              <a:rPr lang="zh-CN" altLang="en-US" sz="2400" b="1" dirty="0">
                <a:solidFill>
                  <a:srgbClr val="000000"/>
                </a:solidFill>
                <a:latin typeface="楷体_GB2312" pitchFamily="49" charset="-122"/>
                <a:ea typeface="楷体_GB2312" pitchFamily="49" charset="-122"/>
              </a:rPr>
              <a:t>成员对外部访问都屏蔽。</a:t>
            </a:r>
            <a:endParaRPr lang="zh-CN" altLang="en-US" sz="2400" b="1" dirty="0">
              <a:solidFill>
                <a:srgbClr val="000000"/>
              </a:solidFill>
              <a:latin typeface="楷体_GB2312" pitchFamily="49" charset="-122"/>
              <a:ea typeface="楷体_GB2312" pitchFamily="49" charset="-122"/>
            </a:endParaRPr>
          </a:p>
          <a:p>
            <a:pPr>
              <a:lnSpc>
                <a:spcPct val="90000"/>
              </a:lnSpc>
              <a:buNone/>
            </a:pPr>
            <a:r>
              <a:rPr lang="zh-CN" altLang="en-US" sz="2400" b="1" dirty="0">
                <a:solidFill>
                  <a:srgbClr val="CC3300"/>
                </a:solidFill>
                <a:latin typeface="楷体_GB2312" pitchFamily="49" charset="-122"/>
                <a:ea typeface="楷体_GB2312" pitchFamily="49" charset="-122"/>
                <a:sym typeface="Wingdings 2" panose="05020102010507070707" pitchFamily="18" charset="2"/>
              </a:rPr>
              <a:t></a:t>
            </a:r>
            <a:r>
              <a:rPr lang="zh-CN" altLang="en-US" sz="2400" b="1" dirty="0">
                <a:solidFill>
                  <a:srgbClr val="000000"/>
                </a:solidFill>
                <a:latin typeface="楷体_GB2312" pitchFamily="49" charset="-122"/>
                <a:ea typeface="楷体_GB2312" pitchFamily="49" charset="-122"/>
              </a:rPr>
              <a:t>继承中，基类的 </a:t>
            </a:r>
            <a:r>
              <a:rPr lang="en-US" altLang="zh-CN" sz="2400" b="1" dirty="0">
                <a:solidFill>
                  <a:srgbClr val="CC3300"/>
                </a:solidFill>
                <a:latin typeface="楷体_GB2312" pitchFamily="49" charset="-122"/>
                <a:ea typeface="楷体_GB2312" pitchFamily="49" charset="-122"/>
              </a:rPr>
              <a:t>private</a:t>
            </a:r>
            <a:r>
              <a:rPr lang="en-US" altLang="zh-CN" sz="2400" b="1" dirty="0">
                <a:solidFill>
                  <a:srgbClr val="000000"/>
                </a:solidFill>
                <a:latin typeface="楷体_GB2312" pitchFamily="49" charset="-122"/>
                <a:ea typeface="楷体_GB2312" pitchFamily="49" charset="-122"/>
              </a:rPr>
              <a:t> </a:t>
            </a:r>
            <a:r>
              <a:rPr lang="zh-CN" altLang="en-US" sz="2400" b="1" dirty="0">
                <a:solidFill>
                  <a:srgbClr val="000000"/>
                </a:solidFill>
                <a:latin typeface="楷体_GB2312" pitchFamily="49" charset="-122"/>
                <a:ea typeface="楷体_GB2312" pitchFamily="49" charset="-122"/>
              </a:rPr>
              <a:t>成员屏蔽：</a:t>
            </a:r>
            <a:endParaRPr lang="zh-CN" altLang="en-US" sz="2400" b="1" dirty="0">
              <a:solidFill>
                <a:srgbClr val="000000"/>
              </a:solidFill>
              <a:latin typeface="楷体_GB2312" pitchFamily="49" charset="-122"/>
              <a:ea typeface="楷体_GB2312" pitchFamily="49" charset="-122"/>
            </a:endParaRPr>
          </a:p>
          <a:p>
            <a:pPr>
              <a:lnSpc>
                <a:spcPct val="90000"/>
              </a:lnSpc>
              <a:buNone/>
            </a:pPr>
            <a:r>
              <a:rPr lang="zh-CN" altLang="en-US" sz="2400" b="1" dirty="0">
                <a:solidFill>
                  <a:srgbClr val="000000"/>
                </a:solidFill>
                <a:latin typeface="楷体_GB2312" pitchFamily="49" charset="-122"/>
                <a:ea typeface="楷体_GB2312" pitchFamily="49" charset="-122"/>
              </a:rPr>
              <a:t>          ①　外部的访问</a:t>
            </a:r>
            <a:endParaRPr lang="zh-CN" altLang="en-US" sz="2400" b="1" dirty="0">
              <a:solidFill>
                <a:srgbClr val="000000"/>
              </a:solidFill>
              <a:latin typeface="楷体_GB2312" pitchFamily="49" charset="-122"/>
              <a:ea typeface="楷体_GB2312" pitchFamily="49" charset="-122"/>
            </a:endParaRPr>
          </a:p>
          <a:p>
            <a:pPr>
              <a:lnSpc>
                <a:spcPct val="90000"/>
              </a:lnSpc>
              <a:buNone/>
            </a:pPr>
            <a:r>
              <a:rPr lang="zh-CN" altLang="en-US" sz="2400" b="1" dirty="0">
                <a:solidFill>
                  <a:srgbClr val="000000"/>
                </a:solidFill>
                <a:latin typeface="楷体_GB2312" pitchFamily="49" charset="-122"/>
                <a:ea typeface="楷体_GB2312" pitchFamily="49" charset="-122"/>
              </a:rPr>
              <a:t>          ②　派生类成员的访问</a:t>
            </a:r>
            <a:endParaRPr lang="zh-CN" altLang="en-US" sz="2400" b="1" dirty="0">
              <a:solidFill>
                <a:srgbClr val="000000"/>
              </a:solidFill>
              <a:latin typeface="楷体_GB2312" pitchFamily="49" charset="-122"/>
              <a:ea typeface="楷体_GB2312" pitchFamily="49" charset="-122"/>
            </a:endParaRPr>
          </a:p>
          <a:p>
            <a:pPr>
              <a:lnSpc>
                <a:spcPct val="90000"/>
              </a:lnSpc>
              <a:buNone/>
            </a:pPr>
            <a:r>
              <a:rPr lang="zh-CN" altLang="en-US" sz="2400" b="1" dirty="0">
                <a:solidFill>
                  <a:srgbClr val="CC3300"/>
                </a:solidFill>
                <a:latin typeface="楷体_GB2312" pitchFamily="49" charset="-122"/>
                <a:ea typeface="楷体_GB2312" pitchFamily="49" charset="-122"/>
                <a:sym typeface="Wingdings 2" panose="05020102010507070707" pitchFamily="18" charset="2"/>
              </a:rPr>
              <a:t> </a:t>
            </a:r>
            <a:r>
              <a:rPr lang="zh-CN" altLang="en-US" sz="2400" b="1" dirty="0">
                <a:solidFill>
                  <a:srgbClr val="000000"/>
                </a:solidFill>
                <a:latin typeface="楷体_GB2312" pitchFamily="49" charset="-122"/>
                <a:ea typeface="楷体_GB2312" pitchFamily="49" charset="-122"/>
              </a:rPr>
              <a:t>继承中，基类的 </a:t>
            </a:r>
            <a:r>
              <a:rPr lang="en-US" altLang="zh-CN" sz="2400" b="1" dirty="0">
                <a:solidFill>
                  <a:srgbClr val="CC3300"/>
                </a:solidFill>
                <a:latin typeface="楷体_GB2312" pitchFamily="49" charset="-122"/>
                <a:ea typeface="楷体_GB2312" pitchFamily="49" charset="-122"/>
              </a:rPr>
              <a:t>protected</a:t>
            </a:r>
            <a:r>
              <a:rPr lang="en-US" altLang="zh-CN" sz="2400" b="1" dirty="0">
                <a:solidFill>
                  <a:srgbClr val="000000"/>
                </a:solidFill>
                <a:latin typeface="楷体_GB2312" pitchFamily="49" charset="-122"/>
                <a:ea typeface="楷体_GB2312" pitchFamily="49" charset="-122"/>
              </a:rPr>
              <a:t> </a:t>
            </a:r>
            <a:r>
              <a:rPr lang="zh-CN" altLang="en-US" sz="2400" b="1" dirty="0">
                <a:solidFill>
                  <a:srgbClr val="000000"/>
                </a:solidFill>
                <a:latin typeface="楷体_GB2312" pitchFamily="49" charset="-122"/>
                <a:ea typeface="楷体_GB2312" pitchFamily="49" charset="-122"/>
              </a:rPr>
              <a:t>成员屏蔽外部的访问，但允许派生类成员的访问；</a:t>
            </a:r>
            <a:r>
              <a:rPr lang="zh-CN" altLang="en-US" sz="2400" b="1" dirty="0">
                <a:ea typeface="楷体_GB2312" pitchFamily="49" charset="-122"/>
              </a:rPr>
              <a:t>既实现了数据隐藏，又方便继承，实现代码重用。</a:t>
            </a:r>
            <a:endParaRPr lang="zh-CN" altLang="en-US" sz="2400" b="1" dirty="0">
              <a:ea typeface="楷体_GB2312" pitchFamily="49" charset="-122"/>
            </a:endParaRPr>
          </a:p>
          <a:p>
            <a:pPr>
              <a:lnSpc>
                <a:spcPct val="90000"/>
              </a:lnSpc>
              <a:buNone/>
            </a:pPr>
            <a:endParaRPr lang="zh-CN" altLang="en-US" sz="2400" b="1" dirty="0">
              <a:solidFill>
                <a:srgbClr val="000000"/>
              </a:solidFill>
              <a:latin typeface="楷体_GB2312" pitchFamily="49" charset="-122"/>
              <a:ea typeface="楷体_GB2312" pitchFamily="49" charset="-122"/>
            </a:endParaRPr>
          </a:p>
        </p:txBody>
      </p:sp>
      <p:sp>
        <p:nvSpPr>
          <p:cNvPr id="4" name="Rectangle 3"/>
          <p:cNvSpPr txBox="1"/>
          <p:nvPr/>
        </p:nvSpPr>
        <p:spPr>
          <a:xfrm>
            <a:off x="1919288" y="3428683"/>
            <a:ext cx="2530475" cy="2946400"/>
          </a:xfrm>
          <a:prstGeom prst="rect">
            <a:avLst/>
          </a:prstGeom>
          <a:noFill/>
          <a:ln w="9525">
            <a:noFill/>
          </a:ln>
        </p:spPr>
        <p:txBody>
          <a:bodyPr anchor="t" anchorCtr="0"/>
          <a:p>
            <a:pPr marL="342900" indent="-342900" eaLnBrk="0" hangingPunct="0">
              <a:buSzTx/>
            </a:pPr>
            <a:r>
              <a:rPr lang="en-US" altLang="zh-CN" sz="2000" b="1" dirty="0">
                <a:latin typeface="Arial" panose="020B0604020202020204" pitchFamily="34" charset="0"/>
                <a:ea typeface="宋体" panose="02010600030101010101" pitchFamily="2" charset="-122"/>
              </a:rPr>
              <a:t>class A </a:t>
            </a:r>
            <a:endParaRPr lang="en-US" altLang="zh-CN" sz="2000" b="1" dirty="0">
              <a:latin typeface="Arial" panose="020B0604020202020204" pitchFamily="34" charset="0"/>
              <a:ea typeface="宋体" panose="02010600030101010101" pitchFamily="2" charset="-122"/>
            </a:endParaRPr>
          </a:p>
          <a:p>
            <a:pPr marL="342900" indent="-342900" eaLnBrk="0" hangingPunct="0">
              <a:buSzTx/>
            </a:pPr>
            <a:r>
              <a:rPr lang="en-US" altLang="zh-CN" sz="2000" b="1" dirty="0">
                <a:latin typeface="Arial" panose="020B0604020202020204" pitchFamily="34" charset="0"/>
                <a:ea typeface="宋体" panose="02010600030101010101" pitchFamily="2" charset="-122"/>
              </a:rPr>
              <a:t>{   protected:</a:t>
            </a:r>
            <a:endParaRPr lang="en-US" altLang="zh-CN" sz="2000" b="1" dirty="0">
              <a:latin typeface="Arial" panose="020B0604020202020204" pitchFamily="34" charset="0"/>
              <a:ea typeface="宋体" panose="02010600030101010101" pitchFamily="2" charset="-122"/>
            </a:endParaRPr>
          </a:p>
          <a:p>
            <a:pPr marL="342900" indent="-342900" eaLnBrk="0" hangingPunct="0">
              <a:buSzTx/>
            </a:pPr>
            <a:r>
              <a:rPr lang="en-US" altLang="zh-CN" sz="2000" b="1" dirty="0">
                <a:latin typeface="Arial" panose="020B0604020202020204" pitchFamily="34" charset="0"/>
                <a:ea typeface="宋体" panose="02010600030101010101" pitchFamily="2" charset="-122"/>
              </a:rPr>
              <a:t>         </a:t>
            </a:r>
            <a:r>
              <a:rPr lang="en-US" altLang="zh-CN" sz="2000" b="1" dirty="0" err="1">
                <a:latin typeface="Arial" panose="020B0604020202020204" pitchFamily="34" charset="0"/>
                <a:ea typeface="宋体" panose="02010600030101010101" pitchFamily="2" charset="-122"/>
              </a:rPr>
              <a:t>int</a:t>
            </a:r>
            <a:r>
              <a:rPr lang="en-US" altLang="zh-CN" sz="2000" b="1" dirty="0">
                <a:latin typeface="Arial" panose="020B0604020202020204" pitchFamily="34" charset="0"/>
                <a:ea typeface="宋体" panose="02010600030101010101" pitchFamily="2" charset="-122"/>
              </a:rPr>
              <a:t> x;</a:t>
            </a:r>
            <a:endParaRPr lang="en-US" altLang="zh-CN" sz="2000" b="1" dirty="0">
              <a:latin typeface="Arial" panose="020B0604020202020204" pitchFamily="34" charset="0"/>
              <a:ea typeface="宋体" panose="02010600030101010101" pitchFamily="2" charset="-122"/>
            </a:endParaRPr>
          </a:p>
          <a:p>
            <a:pPr marL="342900" indent="-342900" eaLnBrk="0" hangingPunct="0">
              <a:buSzTx/>
            </a:pPr>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a:p>
            <a:pPr marL="342900" indent="-342900" eaLnBrk="0" hangingPunct="0">
              <a:buSzTx/>
            </a:pPr>
            <a:endParaRPr lang="en-US" altLang="zh-CN" sz="2000" b="1" dirty="0">
              <a:latin typeface="Arial" panose="020B0604020202020204" pitchFamily="34" charset="0"/>
              <a:ea typeface="宋体" panose="02010600030101010101" pitchFamily="2" charset="-122"/>
            </a:endParaRPr>
          </a:p>
          <a:p>
            <a:pPr marL="342900" indent="-342900" eaLnBrk="0" hangingPunct="0">
              <a:buSzTx/>
            </a:pPr>
            <a:r>
              <a:rPr lang="en-US" altLang="zh-CN" sz="2000" b="1" dirty="0">
                <a:latin typeface="Arial" panose="020B0604020202020204" pitchFamily="34" charset="0"/>
                <a:ea typeface="宋体" panose="02010600030101010101" pitchFamily="2" charset="-122"/>
              </a:rPr>
              <a:t>void  main()</a:t>
            </a:r>
            <a:endParaRPr lang="en-US" altLang="zh-CN" sz="2000" b="1" dirty="0">
              <a:latin typeface="Arial" panose="020B0604020202020204" pitchFamily="34" charset="0"/>
              <a:ea typeface="宋体" panose="02010600030101010101" pitchFamily="2" charset="-122"/>
            </a:endParaRPr>
          </a:p>
          <a:p>
            <a:pPr marL="342900" indent="-342900" eaLnBrk="0" hangingPunct="0">
              <a:buSzTx/>
            </a:pPr>
            <a:r>
              <a:rPr lang="en-US" altLang="zh-CN" sz="2000" b="1" dirty="0">
                <a:latin typeface="Arial" panose="020B0604020202020204" pitchFamily="34" charset="0"/>
                <a:ea typeface="宋体" panose="02010600030101010101" pitchFamily="2" charset="-122"/>
              </a:rPr>
              <a:t>{    A </a:t>
            </a:r>
            <a:r>
              <a:rPr lang="en-US" altLang="zh-CN" sz="2000" b="1" dirty="0" err="1">
                <a:latin typeface="Arial" panose="020B0604020202020204" pitchFamily="34" charset="0"/>
                <a:ea typeface="宋体" panose="02010600030101010101" pitchFamily="2" charset="-122"/>
              </a:rPr>
              <a:t>a</a:t>
            </a:r>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a:p>
            <a:pPr marL="342900" indent="-342900" eaLnBrk="0" hangingPunct="0">
              <a:buSzTx/>
            </a:pPr>
            <a:r>
              <a:rPr lang="en-US" altLang="zh-CN" sz="2000" b="1" dirty="0">
                <a:solidFill>
                  <a:schemeClr val="folHlink"/>
                </a:solidFill>
                <a:latin typeface="Arial" panose="020B0604020202020204" pitchFamily="34" charset="0"/>
                <a:ea typeface="宋体" panose="02010600030101010101" pitchFamily="2" charset="-122"/>
              </a:rPr>
              <a:t>      </a:t>
            </a:r>
            <a:r>
              <a:rPr lang="en-US" altLang="zh-CN" sz="2000" b="1" dirty="0" err="1">
                <a:solidFill>
                  <a:srgbClr val="0000FF"/>
                </a:solidFill>
                <a:latin typeface="Arial" panose="020B0604020202020204" pitchFamily="34" charset="0"/>
                <a:ea typeface="宋体" panose="02010600030101010101" pitchFamily="2" charset="-122"/>
              </a:rPr>
              <a:t>a.x</a:t>
            </a:r>
            <a:r>
              <a:rPr lang="en-US" altLang="zh-CN" sz="2000" b="1" dirty="0">
                <a:solidFill>
                  <a:srgbClr val="0000FF"/>
                </a:solidFill>
                <a:latin typeface="Arial" panose="020B0604020202020204" pitchFamily="34" charset="0"/>
                <a:ea typeface="宋体" panose="02010600030101010101" pitchFamily="2" charset="-122"/>
              </a:rPr>
              <a:t>=5;    //</a:t>
            </a:r>
            <a:r>
              <a:rPr lang="zh-CN" altLang="en-US" sz="2000" b="1" dirty="0">
                <a:solidFill>
                  <a:srgbClr val="0000FF"/>
                </a:solidFill>
                <a:latin typeface="Arial" panose="020B0604020202020204" pitchFamily="34" charset="0"/>
                <a:ea typeface="宋体" panose="02010600030101010101" pitchFamily="2" charset="-122"/>
              </a:rPr>
              <a:t>错误</a:t>
            </a:r>
            <a:endParaRPr lang="en-US" altLang="en-US" sz="2000" b="1" dirty="0">
              <a:solidFill>
                <a:srgbClr val="0000FF"/>
              </a:solidFill>
              <a:latin typeface="Arial" panose="020B0604020202020204" pitchFamily="34" charset="0"/>
              <a:ea typeface="宋体" panose="02010600030101010101" pitchFamily="2" charset="-122"/>
            </a:endParaRPr>
          </a:p>
          <a:p>
            <a:pPr marL="342900" indent="-342900" eaLnBrk="0" hangingPunct="0">
              <a:buSzTx/>
            </a:pPr>
            <a:r>
              <a:rPr lang="en-US" altLang="en-US"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p:txBody>
      </p:sp>
      <p:sp>
        <p:nvSpPr>
          <p:cNvPr id="5" name="Rectangle 5"/>
          <p:cNvSpPr/>
          <p:nvPr/>
        </p:nvSpPr>
        <p:spPr>
          <a:xfrm>
            <a:off x="5524500" y="3500438"/>
            <a:ext cx="3643313" cy="3357562"/>
          </a:xfrm>
          <a:prstGeom prst="rect">
            <a:avLst/>
          </a:prstGeom>
          <a:noFill/>
          <a:ln w="9525">
            <a:noFill/>
          </a:ln>
        </p:spPr>
        <p:txBody>
          <a:bodyPr lIns="92075" tIns="46038" rIns="92075" bIns="46038" anchor="t" anchorCtr="0"/>
          <a:p>
            <a:pPr marL="342900" indent="-342900" eaLnBrk="0" hangingPunct="0">
              <a:lnSpc>
                <a:spcPct val="95000"/>
              </a:lnSpc>
            </a:pPr>
            <a:r>
              <a:rPr lang="en-US" altLang="zh-CN" sz="2000" b="1" dirty="0">
                <a:latin typeface="Arial" panose="020B0604020202020204" pitchFamily="34" charset="0"/>
                <a:ea typeface="宋体" panose="02010600030101010101" pitchFamily="2" charset="-122"/>
              </a:rPr>
              <a:t>class A </a:t>
            </a:r>
            <a:endParaRPr lang="en-US" altLang="zh-CN" sz="2000" b="1" dirty="0">
              <a:latin typeface="Arial" panose="020B0604020202020204" pitchFamily="34" charset="0"/>
              <a:ea typeface="宋体" panose="02010600030101010101" pitchFamily="2" charset="-122"/>
            </a:endParaRPr>
          </a:p>
          <a:p>
            <a:pPr marL="342900" indent="-342900" eaLnBrk="0" hangingPunct="0">
              <a:lnSpc>
                <a:spcPct val="95000"/>
              </a:lnSpc>
            </a:pPr>
            <a:r>
              <a:rPr lang="en-US" altLang="zh-CN" sz="2000" b="1" dirty="0">
                <a:latin typeface="Arial" panose="020B0604020202020204" pitchFamily="34" charset="0"/>
                <a:ea typeface="宋体" panose="02010600030101010101" pitchFamily="2" charset="-122"/>
              </a:rPr>
              <a:t>{   protected:</a:t>
            </a:r>
            <a:endParaRPr lang="en-US" altLang="zh-CN" sz="2000" b="1" dirty="0">
              <a:latin typeface="Arial" panose="020B0604020202020204" pitchFamily="34" charset="0"/>
              <a:ea typeface="宋体" panose="02010600030101010101" pitchFamily="2" charset="-122"/>
            </a:endParaRPr>
          </a:p>
          <a:p>
            <a:pPr marL="342900" indent="-342900" eaLnBrk="0" hangingPunct="0">
              <a:lnSpc>
                <a:spcPct val="95000"/>
              </a:lnSpc>
            </a:pPr>
            <a:r>
              <a:rPr lang="en-US" altLang="zh-CN" sz="2000" b="1" dirty="0">
                <a:latin typeface="Arial" panose="020B0604020202020204" pitchFamily="34" charset="0"/>
                <a:ea typeface="宋体" panose="02010600030101010101" pitchFamily="2" charset="-122"/>
              </a:rPr>
              <a:t>          int x;</a:t>
            </a:r>
            <a:endParaRPr lang="en-US" altLang="zh-CN" sz="2000" b="1" dirty="0">
              <a:latin typeface="Arial" panose="020B0604020202020204" pitchFamily="34" charset="0"/>
              <a:ea typeface="宋体" panose="02010600030101010101" pitchFamily="2" charset="-122"/>
            </a:endParaRPr>
          </a:p>
          <a:p>
            <a:pPr marL="342900" indent="-342900" eaLnBrk="0" hangingPunct="0">
              <a:lnSpc>
                <a:spcPct val="95000"/>
              </a:lnSpc>
            </a:pPr>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a:p>
            <a:pPr marL="342900" indent="-342900" eaLnBrk="0" hangingPunct="0">
              <a:lnSpc>
                <a:spcPct val="95000"/>
              </a:lnSpc>
            </a:pPr>
            <a:r>
              <a:rPr lang="en-US" altLang="zh-CN" sz="2000" b="1" dirty="0">
                <a:solidFill>
                  <a:srgbClr val="FF3300"/>
                </a:solidFill>
                <a:latin typeface="Arial" panose="020B0604020202020204" pitchFamily="34" charset="0"/>
                <a:ea typeface="宋体" panose="02010600030101010101" pitchFamily="2" charset="-122"/>
              </a:rPr>
              <a:t>class B: public A</a:t>
            </a:r>
            <a:endParaRPr lang="en-US" altLang="zh-CN" sz="2000" b="1" dirty="0">
              <a:solidFill>
                <a:srgbClr val="FF3300"/>
              </a:solidFill>
              <a:latin typeface="Arial" panose="020B0604020202020204" pitchFamily="34" charset="0"/>
              <a:ea typeface="宋体" panose="02010600030101010101" pitchFamily="2" charset="-122"/>
            </a:endParaRPr>
          </a:p>
          <a:p>
            <a:pPr marL="342900" indent="-342900" eaLnBrk="0" hangingPunct="0">
              <a:lnSpc>
                <a:spcPct val="95000"/>
              </a:lnSpc>
            </a:pPr>
            <a:r>
              <a:rPr lang="en-US" altLang="zh-CN" sz="2000" b="1" dirty="0">
                <a:latin typeface="Arial" panose="020B0604020202020204" pitchFamily="34" charset="0"/>
                <a:ea typeface="宋体" panose="02010600030101010101" pitchFamily="2" charset="-122"/>
              </a:rPr>
              <a:t>{   public:</a:t>
            </a:r>
            <a:endParaRPr lang="en-US" altLang="zh-CN" sz="2000" b="1" dirty="0">
              <a:latin typeface="Arial" panose="020B0604020202020204" pitchFamily="34" charset="0"/>
              <a:ea typeface="宋体" panose="02010600030101010101" pitchFamily="2" charset="-122"/>
            </a:endParaRPr>
          </a:p>
          <a:p>
            <a:pPr marL="342900" indent="-342900" eaLnBrk="0" hangingPunct="0">
              <a:lnSpc>
                <a:spcPct val="95000"/>
              </a:lnSpc>
            </a:pPr>
            <a:r>
              <a:rPr lang="en-US" altLang="zh-CN" sz="2000" b="1" dirty="0">
                <a:latin typeface="Arial" panose="020B0604020202020204" pitchFamily="34" charset="0"/>
                <a:ea typeface="宋体" panose="02010600030101010101" pitchFamily="2" charset="-122"/>
              </a:rPr>
              <a:t>          void Function();</a:t>
            </a:r>
            <a:endParaRPr lang="en-US" altLang="zh-CN" sz="2000" b="1" dirty="0">
              <a:latin typeface="Arial" panose="020B0604020202020204" pitchFamily="34" charset="0"/>
              <a:ea typeface="宋体" panose="02010600030101010101" pitchFamily="2" charset="-122"/>
            </a:endParaRPr>
          </a:p>
          <a:p>
            <a:pPr marL="342900" indent="-342900" eaLnBrk="0" hangingPunct="0">
              <a:lnSpc>
                <a:spcPct val="95000"/>
              </a:lnSpc>
            </a:pPr>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a:p>
            <a:pPr marL="342900" indent="-342900" eaLnBrk="0" hangingPunct="0">
              <a:lnSpc>
                <a:spcPct val="95000"/>
              </a:lnSpc>
            </a:pPr>
            <a:r>
              <a:rPr lang="en-US" altLang="zh-CN" sz="2000" b="1" dirty="0">
                <a:latin typeface="Arial" panose="020B0604020202020204" pitchFamily="34" charset="0"/>
                <a:ea typeface="宋体" panose="02010600030101010101" pitchFamily="2" charset="-122"/>
              </a:rPr>
              <a:t>void B:Function()</a:t>
            </a:r>
            <a:endParaRPr lang="en-US" altLang="zh-CN" sz="2000" b="1" dirty="0">
              <a:latin typeface="Arial" panose="020B0604020202020204" pitchFamily="34" charset="0"/>
              <a:ea typeface="宋体" panose="02010600030101010101" pitchFamily="2" charset="-122"/>
            </a:endParaRPr>
          </a:p>
          <a:p>
            <a:pPr marL="342900" indent="-342900" eaLnBrk="0" hangingPunct="0">
              <a:lnSpc>
                <a:spcPct val="95000"/>
              </a:lnSpc>
            </a:pPr>
            <a:r>
              <a:rPr lang="en-US" altLang="zh-CN" sz="2000" b="1" dirty="0">
                <a:latin typeface="Arial" panose="020B0604020202020204" pitchFamily="34" charset="0"/>
                <a:ea typeface="宋体" panose="02010600030101010101" pitchFamily="2" charset="-122"/>
              </a:rPr>
              <a:t>{      </a:t>
            </a:r>
            <a:r>
              <a:rPr lang="en-US" altLang="zh-CN" sz="2000" b="1" dirty="0">
                <a:solidFill>
                  <a:srgbClr val="FF3300"/>
                </a:solidFill>
                <a:latin typeface="Arial" panose="020B0604020202020204" pitchFamily="34" charset="0"/>
                <a:ea typeface="宋体" panose="02010600030101010101" pitchFamily="2" charset="-122"/>
              </a:rPr>
              <a:t>x=5;   //</a:t>
            </a:r>
            <a:r>
              <a:rPr lang="zh-CN" altLang="en-US" sz="2000" b="1" dirty="0">
                <a:solidFill>
                  <a:srgbClr val="FF3300"/>
                </a:solidFill>
                <a:latin typeface="Arial" panose="020B0604020202020204" pitchFamily="34" charset="0"/>
                <a:ea typeface="宋体" panose="02010600030101010101" pitchFamily="2" charset="-122"/>
              </a:rPr>
              <a:t>正确</a:t>
            </a:r>
            <a:endParaRPr lang="en-US" altLang="en-US" sz="2000" b="1" dirty="0">
              <a:solidFill>
                <a:srgbClr val="FF3300"/>
              </a:solidFill>
              <a:latin typeface="Arial" panose="020B0604020202020204" pitchFamily="34" charset="0"/>
              <a:ea typeface="宋体" panose="02010600030101010101" pitchFamily="2" charset="-122"/>
            </a:endParaRPr>
          </a:p>
          <a:p>
            <a:pPr marL="342900" indent="-342900" eaLnBrk="0" hangingPunct="0">
              <a:lnSpc>
                <a:spcPct val="95000"/>
              </a:lnSpc>
            </a:pPr>
            <a:r>
              <a:rPr lang="en-US" altLang="en-US"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a:p>
            <a:pPr marL="342900" indent="-342900" eaLnBrk="0" hangingPunct="0">
              <a:lnSpc>
                <a:spcPct val="95000"/>
              </a:lnSpc>
            </a:pPr>
            <a:endParaRPr lang="en-US" altLang="zh-CN" sz="2000" b="1" dirty="0">
              <a:latin typeface="Arial" panose="020B0604020202020204" pitchFamily="34" charset="0"/>
              <a:ea typeface="宋体" panose="02010600030101010101" pitchFamily="2" charset="-122"/>
            </a:endParaRPr>
          </a:p>
        </p:txBody>
      </p:sp>
      <p:sp>
        <p:nvSpPr>
          <p:cNvPr id="6" name="Rectangle 6"/>
          <p:cNvSpPr>
            <a:spLocks noChangeArrowheads="1"/>
          </p:cNvSpPr>
          <p:nvPr/>
        </p:nvSpPr>
        <p:spPr bwMode="auto">
          <a:xfrm>
            <a:off x="5810250" y="3786188"/>
            <a:ext cx="1352550" cy="398780"/>
          </a:xfrm>
          <a:prstGeom prst="rect">
            <a:avLst/>
          </a:prstGeom>
          <a:solidFill>
            <a:schemeClr val="bg1"/>
          </a:solidFill>
          <a:ln w="9525">
            <a:noFill/>
            <a:miter lim="800000"/>
          </a:ln>
          <a:effectLst>
            <a:prstShdw prst="shdw17" dist="17961" dir="2700000">
              <a:schemeClr val="bg1">
                <a:gamma/>
                <a:shade val="60000"/>
                <a:invGamma/>
              </a:schemeClr>
            </a:prstShdw>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private:</a:t>
            </a:r>
            <a:endParaRPr kumimoji="0" lang="zh-CN" altLang="en-US" sz="2000" b="1"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endParaRPr>
          </a:p>
        </p:txBody>
      </p:sp>
      <p:grpSp>
        <p:nvGrpSpPr>
          <p:cNvPr id="2" name="Group 11"/>
          <p:cNvGrpSpPr/>
          <p:nvPr/>
        </p:nvGrpSpPr>
        <p:grpSpPr>
          <a:xfrm>
            <a:off x="6810375" y="6143625"/>
            <a:ext cx="936625" cy="514350"/>
            <a:chOff x="3742" y="3802"/>
            <a:chExt cx="590" cy="324"/>
          </a:xfrm>
        </p:grpSpPr>
        <p:sp>
          <p:nvSpPr>
            <p:cNvPr id="8" name="Rectangle 10"/>
            <p:cNvSpPr>
              <a:spLocks noChangeArrowheads="1"/>
            </p:cNvSpPr>
            <p:nvPr/>
          </p:nvSpPr>
          <p:spPr bwMode="auto">
            <a:xfrm>
              <a:off x="3742" y="3802"/>
              <a:ext cx="590" cy="251"/>
            </a:xfrm>
            <a:prstGeom prst="rect">
              <a:avLst/>
            </a:prstGeom>
            <a:solidFill>
              <a:schemeClr val="bg1"/>
            </a:solidFill>
            <a:ln w="9525">
              <a:noFill/>
              <a:miter lim="800000"/>
            </a:ln>
            <a:effectLst>
              <a:prstShdw prst="shdw17" dist="17961" dir="2700000">
                <a:schemeClr val="bg1">
                  <a:gamma/>
                  <a:shade val="60000"/>
                  <a:invGamma/>
                </a:schemeClr>
              </a:prstShdw>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endParaRPr>
            </a:p>
          </p:txBody>
        </p:sp>
        <p:grpSp>
          <p:nvGrpSpPr>
            <p:cNvPr id="36872" name="Group 11"/>
            <p:cNvGrpSpPr/>
            <p:nvPr/>
          </p:nvGrpSpPr>
          <p:grpSpPr>
            <a:xfrm>
              <a:off x="3878" y="3838"/>
              <a:ext cx="288" cy="288"/>
              <a:chOff x="3600" y="3840"/>
              <a:chExt cx="288" cy="288"/>
            </a:xfrm>
          </p:grpSpPr>
          <p:sp>
            <p:nvSpPr>
              <p:cNvPr id="36873" name="Line 12"/>
              <p:cNvSpPr/>
              <p:nvPr/>
            </p:nvSpPr>
            <p:spPr>
              <a:xfrm flipH="1">
                <a:off x="3600" y="3840"/>
                <a:ext cx="288" cy="288"/>
              </a:xfrm>
              <a:prstGeom prst="line">
                <a:avLst/>
              </a:prstGeom>
              <a:ln w="38100" cap="sq" cmpd="sng">
                <a:solidFill>
                  <a:srgbClr val="000080"/>
                </a:solidFill>
                <a:prstDash val="solid"/>
                <a:round/>
                <a:headEnd type="none" w="sm" len="sm"/>
                <a:tailEnd type="none" w="sm" len="sm"/>
              </a:ln>
            </p:spPr>
          </p:sp>
          <p:sp>
            <p:nvSpPr>
              <p:cNvPr id="36874" name="Line 13"/>
              <p:cNvSpPr/>
              <p:nvPr/>
            </p:nvSpPr>
            <p:spPr>
              <a:xfrm>
                <a:off x="3600" y="3840"/>
                <a:ext cx="288" cy="288"/>
              </a:xfrm>
              <a:prstGeom prst="line">
                <a:avLst/>
              </a:prstGeom>
              <a:ln w="38100" cap="sq" cmpd="sng">
                <a:solidFill>
                  <a:srgbClr val="000080"/>
                </a:solidFill>
                <a:prstDash val="solid"/>
                <a:round/>
                <a:headEnd type="none" w="sm" len="sm"/>
                <a:tailEnd type="none" w="sm" len="sm"/>
              </a:ln>
            </p:spPr>
          </p:sp>
        </p:grpSp>
      </p:grpSp>
      <p:cxnSp>
        <p:nvCxnSpPr>
          <p:cNvPr id="12" name="直接连接符 11"/>
          <p:cNvCxnSpPr/>
          <p:nvPr/>
        </p:nvCxnSpPr>
        <p:spPr>
          <a:xfrm rot="16200000" flipH="1">
            <a:off x="3345656" y="4964906"/>
            <a:ext cx="3214688" cy="0"/>
          </a:xfrm>
          <a:prstGeom prst="line">
            <a:avLst/>
          </a:prstGeom>
          <a:ln w="47625">
            <a:solidFill>
              <a:srgbClr val="7030A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1858">
                                            <p:txEl>
                                              <p:charRg st="0" end="19"/>
                                            </p:txEl>
                                          </p:spTgt>
                                        </p:tgtEl>
                                        <p:attrNameLst>
                                          <p:attrName>style.visibility</p:attrName>
                                        </p:attrNameLst>
                                      </p:cBhvr>
                                      <p:to>
                                        <p:strVal val="visible"/>
                                      </p:to>
                                    </p:set>
                                    <p:animEffect transition="in" filter="checkerboard(across)">
                                      <p:cBhvr>
                                        <p:cTn id="7" dur="500"/>
                                        <p:tgtEl>
                                          <p:spTgt spid="121858">
                                            <p:txEl>
                                              <p:charRg st="0" end="19"/>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1859">
                                            <p:txEl>
                                              <p:charRg st="0" end="36"/>
                                            </p:txEl>
                                          </p:spTgt>
                                        </p:tgtEl>
                                        <p:attrNameLst>
                                          <p:attrName>style.visibility</p:attrName>
                                        </p:attrNameLst>
                                      </p:cBhvr>
                                      <p:to>
                                        <p:strVal val="visible"/>
                                      </p:to>
                                    </p:set>
                                    <p:animEffect transition="in" filter="checkerboard(across)">
                                      <p:cBhvr>
                                        <p:cTn id="12" dur="500"/>
                                        <p:tgtEl>
                                          <p:spTgt spid="121859">
                                            <p:txEl>
                                              <p:charRg st="0" end="3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21859">
                                            <p:txEl>
                                              <p:charRg st="36" end="59"/>
                                            </p:txEl>
                                          </p:spTgt>
                                        </p:tgtEl>
                                        <p:attrNameLst>
                                          <p:attrName>style.visibility</p:attrName>
                                        </p:attrNameLst>
                                      </p:cBhvr>
                                      <p:to>
                                        <p:strVal val="visible"/>
                                      </p:to>
                                    </p:set>
                                    <p:animEffect transition="in" filter="checkerboard(across)">
                                      <p:cBhvr>
                                        <p:cTn id="17" dur="500"/>
                                        <p:tgtEl>
                                          <p:spTgt spid="121859">
                                            <p:txEl>
                                              <p:charRg st="36" end="5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21859">
                                            <p:txEl>
                                              <p:charRg st="59" end="77"/>
                                            </p:txEl>
                                          </p:spTgt>
                                        </p:tgtEl>
                                        <p:attrNameLst>
                                          <p:attrName>style.visibility</p:attrName>
                                        </p:attrNameLst>
                                      </p:cBhvr>
                                      <p:to>
                                        <p:strVal val="visible"/>
                                      </p:to>
                                    </p:set>
                                    <p:animEffect transition="in" filter="checkerboard(across)">
                                      <p:cBhvr>
                                        <p:cTn id="22" dur="500"/>
                                        <p:tgtEl>
                                          <p:spTgt spid="121859">
                                            <p:txEl>
                                              <p:charRg st="59" end="7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21859">
                                            <p:txEl>
                                              <p:charRg st="77" end="98"/>
                                            </p:txEl>
                                          </p:spTgt>
                                        </p:tgtEl>
                                        <p:attrNameLst>
                                          <p:attrName>style.visibility</p:attrName>
                                        </p:attrNameLst>
                                      </p:cBhvr>
                                      <p:to>
                                        <p:strVal val="visible"/>
                                      </p:to>
                                    </p:set>
                                    <p:animEffect transition="in" filter="checkerboard(across)">
                                      <p:cBhvr>
                                        <p:cTn id="27" dur="500"/>
                                        <p:tgtEl>
                                          <p:spTgt spid="121859">
                                            <p:txEl>
                                              <p:charRg st="77" end="9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21859">
                                            <p:txEl>
                                              <p:charRg st="98" end="163"/>
                                            </p:txEl>
                                          </p:spTgt>
                                        </p:tgtEl>
                                        <p:attrNameLst>
                                          <p:attrName>style.visibility</p:attrName>
                                        </p:attrNameLst>
                                      </p:cBhvr>
                                      <p:to>
                                        <p:strVal val="visible"/>
                                      </p:to>
                                    </p:set>
                                    <p:animEffect transition="in" filter="checkerboard(across)">
                                      <p:cBhvr>
                                        <p:cTn id="32" dur="500"/>
                                        <p:tgtEl>
                                          <p:spTgt spid="121859">
                                            <p:txEl>
                                              <p:charRg st="98" end="16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linds(horizontal)">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blinds(horizontal)">
                                      <p:cBhvr>
                                        <p:cTn id="5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build="p"/>
      <p:bldP spid="121859" grpId="0" build="p"/>
      <p:bldP spid="4" grpId="0" animBg="1"/>
      <p:bldP spid="5" grpId="0"/>
      <p:bldP spid="6"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1"/>
          <p:cNvSpPr>
            <a:spLocks noGrp="1"/>
          </p:cNvSpPr>
          <p:nvPr>
            <p:ph type="title"/>
          </p:nvPr>
        </p:nvSpPr>
        <p:spPr>
          <a:xfrm>
            <a:off x="1981200" y="274638"/>
            <a:ext cx="8229600" cy="654050"/>
          </a:xfrm>
          <a:noFill/>
          <a:ln>
            <a:noFill/>
          </a:ln>
        </p:spPr>
        <p:txBody>
          <a:bodyPr anchor="t" anchorCtr="0"/>
          <a:p>
            <a:r>
              <a:rPr lang="zh-CN" altLang="en-US" sz="3200" dirty="0"/>
              <a:t>练习</a:t>
            </a:r>
            <a:endParaRPr lang="zh-CN" altLang="en-US" sz="3200" dirty="0"/>
          </a:p>
        </p:txBody>
      </p:sp>
      <p:sp>
        <p:nvSpPr>
          <p:cNvPr id="38914" name="内容占位符 2"/>
          <p:cNvSpPr>
            <a:spLocks noGrp="1"/>
          </p:cNvSpPr>
          <p:nvPr>
            <p:ph idx="1"/>
          </p:nvPr>
        </p:nvSpPr>
        <p:spPr>
          <a:xfrm>
            <a:off x="1343025" y="1341120"/>
            <a:ext cx="2471738" cy="2185988"/>
          </a:xfrm>
          <a:noFill/>
          <a:ln>
            <a:noFill/>
          </a:ln>
        </p:spPr>
        <p:txBody>
          <a:bodyPr anchor="t" anchorCtr="0"/>
          <a:p>
            <a:pPr>
              <a:buNone/>
            </a:pPr>
            <a:r>
              <a:rPr lang="en-US" altLang="zh-CN" sz="2400" dirty="0"/>
              <a:t>class A</a:t>
            </a:r>
            <a:endParaRPr lang="en-US" altLang="zh-CN" sz="2400" dirty="0"/>
          </a:p>
          <a:p>
            <a:pPr>
              <a:buNone/>
            </a:pPr>
            <a:r>
              <a:rPr lang="en-US" altLang="zh-CN" sz="2400" dirty="0"/>
              <a:t>{  private: a1;</a:t>
            </a:r>
            <a:endParaRPr lang="en-US" altLang="zh-CN" sz="2400" dirty="0"/>
          </a:p>
          <a:p>
            <a:pPr>
              <a:buNone/>
            </a:pPr>
            <a:r>
              <a:rPr lang="en-US" altLang="zh-CN" sz="2400" dirty="0"/>
              <a:t>   protected:a2;</a:t>
            </a:r>
            <a:endParaRPr lang="en-US" altLang="zh-CN" sz="2400" dirty="0"/>
          </a:p>
          <a:p>
            <a:pPr>
              <a:buNone/>
            </a:pPr>
            <a:r>
              <a:rPr lang="en-US" altLang="zh-CN" sz="2400" dirty="0"/>
              <a:t>   public:a3</a:t>
            </a:r>
            <a:endParaRPr lang="en-US" altLang="zh-CN" sz="2400" dirty="0"/>
          </a:p>
          <a:p>
            <a:pPr>
              <a:buNone/>
            </a:pPr>
            <a:r>
              <a:rPr lang="en-US" altLang="zh-CN" sz="2400" dirty="0"/>
              <a:t>};</a:t>
            </a:r>
            <a:endParaRPr lang="en-US" altLang="zh-CN" sz="2400" dirty="0"/>
          </a:p>
          <a:p>
            <a:pPr>
              <a:buNone/>
            </a:pPr>
            <a:endParaRPr lang="zh-CN" altLang="en-US" sz="2400" dirty="0"/>
          </a:p>
        </p:txBody>
      </p:sp>
      <p:sp>
        <p:nvSpPr>
          <p:cNvPr id="38915" name="内容占位符 2"/>
          <p:cNvSpPr txBox="1"/>
          <p:nvPr/>
        </p:nvSpPr>
        <p:spPr>
          <a:xfrm>
            <a:off x="4452938" y="1357313"/>
            <a:ext cx="3286125" cy="2185987"/>
          </a:xfrm>
          <a:prstGeom prst="rect">
            <a:avLst/>
          </a:prstGeom>
          <a:noFill/>
          <a:ln w="9525">
            <a:noFill/>
          </a:ln>
        </p:spPr>
        <p:txBody>
          <a:bodyPr anchor="t" anchorCtr="0"/>
          <a:p>
            <a:pPr marL="342900" indent="-342900" eaLnBrk="0" hangingPunct="0">
              <a:spcBef>
                <a:spcPct val="20000"/>
              </a:spcBef>
              <a:buSzTx/>
            </a:pPr>
            <a:r>
              <a:rPr lang="en-US" altLang="zh-CN" sz="2400" dirty="0">
                <a:latin typeface="Arial" panose="020B0604020202020204" pitchFamily="34" charset="0"/>
                <a:ea typeface="宋体" panose="02010600030101010101" pitchFamily="2" charset="-122"/>
              </a:rPr>
              <a:t>class B:</a:t>
            </a:r>
            <a:r>
              <a:rPr lang="en-US" altLang="zh-CN" sz="2400" dirty="0">
                <a:solidFill>
                  <a:srgbClr val="FF0000"/>
                </a:solidFill>
                <a:latin typeface="Arial" panose="020B0604020202020204" pitchFamily="34" charset="0"/>
                <a:ea typeface="宋体" panose="02010600030101010101" pitchFamily="2" charset="-122"/>
              </a:rPr>
              <a:t>proteceded</a:t>
            </a:r>
            <a:r>
              <a:rPr lang="en-US" altLang="zh-CN" sz="2400" dirty="0">
                <a:latin typeface="Arial" panose="020B0604020202020204" pitchFamily="34" charset="0"/>
                <a:ea typeface="宋体" panose="02010600030101010101" pitchFamily="2" charset="-122"/>
              </a:rPr>
              <a:t> A</a:t>
            </a:r>
            <a:endParaRPr lang="en-US" altLang="zh-CN" sz="2400" dirty="0">
              <a:latin typeface="Arial" panose="020B0604020202020204" pitchFamily="34" charset="0"/>
              <a:ea typeface="宋体" panose="02010600030101010101" pitchFamily="2" charset="-122"/>
            </a:endParaRPr>
          </a:p>
          <a:p>
            <a:pPr marL="342900" indent="-342900" eaLnBrk="0" hangingPunct="0">
              <a:spcBef>
                <a:spcPct val="20000"/>
              </a:spcBef>
              <a:buSzTx/>
            </a:pPr>
            <a:r>
              <a:rPr lang="en-US" altLang="zh-CN" sz="2400" dirty="0">
                <a:latin typeface="Arial" panose="020B0604020202020204" pitchFamily="34" charset="0"/>
                <a:ea typeface="宋体" panose="02010600030101010101" pitchFamily="2" charset="-122"/>
              </a:rPr>
              <a:t>{  private: b1;</a:t>
            </a:r>
            <a:endParaRPr lang="en-US" altLang="zh-CN" sz="2400" dirty="0">
              <a:latin typeface="Arial" panose="020B0604020202020204" pitchFamily="34" charset="0"/>
              <a:ea typeface="宋体" panose="02010600030101010101" pitchFamily="2" charset="-122"/>
            </a:endParaRPr>
          </a:p>
          <a:p>
            <a:pPr marL="342900" indent="-342900" eaLnBrk="0" hangingPunct="0">
              <a:spcBef>
                <a:spcPct val="20000"/>
              </a:spcBef>
              <a:buSzTx/>
            </a:pPr>
            <a:r>
              <a:rPr lang="en-US" altLang="zh-CN" sz="2400" dirty="0">
                <a:latin typeface="Arial" panose="020B0604020202020204" pitchFamily="34" charset="0"/>
                <a:ea typeface="宋体" panose="02010600030101010101" pitchFamily="2" charset="-122"/>
              </a:rPr>
              <a:t>   protected:b2;</a:t>
            </a:r>
            <a:endParaRPr lang="en-US" altLang="zh-CN" sz="2400" dirty="0">
              <a:latin typeface="Arial" panose="020B0604020202020204" pitchFamily="34" charset="0"/>
              <a:ea typeface="宋体" panose="02010600030101010101" pitchFamily="2" charset="-122"/>
            </a:endParaRPr>
          </a:p>
          <a:p>
            <a:pPr marL="342900" indent="-342900" eaLnBrk="0" hangingPunct="0">
              <a:spcBef>
                <a:spcPct val="20000"/>
              </a:spcBef>
              <a:buSzTx/>
            </a:pPr>
            <a:r>
              <a:rPr lang="en-US" altLang="zh-CN" sz="2400" dirty="0">
                <a:latin typeface="Arial" panose="020B0604020202020204" pitchFamily="34" charset="0"/>
                <a:ea typeface="宋体" panose="02010600030101010101" pitchFamily="2" charset="-122"/>
              </a:rPr>
              <a:t>  public:b3</a:t>
            </a:r>
            <a:endParaRPr lang="en-US" altLang="zh-CN" sz="2400" dirty="0">
              <a:latin typeface="Arial" panose="020B0604020202020204" pitchFamily="34" charset="0"/>
              <a:ea typeface="宋体" panose="02010600030101010101" pitchFamily="2" charset="-122"/>
            </a:endParaRPr>
          </a:p>
          <a:p>
            <a:pPr marL="342900" indent="-342900" eaLnBrk="0" hangingPunct="0">
              <a:spcBef>
                <a:spcPct val="20000"/>
              </a:spcBef>
              <a:buSzTx/>
            </a:pPr>
            <a:r>
              <a:rPr lang="en-US" altLang="zh-CN" sz="2400" dirty="0">
                <a:latin typeface="Arial" panose="020B0604020202020204" pitchFamily="34" charset="0"/>
                <a:ea typeface="宋体" panose="02010600030101010101" pitchFamily="2" charset="-122"/>
              </a:rPr>
              <a:t>};</a:t>
            </a:r>
            <a:endParaRPr lang="en-US" altLang="zh-CN" sz="2400" dirty="0">
              <a:latin typeface="Arial" panose="020B0604020202020204" pitchFamily="34" charset="0"/>
              <a:ea typeface="宋体" panose="02010600030101010101" pitchFamily="2" charset="-122"/>
            </a:endParaRPr>
          </a:p>
          <a:p>
            <a:pPr marL="342900" indent="-342900" eaLnBrk="0" hangingPunct="0">
              <a:spcBef>
                <a:spcPct val="20000"/>
              </a:spcBef>
              <a:buSzTx/>
            </a:pPr>
            <a:endParaRPr lang="zh-CN" altLang="en-US" sz="2400" dirty="0">
              <a:latin typeface="Arial" panose="020B0604020202020204" pitchFamily="34" charset="0"/>
              <a:ea typeface="宋体" panose="02010600030101010101" pitchFamily="2" charset="-122"/>
            </a:endParaRPr>
          </a:p>
        </p:txBody>
      </p:sp>
      <p:sp>
        <p:nvSpPr>
          <p:cNvPr id="38916" name="内容占位符 2"/>
          <p:cNvSpPr txBox="1"/>
          <p:nvPr/>
        </p:nvSpPr>
        <p:spPr>
          <a:xfrm>
            <a:off x="8039418" y="1340803"/>
            <a:ext cx="2471737" cy="2185987"/>
          </a:xfrm>
          <a:prstGeom prst="rect">
            <a:avLst/>
          </a:prstGeom>
          <a:noFill/>
          <a:ln w="9525">
            <a:noFill/>
          </a:ln>
        </p:spPr>
        <p:txBody>
          <a:bodyPr anchor="t" anchorCtr="0"/>
          <a:p>
            <a:pPr marL="342900" indent="-342900" eaLnBrk="0" hangingPunct="0">
              <a:spcBef>
                <a:spcPct val="20000"/>
              </a:spcBef>
              <a:buSzTx/>
            </a:pPr>
            <a:r>
              <a:rPr lang="en-US" altLang="zh-CN" sz="2400" dirty="0">
                <a:latin typeface="Arial" panose="020B0604020202020204" pitchFamily="34" charset="0"/>
                <a:ea typeface="宋体" panose="02010600030101010101" pitchFamily="2" charset="-122"/>
              </a:rPr>
              <a:t>class C:</a:t>
            </a:r>
            <a:r>
              <a:rPr lang="en-US" altLang="zh-CN" sz="2400" dirty="0">
                <a:solidFill>
                  <a:srgbClr val="FF0000"/>
                </a:solidFill>
                <a:latin typeface="Arial" panose="020B0604020202020204" pitchFamily="34" charset="0"/>
                <a:ea typeface="宋体" panose="02010600030101010101" pitchFamily="2" charset="-122"/>
              </a:rPr>
              <a:t>public </a:t>
            </a:r>
            <a:r>
              <a:rPr lang="en-US" altLang="zh-CN" sz="2400" dirty="0">
                <a:latin typeface="Arial" panose="020B0604020202020204" pitchFamily="34" charset="0"/>
                <a:ea typeface="宋体" panose="02010600030101010101" pitchFamily="2" charset="-122"/>
              </a:rPr>
              <a:t>B</a:t>
            </a:r>
            <a:endParaRPr lang="en-US" altLang="zh-CN" sz="2400" dirty="0">
              <a:latin typeface="Arial" panose="020B0604020202020204" pitchFamily="34" charset="0"/>
              <a:ea typeface="宋体" panose="02010600030101010101" pitchFamily="2" charset="-122"/>
            </a:endParaRPr>
          </a:p>
          <a:p>
            <a:pPr marL="342900" indent="-342900" eaLnBrk="0" hangingPunct="0">
              <a:spcBef>
                <a:spcPct val="20000"/>
              </a:spcBef>
              <a:buSzTx/>
            </a:pPr>
            <a:r>
              <a:rPr lang="en-US" altLang="zh-CN" sz="2400" dirty="0">
                <a:latin typeface="Arial" panose="020B0604020202020204" pitchFamily="34" charset="0"/>
                <a:ea typeface="宋体" panose="02010600030101010101" pitchFamily="2" charset="-122"/>
              </a:rPr>
              <a:t>{  private: c1;</a:t>
            </a:r>
            <a:endParaRPr lang="en-US" altLang="zh-CN" sz="2400" dirty="0">
              <a:latin typeface="Arial" panose="020B0604020202020204" pitchFamily="34" charset="0"/>
              <a:ea typeface="宋体" panose="02010600030101010101" pitchFamily="2" charset="-122"/>
            </a:endParaRPr>
          </a:p>
          <a:p>
            <a:pPr marL="342900" indent="-342900" eaLnBrk="0" hangingPunct="0">
              <a:spcBef>
                <a:spcPct val="20000"/>
              </a:spcBef>
              <a:buSzTx/>
            </a:pPr>
            <a:r>
              <a:rPr lang="en-US" altLang="zh-CN" sz="2400" dirty="0">
                <a:latin typeface="Arial" panose="020B0604020202020204" pitchFamily="34" charset="0"/>
                <a:ea typeface="宋体" panose="02010600030101010101" pitchFamily="2" charset="-122"/>
              </a:rPr>
              <a:t>   protected:c2;</a:t>
            </a:r>
            <a:endParaRPr lang="en-US" altLang="zh-CN" sz="2400" dirty="0">
              <a:latin typeface="Arial" panose="020B0604020202020204" pitchFamily="34" charset="0"/>
              <a:ea typeface="宋体" panose="02010600030101010101" pitchFamily="2" charset="-122"/>
            </a:endParaRPr>
          </a:p>
          <a:p>
            <a:pPr marL="342900" indent="-342900" eaLnBrk="0" hangingPunct="0">
              <a:spcBef>
                <a:spcPct val="20000"/>
              </a:spcBef>
              <a:buSzTx/>
            </a:pPr>
            <a:r>
              <a:rPr lang="en-US" altLang="zh-CN" sz="2400" dirty="0">
                <a:latin typeface="Arial" panose="020B0604020202020204" pitchFamily="34" charset="0"/>
                <a:ea typeface="宋体" panose="02010600030101010101" pitchFamily="2" charset="-122"/>
              </a:rPr>
              <a:t>  public:c3</a:t>
            </a:r>
            <a:endParaRPr lang="en-US" altLang="zh-CN" sz="2400" dirty="0">
              <a:latin typeface="Arial" panose="020B0604020202020204" pitchFamily="34" charset="0"/>
              <a:ea typeface="宋体" panose="02010600030101010101" pitchFamily="2" charset="-122"/>
            </a:endParaRPr>
          </a:p>
          <a:p>
            <a:pPr marL="342900" indent="-342900" eaLnBrk="0" hangingPunct="0">
              <a:spcBef>
                <a:spcPct val="20000"/>
              </a:spcBef>
              <a:buSzTx/>
            </a:pPr>
            <a:r>
              <a:rPr lang="en-US" altLang="zh-CN" sz="2400" dirty="0">
                <a:latin typeface="Arial" panose="020B0604020202020204" pitchFamily="34" charset="0"/>
                <a:ea typeface="宋体" panose="02010600030101010101" pitchFamily="2" charset="-122"/>
              </a:rPr>
              <a:t>};</a:t>
            </a:r>
            <a:endParaRPr lang="en-US" altLang="zh-CN" sz="2400" dirty="0">
              <a:latin typeface="Arial" panose="020B0604020202020204" pitchFamily="34" charset="0"/>
              <a:ea typeface="宋体" panose="02010600030101010101" pitchFamily="2" charset="-122"/>
            </a:endParaRPr>
          </a:p>
          <a:p>
            <a:pPr marL="342900" indent="-342900" eaLnBrk="0" hangingPunct="0">
              <a:spcBef>
                <a:spcPct val="20000"/>
              </a:spcBef>
              <a:buSzTx/>
            </a:pPr>
            <a:endParaRPr lang="zh-CN" altLang="en-US" sz="2400" dirty="0">
              <a:latin typeface="Arial" panose="020B0604020202020204" pitchFamily="34" charset="0"/>
              <a:ea typeface="宋体" panose="02010600030101010101" pitchFamily="2" charset="-122"/>
            </a:endParaRPr>
          </a:p>
        </p:txBody>
      </p:sp>
      <p:sp>
        <p:nvSpPr>
          <p:cNvPr id="8" name="内容占位符 2"/>
          <p:cNvSpPr txBox="1"/>
          <p:nvPr/>
        </p:nvSpPr>
        <p:spPr>
          <a:xfrm>
            <a:off x="3595688" y="4643438"/>
            <a:ext cx="2143125" cy="1428750"/>
          </a:xfrm>
          <a:prstGeom prst="rect">
            <a:avLst/>
          </a:prstGeom>
          <a:noFill/>
          <a:ln w="9525">
            <a:noFill/>
          </a:ln>
        </p:spPr>
        <p:txBody>
          <a:bodyPr anchor="t" anchorCtr="0"/>
          <a:p>
            <a:pPr marL="342900" indent="-342900" eaLnBrk="0" hangingPunct="0">
              <a:spcBef>
                <a:spcPct val="20000"/>
              </a:spcBef>
              <a:buSzTx/>
            </a:pPr>
            <a:r>
              <a:rPr lang="en-US" altLang="zh-CN" sz="2400" dirty="0">
                <a:solidFill>
                  <a:srgbClr val="FF0000"/>
                </a:solidFill>
                <a:latin typeface="Arial" panose="020B0604020202020204" pitchFamily="34" charset="0"/>
                <a:ea typeface="宋体" panose="02010600030101010101" pitchFamily="2" charset="-122"/>
              </a:rPr>
              <a:t> c1</a:t>
            </a:r>
            <a:endParaRPr lang="en-US" altLang="zh-CN" sz="2400" dirty="0">
              <a:solidFill>
                <a:srgbClr val="FF0000"/>
              </a:solidFill>
              <a:latin typeface="Arial" panose="020B0604020202020204" pitchFamily="34" charset="0"/>
              <a:ea typeface="宋体" panose="02010600030101010101" pitchFamily="2" charset="-122"/>
            </a:endParaRPr>
          </a:p>
          <a:p>
            <a:pPr marL="342900" indent="-342900" eaLnBrk="0" hangingPunct="0">
              <a:spcBef>
                <a:spcPct val="20000"/>
              </a:spcBef>
              <a:buSzTx/>
            </a:pPr>
            <a:r>
              <a:rPr lang="en-US" altLang="zh-CN" sz="2400" dirty="0">
                <a:solidFill>
                  <a:srgbClr val="FF0000"/>
                </a:solidFill>
                <a:latin typeface="Arial" panose="020B0604020202020204" pitchFamily="34" charset="0"/>
                <a:ea typeface="宋体" panose="02010600030101010101" pitchFamily="2" charset="-122"/>
              </a:rPr>
              <a:t>c2,b2, a2, a3</a:t>
            </a:r>
            <a:endParaRPr lang="en-US" altLang="zh-CN" sz="2400" dirty="0">
              <a:solidFill>
                <a:srgbClr val="FF0000"/>
              </a:solidFill>
              <a:latin typeface="Arial" panose="020B0604020202020204" pitchFamily="34" charset="0"/>
              <a:ea typeface="宋体" panose="02010600030101010101" pitchFamily="2" charset="-122"/>
            </a:endParaRPr>
          </a:p>
          <a:p>
            <a:pPr marL="342900" indent="-342900" eaLnBrk="0" hangingPunct="0">
              <a:spcBef>
                <a:spcPct val="20000"/>
              </a:spcBef>
              <a:buSzTx/>
            </a:pPr>
            <a:r>
              <a:rPr lang="en-US" altLang="zh-CN" sz="2400" dirty="0">
                <a:solidFill>
                  <a:srgbClr val="FF0000"/>
                </a:solidFill>
                <a:latin typeface="Arial" panose="020B0604020202020204" pitchFamily="34" charset="0"/>
                <a:ea typeface="宋体" panose="02010600030101010101" pitchFamily="2" charset="-122"/>
              </a:rPr>
              <a:t>c3,b3</a:t>
            </a:r>
            <a:endParaRPr lang="en-US" altLang="zh-CN" sz="2400" dirty="0">
              <a:solidFill>
                <a:srgbClr val="FF0000"/>
              </a:solidFill>
              <a:latin typeface="Arial" panose="020B0604020202020204" pitchFamily="34" charset="0"/>
              <a:ea typeface="宋体" panose="02010600030101010101" pitchFamily="2" charset="-122"/>
            </a:endParaRPr>
          </a:p>
          <a:p>
            <a:pPr marL="342900" indent="-342900" eaLnBrk="0" hangingPunct="0">
              <a:spcBef>
                <a:spcPct val="20000"/>
              </a:spcBef>
              <a:buSzTx/>
            </a:pPr>
            <a:endParaRPr lang="en-US" altLang="zh-CN" sz="2400" dirty="0">
              <a:solidFill>
                <a:srgbClr val="FF0000"/>
              </a:solidFill>
              <a:latin typeface="Arial" panose="020B0604020202020204" pitchFamily="34" charset="0"/>
              <a:ea typeface="宋体" panose="02010600030101010101" pitchFamily="2" charset="-122"/>
            </a:endParaRPr>
          </a:p>
          <a:p>
            <a:pPr marL="342900" indent="-342900" eaLnBrk="0" hangingPunct="0">
              <a:spcBef>
                <a:spcPct val="20000"/>
              </a:spcBef>
              <a:buSzTx/>
            </a:pPr>
            <a:endParaRPr lang="zh-CN" altLang="en-US" sz="2400" dirty="0">
              <a:solidFill>
                <a:srgbClr val="FF0000"/>
              </a:solidFill>
              <a:latin typeface="Arial" panose="020B0604020202020204" pitchFamily="34" charset="0"/>
              <a:ea typeface="宋体" panose="02010600030101010101" pitchFamily="2" charset="-122"/>
            </a:endParaRPr>
          </a:p>
        </p:txBody>
      </p:sp>
      <p:sp>
        <p:nvSpPr>
          <p:cNvPr id="38918" name="内容占位符 2"/>
          <p:cNvSpPr txBox="1"/>
          <p:nvPr/>
        </p:nvSpPr>
        <p:spPr>
          <a:xfrm>
            <a:off x="2024063" y="4143375"/>
            <a:ext cx="3000375" cy="2185988"/>
          </a:xfrm>
          <a:prstGeom prst="rect">
            <a:avLst/>
          </a:prstGeom>
          <a:noFill/>
          <a:ln w="9525">
            <a:noFill/>
          </a:ln>
        </p:spPr>
        <p:txBody>
          <a:bodyPr anchor="t" anchorCtr="0"/>
          <a:p>
            <a:pPr marL="342900" indent="-342900" eaLnBrk="0" hangingPunct="0">
              <a:spcBef>
                <a:spcPct val="20000"/>
              </a:spcBef>
              <a:buSzTx/>
            </a:pPr>
            <a:r>
              <a:rPr lang="zh-CN" altLang="en-US" sz="2400" dirty="0">
                <a:latin typeface="Arial" panose="020B0604020202020204" pitchFamily="34" charset="0"/>
                <a:ea typeface="宋体" panose="02010600030101010101" pitchFamily="2" charset="-122"/>
              </a:rPr>
              <a:t>请问在派生类</a:t>
            </a:r>
            <a:r>
              <a:rPr lang="en-US" altLang="zh-CN" sz="2400" dirty="0">
                <a:latin typeface="Arial" panose="020B0604020202020204" pitchFamily="34" charset="0"/>
                <a:ea typeface="宋体" panose="02010600030101010101" pitchFamily="2" charset="-122"/>
              </a:rPr>
              <a:t>C</a:t>
            </a:r>
            <a:r>
              <a:rPr lang="zh-CN" altLang="en-US" sz="2400" dirty="0">
                <a:latin typeface="Arial" panose="020B0604020202020204" pitchFamily="34" charset="0"/>
                <a:ea typeface="宋体" panose="02010600030101010101" pitchFamily="2" charset="-122"/>
              </a:rPr>
              <a:t>中</a:t>
            </a:r>
            <a:r>
              <a:rPr lang="en-US" altLang="zh-CN" sz="2400" dirty="0">
                <a:latin typeface="Arial" panose="020B0604020202020204" pitchFamily="34" charset="0"/>
                <a:ea typeface="宋体" panose="02010600030101010101" pitchFamily="2" charset="-122"/>
              </a:rPr>
              <a:t>:</a:t>
            </a:r>
            <a:endParaRPr lang="en-US" altLang="zh-CN" sz="2400" dirty="0">
              <a:latin typeface="Arial" panose="020B0604020202020204" pitchFamily="34" charset="0"/>
              <a:ea typeface="宋体" panose="02010600030101010101" pitchFamily="2" charset="-122"/>
            </a:endParaRPr>
          </a:p>
          <a:p>
            <a:pPr marL="342900" indent="-342900" eaLnBrk="0" hangingPunct="0">
              <a:spcBef>
                <a:spcPct val="20000"/>
              </a:spcBef>
              <a:buSzTx/>
            </a:pPr>
            <a:r>
              <a:rPr lang="en-US" altLang="zh-CN" sz="2400" dirty="0">
                <a:latin typeface="Arial" panose="020B0604020202020204" pitchFamily="34" charset="0"/>
                <a:ea typeface="宋体" panose="02010600030101010101" pitchFamily="2" charset="-122"/>
              </a:rPr>
              <a:t>private:     </a:t>
            </a:r>
            <a:endParaRPr lang="en-US" altLang="zh-CN" sz="2400" dirty="0">
              <a:latin typeface="Arial" panose="020B0604020202020204" pitchFamily="34" charset="0"/>
              <a:ea typeface="宋体" panose="02010600030101010101" pitchFamily="2" charset="-122"/>
            </a:endParaRPr>
          </a:p>
          <a:p>
            <a:pPr marL="342900" indent="-342900" eaLnBrk="0" hangingPunct="0">
              <a:spcBef>
                <a:spcPct val="20000"/>
              </a:spcBef>
              <a:buSzTx/>
            </a:pPr>
            <a:r>
              <a:rPr lang="en-US" altLang="zh-CN" sz="2400" dirty="0">
                <a:latin typeface="Arial" panose="020B0604020202020204" pitchFamily="34" charset="0"/>
                <a:ea typeface="宋体" panose="02010600030101010101" pitchFamily="2" charset="-122"/>
              </a:rPr>
              <a:t>protected:</a:t>
            </a:r>
            <a:endParaRPr lang="en-US" altLang="zh-CN" sz="2400" dirty="0">
              <a:latin typeface="Arial" panose="020B0604020202020204" pitchFamily="34" charset="0"/>
              <a:ea typeface="宋体" panose="02010600030101010101" pitchFamily="2" charset="-122"/>
            </a:endParaRPr>
          </a:p>
          <a:p>
            <a:pPr marL="342900" indent="-342900" eaLnBrk="0" hangingPunct="0">
              <a:spcBef>
                <a:spcPct val="20000"/>
              </a:spcBef>
              <a:buSzTx/>
            </a:pPr>
            <a:r>
              <a:rPr lang="en-US" altLang="zh-CN" sz="2400" dirty="0">
                <a:latin typeface="Arial" panose="020B0604020202020204" pitchFamily="34" charset="0"/>
                <a:ea typeface="宋体" panose="02010600030101010101" pitchFamily="2" charset="-122"/>
              </a:rPr>
              <a:t>public:</a:t>
            </a:r>
            <a:endParaRPr lang="en-US" altLang="zh-CN" sz="2400" dirty="0">
              <a:latin typeface="Arial" panose="020B0604020202020204" pitchFamily="34" charset="0"/>
              <a:ea typeface="宋体" panose="02010600030101010101" pitchFamily="2" charset="-122"/>
            </a:endParaRPr>
          </a:p>
          <a:p>
            <a:pPr marL="342900" indent="-342900" eaLnBrk="0" hangingPunct="0">
              <a:spcBef>
                <a:spcPct val="20000"/>
              </a:spcBef>
              <a:buSzTx/>
            </a:pPr>
            <a:endParaRPr lang="en-US" altLang="zh-CN" sz="2400" dirty="0">
              <a:latin typeface="Arial" panose="020B0604020202020204" pitchFamily="34" charset="0"/>
              <a:ea typeface="宋体" panose="02010600030101010101" pitchFamily="2" charset="-122"/>
            </a:endParaRPr>
          </a:p>
          <a:p>
            <a:pPr marL="342900" indent="-342900" eaLnBrk="0" hangingPunct="0">
              <a:spcBef>
                <a:spcPct val="20000"/>
              </a:spcBef>
              <a:buSzTx/>
            </a:pPr>
            <a:endParaRPr lang="zh-CN" altLang="en-US" sz="24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2"/>
          <p:cNvSpPr>
            <a:spLocks noGrp="1" noChangeArrowheads="1"/>
          </p:cNvSpPr>
          <p:nvPr>
            <p:ph type="title"/>
          </p:nvPr>
        </p:nvSpPr>
        <p:spPr bwMode="auto">
          <a:xfrm>
            <a:off x="1600200" y="76200"/>
            <a:ext cx="8686800" cy="1143000"/>
          </a:xfrm>
          <a:ln>
            <a:noFill/>
            <a:miter lim="800000"/>
          </a:ln>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mj-ea"/>
                <a:cs typeface="+mj-cs"/>
              </a:rPr>
              <a:t>继承与派生问题举例</a:t>
            </a:r>
            <a:endParaRPr kumimoji="0" lang="zh-CN" altLang="en-US" sz="32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mj-ea"/>
              <a:cs typeface="+mj-cs"/>
            </a:endParaRPr>
          </a:p>
        </p:txBody>
      </p:sp>
      <p:grpSp>
        <p:nvGrpSpPr>
          <p:cNvPr id="2" name="Group 3"/>
          <p:cNvGrpSpPr/>
          <p:nvPr/>
        </p:nvGrpSpPr>
        <p:grpSpPr>
          <a:xfrm>
            <a:off x="2286000" y="1295400"/>
            <a:ext cx="8202613" cy="4876800"/>
            <a:chOff x="752" y="1161"/>
            <a:chExt cx="4544" cy="2381"/>
          </a:xfrm>
        </p:grpSpPr>
        <p:sp>
          <p:nvSpPr>
            <p:cNvPr id="4099" name="Line 4"/>
            <p:cNvSpPr/>
            <p:nvPr/>
          </p:nvSpPr>
          <p:spPr>
            <a:xfrm>
              <a:off x="3024" y="1463"/>
              <a:ext cx="1" cy="184"/>
            </a:xfrm>
            <a:prstGeom prst="line">
              <a:avLst/>
            </a:prstGeom>
            <a:ln w="25400" cap="flat" cmpd="sng">
              <a:solidFill>
                <a:srgbClr val="FF0000"/>
              </a:solidFill>
              <a:prstDash val="solid"/>
              <a:round/>
              <a:headEnd type="none" w="med" len="med"/>
              <a:tailEnd type="none" w="med" len="med"/>
            </a:ln>
          </p:spPr>
        </p:sp>
        <p:sp>
          <p:nvSpPr>
            <p:cNvPr id="4100" name="Line 5"/>
            <p:cNvSpPr/>
            <p:nvPr/>
          </p:nvSpPr>
          <p:spPr>
            <a:xfrm>
              <a:off x="2625" y="1647"/>
              <a:ext cx="1" cy="183"/>
            </a:xfrm>
            <a:prstGeom prst="line">
              <a:avLst/>
            </a:prstGeom>
            <a:ln w="25400" cap="flat" cmpd="sng">
              <a:solidFill>
                <a:srgbClr val="FF0000"/>
              </a:solidFill>
              <a:prstDash val="solid"/>
              <a:round/>
              <a:headEnd type="none" w="med" len="med"/>
              <a:tailEnd type="none" w="med" len="med"/>
            </a:ln>
          </p:spPr>
        </p:sp>
        <p:sp>
          <p:nvSpPr>
            <p:cNvPr id="4101" name="Line 6"/>
            <p:cNvSpPr/>
            <p:nvPr/>
          </p:nvSpPr>
          <p:spPr>
            <a:xfrm>
              <a:off x="3415" y="1647"/>
              <a:ext cx="1" cy="183"/>
            </a:xfrm>
            <a:prstGeom prst="line">
              <a:avLst/>
            </a:prstGeom>
            <a:ln w="25400" cap="flat" cmpd="sng">
              <a:solidFill>
                <a:srgbClr val="FF0000"/>
              </a:solidFill>
              <a:prstDash val="solid"/>
              <a:round/>
              <a:headEnd type="none" w="med" len="med"/>
              <a:tailEnd type="none" w="med" len="med"/>
            </a:ln>
          </p:spPr>
        </p:sp>
        <p:sp>
          <p:nvSpPr>
            <p:cNvPr id="4102" name="Line 7"/>
            <p:cNvSpPr/>
            <p:nvPr/>
          </p:nvSpPr>
          <p:spPr>
            <a:xfrm>
              <a:off x="4204" y="1647"/>
              <a:ext cx="1" cy="183"/>
            </a:xfrm>
            <a:prstGeom prst="line">
              <a:avLst/>
            </a:prstGeom>
            <a:ln w="25400" cap="flat" cmpd="sng">
              <a:solidFill>
                <a:srgbClr val="FF0000"/>
              </a:solidFill>
              <a:prstDash val="solid"/>
              <a:round/>
              <a:headEnd type="none" w="med" len="med"/>
              <a:tailEnd type="none" w="med" len="med"/>
            </a:ln>
          </p:spPr>
        </p:sp>
        <p:sp>
          <p:nvSpPr>
            <p:cNvPr id="4103" name="Line 8"/>
            <p:cNvSpPr/>
            <p:nvPr/>
          </p:nvSpPr>
          <p:spPr>
            <a:xfrm>
              <a:off x="4993" y="1647"/>
              <a:ext cx="1" cy="183"/>
            </a:xfrm>
            <a:prstGeom prst="line">
              <a:avLst/>
            </a:prstGeom>
            <a:ln w="25400" cap="flat" cmpd="sng">
              <a:solidFill>
                <a:srgbClr val="FF0000"/>
              </a:solidFill>
              <a:prstDash val="solid"/>
              <a:round/>
              <a:headEnd type="none" w="med" len="med"/>
              <a:tailEnd type="none" w="med" len="med"/>
            </a:ln>
          </p:spPr>
        </p:sp>
        <p:sp>
          <p:nvSpPr>
            <p:cNvPr id="4104" name="Line 9"/>
            <p:cNvSpPr/>
            <p:nvPr/>
          </p:nvSpPr>
          <p:spPr>
            <a:xfrm>
              <a:off x="2625" y="1647"/>
              <a:ext cx="399" cy="1"/>
            </a:xfrm>
            <a:prstGeom prst="line">
              <a:avLst/>
            </a:prstGeom>
            <a:ln w="25400" cap="flat" cmpd="sng">
              <a:solidFill>
                <a:srgbClr val="FF0000"/>
              </a:solidFill>
              <a:prstDash val="solid"/>
              <a:round/>
              <a:headEnd type="none" w="med" len="med"/>
              <a:tailEnd type="none" w="med" len="med"/>
            </a:ln>
          </p:spPr>
        </p:sp>
        <p:sp>
          <p:nvSpPr>
            <p:cNvPr id="4105" name="Line 10"/>
            <p:cNvSpPr/>
            <p:nvPr/>
          </p:nvSpPr>
          <p:spPr>
            <a:xfrm>
              <a:off x="3024" y="1647"/>
              <a:ext cx="391" cy="1"/>
            </a:xfrm>
            <a:prstGeom prst="line">
              <a:avLst/>
            </a:prstGeom>
            <a:ln w="25400" cap="flat" cmpd="sng">
              <a:solidFill>
                <a:srgbClr val="FF0000"/>
              </a:solidFill>
              <a:prstDash val="solid"/>
              <a:round/>
              <a:headEnd type="none" w="med" len="med"/>
              <a:tailEnd type="none" w="med" len="med"/>
            </a:ln>
          </p:spPr>
        </p:sp>
        <p:sp>
          <p:nvSpPr>
            <p:cNvPr id="4106" name="Line 11"/>
            <p:cNvSpPr/>
            <p:nvPr/>
          </p:nvSpPr>
          <p:spPr>
            <a:xfrm>
              <a:off x="3415" y="1647"/>
              <a:ext cx="789" cy="1"/>
            </a:xfrm>
            <a:prstGeom prst="line">
              <a:avLst/>
            </a:prstGeom>
            <a:ln w="25400" cap="flat" cmpd="sng">
              <a:solidFill>
                <a:srgbClr val="FF0000"/>
              </a:solidFill>
              <a:prstDash val="solid"/>
              <a:round/>
              <a:headEnd type="none" w="med" len="med"/>
              <a:tailEnd type="none" w="med" len="med"/>
            </a:ln>
          </p:spPr>
        </p:sp>
        <p:sp>
          <p:nvSpPr>
            <p:cNvPr id="4107" name="Line 12"/>
            <p:cNvSpPr/>
            <p:nvPr/>
          </p:nvSpPr>
          <p:spPr>
            <a:xfrm>
              <a:off x="4204" y="1647"/>
              <a:ext cx="789" cy="1"/>
            </a:xfrm>
            <a:prstGeom prst="line">
              <a:avLst/>
            </a:prstGeom>
            <a:ln w="25400" cap="flat" cmpd="sng">
              <a:solidFill>
                <a:srgbClr val="FF0000"/>
              </a:solidFill>
              <a:prstDash val="solid"/>
              <a:round/>
              <a:headEnd type="none" w="med" len="med"/>
              <a:tailEnd type="none" w="med" len="med"/>
            </a:ln>
          </p:spPr>
        </p:sp>
        <p:sp>
          <p:nvSpPr>
            <p:cNvPr id="4108" name="Line 13"/>
            <p:cNvSpPr/>
            <p:nvPr/>
          </p:nvSpPr>
          <p:spPr>
            <a:xfrm>
              <a:off x="2625" y="2156"/>
              <a:ext cx="1" cy="184"/>
            </a:xfrm>
            <a:prstGeom prst="line">
              <a:avLst/>
            </a:prstGeom>
            <a:ln w="25400" cap="flat" cmpd="sng">
              <a:solidFill>
                <a:srgbClr val="FF0000"/>
              </a:solidFill>
              <a:prstDash val="solid"/>
              <a:round/>
              <a:headEnd type="none" w="med" len="med"/>
              <a:tailEnd type="none" w="med" len="med"/>
            </a:ln>
          </p:spPr>
        </p:sp>
        <p:sp>
          <p:nvSpPr>
            <p:cNvPr id="4109" name="Line 14"/>
            <p:cNvSpPr/>
            <p:nvPr/>
          </p:nvSpPr>
          <p:spPr>
            <a:xfrm>
              <a:off x="1836" y="2340"/>
              <a:ext cx="1" cy="183"/>
            </a:xfrm>
            <a:prstGeom prst="line">
              <a:avLst/>
            </a:prstGeom>
            <a:ln w="25400" cap="flat" cmpd="sng">
              <a:solidFill>
                <a:srgbClr val="FF0000"/>
              </a:solidFill>
              <a:prstDash val="solid"/>
              <a:round/>
              <a:headEnd type="none" w="med" len="med"/>
              <a:tailEnd type="none" w="med" len="med"/>
            </a:ln>
          </p:spPr>
        </p:sp>
        <p:sp>
          <p:nvSpPr>
            <p:cNvPr id="4110" name="Line 15"/>
            <p:cNvSpPr/>
            <p:nvPr/>
          </p:nvSpPr>
          <p:spPr>
            <a:xfrm>
              <a:off x="2625" y="2340"/>
              <a:ext cx="1" cy="183"/>
            </a:xfrm>
            <a:prstGeom prst="line">
              <a:avLst/>
            </a:prstGeom>
            <a:ln w="25400" cap="flat" cmpd="sng">
              <a:solidFill>
                <a:srgbClr val="FF0000"/>
              </a:solidFill>
              <a:prstDash val="solid"/>
              <a:round/>
              <a:headEnd type="none" w="med" len="med"/>
              <a:tailEnd type="none" w="med" len="med"/>
            </a:ln>
          </p:spPr>
        </p:sp>
        <p:sp>
          <p:nvSpPr>
            <p:cNvPr id="4111" name="Line 16"/>
            <p:cNvSpPr/>
            <p:nvPr/>
          </p:nvSpPr>
          <p:spPr>
            <a:xfrm>
              <a:off x="3415" y="2340"/>
              <a:ext cx="1" cy="183"/>
            </a:xfrm>
            <a:prstGeom prst="line">
              <a:avLst/>
            </a:prstGeom>
            <a:ln w="25400" cap="flat" cmpd="sng">
              <a:solidFill>
                <a:srgbClr val="FF0000"/>
              </a:solidFill>
              <a:prstDash val="solid"/>
              <a:round/>
              <a:headEnd type="none" w="med" len="med"/>
              <a:tailEnd type="none" w="med" len="med"/>
            </a:ln>
          </p:spPr>
        </p:sp>
        <p:sp>
          <p:nvSpPr>
            <p:cNvPr id="4112" name="Line 17"/>
            <p:cNvSpPr/>
            <p:nvPr/>
          </p:nvSpPr>
          <p:spPr>
            <a:xfrm>
              <a:off x="1836" y="2340"/>
              <a:ext cx="789" cy="1"/>
            </a:xfrm>
            <a:prstGeom prst="line">
              <a:avLst/>
            </a:prstGeom>
            <a:ln w="25400" cap="flat" cmpd="sng">
              <a:solidFill>
                <a:srgbClr val="FF0000"/>
              </a:solidFill>
              <a:prstDash val="solid"/>
              <a:round/>
              <a:headEnd type="none" w="med" len="med"/>
              <a:tailEnd type="none" w="med" len="med"/>
            </a:ln>
          </p:spPr>
        </p:sp>
        <p:sp>
          <p:nvSpPr>
            <p:cNvPr id="4113" name="Line 18"/>
            <p:cNvSpPr/>
            <p:nvPr/>
          </p:nvSpPr>
          <p:spPr>
            <a:xfrm>
              <a:off x="2625" y="2340"/>
              <a:ext cx="790" cy="1"/>
            </a:xfrm>
            <a:prstGeom prst="line">
              <a:avLst/>
            </a:prstGeom>
            <a:ln w="25400" cap="flat" cmpd="sng">
              <a:solidFill>
                <a:srgbClr val="FF0000"/>
              </a:solidFill>
              <a:prstDash val="solid"/>
              <a:round/>
              <a:headEnd type="none" w="med" len="med"/>
              <a:tailEnd type="none" w="med" len="med"/>
            </a:ln>
          </p:spPr>
        </p:sp>
        <p:sp>
          <p:nvSpPr>
            <p:cNvPr id="4114" name="Line 19"/>
            <p:cNvSpPr/>
            <p:nvPr/>
          </p:nvSpPr>
          <p:spPr>
            <a:xfrm>
              <a:off x="1836" y="2849"/>
              <a:ext cx="1" cy="183"/>
            </a:xfrm>
            <a:prstGeom prst="line">
              <a:avLst/>
            </a:prstGeom>
            <a:ln w="25400" cap="flat" cmpd="sng">
              <a:solidFill>
                <a:srgbClr val="FF0000"/>
              </a:solidFill>
              <a:prstDash val="solid"/>
              <a:round/>
              <a:headEnd type="none" w="med" len="med"/>
              <a:tailEnd type="none" w="med" len="med"/>
            </a:ln>
          </p:spPr>
        </p:sp>
        <p:sp>
          <p:nvSpPr>
            <p:cNvPr id="4115" name="Line 20"/>
            <p:cNvSpPr/>
            <p:nvPr/>
          </p:nvSpPr>
          <p:spPr>
            <a:xfrm>
              <a:off x="1836" y="3032"/>
              <a:ext cx="1" cy="184"/>
            </a:xfrm>
            <a:prstGeom prst="line">
              <a:avLst/>
            </a:prstGeom>
            <a:ln w="25400" cap="flat" cmpd="sng">
              <a:solidFill>
                <a:srgbClr val="FF0000"/>
              </a:solidFill>
              <a:prstDash val="solid"/>
              <a:round/>
              <a:headEnd type="none" w="med" len="med"/>
              <a:tailEnd type="none" w="med" len="med"/>
            </a:ln>
          </p:spPr>
        </p:sp>
        <p:sp>
          <p:nvSpPr>
            <p:cNvPr id="4116" name="Line 21"/>
            <p:cNvSpPr/>
            <p:nvPr/>
          </p:nvSpPr>
          <p:spPr>
            <a:xfrm>
              <a:off x="2625" y="3032"/>
              <a:ext cx="1" cy="184"/>
            </a:xfrm>
            <a:prstGeom prst="line">
              <a:avLst/>
            </a:prstGeom>
            <a:ln w="25400" cap="flat" cmpd="sng">
              <a:solidFill>
                <a:srgbClr val="FF0000"/>
              </a:solidFill>
              <a:prstDash val="solid"/>
              <a:round/>
              <a:headEnd type="none" w="med" len="med"/>
              <a:tailEnd type="none" w="med" len="med"/>
            </a:ln>
          </p:spPr>
        </p:sp>
        <p:sp>
          <p:nvSpPr>
            <p:cNvPr id="4117" name="Line 22"/>
            <p:cNvSpPr/>
            <p:nvPr/>
          </p:nvSpPr>
          <p:spPr>
            <a:xfrm>
              <a:off x="1047" y="3032"/>
              <a:ext cx="789" cy="1"/>
            </a:xfrm>
            <a:prstGeom prst="line">
              <a:avLst/>
            </a:prstGeom>
            <a:ln w="25400" cap="flat" cmpd="sng">
              <a:solidFill>
                <a:srgbClr val="FF0000"/>
              </a:solidFill>
              <a:prstDash val="solid"/>
              <a:round/>
              <a:headEnd type="none" w="med" len="med"/>
              <a:tailEnd type="none" w="med" len="med"/>
            </a:ln>
          </p:spPr>
        </p:sp>
        <p:sp>
          <p:nvSpPr>
            <p:cNvPr id="4118" name="Line 23"/>
            <p:cNvSpPr/>
            <p:nvPr/>
          </p:nvSpPr>
          <p:spPr>
            <a:xfrm>
              <a:off x="1836" y="3032"/>
              <a:ext cx="789" cy="1"/>
            </a:xfrm>
            <a:prstGeom prst="line">
              <a:avLst/>
            </a:prstGeom>
            <a:ln w="25400" cap="flat" cmpd="sng">
              <a:solidFill>
                <a:srgbClr val="FF0000"/>
              </a:solidFill>
              <a:prstDash val="solid"/>
              <a:round/>
              <a:headEnd type="none" w="med" len="med"/>
              <a:tailEnd type="none" w="med" len="med"/>
            </a:ln>
          </p:spPr>
        </p:sp>
        <p:sp>
          <p:nvSpPr>
            <p:cNvPr id="4119" name="Rectangle 24"/>
            <p:cNvSpPr/>
            <p:nvPr/>
          </p:nvSpPr>
          <p:spPr>
            <a:xfrm>
              <a:off x="752" y="3216"/>
              <a:ext cx="598" cy="326"/>
            </a:xfrm>
            <a:prstGeom prst="rect">
              <a:avLst/>
            </a:prstGeom>
            <a:solidFill>
              <a:srgbClr val="FF9900"/>
            </a:solidFill>
            <a:ln w="9525">
              <a:noFill/>
            </a:ln>
          </p:spPr>
          <p:txBody>
            <a:bodyPr anchor="t" anchorCtr="0"/>
            <a:p>
              <a:endParaRPr lang="zh-CN" altLang="en-US" sz="2400" dirty="0">
                <a:latin typeface="Arial" panose="020B0604020202020204" pitchFamily="34" charset="0"/>
                <a:ea typeface="宋体" panose="02010600030101010101" pitchFamily="2" charset="-122"/>
              </a:endParaRPr>
            </a:p>
          </p:txBody>
        </p:sp>
        <p:sp>
          <p:nvSpPr>
            <p:cNvPr id="4120" name="Rectangle 25"/>
            <p:cNvSpPr/>
            <p:nvPr/>
          </p:nvSpPr>
          <p:spPr>
            <a:xfrm>
              <a:off x="824" y="3288"/>
              <a:ext cx="509" cy="180"/>
            </a:xfrm>
            <a:prstGeom prst="rect">
              <a:avLst/>
            </a:prstGeom>
            <a:noFill/>
            <a:ln w="9525">
              <a:noFill/>
            </a:ln>
          </p:spPr>
          <p:txBody>
            <a:bodyPr wrap="none" lIns="0" tIns="0" rIns="0" bIns="0" anchor="t" anchorCtr="0">
              <a:spAutoFit/>
            </a:bodyPr>
            <a:p>
              <a:r>
                <a:rPr lang="zh-CN" altLang="en-US" sz="2400" b="1" dirty="0">
                  <a:solidFill>
                    <a:srgbClr val="000000"/>
                  </a:solidFill>
                  <a:latin typeface="Arial" panose="020B0604020202020204" pitchFamily="34" charset="0"/>
                  <a:ea typeface="宋体" panose="02010600030101010101" pitchFamily="2" charset="-122"/>
                </a:rPr>
                <a:t>工具车</a:t>
              </a:r>
              <a:endParaRPr lang="zh-CN" altLang="en-US" sz="2400" dirty="0">
                <a:latin typeface="Times New Roman" panose="02020603050405020304" pitchFamily="18" charset="0"/>
                <a:ea typeface="宋体" panose="02010600030101010101" pitchFamily="2" charset="-122"/>
              </a:endParaRPr>
            </a:p>
          </p:txBody>
        </p:sp>
        <p:sp>
          <p:nvSpPr>
            <p:cNvPr id="4121" name="Rectangle 26"/>
            <p:cNvSpPr/>
            <p:nvPr/>
          </p:nvSpPr>
          <p:spPr>
            <a:xfrm>
              <a:off x="752" y="3216"/>
              <a:ext cx="598" cy="326"/>
            </a:xfrm>
            <a:prstGeom prst="rect">
              <a:avLst/>
            </a:prstGeom>
            <a:noFill/>
            <a:ln w="25400" cap="flat" cmpd="sng">
              <a:solidFill>
                <a:srgbClr val="000000"/>
              </a:solidFill>
              <a:prstDash val="solid"/>
              <a:miter/>
              <a:headEnd type="none" w="med" len="med"/>
              <a:tailEnd type="none" w="med" len="med"/>
            </a:ln>
          </p:spPr>
          <p:txBody>
            <a:bodyPr anchor="t" anchorCtr="0"/>
            <a:p>
              <a:endParaRPr lang="zh-CN" altLang="en-US" sz="2400" dirty="0">
                <a:latin typeface="Arial" panose="020B0604020202020204" pitchFamily="34" charset="0"/>
                <a:ea typeface="宋体" panose="02010600030101010101" pitchFamily="2" charset="-122"/>
              </a:endParaRPr>
            </a:p>
          </p:txBody>
        </p:sp>
        <p:sp>
          <p:nvSpPr>
            <p:cNvPr id="4122" name="Rectangle 27"/>
            <p:cNvSpPr/>
            <p:nvPr/>
          </p:nvSpPr>
          <p:spPr>
            <a:xfrm>
              <a:off x="1541" y="3216"/>
              <a:ext cx="598" cy="326"/>
            </a:xfrm>
            <a:prstGeom prst="rect">
              <a:avLst/>
            </a:prstGeom>
            <a:solidFill>
              <a:srgbClr val="FF9900"/>
            </a:solidFill>
            <a:ln w="9525">
              <a:noFill/>
            </a:ln>
          </p:spPr>
          <p:txBody>
            <a:bodyPr anchor="t" anchorCtr="0"/>
            <a:p>
              <a:endParaRPr lang="zh-CN" altLang="en-US" sz="2400" dirty="0">
                <a:latin typeface="Arial" panose="020B0604020202020204" pitchFamily="34" charset="0"/>
                <a:ea typeface="宋体" panose="02010600030101010101" pitchFamily="2" charset="-122"/>
              </a:endParaRPr>
            </a:p>
          </p:txBody>
        </p:sp>
        <p:sp>
          <p:nvSpPr>
            <p:cNvPr id="4123" name="Rectangle 28"/>
            <p:cNvSpPr/>
            <p:nvPr/>
          </p:nvSpPr>
          <p:spPr>
            <a:xfrm>
              <a:off x="1685" y="3288"/>
              <a:ext cx="339" cy="180"/>
            </a:xfrm>
            <a:prstGeom prst="rect">
              <a:avLst/>
            </a:prstGeom>
            <a:noFill/>
            <a:ln w="9525">
              <a:noFill/>
            </a:ln>
          </p:spPr>
          <p:txBody>
            <a:bodyPr wrap="none" lIns="0" tIns="0" rIns="0" bIns="0" anchor="t" anchorCtr="0">
              <a:spAutoFit/>
            </a:bodyPr>
            <a:p>
              <a:r>
                <a:rPr lang="zh-CN" altLang="en-US" sz="2400" b="1" dirty="0">
                  <a:solidFill>
                    <a:srgbClr val="000000"/>
                  </a:solidFill>
                  <a:latin typeface="Arial" panose="020B0604020202020204" pitchFamily="34" charset="0"/>
                  <a:ea typeface="宋体" panose="02010600030101010101" pitchFamily="2" charset="-122"/>
                </a:rPr>
                <a:t>轿车</a:t>
              </a:r>
              <a:endParaRPr lang="zh-CN" altLang="en-US" sz="2400" dirty="0">
                <a:latin typeface="Times New Roman" panose="02020603050405020304" pitchFamily="18" charset="0"/>
                <a:ea typeface="宋体" panose="02010600030101010101" pitchFamily="2" charset="-122"/>
              </a:endParaRPr>
            </a:p>
          </p:txBody>
        </p:sp>
        <p:sp>
          <p:nvSpPr>
            <p:cNvPr id="4124" name="Rectangle 29"/>
            <p:cNvSpPr/>
            <p:nvPr/>
          </p:nvSpPr>
          <p:spPr>
            <a:xfrm>
              <a:off x="1541" y="3216"/>
              <a:ext cx="598" cy="326"/>
            </a:xfrm>
            <a:prstGeom prst="rect">
              <a:avLst/>
            </a:prstGeom>
            <a:noFill/>
            <a:ln w="25400" cap="flat" cmpd="sng">
              <a:solidFill>
                <a:srgbClr val="000000"/>
              </a:solidFill>
              <a:prstDash val="solid"/>
              <a:miter/>
              <a:headEnd type="none" w="med" len="med"/>
              <a:tailEnd type="none" w="med" len="med"/>
            </a:ln>
          </p:spPr>
          <p:txBody>
            <a:bodyPr anchor="t" anchorCtr="0"/>
            <a:p>
              <a:endParaRPr lang="zh-CN" altLang="en-US" sz="2400" dirty="0">
                <a:latin typeface="Arial" panose="020B0604020202020204" pitchFamily="34" charset="0"/>
                <a:ea typeface="宋体" panose="02010600030101010101" pitchFamily="2" charset="-122"/>
              </a:endParaRPr>
            </a:p>
          </p:txBody>
        </p:sp>
        <p:sp>
          <p:nvSpPr>
            <p:cNvPr id="4125" name="Rectangle 30"/>
            <p:cNvSpPr/>
            <p:nvPr/>
          </p:nvSpPr>
          <p:spPr>
            <a:xfrm>
              <a:off x="2330" y="3216"/>
              <a:ext cx="598" cy="326"/>
            </a:xfrm>
            <a:prstGeom prst="rect">
              <a:avLst/>
            </a:prstGeom>
            <a:solidFill>
              <a:srgbClr val="FF9900"/>
            </a:solidFill>
            <a:ln w="9525">
              <a:noFill/>
            </a:ln>
          </p:spPr>
          <p:txBody>
            <a:bodyPr anchor="t" anchorCtr="0"/>
            <a:p>
              <a:endParaRPr lang="zh-CN" altLang="en-US" sz="2400" dirty="0">
                <a:latin typeface="Arial" panose="020B0604020202020204" pitchFamily="34" charset="0"/>
                <a:ea typeface="宋体" panose="02010600030101010101" pitchFamily="2" charset="-122"/>
              </a:endParaRPr>
            </a:p>
          </p:txBody>
        </p:sp>
        <p:sp>
          <p:nvSpPr>
            <p:cNvPr id="4126" name="Rectangle 31"/>
            <p:cNvSpPr/>
            <p:nvPr/>
          </p:nvSpPr>
          <p:spPr>
            <a:xfrm>
              <a:off x="2402" y="3288"/>
              <a:ext cx="509" cy="180"/>
            </a:xfrm>
            <a:prstGeom prst="rect">
              <a:avLst/>
            </a:prstGeom>
            <a:noFill/>
            <a:ln w="9525">
              <a:noFill/>
            </a:ln>
          </p:spPr>
          <p:txBody>
            <a:bodyPr wrap="none" lIns="0" tIns="0" rIns="0" bIns="0" anchor="t" anchorCtr="0">
              <a:spAutoFit/>
            </a:bodyPr>
            <a:p>
              <a:r>
                <a:rPr lang="zh-CN" altLang="en-US" sz="2400" b="1" dirty="0">
                  <a:solidFill>
                    <a:srgbClr val="000000"/>
                  </a:solidFill>
                  <a:latin typeface="Arial" panose="020B0604020202020204" pitchFamily="34" charset="0"/>
                  <a:ea typeface="宋体" panose="02010600030101010101" pitchFamily="2" charset="-122"/>
                </a:rPr>
                <a:t>面包车</a:t>
              </a:r>
              <a:endParaRPr lang="zh-CN" altLang="en-US" sz="2400" dirty="0">
                <a:latin typeface="Times New Roman" panose="02020603050405020304" pitchFamily="18" charset="0"/>
                <a:ea typeface="宋体" panose="02010600030101010101" pitchFamily="2" charset="-122"/>
              </a:endParaRPr>
            </a:p>
          </p:txBody>
        </p:sp>
        <p:sp>
          <p:nvSpPr>
            <p:cNvPr id="4127" name="Rectangle 32"/>
            <p:cNvSpPr/>
            <p:nvPr/>
          </p:nvSpPr>
          <p:spPr>
            <a:xfrm>
              <a:off x="2330" y="3216"/>
              <a:ext cx="598" cy="326"/>
            </a:xfrm>
            <a:prstGeom prst="rect">
              <a:avLst/>
            </a:prstGeom>
            <a:noFill/>
            <a:ln w="25400" cap="flat" cmpd="sng">
              <a:solidFill>
                <a:srgbClr val="000000"/>
              </a:solidFill>
              <a:prstDash val="solid"/>
              <a:miter/>
              <a:headEnd type="none" w="med" len="med"/>
              <a:tailEnd type="none" w="med" len="med"/>
            </a:ln>
          </p:spPr>
          <p:txBody>
            <a:bodyPr anchor="t" anchorCtr="0"/>
            <a:p>
              <a:endParaRPr lang="zh-CN" altLang="en-US" sz="2400" dirty="0">
                <a:latin typeface="Arial" panose="020B0604020202020204" pitchFamily="34" charset="0"/>
                <a:ea typeface="宋体" panose="02010600030101010101" pitchFamily="2" charset="-122"/>
              </a:endParaRPr>
            </a:p>
          </p:txBody>
        </p:sp>
        <p:sp>
          <p:nvSpPr>
            <p:cNvPr id="4128" name="Rectangle 33"/>
            <p:cNvSpPr/>
            <p:nvPr/>
          </p:nvSpPr>
          <p:spPr>
            <a:xfrm>
              <a:off x="1541" y="2523"/>
              <a:ext cx="598" cy="326"/>
            </a:xfrm>
            <a:prstGeom prst="rect">
              <a:avLst/>
            </a:prstGeom>
            <a:solidFill>
              <a:srgbClr val="FF9900"/>
            </a:solidFill>
            <a:ln w="9525">
              <a:noFill/>
            </a:ln>
          </p:spPr>
          <p:txBody>
            <a:bodyPr anchor="t" anchorCtr="0"/>
            <a:p>
              <a:endParaRPr lang="zh-CN" altLang="en-US" sz="2400" dirty="0">
                <a:latin typeface="Arial" panose="020B0604020202020204" pitchFamily="34" charset="0"/>
                <a:ea typeface="宋体" panose="02010600030101010101" pitchFamily="2" charset="-122"/>
              </a:endParaRPr>
            </a:p>
          </p:txBody>
        </p:sp>
        <p:sp>
          <p:nvSpPr>
            <p:cNvPr id="4129" name="Rectangle 34"/>
            <p:cNvSpPr/>
            <p:nvPr/>
          </p:nvSpPr>
          <p:spPr>
            <a:xfrm>
              <a:off x="1613" y="2595"/>
              <a:ext cx="509" cy="180"/>
            </a:xfrm>
            <a:prstGeom prst="rect">
              <a:avLst/>
            </a:prstGeom>
            <a:noFill/>
            <a:ln w="9525">
              <a:noFill/>
            </a:ln>
          </p:spPr>
          <p:txBody>
            <a:bodyPr wrap="none" lIns="0" tIns="0" rIns="0" bIns="0" anchor="t" anchorCtr="0">
              <a:spAutoFit/>
            </a:bodyPr>
            <a:p>
              <a:r>
                <a:rPr lang="zh-CN" altLang="en-US" sz="2400" b="1" dirty="0">
                  <a:solidFill>
                    <a:srgbClr val="000000"/>
                  </a:solidFill>
                  <a:latin typeface="Arial" panose="020B0604020202020204" pitchFamily="34" charset="0"/>
                  <a:ea typeface="宋体" panose="02010600030101010101" pitchFamily="2" charset="-122"/>
                </a:rPr>
                <a:t>小汽车</a:t>
              </a:r>
              <a:endParaRPr lang="zh-CN" altLang="en-US" sz="2400" dirty="0">
                <a:latin typeface="Times New Roman" panose="02020603050405020304" pitchFamily="18" charset="0"/>
                <a:ea typeface="宋体" panose="02010600030101010101" pitchFamily="2" charset="-122"/>
              </a:endParaRPr>
            </a:p>
          </p:txBody>
        </p:sp>
        <p:sp>
          <p:nvSpPr>
            <p:cNvPr id="4130" name="Rectangle 35"/>
            <p:cNvSpPr/>
            <p:nvPr/>
          </p:nvSpPr>
          <p:spPr>
            <a:xfrm>
              <a:off x="1541" y="2523"/>
              <a:ext cx="598" cy="326"/>
            </a:xfrm>
            <a:prstGeom prst="rect">
              <a:avLst/>
            </a:prstGeom>
            <a:noFill/>
            <a:ln w="25400" cap="flat" cmpd="sng">
              <a:solidFill>
                <a:srgbClr val="000000"/>
              </a:solidFill>
              <a:prstDash val="solid"/>
              <a:miter/>
              <a:headEnd type="none" w="med" len="med"/>
              <a:tailEnd type="none" w="med" len="med"/>
            </a:ln>
          </p:spPr>
          <p:txBody>
            <a:bodyPr anchor="t" anchorCtr="0"/>
            <a:p>
              <a:endParaRPr lang="zh-CN" altLang="en-US" sz="2400" dirty="0">
                <a:latin typeface="Arial" panose="020B0604020202020204" pitchFamily="34" charset="0"/>
                <a:ea typeface="宋体" panose="02010600030101010101" pitchFamily="2" charset="-122"/>
              </a:endParaRPr>
            </a:p>
          </p:txBody>
        </p:sp>
        <p:sp>
          <p:nvSpPr>
            <p:cNvPr id="4131" name="Rectangle 36"/>
            <p:cNvSpPr/>
            <p:nvPr/>
          </p:nvSpPr>
          <p:spPr>
            <a:xfrm>
              <a:off x="2330" y="2523"/>
              <a:ext cx="598" cy="326"/>
            </a:xfrm>
            <a:prstGeom prst="rect">
              <a:avLst/>
            </a:prstGeom>
            <a:solidFill>
              <a:srgbClr val="FF9900"/>
            </a:solidFill>
            <a:ln w="9525">
              <a:noFill/>
            </a:ln>
          </p:spPr>
          <p:txBody>
            <a:bodyPr anchor="t" anchorCtr="0"/>
            <a:p>
              <a:endParaRPr lang="zh-CN" altLang="en-US" sz="2400" dirty="0">
                <a:latin typeface="Arial" panose="020B0604020202020204" pitchFamily="34" charset="0"/>
                <a:ea typeface="宋体" panose="02010600030101010101" pitchFamily="2" charset="-122"/>
              </a:endParaRPr>
            </a:p>
          </p:txBody>
        </p:sp>
        <p:sp>
          <p:nvSpPr>
            <p:cNvPr id="4132" name="Rectangle 37"/>
            <p:cNvSpPr/>
            <p:nvPr/>
          </p:nvSpPr>
          <p:spPr>
            <a:xfrm>
              <a:off x="2474" y="2595"/>
              <a:ext cx="339" cy="180"/>
            </a:xfrm>
            <a:prstGeom prst="rect">
              <a:avLst/>
            </a:prstGeom>
            <a:noFill/>
            <a:ln w="9525">
              <a:noFill/>
            </a:ln>
          </p:spPr>
          <p:txBody>
            <a:bodyPr wrap="none" lIns="0" tIns="0" rIns="0" bIns="0" anchor="t" anchorCtr="0">
              <a:spAutoFit/>
            </a:bodyPr>
            <a:p>
              <a:r>
                <a:rPr lang="zh-CN" altLang="en-US" sz="2400" b="1" dirty="0">
                  <a:solidFill>
                    <a:srgbClr val="000000"/>
                  </a:solidFill>
                  <a:latin typeface="Arial" panose="020B0604020202020204" pitchFamily="34" charset="0"/>
                  <a:ea typeface="宋体" panose="02010600030101010101" pitchFamily="2" charset="-122"/>
                </a:rPr>
                <a:t>卡车</a:t>
              </a:r>
              <a:endParaRPr lang="zh-CN" altLang="en-US" sz="2400" dirty="0">
                <a:latin typeface="Times New Roman" panose="02020603050405020304" pitchFamily="18" charset="0"/>
                <a:ea typeface="宋体" panose="02010600030101010101" pitchFamily="2" charset="-122"/>
              </a:endParaRPr>
            </a:p>
          </p:txBody>
        </p:sp>
        <p:sp>
          <p:nvSpPr>
            <p:cNvPr id="4133" name="Rectangle 38"/>
            <p:cNvSpPr/>
            <p:nvPr/>
          </p:nvSpPr>
          <p:spPr>
            <a:xfrm>
              <a:off x="2330" y="2523"/>
              <a:ext cx="598" cy="326"/>
            </a:xfrm>
            <a:prstGeom prst="rect">
              <a:avLst/>
            </a:prstGeom>
            <a:noFill/>
            <a:ln w="25400" cap="flat" cmpd="sng">
              <a:solidFill>
                <a:srgbClr val="000000"/>
              </a:solidFill>
              <a:prstDash val="solid"/>
              <a:miter/>
              <a:headEnd type="none" w="med" len="med"/>
              <a:tailEnd type="none" w="med" len="med"/>
            </a:ln>
          </p:spPr>
          <p:txBody>
            <a:bodyPr anchor="t" anchorCtr="0"/>
            <a:p>
              <a:endParaRPr lang="zh-CN" altLang="en-US" sz="2400" dirty="0">
                <a:latin typeface="Arial" panose="020B0604020202020204" pitchFamily="34" charset="0"/>
                <a:ea typeface="宋体" panose="02010600030101010101" pitchFamily="2" charset="-122"/>
              </a:endParaRPr>
            </a:p>
          </p:txBody>
        </p:sp>
        <p:sp>
          <p:nvSpPr>
            <p:cNvPr id="4134" name="Rectangle 39"/>
            <p:cNvSpPr/>
            <p:nvPr/>
          </p:nvSpPr>
          <p:spPr>
            <a:xfrm>
              <a:off x="3120" y="2523"/>
              <a:ext cx="598" cy="326"/>
            </a:xfrm>
            <a:prstGeom prst="rect">
              <a:avLst/>
            </a:prstGeom>
            <a:solidFill>
              <a:srgbClr val="FF9900"/>
            </a:solidFill>
            <a:ln w="9525">
              <a:noFill/>
            </a:ln>
          </p:spPr>
          <p:txBody>
            <a:bodyPr anchor="t" anchorCtr="0"/>
            <a:p>
              <a:endParaRPr lang="zh-CN" altLang="en-US" sz="2400" dirty="0">
                <a:latin typeface="Arial" panose="020B0604020202020204" pitchFamily="34" charset="0"/>
                <a:ea typeface="宋体" panose="02010600030101010101" pitchFamily="2" charset="-122"/>
              </a:endParaRPr>
            </a:p>
          </p:txBody>
        </p:sp>
        <p:sp>
          <p:nvSpPr>
            <p:cNvPr id="4135" name="Rectangle 40"/>
            <p:cNvSpPr/>
            <p:nvPr/>
          </p:nvSpPr>
          <p:spPr>
            <a:xfrm>
              <a:off x="3191" y="2595"/>
              <a:ext cx="509" cy="180"/>
            </a:xfrm>
            <a:prstGeom prst="rect">
              <a:avLst/>
            </a:prstGeom>
            <a:noFill/>
            <a:ln w="9525">
              <a:noFill/>
            </a:ln>
          </p:spPr>
          <p:txBody>
            <a:bodyPr wrap="none" lIns="0" tIns="0" rIns="0" bIns="0" anchor="t" anchorCtr="0">
              <a:spAutoFit/>
            </a:bodyPr>
            <a:p>
              <a:r>
                <a:rPr lang="zh-CN" altLang="en-US" sz="2400" b="1" dirty="0">
                  <a:solidFill>
                    <a:srgbClr val="000000"/>
                  </a:solidFill>
                  <a:latin typeface="Arial" panose="020B0604020202020204" pitchFamily="34" charset="0"/>
                  <a:ea typeface="宋体" panose="02010600030101010101" pitchFamily="2" charset="-122"/>
                </a:rPr>
                <a:t>旅行车</a:t>
              </a:r>
              <a:endParaRPr lang="zh-CN" altLang="en-US" sz="2400" dirty="0">
                <a:latin typeface="Times New Roman" panose="02020603050405020304" pitchFamily="18" charset="0"/>
                <a:ea typeface="宋体" panose="02010600030101010101" pitchFamily="2" charset="-122"/>
              </a:endParaRPr>
            </a:p>
          </p:txBody>
        </p:sp>
        <p:sp>
          <p:nvSpPr>
            <p:cNvPr id="4136" name="Rectangle 41"/>
            <p:cNvSpPr/>
            <p:nvPr/>
          </p:nvSpPr>
          <p:spPr>
            <a:xfrm>
              <a:off x="3120" y="2523"/>
              <a:ext cx="598" cy="326"/>
            </a:xfrm>
            <a:prstGeom prst="rect">
              <a:avLst/>
            </a:prstGeom>
            <a:noFill/>
            <a:ln w="25400" cap="flat" cmpd="sng">
              <a:solidFill>
                <a:srgbClr val="000000"/>
              </a:solidFill>
              <a:prstDash val="solid"/>
              <a:miter/>
              <a:headEnd type="none" w="med" len="med"/>
              <a:tailEnd type="none" w="med" len="med"/>
            </a:ln>
          </p:spPr>
          <p:txBody>
            <a:bodyPr anchor="t" anchorCtr="0"/>
            <a:p>
              <a:endParaRPr lang="zh-CN" altLang="en-US" sz="2400" dirty="0">
                <a:latin typeface="Arial" panose="020B0604020202020204" pitchFamily="34" charset="0"/>
                <a:ea typeface="宋体" panose="02010600030101010101" pitchFamily="2" charset="-122"/>
              </a:endParaRPr>
            </a:p>
          </p:txBody>
        </p:sp>
        <p:sp>
          <p:nvSpPr>
            <p:cNvPr id="4137" name="Rectangle 42"/>
            <p:cNvSpPr/>
            <p:nvPr/>
          </p:nvSpPr>
          <p:spPr>
            <a:xfrm>
              <a:off x="2330" y="1830"/>
              <a:ext cx="598" cy="326"/>
            </a:xfrm>
            <a:prstGeom prst="rect">
              <a:avLst/>
            </a:prstGeom>
            <a:solidFill>
              <a:srgbClr val="FF9900"/>
            </a:solidFill>
            <a:ln w="9525">
              <a:noFill/>
            </a:ln>
          </p:spPr>
          <p:txBody>
            <a:bodyPr anchor="t" anchorCtr="0"/>
            <a:p>
              <a:endParaRPr lang="zh-CN" altLang="en-US" sz="2400" dirty="0">
                <a:latin typeface="Arial" panose="020B0604020202020204" pitchFamily="34" charset="0"/>
                <a:ea typeface="宋体" panose="02010600030101010101" pitchFamily="2" charset="-122"/>
              </a:endParaRPr>
            </a:p>
          </p:txBody>
        </p:sp>
        <p:sp>
          <p:nvSpPr>
            <p:cNvPr id="4138" name="Rectangle 43"/>
            <p:cNvSpPr/>
            <p:nvPr/>
          </p:nvSpPr>
          <p:spPr>
            <a:xfrm>
              <a:off x="2466" y="1902"/>
              <a:ext cx="339" cy="180"/>
            </a:xfrm>
            <a:prstGeom prst="rect">
              <a:avLst/>
            </a:prstGeom>
            <a:noFill/>
            <a:ln w="9525">
              <a:noFill/>
            </a:ln>
          </p:spPr>
          <p:txBody>
            <a:bodyPr wrap="none" lIns="0" tIns="0" rIns="0" bIns="0" anchor="t" anchorCtr="0">
              <a:spAutoFit/>
            </a:bodyPr>
            <a:p>
              <a:r>
                <a:rPr lang="zh-CN" altLang="en-US" sz="2400" b="1" dirty="0">
                  <a:solidFill>
                    <a:srgbClr val="000000"/>
                  </a:solidFill>
                  <a:latin typeface="宋体" panose="02010600030101010101" pitchFamily="2" charset="-122"/>
                  <a:ea typeface="宋体" panose="02010600030101010101" pitchFamily="2" charset="-122"/>
                </a:rPr>
                <a:t>汽车</a:t>
              </a:r>
              <a:endParaRPr lang="zh-CN" altLang="en-US" sz="2400" dirty="0">
                <a:latin typeface="Times New Roman" panose="02020603050405020304" pitchFamily="18" charset="0"/>
                <a:ea typeface="宋体" panose="02010600030101010101" pitchFamily="2" charset="-122"/>
              </a:endParaRPr>
            </a:p>
          </p:txBody>
        </p:sp>
        <p:sp>
          <p:nvSpPr>
            <p:cNvPr id="4139" name="Rectangle 44"/>
            <p:cNvSpPr/>
            <p:nvPr/>
          </p:nvSpPr>
          <p:spPr>
            <a:xfrm>
              <a:off x="2330" y="1830"/>
              <a:ext cx="598" cy="326"/>
            </a:xfrm>
            <a:prstGeom prst="rect">
              <a:avLst/>
            </a:prstGeom>
            <a:noFill/>
            <a:ln w="25400" cap="flat" cmpd="sng">
              <a:solidFill>
                <a:srgbClr val="000000"/>
              </a:solidFill>
              <a:prstDash val="solid"/>
              <a:miter/>
              <a:headEnd type="none" w="med" len="med"/>
              <a:tailEnd type="none" w="med" len="med"/>
            </a:ln>
          </p:spPr>
          <p:txBody>
            <a:bodyPr anchor="t" anchorCtr="0"/>
            <a:p>
              <a:endParaRPr lang="zh-CN" altLang="en-US" sz="2400" dirty="0">
                <a:latin typeface="Arial" panose="020B0604020202020204" pitchFamily="34" charset="0"/>
                <a:ea typeface="宋体" panose="02010600030101010101" pitchFamily="2" charset="-122"/>
              </a:endParaRPr>
            </a:p>
          </p:txBody>
        </p:sp>
        <p:sp>
          <p:nvSpPr>
            <p:cNvPr id="4140" name="Rectangle 45"/>
            <p:cNvSpPr/>
            <p:nvPr/>
          </p:nvSpPr>
          <p:spPr>
            <a:xfrm>
              <a:off x="3120" y="1830"/>
              <a:ext cx="598" cy="326"/>
            </a:xfrm>
            <a:prstGeom prst="rect">
              <a:avLst/>
            </a:prstGeom>
            <a:solidFill>
              <a:srgbClr val="FF9900"/>
            </a:solidFill>
            <a:ln w="9525">
              <a:noFill/>
            </a:ln>
          </p:spPr>
          <p:txBody>
            <a:bodyPr anchor="t" anchorCtr="0"/>
            <a:p>
              <a:endParaRPr lang="zh-CN" altLang="en-US" sz="2400" dirty="0">
                <a:latin typeface="Arial" panose="020B0604020202020204" pitchFamily="34" charset="0"/>
                <a:ea typeface="宋体" panose="02010600030101010101" pitchFamily="2" charset="-122"/>
              </a:endParaRPr>
            </a:p>
          </p:txBody>
        </p:sp>
        <p:sp>
          <p:nvSpPr>
            <p:cNvPr id="4141" name="Rectangle 46"/>
            <p:cNvSpPr/>
            <p:nvPr/>
          </p:nvSpPr>
          <p:spPr>
            <a:xfrm>
              <a:off x="3263" y="1902"/>
              <a:ext cx="339" cy="180"/>
            </a:xfrm>
            <a:prstGeom prst="rect">
              <a:avLst/>
            </a:prstGeom>
            <a:noFill/>
            <a:ln w="9525">
              <a:noFill/>
            </a:ln>
          </p:spPr>
          <p:txBody>
            <a:bodyPr wrap="none" lIns="0" tIns="0" rIns="0" bIns="0" anchor="t" anchorCtr="0">
              <a:spAutoFit/>
            </a:bodyPr>
            <a:p>
              <a:r>
                <a:rPr lang="zh-CN" altLang="en-US" sz="2400" b="1" dirty="0">
                  <a:solidFill>
                    <a:srgbClr val="000000"/>
                  </a:solidFill>
                  <a:latin typeface="Arial" panose="020B0604020202020204" pitchFamily="34" charset="0"/>
                  <a:ea typeface="宋体" panose="02010600030101010101" pitchFamily="2" charset="-122"/>
                </a:rPr>
                <a:t>火车</a:t>
              </a:r>
              <a:endParaRPr lang="zh-CN" altLang="en-US" sz="2400" dirty="0">
                <a:latin typeface="Times New Roman" panose="02020603050405020304" pitchFamily="18" charset="0"/>
                <a:ea typeface="宋体" panose="02010600030101010101" pitchFamily="2" charset="-122"/>
              </a:endParaRPr>
            </a:p>
          </p:txBody>
        </p:sp>
        <p:sp>
          <p:nvSpPr>
            <p:cNvPr id="4142" name="Rectangle 47"/>
            <p:cNvSpPr/>
            <p:nvPr/>
          </p:nvSpPr>
          <p:spPr>
            <a:xfrm>
              <a:off x="3120" y="1830"/>
              <a:ext cx="598" cy="326"/>
            </a:xfrm>
            <a:prstGeom prst="rect">
              <a:avLst/>
            </a:prstGeom>
            <a:noFill/>
            <a:ln w="25400" cap="flat" cmpd="sng">
              <a:solidFill>
                <a:srgbClr val="000000"/>
              </a:solidFill>
              <a:prstDash val="solid"/>
              <a:miter/>
              <a:headEnd type="none" w="med" len="med"/>
              <a:tailEnd type="none" w="med" len="med"/>
            </a:ln>
          </p:spPr>
          <p:txBody>
            <a:bodyPr anchor="t" anchorCtr="0"/>
            <a:p>
              <a:endParaRPr lang="zh-CN" altLang="en-US" sz="2400" dirty="0">
                <a:latin typeface="Arial" panose="020B0604020202020204" pitchFamily="34" charset="0"/>
                <a:ea typeface="宋体" panose="02010600030101010101" pitchFamily="2" charset="-122"/>
              </a:endParaRPr>
            </a:p>
          </p:txBody>
        </p:sp>
        <p:sp>
          <p:nvSpPr>
            <p:cNvPr id="4143" name="Rectangle 48"/>
            <p:cNvSpPr/>
            <p:nvPr/>
          </p:nvSpPr>
          <p:spPr>
            <a:xfrm>
              <a:off x="3909" y="1830"/>
              <a:ext cx="598" cy="326"/>
            </a:xfrm>
            <a:prstGeom prst="rect">
              <a:avLst/>
            </a:prstGeom>
            <a:solidFill>
              <a:srgbClr val="FF9900"/>
            </a:solidFill>
            <a:ln w="9525">
              <a:noFill/>
            </a:ln>
          </p:spPr>
          <p:txBody>
            <a:bodyPr anchor="t" anchorCtr="0"/>
            <a:p>
              <a:endParaRPr lang="zh-CN" altLang="en-US" sz="2400" dirty="0">
                <a:latin typeface="Arial" panose="020B0604020202020204" pitchFamily="34" charset="0"/>
                <a:ea typeface="宋体" panose="02010600030101010101" pitchFamily="2" charset="-122"/>
              </a:endParaRPr>
            </a:p>
          </p:txBody>
        </p:sp>
        <p:sp>
          <p:nvSpPr>
            <p:cNvPr id="4144" name="Rectangle 49"/>
            <p:cNvSpPr/>
            <p:nvPr/>
          </p:nvSpPr>
          <p:spPr>
            <a:xfrm>
              <a:off x="4052" y="1902"/>
              <a:ext cx="339" cy="180"/>
            </a:xfrm>
            <a:prstGeom prst="rect">
              <a:avLst/>
            </a:prstGeom>
            <a:noFill/>
            <a:ln w="9525">
              <a:noFill/>
            </a:ln>
          </p:spPr>
          <p:txBody>
            <a:bodyPr wrap="none" lIns="0" tIns="0" rIns="0" bIns="0" anchor="t" anchorCtr="0">
              <a:spAutoFit/>
            </a:bodyPr>
            <a:p>
              <a:r>
                <a:rPr lang="zh-CN" altLang="en-US" sz="2400" b="1" dirty="0">
                  <a:solidFill>
                    <a:srgbClr val="000000"/>
                  </a:solidFill>
                  <a:latin typeface="Arial" panose="020B0604020202020204" pitchFamily="34" charset="0"/>
                  <a:ea typeface="宋体" panose="02010600030101010101" pitchFamily="2" charset="-122"/>
                </a:rPr>
                <a:t>飞机</a:t>
              </a:r>
              <a:endParaRPr lang="zh-CN" altLang="en-US" sz="2400" dirty="0">
                <a:latin typeface="Times New Roman" panose="02020603050405020304" pitchFamily="18" charset="0"/>
                <a:ea typeface="宋体" panose="02010600030101010101" pitchFamily="2" charset="-122"/>
              </a:endParaRPr>
            </a:p>
          </p:txBody>
        </p:sp>
        <p:sp>
          <p:nvSpPr>
            <p:cNvPr id="4145" name="Rectangle 50"/>
            <p:cNvSpPr/>
            <p:nvPr/>
          </p:nvSpPr>
          <p:spPr>
            <a:xfrm>
              <a:off x="3909" y="1830"/>
              <a:ext cx="598" cy="326"/>
            </a:xfrm>
            <a:prstGeom prst="rect">
              <a:avLst/>
            </a:prstGeom>
            <a:noFill/>
            <a:ln w="25400" cap="flat" cmpd="sng">
              <a:solidFill>
                <a:srgbClr val="000000"/>
              </a:solidFill>
              <a:prstDash val="solid"/>
              <a:miter/>
              <a:headEnd type="none" w="med" len="med"/>
              <a:tailEnd type="none" w="med" len="med"/>
            </a:ln>
          </p:spPr>
          <p:txBody>
            <a:bodyPr anchor="t" anchorCtr="0"/>
            <a:p>
              <a:endParaRPr lang="zh-CN" altLang="en-US" sz="2400" dirty="0">
                <a:latin typeface="Arial" panose="020B0604020202020204" pitchFamily="34" charset="0"/>
                <a:ea typeface="宋体" panose="02010600030101010101" pitchFamily="2" charset="-122"/>
              </a:endParaRPr>
            </a:p>
          </p:txBody>
        </p:sp>
        <p:sp>
          <p:nvSpPr>
            <p:cNvPr id="4146" name="Rectangle 51"/>
            <p:cNvSpPr/>
            <p:nvPr/>
          </p:nvSpPr>
          <p:spPr>
            <a:xfrm>
              <a:off x="4698" y="1830"/>
              <a:ext cx="598" cy="326"/>
            </a:xfrm>
            <a:prstGeom prst="rect">
              <a:avLst/>
            </a:prstGeom>
            <a:solidFill>
              <a:srgbClr val="FF9900"/>
            </a:solidFill>
            <a:ln w="9525">
              <a:noFill/>
            </a:ln>
          </p:spPr>
          <p:txBody>
            <a:bodyPr anchor="t" anchorCtr="0"/>
            <a:p>
              <a:endParaRPr lang="zh-CN" altLang="en-US" sz="2400" dirty="0">
                <a:latin typeface="Arial" panose="020B0604020202020204" pitchFamily="34" charset="0"/>
                <a:ea typeface="宋体" panose="02010600030101010101" pitchFamily="2" charset="-122"/>
              </a:endParaRPr>
            </a:p>
          </p:txBody>
        </p:sp>
        <p:sp>
          <p:nvSpPr>
            <p:cNvPr id="4147" name="Rectangle 52"/>
            <p:cNvSpPr/>
            <p:nvPr/>
          </p:nvSpPr>
          <p:spPr>
            <a:xfrm>
              <a:off x="4842" y="1902"/>
              <a:ext cx="339" cy="180"/>
            </a:xfrm>
            <a:prstGeom prst="rect">
              <a:avLst/>
            </a:prstGeom>
            <a:noFill/>
            <a:ln w="9525">
              <a:noFill/>
            </a:ln>
          </p:spPr>
          <p:txBody>
            <a:bodyPr wrap="none" lIns="0" tIns="0" rIns="0" bIns="0" anchor="t" anchorCtr="0">
              <a:spAutoFit/>
            </a:bodyPr>
            <a:p>
              <a:r>
                <a:rPr lang="zh-CN" altLang="en-US" sz="2400" b="1" dirty="0">
                  <a:solidFill>
                    <a:srgbClr val="000000"/>
                  </a:solidFill>
                  <a:latin typeface="Arial" panose="020B0604020202020204" pitchFamily="34" charset="0"/>
                  <a:ea typeface="宋体" panose="02010600030101010101" pitchFamily="2" charset="-122"/>
                </a:rPr>
                <a:t>轮船</a:t>
              </a:r>
              <a:endParaRPr lang="zh-CN" altLang="en-US" sz="2400" dirty="0">
                <a:latin typeface="Times New Roman" panose="02020603050405020304" pitchFamily="18" charset="0"/>
                <a:ea typeface="宋体" panose="02010600030101010101" pitchFamily="2" charset="-122"/>
              </a:endParaRPr>
            </a:p>
          </p:txBody>
        </p:sp>
        <p:sp>
          <p:nvSpPr>
            <p:cNvPr id="4148" name="Rectangle 53"/>
            <p:cNvSpPr/>
            <p:nvPr/>
          </p:nvSpPr>
          <p:spPr>
            <a:xfrm>
              <a:off x="4698" y="1830"/>
              <a:ext cx="598" cy="326"/>
            </a:xfrm>
            <a:prstGeom prst="rect">
              <a:avLst/>
            </a:prstGeom>
            <a:noFill/>
            <a:ln w="25400" cap="flat" cmpd="sng">
              <a:solidFill>
                <a:srgbClr val="000000"/>
              </a:solidFill>
              <a:prstDash val="solid"/>
              <a:miter/>
              <a:headEnd type="none" w="med" len="med"/>
              <a:tailEnd type="none" w="med" len="med"/>
            </a:ln>
          </p:spPr>
          <p:txBody>
            <a:bodyPr anchor="t" anchorCtr="0"/>
            <a:p>
              <a:endParaRPr lang="zh-CN" altLang="en-US" sz="2400" dirty="0">
                <a:latin typeface="Arial" panose="020B0604020202020204" pitchFamily="34" charset="0"/>
                <a:ea typeface="宋体" panose="02010600030101010101" pitchFamily="2" charset="-122"/>
              </a:endParaRPr>
            </a:p>
          </p:txBody>
        </p:sp>
        <p:sp>
          <p:nvSpPr>
            <p:cNvPr id="4149" name="Rectangle 54"/>
            <p:cNvSpPr/>
            <p:nvPr/>
          </p:nvSpPr>
          <p:spPr>
            <a:xfrm>
              <a:off x="2649" y="1161"/>
              <a:ext cx="758" cy="302"/>
            </a:xfrm>
            <a:prstGeom prst="rect">
              <a:avLst/>
            </a:prstGeom>
            <a:solidFill>
              <a:srgbClr val="FF9900"/>
            </a:solidFill>
            <a:ln w="9525">
              <a:noFill/>
            </a:ln>
          </p:spPr>
          <p:txBody>
            <a:bodyPr anchor="t" anchorCtr="0"/>
            <a:p>
              <a:endParaRPr lang="zh-CN" altLang="en-US" sz="2400" dirty="0">
                <a:latin typeface="Arial" panose="020B0604020202020204" pitchFamily="34" charset="0"/>
                <a:ea typeface="宋体" panose="02010600030101010101" pitchFamily="2" charset="-122"/>
              </a:endParaRPr>
            </a:p>
          </p:txBody>
        </p:sp>
        <p:sp>
          <p:nvSpPr>
            <p:cNvPr id="4150" name="Rectangle 55"/>
            <p:cNvSpPr/>
            <p:nvPr/>
          </p:nvSpPr>
          <p:spPr>
            <a:xfrm>
              <a:off x="2713" y="1233"/>
              <a:ext cx="678" cy="180"/>
            </a:xfrm>
            <a:prstGeom prst="rect">
              <a:avLst/>
            </a:prstGeom>
            <a:noFill/>
            <a:ln w="9525">
              <a:noFill/>
            </a:ln>
          </p:spPr>
          <p:txBody>
            <a:bodyPr wrap="none" lIns="0" tIns="0" rIns="0" bIns="0" anchor="t" anchorCtr="0">
              <a:spAutoFit/>
            </a:bodyPr>
            <a:p>
              <a:r>
                <a:rPr lang="zh-CN" altLang="en-US" sz="2400" b="1" dirty="0">
                  <a:solidFill>
                    <a:srgbClr val="000000"/>
                  </a:solidFill>
                  <a:latin typeface="宋体" panose="02010600030101010101" pitchFamily="2" charset="-122"/>
                  <a:ea typeface="宋体" panose="02010600030101010101" pitchFamily="2" charset="-122"/>
                </a:rPr>
                <a:t>交通工具</a:t>
              </a:r>
              <a:endParaRPr lang="zh-CN" altLang="en-US" sz="2400" dirty="0">
                <a:latin typeface="Times New Roman" panose="02020603050405020304" pitchFamily="18" charset="0"/>
                <a:ea typeface="宋体" panose="02010600030101010101" pitchFamily="2" charset="-122"/>
              </a:endParaRPr>
            </a:p>
          </p:txBody>
        </p:sp>
        <p:sp>
          <p:nvSpPr>
            <p:cNvPr id="4151" name="Rectangle 56"/>
            <p:cNvSpPr/>
            <p:nvPr/>
          </p:nvSpPr>
          <p:spPr>
            <a:xfrm>
              <a:off x="2649" y="1161"/>
              <a:ext cx="758" cy="302"/>
            </a:xfrm>
            <a:prstGeom prst="rect">
              <a:avLst/>
            </a:prstGeom>
            <a:noFill/>
            <a:ln w="25400" cap="flat" cmpd="sng">
              <a:solidFill>
                <a:srgbClr val="000000"/>
              </a:solidFill>
              <a:prstDash val="solid"/>
              <a:miter/>
              <a:headEnd type="none" w="med" len="med"/>
              <a:tailEnd type="none" w="med" len="med"/>
            </a:ln>
          </p:spPr>
          <p:txBody>
            <a:bodyPr anchor="t" anchorCtr="0"/>
            <a:p>
              <a:endParaRPr lang="zh-CN" altLang="en-US" sz="2400" dirty="0">
                <a:latin typeface="Arial" panose="020B0604020202020204" pitchFamily="34" charset="0"/>
                <a:ea typeface="宋体" panose="02010600030101010101" pitchFamily="2" charset="-122"/>
              </a:endParaRPr>
            </a:p>
          </p:txBody>
        </p:sp>
        <p:sp>
          <p:nvSpPr>
            <p:cNvPr id="4152" name="Line 57"/>
            <p:cNvSpPr/>
            <p:nvPr/>
          </p:nvSpPr>
          <p:spPr>
            <a:xfrm>
              <a:off x="1032" y="3036"/>
              <a:ext cx="1" cy="184"/>
            </a:xfrm>
            <a:prstGeom prst="line">
              <a:avLst/>
            </a:prstGeom>
            <a:ln w="25400" cap="flat" cmpd="sng">
              <a:solidFill>
                <a:srgbClr val="FF0000"/>
              </a:solidFill>
              <a:prstDash val="solid"/>
              <a:round/>
              <a:headEnd type="none" w="med" len="med"/>
              <a:tailEnd type="none" w="med" len="med"/>
            </a:ln>
          </p:spPr>
        </p:sp>
      </p:grpSp>
      <p:sp>
        <p:nvSpPr>
          <p:cNvPr id="72762" name="AutoShape 58"/>
          <p:cNvSpPr>
            <a:spLocks noChangeArrowheads="1"/>
          </p:cNvSpPr>
          <p:nvPr/>
        </p:nvSpPr>
        <p:spPr bwMode="auto">
          <a:xfrm>
            <a:off x="8229600" y="1066800"/>
            <a:ext cx="2286000" cy="914400"/>
          </a:xfrm>
          <a:prstGeom prst="cloudCallout">
            <a:avLst>
              <a:gd name="adj1" fmla="val -104583"/>
              <a:gd name="adj2" fmla="val 4343"/>
            </a:avLst>
          </a:prstGeom>
          <a:noFill/>
          <a:ln w="12700" cap="sq">
            <a:solidFill>
              <a:srgbClr val="0066FF"/>
            </a:solidFill>
            <a:round/>
            <a:headEnd type="none" w="sm" len="sm"/>
            <a:tailEnd type="none" w="sm" len="sm"/>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1200" cap="none" spc="0" normalizeH="0" baseline="0" noProof="0">
                <a:ln>
                  <a:noFill/>
                </a:ln>
                <a:solidFill>
                  <a:srgbClr val="CC3300"/>
                </a:solidFill>
                <a:effectLst>
                  <a:outerShdw blurRad="38100" dist="38100" dir="2700000" algn="tl">
                    <a:srgbClr val="C0C0C0"/>
                  </a:outerShdw>
                </a:effectLst>
                <a:uLnTx/>
                <a:uFillTx/>
                <a:latin typeface="Times New Roman" panose="02020603050405020304" pitchFamily="18" charset="0"/>
                <a:ea typeface="隶书" panose="02010509060101010101" pitchFamily="49" charset="-122"/>
                <a:cs typeface="+mn-cs"/>
              </a:rPr>
              <a:t>基类</a:t>
            </a:r>
            <a:endParaRPr kumimoji="1" lang="zh-CN" altLang="en-US" sz="3600" b="1" i="0" u="none" strike="noStrike" kern="1200" cap="none" spc="0" normalizeH="0" baseline="0" noProof="0">
              <a:ln>
                <a:noFill/>
              </a:ln>
              <a:solidFill>
                <a:srgbClr val="CC3300"/>
              </a:solidFill>
              <a:effectLst>
                <a:outerShdw blurRad="38100" dist="38100" dir="2700000" algn="tl">
                  <a:srgbClr val="C0C0C0"/>
                </a:outerShdw>
              </a:effectLst>
              <a:uLnTx/>
              <a:uFillTx/>
              <a:latin typeface="Times New Roman" panose="02020603050405020304" pitchFamily="18" charset="0"/>
              <a:ea typeface="隶书" panose="02010509060101010101" pitchFamily="49" charset="-122"/>
              <a:cs typeface="+mn-cs"/>
            </a:endParaRPr>
          </a:p>
        </p:txBody>
      </p:sp>
      <p:sp>
        <p:nvSpPr>
          <p:cNvPr id="72763" name="AutoShape 59"/>
          <p:cNvSpPr>
            <a:spLocks noChangeArrowheads="1"/>
          </p:cNvSpPr>
          <p:nvPr/>
        </p:nvSpPr>
        <p:spPr bwMode="auto">
          <a:xfrm>
            <a:off x="1524000" y="2362200"/>
            <a:ext cx="2057400" cy="990600"/>
          </a:xfrm>
          <a:prstGeom prst="cloudCallout">
            <a:avLst>
              <a:gd name="adj1" fmla="val 114662"/>
              <a:gd name="adj2" fmla="val 31569"/>
            </a:avLst>
          </a:prstGeom>
          <a:noFill/>
          <a:ln w="12700" cap="sq">
            <a:solidFill>
              <a:srgbClr val="0066FF"/>
            </a:solidFill>
            <a:round/>
            <a:headEnd type="none" w="sm" len="sm"/>
            <a:tailEnd type="none" w="sm" len="sm"/>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1200" cap="none" spc="0" normalizeH="0" baseline="0" noProof="0">
                <a:ln>
                  <a:noFill/>
                </a:ln>
                <a:solidFill>
                  <a:srgbClr val="CC3300"/>
                </a:solidFill>
                <a:effectLst>
                  <a:outerShdw blurRad="38100" dist="38100" dir="2700000" algn="tl">
                    <a:srgbClr val="C0C0C0"/>
                  </a:outerShdw>
                </a:effectLst>
                <a:uLnTx/>
                <a:uFillTx/>
                <a:latin typeface="Times New Roman" panose="02020603050405020304" pitchFamily="18" charset="0"/>
                <a:ea typeface="隶书" panose="02010509060101010101" pitchFamily="49" charset="-122"/>
                <a:cs typeface="+mn-cs"/>
              </a:rPr>
              <a:t>子类</a:t>
            </a:r>
            <a:endParaRPr kumimoji="1" lang="zh-CN" altLang="en-US" sz="3600" b="1" i="0" u="none" strike="noStrike" kern="1200" cap="none" spc="0" normalizeH="0" baseline="0" noProof="0">
              <a:ln>
                <a:noFill/>
              </a:ln>
              <a:solidFill>
                <a:srgbClr val="CC3300"/>
              </a:solidFill>
              <a:effectLst>
                <a:outerShdw blurRad="38100" dist="38100" dir="2700000" algn="tl">
                  <a:srgbClr val="C0C0C0"/>
                </a:outerShdw>
              </a:effectLst>
              <a:uLnTx/>
              <a:uFillTx/>
              <a:latin typeface="Times New Roman" panose="02020603050405020304" pitchFamily="18" charset="0"/>
              <a:ea typeface="隶书" panose="02010509060101010101" pitchFamily="49" charset="-122"/>
              <a:cs typeface="+mn-cs"/>
            </a:endParaRPr>
          </a:p>
        </p:txBody>
      </p:sp>
      <p:sp>
        <p:nvSpPr>
          <p:cNvPr id="72764" name="Text Box 60"/>
          <p:cNvSpPr txBox="1">
            <a:spLocks noChangeArrowheads="1"/>
          </p:cNvSpPr>
          <p:nvPr/>
        </p:nvSpPr>
        <p:spPr bwMode="auto">
          <a:xfrm>
            <a:off x="6781800" y="5257800"/>
            <a:ext cx="3522663" cy="829945"/>
          </a:xfrm>
          <a:prstGeom prst="rect">
            <a:avLst/>
          </a:prstGeom>
          <a:noFill/>
          <a:ln w="12700" cap="sq">
            <a:noFill/>
            <a:miter lim="800000"/>
            <a:headEnd type="none" w="sm" len="sm"/>
            <a:tailEnd type="none" w="sm" len="sm"/>
          </a:ln>
          <a:effectLst/>
        </p:spPr>
        <p:txBody>
          <a:bodyPr>
            <a:spAutoFit/>
          </a:bodyPr>
          <a:lstStyle/>
          <a:p>
            <a:pPr marR="0" defTabSz="914400">
              <a:buClrTx/>
              <a:buSzTx/>
              <a:buFontTx/>
              <a:defRPr/>
            </a:pPr>
            <a:r>
              <a:rPr kumimoji="1" lang="zh-CN" altLang="en-US" sz="2400" b="1" kern="1200" cap="none" spc="0" normalizeH="0" baseline="0" noProof="0">
                <a:solidFill>
                  <a:srgbClr val="CC33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　继承使描述事物的能力大大增强和简单化。</a:t>
            </a:r>
            <a:endParaRPr kumimoji="1" lang="zh-CN" altLang="en-US" sz="2400" b="1" kern="1200" cap="none" spc="0" normalizeH="0" baseline="0" noProof="0">
              <a:solidFill>
                <a:srgbClr val="CC33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ppt_w"/>
                                          </p:val>
                                        </p:tav>
                                        <p:tav tm="100000">
                                          <p:val>
                                            <p:strVal val="#ppt_w"/>
                                          </p:val>
                                        </p:tav>
                                      </p:tavLst>
                                    </p:anim>
                                    <p:anim calcmode="lin" valueType="num">
                                      <p:cBhvr>
                                        <p:cTn id="8" dur="500" fill="hold"/>
                                        <p:tgtEl>
                                          <p:spTgt spid="2"/>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2762"/>
                                        </p:tgtEl>
                                        <p:attrNameLst>
                                          <p:attrName>style.visibility</p:attrName>
                                        </p:attrNameLst>
                                      </p:cBhvr>
                                      <p:to>
                                        <p:strVal val="visible"/>
                                      </p:to>
                                    </p:set>
                                    <p:animEffect transition="in" filter="blinds(horizontal)">
                                      <p:cBhvr>
                                        <p:cTn id="13" dur="500"/>
                                        <p:tgtEl>
                                          <p:spTgt spid="7276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2763"/>
                                        </p:tgtEl>
                                        <p:attrNameLst>
                                          <p:attrName>style.visibility</p:attrName>
                                        </p:attrNameLst>
                                      </p:cBhvr>
                                      <p:to>
                                        <p:strVal val="visible"/>
                                      </p:to>
                                    </p:set>
                                    <p:animEffect transition="in" filter="blinds(horizontal)">
                                      <p:cBhvr>
                                        <p:cTn id="18" dur="500"/>
                                        <p:tgtEl>
                                          <p:spTgt spid="7276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2764"/>
                                        </p:tgtEl>
                                        <p:attrNameLst>
                                          <p:attrName>style.visibility</p:attrName>
                                        </p:attrNameLst>
                                      </p:cBhvr>
                                      <p:to>
                                        <p:strVal val="visible"/>
                                      </p:to>
                                    </p:set>
                                    <p:animEffect transition="in" filter="blinds(horizontal)">
                                      <p:cBhvr>
                                        <p:cTn id="23" dur="500"/>
                                        <p:tgtEl>
                                          <p:spTgt spid="72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62" grpId="0" bldLvl="0" animBg="1"/>
      <p:bldP spid="72763" grpId="0" bldLvl="0" animBg="1"/>
      <p:bldP spid="72764"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1"/>
          <p:cNvSpPr>
            <a:spLocks noGrp="1"/>
          </p:cNvSpPr>
          <p:nvPr>
            <p:ph type="title"/>
          </p:nvPr>
        </p:nvSpPr>
        <p:spPr>
          <a:xfrm>
            <a:off x="1981200" y="274638"/>
            <a:ext cx="8229600" cy="654050"/>
          </a:xfrm>
          <a:noFill/>
          <a:ln>
            <a:noFill/>
          </a:ln>
        </p:spPr>
        <p:txBody>
          <a:bodyPr anchor="t" anchorCtr="0"/>
          <a:p>
            <a:r>
              <a:rPr lang="zh-CN" altLang="en-US" sz="3200" dirty="0"/>
              <a:t>练习</a:t>
            </a:r>
            <a:endParaRPr lang="zh-CN" altLang="en-US" sz="3200" dirty="0"/>
          </a:p>
        </p:txBody>
      </p:sp>
      <p:sp>
        <p:nvSpPr>
          <p:cNvPr id="38914" name="内容占位符 2"/>
          <p:cNvSpPr>
            <a:spLocks noGrp="1"/>
          </p:cNvSpPr>
          <p:nvPr>
            <p:ph idx="1"/>
          </p:nvPr>
        </p:nvSpPr>
        <p:spPr>
          <a:xfrm>
            <a:off x="1199515" y="1125220"/>
            <a:ext cx="2471738" cy="2185988"/>
          </a:xfrm>
          <a:noFill/>
          <a:ln>
            <a:noFill/>
          </a:ln>
        </p:spPr>
        <p:txBody>
          <a:bodyPr anchor="t" anchorCtr="0"/>
          <a:p>
            <a:pPr>
              <a:buNone/>
            </a:pPr>
            <a:r>
              <a:rPr lang="en-US" altLang="zh-CN" sz="2400" dirty="0"/>
              <a:t>class A</a:t>
            </a:r>
            <a:endParaRPr lang="en-US" altLang="zh-CN" sz="2400" dirty="0"/>
          </a:p>
          <a:p>
            <a:pPr>
              <a:buNone/>
            </a:pPr>
            <a:r>
              <a:rPr lang="en-US" altLang="zh-CN" sz="2400" dirty="0"/>
              <a:t>{  private: a1;</a:t>
            </a:r>
            <a:endParaRPr lang="en-US" altLang="zh-CN" sz="2400" dirty="0"/>
          </a:p>
          <a:p>
            <a:pPr>
              <a:buNone/>
            </a:pPr>
            <a:r>
              <a:rPr lang="en-US" altLang="zh-CN" sz="2400" dirty="0"/>
              <a:t>   protected:a2;</a:t>
            </a:r>
            <a:endParaRPr lang="en-US" altLang="zh-CN" sz="2400" dirty="0"/>
          </a:p>
          <a:p>
            <a:pPr>
              <a:buNone/>
            </a:pPr>
            <a:r>
              <a:rPr lang="en-US" altLang="zh-CN" sz="2400" dirty="0"/>
              <a:t>   public:a3</a:t>
            </a:r>
            <a:endParaRPr lang="en-US" altLang="zh-CN" sz="2400" dirty="0"/>
          </a:p>
          <a:p>
            <a:pPr>
              <a:buNone/>
            </a:pPr>
            <a:r>
              <a:rPr lang="en-US" altLang="zh-CN" sz="2400" dirty="0"/>
              <a:t>};</a:t>
            </a:r>
            <a:endParaRPr lang="en-US" altLang="zh-CN" sz="2400" dirty="0"/>
          </a:p>
          <a:p>
            <a:pPr>
              <a:buNone/>
            </a:pPr>
            <a:endParaRPr lang="zh-CN" altLang="en-US" sz="2400" dirty="0"/>
          </a:p>
        </p:txBody>
      </p:sp>
      <p:sp>
        <p:nvSpPr>
          <p:cNvPr id="38915" name="内容占位符 2"/>
          <p:cNvSpPr txBox="1"/>
          <p:nvPr/>
        </p:nvSpPr>
        <p:spPr>
          <a:xfrm>
            <a:off x="4151948" y="1196658"/>
            <a:ext cx="3286125" cy="2185987"/>
          </a:xfrm>
          <a:prstGeom prst="rect">
            <a:avLst/>
          </a:prstGeom>
          <a:noFill/>
          <a:ln w="9525">
            <a:noFill/>
          </a:ln>
        </p:spPr>
        <p:txBody>
          <a:bodyPr anchor="t" anchorCtr="0"/>
          <a:p>
            <a:pPr marL="342900" indent="-342900" eaLnBrk="0" hangingPunct="0">
              <a:spcBef>
                <a:spcPct val="20000"/>
              </a:spcBef>
              <a:buSzTx/>
            </a:pPr>
            <a:r>
              <a:rPr lang="en-US" altLang="zh-CN" sz="2400" dirty="0">
                <a:latin typeface="Arial" panose="020B0604020202020204" pitchFamily="34" charset="0"/>
                <a:ea typeface="宋体" panose="02010600030101010101" pitchFamily="2" charset="-122"/>
              </a:rPr>
              <a:t>class B:</a:t>
            </a:r>
            <a:endParaRPr lang="en-US" altLang="zh-CN" sz="2400" dirty="0">
              <a:latin typeface="Arial" panose="020B0604020202020204" pitchFamily="34" charset="0"/>
              <a:ea typeface="宋体" panose="02010600030101010101" pitchFamily="2" charset="-122"/>
            </a:endParaRPr>
          </a:p>
          <a:p>
            <a:pPr marL="342900" indent="-342900" eaLnBrk="0" hangingPunct="0">
              <a:spcBef>
                <a:spcPct val="20000"/>
              </a:spcBef>
              <a:buSzTx/>
            </a:pPr>
            <a:r>
              <a:rPr lang="en-US" altLang="zh-CN" sz="2400" dirty="0">
                <a:latin typeface="Arial" panose="020B0604020202020204" pitchFamily="34" charset="0"/>
                <a:ea typeface="宋体" panose="02010600030101010101" pitchFamily="2" charset="-122"/>
              </a:rPr>
              <a:t>{  private: b1;</a:t>
            </a:r>
            <a:endParaRPr lang="en-US" altLang="zh-CN" sz="2400" dirty="0">
              <a:latin typeface="Arial" panose="020B0604020202020204" pitchFamily="34" charset="0"/>
              <a:ea typeface="宋体" panose="02010600030101010101" pitchFamily="2" charset="-122"/>
            </a:endParaRPr>
          </a:p>
          <a:p>
            <a:pPr marL="342900" indent="-342900" eaLnBrk="0" hangingPunct="0">
              <a:spcBef>
                <a:spcPct val="20000"/>
              </a:spcBef>
              <a:buSzTx/>
            </a:pPr>
            <a:r>
              <a:rPr lang="en-US" altLang="zh-CN" sz="2400" dirty="0">
                <a:latin typeface="Arial" panose="020B0604020202020204" pitchFamily="34" charset="0"/>
                <a:ea typeface="宋体" panose="02010600030101010101" pitchFamily="2" charset="-122"/>
              </a:rPr>
              <a:t>   protected:b2;</a:t>
            </a:r>
            <a:endParaRPr lang="en-US" altLang="zh-CN" sz="2400" dirty="0">
              <a:latin typeface="Arial" panose="020B0604020202020204" pitchFamily="34" charset="0"/>
              <a:ea typeface="宋体" panose="02010600030101010101" pitchFamily="2" charset="-122"/>
            </a:endParaRPr>
          </a:p>
          <a:p>
            <a:pPr marL="342900" indent="-342900" eaLnBrk="0" hangingPunct="0">
              <a:spcBef>
                <a:spcPct val="20000"/>
              </a:spcBef>
              <a:buSzTx/>
            </a:pPr>
            <a:r>
              <a:rPr lang="en-US" altLang="zh-CN" sz="2400" dirty="0">
                <a:latin typeface="Arial" panose="020B0604020202020204" pitchFamily="34" charset="0"/>
                <a:ea typeface="宋体" panose="02010600030101010101" pitchFamily="2" charset="-122"/>
              </a:rPr>
              <a:t>   public:b3</a:t>
            </a:r>
            <a:endParaRPr lang="en-US" altLang="zh-CN" sz="2400" dirty="0">
              <a:latin typeface="Arial" panose="020B0604020202020204" pitchFamily="34" charset="0"/>
              <a:ea typeface="宋体" panose="02010600030101010101" pitchFamily="2" charset="-122"/>
            </a:endParaRPr>
          </a:p>
          <a:p>
            <a:pPr marL="342900" indent="-342900" eaLnBrk="0" hangingPunct="0">
              <a:spcBef>
                <a:spcPct val="20000"/>
              </a:spcBef>
              <a:buSzTx/>
            </a:pPr>
            <a:r>
              <a:rPr lang="en-US" altLang="zh-CN" sz="2400" dirty="0">
                <a:latin typeface="Arial" panose="020B0604020202020204" pitchFamily="34" charset="0"/>
                <a:ea typeface="宋体" panose="02010600030101010101" pitchFamily="2" charset="-122"/>
              </a:rPr>
              <a:t>};</a:t>
            </a:r>
            <a:endParaRPr lang="en-US" altLang="zh-CN" sz="2400" dirty="0">
              <a:latin typeface="Arial" panose="020B0604020202020204" pitchFamily="34" charset="0"/>
              <a:ea typeface="宋体" panose="02010600030101010101" pitchFamily="2" charset="-122"/>
            </a:endParaRPr>
          </a:p>
          <a:p>
            <a:pPr marL="342900" indent="-342900" eaLnBrk="0" hangingPunct="0">
              <a:spcBef>
                <a:spcPct val="20000"/>
              </a:spcBef>
              <a:buSzTx/>
            </a:pPr>
            <a:endParaRPr lang="zh-CN" altLang="en-US" sz="2400" dirty="0">
              <a:latin typeface="Arial" panose="020B0604020202020204" pitchFamily="34" charset="0"/>
              <a:ea typeface="宋体" panose="02010600030101010101" pitchFamily="2" charset="-122"/>
            </a:endParaRPr>
          </a:p>
        </p:txBody>
      </p:sp>
      <p:sp>
        <p:nvSpPr>
          <p:cNvPr id="38916" name="内容占位符 2"/>
          <p:cNvSpPr txBox="1"/>
          <p:nvPr/>
        </p:nvSpPr>
        <p:spPr>
          <a:xfrm>
            <a:off x="6659880" y="1197610"/>
            <a:ext cx="3550920" cy="2185670"/>
          </a:xfrm>
          <a:prstGeom prst="rect">
            <a:avLst/>
          </a:prstGeom>
          <a:noFill/>
          <a:ln w="9525">
            <a:noFill/>
          </a:ln>
        </p:spPr>
        <p:txBody>
          <a:bodyPr anchor="t" anchorCtr="0"/>
          <a:p>
            <a:pPr marL="342900" indent="-342900" eaLnBrk="0" hangingPunct="0">
              <a:spcBef>
                <a:spcPct val="20000"/>
              </a:spcBef>
              <a:buSzTx/>
            </a:pPr>
            <a:r>
              <a:rPr lang="en-US" altLang="zh-CN" sz="2400" dirty="0">
                <a:latin typeface="Arial" panose="020B0604020202020204" pitchFamily="34" charset="0"/>
                <a:ea typeface="宋体" panose="02010600030101010101" pitchFamily="2" charset="-122"/>
              </a:rPr>
              <a:t>class C:</a:t>
            </a:r>
            <a:r>
              <a:rPr lang="en-US" altLang="zh-CN" sz="2400" dirty="0">
                <a:solidFill>
                  <a:srgbClr val="FF0000"/>
                </a:solidFill>
                <a:sym typeface="+mn-ea"/>
              </a:rPr>
              <a:t>public A,</a:t>
            </a:r>
            <a:r>
              <a:rPr lang="en-US" altLang="zh-CN" sz="2400" dirty="0">
                <a:solidFill>
                  <a:srgbClr val="FF0000"/>
                </a:solidFill>
                <a:latin typeface="Arial" panose="020B0604020202020204" pitchFamily="34" charset="0"/>
                <a:ea typeface="宋体" panose="02010600030101010101" pitchFamily="2" charset="-122"/>
              </a:rPr>
              <a:t>public </a:t>
            </a:r>
            <a:r>
              <a:rPr lang="en-US" altLang="zh-CN" sz="2400" dirty="0">
                <a:latin typeface="Arial" panose="020B0604020202020204" pitchFamily="34" charset="0"/>
                <a:ea typeface="宋体" panose="02010600030101010101" pitchFamily="2" charset="-122"/>
              </a:rPr>
              <a:t>B</a:t>
            </a:r>
            <a:endParaRPr lang="en-US" altLang="zh-CN" sz="2400" dirty="0">
              <a:latin typeface="Arial" panose="020B0604020202020204" pitchFamily="34" charset="0"/>
              <a:ea typeface="宋体" panose="02010600030101010101" pitchFamily="2" charset="-122"/>
            </a:endParaRPr>
          </a:p>
          <a:p>
            <a:pPr marL="342900" indent="-342900" eaLnBrk="0" hangingPunct="0">
              <a:spcBef>
                <a:spcPct val="20000"/>
              </a:spcBef>
              <a:buSzTx/>
            </a:pPr>
            <a:r>
              <a:rPr lang="en-US" altLang="zh-CN" sz="2400" dirty="0">
                <a:latin typeface="Arial" panose="020B0604020202020204" pitchFamily="34" charset="0"/>
                <a:ea typeface="宋体" panose="02010600030101010101" pitchFamily="2" charset="-122"/>
              </a:rPr>
              <a:t>{  private: c1;</a:t>
            </a:r>
            <a:endParaRPr lang="en-US" altLang="zh-CN" sz="2400" dirty="0">
              <a:latin typeface="Arial" panose="020B0604020202020204" pitchFamily="34" charset="0"/>
              <a:ea typeface="宋体" panose="02010600030101010101" pitchFamily="2" charset="-122"/>
            </a:endParaRPr>
          </a:p>
          <a:p>
            <a:pPr marL="342900" indent="-342900" eaLnBrk="0" hangingPunct="0">
              <a:spcBef>
                <a:spcPct val="20000"/>
              </a:spcBef>
              <a:buSzTx/>
            </a:pPr>
            <a:r>
              <a:rPr lang="en-US" altLang="zh-CN" sz="2400" dirty="0">
                <a:latin typeface="Arial" panose="020B0604020202020204" pitchFamily="34" charset="0"/>
                <a:ea typeface="宋体" panose="02010600030101010101" pitchFamily="2" charset="-122"/>
              </a:rPr>
              <a:t>   protected:c2;</a:t>
            </a:r>
            <a:endParaRPr lang="en-US" altLang="zh-CN" sz="2400" dirty="0">
              <a:latin typeface="Arial" panose="020B0604020202020204" pitchFamily="34" charset="0"/>
              <a:ea typeface="宋体" panose="02010600030101010101" pitchFamily="2" charset="-122"/>
            </a:endParaRPr>
          </a:p>
          <a:p>
            <a:pPr marL="342900" indent="-342900" eaLnBrk="0" hangingPunct="0">
              <a:spcBef>
                <a:spcPct val="20000"/>
              </a:spcBef>
              <a:buSzTx/>
            </a:pPr>
            <a:r>
              <a:rPr lang="en-US" altLang="zh-CN" sz="2400" dirty="0">
                <a:latin typeface="Arial" panose="020B0604020202020204" pitchFamily="34" charset="0"/>
                <a:ea typeface="宋体" panose="02010600030101010101" pitchFamily="2" charset="-122"/>
              </a:rPr>
              <a:t>   public:c3</a:t>
            </a:r>
            <a:endParaRPr lang="en-US" altLang="zh-CN" sz="2400" dirty="0">
              <a:latin typeface="Arial" panose="020B0604020202020204" pitchFamily="34" charset="0"/>
              <a:ea typeface="宋体" panose="02010600030101010101" pitchFamily="2" charset="-122"/>
            </a:endParaRPr>
          </a:p>
          <a:p>
            <a:pPr marL="342900" indent="-342900" eaLnBrk="0" hangingPunct="0">
              <a:spcBef>
                <a:spcPct val="20000"/>
              </a:spcBef>
              <a:buSzTx/>
            </a:pPr>
            <a:r>
              <a:rPr lang="en-US" altLang="zh-CN" sz="2400" dirty="0">
                <a:latin typeface="Arial" panose="020B0604020202020204" pitchFamily="34" charset="0"/>
                <a:ea typeface="宋体" panose="02010600030101010101" pitchFamily="2" charset="-122"/>
              </a:rPr>
              <a:t>};</a:t>
            </a:r>
            <a:endParaRPr lang="en-US" altLang="zh-CN" sz="2400" dirty="0">
              <a:latin typeface="Arial" panose="020B0604020202020204" pitchFamily="34" charset="0"/>
              <a:ea typeface="宋体" panose="02010600030101010101" pitchFamily="2" charset="-122"/>
            </a:endParaRPr>
          </a:p>
          <a:p>
            <a:pPr marL="342900" indent="-342900" eaLnBrk="0" hangingPunct="0">
              <a:spcBef>
                <a:spcPct val="20000"/>
              </a:spcBef>
              <a:buSzTx/>
            </a:pPr>
            <a:endParaRPr lang="zh-CN" altLang="en-US" sz="2400" dirty="0">
              <a:latin typeface="Arial" panose="020B0604020202020204" pitchFamily="34" charset="0"/>
              <a:ea typeface="宋体" panose="02010600030101010101" pitchFamily="2" charset="-122"/>
            </a:endParaRPr>
          </a:p>
        </p:txBody>
      </p:sp>
      <p:sp>
        <p:nvSpPr>
          <p:cNvPr id="8" name="内容占位符 2"/>
          <p:cNvSpPr txBox="1"/>
          <p:nvPr/>
        </p:nvSpPr>
        <p:spPr>
          <a:xfrm>
            <a:off x="3811588" y="4355783"/>
            <a:ext cx="2143125" cy="1428750"/>
          </a:xfrm>
          <a:prstGeom prst="rect">
            <a:avLst/>
          </a:prstGeom>
          <a:noFill/>
          <a:ln w="9525">
            <a:noFill/>
          </a:ln>
        </p:spPr>
        <p:txBody>
          <a:bodyPr anchor="t" anchorCtr="0"/>
          <a:p>
            <a:pPr marL="342900" indent="-342900" eaLnBrk="0" hangingPunct="0">
              <a:spcBef>
                <a:spcPct val="20000"/>
              </a:spcBef>
              <a:buSzTx/>
            </a:pPr>
            <a:r>
              <a:rPr lang="en-US" altLang="zh-CN" sz="2400" dirty="0">
                <a:solidFill>
                  <a:srgbClr val="FF0000"/>
                </a:solidFill>
                <a:latin typeface="Arial" panose="020B0604020202020204" pitchFamily="34" charset="0"/>
                <a:ea typeface="宋体" panose="02010600030101010101" pitchFamily="2" charset="-122"/>
              </a:rPr>
              <a:t> c1</a:t>
            </a:r>
            <a:endParaRPr lang="en-US" altLang="zh-CN" sz="2400" dirty="0">
              <a:solidFill>
                <a:srgbClr val="FF0000"/>
              </a:solidFill>
              <a:latin typeface="Arial" panose="020B0604020202020204" pitchFamily="34" charset="0"/>
              <a:ea typeface="宋体" panose="02010600030101010101" pitchFamily="2" charset="-122"/>
            </a:endParaRPr>
          </a:p>
          <a:p>
            <a:pPr marL="342900" indent="-342900" eaLnBrk="0" hangingPunct="0">
              <a:spcBef>
                <a:spcPct val="20000"/>
              </a:spcBef>
              <a:buSzTx/>
            </a:pPr>
            <a:r>
              <a:rPr lang="en-US" altLang="zh-CN" sz="2400" dirty="0">
                <a:solidFill>
                  <a:srgbClr val="FF0000"/>
                </a:solidFill>
                <a:latin typeface="Arial" panose="020B0604020202020204" pitchFamily="34" charset="0"/>
                <a:ea typeface="宋体" panose="02010600030101010101" pitchFamily="2" charset="-122"/>
              </a:rPr>
              <a:t>c2,b2, a2</a:t>
            </a:r>
            <a:endParaRPr lang="en-US" altLang="zh-CN" sz="2400" dirty="0">
              <a:solidFill>
                <a:srgbClr val="FF0000"/>
              </a:solidFill>
              <a:latin typeface="Arial" panose="020B0604020202020204" pitchFamily="34" charset="0"/>
              <a:ea typeface="宋体" panose="02010600030101010101" pitchFamily="2" charset="-122"/>
            </a:endParaRPr>
          </a:p>
          <a:p>
            <a:pPr marL="342900" indent="-342900" eaLnBrk="0" hangingPunct="0">
              <a:spcBef>
                <a:spcPct val="20000"/>
              </a:spcBef>
              <a:buSzTx/>
            </a:pPr>
            <a:r>
              <a:rPr lang="en-US" altLang="zh-CN" sz="2400" dirty="0">
                <a:solidFill>
                  <a:srgbClr val="FF0000"/>
                </a:solidFill>
                <a:latin typeface="Arial" panose="020B0604020202020204" pitchFamily="34" charset="0"/>
                <a:ea typeface="宋体" panose="02010600030101010101" pitchFamily="2" charset="-122"/>
              </a:rPr>
              <a:t>c3,b3,a3</a:t>
            </a:r>
            <a:endParaRPr lang="en-US" altLang="zh-CN" sz="2400" dirty="0">
              <a:solidFill>
                <a:srgbClr val="FF0000"/>
              </a:solidFill>
              <a:latin typeface="Arial" panose="020B0604020202020204" pitchFamily="34" charset="0"/>
              <a:ea typeface="宋体" panose="02010600030101010101" pitchFamily="2" charset="-122"/>
            </a:endParaRPr>
          </a:p>
          <a:p>
            <a:pPr marL="342900" indent="-342900" eaLnBrk="0" hangingPunct="0">
              <a:spcBef>
                <a:spcPct val="20000"/>
              </a:spcBef>
              <a:buSzTx/>
            </a:pPr>
            <a:endParaRPr lang="en-US" altLang="zh-CN" sz="2400" dirty="0">
              <a:solidFill>
                <a:srgbClr val="FF0000"/>
              </a:solidFill>
              <a:latin typeface="Arial" panose="020B0604020202020204" pitchFamily="34" charset="0"/>
              <a:ea typeface="宋体" panose="02010600030101010101" pitchFamily="2" charset="-122"/>
            </a:endParaRPr>
          </a:p>
          <a:p>
            <a:pPr marL="342900" indent="-342900" eaLnBrk="0" hangingPunct="0">
              <a:spcBef>
                <a:spcPct val="20000"/>
              </a:spcBef>
              <a:buSzTx/>
            </a:pPr>
            <a:endParaRPr lang="zh-CN" altLang="en-US" sz="2400" dirty="0">
              <a:solidFill>
                <a:srgbClr val="FF0000"/>
              </a:solidFill>
              <a:latin typeface="Arial" panose="020B0604020202020204" pitchFamily="34" charset="0"/>
              <a:ea typeface="宋体" panose="02010600030101010101" pitchFamily="2" charset="-122"/>
            </a:endParaRPr>
          </a:p>
        </p:txBody>
      </p:sp>
      <p:sp>
        <p:nvSpPr>
          <p:cNvPr id="38918" name="内容占位符 2"/>
          <p:cNvSpPr txBox="1"/>
          <p:nvPr/>
        </p:nvSpPr>
        <p:spPr>
          <a:xfrm>
            <a:off x="2279650" y="3861435"/>
            <a:ext cx="4823460" cy="2186305"/>
          </a:xfrm>
          <a:prstGeom prst="rect">
            <a:avLst/>
          </a:prstGeom>
          <a:noFill/>
          <a:ln w="9525">
            <a:noFill/>
          </a:ln>
        </p:spPr>
        <p:txBody>
          <a:bodyPr anchor="t" anchorCtr="0"/>
          <a:p>
            <a:pPr marL="342900" indent="-342900" eaLnBrk="0" hangingPunct="0">
              <a:spcBef>
                <a:spcPct val="20000"/>
              </a:spcBef>
              <a:buSzTx/>
            </a:pPr>
            <a:r>
              <a:rPr lang="zh-CN" altLang="en-US" sz="2400" dirty="0">
                <a:latin typeface="Arial" panose="020B0604020202020204" pitchFamily="34" charset="0"/>
                <a:ea typeface="宋体" panose="02010600030101010101" pitchFamily="2" charset="-122"/>
              </a:rPr>
              <a:t>请问在派生类</a:t>
            </a:r>
            <a:r>
              <a:rPr lang="en-US" altLang="zh-CN" sz="2400" dirty="0">
                <a:latin typeface="Arial" panose="020B0604020202020204" pitchFamily="34" charset="0"/>
                <a:ea typeface="宋体" panose="02010600030101010101" pitchFamily="2" charset="-122"/>
              </a:rPr>
              <a:t>C</a:t>
            </a:r>
            <a:r>
              <a:rPr lang="zh-CN" altLang="en-US" sz="2400" dirty="0">
                <a:latin typeface="Arial" panose="020B0604020202020204" pitchFamily="34" charset="0"/>
                <a:ea typeface="宋体" panose="02010600030101010101" pitchFamily="2" charset="-122"/>
              </a:rPr>
              <a:t>中</a:t>
            </a:r>
            <a:r>
              <a:rPr lang="en-US" altLang="zh-CN" sz="2400" dirty="0">
                <a:latin typeface="Arial" panose="020B0604020202020204" pitchFamily="34" charset="0"/>
                <a:ea typeface="宋体" panose="02010600030101010101" pitchFamily="2" charset="-122"/>
              </a:rPr>
              <a:t>:</a:t>
            </a:r>
            <a:endParaRPr lang="en-US" altLang="zh-CN" sz="2400" dirty="0">
              <a:latin typeface="Arial" panose="020B0604020202020204" pitchFamily="34" charset="0"/>
              <a:ea typeface="宋体" panose="02010600030101010101" pitchFamily="2" charset="-122"/>
            </a:endParaRPr>
          </a:p>
          <a:p>
            <a:pPr marL="342900" indent="-342900" eaLnBrk="0" hangingPunct="0">
              <a:spcBef>
                <a:spcPct val="20000"/>
              </a:spcBef>
              <a:buSzTx/>
            </a:pPr>
            <a:r>
              <a:rPr lang="en-US" altLang="zh-CN" sz="2400" dirty="0">
                <a:latin typeface="Arial" panose="020B0604020202020204" pitchFamily="34" charset="0"/>
                <a:ea typeface="宋体" panose="02010600030101010101" pitchFamily="2" charset="-122"/>
              </a:rPr>
              <a:t>private:     </a:t>
            </a:r>
            <a:endParaRPr lang="en-US" altLang="zh-CN" sz="2400" dirty="0">
              <a:latin typeface="Arial" panose="020B0604020202020204" pitchFamily="34" charset="0"/>
              <a:ea typeface="宋体" panose="02010600030101010101" pitchFamily="2" charset="-122"/>
            </a:endParaRPr>
          </a:p>
          <a:p>
            <a:pPr marL="342900" indent="-342900" eaLnBrk="0" hangingPunct="0">
              <a:spcBef>
                <a:spcPct val="20000"/>
              </a:spcBef>
              <a:buSzTx/>
            </a:pPr>
            <a:r>
              <a:rPr lang="en-US" altLang="zh-CN" sz="2400" dirty="0">
                <a:latin typeface="Arial" panose="020B0604020202020204" pitchFamily="34" charset="0"/>
                <a:ea typeface="宋体" panose="02010600030101010101" pitchFamily="2" charset="-122"/>
              </a:rPr>
              <a:t>protected:</a:t>
            </a:r>
            <a:endParaRPr lang="en-US" altLang="zh-CN" sz="2400" dirty="0">
              <a:latin typeface="Arial" panose="020B0604020202020204" pitchFamily="34" charset="0"/>
              <a:ea typeface="宋体" panose="02010600030101010101" pitchFamily="2" charset="-122"/>
            </a:endParaRPr>
          </a:p>
          <a:p>
            <a:pPr marL="342900" indent="-342900" eaLnBrk="0" hangingPunct="0">
              <a:spcBef>
                <a:spcPct val="20000"/>
              </a:spcBef>
              <a:buSzTx/>
            </a:pPr>
            <a:r>
              <a:rPr lang="en-US" altLang="zh-CN" sz="2400" dirty="0">
                <a:latin typeface="Arial" panose="020B0604020202020204" pitchFamily="34" charset="0"/>
                <a:ea typeface="宋体" panose="02010600030101010101" pitchFamily="2" charset="-122"/>
              </a:rPr>
              <a:t>public:</a:t>
            </a:r>
            <a:endParaRPr lang="en-US" altLang="zh-CN" sz="2400" dirty="0">
              <a:latin typeface="Arial" panose="020B0604020202020204" pitchFamily="34" charset="0"/>
              <a:ea typeface="宋体" panose="02010600030101010101" pitchFamily="2" charset="-122"/>
            </a:endParaRPr>
          </a:p>
          <a:p>
            <a:pPr marL="342900" indent="-342900" eaLnBrk="0" hangingPunct="0">
              <a:spcBef>
                <a:spcPct val="20000"/>
              </a:spcBef>
              <a:buSzTx/>
            </a:pPr>
            <a:endParaRPr lang="en-US" altLang="zh-CN" sz="2400" dirty="0">
              <a:latin typeface="Arial" panose="020B0604020202020204" pitchFamily="34" charset="0"/>
              <a:ea typeface="宋体" panose="02010600030101010101" pitchFamily="2" charset="-122"/>
            </a:endParaRPr>
          </a:p>
          <a:p>
            <a:pPr marL="342900" indent="-342900" eaLnBrk="0" hangingPunct="0">
              <a:spcBef>
                <a:spcPct val="20000"/>
              </a:spcBef>
              <a:buSzTx/>
            </a:pPr>
            <a:endParaRPr lang="zh-CN" altLang="en-US" sz="24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5" name="Rectangle 3"/>
          <p:cNvSpPr/>
          <p:nvPr>
            <p:ph idx="1"/>
          </p:nvPr>
        </p:nvSpPr>
        <p:spPr>
          <a:xfrm>
            <a:off x="1245870" y="981075"/>
            <a:ext cx="10258425" cy="3743325"/>
          </a:xfrm>
          <a:noFill/>
          <a:ln>
            <a:noFill/>
          </a:ln>
        </p:spPr>
        <p:txBody>
          <a:bodyPr anchor="t" anchorCtr="0"/>
          <a:p>
            <a:r>
              <a:rPr lang="zh-CN" altLang="en-US" sz="2400" b="1" dirty="0">
                <a:ea typeface="楷体_GB2312" pitchFamily="49" charset="-122"/>
              </a:rPr>
              <a:t>一个</a:t>
            </a:r>
            <a:r>
              <a:rPr lang="zh-CN" altLang="en-US" sz="2400" b="1" dirty="0">
                <a:solidFill>
                  <a:srgbClr val="FF3300"/>
                </a:solidFill>
                <a:ea typeface="楷体_GB2312" pitchFamily="49" charset="-122"/>
              </a:rPr>
              <a:t>公有派生类的对象在使用上可以被当作基类的对象</a:t>
            </a:r>
            <a:r>
              <a:rPr lang="zh-CN" altLang="en-US" sz="2400" b="1" dirty="0">
                <a:ea typeface="楷体_GB2312" pitchFamily="49" charset="-122"/>
              </a:rPr>
              <a:t>。具体表现在：</a:t>
            </a:r>
            <a:endParaRPr lang="zh-CN" altLang="en-US" sz="2400" b="1" dirty="0">
              <a:ea typeface="楷体_GB2312" pitchFamily="49" charset="-122"/>
            </a:endParaRPr>
          </a:p>
          <a:p>
            <a:pPr lvl="1"/>
            <a:r>
              <a:rPr lang="zh-CN" altLang="en-US" sz="2400" b="1" dirty="0">
                <a:ea typeface="楷体_GB2312" pitchFamily="49" charset="-122"/>
              </a:rPr>
              <a:t>派生类的对象可以被赋值给基类对象 </a:t>
            </a:r>
            <a:r>
              <a:rPr lang="en-US" altLang="zh-CN" sz="2400" b="1" dirty="0">
                <a:ea typeface="楷体_GB2312" pitchFamily="49" charset="-122"/>
              </a:rPr>
              <a:t>;</a:t>
            </a:r>
            <a:endParaRPr lang="zh-CN" altLang="en-US" sz="2400" b="1" dirty="0">
              <a:ea typeface="楷体_GB2312" pitchFamily="49" charset="-122"/>
            </a:endParaRPr>
          </a:p>
          <a:p>
            <a:pPr lvl="1"/>
            <a:r>
              <a:rPr lang="zh-CN" altLang="en-US" sz="2400" b="1" dirty="0">
                <a:ea typeface="楷体_GB2312" pitchFamily="49" charset="-122"/>
              </a:rPr>
              <a:t>派生类的对象可以初始化基类的引用</a:t>
            </a:r>
            <a:r>
              <a:rPr lang="en-US" altLang="zh-CN" sz="2400" b="1" dirty="0">
                <a:ea typeface="楷体_GB2312" pitchFamily="49" charset="-122"/>
              </a:rPr>
              <a:t>;</a:t>
            </a:r>
            <a:endParaRPr lang="zh-CN" altLang="en-US" sz="2400" b="1" dirty="0">
              <a:ea typeface="楷体_GB2312" pitchFamily="49" charset="-122"/>
            </a:endParaRPr>
          </a:p>
          <a:p>
            <a:pPr lvl="1"/>
            <a:r>
              <a:rPr lang="zh-CN" altLang="en-US" sz="2400" b="1" dirty="0">
                <a:ea typeface="楷体_GB2312" pitchFamily="49" charset="-122"/>
              </a:rPr>
              <a:t>指向基类的指针也可以指向派生类。</a:t>
            </a:r>
            <a:endParaRPr lang="zh-CN" altLang="en-US" sz="2400" b="1" dirty="0">
              <a:ea typeface="楷体_GB2312" pitchFamily="49" charset="-122"/>
            </a:endParaRPr>
          </a:p>
          <a:p>
            <a:r>
              <a:rPr lang="zh-CN" altLang="en-US" sz="2400" b="1" dirty="0">
                <a:ea typeface="楷体_GB2312" pitchFamily="49" charset="-122"/>
              </a:rPr>
              <a:t>替代之后，派生类对象可作为基类对象使用，但通过基类对象名、指针只能使用从基类继承的成员。</a:t>
            </a:r>
            <a:endParaRPr lang="en-US" altLang="zh-CN" sz="2400" b="1" dirty="0">
              <a:ea typeface="楷体_GB2312" pitchFamily="49" charset="-122"/>
            </a:endParaRPr>
          </a:p>
        </p:txBody>
      </p:sp>
      <p:sp>
        <p:nvSpPr>
          <p:cNvPr id="40962" name="Rectangle 6"/>
          <p:cNvSpPr/>
          <p:nvPr/>
        </p:nvSpPr>
        <p:spPr>
          <a:xfrm>
            <a:off x="1919288" y="188913"/>
            <a:ext cx="8229600" cy="652462"/>
          </a:xfrm>
          <a:prstGeom prst="rect">
            <a:avLst/>
          </a:prstGeom>
          <a:noFill/>
          <a:ln w="9525">
            <a:noFill/>
          </a:ln>
        </p:spPr>
        <p:txBody>
          <a:bodyPr lIns="92075" tIns="46038" rIns="92075" bIns="46038" anchor="b" anchorCtr="0"/>
          <a:p>
            <a:pPr algn="ctr" eaLnBrk="0" hangingPunct="0"/>
            <a:r>
              <a:rPr lang="en-US" altLang="zh-CN" sz="3600" b="1" dirty="0">
                <a:solidFill>
                  <a:schemeClr val="tx2"/>
                </a:solidFill>
                <a:latin typeface="Arial" panose="020B0604020202020204" pitchFamily="34" charset="0"/>
                <a:ea typeface="宋体" panose="02010600030101010101" pitchFamily="2" charset="-122"/>
              </a:rPr>
              <a:t>7.3 </a:t>
            </a:r>
            <a:r>
              <a:rPr lang="zh-CN" altLang="en-US" sz="3600" b="1" dirty="0">
                <a:solidFill>
                  <a:schemeClr val="tx2"/>
                </a:solidFill>
                <a:latin typeface="Arial" panose="020B0604020202020204" pitchFamily="34" charset="0"/>
                <a:ea typeface="宋体" panose="02010600030101010101" pitchFamily="2" charset="-122"/>
              </a:rPr>
              <a:t>类型兼容规则</a:t>
            </a:r>
            <a:endParaRPr lang="zh-CN" altLang="en-US" sz="3600" b="1" dirty="0">
              <a:solidFill>
                <a:schemeClr val="tx2"/>
              </a:solidFill>
              <a:latin typeface="Arial" panose="020B0604020202020204" pitchFamily="34" charset="0"/>
              <a:ea typeface="宋体" panose="02010600030101010101" pitchFamily="2" charset="-122"/>
            </a:endParaRPr>
          </a:p>
        </p:txBody>
      </p:sp>
      <p:sp>
        <p:nvSpPr>
          <p:cNvPr id="2" name="Rectangle 3"/>
          <p:cNvSpPr/>
          <p:nvPr/>
        </p:nvSpPr>
        <p:spPr>
          <a:xfrm>
            <a:off x="2084705" y="3717290"/>
            <a:ext cx="8064500" cy="1296988"/>
          </a:xfrm>
          <a:prstGeom prst="rect">
            <a:avLst/>
          </a:prstGeom>
          <a:noFill/>
          <a:ln w="9525">
            <a:noFill/>
          </a:ln>
        </p:spPr>
        <p:txBody>
          <a:bodyPr anchor="t" anchorCtr="0"/>
          <a:p>
            <a:pPr marL="342900" indent="-342900" eaLnBrk="0" hangingPunct="0">
              <a:spcBef>
                <a:spcPct val="20000"/>
              </a:spcBef>
            </a:pPr>
            <a:r>
              <a:rPr lang="zh-CN" altLang="en-US" sz="2400" b="1" dirty="0">
                <a:solidFill>
                  <a:srgbClr val="0000FF"/>
                </a:solidFill>
                <a:latin typeface="Arial" panose="020B0604020202020204" pitchFamily="34" charset="0"/>
                <a:ea typeface="楷体_GB2312" pitchFamily="49" charset="-122"/>
              </a:rPr>
              <a:t>例：</a:t>
            </a:r>
            <a:endParaRPr lang="zh-CN" altLang="en-US" sz="2400" b="1" dirty="0">
              <a:solidFill>
                <a:srgbClr val="0000FF"/>
              </a:solidFill>
              <a:latin typeface="Arial" panose="020B0604020202020204" pitchFamily="34" charset="0"/>
              <a:ea typeface="楷体_GB2312" pitchFamily="49" charset="-122"/>
            </a:endParaRPr>
          </a:p>
          <a:p>
            <a:pPr marL="342900" indent="-342900" eaLnBrk="0" hangingPunct="0">
              <a:spcBef>
                <a:spcPct val="20000"/>
              </a:spcBef>
            </a:pPr>
            <a:r>
              <a:rPr lang="zh-CN" altLang="en-US" sz="2400" b="1" dirty="0">
                <a:solidFill>
                  <a:srgbClr val="0000FF"/>
                </a:solidFill>
                <a:latin typeface="Arial" panose="020B0604020202020204" pitchFamily="34" charset="0"/>
                <a:ea typeface="楷体_GB2312" pitchFamily="49" charset="-122"/>
              </a:rPr>
              <a:t>若</a:t>
            </a:r>
            <a:endParaRPr lang="zh-CN" altLang="en-US" sz="2400" b="1" dirty="0">
              <a:solidFill>
                <a:srgbClr val="0000FF"/>
              </a:solidFill>
              <a:latin typeface="Arial" panose="020B0604020202020204" pitchFamily="34" charset="0"/>
              <a:ea typeface="楷体_GB2312" pitchFamily="49" charset="-122"/>
            </a:endParaRPr>
          </a:p>
        </p:txBody>
      </p:sp>
      <p:grpSp>
        <p:nvGrpSpPr>
          <p:cNvPr id="3" name="Group 51"/>
          <p:cNvGrpSpPr/>
          <p:nvPr/>
        </p:nvGrpSpPr>
        <p:grpSpPr>
          <a:xfrm>
            <a:off x="2639378" y="4149090"/>
            <a:ext cx="631825" cy="1831975"/>
            <a:chOff x="1152" y="2736"/>
            <a:chExt cx="398" cy="1154"/>
          </a:xfrm>
        </p:grpSpPr>
        <p:grpSp>
          <p:nvGrpSpPr>
            <p:cNvPr id="40965" name="Group 52"/>
            <p:cNvGrpSpPr/>
            <p:nvPr/>
          </p:nvGrpSpPr>
          <p:grpSpPr>
            <a:xfrm>
              <a:off x="1152" y="2880"/>
              <a:ext cx="192" cy="816"/>
              <a:chOff x="672" y="2544"/>
              <a:chExt cx="192" cy="816"/>
            </a:xfrm>
          </p:grpSpPr>
          <p:sp>
            <p:nvSpPr>
              <p:cNvPr id="40966" name="Line 53"/>
              <p:cNvSpPr/>
              <p:nvPr/>
            </p:nvSpPr>
            <p:spPr>
              <a:xfrm>
                <a:off x="768" y="2544"/>
                <a:ext cx="0" cy="288"/>
              </a:xfrm>
              <a:prstGeom prst="line">
                <a:avLst/>
              </a:prstGeom>
              <a:ln w="38100" cap="sq" cmpd="sng">
                <a:solidFill>
                  <a:srgbClr val="CC3300"/>
                </a:solidFill>
                <a:prstDash val="solid"/>
                <a:round/>
                <a:headEnd type="none" w="sm" len="sm"/>
                <a:tailEnd type="none" w="sm" len="sm"/>
              </a:ln>
            </p:spPr>
          </p:sp>
          <p:sp>
            <p:nvSpPr>
              <p:cNvPr id="40967" name="AutoShape 54"/>
              <p:cNvSpPr/>
              <p:nvPr/>
            </p:nvSpPr>
            <p:spPr>
              <a:xfrm>
                <a:off x="672" y="2832"/>
                <a:ext cx="192" cy="240"/>
              </a:xfrm>
              <a:prstGeom prst="flowChartExtract">
                <a:avLst/>
              </a:prstGeom>
              <a:noFill/>
              <a:ln w="38100" cap="sq" cmpd="sng">
                <a:solidFill>
                  <a:srgbClr val="CC3300"/>
                </a:solidFill>
                <a:prstDash val="solid"/>
                <a:miter/>
                <a:headEnd type="none" w="sm" len="sm"/>
                <a:tailEnd type="none" w="sm" len="sm"/>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40968" name="Line 55"/>
              <p:cNvSpPr/>
              <p:nvPr/>
            </p:nvSpPr>
            <p:spPr>
              <a:xfrm>
                <a:off x="768" y="3072"/>
                <a:ext cx="0" cy="288"/>
              </a:xfrm>
              <a:prstGeom prst="line">
                <a:avLst/>
              </a:prstGeom>
              <a:ln w="38100" cap="sq" cmpd="sng">
                <a:solidFill>
                  <a:srgbClr val="CC3300"/>
                </a:solidFill>
                <a:prstDash val="solid"/>
                <a:round/>
                <a:headEnd type="none" w="sm" len="sm"/>
                <a:tailEnd type="none" w="sm" len="sm"/>
              </a:ln>
            </p:spPr>
          </p:sp>
        </p:grpSp>
        <p:sp>
          <p:nvSpPr>
            <p:cNvPr id="40969" name="Text Box 56"/>
            <p:cNvSpPr txBox="1"/>
            <p:nvPr/>
          </p:nvSpPr>
          <p:spPr>
            <a:xfrm>
              <a:off x="1248" y="2736"/>
              <a:ext cx="243" cy="290"/>
            </a:xfrm>
            <a:prstGeom prst="rect">
              <a:avLst/>
            </a:prstGeom>
            <a:noFill/>
            <a:ln w="12700">
              <a:noFill/>
            </a:ln>
          </p:spPr>
          <p:txBody>
            <a:bodyPr wrap="none" anchor="t" anchorCtr="0">
              <a:spAutoFit/>
            </a:bodyPr>
            <a:p>
              <a:r>
                <a:rPr lang="en-US" altLang="zh-CN" sz="2400" b="1" dirty="0">
                  <a:solidFill>
                    <a:srgbClr val="0033CC"/>
                  </a:solidFill>
                  <a:latin typeface="Times New Roman" panose="02020603050405020304" pitchFamily="18" charset="0"/>
                  <a:ea typeface="宋体" panose="02010600030101010101" pitchFamily="2" charset="-122"/>
                </a:rPr>
                <a:t>B</a:t>
              </a:r>
              <a:endParaRPr lang="en-US" altLang="zh-CN" sz="2400" b="1" dirty="0">
                <a:solidFill>
                  <a:srgbClr val="0033CC"/>
                </a:solidFill>
                <a:latin typeface="Times New Roman" panose="02020603050405020304" pitchFamily="18" charset="0"/>
                <a:ea typeface="宋体" panose="02010600030101010101" pitchFamily="2" charset="-122"/>
              </a:endParaRPr>
            </a:p>
          </p:txBody>
        </p:sp>
        <p:sp>
          <p:nvSpPr>
            <p:cNvPr id="40970" name="Text Box 57"/>
            <p:cNvSpPr txBox="1"/>
            <p:nvPr/>
          </p:nvSpPr>
          <p:spPr>
            <a:xfrm>
              <a:off x="1296" y="3600"/>
              <a:ext cx="254" cy="290"/>
            </a:xfrm>
            <a:prstGeom prst="rect">
              <a:avLst/>
            </a:prstGeom>
            <a:noFill/>
            <a:ln w="12700">
              <a:noFill/>
            </a:ln>
          </p:spPr>
          <p:txBody>
            <a:bodyPr wrap="none" anchor="t" anchorCtr="0">
              <a:spAutoFit/>
            </a:bodyPr>
            <a:p>
              <a:r>
                <a:rPr lang="en-US" altLang="zh-CN" sz="2400" b="1" dirty="0">
                  <a:solidFill>
                    <a:srgbClr val="0033CC"/>
                  </a:solidFill>
                  <a:latin typeface="Times New Roman" panose="02020603050405020304" pitchFamily="18" charset="0"/>
                  <a:ea typeface="宋体" panose="02010600030101010101" pitchFamily="2" charset="-122"/>
                </a:rPr>
                <a:t>D</a:t>
              </a:r>
              <a:endParaRPr lang="en-US" altLang="zh-CN" sz="2400" b="1" dirty="0">
                <a:solidFill>
                  <a:srgbClr val="0033CC"/>
                </a:solidFill>
                <a:latin typeface="Times New Roman" panose="02020603050405020304" pitchFamily="18" charset="0"/>
                <a:ea typeface="宋体" panose="02010600030101010101" pitchFamily="2" charset="-122"/>
              </a:endParaRPr>
            </a:p>
          </p:txBody>
        </p:sp>
      </p:grpSp>
      <p:sp>
        <p:nvSpPr>
          <p:cNvPr id="30733" name="Rectangle 3"/>
          <p:cNvSpPr/>
          <p:nvPr/>
        </p:nvSpPr>
        <p:spPr>
          <a:xfrm>
            <a:off x="3942080" y="4074478"/>
            <a:ext cx="1943100" cy="1871662"/>
          </a:xfrm>
          <a:prstGeom prst="rect">
            <a:avLst/>
          </a:prstGeom>
          <a:noFill/>
          <a:ln w="9525">
            <a:noFill/>
          </a:ln>
        </p:spPr>
        <p:txBody>
          <a:bodyPr anchor="t" anchorCtr="0"/>
          <a:p>
            <a:pPr marL="342900" indent="-342900" eaLnBrk="0" hangingPunct="0"/>
            <a:r>
              <a:rPr lang="en-US" altLang="zh-CN" sz="2400" b="1" dirty="0">
                <a:solidFill>
                  <a:srgbClr val="0000FF"/>
                </a:solidFill>
                <a:latin typeface="Arial" panose="020B0604020202020204" pitchFamily="34" charset="0"/>
                <a:ea typeface="宋体" panose="02010600030101010101" pitchFamily="2" charset="-122"/>
              </a:rPr>
              <a:t>B  b1,*pb1;</a:t>
            </a:r>
            <a:endParaRPr lang="en-US" altLang="zh-CN" sz="2400" b="1" dirty="0">
              <a:solidFill>
                <a:srgbClr val="0000FF"/>
              </a:solidFill>
              <a:latin typeface="Arial" panose="020B0604020202020204" pitchFamily="34" charset="0"/>
              <a:ea typeface="宋体" panose="02010600030101010101" pitchFamily="2" charset="-122"/>
            </a:endParaRPr>
          </a:p>
          <a:p>
            <a:pPr marL="342900" indent="-342900" eaLnBrk="0" hangingPunct="0"/>
            <a:r>
              <a:rPr lang="en-US" altLang="zh-CN" sz="2400" b="1" dirty="0">
                <a:solidFill>
                  <a:srgbClr val="0000FF"/>
                </a:solidFill>
                <a:latin typeface="Arial" panose="020B0604020202020204" pitchFamily="34" charset="0"/>
                <a:ea typeface="宋体" panose="02010600030101010101" pitchFamily="2" charset="-122"/>
              </a:rPr>
              <a:t>D  d1;</a:t>
            </a:r>
            <a:endParaRPr lang="en-US" altLang="zh-CN" sz="2400" b="1" dirty="0">
              <a:solidFill>
                <a:srgbClr val="0000FF"/>
              </a:solidFill>
              <a:latin typeface="Arial" panose="020B0604020202020204" pitchFamily="34" charset="0"/>
              <a:ea typeface="宋体" panose="02010600030101010101" pitchFamily="2" charset="-122"/>
            </a:endParaRPr>
          </a:p>
        </p:txBody>
      </p:sp>
      <p:sp>
        <p:nvSpPr>
          <p:cNvPr id="30734" name="Rectangle 3"/>
          <p:cNvSpPr/>
          <p:nvPr/>
        </p:nvSpPr>
        <p:spPr>
          <a:xfrm>
            <a:off x="6370955" y="4003040"/>
            <a:ext cx="2376488" cy="1871663"/>
          </a:xfrm>
          <a:prstGeom prst="rect">
            <a:avLst/>
          </a:prstGeom>
          <a:noFill/>
          <a:ln w="9525">
            <a:noFill/>
          </a:ln>
        </p:spPr>
        <p:txBody>
          <a:bodyPr anchor="t" anchorCtr="0"/>
          <a:p>
            <a:pPr marL="342900" indent="-342900" eaLnBrk="0" hangingPunct="0"/>
            <a:r>
              <a:rPr lang="zh-CN" altLang="en-US" sz="2400" b="1" dirty="0">
                <a:solidFill>
                  <a:srgbClr val="0000FF"/>
                </a:solidFill>
                <a:latin typeface="Arial" panose="020B0604020202020204" pitchFamily="34" charset="0"/>
                <a:ea typeface="宋体" panose="02010600030101010101" pitchFamily="2" charset="-122"/>
              </a:rPr>
              <a:t>则：</a:t>
            </a:r>
            <a:endParaRPr lang="zh-CN" altLang="en-US" sz="2400" b="1" dirty="0">
              <a:solidFill>
                <a:srgbClr val="0000FF"/>
              </a:solidFill>
              <a:latin typeface="Arial" panose="020B0604020202020204" pitchFamily="34" charset="0"/>
              <a:ea typeface="宋体" panose="02010600030101010101" pitchFamily="2" charset="-122"/>
            </a:endParaRPr>
          </a:p>
          <a:p>
            <a:pPr marL="342900" indent="-342900" eaLnBrk="0" hangingPunct="0"/>
            <a:r>
              <a:rPr lang="zh-CN" altLang="en-US" sz="2400" b="1" dirty="0">
                <a:solidFill>
                  <a:srgbClr val="0000FF"/>
                </a:solidFill>
                <a:latin typeface="Arial" panose="020B0604020202020204" pitchFamily="34" charset="0"/>
                <a:ea typeface="宋体" panose="02010600030101010101" pitchFamily="2" charset="-122"/>
              </a:rPr>
              <a:t>  </a:t>
            </a:r>
            <a:r>
              <a:rPr lang="en-US" altLang="zh-CN" sz="2400" b="1" dirty="0">
                <a:solidFill>
                  <a:srgbClr val="0000FF"/>
                </a:solidFill>
                <a:latin typeface="Arial" panose="020B0604020202020204" pitchFamily="34" charset="0"/>
                <a:ea typeface="宋体" panose="02010600030101010101" pitchFamily="2" charset="-122"/>
              </a:rPr>
              <a:t>b1=d1;</a:t>
            </a:r>
            <a:endParaRPr lang="en-US" altLang="zh-CN" sz="2400" b="1" dirty="0">
              <a:solidFill>
                <a:srgbClr val="0000FF"/>
              </a:solidFill>
              <a:latin typeface="Arial" panose="020B0604020202020204" pitchFamily="34" charset="0"/>
              <a:ea typeface="宋体" panose="02010600030101010101" pitchFamily="2" charset="-122"/>
            </a:endParaRPr>
          </a:p>
          <a:p>
            <a:pPr marL="342900" indent="-342900" eaLnBrk="0" hangingPunct="0"/>
            <a:r>
              <a:rPr lang="en-US" altLang="zh-CN" sz="2400" b="1" dirty="0">
                <a:solidFill>
                  <a:srgbClr val="0000FF"/>
                </a:solidFill>
                <a:latin typeface="Arial" panose="020B0604020202020204" pitchFamily="34" charset="0"/>
                <a:ea typeface="宋体" panose="02010600030101010101" pitchFamily="2" charset="-122"/>
              </a:rPr>
              <a:t>  B  &amp;b2=d1;</a:t>
            </a:r>
            <a:endParaRPr lang="en-US" altLang="zh-CN" sz="2400" b="1" dirty="0">
              <a:solidFill>
                <a:srgbClr val="0000FF"/>
              </a:solidFill>
              <a:latin typeface="Arial" panose="020B0604020202020204" pitchFamily="34" charset="0"/>
              <a:ea typeface="宋体" panose="02010600030101010101" pitchFamily="2" charset="-122"/>
            </a:endParaRPr>
          </a:p>
          <a:p>
            <a:pPr marL="342900" indent="-342900" eaLnBrk="0" hangingPunct="0"/>
            <a:r>
              <a:rPr lang="en-US" altLang="zh-CN" sz="2400" b="1" dirty="0">
                <a:solidFill>
                  <a:srgbClr val="0000FF"/>
                </a:solidFill>
                <a:latin typeface="Arial" panose="020B0604020202020204" pitchFamily="34" charset="0"/>
                <a:ea typeface="宋体" panose="02010600030101010101" pitchFamily="2" charset="-122"/>
              </a:rPr>
              <a:t>  pb1=&amp;d1;</a:t>
            </a:r>
            <a:endParaRPr lang="en-US" altLang="zh-CN" sz="2400" b="1" dirty="0">
              <a:solidFill>
                <a:srgbClr val="0000FF"/>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5955">
                                            <p:txEl>
                                              <p:charRg st="0" end="32"/>
                                            </p:txEl>
                                          </p:spTgt>
                                        </p:tgtEl>
                                        <p:attrNameLst>
                                          <p:attrName>style.visibility</p:attrName>
                                        </p:attrNameLst>
                                      </p:cBhvr>
                                      <p:to>
                                        <p:strVal val="visible"/>
                                      </p:to>
                                    </p:set>
                                    <p:animEffect transition="in" filter="blinds(horizontal)">
                                      <p:cBhvr>
                                        <p:cTn id="7" dur="500"/>
                                        <p:tgtEl>
                                          <p:spTgt spid="125955">
                                            <p:txEl>
                                              <p:charRg st="0" end="32"/>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5955">
                                            <p:txEl>
                                              <p:charRg st="32" end="51"/>
                                            </p:txEl>
                                          </p:spTgt>
                                        </p:tgtEl>
                                        <p:attrNameLst>
                                          <p:attrName>style.visibility</p:attrName>
                                        </p:attrNameLst>
                                      </p:cBhvr>
                                      <p:to>
                                        <p:strVal val="visible"/>
                                      </p:to>
                                    </p:set>
                                    <p:animEffect transition="in" filter="blinds(horizontal)">
                                      <p:cBhvr>
                                        <p:cTn id="10" dur="500"/>
                                        <p:tgtEl>
                                          <p:spTgt spid="125955">
                                            <p:txEl>
                                              <p:charRg st="32" end="5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5955">
                                            <p:txEl>
                                              <p:charRg st="51" end="69"/>
                                            </p:txEl>
                                          </p:spTgt>
                                        </p:tgtEl>
                                        <p:attrNameLst>
                                          <p:attrName>style.visibility</p:attrName>
                                        </p:attrNameLst>
                                      </p:cBhvr>
                                      <p:to>
                                        <p:strVal val="visible"/>
                                      </p:to>
                                    </p:set>
                                    <p:animEffect transition="in" filter="blinds(horizontal)">
                                      <p:cBhvr>
                                        <p:cTn id="13" dur="500"/>
                                        <p:tgtEl>
                                          <p:spTgt spid="125955">
                                            <p:txEl>
                                              <p:charRg st="51" end="69"/>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5955">
                                            <p:txEl>
                                              <p:charRg st="69" end="86"/>
                                            </p:txEl>
                                          </p:spTgt>
                                        </p:tgtEl>
                                        <p:attrNameLst>
                                          <p:attrName>style.visibility</p:attrName>
                                        </p:attrNameLst>
                                      </p:cBhvr>
                                      <p:to>
                                        <p:strVal val="visible"/>
                                      </p:to>
                                    </p:set>
                                    <p:animEffect transition="in" filter="blinds(horizontal)">
                                      <p:cBhvr>
                                        <p:cTn id="16" dur="500"/>
                                        <p:tgtEl>
                                          <p:spTgt spid="125955">
                                            <p:txEl>
                                              <p:charRg st="69" end="8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25955">
                                            <p:txEl>
                                              <p:charRg st="86" end="131"/>
                                            </p:txEl>
                                          </p:spTgt>
                                        </p:tgtEl>
                                        <p:attrNameLst>
                                          <p:attrName>style.visibility</p:attrName>
                                        </p:attrNameLst>
                                      </p:cBhvr>
                                      <p:to>
                                        <p:strVal val="visible"/>
                                      </p:to>
                                    </p:set>
                                    <p:animEffect transition="in" filter="blinds(horizontal)">
                                      <p:cBhvr>
                                        <p:cTn id="21" dur="500"/>
                                        <p:tgtEl>
                                          <p:spTgt spid="125955">
                                            <p:txEl>
                                              <p:charRg st="86" end="13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
                                            <p:txEl>
                                              <p:charRg st="0" end="3"/>
                                            </p:txEl>
                                          </p:spTgt>
                                        </p:tgtEl>
                                        <p:attrNameLst>
                                          <p:attrName>style.visibility</p:attrName>
                                        </p:attrNameLst>
                                      </p:cBhvr>
                                      <p:to>
                                        <p:strVal val="visible"/>
                                      </p:to>
                                    </p:set>
                                    <p:animEffect transition="in" filter="blinds(horizontal)">
                                      <p:cBhvr>
                                        <p:cTn id="26" dur="500"/>
                                        <p:tgtEl>
                                          <p:spTgt spid="2">
                                            <p:txEl>
                                              <p:charRg st="0"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
                                            <p:txEl>
                                              <p:charRg st="3" end="5"/>
                                            </p:txEl>
                                          </p:spTgt>
                                        </p:tgtEl>
                                        <p:attrNameLst>
                                          <p:attrName>style.visibility</p:attrName>
                                        </p:attrNameLst>
                                      </p:cBhvr>
                                      <p:to>
                                        <p:strVal val="visible"/>
                                      </p:to>
                                    </p:set>
                                    <p:animEffect transition="in" filter="blinds(horizontal)">
                                      <p:cBhvr>
                                        <p:cTn id="31" dur="500"/>
                                        <p:tgtEl>
                                          <p:spTgt spid="2">
                                            <p:txEl>
                                              <p:charRg st="3" end="5"/>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blinds(horizontal)">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0733"/>
                                        </p:tgtEl>
                                        <p:attrNameLst>
                                          <p:attrName>style.visibility</p:attrName>
                                        </p:attrNameLst>
                                      </p:cBhvr>
                                      <p:to>
                                        <p:strVal val="visible"/>
                                      </p:to>
                                    </p:set>
                                    <p:animEffect transition="in" filter="blinds(horizontal)">
                                      <p:cBhvr>
                                        <p:cTn id="39" dur="500"/>
                                        <p:tgtEl>
                                          <p:spTgt spid="30733"/>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30734">
                                            <p:txEl>
                                              <p:charRg st="0" end="3"/>
                                            </p:txEl>
                                          </p:spTgt>
                                        </p:tgtEl>
                                        <p:attrNameLst>
                                          <p:attrName>style.visibility</p:attrName>
                                        </p:attrNameLst>
                                      </p:cBhvr>
                                      <p:to>
                                        <p:strVal val="visible"/>
                                      </p:to>
                                    </p:set>
                                    <p:animEffect transition="in" filter="blinds(horizontal)">
                                      <p:cBhvr>
                                        <p:cTn id="44" dur="500"/>
                                        <p:tgtEl>
                                          <p:spTgt spid="30734">
                                            <p:txEl>
                                              <p:charRg st="0"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30734">
                                            <p:txEl>
                                              <p:charRg st="3" end="12"/>
                                            </p:txEl>
                                          </p:spTgt>
                                        </p:tgtEl>
                                        <p:attrNameLst>
                                          <p:attrName>style.visibility</p:attrName>
                                        </p:attrNameLst>
                                      </p:cBhvr>
                                      <p:to>
                                        <p:strVal val="visible"/>
                                      </p:to>
                                    </p:set>
                                    <p:animEffect transition="in" filter="blinds(horizontal)">
                                      <p:cBhvr>
                                        <p:cTn id="49" dur="500"/>
                                        <p:tgtEl>
                                          <p:spTgt spid="30734">
                                            <p:txEl>
                                              <p:charRg st="3" end="1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30734">
                                            <p:txEl>
                                              <p:charRg st="12" end="25"/>
                                            </p:txEl>
                                          </p:spTgt>
                                        </p:tgtEl>
                                        <p:attrNameLst>
                                          <p:attrName>style.visibility</p:attrName>
                                        </p:attrNameLst>
                                      </p:cBhvr>
                                      <p:to>
                                        <p:strVal val="visible"/>
                                      </p:to>
                                    </p:set>
                                    <p:animEffect transition="in" filter="blinds(horizontal)">
                                      <p:cBhvr>
                                        <p:cTn id="54" dur="500"/>
                                        <p:tgtEl>
                                          <p:spTgt spid="30734">
                                            <p:txEl>
                                              <p:charRg st="12" end="2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30734">
                                            <p:txEl>
                                              <p:charRg st="25" end="36"/>
                                            </p:txEl>
                                          </p:spTgt>
                                        </p:tgtEl>
                                        <p:attrNameLst>
                                          <p:attrName>style.visibility</p:attrName>
                                        </p:attrNameLst>
                                      </p:cBhvr>
                                      <p:to>
                                        <p:strVal val="visible"/>
                                      </p:to>
                                    </p:set>
                                    <p:animEffect transition="in" filter="blinds(horizontal)">
                                      <p:cBhvr>
                                        <p:cTn id="59" dur="500"/>
                                        <p:tgtEl>
                                          <p:spTgt spid="30734">
                                            <p:txEl>
                                              <p:charRg st="25" end="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uild="p"/>
      <p:bldP spid="2" grpId="0" build="p"/>
      <p:bldP spid="30733" grpId="0"/>
      <p:bldP spid="3073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p:nvPr>
            <p:ph type="title"/>
          </p:nvPr>
        </p:nvSpPr>
        <p:spPr>
          <a:xfrm>
            <a:off x="1992313" y="188913"/>
            <a:ext cx="8229600" cy="647700"/>
          </a:xfrm>
          <a:noFill/>
          <a:ln>
            <a:noFill/>
          </a:ln>
        </p:spPr>
        <p:txBody>
          <a:bodyPr anchor="t" anchorCtr="0"/>
          <a:p>
            <a:r>
              <a:rPr lang="zh-CN" altLang="en-US" sz="3200" b="1" dirty="0"/>
              <a:t>例</a:t>
            </a:r>
            <a:r>
              <a:rPr lang="en-US" altLang="zh-CN" sz="3200" b="1" dirty="0"/>
              <a:t>7-3  </a:t>
            </a:r>
            <a:r>
              <a:rPr lang="zh-CN" altLang="en-US" sz="3200" b="1" dirty="0"/>
              <a:t>类型兼容规则举例</a:t>
            </a:r>
            <a:endParaRPr lang="zh-CN" altLang="en-US" sz="3200" b="1" dirty="0"/>
          </a:p>
        </p:txBody>
      </p:sp>
      <p:sp>
        <p:nvSpPr>
          <p:cNvPr id="43010" name="Rectangle 3"/>
          <p:cNvSpPr/>
          <p:nvPr>
            <p:ph idx="1"/>
          </p:nvPr>
        </p:nvSpPr>
        <p:spPr>
          <a:xfrm>
            <a:off x="2133600" y="1123950"/>
            <a:ext cx="8248650" cy="2603500"/>
          </a:xfrm>
          <a:noFill/>
          <a:ln>
            <a:noFill/>
          </a:ln>
        </p:spPr>
        <p:txBody>
          <a:bodyPr anchor="t" anchorCtr="0"/>
          <a:p>
            <a:pPr>
              <a:buNone/>
            </a:pPr>
            <a:r>
              <a:rPr lang="en-US" altLang="zh-CN" sz="2000" b="1" dirty="0"/>
              <a:t>#include &lt;iostream&gt;</a:t>
            </a:r>
            <a:endParaRPr lang="en-US" altLang="zh-CN" sz="2000" b="1" dirty="0"/>
          </a:p>
          <a:p>
            <a:pPr>
              <a:buNone/>
            </a:pPr>
            <a:r>
              <a:rPr lang="en-US" altLang="zh-CN" sz="2000" b="1" dirty="0"/>
              <a:t>using namespace std;</a:t>
            </a:r>
            <a:endParaRPr lang="en-US" altLang="zh-CN" sz="2000" b="1" dirty="0"/>
          </a:p>
          <a:p>
            <a:pPr>
              <a:buNone/>
            </a:pPr>
            <a:r>
              <a:rPr lang="en-US" altLang="zh-CN" sz="2000" b="1" dirty="0"/>
              <a:t>class Base1	//</a:t>
            </a:r>
            <a:r>
              <a:rPr lang="zh-CN" altLang="en-US" sz="2000" b="1" dirty="0"/>
              <a:t>基类</a:t>
            </a:r>
            <a:r>
              <a:rPr lang="en-US" altLang="zh-CN" sz="2000" b="1" dirty="0"/>
              <a:t>Base1</a:t>
            </a:r>
            <a:r>
              <a:rPr lang="zh-CN" altLang="en-US" sz="2000" b="1" dirty="0"/>
              <a:t>声明</a:t>
            </a:r>
            <a:endParaRPr lang="zh-CN" altLang="en-US" sz="2000" b="1" dirty="0"/>
          </a:p>
          <a:p>
            <a:pPr>
              <a:buNone/>
            </a:pPr>
            <a:r>
              <a:rPr lang="en-US" altLang="zh-CN" sz="2000" b="1" dirty="0"/>
              <a:t>{  public:</a:t>
            </a:r>
            <a:endParaRPr lang="en-US" altLang="zh-CN" sz="2000" b="1" dirty="0"/>
          </a:p>
          <a:p>
            <a:pPr>
              <a:buNone/>
            </a:pPr>
            <a:r>
              <a:rPr lang="en-US" altLang="zh-CN" sz="2000" b="1" dirty="0"/>
              <a:t>	 void display()</a:t>
            </a:r>
            <a:endParaRPr lang="en-US" altLang="zh-CN" sz="2000" b="1" dirty="0"/>
          </a:p>
          <a:p>
            <a:pPr>
              <a:buNone/>
            </a:pPr>
            <a:r>
              <a:rPr lang="en-US" altLang="zh-CN" sz="2000" b="1" dirty="0"/>
              <a:t>     {   cout&lt;&lt;"Base1::display()"&lt;&lt;endl;   }</a:t>
            </a:r>
            <a:endParaRPr lang="en-US" altLang="zh-CN" sz="2000" b="1" dirty="0"/>
          </a:p>
          <a:p>
            <a:pPr>
              <a:buNone/>
            </a:pPr>
            <a:r>
              <a:rPr lang="en-US" altLang="zh-CN" sz="2000" b="1" dirty="0"/>
              <a:t>};</a:t>
            </a:r>
            <a:endParaRPr lang="en-US" altLang="zh-CN" sz="2000" b="1" dirty="0"/>
          </a:p>
        </p:txBody>
      </p:sp>
      <p:sp>
        <p:nvSpPr>
          <p:cNvPr id="128005" name="Rectangle 5"/>
          <p:cNvSpPr/>
          <p:nvPr/>
        </p:nvSpPr>
        <p:spPr>
          <a:xfrm>
            <a:off x="2133600" y="4076700"/>
            <a:ext cx="8534400" cy="2044700"/>
          </a:xfrm>
          <a:prstGeom prst="rect">
            <a:avLst/>
          </a:prstGeom>
          <a:noFill/>
          <a:ln w="9525">
            <a:noFill/>
          </a:ln>
        </p:spPr>
        <p:txBody>
          <a:bodyPr lIns="92075" tIns="46038" rIns="92075" bIns="46038" anchor="t" anchorCtr="0"/>
          <a:p>
            <a:pPr marL="342900" indent="-342900" eaLnBrk="0" hangingPunct="0">
              <a:spcBef>
                <a:spcPct val="20000"/>
              </a:spcBef>
            </a:pPr>
            <a:r>
              <a:rPr lang="en-US" altLang="zh-CN" sz="2000" b="1" dirty="0">
                <a:solidFill>
                  <a:srgbClr val="FF3300"/>
                </a:solidFill>
                <a:latin typeface="Arial" panose="020B0604020202020204" pitchFamily="34" charset="0"/>
                <a:ea typeface="宋体" panose="02010600030101010101" pitchFamily="2" charset="-122"/>
              </a:rPr>
              <a:t>class Base2: public Base1</a:t>
            </a:r>
            <a:r>
              <a:rPr lang="en-US" altLang="zh-CN" sz="2000" b="1" dirty="0">
                <a:latin typeface="Arial" panose="020B0604020202020204" pitchFamily="34" charset="0"/>
                <a:ea typeface="宋体" panose="02010600030101010101" pitchFamily="2" charset="-122"/>
              </a:rPr>
              <a:t>	</a:t>
            </a:r>
            <a:endParaRPr lang="en-US" altLang="zh-CN" sz="2000" b="1" dirty="0">
              <a:latin typeface="Arial" panose="020B0604020202020204" pitchFamily="34" charset="0"/>
              <a:ea typeface="宋体" panose="02010600030101010101" pitchFamily="2" charset="-122"/>
            </a:endParaRPr>
          </a:p>
          <a:p>
            <a:pPr marL="342900" indent="-342900" eaLnBrk="0" hangingPunct="0">
              <a:spcBef>
                <a:spcPct val="20000"/>
              </a:spcBef>
            </a:pPr>
            <a:r>
              <a:rPr lang="en-US" altLang="zh-CN" sz="2000" b="1" dirty="0">
                <a:latin typeface="Arial" panose="020B0604020202020204" pitchFamily="34" charset="0"/>
                <a:ea typeface="宋体" panose="02010600030101010101" pitchFamily="2" charset="-122"/>
              </a:rPr>
              <a:t>{  public:</a:t>
            </a:r>
            <a:endParaRPr lang="en-US" altLang="zh-CN" sz="2000" b="1" dirty="0">
              <a:latin typeface="Arial" panose="020B0604020202020204" pitchFamily="34" charset="0"/>
              <a:ea typeface="宋体" panose="02010600030101010101" pitchFamily="2" charset="-122"/>
            </a:endParaRPr>
          </a:p>
          <a:p>
            <a:pPr marL="342900" indent="-342900" eaLnBrk="0" hangingPunct="0">
              <a:spcBef>
                <a:spcPct val="20000"/>
              </a:spcBef>
            </a:pPr>
            <a:r>
              <a:rPr lang="en-US" altLang="zh-CN" sz="2000" b="1" dirty="0">
                <a:latin typeface="Arial" panose="020B0604020202020204" pitchFamily="34" charset="0"/>
                <a:ea typeface="宋体" panose="02010600030101010101" pitchFamily="2" charset="-122"/>
              </a:rPr>
              <a:t>	  void display()</a:t>
            </a:r>
            <a:endParaRPr lang="en-US" altLang="zh-CN" sz="2000" b="1" dirty="0">
              <a:latin typeface="Arial" panose="020B0604020202020204" pitchFamily="34" charset="0"/>
              <a:ea typeface="宋体" panose="02010600030101010101" pitchFamily="2" charset="-122"/>
            </a:endParaRPr>
          </a:p>
          <a:p>
            <a:pPr marL="342900" indent="-342900" eaLnBrk="0" hangingPunct="0">
              <a:spcBef>
                <a:spcPct val="20000"/>
              </a:spcBef>
            </a:pPr>
            <a:r>
              <a:rPr lang="en-US" altLang="zh-CN" sz="2000" b="1" dirty="0">
                <a:latin typeface="Arial" panose="020B0604020202020204" pitchFamily="34" charset="0"/>
                <a:ea typeface="宋体" panose="02010600030101010101" pitchFamily="2" charset="-122"/>
              </a:rPr>
              <a:t>      {  cout&lt;&lt;"Base2::display()"&lt;&lt;endl;   }	</a:t>
            </a:r>
            <a:endParaRPr lang="en-US" altLang="zh-CN" sz="2000" b="1" dirty="0">
              <a:latin typeface="Arial" panose="020B0604020202020204" pitchFamily="34" charset="0"/>
              <a:ea typeface="宋体" panose="02010600030101010101" pitchFamily="2" charset="-122"/>
            </a:endParaRPr>
          </a:p>
          <a:p>
            <a:pPr marL="342900" indent="-342900" eaLnBrk="0" hangingPunct="0">
              <a:spcBef>
                <a:spcPct val="20000"/>
              </a:spcBef>
            </a:pPr>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8005"/>
                                        </p:tgtEl>
                                        <p:attrNameLst>
                                          <p:attrName>style.visibility</p:attrName>
                                        </p:attrNameLst>
                                      </p:cBhvr>
                                      <p:to>
                                        <p:strVal val="visible"/>
                                      </p:to>
                                    </p:set>
                                    <p:animEffect transition="in" filter="blinds(horizontal)">
                                      <p:cBhvr>
                                        <p:cTn id="7" dur="500"/>
                                        <p:tgtEl>
                                          <p:spTgt spid="128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p:nvPr>
            <p:ph idx="1"/>
          </p:nvPr>
        </p:nvSpPr>
        <p:spPr>
          <a:xfrm>
            <a:off x="2133600" y="428625"/>
            <a:ext cx="8534400" cy="2928938"/>
          </a:xfrm>
          <a:noFill/>
          <a:ln>
            <a:noFill/>
          </a:ln>
        </p:spPr>
        <p:txBody>
          <a:bodyPr anchor="t" anchorCtr="0"/>
          <a:p>
            <a:pPr>
              <a:buNone/>
            </a:pPr>
            <a:r>
              <a:rPr lang="en-US" altLang="zh-CN" sz="2000" b="1" dirty="0">
                <a:solidFill>
                  <a:srgbClr val="FF3300"/>
                </a:solidFill>
              </a:rPr>
              <a:t>class Derived: public Base2</a:t>
            </a:r>
            <a:r>
              <a:rPr lang="en-US" altLang="zh-CN" sz="2000" b="1" dirty="0"/>
              <a:t>	</a:t>
            </a:r>
            <a:endParaRPr lang="en-US" altLang="zh-CN" sz="2000" b="1" dirty="0"/>
          </a:p>
          <a:p>
            <a:pPr>
              <a:buNone/>
            </a:pPr>
            <a:r>
              <a:rPr lang="en-US" altLang="zh-CN" sz="2000" b="1" dirty="0"/>
              <a:t>{  public:</a:t>
            </a:r>
            <a:endParaRPr lang="en-US" altLang="zh-CN" sz="2000" b="1" dirty="0"/>
          </a:p>
          <a:p>
            <a:pPr>
              <a:buNone/>
            </a:pPr>
            <a:r>
              <a:rPr lang="en-US" altLang="zh-CN" sz="2000" b="1" dirty="0"/>
              <a:t>	   void display() </a:t>
            </a:r>
            <a:endParaRPr lang="en-US" altLang="zh-CN" sz="2000" b="1" dirty="0"/>
          </a:p>
          <a:p>
            <a:pPr>
              <a:buNone/>
            </a:pPr>
            <a:r>
              <a:rPr lang="en-US" altLang="zh-CN" sz="2000" b="1" dirty="0"/>
              <a:t>      {   cout&lt;&lt;"Derived::display()"&lt;&lt;endl;    }	</a:t>
            </a:r>
            <a:endParaRPr lang="en-US" altLang="zh-CN" sz="2000" b="1" dirty="0"/>
          </a:p>
          <a:p>
            <a:pPr>
              <a:buNone/>
            </a:pPr>
            <a:r>
              <a:rPr lang="en-US" altLang="zh-CN" sz="2000" b="1" dirty="0"/>
              <a:t>};</a:t>
            </a:r>
            <a:endParaRPr lang="en-US" altLang="zh-CN" sz="2000" b="1" dirty="0"/>
          </a:p>
          <a:p>
            <a:pPr>
              <a:buNone/>
            </a:pPr>
            <a:endParaRPr lang="en-US" altLang="zh-CN" sz="2000" b="1" dirty="0"/>
          </a:p>
          <a:p>
            <a:pPr>
              <a:buNone/>
            </a:pPr>
            <a:r>
              <a:rPr lang="en-US" altLang="zh-CN" sz="2000" b="1" dirty="0"/>
              <a:t>void fun(Base1 *ptr)	</a:t>
            </a:r>
            <a:endParaRPr lang="en-US" altLang="zh-CN" sz="2000" b="1" dirty="0"/>
          </a:p>
          <a:p>
            <a:pPr>
              <a:buNone/>
            </a:pPr>
            <a:r>
              <a:rPr lang="en-US" altLang="zh-CN" sz="2000" b="1" dirty="0"/>
              <a:t>{	ptr-&gt;display();	//</a:t>
            </a:r>
            <a:r>
              <a:rPr lang="zh-CN" altLang="en-US" sz="2000" b="1" dirty="0"/>
              <a:t>对象指针</a:t>
            </a:r>
            <a:r>
              <a:rPr lang="en-US" altLang="zh-CN" sz="2000" b="1" dirty="0"/>
              <a:t>-&gt;</a:t>
            </a:r>
            <a:r>
              <a:rPr lang="zh-CN" altLang="en-US" sz="2000" b="1" dirty="0"/>
              <a:t>成员名</a:t>
            </a:r>
            <a:r>
              <a:rPr lang="en-US" altLang="zh-CN" sz="2000" b="1" dirty="0"/>
              <a:t>  }</a:t>
            </a:r>
            <a:endParaRPr lang="en-US" altLang="zh-CN" sz="2000" b="1" dirty="0"/>
          </a:p>
        </p:txBody>
      </p:sp>
      <p:sp>
        <p:nvSpPr>
          <p:cNvPr id="130052" name="Rectangle 4"/>
          <p:cNvSpPr/>
          <p:nvPr/>
        </p:nvSpPr>
        <p:spPr>
          <a:xfrm>
            <a:off x="2238375" y="3525838"/>
            <a:ext cx="7924800" cy="3563937"/>
          </a:xfrm>
          <a:prstGeom prst="rect">
            <a:avLst/>
          </a:prstGeom>
          <a:noFill/>
          <a:ln w="9525">
            <a:noFill/>
          </a:ln>
        </p:spPr>
        <p:txBody>
          <a:bodyPr lIns="92075" tIns="46038" rIns="92075" bIns="46038" anchor="t" anchorCtr="0"/>
          <a:p>
            <a:pPr marL="342900" indent="-342900" eaLnBrk="0" hangingPunct="0">
              <a:lnSpc>
                <a:spcPct val="80000"/>
              </a:lnSpc>
              <a:spcBef>
                <a:spcPct val="20000"/>
              </a:spcBef>
            </a:pPr>
            <a:r>
              <a:rPr lang="en-US" altLang="zh-CN" sz="2000" b="1" dirty="0">
                <a:latin typeface="Arial" panose="020B0604020202020204" pitchFamily="34" charset="0"/>
                <a:ea typeface="宋体" panose="02010600030101010101" pitchFamily="2" charset="-122"/>
              </a:rPr>
              <a:t>void main()	//</a:t>
            </a:r>
            <a:r>
              <a:rPr lang="zh-CN" altLang="en-US" sz="2000" b="1" dirty="0">
                <a:latin typeface="Arial" panose="020B0604020202020204" pitchFamily="34" charset="0"/>
                <a:ea typeface="宋体" panose="02010600030101010101" pitchFamily="2" charset="-122"/>
              </a:rPr>
              <a:t>主函数</a:t>
            </a:r>
            <a:endParaRPr lang="zh-CN" altLang="en-US" sz="2000" b="1" dirty="0">
              <a:latin typeface="Arial" panose="020B0604020202020204" pitchFamily="34" charset="0"/>
              <a:ea typeface="宋体" panose="02010600030101010101" pitchFamily="2" charset="-122"/>
            </a:endParaRPr>
          </a:p>
          <a:p>
            <a:pPr marL="342900" indent="-342900" eaLnBrk="0" hangingPunct="0">
              <a:lnSpc>
                <a:spcPct val="80000"/>
              </a:lnSpc>
              <a:spcBef>
                <a:spcPct val="20000"/>
              </a:spcBef>
            </a:pPr>
            <a:r>
              <a:rPr lang="en-US" altLang="zh-CN" sz="2000" b="1" dirty="0">
                <a:latin typeface="Arial" panose="020B0604020202020204" pitchFamily="34" charset="0"/>
                <a:ea typeface="宋体" panose="02010600030101010101" pitchFamily="2" charset="-122"/>
              </a:rPr>
              <a:t>{	Base1 base1;	</a:t>
            </a:r>
            <a:endParaRPr lang="en-US" altLang="zh-CN" sz="2000" b="1" dirty="0">
              <a:latin typeface="Arial" panose="020B0604020202020204" pitchFamily="34" charset="0"/>
              <a:ea typeface="宋体" panose="02010600030101010101" pitchFamily="2" charset="-122"/>
            </a:endParaRPr>
          </a:p>
          <a:p>
            <a:pPr marL="342900" indent="-342900" eaLnBrk="0" hangingPunct="0">
              <a:lnSpc>
                <a:spcPct val="80000"/>
              </a:lnSpc>
              <a:spcBef>
                <a:spcPct val="20000"/>
              </a:spcBef>
            </a:pPr>
            <a:r>
              <a:rPr lang="en-US" altLang="zh-CN" sz="2000" b="1" dirty="0">
                <a:latin typeface="Arial" panose="020B0604020202020204" pitchFamily="34" charset="0"/>
                <a:ea typeface="宋体" panose="02010600030101010101" pitchFamily="2" charset="-122"/>
              </a:rPr>
              <a:t>	Base2 base2;	</a:t>
            </a:r>
            <a:endParaRPr lang="en-US" altLang="zh-CN" sz="2000" b="1" dirty="0">
              <a:latin typeface="Arial" panose="020B0604020202020204" pitchFamily="34" charset="0"/>
              <a:ea typeface="宋体" panose="02010600030101010101" pitchFamily="2" charset="-122"/>
            </a:endParaRPr>
          </a:p>
          <a:p>
            <a:pPr marL="342900" indent="-342900" eaLnBrk="0" hangingPunct="0">
              <a:lnSpc>
                <a:spcPct val="80000"/>
              </a:lnSpc>
              <a:spcBef>
                <a:spcPct val="20000"/>
              </a:spcBef>
            </a:pPr>
            <a:r>
              <a:rPr lang="en-US" altLang="zh-CN" sz="2000" b="1" dirty="0">
                <a:latin typeface="Arial" panose="020B0604020202020204" pitchFamily="34" charset="0"/>
                <a:ea typeface="宋体" panose="02010600030101010101" pitchFamily="2" charset="-122"/>
              </a:rPr>
              <a:t>	Derived derived;</a:t>
            </a:r>
            <a:endParaRPr lang="en-US" altLang="zh-CN" sz="2000" b="1" dirty="0">
              <a:latin typeface="Arial" panose="020B0604020202020204" pitchFamily="34" charset="0"/>
              <a:ea typeface="宋体" panose="02010600030101010101" pitchFamily="2" charset="-122"/>
            </a:endParaRPr>
          </a:p>
          <a:p>
            <a:pPr marL="342900" indent="-342900" eaLnBrk="0" hangingPunct="0">
              <a:lnSpc>
                <a:spcPct val="80000"/>
              </a:lnSpc>
              <a:spcBef>
                <a:spcPct val="20000"/>
              </a:spcBef>
            </a:pPr>
            <a:endParaRPr lang="en-US" altLang="zh-CN" sz="2000" b="1" dirty="0">
              <a:latin typeface="Arial" panose="020B0604020202020204" pitchFamily="34" charset="0"/>
              <a:ea typeface="宋体" panose="02010600030101010101" pitchFamily="2" charset="-122"/>
            </a:endParaRPr>
          </a:p>
          <a:p>
            <a:pPr marL="342900" indent="-342900" eaLnBrk="0" hangingPunct="0">
              <a:lnSpc>
                <a:spcPct val="80000"/>
              </a:lnSpc>
              <a:spcBef>
                <a:spcPct val="20000"/>
              </a:spcBef>
            </a:pPr>
            <a:r>
              <a:rPr lang="en-US" altLang="zh-CN" sz="2000" b="1" dirty="0">
                <a:latin typeface="Arial" panose="020B0604020202020204" pitchFamily="34" charset="0"/>
                <a:ea typeface="宋体" panose="02010600030101010101" pitchFamily="2" charset="-122"/>
              </a:rPr>
              <a:t>	fun(&amp;base1);	//Base1</a:t>
            </a:r>
            <a:r>
              <a:rPr lang="zh-CN" altLang="en-US" sz="2000" b="1" dirty="0">
                <a:latin typeface="Arial" panose="020B0604020202020204" pitchFamily="34" charset="0"/>
                <a:ea typeface="宋体" panose="02010600030101010101" pitchFamily="2" charset="-122"/>
              </a:rPr>
              <a:t>类指针指向</a:t>
            </a:r>
            <a:r>
              <a:rPr lang="en-US" altLang="zh-CN" sz="2000" b="1" dirty="0">
                <a:latin typeface="Arial" panose="020B0604020202020204" pitchFamily="34" charset="0"/>
                <a:ea typeface="宋体" panose="02010600030101010101" pitchFamily="2" charset="-122"/>
              </a:rPr>
              <a:t>Base1</a:t>
            </a:r>
            <a:r>
              <a:rPr lang="zh-CN" altLang="en-US" sz="2000" b="1" dirty="0">
                <a:latin typeface="Arial" panose="020B0604020202020204" pitchFamily="34" charset="0"/>
                <a:ea typeface="宋体" panose="02010600030101010101" pitchFamily="2" charset="-122"/>
              </a:rPr>
              <a:t>类对象</a:t>
            </a:r>
            <a:endParaRPr lang="zh-CN" altLang="en-US" sz="2000" b="1" dirty="0">
              <a:latin typeface="Arial" panose="020B0604020202020204" pitchFamily="34" charset="0"/>
              <a:ea typeface="宋体" panose="02010600030101010101" pitchFamily="2" charset="-122"/>
            </a:endParaRPr>
          </a:p>
          <a:p>
            <a:pPr marL="342900" indent="-342900" eaLnBrk="0" hangingPunct="0">
              <a:lnSpc>
                <a:spcPct val="80000"/>
              </a:lnSpc>
              <a:spcBef>
                <a:spcPct val="20000"/>
              </a:spcBef>
            </a:pPr>
            <a:r>
              <a:rPr lang="zh-CN" altLang="en-US" sz="2000" b="1" dirty="0">
                <a:latin typeface="Arial" panose="020B0604020202020204" pitchFamily="34" charset="0"/>
                <a:ea typeface="宋体" panose="02010600030101010101" pitchFamily="2" charset="-122"/>
              </a:rPr>
              <a:t>	</a:t>
            </a:r>
            <a:r>
              <a:rPr lang="en-US" altLang="zh-CN" sz="2000" b="1" dirty="0">
                <a:latin typeface="Arial" panose="020B0604020202020204" pitchFamily="34" charset="0"/>
                <a:ea typeface="宋体" panose="02010600030101010101" pitchFamily="2" charset="-122"/>
              </a:rPr>
              <a:t>fun(&amp;base2);	</a:t>
            </a:r>
            <a:endParaRPr lang="zh-CN" altLang="en-US" sz="2000" b="1" dirty="0">
              <a:latin typeface="Arial" panose="020B0604020202020204" pitchFamily="34" charset="0"/>
              <a:ea typeface="宋体" panose="02010600030101010101" pitchFamily="2" charset="-122"/>
            </a:endParaRPr>
          </a:p>
          <a:p>
            <a:pPr marL="342900" indent="-342900" eaLnBrk="0" hangingPunct="0">
              <a:lnSpc>
                <a:spcPct val="80000"/>
              </a:lnSpc>
              <a:spcBef>
                <a:spcPct val="20000"/>
              </a:spcBef>
            </a:pPr>
            <a:r>
              <a:rPr lang="zh-CN" altLang="en-US" sz="2000" b="1" dirty="0">
                <a:latin typeface="Arial" panose="020B0604020202020204" pitchFamily="34" charset="0"/>
                <a:ea typeface="宋体" panose="02010600030101010101" pitchFamily="2" charset="-122"/>
              </a:rPr>
              <a:t>	</a:t>
            </a:r>
            <a:r>
              <a:rPr lang="en-US" altLang="zh-CN" sz="2000" b="1" dirty="0">
                <a:latin typeface="Arial" panose="020B0604020202020204" pitchFamily="34" charset="0"/>
                <a:ea typeface="宋体" panose="02010600030101010101" pitchFamily="2" charset="-122"/>
              </a:rPr>
              <a:t>fun(&amp;derived);	</a:t>
            </a:r>
            <a:endParaRPr lang="en-US" altLang="zh-CN" sz="2000" b="1" dirty="0">
              <a:latin typeface="Arial" panose="020B0604020202020204" pitchFamily="34" charset="0"/>
              <a:ea typeface="宋体" panose="02010600030101010101" pitchFamily="2" charset="-122"/>
            </a:endParaRPr>
          </a:p>
          <a:p>
            <a:pPr marL="342900" indent="-342900" eaLnBrk="0" hangingPunct="0">
              <a:lnSpc>
                <a:spcPct val="80000"/>
              </a:lnSpc>
              <a:spcBef>
                <a:spcPct val="20000"/>
              </a:spcBef>
            </a:pPr>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p:txBody>
      </p:sp>
      <p:sp>
        <p:nvSpPr>
          <p:cNvPr id="130053" name="Text Box 5"/>
          <p:cNvSpPr txBox="1"/>
          <p:nvPr/>
        </p:nvSpPr>
        <p:spPr>
          <a:xfrm>
            <a:off x="8183880" y="1628775"/>
            <a:ext cx="2640965" cy="1568450"/>
          </a:xfrm>
          <a:prstGeom prst="rect">
            <a:avLst/>
          </a:prstGeom>
          <a:solidFill>
            <a:srgbClr val="FFCC00"/>
          </a:solidFill>
          <a:ln w="12700">
            <a:noFill/>
          </a:ln>
        </p:spPr>
        <p:txBody>
          <a:bodyPr wrap="square" anchor="t" anchorCtr="0">
            <a:spAutoFit/>
          </a:bodyPr>
          <a:p>
            <a:r>
              <a:rPr lang="zh-CN" altLang="en-US" sz="2400" b="1" dirty="0">
                <a:solidFill>
                  <a:schemeClr val="tx2"/>
                </a:solidFill>
                <a:latin typeface="Times New Roman" panose="02020603050405020304" pitchFamily="18" charset="0"/>
                <a:ea typeface="宋体" panose="02010600030101010101" pitchFamily="2" charset="-122"/>
              </a:rPr>
              <a:t>运行结果：</a:t>
            </a:r>
            <a:endParaRPr lang="zh-CN" altLang="en-US" sz="2400" b="1" dirty="0">
              <a:solidFill>
                <a:schemeClr val="tx2"/>
              </a:solidFill>
              <a:latin typeface="Times New Roman" panose="02020603050405020304" pitchFamily="18" charset="0"/>
              <a:ea typeface="宋体" panose="02010600030101010101" pitchFamily="2" charset="-122"/>
            </a:endParaRPr>
          </a:p>
          <a:p>
            <a:r>
              <a:rPr lang="en-US" altLang="zh-CN" sz="2400" b="1" dirty="0">
                <a:solidFill>
                  <a:schemeClr val="tx2"/>
                </a:solidFill>
                <a:latin typeface="Times New Roman" panose="02020603050405020304" pitchFamily="18" charset="0"/>
                <a:ea typeface="宋体" panose="02010600030101010101" pitchFamily="2" charset="-122"/>
              </a:rPr>
              <a:t>Base1::display()</a:t>
            </a:r>
            <a:endParaRPr lang="en-US" altLang="zh-CN" sz="2400" b="1" dirty="0">
              <a:solidFill>
                <a:schemeClr val="tx2"/>
              </a:solidFill>
              <a:latin typeface="Times New Roman" panose="02020603050405020304" pitchFamily="18" charset="0"/>
              <a:ea typeface="宋体" panose="02010600030101010101" pitchFamily="2" charset="-122"/>
            </a:endParaRPr>
          </a:p>
          <a:p>
            <a:r>
              <a:rPr lang="en-US" altLang="zh-CN" sz="2400" b="1" dirty="0">
                <a:solidFill>
                  <a:schemeClr val="tx2"/>
                </a:solidFill>
                <a:latin typeface="Times New Roman" panose="02020603050405020304" pitchFamily="18" charset="0"/>
                <a:ea typeface="宋体" panose="02010600030101010101" pitchFamily="2" charset="-122"/>
              </a:rPr>
              <a:t>Base1::display()</a:t>
            </a:r>
            <a:endParaRPr lang="en-US" altLang="zh-CN" sz="2400" b="1" dirty="0">
              <a:solidFill>
                <a:schemeClr val="tx2"/>
              </a:solidFill>
              <a:latin typeface="Times New Roman" panose="02020603050405020304" pitchFamily="18" charset="0"/>
              <a:ea typeface="宋体" panose="02010600030101010101" pitchFamily="2" charset="-122"/>
            </a:endParaRPr>
          </a:p>
          <a:p>
            <a:r>
              <a:rPr lang="en-US" altLang="zh-CN" sz="2400" b="1" dirty="0">
                <a:solidFill>
                  <a:schemeClr val="tx2"/>
                </a:solidFill>
                <a:latin typeface="Times New Roman" panose="02020603050405020304" pitchFamily="18" charset="0"/>
                <a:ea typeface="宋体" panose="02010600030101010101" pitchFamily="2" charset="-122"/>
              </a:rPr>
              <a:t>Base1::display()</a:t>
            </a:r>
            <a:endParaRPr lang="en-US" altLang="zh-CN" sz="2400" b="1" dirty="0">
              <a:solidFill>
                <a:schemeClr val="tx2"/>
              </a:solidFill>
              <a:latin typeface="Times New Roman" panose="02020603050405020304" pitchFamily="18" charset="0"/>
              <a:ea typeface="宋体" panose="02010600030101010101" pitchFamily="2" charset="-122"/>
            </a:endParaRPr>
          </a:p>
        </p:txBody>
      </p:sp>
      <p:sp>
        <p:nvSpPr>
          <p:cNvPr id="32774" name="Rectangle 6"/>
          <p:cNvSpPr>
            <a:spLocks noChangeArrowheads="1"/>
          </p:cNvSpPr>
          <p:nvPr/>
        </p:nvSpPr>
        <p:spPr bwMode="auto">
          <a:xfrm>
            <a:off x="5381625" y="5501005"/>
            <a:ext cx="5367655" cy="829945"/>
          </a:xfrm>
          <a:prstGeom prst="rect">
            <a:avLst/>
          </a:prstGeom>
          <a:noFill/>
          <a:ln w="9525">
            <a:noFill/>
            <a:miter lim="800000"/>
          </a:ln>
          <a:effectLst>
            <a:prstShdw prst="shdw17" dist="17961" dir="2700000">
              <a:schemeClr val="accent1">
                <a:gamma/>
                <a:shade val="60000"/>
                <a:invGamma/>
              </a:schemeClr>
            </a:prstShdw>
          </a:effectLst>
        </p:spPr>
        <p:txBody>
          <a:bodyPr wrap="square">
            <a:spAutoFit/>
          </a:body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1200" cap="none" spc="0" normalizeH="0" baseline="0" noProof="0" dirty="0">
                <a:ln>
                  <a:noFill/>
                </a:ln>
                <a:solidFill>
                  <a:srgbClr val="0000FF"/>
                </a:solidFill>
                <a:effectLst/>
                <a:uLnTx/>
                <a:uFillTx/>
                <a:latin typeface="Arial" panose="020B0604020202020204" pitchFamily="34" charset="0"/>
                <a:ea typeface="楷体_GB2312" pitchFamily="49" charset="-122"/>
                <a:cs typeface="+mn-cs"/>
              </a:rPr>
              <a:t>注意：替代之后，只能访问从基类继承的成员。</a:t>
            </a:r>
            <a:endParaRPr kumimoji="0" lang="zh-CN" altLang="en-US" sz="2400" b="1" i="0" u="none" strike="noStrike" kern="1200" cap="none" spc="0" normalizeH="0" baseline="0" noProof="0" dirty="0">
              <a:ln>
                <a:noFill/>
              </a:ln>
              <a:solidFill>
                <a:srgbClr val="0000FF"/>
              </a:solidFill>
              <a:effectLst/>
              <a:uLnTx/>
              <a:uFillTx/>
              <a:latin typeface="Arial" panose="020B0604020202020204" pitchFamily="34" charset="0"/>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0052"/>
                                        </p:tgtEl>
                                        <p:attrNameLst>
                                          <p:attrName>style.visibility</p:attrName>
                                        </p:attrNameLst>
                                      </p:cBhvr>
                                      <p:to>
                                        <p:strVal val="visible"/>
                                      </p:to>
                                    </p:set>
                                    <p:animEffect transition="in" filter="blinds(horizontal)">
                                      <p:cBhvr>
                                        <p:cTn id="7" dur="500"/>
                                        <p:tgtEl>
                                          <p:spTgt spid="1300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0053"/>
                                        </p:tgtEl>
                                        <p:attrNameLst>
                                          <p:attrName>style.visibility</p:attrName>
                                        </p:attrNameLst>
                                      </p:cBhvr>
                                      <p:to>
                                        <p:strVal val="visible"/>
                                      </p:to>
                                    </p:set>
                                    <p:animEffect transition="in" filter="blinds(horizontal)">
                                      <p:cBhvr>
                                        <p:cTn id="12" dur="500"/>
                                        <p:tgtEl>
                                          <p:spTgt spid="13005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774"/>
                                        </p:tgtEl>
                                        <p:attrNameLst>
                                          <p:attrName>style.visibility</p:attrName>
                                        </p:attrNameLst>
                                      </p:cBhvr>
                                      <p:to>
                                        <p:strVal val="visible"/>
                                      </p:to>
                                    </p:set>
                                    <p:animEffect transition="in" filter="blinds(horizontal)">
                                      <p:cBhvr>
                                        <p:cTn id="17" dur="500"/>
                                        <p:tgtEl>
                                          <p:spTgt spid="32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p:bldP spid="130053" grpId="0" bldLvl="0" animBg="1"/>
      <p:bldP spid="32774"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3"/>
          <p:cNvSpPr/>
          <p:nvPr>
            <p:ph idx="1"/>
          </p:nvPr>
        </p:nvSpPr>
        <p:spPr>
          <a:xfrm>
            <a:off x="1343025" y="908685"/>
            <a:ext cx="10046335" cy="2571750"/>
          </a:xfrm>
          <a:noFill/>
          <a:ln>
            <a:noFill/>
          </a:ln>
        </p:spPr>
        <p:txBody>
          <a:bodyPr anchor="t" anchorCtr="0"/>
          <a:p>
            <a:r>
              <a:rPr lang="zh-CN" altLang="en-US" sz="2400" b="1" dirty="0">
                <a:ea typeface="楷体_GB2312" pitchFamily="49" charset="-122"/>
              </a:rPr>
              <a:t>基类的</a:t>
            </a:r>
            <a:r>
              <a:rPr lang="zh-CN" altLang="en-US" sz="2400" b="1" dirty="0">
                <a:solidFill>
                  <a:srgbClr val="FF3300"/>
                </a:solidFill>
                <a:ea typeface="楷体_GB2312" pitchFamily="49" charset="-122"/>
              </a:rPr>
              <a:t>构造函数不被继承</a:t>
            </a:r>
            <a:r>
              <a:rPr lang="zh-CN" altLang="en-US" sz="2400" b="1" dirty="0">
                <a:ea typeface="楷体_GB2312" pitchFamily="49" charset="-122"/>
              </a:rPr>
              <a:t>，派生类中需要声明自己的构造函数。</a:t>
            </a:r>
            <a:endParaRPr lang="zh-CN" altLang="en-US" sz="2400" b="1" dirty="0">
              <a:ea typeface="楷体_GB2312" pitchFamily="49" charset="-122"/>
            </a:endParaRPr>
          </a:p>
          <a:p>
            <a:r>
              <a:rPr lang="zh-CN" altLang="en-US" sz="2400" b="1" dirty="0">
                <a:ea typeface="楷体_GB2312" pitchFamily="49" charset="-122"/>
              </a:rPr>
              <a:t>声明构造函数时，</a:t>
            </a:r>
            <a:r>
              <a:rPr lang="zh-CN" altLang="en-US" sz="2400" b="1" dirty="0">
                <a:solidFill>
                  <a:srgbClr val="FF3300"/>
                </a:solidFill>
                <a:ea typeface="楷体_GB2312" pitchFamily="49" charset="-122"/>
              </a:rPr>
              <a:t>只需要对本类中新增成员进行初始化</a:t>
            </a:r>
            <a:r>
              <a:rPr lang="zh-CN" altLang="en-US" sz="2400" b="1" dirty="0">
                <a:ea typeface="楷体_GB2312" pitchFamily="49" charset="-122"/>
              </a:rPr>
              <a:t>，对继承来的基类成员的初始化，将自动调用基类构造函数完成。</a:t>
            </a:r>
            <a:endParaRPr lang="zh-CN" altLang="en-US" sz="2400" b="1" dirty="0">
              <a:ea typeface="楷体_GB2312" pitchFamily="49" charset="-122"/>
            </a:endParaRPr>
          </a:p>
          <a:p>
            <a:r>
              <a:rPr lang="zh-CN" altLang="en-US" sz="2400" b="1" dirty="0">
                <a:ea typeface="楷体_GB2312" pitchFamily="49" charset="-122"/>
              </a:rPr>
              <a:t>派生类的构造函数需要给基类的构造函数传递参数。</a:t>
            </a:r>
            <a:endParaRPr lang="zh-CN" altLang="en-US" sz="2400" b="1" dirty="0">
              <a:ea typeface="楷体_GB2312" pitchFamily="49" charset="-122"/>
            </a:endParaRPr>
          </a:p>
        </p:txBody>
      </p:sp>
      <p:sp>
        <p:nvSpPr>
          <p:cNvPr id="47106" name="Rectangle 6"/>
          <p:cNvSpPr/>
          <p:nvPr/>
        </p:nvSpPr>
        <p:spPr>
          <a:xfrm>
            <a:off x="1919288" y="188913"/>
            <a:ext cx="8229600" cy="652462"/>
          </a:xfrm>
          <a:prstGeom prst="rect">
            <a:avLst/>
          </a:prstGeom>
          <a:noFill/>
          <a:ln w="9525">
            <a:noFill/>
          </a:ln>
        </p:spPr>
        <p:txBody>
          <a:bodyPr lIns="92075" tIns="46038" rIns="92075" bIns="46038" anchor="b" anchorCtr="0"/>
          <a:p>
            <a:pPr algn="ctr" eaLnBrk="0" hangingPunct="0"/>
            <a:r>
              <a:rPr lang="en-US" altLang="zh-CN" sz="3600" b="1" dirty="0">
                <a:solidFill>
                  <a:schemeClr val="tx1"/>
                </a:solidFill>
                <a:latin typeface="Arial" panose="020B0604020202020204" pitchFamily="34" charset="0"/>
                <a:ea typeface="宋体" panose="02010600030101010101" pitchFamily="2" charset="-122"/>
              </a:rPr>
              <a:t>7.4 </a:t>
            </a:r>
            <a:r>
              <a:rPr lang="zh-CN" altLang="en-US" sz="3600" b="1" dirty="0">
                <a:solidFill>
                  <a:schemeClr val="tx1"/>
                </a:solidFill>
                <a:latin typeface="Arial" panose="020B0604020202020204" pitchFamily="34" charset="0"/>
                <a:ea typeface="宋体" panose="02010600030101010101" pitchFamily="2" charset="-122"/>
              </a:rPr>
              <a:t>派生类的构造和析构函数</a:t>
            </a:r>
            <a:endParaRPr lang="zh-CN" altLang="en-US" sz="3600" b="1" dirty="0">
              <a:solidFill>
                <a:schemeClr val="tx1"/>
              </a:solidFill>
              <a:latin typeface="Arial" panose="020B0604020202020204" pitchFamily="34" charset="0"/>
              <a:ea typeface="宋体" panose="02010600030101010101" pitchFamily="2" charset="-122"/>
            </a:endParaRPr>
          </a:p>
        </p:txBody>
      </p:sp>
      <p:sp>
        <p:nvSpPr>
          <p:cNvPr id="4" name="Rectangle 4"/>
          <p:cNvSpPr/>
          <p:nvPr/>
        </p:nvSpPr>
        <p:spPr>
          <a:xfrm>
            <a:off x="983615" y="2853055"/>
            <a:ext cx="10353040" cy="2785745"/>
          </a:xfrm>
          <a:prstGeom prst="rect">
            <a:avLst/>
          </a:prstGeom>
          <a:noFill/>
          <a:ln w="9525">
            <a:noFill/>
          </a:ln>
        </p:spPr>
        <p:txBody>
          <a:bodyPr anchor="t" anchorCtr="0"/>
          <a:p>
            <a:pPr marL="342900" indent="-342900">
              <a:lnSpc>
                <a:spcPct val="120000"/>
              </a:lnSpc>
              <a:buClr>
                <a:schemeClr val="accent2"/>
              </a:buClr>
              <a:buSzPct val="80000"/>
              <a:buFont typeface="Wingdings" panose="05000000000000000000" pitchFamily="2" charset="2"/>
            </a:pPr>
            <a:r>
              <a:rPr lang="zh-CN" altLang="en-US" sz="2400" b="1" dirty="0">
                <a:solidFill>
                  <a:srgbClr val="000000"/>
                </a:solidFill>
                <a:latin typeface="楷体_GB2312" pitchFamily="49" charset="-122"/>
                <a:ea typeface="楷体_GB2312" pitchFamily="49" charset="-122"/>
              </a:rPr>
              <a:t>派生类名</a:t>
            </a:r>
            <a:r>
              <a:rPr lang="en-US" altLang="zh-CN" sz="2400" b="1" dirty="0">
                <a:solidFill>
                  <a:srgbClr val="CC3300"/>
                </a:solidFill>
                <a:latin typeface="楷体_GB2312" pitchFamily="49" charset="-122"/>
                <a:ea typeface="楷体_GB2312" pitchFamily="49" charset="-122"/>
              </a:rPr>
              <a:t>::</a:t>
            </a:r>
            <a:r>
              <a:rPr lang="zh-CN" altLang="en-US" sz="2400" b="1" dirty="0">
                <a:solidFill>
                  <a:srgbClr val="000000"/>
                </a:solidFill>
                <a:latin typeface="楷体_GB2312" pitchFamily="49" charset="-122"/>
                <a:ea typeface="楷体_GB2312" pitchFamily="49" charset="-122"/>
              </a:rPr>
              <a:t>派生类名</a:t>
            </a:r>
            <a:r>
              <a:rPr lang="en-US" altLang="zh-CN" sz="2400" b="1" dirty="0">
                <a:solidFill>
                  <a:srgbClr val="CC3300"/>
                </a:solidFill>
                <a:latin typeface="楷体_GB2312" pitchFamily="49" charset="-122"/>
                <a:ea typeface="楷体_GB2312" pitchFamily="49" charset="-122"/>
              </a:rPr>
              <a:t>(</a:t>
            </a:r>
            <a:r>
              <a:rPr lang="zh-CN" altLang="en-US" sz="2400" b="1" dirty="0">
                <a:solidFill>
                  <a:srgbClr val="CC3300"/>
                </a:solidFill>
                <a:latin typeface="楷体_GB2312" pitchFamily="49" charset="-122"/>
                <a:ea typeface="楷体_GB2312" pitchFamily="49" charset="-122"/>
              </a:rPr>
              <a:t>参数总表</a:t>
            </a:r>
            <a:r>
              <a:rPr lang="en-US" altLang="zh-CN" sz="2400" b="1" dirty="0">
                <a:solidFill>
                  <a:srgbClr val="CC3300"/>
                </a:solidFill>
                <a:latin typeface="楷体_GB2312" pitchFamily="49" charset="-122"/>
                <a:ea typeface="楷体_GB2312" pitchFamily="49" charset="-122"/>
              </a:rPr>
              <a:t>): </a:t>
            </a:r>
            <a:r>
              <a:rPr lang="zh-CN" altLang="en-US" sz="2400" b="1" dirty="0">
                <a:solidFill>
                  <a:srgbClr val="CC3300"/>
                </a:solidFill>
                <a:latin typeface="楷体_GB2312" pitchFamily="49" charset="-122"/>
                <a:ea typeface="楷体_GB2312" pitchFamily="49" charset="-122"/>
              </a:rPr>
              <a:t>基类名</a:t>
            </a:r>
            <a:r>
              <a:rPr lang="en-US" altLang="zh-CN" sz="2400" b="1" dirty="0">
                <a:solidFill>
                  <a:srgbClr val="CC3300"/>
                </a:solidFill>
                <a:latin typeface="楷体_GB2312" pitchFamily="49" charset="-122"/>
                <a:ea typeface="楷体_GB2312" pitchFamily="49" charset="-122"/>
              </a:rPr>
              <a:t>1(</a:t>
            </a:r>
            <a:r>
              <a:rPr lang="zh-CN" altLang="en-US" sz="2400" b="1" dirty="0">
                <a:solidFill>
                  <a:srgbClr val="CC3300"/>
                </a:solidFill>
                <a:latin typeface="楷体_GB2312" pitchFamily="49" charset="-122"/>
                <a:ea typeface="楷体_GB2312" pitchFamily="49" charset="-122"/>
              </a:rPr>
              <a:t>参数表</a:t>
            </a:r>
            <a:r>
              <a:rPr lang="en-US" altLang="zh-CN" sz="2400" b="1" dirty="0">
                <a:solidFill>
                  <a:srgbClr val="CC3300"/>
                </a:solidFill>
                <a:latin typeface="楷体_GB2312" pitchFamily="49" charset="-122"/>
                <a:ea typeface="楷体_GB2312" pitchFamily="49" charset="-122"/>
              </a:rPr>
              <a:t>1),</a:t>
            </a:r>
            <a:r>
              <a:rPr lang="en-US" altLang="zh-CN" sz="2400" b="1" dirty="0">
                <a:solidFill>
                  <a:srgbClr val="CC3300"/>
                </a:solidFill>
                <a:latin typeface="Times New Roman" panose="02020603050405020304" pitchFamily="18" charset="0"/>
                <a:ea typeface="楷体_GB2312" pitchFamily="49" charset="-122"/>
              </a:rPr>
              <a:t>…</a:t>
            </a:r>
            <a:r>
              <a:rPr lang="en-US" altLang="zh-CN" sz="2400" b="1" dirty="0">
                <a:solidFill>
                  <a:srgbClr val="CC3300"/>
                </a:solidFill>
                <a:latin typeface="楷体_GB2312" pitchFamily="49" charset="-122"/>
                <a:ea typeface="楷体_GB2312" pitchFamily="49" charset="-122"/>
              </a:rPr>
              <a:t>,</a:t>
            </a:r>
            <a:r>
              <a:rPr lang="zh-CN" altLang="en-US" sz="2400" b="1" dirty="0">
                <a:solidFill>
                  <a:srgbClr val="CC3300"/>
                </a:solidFill>
                <a:latin typeface="楷体_GB2312" pitchFamily="49" charset="-122"/>
                <a:ea typeface="楷体_GB2312" pitchFamily="49" charset="-122"/>
              </a:rPr>
              <a:t>基类名</a:t>
            </a:r>
            <a:r>
              <a:rPr lang="en-US" altLang="zh-CN" sz="2400" b="1" dirty="0">
                <a:solidFill>
                  <a:srgbClr val="CC3300"/>
                </a:solidFill>
                <a:latin typeface="楷体_GB2312" pitchFamily="49" charset="-122"/>
                <a:ea typeface="楷体_GB2312" pitchFamily="49" charset="-122"/>
              </a:rPr>
              <a:t>n(</a:t>
            </a:r>
            <a:r>
              <a:rPr lang="zh-CN" altLang="en-US" sz="2400" b="1" dirty="0">
                <a:solidFill>
                  <a:srgbClr val="CC3300"/>
                </a:solidFill>
                <a:latin typeface="楷体_GB2312" pitchFamily="49" charset="-122"/>
                <a:ea typeface="楷体_GB2312" pitchFamily="49" charset="-122"/>
              </a:rPr>
              <a:t>参数表</a:t>
            </a:r>
            <a:r>
              <a:rPr lang="en-US" altLang="zh-CN" sz="2400" b="1" dirty="0">
                <a:solidFill>
                  <a:srgbClr val="CC3300"/>
                </a:solidFill>
                <a:latin typeface="楷体_GB2312" pitchFamily="49" charset="-122"/>
                <a:ea typeface="楷体_GB2312" pitchFamily="49" charset="-122"/>
              </a:rPr>
              <a:t>n)</a:t>
            </a:r>
            <a:r>
              <a:rPr lang="zh-CN" altLang="en-US" sz="2400" b="1" dirty="0">
                <a:solidFill>
                  <a:srgbClr val="CC3300"/>
                </a:solidFill>
                <a:latin typeface="楷体_GB2312" pitchFamily="49" charset="-122"/>
                <a:ea typeface="楷体_GB2312" pitchFamily="49" charset="-122"/>
              </a:rPr>
              <a:t>，成员对象名</a:t>
            </a:r>
            <a:r>
              <a:rPr lang="en-US" altLang="zh-CN" sz="2400" b="1" dirty="0">
                <a:solidFill>
                  <a:srgbClr val="CC3300"/>
                </a:solidFill>
                <a:latin typeface="楷体_GB2312" pitchFamily="49" charset="-122"/>
                <a:ea typeface="楷体_GB2312" pitchFamily="49" charset="-122"/>
              </a:rPr>
              <a:t>1(</a:t>
            </a:r>
            <a:r>
              <a:rPr lang="zh-CN" altLang="en-US" sz="2400" b="1" dirty="0">
                <a:solidFill>
                  <a:srgbClr val="CC3300"/>
                </a:solidFill>
                <a:latin typeface="楷体_GB2312" pitchFamily="49" charset="-122"/>
                <a:ea typeface="楷体_GB2312" pitchFamily="49" charset="-122"/>
              </a:rPr>
              <a:t>成员对象参数表</a:t>
            </a:r>
            <a:r>
              <a:rPr lang="en-US" altLang="zh-CN" sz="2400" b="1" dirty="0">
                <a:solidFill>
                  <a:srgbClr val="CC3300"/>
                </a:solidFill>
                <a:latin typeface="楷体_GB2312" pitchFamily="49" charset="-122"/>
                <a:ea typeface="楷体_GB2312" pitchFamily="49" charset="-122"/>
              </a:rPr>
              <a:t>1), </a:t>
            </a:r>
            <a:r>
              <a:rPr lang="en-US" altLang="zh-CN" sz="2400" b="1" dirty="0">
                <a:solidFill>
                  <a:srgbClr val="CC3300"/>
                </a:solidFill>
                <a:latin typeface="Times New Roman" panose="02020603050405020304" pitchFamily="18" charset="0"/>
                <a:ea typeface="楷体_GB2312" pitchFamily="49" charset="-122"/>
              </a:rPr>
              <a:t>…</a:t>
            </a:r>
            <a:r>
              <a:rPr lang="en-US" altLang="zh-CN" sz="2400" b="1" dirty="0">
                <a:solidFill>
                  <a:srgbClr val="CC3300"/>
                </a:solidFill>
                <a:latin typeface="楷体_GB2312" pitchFamily="49" charset="-122"/>
                <a:ea typeface="楷体_GB2312" pitchFamily="49" charset="-122"/>
              </a:rPr>
              <a:t>,</a:t>
            </a:r>
            <a:r>
              <a:rPr lang="zh-CN" altLang="en-US" sz="2400" b="1" dirty="0">
                <a:solidFill>
                  <a:srgbClr val="CC3300"/>
                </a:solidFill>
                <a:latin typeface="楷体_GB2312" pitchFamily="49" charset="-122"/>
                <a:ea typeface="楷体_GB2312" pitchFamily="49" charset="-122"/>
              </a:rPr>
              <a:t>成员对象名</a:t>
            </a:r>
            <a:r>
              <a:rPr lang="en-US" altLang="zh-CN" sz="2400" b="1" dirty="0">
                <a:solidFill>
                  <a:srgbClr val="CC3300"/>
                </a:solidFill>
                <a:latin typeface="楷体_GB2312" pitchFamily="49" charset="-122"/>
                <a:ea typeface="楷体_GB2312" pitchFamily="49" charset="-122"/>
              </a:rPr>
              <a:t>m(</a:t>
            </a:r>
            <a:r>
              <a:rPr lang="zh-CN" altLang="en-US" sz="2400" b="1" dirty="0">
                <a:solidFill>
                  <a:srgbClr val="CC3300"/>
                </a:solidFill>
                <a:latin typeface="楷体_GB2312" pitchFamily="49" charset="-122"/>
                <a:ea typeface="楷体_GB2312" pitchFamily="49" charset="-122"/>
              </a:rPr>
              <a:t>成员对象参数表</a:t>
            </a:r>
            <a:r>
              <a:rPr lang="en-US" altLang="zh-CN" sz="2400" b="1" dirty="0">
                <a:solidFill>
                  <a:srgbClr val="CC3300"/>
                </a:solidFill>
                <a:latin typeface="楷体_GB2312" pitchFamily="49" charset="-122"/>
                <a:ea typeface="楷体_GB2312" pitchFamily="49" charset="-122"/>
              </a:rPr>
              <a:t>m)</a:t>
            </a:r>
            <a:endParaRPr lang="en-US" altLang="zh-CN" sz="2400" b="1" dirty="0">
              <a:solidFill>
                <a:srgbClr val="CC3300"/>
              </a:solidFill>
              <a:latin typeface="楷体_GB2312" pitchFamily="49" charset="-122"/>
              <a:ea typeface="楷体_GB2312" pitchFamily="49" charset="-122"/>
            </a:endParaRPr>
          </a:p>
          <a:p>
            <a:pPr marL="342900" indent="-342900">
              <a:lnSpc>
                <a:spcPct val="120000"/>
              </a:lnSpc>
              <a:buClr>
                <a:schemeClr val="accent2"/>
              </a:buClr>
              <a:buSzPct val="80000"/>
              <a:buFont typeface="Wingdings" panose="05000000000000000000" pitchFamily="2" charset="2"/>
            </a:pPr>
            <a:r>
              <a:rPr lang="en-US" altLang="zh-CN" sz="2400" b="1" dirty="0">
                <a:solidFill>
                  <a:srgbClr val="000000"/>
                </a:solidFill>
                <a:latin typeface="楷体_GB2312" pitchFamily="49" charset="-122"/>
                <a:ea typeface="楷体_GB2312" pitchFamily="49" charset="-122"/>
              </a:rPr>
              <a:t>{    </a:t>
            </a:r>
            <a:endParaRPr lang="en-US" altLang="zh-CN" sz="2400" b="1" dirty="0">
              <a:solidFill>
                <a:srgbClr val="000000"/>
              </a:solidFill>
              <a:latin typeface="楷体_GB2312" pitchFamily="49" charset="-122"/>
              <a:ea typeface="楷体_GB2312" pitchFamily="49" charset="-122"/>
            </a:endParaRPr>
          </a:p>
          <a:p>
            <a:pPr marL="342900" indent="-342900">
              <a:lnSpc>
                <a:spcPct val="120000"/>
              </a:lnSpc>
              <a:buClr>
                <a:schemeClr val="accent2"/>
              </a:buClr>
              <a:buSzPct val="80000"/>
              <a:buFont typeface="Wingdings" panose="05000000000000000000" pitchFamily="2" charset="2"/>
            </a:pPr>
            <a:r>
              <a:rPr lang="en-US" altLang="zh-CN" sz="2400" b="1" dirty="0">
                <a:solidFill>
                  <a:srgbClr val="000000"/>
                </a:solidFill>
                <a:latin typeface="楷体_GB2312" pitchFamily="49" charset="-122"/>
                <a:ea typeface="楷体_GB2312" pitchFamily="49" charset="-122"/>
              </a:rPr>
              <a:t>   </a:t>
            </a:r>
            <a:r>
              <a:rPr lang="zh-CN" altLang="en-US" sz="2400" b="1" dirty="0">
                <a:solidFill>
                  <a:srgbClr val="000000"/>
                </a:solidFill>
                <a:latin typeface="楷体_GB2312" pitchFamily="49" charset="-122"/>
                <a:ea typeface="楷体_GB2312" pitchFamily="49" charset="-122"/>
              </a:rPr>
              <a:t>派生类新增成员初始化赋值语句；  </a:t>
            </a:r>
            <a:endParaRPr lang="en-US" altLang="zh-CN" sz="2400" b="1" dirty="0">
              <a:solidFill>
                <a:srgbClr val="000000"/>
              </a:solidFill>
              <a:latin typeface="楷体_GB2312" pitchFamily="49" charset="-122"/>
              <a:ea typeface="楷体_GB2312" pitchFamily="49" charset="-122"/>
            </a:endParaRPr>
          </a:p>
          <a:p>
            <a:pPr marL="342900" indent="-342900">
              <a:lnSpc>
                <a:spcPct val="120000"/>
              </a:lnSpc>
              <a:buClr>
                <a:schemeClr val="accent2"/>
              </a:buClr>
              <a:buSzPct val="80000"/>
              <a:buFont typeface="Wingdings" panose="05000000000000000000" pitchFamily="2" charset="2"/>
            </a:pPr>
            <a:r>
              <a:rPr lang="en-US" altLang="zh-CN" sz="2400" b="1" dirty="0">
                <a:solidFill>
                  <a:srgbClr val="000000"/>
                </a:solidFill>
                <a:latin typeface="楷体_GB2312" pitchFamily="49" charset="-122"/>
                <a:ea typeface="楷体_GB2312" pitchFamily="49" charset="-122"/>
              </a:rPr>
              <a:t>}</a:t>
            </a:r>
            <a:r>
              <a:rPr lang="zh-CN" altLang="en-US" sz="2400" b="1" dirty="0">
                <a:solidFill>
                  <a:srgbClr val="000000"/>
                </a:solidFill>
                <a:latin typeface="楷体_GB2312" pitchFamily="49" charset="-122"/>
                <a:ea typeface="楷体_GB2312" pitchFamily="49" charset="-122"/>
              </a:rPr>
              <a:t>；</a:t>
            </a:r>
            <a:r>
              <a:rPr lang="en-US" altLang="zh-CN" sz="2400" b="1" dirty="0">
                <a:solidFill>
                  <a:srgbClr val="000000"/>
                </a:solidFill>
                <a:latin typeface="楷体_GB2312" pitchFamily="49" charset="-122"/>
                <a:ea typeface="楷体_GB2312" pitchFamily="49" charset="-122"/>
              </a:rPr>
              <a:t>   </a:t>
            </a:r>
            <a:endParaRPr lang="en-US" altLang="zh-CN" sz="2400" b="1" dirty="0">
              <a:solidFill>
                <a:srgbClr val="000000"/>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xEl>
                                              <p:charRg st="0" end="79"/>
                                            </p:txEl>
                                          </p:spTgt>
                                        </p:tgtEl>
                                        <p:attrNameLst>
                                          <p:attrName>style.visibility</p:attrName>
                                        </p:attrNameLst>
                                      </p:cBhvr>
                                      <p:to>
                                        <p:strVal val="visible"/>
                                      </p:to>
                                    </p:set>
                                    <p:animEffect transition="in" filter="checkerboard(across)">
                                      <p:cBhvr>
                                        <p:cTn id="7" dur="500"/>
                                        <p:tgtEl>
                                          <p:spTgt spid="4">
                                            <p:txEl>
                                              <p:charRg st="0" end="79"/>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xEl>
                                              <p:charRg st="79" end="85"/>
                                            </p:txEl>
                                          </p:spTgt>
                                        </p:tgtEl>
                                        <p:attrNameLst>
                                          <p:attrName>style.visibility</p:attrName>
                                        </p:attrNameLst>
                                      </p:cBhvr>
                                      <p:to>
                                        <p:strVal val="visible"/>
                                      </p:to>
                                    </p:set>
                                    <p:animEffect transition="in" filter="checkerboard(across)">
                                      <p:cBhvr>
                                        <p:cTn id="12" dur="500"/>
                                        <p:tgtEl>
                                          <p:spTgt spid="4">
                                            <p:txEl>
                                              <p:charRg st="79" end="8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
                                            <p:txEl>
                                              <p:charRg st="85" end="106"/>
                                            </p:txEl>
                                          </p:spTgt>
                                        </p:tgtEl>
                                        <p:attrNameLst>
                                          <p:attrName>style.visibility</p:attrName>
                                        </p:attrNameLst>
                                      </p:cBhvr>
                                      <p:to>
                                        <p:strVal val="visible"/>
                                      </p:to>
                                    </p:set>
                                    <p:animEffect transition="in" filter="checkerboard(across)">
                                      <p:cBhvr>
                                        <p:cTn id="17" dur="500"/>
                                        <p:tgtEl>
                                          <p:spTgt spid="4">
                                            <p:txEl>
                                              <p:charRg st="85" end="10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
                                            <p:txEl>
                                              <p:charRg st="106" end="109"/>
                                            </p:txEl>
                                          </p:spTgt>
                                        </p:tgtEl>
                                        <p:attrNameLst>
                                          <p:attrName>style.visibility</p:attrName>
                                        </p:attrNameLst>
                                      </p:cBhvr>
                                      <p:to>
                                        <p:strVal val="visible"/>
                                      </p:to>
                                    </p:set>
                                    <p:animEffect transition="in" filter="checkerboard(across)">
                                      <p:cBhvr>
                                        <p:cTn id="22" dur="500"/>
                                        <p:tgtEl>
                                          <p:spTgt spid="4">
                                            <p:txEl>
                                              <p:charRg st="106" end="10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p:nvPr>
            <p:ph type="title"/>
          </p:nvPr>
        </p:nvSpPr>
        <p:spPr>
          <a:xfrm>
            <a:off x="2017713" y="0"/>
            <a:ext cx="8229600" cy="1143000"/>
          </a:xfrm>
          <a:noFill/>
          <a:ln>
            <a:noFill/>
          </a:ln>
        </p:spPr>
        <p:txBody>
          <a:bodyPr anchor="t" anchorCtr="0"/>
          <a:p>
            <a:r>
              <a:rPr lang="zh-CN" altLang="en-US" sz="3200" b="1" dirty="0"/>
              <a:t>单一继承时的构造函数举例</a:t>
            </a:r>
            <a:endParaRPr lang="zh-CN" altLang="en-US" sz="3200" b="1" dirty="0"/>
          </a:p>
        </p:txBody>
      </p:sp>
      <p:sp>
        <p:nvSpPr>
          <p:cNvPr id="49154" name="Rectangle 3"/>
          <p:cNvSpPr/>
          <p:nvPr>
            <p:ph idx="1"/>
          </p:nvPr>
        </p:nvSpPr>
        <p:spPr>
          <a:xfrm>
            <a:off x="1055370" y="692785"/>
            <a:ext cx="4500563" cy="4921250"/>
          </a:xfrm>
          <a:solidFill>
            <a:srgbClr val="FFFFFF"/>
          </a:solidFill>
          <a:ln>
            <a:noFill/>
          </a:ln>
        </p:spPr>
        <p:txBody>
          <a:bodyPr anchor="t" anchorCtr="0"/>
          <a:p>
            <a:pPr>
              <a:spcBef>
                <a:spcPct val="10000"/>
              </a:spcBef>
              <a:buNone/>
            </a:pPr>
            <a:r>
              <a:rPr lang="en-US" altLang="zh-CN" sz="2000" b="1" dirty="0"/>
              <a:t>#include&lt;iostream&gt;</a:t>
            </a:r>
            <a:endParaRPr lang="en-US" altLang="zh-CN" sz="2000" b="1" dirty="0"/>
          </a:p>
          <a:p>
            <a:pPr>
              <a:spcBef>
                <a:spcPct val="10000"/>
              </a:spcBef>
              <a:buNone/>
            </a:pPr>
            <a:r>
              <a:rPr lang="en-US" altLang="zh-CN" sz="2000" b="1" dirty="0"/>
              <a:t>using namespace std;</a:t>
            </a:r>
            <a:endParaRPr lang="en-US" altLang="zh-CN" sz="2000" b="1" dirty="0"/>
          </a:p>
          <a:p>
            <a:pPr>
              <a:spcBef>
                <a:spcPct val="10000"/>
              </a:spcBef>
              <a:buNone/>
            </a:pPr>
            <a:r>
              <a:rPr lang="en-US" altLang="zh-CN" sz="2000" b="1" dirty="0"/>
              <a:t>class Base</a:t>
            </a:r>
            <a:endParaRPr lang="en-US" altLang="zh-CN" sz="2000" b="1" dirty="0"/>
          </a:p>
          <a:p>
            <a:pPr>
              <a:spcBef>
                <a:spcPct val="10000"/>
              </a:spcBef>
              <a:buNone/>
            </a:pPr>
            <a:r>
              <a:rPr lang="en-US" altLang="zh-CN" sz="2000" b="1" dirty="0"/>
              <a:t>{     public:</a:t>
            </a:r>
            <a:endParaRPr lang="en-US" altLang="zh-CN" sz="2000" b="1" dirty="0"/>
          </a:p>
          <a:p>
            <a:pPr>
              <a:spcBef>
                <a:spcPct val="10000"/>
              </a:spcBef>
              <a:buNone/>
            </a:pPr>
            <a:r>
              <a:rPr lang="en-US" altLang="zh-CN" sz="2000" b="1" dirty="0"/>
              <a:t>	       Base();</a:t>
            </a:r>
            <a:endParaRPr lang="en-US" altLang="zh-CN" sz="2000" b="1" dirty="0"/>
          </a:p>
          <a:p>
            <a:pPr>
              <a:spcBef>
                <a:spcPct val="10000"/>
              </a:spcBef>
              <a:buNone/>
            </a:pPr>
            <a:r>
              <a:rPr lang="en-US" altLang="zh-CN" sz="2000" b="1" dirty="0"/>
              <a:t>	       Base(int i);</a:t>
            </a:r>
            <a:endParaRPr lang="en-US" altLang="zh-CN" sz="2000" b="1" dirty="0"/>
          </a:p>
          <a:p>
            <a:pPr>
              <a:spcBef>
                <a:spcPct val="10000"/>
              </a:spcBef>
              <a:buNone/>
            </a:pPr>
            <a:r>
              <a:rPr lang="en-US" altLang="zh-CN" sz="2000" b="1" dirty="0"/>
              <a:t>	       ~Base();</a:t>
            </a:r>
            <a:endParaRPr lang="en-US" altLang="zh-CN" sz="2000" b="1" dirty="0"/>
          </a:p>
          <a:p>
            <a:pPr>
              <a:spcBef>
                <a:spcPct val="10000"/>
              </a:spcBef>
              <a:buNone/>
            </a:pPr>
            <a:r>
              <a:rPr lang="en-US" altLang="zh-CN" sz="2000" b="1" dirty="0"/>
              <a:t>	       void Print() const;</a:t>
            </a:r>
            <a:endParaRPr lang="en-US" altLang="zh-CN" sz="2000" b="1" dirty="0"/>
          </a:p>
          <a:p>
            <a:pPr>
              <a:spcBef>
                <a:spcPct val="10000"/>
              </a:spcBef>
              <a:buNone/>
            </a:pPr>
            <a:r>
              <a:rPr lang="en-US" altLang="zh-CN" sz="2000" b="1" dirty="0"/>
              <a:t>     private:</a:t>
            </a:r>
            <a:endParaRPr lang="en-US" altLang="zh-CN" sz="2000" b="1" dirty="0"/>
          </a:p>
          <a:p>
            <a:pPr>
              <a:spcBef>
                <a:spcPct val="10000"/>
              </a:spcBef>
              <a:buNone/>
            </a:pPr>
            <a:r>
              <a:rPr lang="en-US" altLang="zh-CN" sz="2000" b="1" dirty="0"/>
              <a:t>	       int b;</a:t>
            </a:r>
            <a:endParaRPr lang="en-US" altLang="zh-CN" sz="2000" b="1" dirty="0"/>
          </a:p>
          <a:p>
            <a:pPr>
              <a:spcBef>
                <a:spcPct val="10000"/>
              </a:spcBef>
              <a:buNone/>
            </a:pPr>
            <a:r>
              <a:rPr lang="en-US" altLang="zh-CN" sz="2000" b="1" dirty="0"/>
              <a:t>};</a:t>
            </a:r>
            <a:endParaRPr lang="en-US" altLang="zh-CN" sz="2000" b="1" dirty="0"/>
          </a:p>
        </p:txBody>
      </p:sp>
      <p:sp>
        <p:nvSpPr>
          <p:cNvPr id="136197" name="Rectangle 5"/>
          <p:cNvSpPr/>
          <p:nvPr/>
        </p:nvSpPr>
        <p:spPr>
          <a:xfrm>
            <a:off x="6743383" y="765175"/>
            <a:ext cx="4140200" cy="3357563"/>
          </a:xfrm>
          <a:prstGeom prst="rect">
            <a:avLst/>
          </a:prstGeom>
          <a:solidFill>
            <a:srgbClr val="CCFFCC"/>
          </a:solidFill>
          <a:ln w="9525">
            <a:noFill/>
          </a:ln>
        </p:spPr>
        <p:txBody>
          <a:bodyPr lIns="92075" tIns="46038" rIns="92075" bIns="46038" anchor="t" anchorCtr="0"/>
          <a:p>
            <a:pPr marL="342900" indent="-342900" eaLnBrk="0" hangingPunct="0">
              <a:spcBef>
                <a:spcPct val="20000"/>
              </a:spcBef>
            </a:pPr>
            <a:r>
              <a:rPr lang="en-US" altLang="zh-CN" sz="2000" b="1" dirty="0">
                <a:solidFill>
                  <a:srgbClr val="FF3300"/>
                </a:solidFill>
                <a:latin typeface="Arial" panose="020B0604020202020204" pitchFamily="34" charset="0"/>
                <a:ea typeface="宋体" panose="02010600030101010101" pitchFamily="2" charset="-122"/>
              </a:rPr>
              <a:t>class Derived:public Base</a:t>
            </a:r>
            <a:endParaRPr lang="en-US" altLang="zh-CN" sz="2000" b="1" dirty="0">
              <a:solidFill>
                <a:srgbClr val="FF3300"/>
              </a:solidFill>
              <a:latin typeface="Arial" panose="020B0604020202020204" pitchFamily="34" charset="0"/>
              <a:ea typeface="宋体" panose="02010600030101010101" pitchFamily="2" charset="-122"/>
            </a:endParaRPr>
          </a:p>
          <a:p>
            <a:pPr marL="342900" indent="-342900" eaLnBrk="0" hangingPunct="0">
              <a:spcBef>
                <a:spcPct val="20000"/>
              </a:spcBef>
            </a:pPr>
            <a:r>
              <a:rPr lang="en-US" altLang="zh-CN" sz="2000" b="1" dirty="0">
                <a:latin typeface="Arial" panose="020B0604020202020204" pitchFamily="34" charset="0"/>
                <a:ea typeface="宋体" panose="02010600030101010101" pitchFamily="2" charset="-122"/>
              </a:rPr>
              <a:t>{  public:</a:t>
            </a:r>
            <a:endParaRPr lang="en-US" altLang="zh-CN" sz="2000" b="1" dirty="0">
              <a:latin typeface="Arial" panose="020B0604020202020204" pitchFamily="34" charset="0"/>
              <a:ea typeface="宋体" panose="02010600030101010101" pitchFamily="2" charset="-122"/>
            </a:endParaRPr>
          </a:p>
          <a:p>
            <a:pPr marL="342900" indent="-342900" eaLnBrk="0" hangingPunct="0">
              <a:spcBef>
                <a:spcPct val="20000"/>
              </a:spcBef>
            </a:pPr>
            <a:r>
              <a:rPr lang="en-US" altLang="zh-CN" sz="2000" b="1" dirty="0">
                <a:latin typeface="Arial" panose="020B0604020202020204" pitchFamily="34" charset="0"/>
                <a:ea typeface="宋体" panose="02010600030101010101" pitchFamily="2" charset="-122"/>
              </a:rPr>
              <a:t>        Derived();</a:t>
            </a:r>
            <a:endParaRPr lang="en-US" altLang="zh-CN" sz="2000" b="1" dirty="0">
              <a:latin typeface="Arial" panose="020B0604020202020204" pitchFamily="34" charset="0"/>
              <a:ea typeface="宋体" panose="02010600030101010101" pitchFamily="2" charset="-122"/>
            </a:endParaRPr>
          </a:p>
          <a:p>
            <a:pPr marL="342900" indent="-342900" eaLnBrk="0" hangingPunct="0">
              <a:spcBef>
                <a:spcPct val="20000"/>
              </a:spcBef>
            </a:pPr>
            <a:r>
              <a:rPr lang="en-US" altLang="zh-CN" sz="2000" b="1" dirty="0">
                <a:latin typeface="Arial" panose="020B0604020202020204" pitchFamily="34" charset="0"/>
                <a:ea typeface="宋体" panose="02010600030101010101" pitchFamily="2" charset="-122"/>
              </a:rPr>
              <a:t>	    Derived(int i,int j);</a:t>
            </a:r>
            <a:endParaRPr lang="en-US" altLang="zh-CN" sz="2000" b="1" dirty="0">
              <a:latin typeface="Arial" panose="020B0604020202020204" pitchFamily="34" charset="0"/>
              <a:ea typeface="宋体" panose="02010600030101010101" pitchFamily="2" charset="-122"/>
            </a:endParaRPr>
          </a:p>
          <a:p>
            <a:pPr marL="342900" indent="-342900" eaLnBrk="0" hangingPunct="0">
              <a:spcBef>
                <a:spcPct val="20000"/>
              </a:spcBef>
            </a:pPr>
            <a:r>
              <a:rPr lang="en-US" altLang="zh-CN" sz="2000" b="1" dirty="0">
                <a:latin typeface="Arial" panose="020B0604020202020204" pitchFamily="34" charset="0"/>
                <a:ea typeface="宋体" panose="02010600030101010101" pitchFamily="2" charset="-122"/>
              </a:rPr>
              <a:t>	    ~Derived();</a:t>
            </a:r>
            <a:endParaRPr lang="en-US" altLang="zh-CN" sz="2000" b="1" dirty="0">
              <a:latin typeface="Arial" panose="020B0604020202020204" pitchFamily="34" charset="0"/>
              <a:ea typeface="宋体" panose="02010600030101010101" pitchFamily="2" charset="-122"/>
            </a:endParaRPr>
          </a:p>
          <a:p>
            <a:pPr marL="342900" indent="-342900" eaLnBrk="0" hangingPunct="0">
              <a:spcBef>
                <a:spcPct val="20000"/>
              </a:spcBef>
            </a:pPr>
            <a:r>
              <a:rPr lang="en-US" altLang="zh-CN" sz="2000" b="1" dirty="0">
                <a:latin typeface="Arial" panose="020B0604020202020204" pitchFamily="34" charset="0"/>
                <a:ea typeface="宋体" panose="02010600030101010101" pitchFamily="2" charset="-122"/>
              </a:rPr>
              <a:t>	    void Print() const;</a:t>
            </a:r>
            <a:endParaRPr lang="en-US" altLang="zh-CN" sz="2000" b="1" dirty="0">
              <a:latin typeface="Arial" panose="020B0604020202020204" pitchFamily="34" charset="0"/>
              <a:ea typeface="宋体" panose="02010600030101010101" pitchFamily="2" charset="-122"/>
            </a:endParaRPr>
          </a:p>
          <a:p>
            <a:pPr marL="342900" indent="-342900" eaLnBrk="0" hangingPunct="0">
              <a:spcBef>
                <a:spcPct val="20000"/>
              </a:spcBef>
            </a:pPr>
            <a:r>
              <a:rPr lang="en-US" altLang="zh-CN" sz="2000" b="1" dirty="0">
                <a:latin typeface="Arial" panose="020B0604020202020204" pitchFamily="34" charset="0"/>
                <a:ea typeface="宋体" panose="02010600030101010101" pitchFamily="2" charset="-122"/>
              </a:rPr>
              <a:t>	private:</a:t>
            </a:r>
            <a:endParaRPr lang="en-US" altLang="zh-CN" sz="2000" b="1" dirty="0">
              <a:latin typeface="Arial" panose="020B0604020202020204" pitchFamily="34" charset="0"/>
              <a:ea typeface="宋体" panose="02010600030101010101" pitchFamily="2" charset="-122"/>
            </a:endParaRPr>
          </a:p>
          <a:p>
            <a:pPr marL="342900" indent="-342900" eaLnBrk="0" hangingPunct="0">
              <a:spcBef>
                <a:spcPct val="20000"/>
              </a:spcBef>
            </a:pPr>
            <a:r>
              <a:rPr lang="en-US" altLang="zh-CN" sz="2000" b="1" dirty="0">
                <a:latin typeface="Arial" panose="020B0604020202020204" pitchFamily="34" charset="0"/>
                <a:ea typeface="宋体" panose="02010600030101010101" pitchFamily="2" charset="-122"/>
              </a:rPr>
              <a:t>	    int d;</a:t>
            </a:r>
            <a:endParaRPr lang="en-US" altLang="zh-CN" sz="2000" b="1" dirty="0">
              <a:latin typeface="Arial" panose="020B0604020202020204" pitchFamily="34" charset="0"/>
              <a:ea typeface="宋体" panose="02010600030101010101" pitchFamily="2" charset="-122"/>
            </a:endParaRPr>
          </a:p>
          <a:p>
            <a:pPr marL="342900" indent="-342900" eaLnBrk="0" hangingPunct="0">
              <a:spcBef>
                <a:spcPct val="20000"/>
              </a:spcBef>
            </a:pPr>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p:txBody>
      </p:sp>
      <p:sp>
        <p:nvSpPr>
          <p:cNvPr id="5" name="Rectangle 2"/>
          <p:cNvSpPr txBox="1"/>
          <p:nvPr/>
        </p:nvSpPr>
        <p:spPr>
          <a:xfrm>
            <a:off x="1773555" y="4292918"/>
            <a:ext cx="8643938" cy="2357437"/>
          </a:xfrm>
          <a:prstGeom prst="rect">
            <a:avLst/>
          </a:prstGeom>
          <a:solidFill>
            <a:srgbClr val="FFFFFF"/>
          </a:solidFill>
          <a:ln w="9525">
            <a:noFill/>
          </a:ln>
        </p:spPr>
        <p:txBody>
          <a:bodyPr anchor="t" anchorCtr="0"/>
          <a:p>
            <a:pPr marL="342900" indent="-342900" eaLnBrk="0" hangingPunct="0">
              <a:spcBef>
                <a:spcPct val="20000"/>
              </a:spcBef>
              <a:buSzTx/>
            </a:pPr>
            <a:r>
              <a:rPr lang="en-US" altLang="zh-CN" sz="2000" b="1" dirty="0">
                <a:latin typeface="Arial" panose="020B0604020202020204" pitchFamily="34" charset="0"/>
                <a:ea typeface="宋体" panose="02010600030101010101" pitchFamily="2" charset="-122"/>
              </a:rPr>
              <a:t>Base::Base()</a:t>
            </a:r>
            <a:endParaRPr lang="en-US" altLang="zh-CN" sz="2000" b="1" dirty="0">
              <a:latin typeface="Arial" panose="020B0604020202020204" pitchFamily="34" charset="0"/>
              <a:ea typeface="宋体" panose="02010600030101010101" pitchFamily="2" charset="-122"/>
            </a:endParaRPr>
          </a:p>
          <a:p>
            <a:pPr marL="342900" indent="-342900" eaLnBrk="0" hangingPunct="0">
              <a:spcBef>
                <a:spcPct val="20000"/>
              </a:spcBef>
              <a:buSzTx/>
            </a:pPr>
            <a:r>
              <a:rPr lang="en-US" altLang="zh-CN" sz="2000" b="1" dirty="0">
                <a:latin typeface="Arial" panose="020B0604020202020204" pitchFamily="34" charset="0"/>
                <a:ea typeface="宋体" panose="02010600030101010101" pitchFamily="2" charset="-122"/>
              </a:rPr>
              <a:t>{	b=0;    </a:t>
            </a:r>
            <a:r>
              <a:rPr lang="en-US" altLang="zh-CN" sz="2000" b="1" dirty="0" err="1">
                <a:latin typeface="Arial" panose="020B0604020202020204" pitchFamily="34" charset="0"/>
                <a:ea typeface="宋体" panose="02010600030101010101" pitchFamily="2" charset="-122"/>
              </a:rPr>
              <a:t>cout</a:t>
            </a:r>
            <a:r>
              <a:rPr lang="en-US" altLang="zh-CN" sz="2000" b="1" dirty="0">
                <a:latin typeface="Arial" panose="020B0604020202020204" pitchFamily="34" charset="0"/>
                <a:ea typeface="宋体" panose="02010600030101010101" pitchFamily="2" charset="-122"/>
              </a:rPr>
              <a:t>&lt;&lt;"Base's default constructor called."&lt;&lt;</a:t>
            </a:r>
            <a:r>
              <a:rPr lang="en-US" altLang="zh-CN" sz="2000" b="1" dirty="0" err="1">
                <a:latin typeface="Arial" panose="020B0604020202020204" pitchFamily="34" charset="0"/>
                <a:ea typeface="宋体" panose="02010600030101010101" pitchFamily="2" charset="-122"/>
              </a:rPr>
              <a:t>endl</a:t>
            </a:r>
            <a:r>
              <a:rPr lang="en-US" altLang="zh-CN" sz="2000" b="1" dirty="0">
                <a:latin typeface="Arial" panose="020B0604020202020204" pitchFamily="34" charset="0"/>
                <a:ea typeface="宋体" panose="02010600030101010101" pitchFamily="2" charset="-122"/>
              </a:rPr>
              <a:t>;   }</a:t>
            </a:r>
            <a:endParaRPr lang="en-US" altLang="zh-CN" sz="2000" b="1" dirty="0">
              <a:latin typeface="Arial" panose="020B0604020202020204" pitchFamily="34" charset="0"/>
              <a:ea typeface="宋体" panose="02010600030101010101" pitchFamily="2" charset="-122"/>
            </a:endParaRPr>
          </a:p>
          <a:p>
            <a:pPr marL="342900" indent="-342900" eaLnBrk="0" hangingPunct="0">
              <a:spcBef>
                <a:spcPct val="20000"/>
              </a:spcBef>
              <a:buSzTx/>
            </a:pPr>
            <a:r>
              <a:rPr lang="en-US" altLang="zh-CN" sz="2000" b="1" dirty="0">
                <a:latin typeface="Arial" panose="020B0604020202020204" pitchFamily="34" charset="0"/>
                <a:ea typeface="宋体" panose="02010600030101010101" pitchFamily="2" charset="-122"/>
              </a:rPr>
              <a:t>Base::Base(</a:t>
            </a:r>
            <a:r>
              <a:rPr lang="en-US" altLang="zh-CN" sz="2000" b="1" dirty="0" err="1">
                <a:latin typeface="Arial" panose="020B0604020202020204" pitchFamily="34" charset="0"/>
                <a:ea typeface="宋体" panose="02010600030101010101" pitchFamily="2" charset="-122"/>
              </a:rPr>
              <a:t>int</a:t>
            </a:r>
            <a:r>
              <a:rPr lang="en-US" altLang="zh-CN" sz="2000" b="1" dirty="0">
                <a:latin typeface="Arial" panose="020B0604020202020204" pitchFamily="34" charset="0"/>
                <a:ea typeface="宋体" panose="02010600030101010101" pitchFamily="2" charset="-122"/>
              </a:rPr>
              <a:t> </a:t>
            </a:r>
            <a:r>
              <a:rPr lang="en-US" altLang="zh-CN" sz="2000" b="1" dirty="0" err="1">
                <a:latin typeface="Arial" panose="020B0604020202020204" pitchFamily="34" charset="0"/>
                <a:ea typeface="宋体" panose="02010600030101010101" pitchFamily="2" charset="-122"/>
              </a:rPr>
              <a:t>i</a:t>
            </a:r>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a:p>
            <a:pPr marL="342900" indent="-342900" eaLnBrk="0" hangingPunct="0">
              <a:spcBef>
                <a:spcPct val="20000"/>
              </a:spcBef>
              <a:buSzTx/>
            </a:pPr>
            <a:r>
              <a:rPr lang="en-US" altLang="zh-CN" sz="2000" b="1" dirty="0">
                <a:latin typeface="Arial" panose="020B0604020202020204" pitchFamily="34" charset="0"/>
                <a:ea typeface="宋体" panose="02010600030101010101" pitchFamily="2" charset="-122"/>
              </a:rPr>
              <a:t>{	b=</a:t>
            </a:r>
            <a:r>
              <a:rPr lang="en-US" altLang="zh-CN" sz="2000" b="1" dirty="0" err="1">
                <a:latin typeface="Arial" panose="020B0604020202020204" pitchFamily="34" charset="0"/>
                <a:ea typeface="宋体" panose="02010600030101010101" pitchFamily="2" charset="-122"/>
              </a:rPr>
              <a:t>i</a:t>
            </a:r>
            <a:r>
              <a:rPr lang="en-US" altLang="zh-CN" sz="2000" b="1" dirty="0">
                <a:latin typeface="Arial" panose="020B0604020202020204" pitchFamily="34" charset="0"/>
                <a:ea typeface="宋体" panose="02010600030101010101" pitchFamily="2" charset="-122"/>
              </a:rPr>
              <a:t>;   </a:t>
            </a:r>
            <a:r>
              <a:rPr lang="en-US" altLang="zh-CN" sz="2000" b="1" dirty="0" err="1">
                <a:latin typeface="Arial" panose="020B0604020202020204" pitchFamily="34" charset="0"/>
                <a:ea typeface="宋体" panose="02010600030101010101" pitchFamily="2" charset="-122"/>
              </a:rPr>
              <a:t>cout</a:t>
            </a:r>
            <a:r>
              <a:rPr lang="en-US" altLang="zh-CN" sz="2000" b="1" dirty="0">
                <a:latin typeface="Arial" panose="020B0604020202020204" pitchFamily="34" charset="0"/>
                <a:ea typeface="宋体" panose="02010600030101010101" pitchFamily="2" charset="-122"/>
              </a:rPr>
              <a:t>&lt;&lt;"Base's constructor called." &lt;&lt;</a:t>
            </a:r>
            <a:r>
              <a:rPr lang="en-US" altLang="zh-CN" sz="2000" b="1" dirty="0" err="1">
                <a:latin typeface="Arial" panose="020B0604020202020204" pitchFamily="34" charset="0"/>
                <a:ea typeface="宋体" panose="02010600030101010101" pitchFamily="2" charset="-122"/>
              </a:rPr>
              <a:t>endl</a:t>
            </a:r>
            <a:r>
              <a:rPr lang="en-US" altLang="zh-CN" sz="2000" b="1" dirty="0">
                <a:latin typeface="Arial" panose="020B0604020202020204" pitchFamily="34" charset="0"/>
                <a:ea typeface="宋体" panose="02010600030101010101" pitchFamily="2" charset="-122"/>
              </a:rPr>
              <a:t>;    }</a:t>
            </a:r>
            <a:endParaRPr lang="en-US" altLang="zh-CN" sz="2000" b="1" dirty="0">
              <a:latin typeface="Arial" panose="020B0604020202020204" pitchFamily="34" charset="0"/>
              <a:ea typeface="宋体" panose="02010600030101010101" pitchFamily="2" charset="-122"/>
            </a:endParaRPr>
          </a:p>
          <a:p>
            <a:pPr marL="342900" indent="-342900" eaLnBrk="0" hangingPunct="0">
              <a:spcBef>
                <a:spcPct val="20000"/>
              </a:spcBef>
              <a:buSzTx/>
            </a:pPr>
            <a:r>
              <a:rPr lang="en-US" altLang="zh-CN" sz="2000" b="1" dirty="0">
                <a:latin typeface="Arial" panose="020B0604020202020204" pitchFamily="34" charset="0"/>
                <a:ea typeface="宋体" panose="02010600030101010101" pitchFamily="2" charset="-122"/>
              </a:rPr>
              <a:t>Base::~Base()  {   </a:t>
            </a:r>
            <a:r>
              <a:rPr lang="en-US" altLang="zh-CN" sz="2000" b="1" dirty="0" err="1">
                <a:latin typeface="Arial" panose="020B0604020202020204" pitchFamily="34" charset="0"/>
                <a:ea typeface="宋体" panose="02010600030101010101" pitchFamily="2" charset="-122"/>
              </a:rPr>
              <a:t>cout</a:t>
            </a:r>
            <a:r>
              <a:rPr lang="en-US" altLang="zh-CN" sz="2000" b="1" dirty="0">
                <a:latin typeface="Arial" panose="020B0604020202020204" pitchFamily="34" charset="0"/>
                <a:ea typeface="宋体" panose="02010600030101010101" pitchFamily="2" charset="-122"/>
              </a:rPr>
              <a:t>&lt;&lt;"Base's destructor called."&lt;&lt;</a:t>
            </a:r>
            <a:r>
              <a:rPr lang="en-US" altLang="zh-CN" sz="2000" b="1" dirty="0" err="1">
                <a:latin typeface="Arial" panose="020B0604020202020204" pitchFamily="34" charset="0"/>
                <a:ea typeface="宋体" panose="02010600030101010101" pitchFamily="2" charset="-122"/>
              </a:rPr>
              <a:t>endl</a:t>
            </a:r>
            <a:r>
              <a:rPr lang="en-US" altLang="zh-CN" sz="2000" b="1" dirty="0">
                <a:latin typeface="Arial" panose="020B0604020202020204" pitchFamily="34" charset="0"/>
                <a:ea typeface="宋体" panose="02010600030101010101" pitchFamily="2" charset="-122"/>
              </a:rPr>
              <a:t>;  }</a:t>
            </a:r>
            <a:endParaRPr lang="en-US" altLang="zh-CN" sz="2000" b="1" dirty="0">
              <a:latin typeface="Arial" panose="020B0604020202020204" pitchFamily="34" charset="0"/>
              <a:ea typeface="宋体" panose="02010600030101010101" pitchFamily="2" charset="-122"/>
            </a:endParaRPr>
          </a:p>
          <a:p>
            <a:pPr marL="342900" indent="-342900" eaLnBrk="0" hangingPunct="0">
              <a:spcBef>
                <a:spcPct val="20000"/>
              </a:spcBef>
              <a:buSzTx/>
            </a:pPr>
            <a:r>
              <a:rPr lang="en-US" altLang="zh-CN" sz="2000" b="1" dirty="0">
                <a:latin typeface="Arial" panose="020B0604020202020204" pitchFamily="34" charset="0"/>
                <a:ea typeface="宋体" panose="02010600030101010101" pitchFamily="2" charset="-122"/>
              </a:rPr>
              <a:t>void Base::Print() const    {	</a:t>
            </a:r>
            <a:r>
              <a:rPr lang="en-US" altLang="zh-CN" sz="2000" b="1" dirty="0" err="1">
                <a:latin typeface="Arial" panose="020B0604020202020204" pitchFamily="34" charset="0"/>
                <a:ea typeface="宋体" panose="02010600030101010101" pitchFamily="2" charset="-122"/>
              </a:rPr>
              <a:t>cout</a:t>
            </a:r>
            <a:r>
              <a:rPr lang="en-US" altLang="zh-CN" sz="2000" b="1" dirty="0">
                <a:latin typeface="Arial" panose="020B0604020202020204" pitchFamily="34" charset="0"/>
                <a:ea typeface="宋体" panose="02010600030101010101" pitchFamily="2" charset="-122"/>
              </a:rPr>
              <a:t>&lt;&lt;b&lt;&lt;</a:t>
            </a:r>
            <a:r>
              <a:rPr lang="en-US" altLang="zh-CN" sz="2000" b="1" dirty="0" err="1">
                <a:latin typeface="Arial" panose="020B0604020202020204" pitchFamily="34" charset="0"/>
                <a:ea typeface="宋体" panose="02010600030101010101" pitchFamily="2" charset="-122"/>
              </a:rPr>
              <a:t>endl</a:t>
            </a:r>
            <a:r>
              <a:rPr lang="en-US" altLang="zh-CN" sz="2000" b="1" dirty="0">
                <a:latin typeface="Arial" panose="020B0604020202020204" pitchFamily="34" charset="0"/>
                <a:ea typeface="宋体" panose="02010600030101010101" pitchFamily="2" charset="-122"/>
              </a:rPr>
              <a:t>;  }</a:t>
            </a:r>
            <a:endParaRPr lang="en-US" altLang="zh-CN" sz="20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6197"/>
                                        </p:tgtEl>
                                        <p:attrNameLst>
                                          <p:attrName>style.visibility</p:attrName>
                                        </p:attrNameLst>
                                      </p:cBhvr>
                                      <p:to>
                                        <p:strVal val="visible"/>
                                      </p:to>
                                    </p:set>
                                    <p:animEffect transition="in" filter="blinds(horizontal)">
                                      <p:cBhvr>
                                        <p:cTn id="12" dur="500"/>
                                        <p:tgtEl>
                                          <p:spTgt spid="136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7" grpId="0" bldLvl="0" animBg="1"/>
      <p:bldP spid="5"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p:nvPr>
            <p:ph idx="1"/>
          </p:nvPr>
        </p:nvSpPr>
        <p:spPr>
          <a:xfrm>
            <a:off x="1524000" y="0"/>
            <a:ext cx="9144000" cy="6665913"/>
          </a:xfrm>
          <a:solidFill>
            <a:schemeClr val="bg1"/>
          </a:solidFill>
          <a:ln>
            <a:noFill/>
          </a:ln>
        </p:spPr>
        <p:txBody>
          <a:bodyPr anchor="t" anchorCtr="0"/>
          <a:p>
            <a:pPr>
              <a:lnSpc>
                <a:spcPct val="80000"/>
              </a:lnSpc>
              <a:spcBef>
                <a:spcPct val="5000"/>
              </a:spcBef>
              <a:buNone/>
            </a:pPr>
            <a:endParaRPr lang="en-US" altLang="zh-CN" sz="2400" b="1" dirty="0"/>
          </a:p>
          <a:p>
            <a:pPr>
              <a:lnSpc>
                <a:spcPct val="80000"/>
              </a:lnSpc>
              <a:spcBef>
                <a:spcPct val="5000"/>
              </a:spcBef>
              <a:buNone/>
            </a:pPr>
            <a:r>
              <a:rPr lang="en-US" altLang="zh-CN" sz="2000" b="1" dirty="0"/>
              <a:t>Derived::Derived()</a:t>
            </a:r>
            <a:endParaRPr lang="en-US" altLang="zh-CN" sz="2000" b="1" dirty="0"/>
          </a:p>
          <a:p>
            <a:pPr>
              <a:lnSpc>
                <a:spcPct val="80000"/>
              </a:lnSpc>
              <a:spcBef>
                <a:spcPct val="5000"/>
              </a:spcBef>
              <a:buNone/>
            </a:pPr>
            <a:r>
              <a:rPr lang="en-US" altLang="zh-CN" sz="2000" b="1" dirty="0"/>
              <a:t>{	</a:t>
            </a:r>
            <a:endParaRPr lang="en-US" altLang="zh-CN" sz="2000" b="1" dirty="0"/>
          </a:p>
          <a:p>
            <a:pPr>
              <a:lnSpc>
                <a:spcPct val="80000"/>
              </a:lnSpc>
              <a:spcBef>
                <a:spcPct val="5000"/>
              </a:spcBef>
              <a:buNone/>
            </a:pPr>
            <a:r>
              <a:rPr lang="en-US" altLang="zh-CN" sz="2000" b="1" dirty="0"/>
              <a:t>     d=0;</a:t>
            </a:r>
            <a:endParaRPr lang="en-US" altLang="zh-CN" sz="2000" b="1" dirty="0"/>
          </a:p>
          <a:p>
            <a:pPr>
              <a:lnSpc>
                <a:spcPct val="80000"/>
              </a:lnSpc>
              <a:spcBef>
                <a:spcPct val="5000"/>
              </a:spcBef>
              <a:buNone/>
            </a:pPr>
            <a:r>
              <a:rPr lang="en-US" altLang="zh-CN" sz="2000" b="1" dirty="0"/>
              <a:t>	cout&lt;&lt;"Derived's default constructor called."&lt;&lt;endl;</a:t>
            </a:r>
            <a:endParaRPr lang="en-US" altLang="zh-CN" sz="2000" b="1" dirty="0"/>
          </a:p>
          <a:p>
            <a:pPr>
              <a:lnSpc>
                <a:spcPct val="80000"/>
              </a:lnSpc>
              <a:spcBef>
                <a:spcPct val="5000"/>
              </a:spcBef>
              <a:buNone/>
            </a:pPr>
            <a:r>
              <a:rPr lang="en-US" altLang="zh-CN" sz="2000" b="1" dirty="0"/>
              <a:t>}</a:t>
            </a:r>
            <a:endParaRPr lang="en-US" altLang="zh-CN" sz="2000" b="1" dirty="0"/>
          </a:p>
          <a:p>
            <a:pPr>
              <a:lnSpc>
                <a:spcPct val="80000"/>
              </a:lnSpc>
              <a:spcBef>
                <a:spcPct val="5000"/>
              </a:spcBef>
              <a:buNone/>
            </a:pPr>
            <a:endParaRPr lang="en-US" altLang="zh-CN" sz="2000" b="1" dirty="0"/>
          </a:p>
          <a:p>
            <a:pPr>
              <a:lnSpc>
                <a:spcPct val="80000"/>
              </a:lnSpc>
              <a:spcBef>
                <a:spcPct val="5000"/>
              </a:spcBef>
              <a:buNone/>
            </a:pPr>
            <a:r>
              <a:rPr lang="en-US" altLang="zh-CN" sz="2000" b="1" dirty="0">
                <a:solidFill>
                  <a:srgbClr val="FF3300"/>
                </a:solidFill>
              </a:rPr>
              <a:t>Derived::Derived(int i,int j):Base(i)</a:t>
            </a:r>
            <a:endParaRPr lang="en-US" altLang="zh-CN" sz="2000" b="1" dirty="0">
              <a:solidFill>
                <a:srgbClr val="FF3300"/>
              </a:solidFill>
            </a:endParaRPr>
          </a:p>
          <a:p>
            <a:pPr>
              <a:lnSpc>
                <a:spcPct val="80000"/>
              </a:lnSpc>
              <a:spcBef>
                <a:spcPct val="5000"/>
              </a:spcBef>
              <a:buNone/>
            </a:pPr>
            <a:r>
              <a:rPr lang="en-US" altLang="zh-CN" sz="2000" b="1" dirty="0"/>
              <a:t>{	</a:t>
            </a:r>
            <a:endParaRPr lang="en-US" altLang="zh-CN" sz="2000" b="1" dirty="0"/>
          </a:p>
          <a:p>
            <a:pPr>
              <a:lnSpc>
                <a:spcPct val="80000"/>
              </a:lnSpc>
              <a:spcBef>
                <a:spcPct val="5000"/>
              </a:spcBef>
              <a:buNone/>
            </a:pPr>
            <a:r>
              <a:rPr lang="en-US" altLang="zh-CN" sz="2000" b="1" dirty="0"/>
              <a:t>     </a:t>
            </a:r>
            <a:r>
              <a:rPr lang="en-US" altLang="zh-CN" sz="2000" b="1" dirty="0">
                <a:solidFill>
                  <a:srgbClr val="FF0000"/>
                </a:solidFill>
              </a:rPr>
              <a:t>d=j;</a:t>
            </a:r>
            <a:endParaRPr lang="en-US" altLang="zh-CN" sz="2000" b="1" dirty="0">
              <a:solidFill>
                <a:srgbClr val="FF0000"/>
              </a:solidFill>
            </a:endParaRPr>
          </a:p>
          <a:p>
            <a:pPr>
              <a:lnSpc>
                <a:spcPct val="80000"/>
              </a:lnSpc>
              <a:spcBef>
                <a:spcPct val="5000"/>
              </a:spcBef>
              <a:buNone/>
            </a:pPr>
            <a:r>
              <a:rPr lang="en-US" altLang="zh-CN" sz="2000" b="1" dirty="0"/>
              <a:t>	cout&lt;&lt;"Derived's constructor called."&lt;&lt;endl;</a:t>
            </a:r>
            <a:endParaRPr lang="en-US" altLang="zh-CN" sz="2000" b="1" dirty="0"/>
          </a:p>
          <a:p>
            <a:pPr>
              <a:lnSpc>
                <a:spcPct val="80000"/>
              </a:lnSpc>
              <a:spcBef>
                <a:spcPct val="5000"/>
              </a:spcBef>
              <a:buNone/>
            </a:pPr>
            <a:r>
              <a:rPr lang="en-US" altLang="zh-CN" sz="2000" b="1" dirty="0"/>
              <a:t>}</a:t>
            </a:r>
            <a:endParaRPr lang="en-US" altLang="zh-CN" sz="2000" b="1" dirty="0"/>
          </a:p>
          <a:p>
            <a:pPr>
              <a:lnSpc>
                <a:spcPct val="80000"/>
              </a:lnSpc>
              <a:spcBef>
                <a:spcPct val="5000"/>
              </a:spcBef>
              <a:buNone/>
            </a:pPr>
            <a:endParaRPr lang="en-US" altLang="zh-CN" sz="2000" b="1" dirty="0"/>
          </a:p>
          <a:p>
            <a:pPr>
              <a:lnSpc>
                <a:spcPct val="80000"/>
              </a:lnSpc>
              <a:spcBef>
                <a:spcPct val="5000"/>
              </a:spcBef>
              <a:buNone/>
            </a:pPr>
            <a:r>
              <a:rPr lang="en-US" altLang="zh-CN" sz="2000" b="1" dirty="0"/>
              <a:t>Derived::~Derived()</a:t>
            </a:r>
            <a:endParaRPr lang="en-US" altLang="zh-CN" sz="2000" b="1" dirty="0"/>
          </a:p>
          <a:p>
            <a:pPr>
              <a:lnSpc>
                <a:spcPct val="80000"/>
              </a:lnSpc>
              <a:spcBef>
                <a:spcPct val="5000"/>
              </a:spcBef>
              <a:buNone/>
            </a:pPr>
            <a:r>
              <a:rPr lang="en-US" altLang="zh-CN" sz="2000" b="1" dirty="0"/>
              <a:t>{	cout&lt;&lt;"Derived's destructor called."&lt;&lt;endl; }</a:t>
            </a:r>
            <a:endParaRPr lang="en-US" altLang="zh-CN" sz="2000" b="1" dirty="0"/>
          </a:p>
          <a:p>
            <a:pPr>
              <a:lnSpc>
                <a:spcPct val="80000"/>
              </a:lnSpc>
              <a:spcBef>
                <a:spcPct val="5000"/>
              </a:spcBef>
              <a:buNone/>
            </a:pPr>
            <a:endParaRPr lang="en-US" altLang="zh-CN" sz="2000" b="1" dirty="0"/>
          </a:p>
          <a:p>
            <a:pPr>
              <a:lnSpc>
                <a:spcPct val="80000"/>
              </a:lnSpc>
              <a:spcBef>
                <a:spcPct val="5000"/>
              </a:spcBef>
              <a:buNone/>
            </a:pPr>
            <a:r>
              <a:rPr lang="en-US" altLang="zh-CN" sz="2000" b="1" dirty="0"/>
              <a:t>void Derived::Print() const</a:t>
            </a:r>
            <a:endParaRPr lang="en-US" altLang="zh-CN" sz="2000" b="1" dirty="0"/>
          </a:p>
          <a:p>
            <a:pPr>
              <a:lnSpc>
                <a:spcPct val="80000"/>
              </a:lnSpc>
              <a:spcBef>
                <a:spcPct val="5000"/>
              </a:spcBef>
              <a:buNone/>
            </a:pPr>
            <a:r>
              <a:rPr lang="en-US" altLang="zh-CN" sz="2000" b="1" dirty="0"/>
              <a:t>{	Base::Print();	cout&lt;&lt;d&lt;&lt;endl;  }</a:t>
            </a:r>
            <a:endParaRPr lang="en-US" altLang="zh-CN" sz="2000" b="1" dirty="0"/>
          </a:p>
          <a:p>
            <a:pPr>
              <a:lnSpc>
                <a:spcPct val="80000"/>
              </a:lnSpc>
              <a:spcBef>
                <a:spcPct val="5000"/>
              </a:spcBef>
              <a:buNone/>
            </a:pPr>
            <a:endParaRPr lang="en-US" altLang="zh-CN" sz="2000" b="1" dirty="0"/>
          </a:p>
          <a:p>
            <a:pPr>
              <a:lnSpc>
                <a:spcPct val="80000"/>
              </a:lnSpc>
              <a:spcBef>
                <a:spcPct val="5000"/>
              </a:spcBef>
              <a:buNone/>
            </a:pPr>
            <a:r>
              <a:rPr lang="en-US" altLang="zh-CN" sz="2000" b="1" dirty="0">
                <a:solidFill>
                  <a:srgbClr val="0000FF"/>
                </a:solidFill>
              </a:rPr>
              <a:t>void main()</a:t>
            </a:r>
            <a:endParaRPr lang="en-US" altLang="zh-CN" sz="2000" b="1" dirty="0">
              <a:solidFill>
                <a:srgbClr val="0000FF"/>
              </a:solidFill>
            </a:endParaRPr>
          </a:p>
          <a:p>
            <a:pPr>
              <a:lnSpc>
                <a:spcPct val="80000"/>
              </a:lnSpc>
              <a:spcBef>
                <a:spcPct val="5000"/>
              </a:spcBef>
              <a:buNone/>
            </a:pPr>
            <a:r>
              <a:rPr lang="en-US" altLang="zh-CN" sz="2000" b="1" dirty="0">
                <a:solidFill>
                  <a:srgbClr val="0000FF"/>
                </a:solidFill>
              </a:rPr>
              <a:t>{	</a:t>
            </a:r>
            <a:endParaRPr lang="en-US" altLang="zh-CN" sz="2000" b="1" dirty="0">
              <a:solidFill>
                <a:srgbClr val="0000FF"/>
              </a:solidFill>
            </a:endParaRPr>
          </a:p>
          <a:p>
            <a:pPr>
              <a:lnSpc>
                <a:spcPct val="80000"/>
              </a:lnSpc>
              <a:spcBef>
                <a:spcPct val="5000"/>
              </a:spcBef>
              <a:buNone/>
            </a:pPr>
            <a:r>
              <a:rPr lang="en-US" altLang="zh-CN" sz="2000" b="1" dirty="0">
                <a:solidFill>
                  <a:srgbClr val="0000FF"/>
                </a:solidFill>
              </a:rPr>
              <a:t>    Derived obj(5,6);	</a:t>
            </a:r>
            <a:endParaRPr lang="en-US" altLang="zh-CN" sz="2000" b="1" dirty="0">
              <a:solidFill>
                <a:srgbClr val="0000FF"/>
              </a:solidFill>
            </a:endParaRPr>
          </a:p>
          <a:p>
            <a:pPr>
              <a:lnSpc>
                <a:spcPct val="80000"/>
              </a:lnSpc>
              <a:spcBef>
                <a:spcPct val="5000"/>
              </a:spcBef>
              <a:buNone/>
            </a:pPr>
            <a:r>
              <a:rPr lang="en-US" altLang="zh-CN" sz="2000" b="1" dirty="0">
                <a:solidFill>
                  <a:srgbClr val="0000FF"/>
                </a:solidFill>
              </a:rPr>
              <a:t>    obj.Print();  </a:t>
            </a:r>
            <a:endParaRPr lang="en-US" altLang="zh-CN" sz="2000" b="1" dirty="0">
              <a:solidFill>
                <a:srgbClr val="0000FF"/>
              </a:solidFill>
            </a:endParaRPr>
          </a:p>
          <a:p>
            <a:pPr>
              <a:lnSpc>
                <a:spcPct val="80000"/>
              </a:lnSpc>
              <a:spcBef>
                <a:spcPct val="5000"/>
              </a:spcBef>
              <a:buNone/>
            </a:pPr>
            <a:r>
              <a:rPr lang="en-US" altLang="zh-CN" sz="2000" b="1" dirty="0">
                <a:solidFill>
                  <a:srgbClr val="0000FF"/>
                </a:solidFill>
              </a:rPr>
              <a:t>}</a:t>
            </a:r>
            <a:endParaRPr lang="en-US" altLang="zh-CN" sz="2000" b="1" dirty="0">
              <a:solidFill>
                <a:srgbClr val="0000FF"/>
              </a:solidFill>
            </a:endParaRPr>
          </a:p>
        </p:txBody>
      </p:sp>
      <p:sp>
        <p:nvSpPr>
          <p:cNvPr id="140292" name="Text Box 4"/>
          <p:cNvSpPr txBox="1"/>
          <p:nvPr/>
        </p:nvSpPr>
        <p:spPr>
          <a:xfrm>
            <a:off x="6953250" y="4143375"/>
            <a:ext cx="3460750" cy="2245360"/>
          </a:xfrm>
          <a:prstGeom prst="rect">
            <a:avLst/>
          </a:prstGeom>
          <a:solidFill>
            <a:srgbClr val="FF9900"/>
          </a:solidFill>
          <a:ln w="12700">
            <a:noFill/>
          </a:ln>
        </p:spPr>
        <p:txBody>
          <a:bodyPr anchor="t" anchorCtr="0">
            <a:spAutoFit/>
          </a:bodyPr>
          <a:p>
            <a:r>
              <a:rPr lang="zh-CN" altLang="en-US" sz="2000" b="1" dirty="0">
                <a:latin typeface="Times New Roman" panose="02020603050405020304" pitchFamily="18" charset="0"/>
                <a:ea typeface="宋体" panose="02010600030101010101" pitchFamily="2" charset="-122"/>
              </a:rPr>
              <a:t>运行结果：</a:t>
            </a:r>
            <a:endParaRPr lang="zh-CN" altLang="en-US" sz="2000" b="1" dirty="0">
              <a:latin typeface="Times New Roman" panose="02020603050405020304" pitchFamily="18" charset="0"/>
              <a:ea typeface="宋体" panose="02010600030101010101" pitchFamily="2" charset="-122"/>
            </a:endParaRPr>
          </a:p>
          <a:p>
            <a:r>
              <a:rPr lang="en-US" altLang="zh-CN" sz="2000" b="1" dirty="0">
                <a:latin typeface="Times New Roman" panose="02020603050405020304" pitchFamily="18" charset="0"/>
                <a:ea typeface="宋体" panose="02010600030101010101" pitchFamily="2" charset="-122"/>
              </a:rPr>
              <a:t>Base's constructor called</a:t>
            </a:r>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a:p>
            <a:r>
              <a:rPr lang="en-US" altLang="zh-CN" sz="2000" b="1" dirty="0">
                <a:latin typeface="Times New Roman" panose="02020603050405020304" pitchFamily="18" charset="0"/>
                <a:ea typeface="宋体" panose="02010600030101010101" pitchFamily="2" charset="-122"/>
              </a:rPr>
              <a:t>Derived's constructor called</a:t>
            </a:r>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5</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6</a:t>
            </a:r>
            <a:endParaRPr lang="en-US" altLang="zh-CN" sz="2000" dirty="0">
              <a:latin typeface="Times New Roman" panose="02020603050405020304" pitchFamily="18" charset="0"/>
              <a:ea typeface="宋体" panose="02010600030101010101" pitchFamily="2" charset="-122"/>
            </a:endParaRPr>
          </a:p>
          <a:p>
            <a:r>
              <a:rPr lang="en-US" altLang="zh-CN" sz="2000" b="1" dirty="0">
                <a:latin typeface="Times New Roman" panose="02020603050405020304" pitchFamily="18" charset="0"/>
                <a:ea typeface="宋体" panose="02010600030101010101" pitchFamily="2" charset="-122"/>
              </a:rPr>
              <a:t>Derived's destructor called</a:t>
            </a:r>
            <a:r>
              <a:rPr lang="en-US" altLang="zh-CN" sz="2000"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a:p>
            <a:r>
              <a:rPr lang="en-US" altLang="zh-CN" sz="2000" b="1" dirty="0">
                <a:latin typeface="Times New Roman" panose="02020603050405020304" pitchFamily="18" charset="0"/>
                <a:ea typeface="宋体" panose="02010600030101010101" pitchFamily="2" charset="-122"/>
              </a:rPr>
              <a:t>Base's destructor called</a:t>
            </a:r>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0292"/>
                                        </p:tgtEl>
                                        <p:attrNameLst>
                                          <p:attrName>style.visibility</p:attrName>
                                        </p:attrNameLst>
                                      </p:cBhvr>
                                      <p:to>
                                        <p:strVal val="visible"/>
                                      </p:to>
                                    </p:set>
                                    <p:animEffect transition="in" filter="blinds(horizontal)">
                                      <p:cBhvr>
                                        <p:cTn id="7" dur="500"/>
                                        <p:tgtEl>
                                          <p:spTgt spid="140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Rectangle 2"/>
          <p:cNvSpPr>
            <a:spLocks noGrp="1" noChangeArrowheads="1"/>
          </p:cNvSpPr>
          <p:nvPr>
            <p:ph type="title"/>
          </p:nvPr>
        </p:nvSpPr>
        <p:spPr bwMode="auto">
          <a:xfrm>
            <a:off x="2057400" y="214313"/>
            <a:ext cx="8610600" cy="609600"/>
          </a:xfrm>
          <a:ln>
            <a:noFill/>
            <a:miter lim="800000"/>
          </a:ln>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mj-lt"/>
                <a:ea typeface="+mj-ea"/>
                <a:cs typeface="+mj-cs"/>
              </a:rPr>
              <a:t>派生类与基类的构造函数</a:t>
            </a:r>
            <a:endParaRPr kumimoji="0" lang="zh-CN" altLang="en-US" sz="32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mj-lt"/>
              <a:ea typeface="+mj-ea"/>
              <a:cs typeface="+mj-cs"/>
            </a:endParaRPr>
          </a:p>
        </p:txBody>
      </p:sp>
      <p:sp>
        <p:nvSpPr>
          <p:cNvPr id="142339" name="Rectangle 3"/>
          <p:cNvSpPr/>
          <p:nvPr>
            <p:ph idx="1"/>
          </p:nvPr>
        </p:nvSpPr>
        <p:spPr>
          <a:xfrm>
            <a:off x="669290" y="929005"/>
            <a:ext cx="11237595" cy="2731770"/>
          </a:xfrm>
          <a:noFill/>
          <a:ln>
            <a:noFill/>
          </a:ln>
        </p:spPr>
        <p:txBody>
          <a:bodyPr anchor="t" anchorCtr="0"/>
          <a:p>
            <a:pPr>
              <a:lnSpc>
                <a:spcPct val="110000"/>
              </a:lnSpc>
              <a:buNone/>
            </a:pPr>
            <a:r>
              <a:rPr lang="zh-CN" altLang="en-US" sz="2400" b="1" dirty="0">
                <a:solidFill>
                  <a:srgbClr val="FF0000"/>
                </a:solidFill>
                <a:latin typeface="楷体_GB2312" pitchFamily="49" charset="-122"/>
                <a:ea typeface="楷体_GB2312" pitchFamily="49" charset="-122"/>
                <a:sym typeface="Wingdings 2" panose="05020102010507070707" pitchFamily="18" charset="2"/>
              </a:rPr>
              <a:t></a:t>
            </a:r>
            <a:r>
              <a:rPr lang="zh-CN" altLang="en-US" sz="2400" b="1" dirty="0">
                <a:solidFill>
                  <a:srgbClr val="000000"/>
                </a:solidFill>
                <a:latin typeface="楷体_GB2312" pitchFamily="49" charset="-122"/>
                <a:ea typeface="楷体_GB2312" pitchFamily="49" charset="-122"/>
              </a:rPr>
              <a:t>当基类中声明有缺省形式的构造函数或未声明构造函数时，派生类构造函数的声明中可以省略对基类构造函数的调用。</a:t>
            </a:r>
            <a:endParaRPr lang="zh-CN" altLang="en-US" sz="2400" b="1" dirty="0">
              <a:solidFill>
                <a:srgbClr val="000000"/>
              </a:solidFill>
              <a:latin typeface="楷体_GB2312" pitchFamily="49" charset="-122"/>
              <a:ea typeface="楷体_GB2312" pitchFamily="49" charset="-122"/>
            </a:endParaRPr>
          </a:p>
          <a:p>
            <a:pPr>
              <a:lnSpc>
                <a:spcPct val="110000"/>
              </a:lnSpc>
              <a:buNone/>
            </a:pPr>
            <a:r>
              <a:rPr lang="zh-CN" altLang="en-US" sz="2400" b="1" dirty="0">
                <a:solidFill>
                  <a:srgbClr val="FF0000"/>
                </a:solidFill>
                <a:latin typeface="楷体_GB2312" pitchFamily="49" charset="-122"/>
                <a:ea typeface="楷体_GB2312" pitchFamily="49" charset="-122"/>
                <a:sym typeface="Wingdings 2" panose="05020102010507070707" pitchFamily="18" charset="2"/>
              </a:rPr>
              <a:t></a:t>
            </a:r>
            <a:r>
              <a:rPr lang="zh-CN" altLang="en-US" sz="2400" b="1" dirty="0">
                <a:solidFill>
                  <a:srgbClr val="000000"/>
                </a:solidFill>
                <a:latin typeface="楷体_GB2312" pitchFamily="49" charset="-122"/>
                <a:ea typeface="楷体_GB2312" pitchFamily="49" charset="-122"/>
              </a:rPr>
              <a:t>若基类中未声明构造函数，派生类中也可以不声明，全采用缺省形式构造函数。</a:t>
            </a:r>
            <a:endParaRPr lang="zh-CN" altLang="en-US" sz="2400" b="1" dirty="0">
              <a:solidFill>
                <a:srgbClr val="000000"/>
              </a:solidFill>
              <a:latin typeface="楷体_GB2312" pitchFamily="49" charset="-122"/>
              <a:ea typeface="楷体_GB2312" pitchFamily="49" charset="-122"/>
            </a:endParaRPr>
          </a:p>
          <a:p>
            <a:pPr>
              <a:lnSpc>
                <a:spcPct val="110000"/>
              </a:lnSpc>
              <a:buNone/>
            </a:pPr>
            <a:r>
              <a:rPr lang="zh-CN" altLang="en-US" sz="2400" b="1" dirty="0">
                <a:solidFill>
                  <a:srgbClr val="FF0000"/>
                </a:solidFill>
                <a:latin typeface="楷体_GB2312" pitchFamily="49" charset="-122"/>
                <a:ea typeface="楷体_GB2312" pitchFamily="49" charset="-122"/>
                <a:sym typeface="Wingdings 2" panose="05020102010507070707" pitchFamily="18" charset="2"/>
              </a:rPr>
              <a:t></a:t>
            </a:r>
            <a:r>
              <a:rPr lang="zh-CN" altLang="en-US" sz="2400" b="1" dirty="0">
                <a:solidFill>
                  <a:srgbClr val="000000"/>
                </a:solidFill>
                <a:latin typeface="楷体_GB2312" pitchFamily="49" charset="-122"/>
                <a:ea typeface="楷体_GB2312" pitchFamily="49" charset="-122"/>
              </a:rPr>
              <a:t>当基类声明有带形参的构造函数时，派生类也应声明带形参的构造函数，提供将参数传递给基类构造函数的途径。</a:t>
            </a:r>
            <a:endParaRPr lang="zh-CN" altLang="en-US" sz="2400" b="1" dirty="0">
              <a:solidFill>
                <a:srgbClr val="000000"/>
              </a:solidFill>
              <a:latin typeface="楷体_GB2312" pitchFamily="49" charset="-122"/>
              <a:ea typeface="楷体_GB2312" pitchFamily="49" charset="-122"/>
            </a:endParaRPr>
          </a:p>
        </p:txBody>
      </p:sp>
      <p:sp>
        <p:nvSpPr>
          <p:cNvPr id="4" name="Rectangle 2"/>
          <p:cNvSpPr txBox="1"/>
          <p:nvPr/>
        </p:nvSpPr>
        <p:spPr>
          <a:xfrm>
            <a:off x="921385" y="3284855"/>
            <a:ext cx="4043363" cy="642938"/>
          </a:xfrm>
          <a:prstGeom prst="rect">
            <a:avLst/>
          </a:prstGeom>
          <a:noFill/>
          <a:ln w="9525">
            <a:noFill/>
          </a:ln>
        </p:spPr>
        <p:txBody>
          <a:bodyPr anchor="t" anchorCtr="0"/>
          <a:p>
            <a:pPr algn="ctr" eaLnBrk="0" hangingPunct="0">
              <a:buSzTx/>
            </a:pPr>
            <a:r>
              <a:rPr lang="zh-CN" altLang="en-US" sz="2400" b="1" dirty="0">
                <a:solidFill>
                  <a:srgbClr val="0000FF"/>
                </a:solidFill>
                <a:latin typeface="Arial" panose="020B0604020202020204" pitchFamily="34" charset="0"/>
                <a:ea typeface="宋体" panose="02010600030101010101" pitchFamily="2" charset="-122"/>
              </a:rPr>
              <a:t>构造函数的调用次序</a:t>
            </a:r>
            <a:endParaRPr lang="zh-CN" altLang="en-US" sz="2400" b="1" dirty="0">
              <a:solidFill>
                <a:srgbClr val="0000FF"/>
              </a:solidFill>
              <a:latin typeface="Arial" panose="020B0604020202020204" pitchFamily="34" charset="0"/>
              <a:ea typeface="宋体" panose="02010600030101010101" pitchFamily="2" charset="-122"/>
            </a:endParaRPr>
          </a:p>
        </p:txBody>
      </p:sp>
      <p:sp>
        <p:nvSpPr>
          <p:cNvPr id="5" name="Rectangle 3"/>
          <p:cNvSpPr txBox="1"/>
          <p:nvPr/>
        </p:nvSpPr>
        <p:spPr>
          <a:xfrm>
            <a:off x="623570" y="3789045"/>
            <a:ext cx="10980420" cy="2543175"/>
          </a:xfrm>
          <a:prstGeom prst="rect">
            <a:avLst/>
          </a:prstGeom>
          <a:noFill/>
          <a:ln w="9525">
            <a:noFill/>
          </a:ln>
        </p:spPr>
        <p:txBody>
          <a:bodyPr anchor="t" anchorCtr="0"/>
          <a:p>
            <a:pPr marL="685800" indent="-685800" eaLnBrk="0" hangingPunct="0">
              <a:lnSpc>
                <a:spcPct val="115000"/>
              </a:lnSpc>
              <a:spcBef>
                <a:spcPct val="20000"/>
              </a:spcBef>
              <a:buSzTx/>
            </a:pP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 调用</a:t>
            </a:r>
            <a:r>
              <a:rPr lang="zh-CN" altLang="en-US" sz="2400" b="1" dirty="0">
                <a:solidFill>
                  <a:srgbClr val="FF3300"/>
                </a:solidFill>
                <a:latin typeface="楷体_GB2312" pitchFamily="49" charset="-122"/>
                <a:ea typeface="楷体_GB2312" pitchFamily="49" charset="-122"/>
              </a:rPr>
              <a:t>基类构造函数</a:t>
            </a:r>
            <a:r>
              <a:rPr lang="zh-CN" altLang="en-US" sz="2400" b="1" dirty="0">
                <a:latin typeface="楷体_GB2312" pitchFamily="49" charset="-122"/>
                <a:ea typeface="楷体_GB2312" pitchFamily="49" charset="-122"/>
              </a:rPr>
              <a:t>，调用顺序按照它们被继承时声明的顺序（</a:t>
            </a:r>
            <a:r>
              <a:rPr lang="zh-CN" altLang="en-US" sz="2400" b="1" dirty="0">
                <a:solidFill>
                  <a:srgbClr val="FF3300"/>
                </a:solidFill>
                <a:latin typeface="楷体_GB2312" pitchFamily="49" charset="-122"/>
                <a:ea typeface="楷体_GB2312" pitchFamily="49" charset="-122"/>
              </a:rPr>
              <a:t>从左向右</a:t>
            </a:r>
            <a:r>
              <a:rPr lang="zh-CN" altLang="en-US" sz="2400" b="1" dirty="0">
                <a:latin typeface="楷体_GB2312" pitchFamily="49" charset="-122"/>
                <a:ea typeface="楷体_GB2312" pitchFamily="49" charset="-122"/>
              </a:rPr>
              <a:t>）。</a:t>
            </a:r>
            <a:endParaRPr lang="zh-CN" altLang="en-US" sz="2400" b="1" dirty="0">
              <a:latin typeface="楷体_GB2312" pitchFamily="49" charset="-122"/>
              <a:ea typeface="楷体_GB2312" pitchFamily="49" charset="-122"/>
            </a:endParaRPr>
          </a:p>
          <a:p>
            <a:pPr marL="685800" indent="-685800" eaLnBrk="0" hangingPunct="0">
              <a:lnSpc>
                <a:spcPct val="115000"/>
              </a:lnSpc>
              <a:spcBef>
                <a:spcPct val="20000"/>
              </a:spcBef>
              <a:buSzTx/>
            </a:pPr>
            <a:r>
              <a:rPr lang="en-US" altLang="zh-CN" sz="2400" b="1" dirty="0">
                <a:latin typeface="楷体_GB2312" pitchFamily="49" charset="-122"/>
                <a:ea typeface="楷体_GB2312" pitchFamily="49" charset="-122"/>
              </a:rPr>
              <a:t>2</a:t>
            </a:r>
            <a:r>
              <a:rPr lang="zh-CN" altLang="en-US" sz="2400" b="1" dirty="0">
                <a:latin typeface="楷体_GB2312" pitchFamily="49" charset="-122"/>
                <a:ea typeface="楷体_GB2312" pitchFamily="49" charset="-122"/>
              </a:rPr>
              <a:t>． 调用</a:t>
            </a:r>
            <a:r>
              <a:rPr lang="zh-CN" altLang="en-US" sz="2400" b="1" dirty="0">
                <a:solidFill>
                  <a:srgbClr val="FF3300"/>
                </a:solidFill>
                <a:latin typeface="楷体_GB2312" pitchFamily="49" charset="-122"/>
                <a:ea typeface="楷体_GB2312" pitchFamily="49" charset="-122"/>
              </a:rPr>
              <a:t>成员对象的构造函数</a:t>
            </a:r>
            <a:r>
              <a:rPr lang="zh-CN" altLang="en-US" sz="2400" b="1" dirty="0">
                <a:latin typeface="楷体_GB2312" pitchFamily="49" charset="-122"/>
                <a:ea typeface="楷体_GB2312" pitchFamily="49" charset="-122"/>
              </a:rPr>
              <a:t>，调用顺序按照它们在类中声明的先后顺序。</a:t>
            </a:r>
            <a:endParaRPr lang="zh-CN" altLang="en-US" sz="2400" b="1" dirty="0">
              <a:latin typeface="楷体_GB2312" pitchFamily="49" charset="-122"/>
              <a:ea typeface="楷体_GB2312" pitchFamily="49" charset="-122"/>
            </a:endParaRPr>
          </a:p>
          <a:p>
            <a:pPr marL="685800" indent="-685800" eaLnBrk="0" hangingPunct="0">
              <a:lnSpc>
                <a:spcPct val="115000"/>
              </a:lnSpc>
              <a:spcBef>
                <a:spcPct val="20000"/>
              </a:spcBef>
              <a:buSzTx/>
            </a:pPr>
            <a:r>
              <a:rPr lang="en-US" altLang="zh-CN" sz="2400" b="1" dirty="0">
                <a:latin typeface="楷体_GB2312" pitchFamily="49" charset="-122"/>
                <a:ea typeface="楷体_GB2312" pitchFamily="49" charset="-122"/>
              </a:rPr>
              <a:t>3</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调用</a:t>
            </a:r>
            <a:r>
              <a:rPr lang="zh-CN" altLang="en-US" sz="2400" b="1" dirty="0">
                <a:solidFill>
                  <a:srgbClr val="FF3300"/>
                </a:solidFill>
                <a:latin typeface="楷体_GB2312" pitchFamily="49" charset="-122"/>
                <a:ea typeface="楷体_GB2312" pitchFamily="49" charset="-122"/>
              </a:rPr>
              <a:t>派生类构造函数</a:t>
            </a:r>
            <a:r>
              <a:rPr lang="zh-CN" altLang="en-US" sz="2400" b="1" dirty="0">
                <a:latin typeface="楷体_GB2312" pitchFamily="49" charset="-122"/>
                <a:ea typeface="楷体_GB2312" pitchFamily="49" charset="-122"/>
              </a:rPr>
              <a:t>。</a:t>
            </a:r>
            <a:endParaRPr lang="zh-CN" altLang="en-US" sz="2400" b="1" dirty="0">
              <a:latin typeface="楷体_GB2312" pitchFamily="49" charset="-122"/>
              <a:ea typeface="楷体_GB2312" pitchFamily="49" charset="-122"/>
            </a:endParaRPr>
          </a:p>
          <a:p>
            <a:pPr marL="685800" indent="-685800" eaLnBrk="0" hangingPunct="0">
              <a:lnSpc>
                <a:spcPct val="115000"/>
              </a:lnSpc>
              <a:spcBef>
                <a:spcPct val="20000"/>
              </a:spcBef>
              <a:buSzTx/>
            </a:pPr>
            <a:endParaRPr lang="zh-CN" altLang="en-US" sz="2400"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2339">
                                            <p:txEl>
                                              <p:charRg st="0" end="54"/>
                                            </p:txEl>
                                          </p:spTgt>
                                        </p:tgtEl>
                                        <p:attrNameLst>
                                          <p:attrName>style.visibility</p:attrName>
                                        </p:attrNameLst>
                                      </p:cBhvr>
                                      <p:to>
                                        <p:strVal val="visible"/>
                                      </p:to>
                                    </p:set>
                                    <p:animEffect transition="in" filter="checkerboard(across)">
                                      <p:cBhvr>
                                        <p:cTn id="7" dur="500"/>
                                        <p:tgtEl>
                                          <p:spTgt spid="142339">
                                            <p:txEl>
                                              <p:charRg st="0" end="54"/>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2339">
                                            <p:txEl>
                                              <p:charRg st="54" end="91"/>
                                            </p:txEl>
                                          </p:spTgt>
                                        </p:tgtEl>
                                        <p:attrNameLst>
                                          <p:attrName>style.visibility</p:attrName>
                                        </p:attrNameLst>
                                      </p:cBhvr>
                                      <p:to>
                                        <p:strVal val="visible"/>
                                      </p:to>
                                    </p:set>
                                    <p:animEffect transition="in" filter="checkerboard(across)">
                                      <p:cBhvr>
                                        <p:cTn id="12" dur="500"/>
                                        <p:tgtEl>
                                          <p:spTgt spid="142339">
                                            <p:txEl>
                                              <p:charRg st="54" end="9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2339">
                                            <p:txEl>
                                              <p:charRg st="91" end="143"/>
                                            </p:txEl>
                                          </p:spTgt>
                                        </p:tgtEl>
                                        <p:attrNameLst>
                                          <p:attrName>style.visibility</p:attrName>
                                        </p:attrNameLst>
                                      </p:cBhvr>
                                      <p:to>
                                        <p:strVal val="visible"/>
                                      </p:to>
                                    </p:set>
                                    <p:animEffect transition="in" filter="checkerboard(across)">
                                      <p:cBhvr>
                                        <p:cTn id="17" dur="500"/>
                                        <p:tgtEl>
                                          <p:spTgt spid="142339">
                                            <p:txEl>
                                              <p:charRg st="91" end="14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P spid="4" grpId="0" animBg="1"/>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2"/>
          <p:cNvSpPr/>
          <p:nvPr>
            <p:ph type="title"/>
          </p:nvPr>
        </p:nvSpPr>
        <p:spPr>
          <a:xfrm>
            <a:off x="2819400" y="228600"/>
            <a:ext cx="7620000" cy="1143000"/>
          </a:xfrm>
          <a:noFill/>
          <a:ln>
            <a:noFill/>
          </a:ln>
        </p:spPr>
        <p:txBody>
          <a:bodyPr anchor="t" anchorCtr="0"/>
          <a:p>
            <a:r>
              <a:rPr lang="zh-CN" altLang="en-US" sz="2800" b="1" dirty="0"/>
              <a:t>例</a:t>
            </a:r>
            <a:r>
              <a:rPr lang="en-US" altLang="zh-CN" sz="2800" b="1" dirty="0"/>
              <a:t>7-4 </a:t>
            </a:r>
            <a:r>
              <a:rPr lang="zh-CN" altLang="en-US" sz="2800" b="1" dirty="0"/>
              <a:t>派生类构造函数举例</a:t>
            </a:r>
            <a:endParaRPr lang="zh-CN" altLang="en-US" sz="2800" b="1" dirty="0"/>
          </a:p>
        </p:txBody>
      </p:sp>
      <p:sp>
        <p:nvSpPr>
          <p:cNvPr id="146435" name="Rectangle 3"/>
          <p:cNvSpPr/>
          <p:nvPr>
            <p:ph idx="1"/>
          </p:nvPr>
        </p:nvSpPr>
        <p:spPr>
          <a:xfrm>
            <a:off x="1919288" y="981075"/>
            <a:ext cx="8353425" cy="5181600"/>
          </a:xfrm>
          <a:noFill/>
          <a:ln>
            <a:noFill/>
          </a:ln>
        </p:spPr>
        <p:txBody>
          <a:bodyPr anchor="t" anchorCtr="0"/>
          <a:p>
            <a:pPr>
              <a:lnSpc>
                <a:spcPct val="80000"/>
              </a:lnSpc>
              <a:buNone/>
            </a:pPr>
            <a:r>
              <a:rPr lang="en-US" altLang="zh-CN" sz="2000" b="1" dirty="0"/>
              <a:t>#include &lt;iostream&gt;</a:t>
            </a:r>
            <a:endParaRPr lang="en-US" altLang="zh-CN" sz="2000" b="1" dirty="0"/>
          </a:p>
          <a:p>
            <a:pPr>
              <a:lnSpc>
                <a:spcPct val="80000"/>
              </a:lnSpc>
              <a:buNone/>
            </a:pPr>
            <a:r>
              <a:rPr lang="en-US" altLang="zh-CN" sz="2000" b="1" dirty="0"/>
              <a:t>using namespace std;</a:t>
            </a:r>
            <a:endParaRPr lang="en-US" altLang="zh-CN" sz="2000" b="1" dirty="0"/>
          </a:p>
          <a:p>
            <a:pPr>
              <a:lnSpc>
                <a:spcPct val="80000"/>
              </a:lnSpc>
              <a:buNone/>
            </a:pPr>
            <a:r>
              <a:rPr lang="en-US" altLang="zh-CN" sz="2000" b="1" dirty="0"/>
              <a:t>class Base1	//</a:t>
            </a:r>
            <a:r>
              <a:rPr lang="zh-CN" altLang="en-US" sz="2000" b="1" dirty="0"/>
              <a:t>基类</a:t>
            </a:r>
            <a:r>
              <a:rPr lang="en-US" altLang="zh-CN" sz="2000" b="1" dirty="0"/>
              <a:t>Base1</a:t>
            </a:r>
            <a:r>
              <a:rPr lang="zh-CN" altLang="en-US" sz="2000" b="1" dirty="0"/>
              <a:t>，构造函数有参数</a:t>
            </a:r>
            <a:endParaRPr lang="zh-CN" altLang="en-US" sz="2000" b="1" dirty="0"/>
          </a:p>
          <a:p>
            <a:pPr>
              <a:lnSpc>
                <a:spcPct val="80000"/>
              </a:lnSpc>
              <a:buNone/>
            </a:pPr>
            <a:r>
              <a:rPr lang="en-US" altLang="zh-CN" sz="2000" b="1" dirty="0"/>
              <a:t>{public:</a:t>
            </a:r>
            <a:endParaRPr lang="en-US" altLang="zh-CN" sz="2000" b="1" dirty="0"/>
          </a:p>
          <a:p>
            <a:pPr>
              <a:lnSpc>
                <a:spcPct val="80000"/>
              </a:lnSpc>
              <a:buNone/>
            </a:pPr>
            <a:r>
              <a:rPr lang="en-US" altLang="zh-CN" sz="2000" b="1" dirty="0">
                <a:solidFill>
                  <a:srgbClr val="FF3300"/>
                </a:solidFill>
              </a:rPr>
              <a:t>	Base1(int i)</a:t>
            </a:r>
            <a:r>
              <a:rPr lang="en-US" altLang="zh-CN" sz="2000" b="1" dirty="0"/>
              <a:t> </a:t>
            </a:r>
            <a:endParaRPr lang="en-US" altLang="zh-CN" sz="2000" b="1" dirty="0"/>
          </a:p>
          <a:p>
            <a:pPr>
              <a:lnSpc>
                <a:spcPct val="80000"/>
              </a:lnSpc>
              <a:buNone/>
            </a:pPr>
            <a:r>
              <a:rPr lang="en-US" altLang="zh-CN" sz="2000" b="1" dirty="0"/>
              <a:t>     {cout&lt;&lt;"constructing Base1 "&lt;&lt;i&lt;&lt;endl;}</a:t>
            </a:r>
            <a:endParaRPr lang="en-US" altLang="zh-CN" sz="2000" b="1" dirty="0"/>
          </a:p>
          <a:p>
            <a:pPr>
              <a:lnSpc>
                <a:spcPct val="80000"/>
              </a:lnSpc>
              <a:buNone/>
            </a:pPr>
            <a:r>
              <a:rPr lang="en-US" altLang="zh-CN" sz="2000" b="1" dirty="0"/>
              <a:t>};</a:t>
            </a:r>
            <a:endParaRPr lang="en-US" altLang="zh-CN" sz="2000" b="1" dirty="0"/>
          </a:p>
          <a:p>
            <a:pPr>
              <a:lnSpc>
                <a:spcPct val="80000"/>
              </a:lnSpc>
              <a:buNone/>
            </a:pPr>
            <a:r>
              <a:rPr lang="en-US" altLang="zh-CN" sz="2000" b="1" dirty="0"/>
              <a:t>class Base2	//</a:t>
            </a:r>
            <a:r>
              <a:rPr lang="zh-CN" altLang="en-US" sz="2000" b="1" dirty="0"/>
              <a:t>基类</a:t>
            </a:r>
            <a:r>
              <a:rPr lang="en-US" altLang="zh-CN" sz="2000" b="1" dirty="0"/>
              <a:t>Base2</a:t>
            </a:r>
            <a:r>
              <a:rPr lang="zh-CN" altLang="en-US" sz="2000" b="1" dirty="0"/>
              <a:t>，构造函数有参数</a:t>
            </a:r>
            <a:endParaRPr lang="zh-CN" altLang="en-US" sz="2000" b="1" dirty="0"/>
          </a:p>
          <a:p>
            <a:pPr>
              <a:lnSpc>
                <a:spcPct val="80000"/>
              </a:lnSpc>
              <a:buNone/>
            </a:pPr>
            <a:r>
              <a:rPr lang="en-US" altLang="zh-CN" sz="2000" b="1" dirty="0"/>
              <a:t>{public:</a:t>
            </a:r>
            <a:endParaRPr lang="en-US" altLang="zh-CN" sz="2000" b="1" dirty="0"/>
          </a:p>
          <a:p>
            <a:pPr>
              <a:lnSpc>
                <a:spcPct val="80000"/>
              </a:lnSpc>
              <a:buNone/>
            </a:pPr>
            <a:r>
              <a:rPr lang="en-US" altLang="zh-CN" sz="2000" b="1" dirty="0"/>
              <a:t>	</a:t>
            </a:r>
            <a:r>
              <a:rPr lang="en-US" altLang="zh-CN" sz="2000" b="1" dirty="0">
                <a:solidFill>
                  <a:srgbClr val="FF3300"/>
                </a:solidFill>
              </a:rPr>
              <a:t>Base2(int j)</a:t>
            </a:r>
            <a:r>
              <a:rPr lang="en-US" altLang="zh-CN" sz="2000" b="1" dirty="0"/>
              <a:t> </a:t>
            </a:r>
            <a:endParaRPr lang="en-US" altLang="zh-CN" sz="2000" b="1" dirty="0"/>
          </a:p>
          <a:p>
            <a:pPr>
              <a:lnSpc>
                <a:spcPct val="80000"/>
              </a:lnSpc>
              <a:buNone/>
            </a:pPr>
            <a:r>
              <a:rPr lang="en-US" altLang="zh-CN" sz="2000" b="1" dirty="0"/>
              <a:t>     {cout&lt;&lt;"constructing Base2 "&lt;&lt;j&lt;&lt;endl;}</a:t>
            </a:r>
            <a:endParaRPr lang="en-US" altLang="zh-CN" sz="2000" b="1" dirty="0"/>
          </a:p>
          <a:p>
            <a:pPr>
              <a:lnSpc>
                <a:spcPct val="80000"/>
              </a:lnSpc>
              <a:buNone/>
            </a:pPr>
            <a:r>
              <a:rPr lang="en-US" altLang="zh-CN" sz="2000" b="1" dirty="0"/>
              <a:t>};</a:t>
            </a:r>
            <a:endParaRPr lang="en-US" altLang="zh-CN" sz="2000" b="1" dirty="0"/>
          </a:p>
          <a:p>
            <a:pPr>
              <a:lnSpc>
                <a:spcPct val="80000"/>
              </a:lnSpc>
              <a:buNone/>
            </a:pPr>
            <a:r>
              <a:rPr lang="en-US" altLang="zh-CN" sz="2000" b="1" dirty="0"/>
              <a:t>class Base3	//</a:t>
            </a:r>
            <a:r>
              <a:rPr lang="zh-CN" altLang="en-US" sz="2000" b="1" dirty="0"/>
              <a:t>基类</a:t>
            </a:r>
            <a:r>
              <a:rPr lang="en-US" altLang="zh-CN" sz="2000" b="1" dirty="0"/>
              <a:t>Base3</a:t>
            </a:r>
            <a:r>
              <a:rPr lang="zh-CN" altLang="en-US" sz="2000" b="1" dirty="0"/>
              <a:t>，构造函数无参数</a:t>
            </a:r>
            <a:endParaRPr lang="zh-CN" altLang="en-US" sz="2000" b="1" dirty="0"/>
          </a:p>
          <a:p>
            <a:pPr>
              <a:lnSpc>
                <a:spcPct val="80000"/>
              </a:lnSpc>
              <a:buNone/>
            </a:pPr>
            <a:r>
              <a:rPr lang="en-US" altLang="zh-CN" sz="2000" b="1" dirty="0"/>
              <a:t>{public:</a:t>
            </a:r>
            <a:endParaRPr lang="en-US" altLang="zh-CN" sz="2000" b="1" dirty="0"/>
          </a:p>
          <a:p>
            <a:pPr>
              <a:lnSpc>
                <a:spcPct val="80000"/>
              </a:lnSpc>
              <a:buNone/>
            </a:pPr>
            <a:r>
              <a:rPr lang="en-US" altLang="zh-CN" sz="2000" b="1" dirty="0">
                <a:solidFill>
                  <a:srgbClr val="FF3300"/>
                </a:solidFill>
              </a:rPr>
              <a:t>	Base3()</a:t>
            </a:r>
            <a:endParaRPr lang="en-US" altLang="zh-CN" sz="2000" b="1" dirty="0">
              <a:solidFill>
                <a:srgbClr val="FF3300"/>
              </a:solidFill>
            </a:endParaRPr>
          </a:p>
          <a:p>
            <a:pPr>
              <a:lnSpc>
                <a:spcPct val="80000"/>
              </a:lnSpc>
              <a:buNone/>
            </a:pPr>
            <a:r>
              <a:rPr lang="en-US" altLang="zh-CN" sz="2000" b="1" dirty="0"/>
              <a:t>     {cout&lt;&lt;"constructing Base3 *"&lt;&lt;endl;}</a:t>
            </a:r>
            <a:endParaRPr lang="en-US" altLang="zh-CN" sz="2000" b="1" dirty="0"/>
          </a:p>
          <a:p>
            <a:pPr>
              <a:lnSpc>
                <a:spcPct val="80000"/>
              </a:lnSpc>
              <a:buNone/>
            </a:pPr>
            <a:r>
              <a:rPr lang="en-US" altLang="zh-CN" sz="2000" b="1" dirty="0"/>
              <a:t>};</a:t>
            </a:r>
            <a:endParaRPr lang="en-US" altLang="zh-CN"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6435">
                                            <p:txEl>
                                              <p:charRg st="41" end="71"/>
                                            </p:txEl>
                                          </p:spTgt>
                                        </p:tgtEl>
                                        <p:attrNameLst>
                                          <p:attrName>style.visibility</p:attrName>
                                        </p:attrNameLst>
                                      </p:cBhvr>
                                      <p:to>
                                        <p:strVal val="visible"/>
                                      </p:to>
                                    </p:set>
                                    <p:animEffect transition="in" filter="blinds(horizontal)">
                                      <p:cBhvr>
                                        <p:cTn id="7" dur="500"/>
                                        <p:tgtEl>
                                          <p:spTgt spid="146435">
                                            <p:txEl>
                                              <p:charRg st="41" end="7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6435">
                                            <p:txEl>
                                              <p:charRg st="71" end="80"/>
                                            </p:txEl>
                                          </p:spTgt>
                                        </p:tgtEl>
                                        <p:attrNameLst>
                                          <p:attrName>style.visibility</p:attrName>
                                        </p:attrNameLst>
                                      </p:cBhvr>
                                      <p:to>
                                        <p:strVal val="visible"/>
                                      </p:to>
                                    </p:set>
                                    <p:animEffect transition="in" filter="blinds(horizontal)">
                                      <p:cBhvr>
                                        <p:cTn id="10" dur="500"/>
                                        <p:tgtEl>
                                          <p:spTgt spid="146435">
                                            <p:txEl>
                                              <p:charRg st="71" end="8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46435">
                                            <p:txEl>
                                              <p:charRg st="80" end="95"/>
                                            </p:txEl>
                                          </p:spTgt>
                                        </p:tgtEl>
                                        <p:attrNameLst>
                                          <p:attrName>style.visibility</p:attrName>
                                        </p:attrNameLst>
                                      </p:cBhvr>
                                      <p:to>
                                        <p:strVal val="visible"/>
                                      </p:to>
                                    </p:set>
                                    <p:animEffect transition="in" filter="blinds(horizontal)">
                                      <p:cBhvr>
                                        <p:cTn id="13" dur="500"/>
                                        <p:tgtEl>
                                          <p:spTgt spid="146435">
                                            <p:txEl>
                                              <p:charRg st="80" end="9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46435">
                                            <p:txEl>
                                              <p:charRg st="95" end="140"/>
                                            </p:txEl>
                                          </p:spTgt>
                                        </p:tgtEl>
                                        <p:attrNameLst>
                                          <p:attrName>style.visibility</p:attrName>
                                        </p:attrNameLst>
                                      </p:cBhvr>
                                      <p:to>
                                        <p:strVal val="visible"/>
                                      </p:to>
                                    </p:set>
                                    <p:animEffect transition="in" filter="blinds(horizontal)">
                                      <p:cBhvr>
                                        <p:cTn id="16" dur="500"/>
                                        <p:tgtEl>
                                          <p:spTgt spid="146435">
                                            <p:txEl>
                                              <p:charRg st="95" end="140"/>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46435">
                                            <p:txEl>
                                              <p:charRg st="140" end="143"/>
                                            </p:txEl>
                                          </p:spTgt>
                                        </p:tgtEl>
                                        <p:attrNameLst>
                                          <p:attrName>style.visibility</p:attrName>
                                        </p:attrNameLst>
                                      </p:cBhvr>
                                      <p:to>
                                        <p:strVal val="visible"/>
                                      </p:to>
                                    </p:set>
                                    <p:animEffect transition="in" filter="blinds(horizontal)">
                                      <p:cBhvr>
                                        <p:cTn id="19" dur="500"/>
                                        <p:tgtEl>
                                          <p:spTgt spid="146435">
                                            <p:txEl>
                                              <p:charRg st="140" end="14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46435">
                                            <p:txEl>
                                              <p:charRg st="143" end="173"/>
                                            </p:txEl>
                                          </p:spTgt>
                                        </p:tgtEl>
                                        <p:attrNameLst>
                                          <p:attrName>style.visibility</p:attrName>
                                        </p:attrNameLst>
                                      </p:cBhvr>
                                      <p:to>
                                        <p:strVal val="visible"/>
                                      </p:to>
                                    </p:set>
                                    <p:animEffect transition="in" filter="blinds(horizontal)">
                                      <p:cBhvr>
                                        <p:cTn id="24" dur="500"/>
                                        <p:tgtEl>
                                          <p:spTgt spid="146435">
                                            <p:txEl>
                                              <p:charRg st="143" end="173"/>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46435">
                                            <p:txEl>
                                              <p:charRg st="173" end="182"/>
                                            </p:txEl>
                                          </p:spTgt>
                                        </p:tgtEl>
                                        <p:attrNameLst>
                                          <p:attrName>style.visibility</p:attrName>
                                        </p:attrNameLst>
                                      </p:cBhvr>
                                      <p:to>
                                        <p:strVal val="visible"/>
                                      </p:to>
                                    </p:set>
                                    <p:animEffect transition="in" filter="blinds(horizontal)">
                                      <p:cBhvr>
                                        <p:cTn id="27" dur="500"/>
                                        <p:tgtEl>
                                          <p:spTgt spid="146435">
                                            <p:txEl>
                                              <p:charRg st="173" end="182"/>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46435">
                                            <p:txEl>
                                              <p:charRg st="182" end="197"/>
                                            </p:txEl>
                                          </p:spTgt>
                                        </p:tgtEl>
                                        <p:attrNameLst>
                                          <p:attrName>style.visibility</p:attrName>
                                        </p:attrNameLst>
                                      </p:cBhvr>
                                      <p:to>
                                        <p:strVal val="visible"/>
                                      </p:to>
                                    </p:set>
                                    <p:animEffect transition="in" filter="blinds(horizontal)">
                                      <p:cBhvr>
                                        <p:cTn id="30" dur="500"/>
                                        <p:tgtEl>
                                          <p:spTgt spid="146435">
                                            <p:txEl>
                                              <p:charRg st="182" end="19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46435">
                                            <p:txEl>
                                              <p:charRg st="197" end="242"/>
                                            </p:txEl>
                                          </p:spTgt>
                                        </p:tgtEl>
                                        <p:attrNameLst>
                                          <p:attrName>style.visibility</p:attrName>
                                        </p:attrNameLst>
                                      </p:cBhvr>
                                      <p:to>
                                        <p:strVal val="visible"/>
                                      </p:to>
                                    </p:set>
                                    <p:animEffect transition="in" filter="blinds(horizontal)">
                                      <p:cBhvr>
                                        <p:cTn id="33" dur="500"/>
                                        <p:tgtEl>
                                          <p:spTgt spid="146435">
                                            <p:txEl>
                                              <p:charRg st="197" end="242"/>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46435">
                                            <p:txEl>
                                              <p:charRg st="242" end="245"/>
                                            </p:txEl>
                                          </p:spTgt>
                                        </p:tgtEl>
                                        <p:attrNameLst>
                                          <p:attrName>style.visibility</p:attrName>
                                        </p:attrNameLst>
                                      </p:cBhvr>
                                      <p:to>
                                        <p:strVal val="visible"/>
                                      </p:to>
                                    </p:set>
                                    <p:animEffect transition="in" filter="blinds(horizontal)">
                                      <p:cBhvr>
                                        <p:cTn id="36" dur="500"/>
                                        <p:tgtEl>
                                          <p:spTgt spid="146435">
                                            <p:txEl>
                                              <p:charRg st="242" end="24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46435">
                                            <p:txEl>
                                              <p:charRg st="245" end="275"/>
                                            </p:txEl>
                                          </p:spTgt>
                                        </p:tgtEl>
                                        <p:attrNameLst>
                                          <p:attrName>style.visibility</p:attrName>
                                        </p:attrNameLst>
                                      </p:cBhvr>
                                      <p:to>
                                        <p:strVal val="visible"/>
                                      </p:to>
                                    </p:set>
                                    <p:animEffect transition="in" filter="blinds(horizontal)">
                                      <p:cBhvr>
                                        <p:cTn id="41" dur="500"/>
                                        <p:tgtEl>
                                          <p:spTgt spid="146435">
                                            <p:txEl>
                                              <p:charRg st="245" end="275"/>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146435">
                                            <p:txEl>
                                              <p:charRg st="275" end="284"/>
                                            </p:txEl>
                                          </p:spTgt>
                                        </p:tgtEl>
                                        <p:attrNameLst>
                                          <p:attrName>style.visibility</p:attrName>
                                        </p:attrNameLst>
                                      </p:cBhvr>
                                      <p:to>
                                        <p:strVal val="visible"/>
                                      </p:to>
                                    </p:set>
                                    <p:animEffect transition="in" filter="blinds(horizontal)">
                                      <p:cBhvr>
                                        <p:cTn id="44" dur="500"/>
                                        <p:tgtEl>
                                          <p:spTgt spid="146435">
                                            <p:txEl>
                                              <p:charRg st="275" end="284"/>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146435">
                                            <p:txEl>
                                              <p:charRg st="284" end="293"/>
                                            </p:txEl>
                                          </p:spTgt>
                                        </p:tgtEl>
                                        <p:attrNameLst>
                                          <p:attrName>style.visibility</p:attrName>
                                        </p:attrNameLst>
                                      </p:cBhvr>
                                      <p:to>
                                        <p:strVal val="visible"/>
                                      </p:to>
                                    </p:set>
                                    <p:animEffect transition="in" filter="blinds(horizontal)">
                                      <p:cBhvr>
                                        <p:cTn id="47" dur="500"/>
                                        <p:tgtEl>
                                          <p:spTgt spid="146435">
                                            <p:txEl>
                                              <p:charRg st="284" end="293"/>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146435">
                                            <p:txEl>
                                              <p:charRg st="293" end="336"/>
                                            </p:txEl>
                                          </p:spTgt>
                                        </p:tgtEl>
                                        <p:attrNameLst>
                                          <p:attrName>style.visibility</p:attrName>
                                        </p:attrNameLst>
                                      </p:cBhvr>
                                      <p:to>
                                        <p:strVal val="visible"/>
                                      </p:to>
                                    </p:set>
                                    <p:animEffect transition="in" filter="blinds(horizontal)">
                                      <p:cBhvr>
                                        <p:cTn id="50" dur="500"/>
                                        <p:tgtEl>
                                          <p:spTgt spid="146435">
                                            <p:txEl>
                                              <p:charRg st="293" end="336"/>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146435">
                                            <p:txEl>
                                              <p:charRg st="336" end="339"/>
                                            </p:txEl>
                                          </p:spTgt>
                                        </p:tgtEl>
                                        <p:attrNameLst>
                                          <p:attrName>style.visibility</p:attrName>
                                        </p:attrNameLst>
                                      </p:cBhvr>
                                      <p:to>
                                        <p:strVal val="visible"/>
                                      </p:to>
                                    </p:set>
                                    <p:animEffect transition="in" filter="blinds(horizontal)">
                                      <p:cBhvr>
                                        <p:cTn id="53" dur="500"/>
                                        <p:tgtEl>
                                          <p:spTgt spid="146435">
                                            <p:txEl>
                                              <p:charRg st="336" end="33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Rectangle 2"/>
          <p:cNvSpPr/>
          <p:nvPr>
            <p:ph idx="1"/>
          </p:nvPr>
        </p:nvSpPr>
        <p:spPr>
          <a:xfrm>
            <a:off x="1132205" y="929005"/>
            <a:ext cx="10572115" cy="5357495"/>
          </a:xfrm>
          <a:noFill/>
          <a:ln>
            <a:noFill/>
          </a:ln>
        </p:spPr>
        <p:txBody>
          <a:bodyPr anchor="t" anchorCtr="0"/>
          <a:p>
            <a:pPr>
              <a:buNone/>
            </a:pPr>
            <a:r>
              <a:rPr lang="en-US" altLang="zh-CN" sz="2000" b="1" dirty="0">
                <a:solidFill>
                  <a:srgbClr val="FF3300"/>
                </a:solidFill>
              </a:rPr>
              <a:t>class Derived: public Base2, public Base1, public Base3</a:t>
            </a:r>
            <a:r>
              <a:rPr lang="en-US" altLang="zh-CN" sz="2000" b="1" dirty="0"/>
              <a:t> </a:t>
            </a:r>
            <a:endParaRPr lang="en-US" altLang="zh-CN" sz="2000" b="1" dirty="0"/>
          </a:p>
          <a:p>
            <a:pPr>
              <a:buNone/>
            </a:pPr>
            <a:r>
              <a:rPr lang="en-US" altLang="zh-CN" sz="2000" b="1" dirty="0"/>
              <a:t>{</a:t>
            </a:r>
            <a:endParaRPr lang="en-US" altLang="zh-CN" sz="2000" b="1" dirty="0"/>
          </a:p>
          <a:p>
            <a:pPr>
              <a:buNone/>
            </a:pPr>
            <a:r>
              <a:rPr lang="en-US" altLang="zh-CN" sz="2000" b="1" dirty="0"/>
              <a:t>   public:	//</a:t>
            </a:r>
            <a:r>
              <a:rPr lang="zh-CN" altLang="en-US" sz="2000" b="1" dirty="0"/>
              <a:t>派生类的公有成员</a:t>
            </a:r>
            <a:endParaRPr lang="zh-CN" altLang="en-US" sz="2000" b="1" dirty="0"/>
          </a:p>
          <a:p>
            <a:pPr>
              <a:buNone/>
            </a:pPr>
            <a:r>
              <a:rPr lang="zh-CN" altLang="en-US" sz="2000" b="1" dirty="0"/>
              <a:t>   	</a:t>
            </a:r>
            <a:r>
              <a:rPr lang="en-US" altLang="zh-CN" sz="2000" b="1" dirty="0">
                <a:solidFill>
                  <a:srgbClr val="0000FF"/>
                </a:solidFill>
              </a:rPr>
              <a:t>Derived(int a, int b, int c, int d):Base1(a),member2(d),member1(c), Base2(b)  </a:t>
            </a:r>
            <a:endParaRPr lang="en-US" altLang="zh-CN" sz="2000" b="1" dirty="0">
              <a:solidFill>
                <a:srgbClr val="0000FF"/>
              </a:solidFill>
            </a:endParaRPr>
          </a:p>
          <a:p>
            <a:pPr>
              <a:buNone/>
            </a:pPr>
            <a:r>
              <a:rPr lang="en-US" altLang="zh-CN" sz="2000" b="1" dirty="0">
                <a:solidFill>
                  <a:srgbClr val="0000FF"/>
                </a:solidFill>
              </a:rPr>
              <a:t>     { </a:t>
            </a:r>
            <a:r>
              <a:rPr lang="en-US" altLang="zh-CN" sz="2000" b="1" dirty="0"/>
              <a:t>cout&lt;&lt;"constructing Derived"&lt;&lt;endl;</a:t>
            </a:r>
            <a:r>
              <a:rPr lang="en-US" altLang="zh-CN" sz="2000" b="1" dirty="0">
                <a:solidFill>
                  <a:srgbClr val="0000FF"/>
                </a:solidFill>
              </a:rPr>
              <a:t>   }</a:t>
            </a:r>
            <a:endParaRPr lang="en-US" altLang="zh-CN" sz="2000" b="1" dirty="0">
              <a:solidFill>
                <a:srgbClr val="0000FF"/>
              </a:solidFill>
            </a:endParaRPr>
          </a:p>
          <a:p>
            <a:pPr>
              <a:buNone/>
            </a:pPr>
            <a:r>
              <a:rPr lang="en-US" altLang="zh-CN" sz="2000" b="1" dirty="0"/>
              <a:t>private:	//</a:t>
            </a:r>
            <a:r>
              <a:rPr lang="zh-CN" altLang="en-US" sz="2000" b="1" dirty="0"/>
              <a:t>派生类的私有对象成员</a:t>
            </a:r>
            <a:endParaRPr lang="zh-CN" altLang="en-US" sz="2000" b="1" dirty="0"/>
          </a:p>
          <a:p>
            <a:pPr>
              <a:buNone/>
            </a:pPr>
            <a:r>
              <a:rPr lang="zh-CN" altLang="en-US" sz="2000" b="1" dirty="0"/>
              <a:t>	</a:t>
            </a:r>
            <a:r>
              <a:rPr lang="en-US" altLang="zh-CN" sz="2000" b="1" dirty="0"/>
              <a:t>Base1 member1;</a:t>
            </a:r>
            <a:endParaRPr lang="en-US" altLang="zh-CN" sz="2000" b="1" dirty="0"/>
          </a:p>
          <a:p>
            <a:pPr>
              <a:buNone/>
            </a:pPr>
            <a:r>
              <a:rPr lang="en-US" altLang="zh-CN" sz="2000" b="1" dirty="0"/>
              <a:t>	Base2 member2;</a:t>
            </a:r>
            <a:endParaRPr lang="en-US" altLang="zh-CN" sz="2000" b="1" dirty="0"/>
          </a:p>
          <a:p>
            <a:pPr>
              <a:buNone/>
            </a:pPr>
            <a:r>
              <a:rPr lang="en-US" altLang="zh-CN" sz="2000" b="1" dirty="0"/>
              <a:t>	Base3 member3;</a:t>
            </a:r>
            <a:endParaRPr lang="en-US" altLang="zh-CN" sz="2000" b="1" dirty="0"/>
          </a:p>
          <a:p>
            <a:pPr>
              <a:buNone/>
            </a:pPr>
            <a:r>
              <a:rPr lang="en-US" altLang="zh-CN" sz="2000" b="1" dirty="0"/>
              <a:t>};</a:t>
            </a:r>
            <a:endParaRPr lang="en-US" altLang="zh-CN" sz="2000" b="1" dirty="0"/>
          </a:p>
          <a:p>
            <a:pPr>
              <a:buNone/>
            </a:pPr>
            <a:r>
              <a:rPr lang="en-US" altLang="zh-CN" sz="2000" b="1" dirty="0"/>
              <a:t>void main()</a:t>
            </a:r>
            <a:endParaRPr lang="en-US" altLang="zh-CN" sz="2000" b="1" dirty="0"/>
          </a:p>
          <a:p>
            <a:pPr>
              <a:buNone/>
            </a:pPr>
            <a:r>
              <a:rPr lang="en-US" altLang="zh-CN" sz="2000" b="1" dirty="0"/>
              <a:t>{	</a:t>
            </a:r>
            <a:endParaRPr lang="en-US" altLang="zh-CN" sz="2000" b="1" dirty="0"/>
          </a:p>
          <a:p>
            <a:pPr>
              <a:buNone/>
            </a:pPr>
            <a:r>
              <a:rPr lang="en-US" altLang="zh-CN" sz="2000" b="1" dirty="0"/>
              <a:t>     Derived obj(1,2,3,4); </a:t>
            </a:r>
            <a:endParaRPr lang="en-US" altLang="zh-CN" sz="2000" b="1" dirty="0"/>
          </a:p>
          <a:p>
            <a:pPr>
              <a:buNone/>
            </a:pPr>
            <a:r>
              <a:rPr lang="en-US" altLang="zh-CN" sz="2000" b="1" dirty="0"/>
              <a:t> }</a:t>
            </a:r>
            <a:endParaRPr lang="en-US" altLang="zh-CN" sz="2000" b="1" dirty="0"/>
          </a:p>
        </p:txBody>
      </p:sp>
      <p:sp>
        <p:nvSpPr>
          <p:cNvPr id="148483" name="Text Box 3"/>
          <p:cNvSpPr txBox="1"/>
          <p:nvPr/>
        </p:nvSpPr>
        <p:spPr>
          <a:xfrm>
            <a:off x="6743700" y="3356928"/>
            <a:ext cx="3351213" cy="3046095"/>
          </a:xfrm>
          <a:prstGeom prst="rect">
            <a:avLst/>
          </a:prstGeom>
          <a:solidFill>
            <a:srgbClr val="FF9900"/>
          </a:solidFill>
          <a:ln w="12700">
            <a:noFill/>
          </a:ln>
        </p:spPr>
        <p:txBody>
          <a:bodyPr anchor="t" anchorCtr="0">
            <a:spAutoFit/>
          </a:bodyPr>
          <a:p>
            <a:r>
              <a:rPr lang="zh-CN" altLang="en-US" sz="2400" b="1" dirty="0">
                <a:solidFill>
                  <a:schemeClr val="tx2"/>
                </a:solidFill>
                <a:latin typeface="Times New Roman" panose="02020603050405020304" pitchFamily="18" charset="0"/>
                <a:ea typeface="宋体" panose="02010600030101010101" pitchFamily="2" charset="-122"/>
              </a:rPr>
              <a:t>运行结果：</a:t>
            </a:r>
            <a:endParaRPr lang="zh-CN" altLang="en-US" sz="2400" b="1" dirty="0">
              <a:solidFill>
                <a:schemeClr val="tx2"/>
              </a:solidFill>
              <a:latin typeface="Times New Roman" panose="02020603050405020304" pitchFamily="18" charset="0"/>
              <a:ea typeface="宋体" panose="02010600030101010101" pitchFamily="2" charset="-122"/>
            </a:endParaRPr>
          </a:p>
          <a:p>
            <a:r>
              <a:rPr lang="en-US" altLang="zh-CN" sz="2400" b="1" dirty="0">
                <a:solidFill>
                  <a:schemeClr val="tx2"/>
                </a:solidFill>
                <a:latin typeface="Times New Roman" panose="02020603050405020304" pitchFamily="18" charset="0"/>
                <a:ea typeface="宋体" panose="02010600030101010101" pitchFamily="2" charset="-122"/>
              </a:rPr>
              <a:t>constructing Base2 2</a:t>
            </a:r>
            <a:endParaRPr lang="en-US" altLang="zh-CN" sz="2400" b="1" dirty="0">
              <a:solidFill>
                <a:schemeClr val="tx2"/>
              </a:solidFill>
              <a:latin typeface="Times New Roman" panose="02020603050405020304" pitchFamily="18" charset="0"/>
              <a:ea typeface="宋体" panose="02010600030101010101" pitchFamily="2" charset="-122"/>
            </a:endParaRPr>
          </a:p>
          <a:p>
            <a:r>
              <a:rPr lang="en-US" altLang="zh-CN" sz="2400" b="1" dirty="0">
                <a:solidFill>
                  <a:schemeClr val="tx2"/>
                </a:solidFill>
                <a:latin typeface="Times New Roman" panose="02020603050405020304" pitchFamily="18" charset="0"/>
                <a:ea typeface="宋体" panose="02010600030101010101" pitchFamily="2" charset="-122"/>
              </a:rPr>
              <a:t>constructing Base1 1</a:t>
            </a:r>
            <a:endParaRPr lang="en-US" altLang="zh-CN" sz="2400" b="1" dirty="0">
              <a:solidFill>
                <a:schemeClr val="tx2"/>
              </a:solidFill>
              <a:latin typeface="Times New Roman" panose="02020603050405020304" pitchFamily="18" charset="0"/>
              <a:ea typeface="宋体" panose="02010600030101010101" pitchFamily="2" charset="-122"/>
            </a:endParaRPr>
          </a:p>
          <a:p>
            <a:r>
              <a:rPr lang="en-US" altLang="zh-CN" sz="2400" b="1" dirty="0">
                <a:solidFill>
                  <a:schemeClr val="tx2"/>
                </a:solidFill>
                <a:latin typeface="Times New Roman" panose="02020603050405020304" pitchFamily="18" charset="0"/>
                <a:ea typeface="宋体" panose="02010600030101010101" pitchFamily="2" charset="-122"/>
              </a:rPr>
              <a:t>constructing Base3 *</a:t>
            </a:r>
            <a:endParaRPr lang="en-US" altLang="zh-CN" sz="2400" b="1" dirty="0">
              <a:solidFill>
                <a:schemeClr val="tx2"/>
              </a:solidFill>
              <a:latin typeface="Times New Roman" panose="02020603050405020304" pitchFamily="18" charset="0"/>
              <a:ea typeface="宋体" panose="02010600030101010101" pitchFamily="2" charset="-122"/>
            </a:endParaRPr>
          </a:p>
          <a:p>
            <a:r>
              <a:rPr lang="en-US" altLang="zh-CN" sz="2400" b="1" dirty="0">
                <a:solidFill>
                  <a:schemeClr val="tx2"/>
                </a:solidFill>
                <a:latin typeface="Times New Roman" panose="02020603050405020304" pitchFamily="18" charset="0"/>
                <a:ea typeface="宋体" panose="02010600030101010101" pitchFamily="2" charset="-122"/>
              </a:rPr>
              <a:t>constructing Base1 3</a:t>
            </a:r>
            <a:endParaRPr lang="en-US" altLang="zh-CN" sz="2400" b="1" dirty="0">
              <a:solidFill>
                <a:schemeClr val="tx2"/>
              </a:solidFill>
              <a:latin typeface="Times New Roman" panose="02020603050405020304" pitchFamily="18" charset="0"/>
              <a:ea typeface="宋体" panose="02010600030101010101" pitchFamily="2" charset="-122"/>
            </a:endParaRPr>
          </a:p>
          <a:p>
            <a:r>
              <a:rPr lang="en-US" altLang="zh-CN" sz="2400" b="1" dirty="0">
                <a:solidFill>
                  <a:schemeClr val="tx2"/>
                </a:solidFill>
                <a:latin typeface="Times New Roman" panose="02020603050405020304" pitchFamily="18" charset="0"/>
                <a:ea typeface="宋体" panose="02010600030101010101" pitchFamily="2" charset="-122"/>
              </a:rPr>
              <a:t>constructing Base2 4</a:t>
            </a:r>
            <a:endParaRPr lang="en-US" altLang="zh-CN" sz="2400" b="1" dirty="0">
              <a:solidFill>
                <a:schemeClr val="tx2"/>
              </a:solidFill>
              <a:latin typeface="Times New Roman" panose="02020603050405020304" pitchFamily="18" charset="0"/>
              <a:ea typeface="宋体" panose="02010600030101010101" pitchFamily="2" charset="-122"/>
            </a:endParaRPr>
          </a:p>
          <a:p>
            <a:r>
              <a:rPr lang="en-US" altLang="zh-CN"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constructing Base3 *</a:t>
            </a:r>
            <a:endParaRPr lang="en-US" altLang="zh-CN"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constructing Derived</a:t>
            </a:r>
            <a:endParaRPr lang="en-US" altLang="zh-CN"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8482">
                                            <p:txEl>
                                              <p:charRg st="284" end="296"/>
                                            </p:txEl>
                                          </p:spTgt>
                                        </p:tgtEl>
                                        <p:attrNameLst>
                                          <p:attrName>style.visibility</p:attrName>
                                        </p:attrNameLst>
                                      </p:cBhvr>
                                      <p:to>
                                        <p:strVal val="visible"/>
                                      </p:to>
                                    </p:set>
                                    <p:animEffect transition="in" filter="blinds(horizontal)">
                                      <p:cBhvr>
                                        <p:cTn id="7" dur="500"/>
                                        <p:tgtEl>
                                          <p:spTgt spid="148482">
                                            <p:txEl>
                                              <p:charRg st="284" end="29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8482">
                                            <p:txEl>
                                              <p:charRg st="296" end="299"/>
                                            </p:txEl>
                                          </p:spTgt>
                                        </p:tgtEl>
                                        <p:attrNameLst>
                                          <p:attrName>style.visibility</p:attrName>
                                        </p:attrNameLst>
                                      </p:cBhvr>
                                      <p:to>
                                        <p:strVal val="visible"/>
                                      </p:to>
                                    </p:set>
                                    <p:animEffect transition="in" filter="blinds(horizontal)">
                                      <p:cBhvr>
                                        <p:cTn id="10" dur="500"/>
                                        <p:tgtEl>
                                          <p:spTgt spid="148482">
                                            <p:txEl>
                                              <p:charRg st="296" end="299"/>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48482">
                                            <p:txEl>
                                              <p:charRg st="299" end="327"/>
                                            </p:txEl>
                                          </p:spTgt>
                                        </p:tgtEl>
                                        <p:attrNameLst>
                                          <p:attrName>style.visibility</p:attrName>
                                        </p:attrNameLst>
                                      </p:cBhvr>
                                      <p:to>
                                        <p:strVal val="visible"/>
                                      </p:to>
                                    </p:set>
                                    <p:animEffect transition="in" filter="blinds(horizontal)">
                                      <p:cBhvr>
                                        <p:cTn id="13" dur="500"/>
                                        <p:tgtEl>
                                          <p:spTgt spid="148482">
                                            <p:txEl>
                                              <p:charRg st="299" end="32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48482">
                                            <p:txEl>
                                              <p:charRg st="327" end="330"/>
                                            </p:txEl>
                                          </p:spTgt>
                                        </p:tgtEl>
                                        <p:attrNameLst>
                                          <p:attrName>style.visibility</p:attrName>
                                        </p:attrNameLst>
                                      </p:cBhvr>
                                      <p:to>
                                        <p:strVal val="visible"/>
                                      </p:to>
                                    </p:set>
                                    <p:animEffect transition="in" filter="blinds(horizontal)">
                                      <p:cBhvr>
                                        <p:cTn id="16" dur="500"/>
                                        <p:tgtEl>
                                          <p:spTgt spid="148482">
                                            <p:txEl>
                                              <p:charRg st="327" end="33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48483"/>
                                        </p:tgtEl>
                                        <p:attrNameLst>
                                          <p:attrName>style.visibility</p:attrName>
                                        </p:attrNameLst>
                                      </p:cBhvr>
                                      <p:to>
                                        <p:strVal val="visible"/>
                                      </p:to>
                                    </p:set>
                                    <p:animEffect transition="in" filter="blinds(horizontal)">
                                      <p:cBhvr>
                                        <p:cTn id="21" dur="500"/>
                                        <p:tgtEl>
                                          <p:spTgt spid="148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2"/>
          <p:cNvSpPr>
            <a:spLocks noGrp="1" noChangeArrowheads="1"/>
          </p:cNvSpPr>
          <p:nvPr>
            <p:ph type="title"/>
          </p:nvPr>
        </p:nvSpPr>
        <p:spPr bwMode="auto">
          <a:xfrm>
            <a:off x="2667000" y="0"/>
            <a:ext cx="7162800" cy="609600"/>
          </a:xfrm>
          <a:ln>
            <a:noFill/>
            <a:miter lim="800000"/>
          </a:ln>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继承与派生问题举例</a:t>
            </a:r>
            <a:endParaRPr kumimoji="0" lang="zh-CN" altLang="en-US" sz="32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endParaRPr>
          </a:p>
        </p:txBody>
      </p:sp>
      <p:grpSp>
        <p:nvGrpSpPr>
          <p:cNvPr id="6146" name="Group 3"/>
          <p:cNvGrpSpPr/>
          <p:nvPr/>
        </p:nvGrpSpPr>
        <p:grpSpPr>
          <a:xfrm>
            <a:off x="1809750" y="714375"/>
            <a:ext cx="5027613" cy="3160713"/>
            <a:chOff x="1076" y="1137"/>
            <a:chExt cx="3751" cy="2463"/>
          </a:xfrm>
        </p:grpSpPr>
        <p:sp>
          <p:nvSpPr>
            <p:cNvPr id="6147" name="Line 4"/>
            <p:cNvSpPr/>
            <p:nvPr/>
          </p:nvSpPr>
          <p:spPr>
            <a:xfrm>
              <a:off x="2952" y="1450"/>
              <a:ext cx="1" cy="379"/>
            </a:xfrm>
            <a:prstGeom prst="line">
              <a:avLst/>
            </a:prstGeom>
            <a:ln w="25400" cap="flat" cmpd="sng">
              <a:solidFill>
                <a:srgbClr val="FF0000"/>
              </a:solidFill>
              <a:prstDash val="solid"/>
              <a:round/>
              <a:headEnd type="none" w="med" len="med"/>
              <a:tailEnd type="none" w="med" len="med"/>
            </a:ln>
          </p:spPr>
        </p:sp>
        <p:sp>
          <p:nvSpPr>
            <p:cNvPr id="6148" name="Line 5"/>
            <p:cNvSpPr/>
            <p:nvPr/>
          </p:nvSpPr>
          <p:spPr>
            <a:xfrm>
              <a:off x="2952" y="2167"/>
              <a:ext cx="1" cy="189"/>
            </a:xfrm>
            <a:prstGeom prst="line">
              <a:avLst/>
            </a:prstGeom>
            <a:ln w="25400" cap="flat" cmpd="sng">
              <a:solidFill>
                <a:srgbClr val="FF0000"/>
              </a:solidFill>
              <a:prstDash val="solid"/>
              <a:round/>
              <a:headEnd type="none" w="med" len="med"/>
              <a:tailEnd type="none" w="med" len="med"/>
            </a:ln>
          </p:spPr>
        </p:sp>
        <p:sp>
          <p:nvSpPr>
            <p:cNvPr id="6149" name="Line 6"/>
            <p:cNvSpPr/>
            <p:nvPr/>
          </p:nvSpPr>
          <p:spPr>
            <a:xfrm>
              <a:off x="1964" y="2356"/>
              <a:ext cx="1" cy="190"/>
            </a:xfrm>
            <a:prstGeom prst="line">
              <a:avLst/>
            </a:prstGeom>
            <a:ln w="25400" cap="flat" cmpd="sng">
              <a:solidFill>
                <a:srgbClr val="FF0000"/>
              </a:solidFill>
              <a:prstDash val="solid"/>
              <a:round/>
              <a:headEnd type="none" w="med" len="med"/>
              <a:tailEnd type="none" w="med" len="med"/>
            </a:ln>
          </p:spPr>
        </p:sp>
        <p:sp>
          <p:nvSpPr>
            <p:cNvPr id="6150" name="Line 7"/>
            <p:cNvSpPr/>
            <p:nvPr/>
          </p:nvSpPr>
          <p:spPr>
            <a:xfrm>
              <a:off x="3939" y="2356"/>
              <a:ext cx="1" cy="190"/>
            </a:xfrm>
            <a:prstGeom prst="line">
              <a:avLst/>
            </a:prstGeom>
            <a:ln w="25400" cap="flat" cmpd="sng">
              <a:solidFill>
                <a:srgbClr val="FF0000"/>
              </a:solidFill>
              <a:prstDash val="solid"/>
              <a:round/>
              <a:headEnd type="none" w="med" len="med"/>
              <a:tailEnd type="none" w="med" len="med"/>
            </a:ln>
          </p:spPr>
        </p:sp>
        <p:sp>
          <p:nvSpPr>
            <p:cNvPr id="6151" name="Line 8"/>
            <p:cNvSpPr/>
            <p:nvPr/>
          </p:nvSpPr>
          <p:spPr>
            <a:xfrm>
              <a:off x="1964" y="2356"/>
              <a:ext cx="988" cy="1"/>
            </a:xfrm>
            <a:prstGeom prst="line">
              <a:avLst/>
            </a:prstGeom>
            <a:ln w="25400" cap="flat" cmpd="sng">
              <a:solidFill>
                <a:srgbClr val="FF0000"/>
              </a:solidFill>
              <a:prstDash val="solid"/>
              <a:round/>
              <a:headEnd type="none" w="med" len="med"/>
              <a:tailEnd type="none" w="med" len="med"/>
            </a:ln>
          </p:spPr>
        </p:sp>
        <p:sp>
          <p:nvSpPr>
            <p:cNvPr id="6152" name="Line 9"/>
            <p:cNvSpPr/>
            <p:nvPr/>
          </p:nvSpPr>
          <p:spPr>
            <a:xfrm>
              <a:off x="2952" y="2356"/>
              <a:ext cx="987" cy="1"/>
            </a:xfrm>
            <a:prstGeom prst="line">
              <a:avLst/>
            </a:prstGeom>
            <a:ln w="25400" cap="flat" cmpd="sng">
              <a:solidFill>
                <a:srgbClr val="FF0000"/>
              </a:solidFill>
              <a:prstDash val="solid"/>
              <a:round/>
              <a:headEnd type="none" w="med" len="med"/>
              <a:tailEnd type="none" w="med" len="med"/>
            </a:ln>
          </p:spPr>
        </p:sp>
        <p:sp>
          <p:nvSpPr>
            <p:cNvPr id="6153" name="Line 10"/>
            <p:cNvSpPr/>
            <p:nvPr/>
          </p:nvSpPr>
          <p:spPr>
            <a:xfrm>
              <a:off x="1964" y="2883"/>
              <a:ext cx="1" cy="190"/>
            </a:xfrm>
            <a:prstGeom prst="line">
              <a:avLst/>
            </a:prstGeom>
            <a:ln w="25400" cap="flat" cmpd="sng">
              <a:solidFill>
                <a:srgbClr val="FF0000"/>
              </a:solidFill>
              <a:prstDash val="solid"/>
              <a:round/>
              <a:headEnd type="none" w="med" len="med"/>
              <a:tailEnd type="none" w="med" len="med"/>
            </a:ln>
          </p:spPr>
        </p:sp>
        <p:sp>
          <p:nvSpPr>
            <p:cNvPr id="6154" name="Line 11"/>
            <p:cNvSpPr/>
            <p:nvPr/>
          </p:nvSpPr>
          <p:spPr>
            <a:xfrm>
              <a:off x="1306" y="3073"/>
              <a:ext cx="1" cy="189"/>
            </a:xfrm>
            <a:prstGeom prst="line">
              <a:avLst/>
            </a:prstGeom>
            <a:ln w="25400" cap="flat" cmpd="sng">
              <a:solidFill>
                <a:srgbClr val="FF0000"/>
              </a:solidFill>
              <a:prstDash val="solid"/>
              <a:round/>
              <a:headEnd type="none" w="med" len="med"/>
              <a:tailEnd type="none" w="med" len="med"/>
            </a:ln>
          </p:spPr>
        </p:sp>
        <p:sp>
          <p:nvSpPr>
            <p:cNvPr id="6155" name="Line 12"/>
            <p:cNvSpPr/>
            <p:nvPr/>
          </p:nvSpPr>
          <p:spPr>
            <a:xfrm>
              <a:off x="1964" y="3073"/>
              <a:ext cx="1" cy="189"/>
            </a:xfrm>
            <a:prstGeom prst="line">
              <a:avLst/>
            </a:prstGeom>
            <a:ln w="25400" cap="flat" cmpd="sng">
              <a:solidFill>
                <a:srgbClr val="FF0000"/>
              </a:solidFill>
              <a:prstDash val="solid"/>
              <a:round/>
              <a:headEnd type="none" w="med" len="med"/>
              <a:tailEnd type="none" w="med" len="med"/>
            </a:ln>
          </p:spPr>
        </p:sp>
        <p:sp>
          <p:nvSpPr>
            <p:cNvPr id="6156" name="Line 13"/>
            <p:cNvSpPr/>
            <p:nvPr/>
          </p:nvSpPr>
          <p:spPr>
            <a:xfrm>
              <a:off x="2622" y="3073"/>
              <a:ext cx="1" cy="189"/>
            </a:xfrm>
            <a:prstGeom prst="line">
              <a:avLst/>
            </a:prstGeom>
            <a:ln w="25400" cap="flat" cmpd="sng">
              <a:solidFill>
                <a:srgbClr val="FF0000"/>
              </a:solidFill>
              <a:prstDash val="solid"/>
              <a:round/>
              <a:headEnd type="none" w="med" len="med"/>
              <a:tailEnd type="none" w="med" len="med"/>
            </a:ln>
          </p:spPr>
        </p:sp>
        <p:sp>
          <p:nvSpPr>
            <p:cNvPr id="6157" name="Line 14"/>
            <p:cNvSpPr/>
            <p:nvPr/>
          </p:nvSpPr>
          <p:spPr>
            <a:xfrm>
              <a:off x="1306" y="3073"/>
              <a:ext cx="658" cy="1"/>
            </a:xfrm>
            <a:prstGeom prst="line">
              <a:avLst/>
            </a:prstGeom>
            <a:ln w="25400" cap="flat" cmpd="sng">
              <a:solidFill>
                <a:srgbClr val="FF0000"/>
              </a:solidFill>
              <a:prstDash val="solid"/>
              <a:round/>
              <a:headEnd type="none" w="med" len="med"/>
              <a:tailEnd type="none" w="med" len="med"/>
            </a:ln>
          </p:spPr>
        </p:sp>
        <p:sp>
          <p:nvSpPr>
            <p:cNvPr id="6158" name="Line 15"/>
            <p:cNvSpPr/>
            <p:nvPr/>
          </p:nvSpPr>
          <p:spPr>
            <a:xfrm>
              <a:off x="1964" y="3073"/>
              <a:ext cx="658" cy="1"/>
            </a:xfrm>
            <a:prstGeom prst="line">
              <a:avLst/>
            </a:prstGeom>
            <a:ln w="25400" cap="flat" cmpd="sng">
              <a:solidFill>
                <a:srgbClr val="FF0000"/>
              </a:solidFill>
              <a:prstDash val="solid"/>
              <a:round/>
              <a:headEnd type="none" w="med" len="med"/>
              <a:tailEnd type="none" w="med" len="med"/>
            </a:ln>
          </p:spPr>
        </p:sp>
        <p:sp>
          <p:nvSpPr>
            <p:cNvPr id="6159" name="Rectangle 16"/>
            <p:cNvSpPr/>
            <p:nvPr/>
          </p:nvSpPr>
          <p:spPr>
            <a:xfrm>
              <a:off x="1076" y="3262"/>
              <a:ext cx="461" cy="338"/>
            </a:xfrm>
            <a:prstGeom prst="rect">
              <a:avLst/>
            </a:prstGeom>
            <a:solidFill>
              <a:srgbClr val="FF9900"/>
            </a:solidFill>
            <a:ln w="9525">
              <a:noFill/>
            </a:ln>
          </p:spPr>
          <p:txBody>
            <a:bodyPr anchor="t" anchorCtr="0"/>
            <a:p>
              <a:endParaRPr lang="zh-CN" altLang="en-US" sz="1600" dirty="0">
                <a:latin typeface="Arial" panose="020B0604020202020204" pitchFamily="34" charset="0"/>
                <a:ea typeface="宋体" panose="02010600030101010101" pitchFamily="2" charset="-122"/>
              </a:endParaRPr>
            </a:p>
          </p:txBody>
        </p:sp>
        <p:sp>
          <p:nvSpPr>
            <p:cNvPr id="6160" name="Rectangle 17"/>
            <p:cNvSpPr/>
            <p:nvPr/>
          </p:nvSpPr>
          <p:spPr>
            <a:xfrm>
              <a:off x="1224" y="3336"/>
              <a:ext cx="153" cy="191"/>
            </a:xfrm>
            <a:prstGeom prst="rect">
              <a:avLst/>
            </a:prstGeom>
            <a:noFill/>
            <a:ln w="9525">
              <a:noFill/>
            </a:ln>
          </p:spPr>
          <p:txBody>
            <a:bodyPr wrap="none" lIns="0" tIns="0" rIns="0" bIns="0" anchor="t" anchorCtr="0">
              <a:spAutoFit/>
            </a:bodyPr>
            <a:p>
              <a:r>
                <a:rPr lang="zh-CN" altLang="en-US" sz="1600" b="1" dirty="0">
                  <a:solidFill>
                    <a:srgbClr val="000000"/>
                  </a:solidFill>
                  <a:latin typeface="Arial" panose="020B0604020202020204" pitchFamily="34" charset="0"/>
                  <a:ea typeface="宋体" panose="02010600030101010101" pitchFamily="2" charset="-122"/>
                </a:rPr>
                <a:t>狮</a:t>
              </a:r>
              <a:endParaRPr lang="zh-CN" altLang="en-US" sz="1600" dirty="0">
                <a:latin typeface="Times New Roman" panose="02020603050405020304" pitchFamily="18" charset="0"/>
                <a:ea typeface="宋体" panose="02010600030101010101" pitchFamily="2" charset="-122"/>
              </a:endParaRPr>
            </a:p>
          </p:txBody>
        </p:sp>
        <p:sp>
          <p:nvSpPr>
            <p:cNvPr id="6161" name="Rectangle 18"/>
            <p:cNvSpPr/>
            <p:nvPr/>
          </p:nvSpPr>
          <p:spPr>
            <a:xfrm>
              <a:off x="1076" y="3262"/>
              <a:ext cx="461" cy="338"/>
            </a:xfrm>
            <a:prstGeom prst="rect">
              <a:avLst/>
            </a:prstGeom>
            <a:noFill/>
            <a:ln w="25400" cap="flat" cmpd="sng">
              <a:solidFill>
                <a:srgbClr val="000000"/>
              </a:solidFill>
              <a:prstDash val="solid"/>
              <a:miter/>
              <a:headEnd type="none" w="med" len="med"/>
              <a:tailEnd type="none" w="med" len="med"/>
            </a:ln>
          </p:spPr>
          <p:txBody>
            <a:bodyPr anchor="t" anchorCtr="0"/>
            <a:p>
              <a:endParaRPr lang="zh-CN" altLang="en-US" sz="1600" dirty="0">
                <a:latin typeface="Arial" panose="020B0604020202020204" pitchFamily="34" charset="0"/>
                <a:ea typeface="宋体" panose="02010600030101010101" pitchFamily="2" charset="-122"/>
              </a:endParaRPr>
            </a:p>
          </p:txBody>
        </p:sp>
        <p:sp>
          <p:nvSpPr>
            <p:cNvPr id="6162" name="Rectangle 19"/>
            <p:cNvSpPr/>
            <p:nvPr/>
          </p:nvSpPr>
          <p:spPr>
            <a:xfrm>
              <a:off x="1734" y="3262"/>
              <a:ext cx="461" cy="338"/>
            </a:xfrm>
            <a:prstGeom prst="rect">
              <a:avLst/>
            </a:prstGeom>
            <a:solidFill>
              <a:srgbClr val="FF9900"/>
            </a:solidFill>
            <a:ln w="9525">
              <a:noFill/>
            </a:ln>
          </p:spPr>
          <p:txBody>
            <a:bodyPr anchor="t" anchorCtr="0"/>
            <a:p>
              <a:endParaRPr lang="zh-CN" altLang="en-US" sz="1600" dirty="0">
                <a:latin typeface="Arial" panose="020B0604020202020204" pitchFamily="34" charset="0"/>
                <a:ea typeface="宋体" panose="02010600030101010101" pitchFamily="2" charset="-122"/>
              </a:endParaRPr>
            </a:p>
          </p:txBody>
        </p:sp>
        <p:sp>
          <p:nvSpPr>
            <p:cNvPr id="6163" name="Rectangle 20"/>
            <p:cNvSpPr/>
            <p:nvPr/>
          </p:nvSpPr>
          <p:spPr>
            <a:xfrm>
              <a:off x="1882" y="3336"/>
              <a:ext cx="153" cy="191"/>
            </a:xfrm>
            <a:prstGeom prst="rect">
              <a:avLst/>
            </a:prstGeom>
            <a:noFill/>
            <a:ln w="9525">
              <a:noFill/>
            </a:ln>
          </p:spPr>
          <p:txBody>
            <a:bodyPr wrap="none" lIns="0" tIns="0" rIns="0" bIns="0" anchor="t" anchorCtr="0">
              <a:spAutoFit/>
            </a:bodyPr>
            <a:p>
              <a:r>
                <a:rPr lang="zh-CN" altLang="en-US" sz="1600" b="1" dirty="0">
                  <a:solidFill>
                    <a:srgbClr val="000000"/>
                  </a:solidFill>
                  <a:latin typeface="Arial" panose="020B0604020202020204" pitchFamily="34" charset="0"/>
                  <a:ea typeface="宋体" panose="02010600030101010101" pitchFamily="2" charset="-122"/>
                </a:rPr>
                <a:t>虎</a:t>
              </a:r>
              <a:endParaRPr lang="zh-CN" altLang="en-US" sz="1600" dirty="0">
                <a:latin typeface="Times New Roman" panose="02020603050405020304" pitchFamily="18" charset="0"/>
                <a:ea typeface="宋体" panose="02010600030101010101" pitchFamily="2" charset="-122"/>
              </a:endParaRPr>
            </a:p>
          </p:txBody>
        </p:sp>
        <p:sp>
          <p:nvSpPr>
            <p:cNvPr id="6164" name="Rectangle 21"/>
            <p:cNvSpPr/>
            <p:nvPr/>
          </p:nvSpPr>
          <p:spPr>
            <a:xfrm>
              <a:off x="1734" y="3262"/>
              <a:ext cx="461" cy="338"/>
            </a:xfrm>
            <a:prstGeom prst="rect">
              <a:avLst/>
            </a:prstGeom>
            <a:noFill/>
            <a:ln w="25400" cap="flat" cmpd="sng">
              <a:solidFill>
                <a:srgbClr val="000000"/>
              </a:solidFill>
              <a:prstDash val="solid"/>
              <a:miter/>
              <a:headEnd type="none" w="med" len="med"/>
              <a:tailEnd type="none" w="med" len="med"/>
            </a:ln>
          </p:spPr>
          <p:txBody>
            <a:bodyPr anchor="t" anchorCtr="0"/>
            <a:p>
              <a:endParaRPr lang="zh-CN" altLang="en-US" sz="1600" dirty="0">
                <a:latin typeface="Arial" panose="020B0604020202020204" pitchFamily="34" charset="0"/>
                <a:ea typeface="宋体" panose="02010600030101010101" pitchFamily="2" charset="-122"/>
              </a:endParaRPr>
            </a:p>
          </p:txBody>
        </p:sp>
        <p:sp>
          <p:nvSpPr>
            <p:cNvPr id="6165" name="Rectangle 22"/>
            <p:cNvSpPr/>
            <p:nvPr/>
          </p:nvSpPr>
          <p:spPr>
            <a:xfrm>
              <a:off x="2392" y="3262"/>
              <a:ext cx="461" cy="338"/>
            </a:xfrm>
            <a:prstGeom prst="rect">
              <a:avLst/>
            </a:prstGeom>
            <a:solidFill>
              <a:srgbClr val="FF9900"/>
            </a:solidFill>
            <a:ln w="9525">
              <a:noFill/>
            </a:ln>
          </p:spPr>
          <p:txBody>
            <a:bodyPr anchor="t" anchorCtr="0"/>
            <a:p>
              <a:endParaRPr lang="zh-CN" altLang="en-US" sz="1600" dirty="0">
                <a:latin typeface="Arial" panose="020B0604020202020204" pitchFamily="34" charset="0"/>
                <a:ea typeface="宋体" panose="02010600030101010101" pitchFamily="2" charset="-122"/>
              </a:endParaRPr>
            </a:p>
          </p:txBody>
        </p:sp>
        <p:sp>
          <p:nvSpPr>
            <p:cNvPr id="6166" name="Rectangle 23"/>
            <p:cNvSpPr/>
            <p:nvPr/>
          </p:nvSpPr>
          <p:spPr>
            <a:xfrm>
              <a:off x="2540" y="3336"/>
              <a:ext cx="153" cy="191"/>
            </a:xfrm>
            <a:prstGeom prst="rect">
              <a:avLst/>
            </a:prstGeom>
            <a:noFill/>
            <a:ln w="9525">
              <a:noFill/>
            </a:ln>
          </p:spPr>
          <p:txBody>
            <a:bodyPr wrap="none" lIns="0" tIns="0" rIns="0" bIns="0" anchor="t" anchorCtr="0">
              <a:spAutoFit/>
            </a:bodyPr>
            <a:p>
              <a:r>
                <a:rPr lang="zh-CN" altLang="en-US" sz="1600" b="1" dirty="0">
                  <a:solidFill>
                    <a:srgbClr val="000000"/>
                  </a:solidFill>
                  <a:latin typeface="Arial" panose="020B0604020202020204" pitchFamily="34" charset="0"/>
                  <a:ea typeface="宋体" panose="02010600030101010101" pitchFamily="2" charset="-122"/>
                </a:rPr>
                <a:t>豹</a:t>
              </a:r>
              <a:endParaRPr lang="zh-CN" altLang="en-US" sz="1600" dirty="0">
                <a:latin typeface="Times New Roman" panose="02020603050405020304" pitchFamily="18" charset="0"/>
                <a:ea typeface="宋体" panose="02010600030101010101" pitchFamily="2" charset="-122"/>
              </a:endParaRPr>
            </a:p>
          </p:txBody>
        </p:sp>
        <p:sp>
          <p:nvSpPr>
            <p:cNvPr id="6167" name="Rectangle 24"/>
            <p:cNvSpPr/>
            <p:nvPr/>
          </p:nvSpPr>
          <p:spPr>
            <a:xfrm>
              <a:off x="2392" y="3262"/>
              <a:ext cx="461" cy="338"/>
            </a:xfrm>
            <a:prstGeom prst="rect">
              <a:avLst/>
            </a:prstGeom>
            <a:noFill/>
            <a:ln w="25400" cap="flat" cmpd="sng">
              <a:solidFill>
                <a:srgbClr val="000000"/>
              </a:solidFill>
              <a:prstDash val="solid"/>
              <a:miter/>
              <a:headEnd type="none" w="med" len="med"/>
              <a:tailEnd type="none" w="med" len="med"/>
            </a:ln>
          </p:spPr>
          <p:txBody>
            <a:bodyPr anchor="t" anchorCtr="0"/>
            <a:p>
              <a:endParaRPr lang="zh-CN" altLang="en-US" sz="1600" dirty="0">
                <a:latin typeface="Arial" panose="020B0604020202020204" pitchFamily="34" charset="0"/>
                <a:ea typeface="宋体" panose="02010600030101010101" pitchFamily="2" charset="-122"/>
              </a:endParaRPr>
            </a:p>
          </p:txBody>
        </p:sp>
        <p:sp>
          <p:nvSpPr>
            <p:cNvPr id="6168" name="Rectangle 25"/>
            <p:cNvSpPr/>
            <p:nvPr/>
          </p:nvSpPr>
          <p:spPr>
            <a:xfrm>
              <a:off x="1578" y="2546"/>
              <a:ext cx="773" cy="337"/>
            </a:xfrm>
            <a:prstGeom prst="rect">
              <a:avLst/>
            </a:prstGeom>
            <a:solidFill>
              <a:srgbClr val="FF9900"/>
            </a:solidFill>
            <a:ln w="9525">
              <a:noFill/>
            </a:ln>
          </p:spPr>
          <p:txBody>
            <a:bodyPr anchor="t" anchorCtr="0"/>
            <a:p>
              <a:endParaRPr lang="zh-CN" altLang="en-US" sz="1600" dirty="0">
                <a:latin typeface="Arial" panose="020B0604020202020204" pitchFamily="34" charset="0"/>
                <a:ea typeface="宋体" panose="02010600030101010101" pitchFamily="2" charset="-122"/>
              </a:endParaRPr>
            </a:p>
          </p:txBody>
        </p:sp>
        <p:sp>
          <p:nvSpPr>
            <p:cNvPr id="6169" name="Rectangle 26"/>
            <p:cNvSpPr/>
            <p:nvPr/>
          </p:nvSpPr>
          <p:spPr>
            <a:xfrm>
              <a:off x="1652" y="2620"/>
              <a:ext cx="610" cy="191"/>
            </a:xfrm>
            <a:prstGeom prst="rect">
              <a:avLst/>
            </a:prstGeom>
            <a:noFill/>
            <a:ln w="9525">
              <a:noFill/>
            </a:ln>
          </p:spPr>
          <p:txBody>
            <a:bodyPr wrap="none" lIns="0" tIns="0" rIns="0" bIns="0" anchor="t" anchorCtr="0">
              <a:spAutoFit/>
            </a:bodyPr>
            <a:p>
              <a:r>
                <a:rPr lang="zh-CN" altLang="en-US" sz="1600" b="1" dirty="0">
                  <a:solidFill>
                    <a:srgbClr val="000000"/>
                  </a:solidFill>
                  <a:latin typeface="Arial" panose="020B0604020202020204" pitchFamily="34" charset="0"/>
                  <a:ea typeface="宋体" panose="02010600030101010101" pitchFamily="2" charset="-122"/>
                </a:rPr>
                <a:t>猫科动物</a:t>
              </a:r>
              <a:endParaRPr lang="zh-CN" altLang="en-US" sz="1600" dirty="0">
                <a:latin typeface="Times New Roman" panose="02020603050405020304" pitchFamily="18" charset="0"/>
                <a:ea typeface="宋体" panose="02010600030101010101" pitchFamily="2" charset="-122"/>
              </a:endParaRPr>
            </a:p>
          </p:txBody>
        </p:sp>
        <p:sp>
          <p:nvSpPr>
            <p:cNvPr id="6170" name="Rectangle 27"/>
            <p:cNvSpPr/>
            <p:nvPr/>
          </p:nvSpPr>
          <p:spPr>
            <a:xfrm>
              <a:off x="1578" y="2546"/>
              <a:ext cx="773" cy="337"/>
            </a:xfrm>
            <a:prstGeom prst="rect">
              <a:avLst/>
            </a:prstGeom>
            <a:noFill/>
            <a:ln w="25400" cap="flat" cmpd="sng">
              <a:solidFill>
                <a:srgbClr val="000000"/>
              </a:solidFill>
              <a:prstDash val="solid"/>
              <a:miter/>
              <a:headEnd type="none" w="med" len="med"/>
              <a:tailEnd type="none" w="med" len="med"/>
            </a:ln>
          </p:spPr>
          <p:txBody>
            <a:bodyPr anchor="t" anchorCtr="0"/>
            <a:p>
              <a:endParaRPr lang="zh-CN" altLang="en-US" sz="1600" dirty="0">
                <a:latin typeface="Arial" panose="020B0604020202020204" pitchFamily="34" charset="0"/>
                <a:ea typeface="宋体" panose="02010600030101010101" pitchFamily="2" charset="-122"/>
              </a:endParaRPr>
            </a:p>
          </p:txBody>
        </p:sp>
        <p:sp>
          <p:nvSpPr>
            <p:cNvPr id="6171" name="Line 28"/>
            <p:cNvSpPr/>
            <p:nvPr/>
          </p:nvSpPr>
          <p:spPr>
            <a:xfrm>
              <a:off x="3939" y="2883"/>
              <a:ext cx="1" cy="190"/>
            </a:xfrm>
            <a:prstGeom prst="line">
              <a:avLst/>
            </a:prstGeom>
            <a:ln w="25400" cap="flat" cmpd="sng">
              <a:solidFill>
                <a:srgbClr val="FF0000"/>
              </a:solidFill>
              <a:prstDash val="solid"/>
              <a:round/>
              <a:headEnd type="none" w="med" len="med"/>
              <a:tailEnd type="none" w="med" len="med"/>
            </a:ln>
          </p:spPr>
        </p:sp>
        <p:sp>
          <p:nvSpPr>
            <p:cNvPr id="6172" name="Line 29"/>
            <p:cNvSpPr/>
            <p:nvPr/>
          </p:nvSpPr>
          <p:spPr>
            <a:xfrm>
              <a:off x="3281" y="3073"/>
              <a:ext cx="1" cy="189"/>
            </a:xfrm>
            <a:prstGeom prst="line">
              <a:avLst/>
            </a:prstGeom>
            <a:ln w="25400" cap="flat" cmpd="sng">
              <a:solidFill>
                <a:srgbClr val="FF0000"/>
              </a:solidFill>
              <a:prstDash val="solid"/>
              <a:round/>
              <a:headEnd type="none" w="med" len="med"/>
              <a:tailEnd type="none" w="med" len="med"/>
            </a:ln>
          </p:spPr>
        </p:sp>
        <p:sp>
          <p:nvSpPr>
            <p:cNvPr id="6173" name="Line 30"/>
            <p:cNvSpPr/>
            <p:nvPr/>
          </p:nvSpPr>
          <p:spPr>
            <a:xfrm>
              <a:off x="3939" y="3073"/>
              <a:ext cx="1" cy="189"/>
            </a:xfrm>
            <a:prstGeom prst="line">
              <a:avLst/>
            </a:prstGeom>
            <a:ln w="25400" cap="flat" cmpd="sng">
              <a:solidFill>
                <a:srgbClr val="FF0000"/>
              </a:solidFill>
              <a:prstDash val="solid"/>
              <a:round/>
              <a:headEnd type="none" w="med" len="med"/>
              <a:tailEnd type="none" w="med" len="med"/>
            </a:ln>
          </p:spPr>
        </p:sp>
        <p:sp>
          <p:nvSpPr>
            <p:cNvPr id="6174" name="Line 31"/>
            <p:cNvSpPr/>
            <p:nvPr/>
          </p:nvSpPr>
          <p:spPr>
            <a:xfrm>
              <a:off x="4597" y="3073"/>
              <a:ext cx="1" cy="189"/>
            </a:xfrm>
            <a:prstGeom prst="line">
              <a:avLst/>
            </a:prstGeom>
            <a:ln w="25400" cap="flat" cmpd="sng">
              <a:solidFill>
                <a:srgbClr val="FF0000"/>
              </a:solidFill>
              <a:prstDash val="solid"/>
              <a:round/>
              <a:headEnd type="none" w="med" len="med"/>
              <a:tailEnd type="none" w="med" len="med"/>
            </a:ln>
          </p:spPr>
        </p:sp>
        <p:sp>
          <p:nvSpPr>
            <p:cNvPr id="6175" name="Line 32"/>
            <p:cNvSpPr/>
            <p:nvPr/>
          </p:nvSpPr>
          <p:spPr>
            <a:xfrm>
              <a:off x="3281" y="3073"/>
              <a:ext cx="658" cy="1"/>
            </a:xfrm>
            <a:prstGeom prst="line">
              <a:avLst/>
            </a:prstGeom>
            <a:ln w="25400" cap="flat" cmpd="sng">
              <a:solidFill>
                <a:srgbClr val="FF0000"/>
              </a:solidFill>
              <a:prstDash val="solid"/>
              <a:round/>
              <a:headEnd type="none" w="med" len="med"/>
              <a:tailEnd type="none" w="med" len="med"/>
            </a:ln>
          </p:spPr>
        </p:sp>
        <p:sp>
          <p:nvSpPr>
            <p:cNvPr id="6176" name="Line 33"/>
            <p:cNvSpPr/>
            <p:nvPr/>
          </p:nvSpPr>
          <p:spPr>
            <a:xfrm>
              <a:off x="3939" y="3073"/>
              <a:ext cx="658" cy="1"/>
            </a:xfrm>
            <a:prstGeom prst="line">
              <a:avLst/>
            </a:prstGeom>
            <a:ln w="25400" cap="flat" cmpd="sng">
              <a:solidFill>
                <a:srgbClr val="FF0000"/>
              </a:solidFill>
              <a:prstDash val="solid"/>
              <a:round/>
              <a:headEnd type="none" w="med" len="med"/>
              <a:tailEnd type="none" w="med" len="med"/>
            </a:ln>
          </p:spPr>
        </p:sp>
        <p:sp>
          <p:nvSpPr>
            <p:cNvPr id="6177" name="Rectangle 34"/>
            <p:cNvSpPr/>
            <p:nvPr/>
          </p:nvSpPr>
          <p:spPr>
            <a:xfrm>
              <a:off x="3050" y="3262"/>
              <a:ext cx="461" cy="338"/>
            </a:xfrm>
            <a:prstGeom prst="rect">
              <a:avLst/>
            </a:prstGeom>
            <a:solidFill>
              <a:srgbClr val="FF9900"/>
            </a:solidFill>
            <a:ln w="9525">
              <a:noFill/>
            </a:ln>
          </p:spPr>
          <p:txBody>
            <a:bodyPr anchor="t" anchorCtr="0"/>
            <a:p>
              <a:endParaRPr lang="zh-CN" altLang="en-US" sz="1600" dirty="0">
                <a:latin typeface="Arial" panose="020B0604020202020204" pitchFamily="34" charset="0"/>
                <a:ea typeface="宋体" panose="02010600030101010101" pitchFamily="2" charset="-122"/>
              </a:endParaRPr>
            </a:p>
          </p:txBody>
        </p:sp>
        <p:sp>
          <p:nvSpPr>
            <p:cNvPr id="6178" name="Rectangle 35"/>
            <p:cNvSpPr/>
            <p:nvPr/>
          </p:nvSpPr>
          <p:spPr>
            <a:xfrm>
              <a:off x="3124" y="3336"/>
              <a:ext cx="305" cy="191"/>
            </a:xfrm>
            <a:prstGeom prst="rect">
              <a:avLst/>
            </a:prstGeom>
            <a:noFill/>
            <a:ln w="9525">
              <a:noFill/>
            </a:ln>
          </p:spPr>
          <p:txBody>
            <a:bodyPr wrap="none" lIns="0" tIns="0" rIns="0" bIns="0" anchor="t" anchorCtr="0">
              <a:spAutoFit/>
            </a:bodyPr>
            <a:p>
              <a:r>
                <a:rPr lang="zh-CN" altLang="en-US" sz="1600" b="1" dirty="0">
                  <a:solidFill>
                    <a:srgbClr val="000000"/>
                  </a:solidFill>
                  <a:latin typeface="Arial" panose="020B0604020202020204" pitchFamily="34" charset="0"/>
                  <a:ea typeface="宋体" panose="02010600030101010101" pitchFamily="2" charset="-122"/>
                </a:rPr>
                <a:t>家犬</a:t>
              </a:r>
              <a:endParaRPr lang="zh-CN" altLang="en-US" sz="1600" dirty="0">
                <a:latin typeface="Times New Roman" panose="02020603050405020304" pitchFamily="18" charset="0"/>
                <a:ea typeface="宋体" panose="02010600030101010101" pitchFamily="2" charset="-122"/>
              </a:endParaRPr>
            </a:p>
          </p:txBody>
        </p:sp>
        <p:sp>
          <p:nvSpPr>
            <p:cNvPr id="6179" name="Rectangle 36"/>
            <p:cNvSpPr/>
            <p:nvPr/>
          </p:nvSpPr>
          <p:spPr>
            <a:xfrm>
              <a:off x="3050" y="3262"/>
              <a:ext cx="461" cy="338"/>
            </a:xfrm>
            <a:prstGeom prst="rect">
              <a:avLst/>
            </a:prstGeom>
            <a:noFill/>
            <a:ln w="25400" cap="flat" cmpd="sng">
              <a:solidFill>
                <a:srgbClr val="000000"/>
              </a:solidFill>
              <a:prstDash val="solid"/>
              <a:miter/>
              <a:headEnd type="none" w="med" len="med"/>
              <a:tailEnd type="none" w="med" len="med"/>
            </a:ln>
          </p:spPr>
          <p:txBody>
            <a:bodyPr anchor="t" anchorCtr="0"/>
            <a:p>
              <a:endParaRPr lang="zh-CN" altLang="en-US" sz="1600" dirty="0">
                <a:latin typeface="Arial" panose="020B0604020202020204" pitchFamily="34" charset="0"/>
                <a:ea typeface="宋体" panose="02010600030101010101" pitchFamily="2" charset="-122"/>
              </a:endParaRPr>
            </a:p>
          </p:txBody>
        </p:sp>
        <p:sp>
          <p:nvSpPr>
            <p:cNvPr id="6180" name="Rectangle 37"/>
            <p:cNvSpPr/>
            <p:nvPr/>
          </p:nvSpPr>
          <p:spPr>
            <a:xfrm>
              <a:off x="3708" y="3262"/>
              <a:ext cx="461" cy="338"/>
            </a:xfrm>
            <a:prstGeom prst="rect">
              <a:avLst/>
            </a:prstGeom>
            <a:solidFill>
              <a:srgbClr val="FF9900"/>
            </a:solidFill>
            <a:ln w="9525">
              <a:noFill/>
            </a:ln>
          </p:spPr>
          <p:txBody>
            <a:bodyPr anchor="t" anchorCtr="0"/>
            <a:p>
              <a:endParaRPr lang="zh-CN" altLang="en-US" sz="1600" dirty="0">
                <a:latin typeface="Arial" panose="020B0604020202020204" pitchFamily="34" charset="0"/>
                <a:ea typeface="宋体" panose="02010600030101010101" pitchFamily="2" charset="-122"/>
              </a:endParaRPr>
            </a:p>
          </p:txBody>
        </p:sp>
        <p:sp>
          <p:nvSpPr>
            <p:cNvPr id="6181" name="Rectangle 38"/>
            <p:cNvSpPr/>
            <p:nvPr/>
          </p:nvSpPr>
          <p:spPr>
            <a:xfrm>
              <a:off x="3856" y="3336"/>
              <a:ext cx="153" cy="191"/>
            </a:xfrm>
            <a:prstGeom prst="rect">
              <a:avLst/>
            </a:prstGeom>
            <a:noFill/>
            <a:ln w="9525">
              <a:noFill/>
            </a:ln>
          </p:spPr>
          <p:txBody>
            <a:bodyPr wrap="none" lIns="0" tIns="0" rIns="0" bIns="0" anchor="t" anchorCtr="0">
              <a:spAutoFit/>
            </a:bodyPr>
            <a:p>
              <a:r>
                <a:rPr lang="zh-CN" altLang="en-US" sz="1600" b="1" dirty="0">
                  <a:solidFill>
                    <a:srgbClr val="000000"/>
                  </a:solidFill>
                  <a:latin typeface="Arial" panose="020B0604020202020204" pitchFamily="34" charset="0"/>
                  <a:ea typeface="宋体" panose="02010600030101010101" pitchFamily="2" charset="-122"/>
                </a:rPr>
                <a:t>狼</a:t>
              </a:r>
              <a:endParaRPr lang="zh-CN" altLang="en-US" sz="1600" dirty="0">
                <a:latin typeface="Times New Roman" panose="02020603050405020304" pitchFamily="18" charset="0"/>
                <a:ea typeface="宋体" panose="02010600030101010101" pitchFamily="2" charset="-122"/>
              </a:endParaRPr>
            </a:p>
          </p:txBody>
        </p:sp>
        <p:sp>
          <p:nvSpPr>
            <p:cNvPr id="6182" name="Rectangle 39"/>
            <p:cNvSpPr/>
            <p:nvPr/>
          </p:nvSpPr>
          <p:spPr>
            <a:xfrm>
              <a:off x="3708" y="3262"/>
              <a:ext cx="461" cy="338"/>
            </a:xfrm>
            <a:prstGeom prst="rect">
              <a:avLst/>
            </a:prstGeom>
            <a:noFill/>
            <a:ln w="25400" cap="flat" cmpd="sng">
              <a:solidFill>
                <a:srgbClr val="000000"/>
              </a:solidFill>
              <a:prstDash val="solid"/>
              <a:miter/>
              <a:headEnd type="none" w="med" len="med"/>
              <a:tailEnd type="none" w="med" len="med"/>
            </a:ln>
          </p:spPr>
          <p:txBody>
            <a:bodyPr anchor="t" anchorCtr="0"/>
            <a:p>
              <a:endParaRPr lang="zh-CN" altLang="en-US" sz="1600" dirty="0">
                <a:latin typeface="Arial" panose="020B0604020202020204" pitchFamily="34" charset="0"/>
                <a:ea typeface="宋体" panose="02010600030101010101" pitchFamily="2" charset="-122"/>
              </a:endParaRPr>
            </a:p>
          </p:txBody>
        </p:sp>
        <p:sp>
          <p:nvSpPr>
            <p:cNvPr id="6183" name="Rectangle 40"/>
            <p:cNvSpPr/>
            <p:nvPr/>
          </p:nvSpPr>
          <p:spPr>
            <a:xfrm>
              <a:off x="4366" y="3262"/>
              <a:ext cx="461" cy="338"/>
            </a:xfrm>
            <a:prstGeom prst="rect">
              <a:avLst/>
            </a:prstGeom>
            <a:solidFill>
              <a:srgbClr val="FF9900"/>
            </a:solidFill>
            <a:ln w="9525">
              <a:noFill/>
            </a:ln>
          </p:spPr>
          <p:txBody>
            <a:bodyPr anchor="t" anchorCtr="0"/>
            <a:p>
              <a:endParaRPr lang="zh-CN" altLang="en-US" sz="1600" dirty="0">
                <a:latin typeface="Arial" panose="020B0604020202020204" pitchFamily="34" charset="0"/>
                <a:ea typeface="宋体" panose="02010600030101010101" pitchFamily="2" charset="-122"/>
              </a:endParaRPr>
            </a:p>
          </p:txBody>
        </p:sp>
        <p:sp>
          <p:nvSpPr>
            <p:cNvPr id="6184" name="Rectangle 41"/>
            <p:cNvSpPr/>
            <p:nvPr/>
          </p:nvSpPr>
          <p:spPr>
            <a:xfrm>
              <a:off x="4514" y="3336"/>
              <a:ext cx="153" cy="191"/>
            </a:xfrm>
            <a:prstGeom prst="rect">
              <a:avLst/>
            </a:prstGeom>
            <a:noFill/>
            <a:ln w="9525">
              <a:noFill/>
            </a:ln>
          </p:spPr>
          <p:txBody>
            <a:bodyPr wrap="none" lIns="0" tIns="0" rIns="0" bIns="0" anchor="t" anchorCtr="0">
              <a:spAutoFit/>
            </a:bodyPr>
            <a:p>
              <a:r>
                <a:rPr lang="zh-CN" altLang="en-US" sz="1600" b="1" dirty="0">
                  <a:solidFill>
                    <a:srgbClr val="000000"/>
                  </a:solidFill>
                  <a:latin typeface="Arial" panose="020B0604020202020204" pitchFamily="34" charset="0"/>
                  <a:ea typeface="宋体" panose="02010600030101010101" pitchFamily="2" charset="-122"/>
                </a:rPr>
                <a:t>豺</a:t>
              </a:r>
              <a:endParaRPr lang="zh-CN" altLang="en-US" sz="1600" dirty="0">
                <a:latin typeface="Times New Roman" panose="02020603050405020304" pitchFamily="18" charset="0"/>
                <a:ea typeface="宋体" panose="02010600030101010101" pitchFamily="2" charset="-122"/>
              </a:endParaRPr>
            </a:p>
          </p:txBody>
        </p:sp>
        <p:sp>
          <p:nvSpPr>
            <p:cNvPr id="6185" name="Rectangle 42"/>
            <p:cNvSpPr/>
            <p:nvPr/>
          </p:nvSpPr>
          <p:spPr>
            <a:xfrm>
              <a:off x="4366" y="3262"/>
              <a:ext cx="461" cy="338"/>
            </a:xfrm>
            <a:prstGeom prst="rect">
              <a:avLst/>
            </a:prstGeom>
            <a:noFill/>
            <a:ln w="25400" cap="flat" cmpd="sng">
              <a:solidFill>
                <a:srgbClr val="000000"/>
              </a:solidFill>
              <a:prstDash val="solid"/>
              <a:miter/>
              <a:headEnd type="none" w="med" len="med"/>
              <a:tailEnd type="none" w="med" len="med"/>
            </a:ln>
          </p:spPr>
          <p:txBody>
            <a:bodyPr anchor="t" anchorCtr="0"/>
            <a:p>
              <a:endParaRPr lang="zh-CN" altLang="en-US" sz="1600" dirty="0">
                <a:latin typeface="Arial" panose="020B0604020202020204" pitchFamily="34" charset="0"/>
                <a:ea typeface="宋体" panose="02010600030101010101" pitchFamily="2" charset="-122"/>
              </a:endParaRPr>
            </a:p>
          </p:txBody>
        </p:sp>
        <p:sp>
          <p:nvSpPr>
            <p:cNvPr id="6186" name="Rectangle 43"/>
            <p:cNvSpPr/>
            <p:nvPr/>
          </p:nvSpPr>
          <p:spPr>
            <a:xfrm>
              <a:off x="3552" y="2546"/>
              <a:ext cx="773" cy="337"/>
            </a:xfrm>
            <a:prstGeom prst="rect">
              <a:avLst/>
            </a:prstGeom>
            <a:solidFill>
              <a:srgbClr val="FF9900"/>
            </a:solidFill>
            <a:ln w="9525">
              <a:noFill/>
            </a:ln>
          </p:spPr>
          <p:txBody>
            <a:bodyPr anchor="t" anchorCtr="0"/>
            <a:p>
              <a:endParaRPr lang="zh-CN" altLang="en-US" sz="1600" dirty="0">
                <a:latin typeface="Arial" panose="020B0604020202020204" pitchFamily="34" charset="0"/>
                <a:ea typeface="宋体" panose="02010600030101010101" pitchFamily="2" charset="-122"/>
              </a:endParaRPr>
            </a:p>
          </p:txBody>
        </p:sp>
        <p:sp>
          <p:nvSpPr>
            <p:cNvPr id="6187" name="Rectangle 44"/>
            <p:cNvSpPr/>
            <p:nvPr/>
          </p:nvSpPr>
          <p:spPr>
            <a:xfrm>
              <a:off x="3626" y="2620"/>
              <a:ext cx="610" cy="191"/>
            </a:xfrm>
            <a:prstGeom prst="rect">
              <a:avLst/>
            </a:prstGeom>
            <a:noFill/>
            <a:ln w="9525">
              <a:noFill/>
            </a:ln>
          </p:spPr>
          <p:txBody>
            <a:bodyPr wrap="none" lIns="0" tIns="0" rIns="0" bIns="0" anchor="t" anchorCtr="0">
              <a:spAutoFit/>
            </a:bodyPr>
            <a:p>
              <a:r>
                <a:rPr lang="zh-CN" altLang="en-US" sz="1600" b="1" dirty="0">
                  <a:solidFill>
                    <a:srgbClr val="000000"/>
                  </a:solidFill>
                  <a:latin typeface="Arial" panose="020B0604020202020204" pitchFamily="34" charset="0"/>
                  <a:ea typeface="宋体" panose="02010600030101010101" pitchFamily="2" charset="-122"/>
                </a:rPr>
                <a:t>犬科动物</a:t>
              </a:r>
              <a:endParaRPr lang="zh-CN" altLang="en-US" sz="1600" dirty="0">
                <a:latin typeface="Times New Roman" panose="02020603050405020304" pitchFamily="18" charset="0"/>
                <a:ea typeface="宋体" panose="02010600030101010101" pitchFamily="2" charset="-122"/>
              </a:endParaRPr>
            </a:p>
          </p:txBody>
        </p:sp>
        <p:sp>
          <p:nvSpPr>
            <p:cNvPr id="6188" name="Rectangle 45"/>
            <p:cNvSpPr/>
            <p:nvPr/>
          </p:nvSpPr>
          <p:spPr>
            <a:xfrm>
              <a:off x="3552" y="2546"/>
              <a:ext cx="773" cy="337"/>
            </a:xfrm>
            <a:prstGeom prst="rect">
              <a:avLst/>
            </a:prstGeom>
            <a:noFill/>
            <a:ln w="25400" cap="flat" cmpd="sng">
              <a:solidFill>
                <a:srgbClr val="000000"/>
              </a:solidFill>
              <a:prstDash val="solid"/>
              <a:miter/>
              <a:headEnd type="none" w="med" len="med"/>
              <a:tailEnd type="none" w="med" len="med"/>
            </a:ln>
          </p:spPr>
          <p:txBody>
            <a:bodyPr anchor="t" anchorCtr="0"/>
            <a:p>
              <a:endParaRPr lang="zh-CN" altLang="en-US" sz="1600" dirty="0">
                <a:latin typeface="Arial" panose="020B0604020202020204" pitchFamily="34" charset="0"/>
                <a:ea typeface="宋体" panose="02010600030101010101" pitchFamily="2" charset="-122"/>
              </a:endParaRPr>
            </a:p>
          </p:txBody>
        </p:sp>
        <p:sp>
          <p:nvSpPr>
            <p:cNvPr id="6189" name="Rectangle 46"/>
            <p:cNvSpPr/>
            <p:nvPr/>
          </p:nvSpPr>
          <p:spPr>
            <a:xfrm>
              <a:off x="2565" y="1829"/>
              <a:ext cx="773" cy="338"/>
            </a:xfrm>
            <a:prstGeom prst="rect">
              <a:avLst/>
            </a:prstGeom>
            <a:solidFill>
              <a:srgbClr val="FF9900"/>
            </a:solidFill>
            <a:ln w="9525">
              <a:noFill/>
            </a:ln>
          </p:spPr>
          <p:txBody>
            <a:bodyPr anchor="t" anchorCtr="0"/>
            <a:p>
              <a:endParaRPr lang="zh-CN" altLang="en-US" sz="1600" dirty="0">
                <a:latin typeface="Arial" panose="020B0604020202020204" pitchFamily="34" charset="0"/>
                <a:ea typeface="宋体" panose="02010600030101010101" pitchFamily="2" charset="-122"/>
              </a:endParaRPr>
            </a:p>
          </p:txBody>
        </p:sp>
        <p:sp>
          <p:nvSpPr>
            <p:cNvPr id="6190" name="Rectangle 47"/>
            <p:cNvSpPr/>
            <p:nvPr/>
          </p:nvSpPr>
          <p:spPr>
            <a:xfrm>
              <a:off x="2639" y="1903"/>
              <a:ext cx="610" cy="191"/>
            </a:xfrm>
            <a:prstGeom prst="rect">
              <a:avLst/>
            </a:prstGeom>
            <a:noFill/>
            <a:ln w="9525">
              <a:noFill/>
            </a:ln>
          </p:spPr>
          <p:txBody>
            <a:bodyPr wrap="none" lIns="0" tIns="0" rIns="0" bIns="0" anchor="t" anchorCtr="0">
              <a:spAutoFit/>
            </a:bodyPr>
            <a:p>
              <a:r>
                <a:rPr lang="zh-CN" altLang="en-US" sz="1600" b="1" dirty="0">
                  <a:solidFill>
                    <a:srgbClr val="000000"/>
                  </a:solidFill>
                  <a:latin typeface="Arial" panose="020B0604020202020204" pitchFamily="34" charset="0"/>
                  <a:ea typeface="宋体" panose="02010600030101010101" pitchFamily="2" charset="-122"/>
                </a:rPr>
                <a:t>哺乳动物</a:t>
              </a:r>
              <a:endParaRPr lang="zh-CN" altLang="en-US" sz="1600" dirty="0">
                <a:latin typeface="Times New Roman" panose="02020603050405020304" pitchFamily="18" charset="0"/>
                <a:ea typeface="宋体" panose="02010600030101010101" pitchFamily="2" charset="-122"/>
              </a:endParaRPr>
            </a:p>
          </p:txBody>
        </p:sp>
        <p:sp>
          <p:nvSpPr>
            <p:cNvPr id="6191" name="Rectangle 48"/>
            <p:cNvSpPr/>
            <p:nvPr/>
          </p:nvSpPr>
          <p:spPr>
            <a:xfrm>
              <a:off x="2565" y="1829"/>
              <a:ext cx="773" cy="338"/>
            </a:xfrm>
            <a:prstGeom prst="rect">
              <a:avLst/>
            </a:prstGeom>
            <a:noFill/>
            <a:ln w="25400" cap="flat" cmpd="sng">
              <a:solidFill>
                <a:srgbClr val="000000"/>
              </a:solidFill>
              <a:prstDash val="solid"/>
              <a:miter/>
              <a:headEnd type="none" w="med" len="med"/>
              <a:tailEnd type="none" w="med" len="med"/>
            </a:ln>
          </p:spPr>
          <p:txBody>
            <a:bodyPr anchor="t" anchorCtr="0"/>
            <a:p>
              <a:endParaRPr lang="zh-CN" altLang="en-US" sz="1600" dirty="0">
                <a:latin typeface="Arial" panose="020B0604020202020204" pitchFamily="34" charset="0"/>
                <a:ea typeface="宋体" panose="02010600030101010101" pitchFamily="2" charset="-122"/>
              </a:endParaRPr>
            </a:p>
          </p:txBody>
        </p:sp>
        <p:sp>
          <p:nvSpPr>
            <p:cNvPr id="6192" name="Rectangle 49"/>
            <p:cNvSpPr/>
            <p:nvPr/>
          </p:nvSpPr>
          <p:spPr>
            <a:xfrm>
              <a:off x="2565" y="1137"/>
              <a:ext cx="773" cy="313"/>
            </a:xfrm>
            <a:prstGeom prst="rect">
              <a:avLst/>
            </a:prstGeom>
            <a:solidFill>
              <a:srgbClr val="FF9900"/>
            </a:solidFill>
            <a:ln w="9525">
              <a:noFill/>
            </a:ln>
          </p:spPr>
          <p:txBody>
            <a:bodyPr anchor="t" anchorCtr="0"/>
            <a:p>
              <a:endParaRPr lang="zh-CN" altLang="en-US" sz="1600" dirty="0">
                <a:latin typeface="Arial" panose="020B0604020202020204" pitchFamily="34" charset="0"/>
                <a:ea typeface="宋体" panose="02010600030101010101" pitchFamily="2" charset="-122"/>
              </a:endParaRPr>
            </a:p>
          </p:txBody>
        </p:sp>
        <p:sp>
          <p:nvSpPr>
            <p:cNvPr id="6193" name="Rectangle 50"/>
            <p:cNvSpPr/>
            <p:nvPr/>
          </p:nvSpPr>
          <p:spPr>
            <a:xfrm>
              <a:off x="2779" y="1211"/>
              <a:ext cx="305" cy="191"/>
            </a:xfrm>
            <a:prstGeom prst="rect">
              <a:avLst/>
            </a:prstGeom>
            <a:noFill/>
            <a:ln w="9525">
              <a:noFill/>
            </a:ln>
          </p:spPr>
          <p:txBody>
            <a:bodyPr wrap="none" lIns="0" tIns="0" rIns="0" bIns="0" anchor="t" anchorCtr="0">
              <a:spAutoFit/>
            </a:bodyPr>
            <a:p>
              <a:r>
                <a:rPr lang="zh-CN" altLang="en-US" sz="1600" b="1" dirty="0">
                  <a:solidFill>
                    <a:srgbClr val="000000"/>
                  </a:solidFill>
                  <a:latin typeface="宋体" panose="02010600030101010101" pitchFamily="2" charset="-122"/>
                  <a:ea typeface="宋体" panose="02010600030101010101" pitchFamily="2" charset="-122"/>
                </a:rPr>
                <a:t>动物</a:t>
              </a:r>
              <a:endParaRPr lang="zh-CN" altLang="en-US" sz="1600" dirty="0">
                <a:latin typeface="Times New Roman" panose="02020603050405020304" pitchFamily="18" charset="0"/>
                <a:ea typeface="宋体" panose="02010600030101010101" pitchFamily="2" charset="-122"/>
              </a:endParaRPr>
            </a:p>
          </p:txBody>
        </p:sp>
        <p:sp>
          <p:nvSpPr>
            <p:cNvPr id="6194" name="Rectangle 51"/>
            <p:cNvSpPr/>
            <p:nvPr/>
          </p:nvSpPr>
          <p:spPr>
            <a:xfrm>
              <a:off x="2565" y="1137"/>
              <a:ext cx="773" cy="313"/>
            </a:xfrm>
            <a:prstGeom prst="rect">
              <a:avLst/>
            </a:prstGeom>
            <a:noFill/>
            <a:ln w="25400" cap="flat" cmpd="sng">
              <a:solidFill>
                <a:srgbClr val="000000"/>
              </a:solidFill>
              <a:prstDash val="solid"/>
              <a:miter/>
              <a:headEnd type="none" w="med" len="med"/>
              <a:tailEnd type="none" w="med" len="med"/>
            </a:ln>
          </p:spPr>
          <p:txBody>
            <a:bodyPr anchor="t" anchorCtr="0"/>
            <a:p>
              <a:endParaRPr lang="zh-CN" altLang="en-US" sz="1600" dirty="0">
                <a:latin typeface="Arial" panose="020B0604020202020204" pitchFamily="34" charset="0"/>
                <a:ea typeface="宋体" panose="02010600030101010101" pitchFamily="2" charset="-122"/>
              </a:endParaRPr>
            </a:p>
          </p:txBody>
        </p:sp>
      </p:grpSp>
      <p:grpSp>
        <p:nvGrpSpPr>
          <p:cNvPr id="3" name="Group 3"/>
          <p:cNvGrpSpPr/>
          <p:nvPr/>
        </p:nvGrpSpPr>
        <p:grpSpPr>
          <a:xfrm>
            <a:off x="5595938" y="3643313"/>
            <a:ext cx="4818062" cy="2806700"/>
            <a:chOff x="599" y="1416"/>
            <a:chExt cx="4777" cy="2317"/>
          </a:xfrm>
        </p:grpSpPr>
        <p:sp>
          <p:nvSpPr>
            <p:cNvPr id="53" name="Line 4"/>
            <p:cNvSpPr>
              <a:spLocks noChangeShapeType="1"/>
            </p:cNvSpPr>
            <p:nvPr/>
          </p:nvSpPr>
          <p:spPr bwMode="auto">
            <a:xfrm>
              <a:off x="4754" y="2801"/>
              <a:ext cx="2" cy="647"/>
            </a:xfrm>
            <a:prstGeom prst="line">
              <a:avLst/>
            </a:prstGeom>
            <a:noFill/>
            <a:ln w="36513">
              <a:solidFill>
                <a:srgbClr val="FF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sp>
          <p:nvSpPr>
            <p:cNvPr id="54" name="Line 5"/>
            <p:cNvSpPr>
              <a:spLocks noChangeShapeType="1"/>
            </p:cNvSpPr>
            <p:nvPr/>
          </p:nvSpPr>
          <p:spPr bwMode="auto">
            <a:xfrm flipH="1">
              <a:off x="3583" y="3449"/>
              <a:ext cx="1171" cy="0"/>
            </a:xfrm>
            <a:prstGeom prst="line">
              <a:avLst/>
            </a:prstGeom>
            <a:noFill/>
            <a:ln w="36513">
              <a:solidFill>
                <a:srgbClr val="FF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sp>
          <p:nvSpPr>
            <p:cNvPr id="55" name="Line 6"/>
            <p:cNvSpPr>
              <a:spLocks noChangeShapeType="1"/>
            </p:cNvSpPr>
            <p:nvPr/>
          </p:nvSpPr>
          <p:spPr bwMode="auto">
            <a:xfrm>
              <a:off x="3583" y="3449"/>
              <a:ext cx="1171" cy="0"/>
            </a:xfrm>
            <a:prstGeom prst="line">
              <a:avLst/>
            </a:prstGeom>
            <a:noFill/>
            <a:ln w="36513">
              <a:solidFill>
                <a:srgbClr val="FF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sp>
          <p:nvSpPr>
            <p:cNvPr id="56" name="Line 7"/>
            <p:cNvSpPr>
              <a:spLocks noChangeShapeType="1"/>
            </p:cNvSpPr>
            <p:nvPr/>
          </p:nvSpPr>
          <p:spPr bwMode="auto">
            <a:xfrm>
              <a:off x="3095" y="1848"/>
              <a:ext cx="2" cy="261"/>
            </a:xfrm>
            <a:prstGeom prst="line">
              <a:avLst/>
            </a:prstGeom>
            <a:noFill/>
            <a:ln w="36513">
              <a:solidFill>
                <a:srgbClr val="FF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sp>
          <p:nvSpPr>
            <p:cNvPr id="57" name="Line 8"/>
            <p:cNvSpPr>
              <a:spLocks noChangeShapeType="1"/>
            </p:cNvSpPr>
            <p:nvPr/>
          </p:nvSpPr>
          <p:spPr bwMode="auto">
            <a:xfrm>
              <a:off x="1391" y="2109"/>
              <a:ext cx="2" cy="261"/>
            </a:xfrm>
            <a:prstGeom prst="line">
              <a:avLst/>
            </a:prstGeom>
            <a:noFill/>
            <a:ln w="36513">
              <a:solidFill>
                <a:srgbClr val="FF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sp>
          <p:nvSpPr>
            <p:cNvPr id="58" name="Line 9"/>
            <p:cNvSpPr>
              <a:spLocks noChangeShapeType="1"/>
            </p:cNvSpPr>
            <p:nvPr/>
          </p:nvSpPr>
          <p:spPr bwMode="auto">
            <a:xfrm>
              <a:off x="3095" y="2109"/>
              <a:ext cx="2" cy="261"/>
            </a:xfrm>
            <a:prstGeom prst="line">
              <a:avLst/>
            </a:prstGeom>
            <a:noFill/>
            <a:ln w="36513">
              <a:solidFill>
                <a:srgbClr val="FF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sp>
          <p:nvSpPr>
            <p:cNvPr id="59" name="Line 10"/>
            <p:cNvSpPr>
              <a:spLocks noChangeShapeType="1"/>
            </p:cNvSpPr>
            <p:nvPr/>
          </p:nvSpPr>
          <p:spPr bwMode="auto">
            <a:xfrm>
              <a:off x="4800" y="2109"/>
              <a:ext cx="2" cy="261"/>
            </a:xfrm>
            <a:prstGeom prst="line">
              <a:avLst/>
            </a:prstGeom>
            <a:noFill/>
            <a:ln w="36513">
              <a:solidFill>
                <a:srgbClr val="FF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sp>
          <p:nvSpPr>
            <p:cNvPr id="60" name="Line 11"/>
            <p:cNvSpPr>
              <a:spLocks noChangeShapeType="1"/>
            </p:cNvSpPr>
            <p:nvPr/>
          </p:nvSpPr>
          <p:spPr bwMode="auto">
            <a:xfrm>
              <a:off x="1391" y="2109"/>
              <a:ext cx="1705" cy="1"/>
            </a:xfrm>
            <a:prstGeom prst="line">
              <a:avLst/>
            </a:prstGeom>
            <a:noFill/>
            <a:ln w="36513">
              <a:solidFill>
                <a:srgbClr val="FF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sp>
          <p:nvSpPr>
            <p:cNvPr id="61" name="Line 12"/>
            <p:cNvSpPr>
              <a:spLocks noChangeShapeType="1"/>
            </p:cNvSpPr>
            <p:nvPr/>
          </p:nvSpPr>
          <p:spPr bwMode="auto">
            <a:xfrm>
              <a:off x="3095" y="2109"/>
              <a:ext cx="1705" cy="1"/>
            </a:xfrm>
            <a:prstGeom prst="line">
              <a:avLst/>
            </a:prstGeom>
            <a:noFill/>
            <a:ln w="36513">
              <a:solidFill>
                <a:srgbClr val="FF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grpSp>
          <p:nvGrpSpPr>
            <p:cNvPr id="6205" name="Group 13"/>
            <p:cNvGrpSpPr/>
            <p:nvPr/>
          </p:nvGrpSpPr>
          <p:grpSpPr>
            <a:xfrm>
              <a:off x="599" y="2370"/>
              <a:ext cx="1346" cy="431"/>
              <a:chOff x="599" y="2370"/>
              <a:chExt cx="1346" cy="431"/>
            </a:xfrm>
          </p:grpSpPr>
          <p:sp>
            <p:nvSpPr>
              <p:cNvPr id="78" name="Rectangle 14"/>
              <p:cNvSpPr>
                <a:spLocks noChangeArrowheads="1"/>
              </p:cNvSpPr>
              <p:nvPr/>
            </p:nvSpPr>
            <p:spPr bwMode="auto">
              <a:xfrm>
                <a:off x="599" y="2370"/>
                <a:ext cx="1346" cy="431"/>
              </a:xfrm>
              <a:prstGeom prst="rect">
                <a:avLst/>
              </a:prstGeom>
              <a:solidFill>
                <a:srgbClr val="FF9933"/>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sp>
            <p:nvSpPr>
              <p:cNvPr id="79" name="Rectangle 15"/>
              <p:cNvSpPr>
                <a:spLocks noChangeArrowheads="1"/>
              </p:cNvSpPr>
              <p:nvPr/>
            </p:nvSpPr>
            <p:spPr bwMode="auto">
              <a:xfrm>
                <a:off x="720" y="2449"/>
                <a:ext cx="912" cy="229"/>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dirty="0">
                    <a:ln>
                      <a:noFill/>
                    </a:ln>
                    <a:solidFill>
                      <a:srgbClr val="1E2E53"/>
                    </a:solidFill>
                    <a:effectLst>
                      <a:outerShdw blurRad="38100" dist="38100" dir="2700000" algn="tl">
                        <a:srgbClr val="C0C0C0"/>
                      </a:outerShdw>
                    </a:effectLst>
                    <a:uLnTx/>
                    <a:uFillTx/>
                    <a:latin typeface="+mj-ea"/>
                    <a:ea typeface="+mj-ea"/>
                    <a:cs typeface="+mn-cs"/>
                  </a:rPr>
                  <a:t>技术人员</a:t>
                </a:r>
                <a:endParaRPr kumimoji="1" lang="zh-CN" altLang="en-US"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j-ea"/>
                  <a:ea typeface="+mj-ea"/>
                  <a:cs typeface="+mn-cs"/>
                </a:endParaRPr>
              </a:p>
            </p:txBody>
          </p:sp>
          <p:sp>
            <p:nvSpPr>
              <p:cNvPr id="80" name="Rectangle 16"/>
              <p:cNvSpPr>
                <a:spLocks noChangeArrowheads="1"/>
              </p:cNvSpPr>
              <p:nvPr/>
            </p:nvSpPr>
            <p:spPr bwMode="auto">
              <a:xfrm>
                <a:off x="599" y="2370"/>
                <a:ext cx="1275" cy="431"/>
              </a:xfrm>
              <a:prstGeom prst="rect">
                <a:avLst/>
              </a:prstGeom>
              <a:noFill/>
              <a:ln w="36513">
                <a:solidFill>
                  <a:srgbClr val="000000"/>
                </a:solid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grpSp>
        <p:sp>
          <p:nvSpPr>
            <p:cNvPr id="63" name="Rectangle 17"/>
            <p:cNvSpPr>
              <a:spLocks noChangeArrowheads="1"/>
            </p:cNvSpPr>
            <p:nvPr/>
          </p:nvSpPr>
          <p:spPr bwMode="auto">
            <a:xfrm>
              <a:off x="2359" y="3312"/>
              <a:ext cx="1385" cy="410"/>
            </a:xfrm>
            <a:prstGeom prst="rect">
              <a:avLst/>
            </a:prstGeom>
            <a:solidFill>
              <a:srgbClr val="FF9933"/>
            </a:solidFill>
            <a:ln w="9525">
              <a:solidFill>
                <a:schemeClr val="bg2"/>
              </a:solid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sp>
          <p:nvSpPr>
            <p:cNvPr id="64" name="Rectangle 18"/>
            <p:cNvSpPr>
              <a:spLocks noChangeArrowheads="1"/>
            </p:cNvSpPr>
            <p:nvPr/>
          </p:nvSpPr>
          <p:spPr bwMode="auto">
            <a:xfrm>
              <a:off x="2544" y="3384"/>
              <a:ext cx="1116" cy="229"/>
            </a:xfrm>
            <a:prstGeom prst="rect">
              <a:avLst/>
            </a:prstGeom>
            <a:noFill/>
            <a:ln w="9525">
              <a:noFill/>
              <a:miter lim="800000"/>
            </a:ln>
          </p:spPr>
          <p:txBody>
            <a:bodyPr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rgbClr val="1E2E53"/>
                  </a:solidFill>
                  <a:effectLst>
                    <a:outerShdw blurRad="38100" dist="38100" dir="2700000" algn="tl">
                      <a:srgbClr val="C0C0C0"/>
                    </a:outerShdw>
                  </a:effectLst>
                  <a:uLnTx/>
                  <a:uFillTx/>
                  <a:latin typeface="+mj-ea"/>
                  <a:ea typeface="+mj-ea"/>
                  <a:cs typeface="+mn-cs"/>
                </a:rPr>
                <a:t>销售经理</a:t>
              </a:r>
              <a:endParaRPr kumimoji="1" lang="zh-CN" altLang="en-US" sz="1800" b="1" i="0" u="none" strike="noStrike" kern="1200" cap="none" spc="0" normalizeH="0" baseline="0" noProof="0">
                <a:ln>
                  <a:noFill/>
                </a:ln>
                <a:solidFill>
                  <a:schemeClr val="tx1"/>
                </a:solidFill>
                <a:effectLst>
                  <a:outerShdw blurRad="38100" dist="38100" dir="2700000" algn="tl">
                    <a:srgbClr val="C0C0C0"/>
                  </a:outerShdw>
                </a:effectLst>
                <a:uLnTx/>
                <a:uFillTx/>
                <a:latin typeface="+mj-ea"/>
                <a:ea typeface="+mj-ea"/>
                <a:cs typeface="+mn-cs"/>
              </a:endParaRPr>
            </a:p>
          </p:txBody>
        </p:sp>
        <p:sp>
          <p:nvSpPr>
            <p:cNvPr id="65" name="Line 19"/>
            <p:cNvSpPr>
              <a:spLocks noChangeShapeType="1"/>
            </p:cNvSpPr>
            <p:nvPr/>
          </p:nvSpPr>
          <p:spPr bwMode="auto">
            <a:xfrm>
              <a:off x="3095" y="2801"/>
              <a:ext cx="2" cy="522"/>
            </a:xfrm>
            <a:prstGeom prst="line">
              <a:avLst/>
            </a:prstGeom>
            <a:noFill/>
            <a:ln w="36513">
              <a:solidFill>
                <a:srgbClr val="FF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sp>
          <p:nvSpPr>
            <p:cNvPr id="66" name="Rectangle 20"/>
            <p:cNvSpPr>
              <a:spLocks noChangeArrowheads="1"/>
            </p:cNvSpPr>
            <p:nvPr/>
          </p:nvSpPr>
          <p:spPr bwMode="auto">
            <a:xfrm>
              <a:off x="2352" y="3312"/>
              <a:ext cx="1390" cy="421"/>
            </a:xfrm>
            <a:prstGeom prst="rect">
              <a:avLst/>
            </a:prstGeom>
            <a:noFill/>
            <a:ln w="36513">
              <a:solidFill>
                <a:srgbClr val="000000"/>
              </a:solid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grpSp>
          <p:nvGrpSpPr>
            <p:cNvPr id="6213" name="Group 21"/>
            <p:cNvGrpSpPr/>
            <p:nvPr/>
          </p:nvGrpSpPr>
          <p:grpSpPr>
            <a:xfrm>
              <a:off x="2496" y="2370"/>
              <a:ext cx="1297" cy="431"/>
              <a:chOff x="2304" y="2370"/>
              <a:chExt cx="1752" cy="431"/>
            </a:xfrm>
          </p:grpSpPr>
          <p:sp>
            <p:nvSpPr>
              <p:cNvPr id="75" name="Rectangle 22"/>
              <p:cNvSpPr>
                <a:spLocks noChangeArrowheads="1"/>
              </p:cNvSpPr>
              <p:nvPr/>
            </p:nvSpPr>
            <p:spPr bwMode="auto">
              <a:xfrm>
                <a:off x="2304" y="2370"/>
                <a:ext cx="1752" cy="431"/>
              </a:xfrm>
              <a:prstGeom prst="rect">
                <a:avLst/>
              </a:prstGeom>
              <a:solidFill>
                <a:srgbClr val="FF9933"/>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sp>
            <p:nvSpPr>
              <p:cNvPr id="76" name="Rectangle 23"/>
              <p:cNvSpPr>
                <a:spLocks noChangeArrowheads="1"/>
              </p:cNvSpPr>
              <p:nvPr/>
            </p:nvSpPr>
            <p:spPr bwMode="auto">
              <a:xfrm>
                <a:off x="2580" y="2436"/>
                <a:ext cx="1232" cy="229"/>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dirty="0">
                    <a:ln>
                      <a:noFill/>
                    </a:ln>
                    <a:solidFill>
                      <a:srgbClr val="1E2E53"/>
                    </a:solidFill>
                    <a:effectLst>
                      <a:outerShdw blurRad="38100" dist="38100" dir="2700000" algn="tl">
                        <a:srgbClr val="C0C0C0"/>
                      </a:outerShdw>
                    </a:effectLst>
                    <a:uLnTx/>
                    <a:uFillTx/>
                    <a:latin typeface="+mj-ea"/>
                    <a:ea typeface="+mj-ea"/>
                    <a:cs typeface="+mn-cs"/>
                  </a:rPr>
                  <a:t>管理人员</a:t>
                </a:r>
                <a:endParaRPr kumimoji="1" lang="zh-CN" altLang="en-US"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j-ea"/>
                  <a:ea typeface="+mj-ea"/>
                  <a:cs typeface="+mn-cs"/>
                </a:endParaRPr>
              </a:p>
            </p:txBody>
          </p:sp>
          <p:sp>
            <p:nvSpPr>
              <p:cNvPr id="77" name="Rectangle 24"/>
              <p:cNvSpPr>
                <a:spLocks noChangeArrowheads="1"/>
              </p:cNvSpPr>
              <p:nvPr/>
            </p:nvSpPr>
            <p:spPr bwMode="auto">
              <a:xfrm>
                <a:off x="2304" y="2370"/>
                <a:ext cx="1752" cy="431"/>
              </a:xfrm>
              <a:prstGeom prst="rect">
                <a:avLst/>
              </a:prstGeom>
              <a:noFill/>
              <a:ln w="36513">
                <a:solidFill>
                  <a:srgbClr val="000000"/>
                </a:solid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grpSp>
        <p:grpSp>
          <p:nvGrpSpPr>
            <p:cNvPr id="6217" name="Group 25"/>
            <p:cNvGrpSpPr/>
            <p:nvPr/>
          </p:nvGrpSpPr>
          <p:grpSpPr>
            <a:xfrm>
              <a:off x="3936" y="2352"/>
              <a:ext cx="1440" cy="449"/>
              <a:chOff x="4176" y="2352"/>
              <a:chExt cx="1392" cy="449"/>
            </a:xfrm>
          </p:grpSpPr>
          <p:sp>
            <p:nvSpPr>
              <p:cNvPr id="72" name="Rectangle 26"/>
              <p:cNvSpPr>
                <a:spLocks noChangeArrowheads="1"/>
              </p:cNvSpPr>
              <p:nvPr/>
            </p:nvSpPr>
            <p:spPr bwMode="auto">
              <a:xfrm>
                <a:off x="4176" y="2352"/>
                <a:ext cx="1392" cy="431"/>
              </a:xfrm>
              <a:prstGeom prst="rect">
                <a:avLst/>
              </a:prstGeom>
              <a:solidFill>
                <a:srgbClr val="FF9933"/>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sp>
            <p:nvSpPr>
              <p:cNvPr id="73" name="Rectangle 27"/>
              <p:cNvSpPr>
                <a:spLocks noChangeArrowheads="1"/>
              </p:cNvSpPr>
              <p:nvPr/>
            </p:nvSpPr>
            <p:spPr bwMode="auto">
              <a:xfrm>
                <a:off x="4465" y="2434"/>
                <a:ext cx="881" cy="229"/>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dirty="0">
                    <a:ln>
                      <a:noFill/>
                    </a:ln>
                    <a:solidFill>
                      <a:srgbClr val="1E2E53"/>
                    </a:solidFill>
                    <a:effectLst>
                      <a:outerShdw blurRad="38100" dist="38100" dir="2700000" algn="tl">
                        <a:srgbClr val="C0C0C0"/>
                      </a:outerShdw>
                    </a:effectLst>
                    <a:uLnTx/>
                    <a:uFillTx/>
                    <a:latin typeface="+mj-ea"/>
                    <a:ea typeface="+mj-ea"/>
                    <a:cs typeface="+mn-cs"/>
                  </a:rPr>
                  <a:t>销售人员</a:t>
                </a:r>
                <a:endParaRPr kumimoji="1" lang="zh-CN" altLang="en-US"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j-ea"/>
                  <a:ea typeface="+mj-ea"/>
                  <a:cs typeface="+mn-cs"/>
                </a:endParaRPr>
              </a:p>
            </p:txBody>
          </p:sp>
          <p:sp>
            <p:nvSpPr>
              <p:cNvPr id="74" name="Rectangle 28"/>
              <p:cNvSpPr>
                <a:spLocks noChangeArrowheads="1"/>
              </p:cNvSpPr>
              <p:nvPr/>
            </p:nvSpPr>
            <p:spPr bwMode="auto">
              <a:xfrm>
                <a:off x="4176" y="2370"/>
                <a:ext cx="1392" cy="431"/>
              </a:xfrm>
              <a:prstGeom prst="rect">
                <a:avLst/>
              </a:prstGeom>
              <a:noFill/>
              <a:ln w="36513">
                <a:solidFill>
                  <a:srgbClr val="000000"/>
                </a:solid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grpSp>
        <p:sp>
          <p:nvSpPr>
            <p:cNvPr id="69" name="Rectangle 29"/>
            <p:cNvSpPr>
              <a:spLocks noChangeArrowheads="1"/>
            </p:cNvSpPr>
            <p:nvPr/>
          </p:nvSpPr>
          <p:spPr bwMode="auto">
            <a:xfrm>
              <a:off x="2379" y="1416"/>
              <a:ext cx="1432" cy="432"/>
            </a:xfrm>
            <a:prstGeom prst="rect">
              <a:avLst/>
            </a:prstGeom>
            <a:solidFill>
              <a:srgbClr val="FF9933"/>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sp>
          <p:nvSpPr>
            <p:cNvPr id="70" name="Rectangle 30"/>
            <p:cNvSpPr>
              <a:spLocks noChangeArrowheads="1"/>
            </p:cNvSpPr>
            <p:nvPr/>
          </p:nvSpPr>
          <p:spPr bwMode="auto">
            <a:xfrm>
              <a:off x="2891" y="1520"/>
              <a:ext cx="456" cy="229"/>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dirty="0">
                  <a:ln>
                    <a:noFill/>
                  </a:ln>
                  <a:solidFill>
                    <a:srgbClr val="1E2E53"/>
                  </a:solidFill>
                  <a:effectLst>
                    <a:outerShdw blurRad="38100" dist="38100" dir="2700000" algn="tl">
                      <a:srgbClr val="C0C0C0"/>
                    </a:outerShdw>
                  </a:effectLst>
                  <a:uLnTx/>
                  <a:uFillTx/>
                  <a:latin typeface="+mj-ea"/>
                  <a:ea typeface="+mj-ea"/>
                  <a:cs typeface="+mn-cs"/>
                </a:rPr>
                <a:t>职员</a:t>
              </a:r>
              <a:endParaRPr kumimoji="1" lang="zh-CN" altLang="en-US"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j-ea"/>
                <a:ea typeface="+mj-ea"/>
                <a:cs typeface="+mn-cs"/>
              </a:endParaRPr>
            </a:p>
          </p:txBody>
        </p:sp>
        <p:sp>
          <p:nvSpPr>
            <p:cNvPr id="71" name="Rectangle 31"/>
            <p:cNvSpPr>
              <a:spLocks noChangeArrowheads="1"/>
            </p:cNvSpPr>
            <p:nvPr/>
          </p:nvSpPr>
          <p:spPr bwMode="auto">
            <a:xfrm>
              <a:off x="2379" y="1416"/>
              <a:ext cx="1432" cy="432"/>
            </a:xfrm>
            <a:prstGeom prst="rect">
              <a:avLst/>
            </a:prstGeom>
            <a:noFill/>
            <a:ln w="36513">
              <a:solidFill>
                <a:srgbClr val="000000"/>
              </a:solid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3"/>
          <p:cNvSpPr/>
          <p:nvPr>
            <p:ph idx="1"/>
          </p:nvPr>
        </p:nvSpPr>
        <p:spPr>
          <a:xfrm>
            <a:off x="438150" y="929005"/>
            <a:ext cx="11121390" cy="2785745"/>
          </a:xfrm>
          <a:noFill/>
          <a:ln>
            <a:noFill/>
          </a:ln>
        </p:spPr>
        <p:txBody>
          <a:bodyPr anchor="t" anchorCtr="0"/>
          <a:p>
            <a:pPr>
              <a:lnSpc>
                <a:spcPct val="125000"/>
              </a:lnSpc>
              <a:spcBef>
                <a:spcPct val="0"/>
              </a:spcBef>
            </a:pPr>
            <a:r>
              <a:rPr lang="zh-CN" altLang="en-US" sz="2400" b="1" dirty="0">
                <a:latin typeface="楷体_GB2312" pitchFamily="49" charset="-122"/>
                <a:ea typeface="楷体_GB2312" pitchFamily="49" charset="-122"/>
              </a:rPr>
              <a:t>若建立派生类对象时调用缺省复制构造函数，则编译器将自动调用基类的缺省复制构造函数。</a:t>
            </a:r>
            <a:endParaRPr lang="zh-CN" altLang="en-US" sz="2400" b="1" dirty="0">
              <a:latin typeface="楷体_GB2312" pitchFamily="49" charset="-122"/>
              <a:ea typeface="楷体_GB2312" pitchFamily="49" charset="-122"/>
            </a:endParaRPr>
          </a:p>
          <a:p>
            <a:pPr>
              <a:lnSpc>
                <a:spcPct val="125000"/>
              </a:lnSpc>
              <a:spcBef>
                <a:spcPct val="0"/>
              </a:spcBef>
            </a:pPr>
            <a:r>
              <a:rPr lang="zh-CN" altLang="en-US" sz="2400" b="1" dirty="0">
                <a:latin typeface="楷体_GB2312" pitchFamily="49" charset="-122"/>
                <a:ea typeface="楷体_GB2312" pitchFamily="49" charset="-122"/>
              </a:rPr>
              <a:t>若编写派生类的复制构造函数，则需要为基类相应的复制构造函数传递参数。</a:t>
            </a:r>
            <a:endParaRPr lang="zh-CN" altLang="en-US" sz="2400" b="1" dirty="0">
              <a:latin typeface="楷体_GB2312" pitchFamily="49" charset="-122"/>
              <a:ea typeface="楷体_GB2312" pitchFamily="49" charset="-122"/>
            </a:endParaRPr>
          </a:p>
          <a:p>
            <a:pPr marL="0" indent="0">
              <a:lnSpc>
                <a:spcPct val="125000"/>
              </a:lnSpc>
              <a:spcBef>
                <a:spcPct val="0"/>
              </a:spcBef>
              <a:buNone/>
            </a:pPr>
            <a:r>
              <a:rPr lang="zh-CN" altLang="en-US" sz="2400" b="1" dirty="0">
                <a:latin typeface="楷体_GB2312" pitchFamily="49" charset="-122"/>
                <a:ea typeface="楷体_GB2312" pitchFamily="49" charset="-122"/>
              </a:rPr>
              <a:t>例如</a:t>
            </a:r>
            <a:r>
              <a:rPr lang="en-US" altLang="zh-CN" sz="2400" b="1" dirty="0">
                <a:latin typeface="楷体_GB2312" pitchFamily="49" charset="-122"/>
                <a:ea typeface="楷体_GB2312" pitchFamily="49" charset="-122"/>
              </a:rPr>
              <a:t>: </a:t>
            </a:r>
            <a:r>
              <a:rPr lang="en-US" altLang="zh-CN" sz="2400" b="1" dirty="0">
                <a:solidFill>
                  <a:srgbClr val="FF3300"/>
                </a:solidFill>
                <a:latin typeface="Times New Roman" panose="02020603050405020304" pitchFamily="18" charset="0"/>
                <a:ea typeface="楷体_GB2312" pitchFamily="49" charset="-122"/>
                <a:cs typeface="Times New Roman" panose="02020603050405020304" pitchFamily="18" charset="0"/>
              </a:rPr>
              <a:t>Derived::Derived(Derived &amp;v):Base(v)</a:t>
            </a:r>
            <a:endParaRPr lang="en-US" altLang="zh-CN" sz="2400" b="1" dirty="0">
              <a:solidFill>
                <a:srgbClr val="FF3300"/>
              </a:solidFill>
              <a:latin typeface="Times New Roman" panose="02020603050405020304" pitchFamily="18" charset="0"/>
              <a:ea typeface="楷体_GB2312" pitchFamily="49" charset="-122"/>
              <a:cs typeface="Times New Roman" panose="02020603050405020304" pitchFamily="18" charset="0"/>
            </a:endParaRPr>
          </a:p>
          <a:p>
            <a:pPr lvl="1">
              <a:lnSpc>
                <a:spcPct val="125000"/>
              </a:lnSpc>
              <a:spcBef>
                <a:spcPct val="0"/>
              </a:spcBef>
              <a:buNone/>
            </a:pPr>
            <a:r>
              <a:rPr lang="en-US" altLang="zh-CN" sz="2400" b="1" dirty="0">
                <a:solidFill>
                  <a:srgbClr val="FF3300"/>
                </a:solidFill>
                <a:latin typeface="Times New Roman" panose="02020603050405020304" pitchFamily="18" charset="0"/>
                <a:ea typeface="楷体_GB2312" pitchFamily="49" charset="-122"/>
                <a:cs typeface="Times New Roman" panose="02020603050405020304" pitchFamily="18" charset="0"/>
              </a:rPr>
              <a:t>     {…</a:t>
            </a:r>
            <a:r>
              <a:rPr lang="en-US" altLang="zh-CN" sz="2400" b="1" dirty="0">
                <a:solidFill>
                  <a:srgbClr val="FF3300"/>
                </a:solidFill>
                <a:latin typeface="Times New Roman" panose="02020603050405020304" pitchFamily="18" charset="0"/>
                <a:ea typeface="楷体_GB2312" pitchFamily="49" charset="-122"/>
                <a:cs typeface="Times New Roman" panose="02020603050405020304" pitchFamily="18" charset="0"/>
              </a:rPr>
              <a:t>}</a:t>
            </a:r>
            <a:endParaRPr lang="en-US" altLang="zh-CN" sz="2400" b="1" dirty="0">
              <a:solidFill>
                <a:srgbClr val="FF3300"/>
              </a:solidFill>
              <a:latin typeface="Times New Roman" panose="02020603050405020304" pitchFamily="18" charset="0"/>
              <a:ea typeface="楷体_GB2312" pitchFamily="49" charset="-122"/>
              <a:cs typeface="Times New Roman" panose="02020603050405020304" pitchFamily="18" charset="0"/>
            </a:endParaRPr>
          </a:p>
        </p:txBody>
      </p:sp>
      <p:sp>
        <p:nvSpPr>
          <p:cNvPr id="59394" name="Rectangle 6"/>
          <p:cNvSpPr/>
          <p:nvPr/>
        </p:nvSpPr>
        <p:spPr>
          <a:xfrm>
            <a:off x="1919288" y="188913"/>
            <a:ext cx="8229600" cy="652462"/>
          </a:xfrm>
          <a:prstGeom prst="rect">
            <a:avLst/>
          </a:prstGeom>
          <a:noFill/>
          <a:ln w="9525">
            <a:noFill/>
          </a:ln>
        </p:spPr>
        <p:txBody>
          <a:bodyPr lIns="92075" tIns="46038" rIns="92075" bIns="46038" anchor="b" anchorCtr="0"/>
          <a:p>
            <a:pPr algn="ctr" eaLnBrk="0" hangingPunct="0"/>
            <a:r>
              <a:rPr lang="en-US" altLang="zh-CN" sz="3600" b="1" dirty="0">
                <a:solidFill>
                  <a:schemeClr val="tx2"/>
                </a:solidFill>
                <a:latin typeface="Arial" panose="020B0604020202020204" pitchFamily="34" charset="0"/>
                <a:ea typeface="宋体" panose="02010600030101010101" pitchFamily="2" charset="-122"/>
              </a:rPr>
              <a:t>7.4.2 </a:t>
            </a:r>
            <a:r>
              <a:rPr lang="zh-CN" altLang="en-US" sz="3600" b="1" dirty="0">
                <a:solidFill>
                  <a:schemeClr val="tx2"/>
                </a:solidFill>
                <a:latin typeface="Arial" panose="020B0604020202020204" pitchFamily="34" charset="0"/>
                <a:ea typeface="宋体" panose="02010600030101010101" pitchFamily="2" charset="-122"/>
              </a:rPr>
              <a:t>复制构造函数</a:t>
            </a:r>
            <a:endParaRPr lang="zh-CN" altLang="en-US" sz="3600" b="1" dirty="0">
              <a:solidFill>
                <a:schemeClr val="tx2"/>
              </a:solidFill>
              <a:latin typeface="Arial" panose="020B0604020202020204" pitchFamily="34" charset="0"/>
              <a:ea typeface="宋体" panose="02010600030101010101" pitchFamily="2" charset="-122"/>
            </a:endParaRPr>
          </a:p>
        </p:txBody>
      </p:sp>
      <p:sp>
        <p:nvSpPr>
          <p:cNvPr id="4" name="Rectangle 3"/>
          <p:cNvSpPr txBox="1"/>
          <p:nvPr/>
        </p:nvSpPr>
        <p:spPr>
          <a:xfrm>
            <a:off x="1199515" y="3501073"/>
            <a:ext cx="8607425" cy="2786062"/>
          </a:xfrm>
          <a:prstGeom prst="rect">
            <a:avLst/>
          </a:prstGeom>
          <a:noFill/>
          <a:ln w="9525">
            <a:noFill/>
          </a:ln>
        </p:spPr>
        <p:txBody>
          <a:bodyPr anchor="t" anchorCtr="0"/>
          <a:p>
            <a:pPr marL="342900" indent="-342900" eaLnBrk="0" hangingPunct="0">
              <a:lnSpc>
                <a:spcPct val="80000"/>
              </a:lnSpc>
              <a:spcBef>
                <a:spcPct val="20000"/>
              </a:spcBef>
              <a:buSzTx/>
            </a:pPr>
            <a:r>
              <a:rPr lang="en-US" altLang="zh-CN" sz="2000" b="1" dirty="0">
                <a:latin typeface="Arial" panose="020B0604020202020204" pitchFamily="34" charset="0"/>
                <a:ea typeface="宋体" panose="02010600030101010101" pitchFamily="2" charset="-122"/>
              </a:rPr>
              <a:t>#include &lt;</a:t>
            </a:r>
            <a:r>
              <a:rPr lang="en-US" altLang="zh-CN" sz="2000" b="1" dirty="0" err="1">
                <a:latin typeface="Arial" panose="020B0604020202020204" pitchFamily="34" charset="0"/>
                <a:ea typeface="宋体" panose="02010600030101010101" pitchFamily="2" charset="-122"/>
              </a:rPr>
              <a:t>iostream</a:t>
            </a:r>
            <a:r>
              <a:rPr lang="en-US" altLang="zh-CN" sz="2000" b="1" dirty="0">
                <a:latin typeface="Arial" panose="020B0604020202020204" pitchFamily="34" charset="0"/>
                <a:ea typeface="宋体" panose="02010600030101010101" pitchFamily="2" charset="-122"/>
              </a:rPr>
              <a:t>&gt;</a:t>
            </a:r>
            <a:endParaRPr lang="en-US" altLang="zh-CN" sz="2000" b="1" dirty="0">
              <a:latin typeface="Arial" panose="020B0604020202020204" pitchFamily="34" charset="0"/>
              <a:ea typeface="宋体" panose="02010600030101010101" pitchFamily="2" charset="-122"/>
            </a:endParaRPr>
          </a:p>
          <a:p>
            <a:pPr marL="342900" indent="-342900" eaLnBrk="0" hangingPunct="0">
              <a:lnSpc>
                <a:spcPct val="80000"/>
              </a:lnSpc>
              <a:spcBef>
                <a:spcPct val="20000"/>
              </a:spcBef>
              <a:buSzTx/>
            </a:pPr>
            <a:r>
              <a:rPr lang="en-US" altLang="zh-CN" sz="2000" b="1" dirty="0">
                <a:latin typeface="Arial" panose="020B0604020202020204" pitchFamily="34" charset="0"/>
                <a:ea typeface="宋体" panose="02010600030101010101" pitchFamily="2" charset="-122"/>
              </a:rPr>
              <a:t>using namespace std;</a:t>
            </a:r>
            <a:endParaRPr lang="en-US" altLang="zh-CN" sz="2000" b="1" dirty="0">
              <a:latin typeface="Arial" panose="020B0604020202020204" pitchFamily="34" charset="0"/>
              <a:ea typeface="宋体" panose="02010600030101010101" pitchFamily="2" charset="-122"/>
            </a:endParaRPr>
          </a:p>
          <a:p>
            <a:pPr marL="342900" indent="-342900" eaLnBrk="0" hangingPunct="0">
              <a:lnSpc>
                <a:spcPct val="80000"/>
              </a:lnSpc>
              <a:spcBef>
                <a:spcPct val="20000"/>
              </a:spcBef>
              <a:buSzTx/>
            </a:pPr>
            <a:r>
              <a:rPr lang="en-US" altLang="zh-CN" sz="2000" b="1" dirty="0">
                <a:latin typeface="Arial" panose="020B0604020202020204" pitchFamily="34" charset="0"/>
                <a:ea typeface="宋体" panose="02010600030101010101" pitchFamily="2" charset="-122"/>
              </a:rPr>
              <a:t>class Base1	//</a:t>
            </a:r>
            <a:r>
              <a:rPr lang="zh-CN" altLang="en-US" sz="2000" b="1" dirty="0">
                <a:latin typeface="Arial" panose="020B0604020202020204" pitchFamily="34" charset="0"/>
                <a:ea typeface="宋体" panose="02010600030101010101" pitchFamily="2" charset="-122"/>
              </a:rPr>
              <a:t>基类</a:t>
            </a:r>
            <a:r>
              <a:rPr lang="en-US" altLang="zh-CN" sz="2000" b="1" dirty="0">
                <a:latin typeface="Arial" panose="020B0604020202020204" pitchFamily="34" charset="0"/>
                <a:ea typeface="宋体" panose="02010600030101010101" pitchFamily="2" charset="-122"/>
              </a:rPr>
              <a:t>Base1</a:t>
            </a:r>
            <a:r>
              <a:rPr lang="zh-CN" altLang="en-US" sz="2000" b="1" dirty="0">
                <a:latin typeface="Arial" panose="020B0604020202020204" pitchFamily="34" charset="0"/>
                <a:ea typeface="宋体" panose="02010600030101010101" pitchFamily="2" charset="-122"/>
              </a:rPr>
              <a:t>，构造函数有参数</a:t>
            </a:r>
            <a:endParaRPr lang="zh-CN" altLang="en-US" sz="2000" b="1" dirty="0">
              <a:latin typeface="Arial" panose="020B0604020202020204" pitchFamily="34" charset="0"/>
              <a:ea typeface="宋体" panose="02010600030101010101" pitchFamily="2" charset="-122"/>
            </a:endParaRPr>
          </a:p>
          <a:p>
            <a:pPr marL="342900" indent="-342900" eaLnBrk="0" hangingPunct="0">
              <a:lnSpc>
                <a:spcPct val="80000"/>
              </a:lnSpc>
              <a:spcBef>
                <a:spcPct val="20000"/>
              </a:spcBef>
              <a:buSzTx/>
            </a:pPr>
            <a:r>
              <a:rPr lang="en-US" altLang="zh-CN" sz="2000" b="1" dirty="0">
                <a:latin typeface="Arial" panose="020B0604020202020204" pitchFamily="34" charset="0"/>
                <a:ea typeface="宋体" panose="02010600030101010101" pitchFamily="2" charset="-122"/>
              </a:rPr>
              <a:t>{  public:</a:t>
            </a:r>
            <a:endParaRPr lang="en-US" altLang="zh-CN" sz="2000" b="1" dirty="0">
              <a:latin typeface="Arial" panose="020B0604020202020204" pitchFamily="34" charset="0"/>
              <a:ea typeface="宋体" panose="02010600030101010101" pitchFamily="2" charset="-122"/>
            </a:endParaRPr>
          </a:p>
          <a:p>
            <a:pPr marL="342900" indent="-342900" eaLnBrk="0" hangingPunct="0">
              <a:lnSpc>
                <a:spcPct val="80000"/>
              </a:lnSpc>
              <a:spcBef>
                <a:spcPct val="20000"/>
              </a:spcBef>
              <a:buSzTx/>
            </a:pPr>
            <a:r>
              <a:rPr lang="en-US" altLang="zh-CN" sz="2000" b="1" dirty="0">
                <a:latin typeface="Arial" panose="020B0604020202020204" pitchFamily="34" charset="0"/>
                <a:ea typeface="宋体" panose="02010600030101010101" pitchFamily="2" charset="-122"/>
              </a:rPr>
              <a:t>	  Base1(</a:t>
            </a:r>
            <a:r>
              <a:rPr lang="en-US" altLang="zh-CN" sz="2000" b="1" dirty="0" err="1">
                <a:latin typeface="Arial" panose="020B0604020202020204" pitchFamily="34" charset="0"/>
                <a:ea typeface="宋体" panose="02010600030101010101" pitchFamily="2" charset="-122"/>
              </a:rPr>
              <a:t>int</a:t>
            </a:r>
            <a:r>
              <a:rPr lang="en-US" altLang="zh-CN" sz="2000" b="1" dirty="0">
                <a:latin typeface="Arial" panose="020B0604020202020204" pitchFamily="34" charset="0"/>
                <a:ea typeface="宋体" panose="02010600030101010101" pitchFamily="2" charset="-122"/>
              </a:rPr>
              <a:t> </a:t>
            </a:r>
            <a:r>
              <a:rPr lang="en-US" altLang="zh-CN" sz="2000" b="1" dirty="0" err="1">
                <a:latin typeface="Arial" panose="020B0604020202020204" pitchFamily="34" charset="0"/>
                <a:ea typeface="宋体" panose="02010600030101010101" pitchFamily="2" charset="-122"/>
              </a:rPr>
              <a:t>i</a:t>
            </a:r>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a:p>
            <a:pPr marL="342900" indent="-342900" eaLnBrk="0" hangingPunct="0">
              <a:lnSpc>
                <a:spcPct val="80000"/>
              </a:lnSpc>
              <a:spcBef>
                <a:spcPct val="20000"/>
              </a:spcBef>
              <a:buSzTx/>
            </a:pPr>
            <a:r>
              <a:rPr lang="en-US" altLang="zh-CN" sz="2000" b="1" dirty="0">
                <a:latin typeface="Arial" panose="020B0604020202020204" pitchFamily="34" charset="0"/>
                <a:ea typeface="宋体" panose="02010600030101010101" pitchFamily="2" charset="-122"/>
              </a:rPr>
              <a:t>       {  </a:t>
            </a:r>
            <a:r>
              <a:rPr lang="en-US" altLang="zh-CN" sz="2000" b="1" dirty="0" err="1">
                <a:latin typeface="Arial" panose="020B0604020202020204" pitchFamily="34" charset="0"/>
                <a:ea typeface="宋体" panose="02010600030101010101" pitchFamily="2" charset="-122"/>
              </a:rPr>
              <a:t>cout</a:t>
            </a:r>
            <a:r>
              <a:rPr lang="en-US" altLang="zh-CN" sz="2000" b="1" dirty="0">
                <a:latin typeface="Arial" panose="020B0604020202020204" pitchFamily="34" charset="0"/>
                <a:ea typeface="宋体" panose="02010600030101010101" pitchFamily="2" charset="-122"/>
              </a:rPr>
              <a:t>&lt;&lt;</a:t>
            </a:r>
            <a:r>
              <a:rPr lang="en-US" altLang="zh-CN" sz="2000" b="1" dirty="0">
                <a:solidFill>
                  <a:schemeClr val="tx1"/>
                </a:solidFill>
                <a:sym typeface="+mn-ea"/>
              </a:rPr>
              <a:t>"</a:t>
            </a:r>
            <a:r>
              <a:rPr lang="en-US" altLang="zh-CN" sz="2000" b="1" dirty="0">
                <a:solidFill>
                  <a:schemeClr val="tx1"/>
                </a:solidFill>
                <a:latin typeface="Arial" panose="020B0604020202020204" pitchFamily="34" charset="0"/>
                <a:ea typeface="宋体" panose="02010600030101010101" pitchFamily="2" charset="-122"/>
              </a:rPr>
              <a:t>constructing Base1</a:t>
            </a:r>
            <a:r>
              <a:rPr lang="en-US" altLang="zh-CN" sz="2000" b="1" dirty="0">
                <a:solidFill>
                  <a:schemeClr val="tx1"/>
                </a:solidFill>
                <a:sym typeface="+mn-ea"/>
              </a:rPr>
              <a:t>"</a:t>
            </a:r>
            <a:r>
              <a:rPr lang="en-US" altLang="zh-CN" sz="2000" b="1" dirty="0">
                <a:latin typeface="Arial" panose="020B0604020202020204" pitchFamily="34" charset="0"/>
                <a:ea typeface="宋体" panose="02010600030101010101" pitchFamily="2" charset="-122"/>
              </a:rPr>
              <a:t>&lt;&lt;</a:t>
            </a:r>
            <a:r>
              <a:rPr lang="en-US" altLang="zh-CN" sz="2000" b="1" dirty="0" err="1">
                <a:latin typeface="Arial" panose="020B0604020202020204" pitchFamily="34" charset="0"/>
                <a:ea typeface="宋体" panose="02010600030101010101" pitchFamily="2" charset="-122"/>
              </a:rPr>
              <a:t>i</a:t>
            </a:r>
            <a:r>
              <a:rPr lang="en-US" altLang="zh-CN" sz="2000" b="1" dirty="0">
                <a:latin typeface="Arial" panose="020B0604020202020204" pitchFamily="34" charset="0"/>
                <a:ea typeface="宋体" panose="02010600030101010101" pitchFamily="2" charset="-122"/>
              </a:rPr>
              <a:t>&lt;&lt;</a:t>
            </a:r>
            <a:r>
              <a:rPr lang="en-US" altLang="zh-CN" sz="2000" b="1" dirty="0" err="1">
                <a:latin typeface="Arial" panose="020B0604020202020204" pitchFamily="34" charset="0"/>
                <a:ea typeface="宋体" panose="02010600030101010101" pitchFamily="2" charset="-122"/>
              </a:rPr>
              <a:t>endl</a:t>
            </a:r>
            <a:r>
              <a:rPr lang="en-US" altLang="zh-CN" sz="2000" b="1" dirty="0">
                <a:latin typeface="Arial" panose="020B0604020202020204" pitchFamily="34" charset="0"/>
                <a:ea typeface="宋体" panose="02010600030101010101" pitchFamily="2" charset="-122"/>
              </a:rPr>
              <a:t>;  } </a:t>
            </a:r>
            <a:endParaRPr lang="en-US" altLang="zh-CN" sz="2000" b="1" dirty="0">
              <a:latin typeface="Arial" panose="020B0604020202020204" pitchFamily="34" charset="0"/>
              <a:ea typeface="宋体" panose="02010600030101010101" pitchFamily="2" charset="-122"/>
            </a:endParaRPr>
          </a:p>
          <a:p>
            <a:pPr marL="342900" indent="-342900" eaLnBrk="0" hangingPunct="0">
              <a:lnSpc>
                <a:spcPct val="80000"/>
              </a:lnSpc>
              <a:spcBef>
                <a:spcPct val="20000"/>
              </a:spcBef>
              <a:buSzTx/>
            </a:pPr>
            <a:r>
              <a:rPr lang="en-US" altLang="zh-CN" sz="2000" b="1" dirty="0">
                <a:solidFill>
                  <a:srgbClr val="FF3300"/>
                </a:solidFill>
                <a:latin typeface="Arial" panose="020B0604020202020204" pitchFamily="34" charset="0"/>
                <a:ea typeface="宋体" panose="02010600030101010101" pitchFamily="2" charset="-122"/>
              </a:rPr>
              <a:t>       Base1(Base1 &amp;b1)	</a:t>
            </a:r>
            <a:endParaRPr lang="en-US" altLang="zh-CN" sz="2000" b="1" dirty="0">
              <a:solidFill>
                <a:srgbClr val="FF3300"/>
              </a:solidFill>
              <a:latin typeface="Arial" panose="020B0604020202020204" pitchFamily="34" charset="0"/>
              <a:ea typeface="宋体" panose="02010600030101010101" pitchFamily="2" charset="-122"/>
            </a:endParaRPr>
          </a:p>
          <a:p>
            <a:pPr marL="342900" indent="-342900" eaLnBrk="0" hangingPunct="0">
              <a:lnSpc>
                <a:spcPct val="80000"/>
              </a:lnSpc>
              <a:spcBef>
                <a:spcPct val="20000"/>
              </a:spcBef>
              <a:buSzTx/>
            </a:pPr>
            <a:r>
              <a:rPr lang="en-US" altLang="zh-CN" sz="2000" b="1" dirty="0">
                <a:solidFill>
                  <a:srgbClr val="FF3300"/>
                </a:solidFill>
                <a:latin typeface="Arial" panose="020B0604020202020204" pitchFamily="34" charset="0"/>
                <a:ea typeface="宋体" panose="02010600030101010101" pitchFamily="2" charset="-122"/>
              </a:rPr>
              <a:t>       {  </a:t>
            </a:r>
            <a:r>
              <a:rPr lang="en-US" altLang="zh-CN" sz="2000" b="1" dirty="0" err="1">
                <a:solidFill>
                  <a:srgbClr val="FF3300"/>
                </a:solidFill>
                <a:latin typeface="Arial" panose="020B0604020202020204" pitchFamily="34" charset="0"/>
                <a:ea typeface="宋体" panose="02010600030101010101" pitchFamily="2" charset="-122"/>
              </a:rPr>
              <a:t>cout</a:t>
            </a:r>
            <a:r>
              <a:rPr lang="en-US" altLang="zh-CN" sz="2000" b="1" dirty="0">
                <a:solidFill>
                  <a:srgbClr val="FF3300"/>
                </a:solidFill>
                <a:latin typeface="Arial" panose="020B0604020202020204" pitchFamily="34" charset="0"/>
                <a:ea typeface="宋体" panose="02010600030101010101" pitchFamily="2" charset="-122"/>
              </a:rPr>
              <a:t>&lt;&lt;"Base1 Copy constructor called "&lt;&lt;</a:t>
            </a:r>
            <a:r>
              <a:rPr lang="en-US" altLang="zh-CN" sz="2000" b="1" dirty="0" err="1">
                <a:solidFill>
                  <a:srgbClr val="FF3300"/>
                </a:solidFill>
                <a:latin typeface="Arial" panose="020B0604020202020204" pitchFamily="34" charset="0"/>
                <a:ea typeface="宋体" panose="02010600030101010101" pitchFamily="2" charset="-122"/>
              </a:rPr>
              <a:t>endl</a:t>
            </a:r>
            <a:r>
              <a:rPr lang="en-US" altLang="zh-CN" sz="2000" b="1" dirty="0">
                <a:solidFill>
                  <a:srgbClr val="FF3300"/>
                </a:solidFill>
                <a:latin typeface="Arial" panose="020B0604020202020204" pitchFamily="34" charset="0"/>
                <a:ea typeface="宋体" panose="02010600030101010101" pitchFamily="2" charset="-122"/>
              </a:rPr>
              <a:t>;	}</a:t>
            </a:r>
            <a:endParaRPr lang="en-US" altLang="zh-CN" sz="2000" b="1" dirty="0">
              <a:solidFill>
                <a:srgbClr val="FF3300"/>
              </a:solidFill>
              <a:latin typeface="Arial" panose="020B0604020202020204" pitchFamily="34" charset="0"/>
              <a:ea typeface="宋体" panose="02010600030101010101" pitchFamily="2" charset="-122"/>
            </a:endParaRPr>
          </a:p>
          <a:p>
            <a:pPr marL="342900" indent="-342900" eaLnBrk="0" hangingPunct="0">
              <a:lnSpc>
                <a:spcPct val="80000"/>
              </a:lnSpc>
              <a:spcBef>
                <a:spcPct val="20000"/>
              </a:spcBef>
              <a:buSzTx/>
            </a:pPr>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a:p>
            <a:pPr marL="342900" indent="-342900" eaLnBrk="0" hangingPunct="0">
              <a:lnSpc>
                <a:spcPct val="80000"/>
              </a:lnSpc>
              <a:spcBef>
                <a:spcPct val="20000"/>
              </a:spcBef>
              <a:buSzTx/>
            </a:pPr>
            <a:endParaRPr lang="en-US" altLang="zh-CN" sz="20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charRg st="0" end="20"/>
                                            </p:txEl>
                                          </p:spTgt>
                                        </p:tgtEl>
                                        <p:attrNameLst>
                                          <p:attrName>style.visibility</p:attrName>
                                        </p:attrNameLst>
                                      </p:cBhvr>
                                      <p:to>
                                        <p:strVal val="visible"/>
                                      </p:to>
                                    </p:set>
                                    <p:anim calcmode="lin" valueType="num">
                                      <p:cBhvr>
                                        <p:cTn id="7" dur="500" fill="hold"/>
                                        <p:tgtEl>
                                          <p:spTgt spid="4">
                                            <p:txEl>
                                              <p:charRg st="0" end="20"/>
                                            </p:txEl>
                                          </p:spTgt>
                                        </p:tgtEl>
                                        <p:attrNameLst>
                                          <p:attrName>ppt_w</p:attrName>
                                        </p:attrNameLst>
                                      </p:cBhvr>
                                      <p:tavLst>
                                        <p:tav tm="0">
                                          <p:val>
                                            <p:fltVal val="0.000000"/>
                                          </p:val>
                                        </p:tav>
                                        <p:tav tm="100000">
                                          <p:val>
                                            <p:strVal val="#ppt_w"/>
                                          </p:val>
                                        </p:tav>
                                      </p:tavLst>
                                    </p:anim>
                                    <p:anim calcmode="lin" valueType="num">
                                      <p:cBhvr>
                                        <p:cTn id="8" dur="500" fill="hold"/>
                                        <p:tgtEl>
                                          <p:spTgt spid="4">
                                            <p:txEl>
                                              <p:charRg st="0" end="20"/>
                                            </p:txEl>
                                          </p:spTgt>
                                        </p:tgtEl>
                                        <p:attrNameLst>
                                          <p:attrName>ppt_h</p:attrName>
                                        </p:attrNameLst>
                                      </p:cBhvr>
                                      <p:tavLst>
                                        <p:tav tm="0">
                                          <p:val>
                                            <p:fltVal val="0.000000"/>
                                          </p:val>
                                        </p:tav>
                                        <p:tav tm="100000">
                                          <p:val>
                                            <p:strVal val="#ppt_h"/>
                                          </p:val>
                                        </p:tav>
                                      </p:tavLst>
                                    </p:anim>
                                    <p:animEffect transition="in" filter="fade">
                                      <p:cBhvr>
                                        <p:cTn id="9" dur="500"/>
                                        <p:tgtEl>
                                          <p:spTgt spid="4">
                                            <p:txEl>
                                              <p:charRg st="0" end="2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4">
                                            <p:txEl>
                                              <p:charRg st="20" end="41"/>
                                            </p:txEl>
                                          </p:spTgt>
                                        </p:tgtEl>
                                        <p:attrNameLst>
                                          <p:attrName>style.visibility</p:attrName>
                                        </p:attrNameLst>
                                      </p:cBhvr>
                                      <p:to>
                                        <p:strVal val="visible"/>
                                      </p:to>
                                    </p:set>
                                    <p:anim calcmode="lin" valueType="num">
                                      <p:cBhvr>
                                        <p:cTn id="12" dur="500" fill="hold"/>
                                        <p:tgtEl>
                                          <p:spTgt spid="4">
                                            <p:txEl>
                                              <p:charRg st="20" end="41"/>
                                            </p:txEl>
                                          </p:spTgt>
                                        </p:tgtEl>
                                        <p:attrNameLst>
                                          <p:attrName>ppt_w</p:attrName>
                                        </p:attrNameLst>
                                      </p:cBhvr>
                                      <p:tavLst>
                                        <p:tav tm="0">
                                          <p:val>
                                            <p:fltVal val="0.000000"/>
                                          </p:val>
                                        </p:tav>
                                        <p:tav tm="100000">
                                          <p:val>
                                            <p:strVal val="#ppt_w"/>
                                          </p:val>
                                        </p:tav>
                                      </p:tavLst>
                                    </p:anim>
                                    <p:anim calcmode="lin" valueType="num">
                                      <p:cBhvr>
                                        <p:cTn id="13" dur="500" fill="hold"/>
                                        <p:tgtEl>
                                          <p:spTgt spid="4">
                                            <p:txEl>
                                              <p:charRg st="20" end="41"/>
                                            </p:txEl>
                                          </p:spTgt>
                                        </p:tgtEl>
                                        <p:attrNameLst>
                                          <p:attrName>ppt_h</p:attrName>
                                        </p:attrNameLst>
                                      </p:cBhvr>
                                      <p:tavLst>
                                        <p:tav tm="0">
                                          <p:val>
                                            <p:fltVal val="0.000000"/>
                                          </p:val>
                                        </p:tav>
                                        <p:tav tm="100000">
                                          <p:val>
                                            <p:strVal val="#ppt_h"/>
                                          </p:val>
                                        </p:tav>
                                      </p:tavLst>
                                    </p:anim>
                                    <p:animEffect transition="in" filter="fade">
                                      <p:cBhvr>
                                        <p:cTn id="14" dur="500"/>
                                        <p:tgtEl>
                                          <p:spTgt spid="4">
                                            <p:txEl>
                                              <p:charRg st="20" end="4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4">
                                            <p:txEl>
                                              <p:charRg st="41" end="71"/>
                                            </p:txEl>
                                          </p:spTgt>
                                        </p:tgtEl>
                                        <p:attrNameLst>
                                          <p:attrName>style.visibility</p:attrName>
                                        </p:attrNameLst>
                                      </p:cBhvr>
                                      <p:to>
                                        <p:strVal val="visible"/>
                                      </p:to>
                                    </p:set>
                                    <p:anim calcmode="lin" valueType="num">
                                      <p:cBhvr>
                                        <p:cTn id="17" dur="500" fill="hold"/>
                                        <p:tgtEl>
                                          <p:spTgt spid="4">
                                            <p:txEl>
                                              <p:charRg st="41" end="71"/>
                                            </p:txEl>
                                          </p:spTgt>
                                        </p:tgtEl>
                                        <p:attrNameLst>
                                          <p:attrName>ppt_w</p:attrName>
                                        </p:attrNameLst>
                                      </p:cBhvr>
                                      <p:tavLst>
                                        <p:tav tm="0">
                                          <p:val>
                                            <p:fltVal val="0.000000"/>
                                          </p:val>
                                        </p:tav>
                                        <p:tav tm="100000">
                                          <p:val>
                                            <p:strVal val="#ppt_w"/>
                                          </p:val>
                                        </p:tav>
                                      </p:tavLst>
                                    </p:anim>
                                    <p:anim calcmode="lin" valueType="num">
                                      <p:cBhvr>
                                        <p:cTn id="18" dur="500" fill="hold"/>
                                        <p:tgtEl>
                                          <p:spTgt spid="4">
                                            <p:txEl>
                                              <p:charRg st="41" end="71"/>
                                            </p:txEl>
                                          </p:spTgt>
                                        </p:tgtEl>
                                        <p:attrNameLst>
                                          <p:attrName>ppt_h</p:attrName>
                                        </p:attrNameLst>
                                      </p:cBhvr>
                                      <p:tavLst>
                                        <p:tav tm="0">
                                          <p:val>
                                            <p:fltVal val="0.000000"/>
                                          </p:val>
                                        </p:tav>
                                        <p:tav tm="100000">
                                          <p:val>
                                            <p:strVal val="#ppt_h"/>
                                          </p:val>
                                        </p:tav>
                                      </p:tavLst>
                                    </p:anim>
                                    <p:animEffect transition="in" filter="fade">
                                      <p:cBhvr>
                                        <p:cTn id="19" dur="500"/>
                                        <p:tgtEl>
                                          <p:spTgt spid="4">
                                            <p:txEl>
                                              <p:charRg st="41" end="71"/>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4">
                                            <p:txEl>
                                              <p:charRg st="71" end="82"/>
                                            </p:txEl>
                                          </p:spTgt>
                                        </p:tgtEl>
                                        <p:attrNameLst>
                                          <p:attrName>style.visibility</p:attrName>
                                        </p:attrNameLst>
                                      </p:cBhvr>
                                      <p:to>
                                        <p:strVal val="visible"/>
                                      </p:to>
                                    </p:set>
                                    <p:anim calcmode="lin" valueType="num">
                                      <p:cBhvr>
                                        <p:cTn id="22" dur="500" fill="hold"/>
                                        <p:tgtEl>
                                          <p:spTgt spid="4">
                                            <p:txEl>
                                              <p:charRg st="71" end="82"/>
                                            </p:txEl>
                                          </p:spTgt>
                                        </p:tgtEl>
                                        <p:attrNameLst>
                                          <p:attrName>ppt_w</p:attrName>
                                        </p:attrNameLst>
                                      </p:cBhvr>
                                      <p:tavLst>
                                        <p:tav tm="0">
                                          <p:val>
                                            <p:fltVal val="0.000000"/>
                                          </p:val>
                                        </p:tav>
                                        <p:tav tm="100000">
                                          <p:val>
                                            <p:strVal val="#ppt_w"/>
                                          </p:val>
                                        </p:tav>
                                      </p:tavLst>
                                    </p:anim>
                                    <p:anim calcmode="lin" valueType="num">
                                      <p:cBhvr>
                                        <p:cTn id="23" dur="500" fill="hold"/>
                                        <p:tgtEl>
                                          <p:spTgt spid="4">
                                            <p:txEl>
                                              <p:charRg st="71" end="82"/>
                                            </p:txEl>
                                          </p:spTgt>
                                        </p:tgtEl>
                                        <p:attrNameLst>
                                          <p:attrName>ppt_h</p:attrName>
                                        </p:attrNameLst>
                                      </p:cBhvr>
                                      <p:tavLst>
                                        <p:tav tm="0">
                                          <p:val>
                                            <p:fltVal val="0.000000"/>
                                          </p:val>
                                        </p:tav>
                                        <p:tav tm="100000">
                                          <p:val>
                                            <p:strVal val="#ppt_h"/>
                                          </p:val>
                                        </p:tav>
                                      </p:tavLst>
                                    </p:anim>
                                    <p:animEffect transition="in" filter="fade">
                                      <p:cBhvr>
                                        <p:cTn id="24" dur="500"/>
                                        <p:tgtEl>
                                          <p:spTgt spid="4">
                                            <p:txEl>
                                              <p:charRg st="71" end="82"/>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4">
                                            <p:txEl>
                                              <p:charRg st="82" end="98"/>
                                            </p:txEl>
                                          </p:spTgt>
                                        </p:tgtEl>
                                        <p:attrNameLst>
                                          <p:attrName>style.visibility</p:attrName>
                                        </p:attrNameLst>
                                      </p:cBhvr>
                                      <p:to>
                                        <p:strVal val="visible"/>
                                      </p:to>
                                    </p:set>
                                    <p:anim calcmode="lin" valueType="num">
                                      <p:cBhvr>
                                        <p:cTn id="27" dur="500" fill="hold"/>
                                        <p:tgtEl>
                                          <p:spTgt spid="4">
                                            <p:txEl>
                                              <p:charRg st="82" end="98"/>
                                            </p:txEl>
                                          </p:spTgt>
                                        </p:tgtEl>
                                        <p:attrNameLst>
                                          <p:attrName>ppt_w</p:attrName>
                                        </p:attrNameLst>
                                      </p:cBhvr>
                                      <p:tavLst>
                                        <p:tav tm="0">
                                          <p:val>
                                            <p:fltVal val="0.000000"/>
                                          </p:val>
                                        </p:tav>
                                        <p:tav tm="100000">
                                          <p:val>
                                            <p:strVal val="#ppt_w"/>
                                          </p:val>
                                        </p:tav>
                                      </p:tavLst>
                                    </p:anim>
                                    <p:anim calcmode="lin" valueType="num">
                                      <p:cBhvr>
                                        <p:cTn id="28" dur="500" fill="hold"/>
                                        <p:tgtEl>
                                          <p:spTgt spid="4">
                                            <p:txEl>
                                              <p:charRg st="82" end="98"/>
                                            </p:txEl>
                                          </p:spTgt>
                                        </p:tgtEl>
                                        <p:attrNameLst>
                                          <p:attrName>ppt_h</p:attrName>
                                        </p:attrNameLst>
                                      </p:cBhvr>
                                      <p:tavLst>
                                        <p:tav tm="0">
                                          <p:val>
                                            <p:fltVal val="0.000000"/>
                                          </p:val>
                                        </p:tav>
                                        <p:tav tm="100000">
                                          <p:val>
                                            <p:strVal val="#ppt_h"/>
                                          </p:val>
                                        </p:tav>
                                      </p:tavLst>
                                    </p:anim>
                                    <p:animEffect transition="in" filter="fade">
                                      <p:cBhvr>
                                        <p:cTn id="29" dur="500"/>
                                        <p:tgtEl>
                                          <p:spTgt spid="4">
                                            <p:txEl>
                                              <p:charRg st="82" end="98"/>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4">
                                            <p:txEl>
                                              <p:charRg st="98" end="150"/>
                                            </p:txEl>
                                          </p:spTgt>
                                        </p:tgtEl>
                                        <p:attrNameLst>
                                          <p:attrName>style.visibility</p:attrName>
                                        </p:attrNameLst>
                                      </p:cBhvr>
                                      <p:to>
                                        <p:strVal val="visible"/>
                                      </p:to>
                                    </p:set>
                                    <p:anim calcmode="lin" valueType="num">
                                      <p:cBhvr>
                                        <p:cTn id="32" dur="500" fill="hold"/>
                                        <p:tgtEl>
                                          <p:spTgt spid="4">
                                            <p:txEl>
                                              <p:charRg st="98" end="150"/>
                                            </p:txEl>
                                          </p:spTgt>
                                        </p:tgtEl>
                                        <p:attrNameLst>
                                          <p:attrName>ppt_w</p:attrName>
                                        </p:attrNameLst>
                                      </p:cBhvr>
                                      <p:tavLst>
                                        <p:tav tm="0">
                                          <p:val>
                                            <p:fltVal val="0.000000"/>
                                          </p:val>
                                        </p:tav>
                                        <p:tav tm="100000">
                                          <p:val>
                                            <p:strVal val="#ppt_w"/>
                                          </p:val>
                                        </p:tav>
                                      </p:tavLst>
                                    </p:anim>
                                    <p:anim calcmode="lin" valueType="num">
                                      <p:cBhvr>
                                        <p:cTn id="33" dur="500" fill="hold"/>
                                        <p:tgtEl>
                                          <p:spTgt spid="4">
                                            <p:txEl>
                                              <p:charRg st="98" end="150"/>
                                            </p:txEl>
                                          </p:spTgt>
                                        </p:tgtEl>
                                        <p:attrNameLst>
                                          <p:attrName>ppt_h</p:attrName>
                                        </p:attrNameLst>
                                      </p:cBhvr>
                                      <p:tavLst>
                                        <p:tav tm="0">
                                          <p:val>
                                            <p:fltVal val="0.000000"/>
                                          </p:val>
                                        </p:tav>
                                        <p:tav tm="100000">
                                          <p:val>
                                            <p:strVal val="#ppt_h"/>
                                          </p:val>
                                        </p:tav>
                                      </p:tavLst>
                                    </p:anim>
                                    <p:animEffect transition="in" filter="fade">
                                      <p:cBhvr>
                                        <p:cTn id="34" dur="500"/>
                                        <p:tgtEl>
                                          <p:spTgt spid="4">
                                            <p:txEl>
                                              <p:charRg st="98" end="150"/>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4">
                                            <p:txEl>
                                              <p:charRg st="150" end="175"/>
                                            </p:txEl>
                                          </p:spTgt>
                                        </p:tgtEl>
                                        <p:attrNameLst>
                                          <p:attrName>style.visibility</p:attrName>
                                        </p:attrNameLst>
                                      </p:cBhvr>
                                      <p:to>
                                        <p:strVal val="visible"/>
                                      </p:to>
                                    </p:set>
                                    <p:anim calcmode="lin" valueType="num">
                                      <p:cBhvr>
                                        <p:cTn id="37" dur="500" fill="hold"/>
                                        <p:tgtEl>
                                          <p:spTgt spid="4">
                                            <p:txEl>
                                              <p:charRg st="150" end="175"/>
                                            </p:txEl>
                                          </p:spTgt>
                                        </p:tgtEl>
                                        <p:attrNameLst>
                                          <p:attrName>ppt_w</p:attrName>
                                        </p:attrNameLst>
                                      </p:cBhvr>
                                      <p:tavLst>
                                        <p:tav tm="0">
                                          <p:val>
                                            <p:fltVal val="0.000000"/>
                                          </p:val>
                                        </p:tav>
                                        <p:tav tm="100000">
                                          <p:val>
                                            <p:strVal val="#ppt_w"/>
                                          </p:val>
                                        </p:tav>
                                      </p:tavLst>
                                    </p:anim>
                                    <p:anim calcmode="lin" valueType="num">
                                      <p:cBhvr>
                                        <p:cTn id="38" dur="500" fill="hold"/>
                                        <p:tgtEl>
                                          <p:spTgt spid="4">
                                            <p:txEl>
                                              <p:charRg st="150" end="175"/>
                                            </p:txEl>
                                          </p:spTgt>
                                        </p:tgtEl>
                                        <p:attrNameLst>
                                          <p:attrName>ppt_h</p:attrName>
                                        </p:attrNameLst>
                                      </p:cBhvr>
                                      <p:tavLst>
                                        <p:tav tm="0">
                                          <p:val>
                                            <p:fltVal val="0.000000"/>
                                          </p:val>
                                        </p:tav>
                                        <p:tav tm="100000">
                                          <p:val>
                                            <p:strVal val="#ppt_h"/>
                                          </p:val>
                                        </p:tav>
                                      </p:tavLst>
                                    </p:anim>
                                    <p:animEffect transition="in" filter="fade">
                                      <p:cBhvr>
                                        <p:cTn id="39" dur="500"/>
                                        <p:tgtEl>
                                          <p:spTgt spid="4">
                                            <p:txEl>
                                              <p:charRg st="150" end="175"/>
                                            </p:txEl>
                                          </p:spTgt>
                                        </p:tgtEl>
                                      </p:cBhvr>
                                    </p:animEffect>
                                  </p:childTnLst>
                                </p:cTn>
                              </p:par>
                              <p:par>
                                <p:cTn id="40" presetID="53" presetClass="entr" presetSubtype="16" fill="hold" nodeType="withEffect">
                                  <p:stCondLst>
                                    <p:cond delay="0"/>
                                  </p:stCondLst>
                                  <p:childTnLst>
                                    <p:set>
                                      <p:cBhvr>
                                        <p:cTn id="41" dur="1" fill="hold">
                                          <p:stCondLst>
                                            <p:cond delay="0"/>
                                          </p:stCondLst>
                                        </p:cTn>
                                        <p:tgtEl>
                                          <p:spTgt spid="4">
                                            <p:txEl>
                                              <p:charRg st="175" end="233"/>
                                            </p:txEl>
                                          </p:spTgt>
                                        </p:tgtEl>
                                        <p:attrNameLst>
                                          <p:attrName>style.visibility</p:attrName>
                                        </p:attrNameLst>
                                      </p:cBhvr>
                                      <p:to>
                                        <p:strVal val="visible"/>
                                      </p:to>
                                    </p:set>
                                    <p:anim calcmode="lin" valueType="num">
                                      <p:cBhvr>
                                        <p:cTn id="42" dur="500" fill="hold"/>
                                        <p:tgtEl>
                                          <p:spTgt spid="4">
                                            <p:txEl>
                                              <p:charRg st="175" end="233"/>
                                            </p:txEl>
                                          </p:spTgt>
                                        </p:tgtEl>
                                        <p:attrNameLst>
                                          <p:attrName>ppt_w</p:attrName>
                                        </p:attrNameLst>
                                      </p:cBhvr>
                                      <p:tavLst>
                                        <p:tav tm="0">
                                          <p:val>
                                            <p:fltVal val="0.000000"/>
                                          </p:val>
                                        </p:tav>
                                        <p:tav tm="100000">
                                          <p:val>
                                            <p:strVal val="#ppt_w"/>
                                          </p:val>
                                        </p:tav>
                                      </p:tavLst>
                                    </p:anim>
                                    <p:anim calcmode="lin" valueType="num">
                                      <p:cBhvr>
                                        <p:cTn id="43" dur="500" fill="hold"/>
                                        <p:tgtEl>
                                          <p:spTgt spid="4">
                                            <p:txEl>
                                              <p:charRg st="175" end="233"/>
                                            </p:txEl>
                                          </p:spTgt>
                                        </p:tgtEl>
                                        <p:attrNameLst>
                                          <p:attrName>ppt_h</p:attrName>
                                        </p:attrNameLst>
                                      </p:cBhvr>
                                      <p:tavLst>
                                        <p:tav tm="0">
                                          <p:val>
                                            <p:fltVal val="0.000000"/>
                                          </p:val>
                                        </p:tav>
                                        <p:tav tm="100000">
                                          <p:val>
                                            <p:strVal val="#ppt_h"/>
                                          </p:val>
                                        </p:tav>
                                      </p:tavLst>
                                    </p:anim>
                                    <p:animEffect transition="in" filter="fade">
                                      <p:cBhvr>
                                        <p:cTn id="44" dur="500"/>
                                        <p:tgtEl>
                                          <p:spTgt spid="4">
                                            <p:txEl>
                                              <p:charRg st="175" end="233"/>
                                            </p:txEl>
                                          </p:spTgt>
                                        </p:tgtEl>
                                      </p:cBhvr>
                                    </p:animEffect>
                                  </p:childTnLst>
                                </p:cTn>
                              </p:par>
                              <p:par>
                                <p:cTn id="45" presetID="53" presetClass="entr" presetSubtype="16" fill="hold" nodeType="withEffect">
                                  <p:stCondLst>
                                    <p:cond delay="0"/>
                                  </p:stCondLst>
                                  <p:childTnLst>
                                    <p:set>
                                      <p:cBhvr>
                                        <p:cTn id="46" dur="1" fill="hold">
                                          <p:stCondLst>
                                            <p:cond delay="0"/>
                                          </p:stCondLst>
                                        </p:cTn>
                                        <p:tgtEl>
                                          <p:spTgt spid="4">
                                            <p:txEl>
                                              <p:charRg st="233" end="236"/>
                                            </p:txEl>
                                          </p:spTgt>
                                        </p:tgtEl>
                                        <p:attrNameLst>
                                          <p:attrName>style.visibility</p:attrName>
                                        </p:attrNameLst>
                                      </p:cBhvr>
                                      <p:to>
                                        <p:strVal val="visible"/>
                                      </p:to>
                                    </p:set>
                                    <p:anim calcmode="lin" valueType="num">
                                      <p:cBhvr>
                                        <p:cTn id="47" dur="500" fill="hold"/>
                                        <p:tgtEl>
                                          <p:spTgt spid="4">
                                            <p:txEl>
                                              <p:charRg st="233" end="236"/>
                                            </p:txEl>
                                          </p:spTgt>
                                        </p:tgtEl>
                                        <p:attrNameLst>
                                          <p:attrName>ppt_w</p:attrName>
                                        </p:attrNameLst>
                                      </p:cBhvr>
                                      <p:tavLst>
                                        <p:tav tm="0">
                                          <p:val>
                                            <p:fltVal val="0.000000"/>
                                          </p:val>
                                        </p:tav>
                                        <p:tav tm="100000">
                                          <p:val>
                                            <p:strVal val="#ppt_w"/>
                                          </p:val>
                                        </p:tav>
                                      </p:tavLst>
                                    </p:anim>
                                    <p:anim calcmode="lin" valueType="num">
                                      <p:cBhvr>
                                        <p:cTn id="48" dur="500" fill="hold"/>
                                        <p:tgtEl>
                                          <p:spTgt spid="4">
                                            <p:txEl>
                                              <p:charRg st="233" end="236"/>
                                            </p:txEl>
                                          </p:spTgt>
                                        </p:tgtEl>
                                        <p:attrNameLst>
                                          <p:attrName>ppt_h</p:attrName>
                                        </p:attrNameLst>
                                      </p:cBhvr>
                                      <p:tavLst>
                                        <p:tav tm="0">
                                          <p:val>
                                            <p:fltVal val="0.000000"/>
                                          </p:val>
                                        </p:tav>
                                        <p:tav tm="100000">
                                          <p:val>
                                            <p:strVal val="#ppt_h"/>
                                          </p:val>
                                        </p:tav>
                                      </p:tavLst>
                                    </p:anim>
                                    <p:animEffect transition="in" filter="fade">
                                      <p:cBhvr>
                                        <p:cTn id="49" dur="500"/>
                                        <p:tgtEl>
                                          <p:spTgt spid="4">
                                            <p:txEl>
                                              <p:charRg st="233" end="2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5" name="Rectangle 3"/>
          <p:cNvSpPr/>
          <p:nvPr>
            <p:ph type="body" idx="4294967295"/>
          </p:nvPr>
        </p:nvSpPr>
        <p:spPr>
          <a:xfrm>
            <a:off x="982980" y="0"/>
            <a:ext cx="9144000" cy="2168525"/>
          </a:xfrm>
          <a:prstGeom prst="rect">
            <a:avLst/>
          </a:prstGeom>
          <a:solidFill>
            <a:schemeClr val="bg1"/>
          </a:solidFill>
          <a:ln w="9525">
            <a:noFill/>
          </a:ln>
        </p:spPr>
        <p:txBody>
          <a:bodyPr anchor="t" anchorCtr="0"/>
          <a:p>
            <a:pPr>
              <a:lnSpc>
                <a:spcPct val="80000"/>
              </a:lnSpc>
              <a:buNone/>
            </a:pPr>
            <a:r>
              <a:rPr lang="en-US" altLang="zh-CN" sz="1800" b="1" dirty="0"/>
              <a:t>class Base2	//</a:t>
            </a:r>
            <a:r>
              <a:rPr lang="zh-CN" altLang="en-US" sz="1800" b="1" dirty="0"/>
              <a:t>基类</a:t>
            </a:r>
            <a:r>
              <a:rPr lang="en-US" altLang="zh-CN" sz="1800" b="1" dirty="0"/>
              <a:t>Base2</a:t>
            </a:r>
            <a:r>
              <a:rPr lang="zh-CN" altLang="en-US" sz="1800" b="1" dirty="0"/>
              <a:t>，构造函数有参数</a:t>
            </a:r>
            <a:endParaRPr lang="zh-CN" altLang="en-US" sz="1800" b="1" dirty="0"/>
          </a:p>
          <a:p>
            <a:pPr>
              <a:lnSpc>
                <a:spcPct val="80000"/>
              </a:lnSpc>
              <a:buNone/>
            </a:pPr>
            <a:r>
              <a:rPr lang="en-US" altLang="zh-CN" sz="1800" b="1" dirty="0"/>
              <a:t>{   public:</a:t>
            </a:r>
            <a:endParaRPr lang="en-US" altLang="zh-CN" sz="1800" b="1" dirty="0"/>
          </a:p>
          <a:p>
            <a:pPr>
              <a:lnSpc>
                <a:spcPct val="80000"/>
              </a:lnSpc>
              <a:buNone/>
            </a:pPr>
            <a:r>
              <a:rPr lang="en-US" altLang="zh-CN" sz="1800" b="1" dirty="0"/>
              <a:t>	   Base2(int j) </a:t>
            </a:r>
            <a:endParaRPr lang="en-US" altLang="zh-CN" sz="1800" b="1" dirty="0"/>
          </a:p>
          <a:p>
            <a:pPr>
              <a:lnSpc>
                <a:spcPct val="80000"/>
              </a:lnSpc>
              <a:buNone/>
            </a:pPr>
            <a:r>
              <a:rPr lang="en-US" altLang="zh-CN" sz="1800" b="1" dirty="0"/>
              <a:t>        {  cout&lt;&lt;"constructing Base2 "&lt;&lt;j&lt;&lt;endl;  } </a:t>
            </a:r>
            <a:endParaRPr lang="en-US" altLang="zh-CN" sz="1800" b="1" dirty="0"/>
          </a:p>
          <a:p>
            <a:pPr>
              <a:lnSpc>
                <a:spcPct val="80000"/>
              </a:lnSpc>
              <a:buNone/>
            </a:pPr>
            <a:r>
              <a:rPr lang="en-US" altLang="zh-CN" sz="1800" b="1" dirty="0">
                <a:solidFill>
                  <a:srgbClr val="FF3300"/>
                </a:solidFill>
              </a:rPr>
              <a:t>        Base2(Base2 &amp;b2)	</a:t>
            </a:r>
            <a:endParaRPr lang="en-US" altLang="zh-CN" sz="1800" b="1" dirty="0">
              <a:solidFill>
                <a:srgbClr val="FF3300"/>
              </a:solidFill>
            </a:endParaRPr>
          </a:p>
          <a:p>
            <a:pPr>
              <a:lnSpc>
                <a:spcPct val="80000"/>
              </a:lnSpc>
              <a:buNone/>
            </a:pPr>
            <a:r>
              <a:rPr lang="en-US" altLang="zh-CN" sz="1800" b="1" dirty="0">
                <a:solidFill>
                  <a:srgbClr val="FF3300"/>
                </a:solidFill>
              </a:rPr>
              <a:t>        {  cout&lt;&lt;"Base2 Copy constructor called "&lt;&lt;endl;	}</a:t>
            </a:r>
            <a:endParaRPr lang="en-US" altLang="zh-CN" sz="1800" b="1" dirty="0">
              <a:solidFill>
                <a:srgbClr val="FF3300"/>
              </a:solidFill>
            </a:endParaRPr>
          </a:p>
          <a:p>
            <a:pPr>
              <a:lnSpc>
                <a:spcPct val="80000"/>
              </a:lnSpc>
              <a:buNone/>
            </a:pPr>
            <a:r>
              <a:rPr lang="en-US" altLang="zh-CN" sz="1800" b="1" dirty="0"/>
              <a:t>};</a:t>
            </a:r>
            <a:endParaRPr lang="en-US" altLang="zh-CN" sz="1800" b="1" dirty="0"/>
          </a:p>
        </p:txBody>
      </p:sp>
      <p:sp>
        <p:nvSpPr>
          <p:cNvPr id="3" name="Rectangle 2"/>
          <p:cNvSpPr txBox="1"/>
          <p:nvPr/>
        </p:nvSpPr>
        <p:spPr>
          <a:xfrm>
            <a:off x="1524000" y="2000250"/>
            <a:ext cx="9358313" cy="4857750"/>
          </a:xfrm>
          <a:prstGeom prst="rect">
            <a:avLst/>
          </a:prstGeom>
          <a:solidFill>
            <a:schemeClr val="bg1"/>
          </a:solidFill>
          <a:ln w="9525">
            <a:noFill/>
          </a:ln>
        </p:spPr>
        <p:txBody>
          <a:bodyPr anchor="t" anchorCtr="0"/>
          <a:p>
            <a:pPr marL="342900" indent="-342900" eaLnBrk="0" hangingPunct="0">
              <a:spcBef>
                <a:spcPct val="20000"/>
              </a:spcBef>
              <a:buSzTx/>
            </a:pPr>
            <a:r>
              <a:rPr lang="en-US" altLang="zh-CN" sz="1800" b="1" dirty="0">
                <a:solidFill>
                  <a:srgbClr val="FF3300"/>
                </a:solidFill>
                <a:latin typeface="Arial" panose="020B0604020202020204" pitchFamily="34" charset="0"/>
                <a:ea typeface="宋体" panose="02010600030101010101" pitchFamily="2" charset="-122"/>
              </a:rPr>
              <a:t>class Derived: public Base2, public Base1</a:t>
            </a:r>
            <a:endParaRPr lang="en-US" altLang="zh-CN" sz="1800" b="1" dirty="0">
              <a:latin typeface="Arial" panose="020B0604020202020204" pitchFamily="34" charset="0"/>
              <a:ea typeface="宋体" panose="02010600030101010101" pitchFamily="2" charset="-122"/>
            </a:endParaRPr>
          </a:p>
          <a:p>
            <a:pPr marL="342900" indent="-342900" eaLnBrk="0" hangingPunct="0">
              <a:spcBef>
                <a:spcPct val="20000"/>
              </a:spcBef>
              <a:buSzTx/>
            </a:pPr>
            <a:r>
              <a:rPr lang="en-US" altLang="zh-CN" sz="1800" b="1" dirty="0">
                <a:latin typeface="Arial" panose="020B0604020202020204" pitchFamily="34" charset="0"/>
                <a:ea typeface="宋体" panose="02010600030101010101" pitchFamily="2" charset="-122"/>
              </a:rPr>
              <a:t>{     public:	//</a:t>
            </a:r>
            <a:r>
              <a:rPr lang="zh-CN" altLang="en-US" sz="1800" b="1" dirty="0">
                <a:latin typeface="Arial" panose="020B0604020202020204" pitchFamily="34" charset="0"/>
                <a:ea typeface="宋体" panose="02010600030101010101" pitchFamily="2" charset="-122"/>
              </a:rPr>
              <a:t>派生类的公有成员</a:t>
            </a:r>
            <a:endParaRPr lang="zh-CN" altLang="en-US" sz="1800" b="1" dirty="0">
              <a:latin typeface="Arial" panose="020B0604020202020204" pitchFamily="34" charset="0"/>
              <a:ea typeface="宋体" panose="02010600030101010101" pitchFamily="2" charset="-122"/>
            </a:endParaRPr>
          </a:p>
          <a:p>
            <a:pPr marL="342900" indent="-342900" eaLnBrk="0" hangingPunct="0">
              <a:spcBef>
                <a:spcPct val="20000"/>
              </a:spcBef>
              <a:buSzTx/>
            </a:pPr>
            <a:r>
              <a:rPr lang="en-US" altLang="zh-CN" sz="1800" b="1" dirty="0">
                <a:latin typeface="Arial" panose="020B0604020202020204" pitchFamily="34" charset="0"/>
                <a:ea typeface="宋体" panose="02010600030101010101" pitchFamily="2" charset="-122"/>
              </a:rPr>
              <a:t> Derived(</a:t>
            </a:r>
            <a:r>
              <a:rPr lang="en-US" altLang="zh-CN" sz="1800" b="1" dirty="0" err="1">
                <a:latin typeface="Arial" panose="020B0604020202020204" pitchFamily="34" charset="0"/>
                <a:ea typeface="宋体" panose="02010600030101010101" pitchFamily="2" charset="-122"/>
              </a:rPr>
              <a:t>int</a:t>
            </a:r>
            <a:r>
              <a:rPr lang="en-US" altLang="zh-CN" sz="1800" b="1" dirty="0">
                <a:latin typeface="Arial" panose="020B0604020202020204" pitchFamily="34" charset="0"/>
                <a:ea typeface="宋体" panose="02010600030101010101" pitchFamily="2" charset="-122"/>
              </a:rPr>
              <a:t> a, </a:t>
            </a:r>
            <a:r>
              <a:rPr lang="en-US" altLang="zh-CN" sz="1800" b="1" dirty="0" err="1">
                <a:latin typeface="Arial" panose="020B0604020202020204" pitchFamily="34" charset="0"/>
                <a:ea typeface="宋体" panose="02010600030101010101" pitchFamily="2" charset="-122"/>
              </a:rPr>
              <a:t>int</a:t>
            </a:r>
            <a:r>
              <a:rPr lang="en-US" altLang="zh-CN" sz="1800" b="1" dirty="0">
                <a:latin typeface="Arial" panose="020B0604020202020204" pitchFamily="34" charset="0"/>
                <a:ea typeface="宋体" panose="02010600030101010101" pitchFamily="2" charset="-122"/>
              </a:rPr>
              <a:t> b, </a:t>
            </a:r>
            <a:r>
              <a:rPr lang="en-US" altLang="zh-CN" sz="1800" b="1" dirty="0" err="1">
                <a:latin typeface="Arial" panose="020B0604020202020204" pitchFamily="34" charset="0"/>
                <a:ea typeface="宋体" panose="02010600030101010101" pitchFamily="2" charset="-122"/>
              </a:rPr>
              <a:t>int</a:t>
            </a:r>
            <a:r>
              <a:rPr lang="en-US" altLang="zh-CN" sz="1800" b="1" dirty="0">
                <a:latin typeface="Arial" panose="020B0604020202020204" pitchFamily="34" charset="0"/>
                <a:ea typeface="宋体" panose="02010600030101010101" pitchFamily="2" charset="-122"/>
              </a:rPr>
              <a:t> c, </a:t>
            </a:r>
            <a:r>
              <a:rPr lang="en-US" altLang="zh-CN" sz="1800" b="1" dirty="0" err="1">
                <a:latin typeface="Arial" panose="020B0604020202020204" pitchFamily="34" charset="0"/>
                <a:ea typeface="宋体" panose="02010600030101010101" pitchFamily="2" charset="-122"/>
              </a:rPr>
              <a:t>int</a:t>
            </a:r>
            <a:r>
              <a:rPr lang="en-US" altLang="zh-CN" sz="1800" b="1" dirty="0">
                <a:latin typeface="Arial" panose="020B0604020202020204" pitchFamily="34" charset="0"/>
                <a:ea typeface="宋体" panose="02010600030101010101" pitchFamily="2" charset="-122"/>
              </a:rPr>
              <a:t> d): Base1(a),member2(d),member1(c),Base2(b) </a:t>
            </a:r>
            <a:endParaRPr lang="en-US" altLang="zh-CN" sz="1800" b="1" dirty="0">
              <a:latin typeface="Arial" panose="020B0604020202020204" pitchFamily="34" charset="0"/>
              <a:ea typeface="宋体" panose="02010600030101010101" pitchFamily="2" charset="-122"/>
            </a:endParaRPr>
          </a:p>
          <a:p>
            <a:pPr marL="342900" indent="-342900" eaLnBrk="0" hangingPunct="0">
              <a:spcBef>
                <a:spcPct val="20000"/>
              </a:spcBef>
              <a:buSzTx/>
            </a:pPr>
            <a:r>
              <a:rPr lang="en-US" altLang="zh-CN" sz="1800" b="1" dirty="0">
                <a:latin typeface="Arial" panose="020B0604020202020204" pitchFamily="34" charset="0"/>
                <a:ea typeface="宋体" panose="02010600030101010101" pitchFamily="2" charset="-122"/>
              </a:rPr>
              <a:t>    {</a:t>
            </a:r>
            <a:r>
              <a:rPr lang="en-US" altLang="zh-CN" sz="1800" b="1" dirty="0" err="1">
                <a:latin typeface="Arial" panose="020B0604020202020204" pitchFamily="34" charset="0"/>
                <a:ea typeface="宋体" panose="02010600030101010101" pitchFamily="2" charset="-122"/>
              </a:rPr>
              <a:t>cout</a:t>
            </a:r>
            <a:r>
              <a:rPr lang="en-US" altLang="zh-CN" sz="1800" b="1" dirty="0">
                <a:latin typeface="Arial" panose="020B0604020202020204" pitchFamily="34" charset="0"/>
                <a:ea typeface="宋体" panose="02010600030101010101" pitchFamily="2" charset="-122"/>
              </a:rPr>
              <a:t>&lt;&lt;"constructing Derived"&lt;&lt;</a:t>
            </a:r>
            <a:r>
              <a:rPr lang="en-US" altLang="zh-CN" sz="1800" b="1" dirty="0" err="1">
                <a:latin typeface="Arial" panose="020B0604020202020204" pitchFamily="34" charset="0"/>
                <a:ea typeface="宋体" panose="02010600030101010101" pitchFamily="2" charset="-122"/>
              </a:rPr>
              <a:t>endl</a:t>
            </a:r>
            <a:r>
              <a:rPr lang="en-US" altLang="zh-CN" sz="1800" b="1" dirty="0">
                <a:latin typeface="Arial" panose="020B0604020202020204" pitchFamily="34" charset="0"/>
                <a:ea typeface="宋体" panose="02010600030101010101" pitchFamily="2" charset="-122"/>
              </a:rPr>
              <a:t>; }</a:t>
            </a:r>
            <a:endParaRPr lang="en-US" altLang="zh-CN" sz="1800" b="1" dirty="0">
              <a:solidFill>
                <a:srgbClr val="FF3300"/>
              </a:solidFill>
              <a:latin typeface="Arial" panose="020B0604020202020204" pitchFamily="34" charset="0"/>
              <a:ea typeface="宋体" panose="02010600030101010101" pitchFamily="2" charset="-122"/>
            </a:endParaRPr>
          </a:p>
          <a:p>
            <a:pPr marL="342900" indent="-342900" eaLnBrk="0" hangingPunct="0">
              <a:spcBef>
                <a:spcPct val="20000"/>
              </a:spcBef>
              <a:buSzTx/>
            </a:pPr>
            <a:r>
              <a:rPr lang="en-US" altLang="zh-CN" sz="1800" b="1" dirty="0">
                <a:solidFill>
                  <a:srgbClr val="FF3300"/>
                </a:solidFill>
                <a:latin typeface="Arial" panose="020B0604020202020204" pitchFamily="34" charset="0"/>
                <a:ea typeface="宋体" panose="02010600030101010101" pitchFamily="2" charset="-122"/>
              </a:rPr>
              <a:t>Derived(Derived &amp;d): Base1(d),member2(d),member1(d),Base2(d)</a:t>
            </a:r>
            <a:endParaRPr lang="en-US" altLang="zh-CN" sz="1800" b="1" dirty="0">
              <a:solidFill>
                <a:srgbClr val="FF3300"/>
              </a:solidFill>
              <a:latin typeface="Arial" panose="020B0604020202020204" pitchFamily="34" charset="0"/>
              <a:ea typeface="宋体" panose="02010600030101010101" pitchFamily="2" charset="-122"/>
            </a:endParaRPr>
          </a:p>
          <a:p>
            <a:pPr marL="342900" indent="-342900" eaLnBrk="0" hangingPunct="0">
              <a:spcBef>
                <a:spcPct val="20000"/>
              </a:spcBef>
              <a:buSzTx/>
            </a:pPr>
            <a:r>
              <a:rPr lang="en-US" altLang="zh-CN" sz="1800" b="1" dirty="0">
                <a:solidFill>
                  <a:srgbClr val="FF3300"/>
                </a:solidFill>
                <a:latin typeface="Arial" panose="020B0604020202020204" pitchFamily="34" charset="0"/>
                <a:ea typeface="宋体" panose="02010600030101010101" pitchFamily="2" charset="-122"/>
              </a:rPr>
              <a:t>{	</a:t>
            </a:r>
            <a:r>
              <a:rPr lang="en-US" altLang="zh-CN" sz="1800" b="1" dirty="0" err="1">
                <a:solidFill>
                  <a:srgbClr val="FF3300"/>
                </a:solidFill>
                <a:latin typeface="Arial" panose="020B0604020202020204" pitchFamily="34" charset="0"/>
                <a:ea typeface="宋体" panose="02010600030101010101" pitchFamily="2" charset="-122"/>
              </a:rPr>
              <a:t>cout</a:t>
            </a:r>
            <a:r>
              <a:rPr lang="en-US" altLang="zh-CN" sz="1800" b="1" dirty="0">
                <a:solidFill>
                  <a:srgbClr val="FF3300"/>
                </a:solidFill>
                <a:latin typeface="Arial" panose="020B0604020202020204" pitchFamily="34" charset="0"/>
                <a:ea typeface="宋体" panose="02010600030101010101" pitchFamily="2" charset="-122"/>
              </a:rPr>
              <a:t>&lt;&lt;"Derived Copy constructor called "&lt;&lt;</a:t>
            </a:r>
            <a:r>
              <a:rPr lang="en-US" altLang="zh-CN" sz="1800" b="1" dirty="0" err="1">
                <a:solidFill>
                  <a:srgbClr val="FF3300"/>
                </a:solidFill>
                <a:latin typeface="Arial" panose="020B0604020202020204" pitchFamily="34" charset="0"/>
                <a:ea typeface="宋体" panose="02010600030101010101" pitchFamily="2" charset="-122"/>
              </a:rPr>
              <a:t>endl</a:t>
            </a:r>
            <a:r>
              <a:rPr lang="en-US" altLang="zh-CN" sz="1800" b="1" dirty="0">
                <a:solidFill>
                  <a:srgbClr val="FF3300"/>
                </a:solidFill>
                <a:latin typeface="Arial" panose="020B0604020202020204" pitchFamily="34" charset="0"/>
                <a:ea typeface="宋体" panose="02010600030101010101" pitchFamily="2" charset="-122"/>
              </a:rPr>
              <a:t>;	}</a:t>
            </a:r>
            <a:endParaRPr lang="en-US" altLang="zh-CN" sz="1800" b="1" dirty="0">
              <a:solidFill>
                <a:srgbClr val="FF3300"/>
              </a:solidFill>
              <a:latin typeface="Arial" panose="020B0604020202020204" pitchFamily="34" charset="0"/>
              <a:ea typeface="宋体" panose="02010600030101010101" pitchFamily="2" charset="-122"/>
            </a:endParaRPr>
          </a:p>
          <a:p>
            <a:pPr marL="342900" indent="-342900" eaLnBrk="0" hangingPunct="0">
              <a:spcBef>
                <a:spcPct val="20000"/>
              </a:spcBef>
              <a:buSzTx/>
            </a:pPr>
            <a:r>
              <a:rPr lang="en-US" altLang="zh-CN" sz="1800" b="1" dirty="0">
                <a:latin typeface="Arial" panose="020B0604020202020204" pitchFamily="34" charset="0"/>
                <a:ea typeface="宋体" panose="02010600030101010101" pitchFamily="2" charset="-122"/>
              </a:rPr>
              <a:t>  private:	//</a:t>
            </a:r>
            <a:r>
              <a:rPr lang="zh-CN" altLang="en-US" sz="1800" b="1" dirty="0">
                <a:latin typeface="Arial" panose="020B0604020202020204" pitchFamily="34" charset="0"/>
                <a:ea typeface="宋体" panose="02010600030101010101" pitchFamily="2" charset="-122"/>
              </a:rPr>
              <a:t>派生类的私有对象成员</a:t>
            </a:r>
            <a:endParaRPr lang="zh-CN" altLang="en-US" sz="1800" b="1" dirty="0">
              <a:latin typeface="Arial" panose="020B0604020202020204" pitchFamily="34" charset="0"/>
              <a:ea typeface="宋体" panose="02010600030101010101" pitchFamily="2" charset="-122"/>
            </a:endParaRPr>
          </a:p>
          <a:p>
            <a:pPr marL="342900" indent="-342900" eaLnBrk="0" hangingPunct="0">
              <a:spcBef>
                <a:spcPct val="20000"/>
              </a:spcBef>
              <a:buSzTx/>
            </a:pPr>
            <a:r>
              <a:rPr lang="zh-CN" altLang="en-US" sz="1800" b="1" dirty="0">
                <a:latin typeface="Arial" panose="020B0604020202020204" pitchFamily="34" charset="0"/>
                <a:ea typeface="宋体" panose="02010600030101010101" pitchFamily="2" charset="-122"/>
              </a:rPr>
              <a:t>	</a:t>
            </a:r>
            <a:r>
              <a:rPr lang="en-US" altLang="zh-CN" sz="1800" b="1" dirty="0">
                <a:latin typeface="Arial" panose="020B0604020202020204" pitchFamily="34" charset="0"/>
                <a:ea typeface="宋体" panose="02010600030101010101" pitchFamily="2" charset="-122"/>
              </a:rPr>
              <a:t>Base1 member1;</a:t>
            </a:r>
            <a:endParaRPr lang="en-US" altLang="zh-CN" sz="1800" b="1" dirty="0">
              <a:latin typeface="Arial" panose="020B0604020202020204" pitchFamily="34" charset="0"/>
              <a:ea typeface="宋体" panose="02010600030101010101" pitchFamily="2" charset="-122"/>
            </a:endParaRPr>
          </a:p>
          <a:p>
            <a:pPr marL="342900" indent="-342900" eaLnBrk="0" hangingPunct="0">
              <a:spcBef>
                <a:spcPct val="20000"/>
              </a:spcBef>
              <a:buSzTx/>
            </a:pPr>
            <a:r>
              <a:rPr lang="en-US" altLang="zh-CN" sz="1800" b="1" dirty="0">
                <a:latin typeface="Arial" panose="020B0604020202020204" pitchFamily="34" charset="0"/>
                <a:ea typeface="宋体" panose="02010600030101010101" pitchFamily="2" charset="-122"/>
              </a:rPr>
              <a:t>	Base2 member2;</a:t>
            </a:r>
            <a:endParaRPr lang="en-US" altLang="zh-CN" sz="1800" b="1" dirty="0">
              <a:latin typeface="Arial" panose="020B0604020202020204" pitchFamily="34" charset="0"/>
              <a:ea typeface="宋体" panose="02010600030101010101" pitchFamily="2" charset="-122"/>
            </a:endParaRPr>
          </a:p>
          <a:p>
            <a:pPr marL="342900" indent="-342900" eaLnBrk="0" hangingPunct="0">
              <a:spcBef>
                <a:spcPct val="20000"/>
              </a:spcBef>
              <a:buSzTx/>
            </a:pPr>
            <a:r>
              <a:rPr lang="en-US" altLang="zh-CN" sz="1800" b="1" dirty="0">
                <a:latin typeface="Arial" panose="020B0604020202020204" pitchFamily="34" charset="0"/>
                <a:ea typeface="宋体" panose="02010600030101010101" pitchFamily="2" charset="-122"/>
              </a:rPr>
              <a:t>};</a:t>
            </a:r>
            <a:endParaRPr lang="en-US" altLang="zh-CN" sz="1800" b="1" dirty="0">
              <a:latin typeface="Arial" panose="020B0604020202020204" pitchFamily="34" charset="0"/>
              <a:ea typeface="宋体" panose="02010600030101010101" pitchFamily="2" charset="-122"/>
            </a:endParaRPr>
          </a:p>
          <a:p>
            <a:pPr marL="342900" indent="-342900" eaLnBrk="0" hangingPunct="0">
              <a:spcBef>
                <a:spcPct val="20000"/>
              </a:spcBef>
              <a:buSzTx/>
            </a:pPr>
            <a:r>
              <a:rPr lang="en-US" altLang="zh-CN" sz="1800" b="1" dirty="0">
                <a:latin typeface="Arial" panose="020B0604020202020204" pitchFamily="34" charset="0"/>
                <a:ea typeface="宋体" panose="02010600030101010101" pitchFamily="2" charset="-122"/>
              </a:rPr>
              <a:t>void main()</a:t>
            </a:r>
            <a:endParaRPr lang="en-US" altLang="zh-CN" sz="1800" b="1" dirty="0">
              <a:latin typeface="Arial" panose="020B0604020202020204" pitchFamily="34" charset="0"/>
              <a:ea typeface="宋体" panose="02010600030101010101" pitchFamily="2" charset="-122"/>
            </a:endParaRPr>
          </a:p>
          <a:p>
            <a:pPr marL="342900" indent="-342900" eaLnBrk="0" hangingPunct="0">
              <a:spcBef>
                <a:spcPct val="20000"/>
              </a:spcBef>
              <a:buSzTx/>
            </a:pPr>
            <a:r>
              <a:rPr lang="en-US" altLang="zh-CN" sz="1800" b="1" dirty="0">
                <a:latin typeface="Arial" panose="020B0604020202020204" pitchFamily="34" charset="0"/>
                <a:ea typeface="宋体" panose="02010600030101010101" pitchFamily="2" charset="-122"/>
              </a:rPr>
              <a:t>{	Derived d1(1,2,3,4);</a:t>
            </a:r>
            <a:endParaRPr lang="en-US" altLang="zh-CN" sz="1800" b="1" dirty="0">
              <a:latin typeface="Arial" panose="020B0604020202020204" pitchFamily="34" charset="0"/>
              <a:ea typeface="宋体" panose="02010600030101010101" pitchFamily="2" charset="-122"/>
            </a:endParaRPr>
          </a:p>
          <a:p>
            <a:pPr marL="342900" indent="-342900" eaLnBrk="0" hangingPunct="0">
              <a:spcBef>
                <a:spcPct val="20000"/>
              </a:spcBef>
              <a:buSzTx/>
            </a:pPr>
            <a:r>
              <a:rPr lang="en-US" altLang="zh-CN" sz="1800" b="1" dirty="0">
                <a:latin typeface="Arial" panose="020B0604020202020204" pitchFamily="34" charset="0"/>
                <a:ea typeface="宋体" panose="02010600030101010101" pitchFamily="2" charset="-122"/>
              </a:rPr>
              <a:t>     Derived d2(d1);   }</a:t>
            </a:r>
            <a:endParaRPr lang="en-US" altLang="zh-CN" sz="1800" b="1" dirty="0">
              <a:latin typeface="Arial" panose="020B0604020202020204" pitchFamily="34" charset="0"/>
              <a:ea typeface="宋体" panose="02010600030101010101" pitchFamily="2" charset="-122"/>
            </a:endParaRPr>
          </a:p>
        </p:txBody>
      </p:sp>
      <p:sp>
        <p:nvSpPr>
          <p:cNvPr id="4" name="Text Box 3"/>
          <p:cNvSpPr txBox="1"/>
          <p:nvPr/>
        </p:nvSpPr>
        <p:spPr>
          <a:xfrm>
            <a:off x="8184515" y="2996883"/>
            <a:ext cx="3887788" cy="3476625"/>
          </a:xfrm>
          <a:prstGeom prst="rect">
            <a:avLst/>
          </a:prstGeom>
          <a:solidFill>
            <a:srgbClr val="FF9900"/>
          </a:solidFill>
          <a:ln w="12700">
            <a:noFill/>
          </a:ln>
        </p:spPr>
        <p:txBody>
          <a:bodyPr anchor="t" anchorCtr="0">
            <a:spAutoFit/>
          </a:bodyPr>
          <a:p>
            <a:r>
              <a:rPr lang="zh-CN" altLang="en-US" sz="2000" b="1" dirty="0">
                <a:latin typeface="Times New Roman" panose="02020603050405020304" pitchFamily="18" charset="0"/>
                <a:ea typeface="宋体" panose="02010600030101010101" pitchFamily="2" charset="-122"/>
              </a:rPr>
              <a:t>运行结果：</a:t>
            </a:r>
            <a:endParaRPr lang="zh-CN" altLang="en-US" sz="2000" b="1" dirty="0">
              <a:latin typeface="Times New Roman" panose="02020603050405020304" pitchFamily="18" charset="0"/>
              <a:ea typeface="宋体" panose="02010600030101010101" pitchFamily="2" charset="-122"/>
            </a:endParaRPr>
          </a:p>
          <a:p>
            <a:r>
              <a:rPr lang="en-US" altLang="zh-CN" sz="2000" b="1" dirty="0">
                <a:latin typeface="Times New Roman" panose="02020603050405020304" pitchFamily="18" charset="0"/>
                <a:ea typeface="宋体" panose="02010600030101010101" pitchFamily="2" charset="-122"/>
              </a:rPr>
              <a:t>constructing Base2 2</a:t>
            </a:r>
            <a:endParaRPr lang="en-US" altLang="zh-CN" sz="2000" b="1" dirty="0">
              <a:latin typeface="Times New Roman" panose="02020603050405020304" pitchFamily="18" charset="0"/>
              <a:ea typeface="宋体" panose="02010600030101010101" pitchFamily="2" charset="-122"/>
            </a:endParaRPr>
          </a:p>
          <a:p>
            <a:r>
              <a:rPr lang="en-US" altLang="zh-CN" sz="2000" b="1" dirty="0">
                <a:latin typeface="Times New Roman" panose="02020603050405020304" pitchFamily="18" charset="0"/>
                <a:ea typeface="宋体" panose="02010600030101010101" pitchFamily="2" charset="-122"/>
              </a:rPr>
              <a:t>constructing Base1 1</a:t>
            </a:r>
            <a:endParaRPr lang="en-US" altLang="zh-CN" sz="2000" b="1" dirty="0">
              <a:latin typeface="Times New Roman" panose="02020603050405020304" pitchFamily="18" charset="0"/>
              <a:ea typeface="宋体" panose="02010600030101010101" pitchFamily="2" charset="-122"/>
            </a:endParaRPr>
          </a:p>
          <a:p>
            <a:r>
              <a:rPr lang="en-US" altLang="zh-CN" sz="2000" b="1" dirty="0">
                <a:latin typeface="Times New Roman" panose="02020603050405020304" pitchFamily="18" charset="0"/>
                <a:ea typeface="宋体" panose="02010600030101010101" pitchFamily="2" charset="-122"/>
              </a:rPr>
              <a:t>constructing Base1 3</a:t>
            </a:r>
            <a:endParaRPr lang="en-US" altLang="zh-CN" sz="2000" b="1" dirty="0">
              <a:latin typeface="Times New Roman" panose="02020603050405020304" pitchFamily="18" charset="0"/>
              <a:ea typeface="宋体" panose="02010600030101010101" pitchFamily="2" charset="-122"/>
            </a:endParaRPr>
          </a:p>
          <a:p>
            <a:r>
              <a:rPr lang="en-US" altLang="zh-CN" sz="2000" b="1" dirty="0">
                <a:latin typeface="Times New Roman" panose="02020603050405020304" pitchFamily="18" charset="0"/>
                <a:ea typeface="宋体" panose="02010600030101010101" pitchFamily="2" charset="-122"/>
              </a:rPr>
              <a:t>constructing Base2 4</a:t>
            </a:r>
            <a:endParaRPr lang="en-US" altLang="zh-CN" sz="2000" b="1" dirty="0">
              <a:latin typeface="Times New Roman" panose="02020603050405020304" pitchFamily="18" charset="0"/>
              <a:ea typeface="宋体" panose="02010600030101010101" pitchFamily="2" charset="-122"/>
            </a:endParaRPr>
          </a:p>
          <a:p>
            <a:r>
              <a:rPr lang="en-US" altLang="zh-CN" sz="2000" b="1" dirty="0">
                <a:latin typeface="Times New Roman" panose="02020603050405020304" pitchFamily="18" charset="0"/>
                <a:ea typeface="宋体" panose="02010600030101010101" pitchFamily="2" charset="-122"/>
              </a:rPr>
              <a:t>constructing Derived</a:t>
            </a:r>
            <a:endParaRPr lang="en-US" altLang="zh-CN" sz="2000" b="1" dirty="0">
              <a:latin typeface="Times New Roman" panose="02020603050405020304" pitchFamily="18" charset="0"/>
              <a:ea typeface="宋体" panose="02010600030101010101" pitchFamily="2" charset="-122"/>
            </a:endParaRPr>
          </a:p>
          <a:p>
            <a:r>
              <a:rPr lang="en-US" altLang="zh-CN" sz="2000" b="1" dirty="0">
                <a:latin typeface="Times New Roman" panose="02020603050405020304" pitchFamily="18" charset="0"/>
                <a:ea typeface="宋体" panose="02010600030101010101" pitchFamily="2" charset="-122"/>
              </a:rPr>
              <a:t>Base2 Copy constructor called</a:t>
            </a:r>
            <a:endParaRPr lang="en-US" altLang="zh-CN" sz="2000" b="1" dirty="0">
              <a:latin typeface="Times New Roman" panose="02020603050405020304" pitchFamily="18" charset="0"/>
              <a:ea typeface="宋体" panose="02010600030101010101" pitchFamily="2" charset="-122"/>
            </a:endParaRPr>
          </a:p>
          <a:p>
            <a:r>
              <a:rPr lang="en-US" altLang="zh-CN" sz="2000" b="1" dirty="0">
                <a:latin typeface="Times New Roman" panose="02020603050405020304" pitchFamily="18" charset="0"/>
                <a:ea typeface="宋体" panose="02010600030101010101" pitchFamily="2" charset="-122"/>
              </a:rPr>
              <a:t>Base1 Copy constructor called</a:t>
            </a:r>
            <a:endParaRPr lang="en-US" altLang="zh-CN" sz="2000" b="1" dirty="0">
              <a:latin typeface="Times New Roman" panose="02020603050405020304" pitchFamily="18" charset="0"/>
              <a:ea typeface="宋体" panose="02010600030101010101" pitchFamily="2" charset="-122"/>
            </a:endParaRPr>
          </a:p>
          <a:p>
            <a:r>
              <a:rPr lang="en-US" altLang="zh-CN" sz="2000" b="1" dirty="0">
                <a:latin typeface="Times New Roman" panose="02020603050405020304" pitchFamily="18" charset="0"/>
                <a:ea typeface="宋体" panose="02010600030101010101" pitchFamily="2" charset="-122"/>
              </a:rPr>
              <a:t>Base1 Copy constructor called</a:t>
            </a:r>
            <a:endParaRPr lang="en-US" altLang="zh-CN" sz="2000" b="1" dirty="0">
              <a:latin typeface="Times New Roman" panose="02020603050405020304" pitchFamily="18" charset="0"/>
              <a:ea typeface="宋体" panose="02010600030101010101" pitchFamily="2" charset="-122"/>
            </a:endParaRPr>
          </a:p>
          <a:p>
            <a:r>
              <a:rPr lang="en-US" altLang="zh-CN" sz="2000" b="1" dirty="0">
                <a:latin typeface="Times New Roman" panose="02020603050405020304" pitchFamily="18" charset="0"/>
                <a:ea typeface="宋体" panose="02010600030101010101" pitchFamily="2" charset="-122"/>
              </a:rPr>
              <a:t>Base2 Copy constructor called</a:t>
            </a:r>
            <a:endParaRPr lang="en-US" altLang="zh-CN" sz="2000" b="1" dirty="0">
              <a:latin typeface="Times New Roman" panose="02020603050405020304" pitchFamily="18" charset="0"/>
              <a:ea typeface="宋体" panose="02010600030101010101" pitchFamily="2" charset="-122"/>
            </a:endParaRPr>
          </a:p>
          <a:p>
            <a:r>
              <a:rPr lang="en-US" altLang="zh-CN" sz="2000" b="1" dirty="0">
                <a:latin typeface="Times New Roman" panose="02020603050405020304" pitchFamily="18" charset="0"/>
                <a:ea typeface="宋体" panose="02010600030101010101" pitchFamily="2" charset="-122"/>
              </a:rPr>
              <a:t>Derived Copy constructor called</a:t>
            </a:r>
            <a:endParaRPr lang="en-US" altLang="zh-CN" sz="2000" b="1" dirty="0">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6435">
                                            <p:txEl>
                                              <p:charRg st="0" end="30"/>
                                            </p:txEl>
                                          </p:spTgt>
                                        </p:tgtEl>
                                        <p:attrNameLst>
                                          <p:attrName>style.visibility</p:attrName>
                                        </p:attrNameLst>
                                      </p:cBhvr>
                                      <p:to>
                                        <p:strVal val="visible"/>
                                      </p:to>
                                    </p:set>
                                    <p:animEffect transition="in" filter="blinds(horizontal)">
                                      <p:cBhvr>
                                        <p:cTn id="7" dur="500"/>
                                        <p:tgtEl>
                                          <p:spTgt spid="146435">
                                            <p:txEl>
                                              <p:charRg st="0" end="3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6435">
                                            <p:txEl>
                                              <p:charRg st="30" end="42"/>
                                            </p:txEl>
                                          </p:spTgt>
                                        </p:tgtEl>
                                        <p:attrNameLst>
                                          <p:attrName>style.visibility</p:attrName>
                                        </p:attrNameLst>
                                      </p:cBhvr>
                                      <p:to>
                                        <p:strVal val="visible"/>
                                      </p:to>
                                    </p:set>
                                    <p:animEffect transition="in" filter="blinds(horizontal)">
                                      <p:cBhvr>
                                        <p:cTn id="10" dur="500"/>
                                        <p:tgtEl>
                                          <p:spTgt spid="146435">
                                            <p:txEl>
                                              <p:charRg st="30" end="4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46435">
                                            <p:txEl>
                                              <p:charRg st="42" end="60"/>
                                            </p:txEl>
                                          </p:spTgt>
                                        </p:tgtEl>
                                        <p:attrNameLst>
                                          <p:attrName>style.visibility</p:attrName>
                                        </p:attrNameLst>
                                      </p:cBhvr>
                                      <p:to>
                                        <p:strVal val="visible"/>
                                      </p:to>
                                    </p:set>
                                    <p:animEffect transition="in" filter="blinds(horizontal)">
                                      <p:cBhvr>
                                        <p:cTn id="13" dur="500"/>
                                        <p:tgtEl>
                                          <p:spTgt spid="146435">
                                            <p:txEl>
                                              <p:charRg st="42" end="6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46435">
                                            <p:txEl>
                                              <p:charRg st="60" end="113"/>
                                            </p:txEl>
                                          </p:spTgt>
                                        </p:tgtEl>
                                        <p:attrNameLst>
                                          <p:attrName>style.visibility</p:attrName>
                                        </p:attrNameLst>
                                      </p:cBhvr>
                                      <p:to>
                                        <p:strVal val="visible"/>
                                      </p:to>
                                    </p:set>
                                    <p:animEffect transition="in" filter="blinds(horizontal)">
                                      <p:cBhvr>
                                        <p:cTn id="16" dur="500"/>
                                        <p:tgtEl>
                                          <p:spTgt spid="146435">
                                            <p:txEl>
                                              <p:charRg st="60" end="11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46435">
                                            <p:txEl>
                                              <p:charRg st="113" end="139"/>
                                            </p:txEl>
                                          </p:spTgt>
                                        </p:tgtEl>
                                        <p:attrNameLst>
                                          <p:attrName>style.visibility</p:attrName>
                                        </p:attrNameLst>
                                      </p:cBhvr>
                                      <p:to>
                                        <p:strVal val="visible"/>
                                      </p:to>
                                    </p:set>
                                    <p:animEffect transition="in" filter="blinds(horizontal)">
                                      <p:cBhvr>
                                        <p:cTn id="19" dur="500"/>
                                        <p:tgtEl>
                                          <p:spTgt spid="146435">
                                            <p:txEl>
                                              <p:charRg st="113" end="139"/>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46435">
                                            <p:txEl>
                                              <p:charRg st="139" end="198"/>
                                            </p:txEl>
                                          </p:spTgt>
                                        </p:tgtEl>
                                        <p:attrNameLst>
                                          <p:attrName>style.visibility</p:attrName>
                                        </p:attrNameLst>
                                      </p:cBhvr>
                                      <p:to>
                                        <p:strVal val="visible"/>
                                      </p:to>
                                    </p:set>
                                    <p:animEffect transition="in" filter="blinds(horizontal)">
                                      <p:cBhvr>
                                        <p:cTn id="22" dur="500"/>
                                        <p:tgtEl>
                                          <p:spTgt spid="146435">
                                            <p:txEl>
                                              <p:charRg st="139" end="198"/>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46435">
                                            <p:txEl>
                                              <p:charRg st="198" end="201"/>
                                            </p:txEl>
                                          </p:spTgt>
                                        </p:tgtEl>
                                        <p:attrNameLst>
                                          <p:attrName>style.visibility</p:attrName>
                                        </p:attrNameLst>
                                      </p:cBhvr>
                                      <p:to>
                                        <p:strVal val="visible"/>
                                      </p:to>
                                    </p:set>
                                    <p:animEffect transition="in" filter="blinds(horizontal)">
                                      <p:cBhvr>
                                        <p:cTn id="25" dur="500"/>
                                        <p:tgtEl>
                                          <p:spTgt spid="146435">
                                            <p:txEl>
                                              <p:charRg st="198" end="20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3">
                                            <p:txEl>
                                              <p:charRg st="0" end="42"/>
                                            </p:txEl>
                                          </p:spTgt>
                                        </p:tgtEl>
                                        <p:attrNameLst>
                                          <p:attrName>style.visibility</p:attrName>
                                        </p:attrNameLst>
                                      </p:cBhvr>
                                      <p:to>
                                        <p:strVal val="visible"/>
                                      </p:to>
                                    </p:set>
                                    <p:anim calcmode="lin" valueType="num">
                                      <p:cBhvr>
                                        <p:cTn id="30" dur="500" fill="hold"/>
                                        <p:tgtEl>
                                          <p:spTgt spid="3">
                                            <p:txEl>
                                              <p:charRg st="0" end="42"/>
                                            </p:txEl>
                                          </p:spTgt>
                                        </p:tgtEl>
                                        <p:attrNameLst>
                                          <p:attrName>ppt_w</p:attrName>
                                        </p:attrNameLst>
                                      </p:cBhvr>
                                      <p:tavLst>
                                        <p:tav tm="0">
                                          <p:val>
                                            <p:fltVal val="0.000000"/>
                                          </p:val>
                                        </p:tav>
                                        <p:tav tm="100000">
                                          <p:val>
                                            <p:strVal val="#ppt_w"/>
                                          </p:val>
                                        </p:tav>
                                      </p:tavLst>
                                    </p:anim>
                                    <p:anim calcmode="lin" valueType="num">
                                      <p:cBhvr>
                                        <p:cTn id="31" dur="500" fill="hold"/>
                                        <p:tgtEl>
                                          <p:spTgt spid="3">
                                            <p:txEl>
                                              <p:charRg st="0" end="42"/>
                                            </p:txEl>
                                          </p:spTgt>
                                        </p:tgtEl>
                                        <p:attrNameLst>
                                          <p:attrName>ppt_h</p:attrName>
                                        </p:attrNameLst>
                                      </p:cBhvr>
                                      <p:tavLst>
                                        <p:tav tm="0">
                                          <p:val>
                                            <p:fltVal val="0.000000"/>
                                          </p:val>
                                        </p:tav>
                                        <p:tav tm="100000">
                                          <p:val>
                                            <p:strVal val="#ppt_h"/>
                                          </p:val>
                                        </p:tav>
                                      </p:tavLst>
                                    </p:anim>
                                    <p:animEffect transition="in" filter="fade">
                                      <p:cBhvr>
                                        <p:cTn id="32" dur="500"/>
                                        <p:tgtEl>
                                          <p:spTgt spid="3">
                                            <p:txEl>
                                              <p:charRg st="0" end="42"/>
                                            </p:txEl>
                                          </p:spTgt>
                                        </p:tgtEl>
                                      </p:cBhvr>
                                    </p:animEffect>
                                  </p:childTnLst>
                                </p:cTn>
                              </p:par>
                              <p:par>
                                <p:cTn id="33" presetID="53" presetClass="entr" presetSubtype="16" fill="hold" nodeType="withEffect">
                                  <p:stCondLst>
                                    <p:cond delay="0"/>
                                  </p:stCondLst>
                                  <p:childTnLst>
                                    <p:set>
                                      <p:cBhvr>
                                        <p:cTn id="34" dur="1" fill="hold">
                                          <p:stCondLst>
                                            <p:cond delay="0"/>
                                          </p:stCondLst>
                                        </p:cTn>
                                        <p:tgtEl>
                                          <p:spTgt spid="3">
                                            <p:txEl>
                                              <p:charRg st="42" end="67"/>
                                            </p:txEl>
                                          </p:spTgt>
                                        </p:tgtEl>
                                        <p:attrNameLst>
                                          <p:attrName>style.visibility</p:attrName>
                                        </p:attrNameLst>
                                      </p:cBhvr>
                                      <p:to>
                                        <p:strVal val="visible"/>
                                      </p:to>
                                    </p:set>
                                    <p:anim calcmode="lin" valueType="num">
                                      <p:cBhvr>
                                        <p:cTn id="35" dur="500" fill="hold"/>
                                        <p:tgtEl>
                                          <p:spTgt spid="3">
                                            <p:txEl>
                                              <p:charRg st="42" end="67"/>
                                            </p:txEl>
                                          </p:spTgt>
                                        </p:tgtEl>
                                        <p:attrNameLst>
                                          <p:attrName>ppt_w</p:attrName>
                                        </p:attrNameLst>
                                      </p:cBhvr>
                                      <p:tavLst>
                                        <p:tav tm="0">
                                          <p:val>
                                            <p:fltVal val="0.000000"/>
                                          </p:val>
                                        </p:tav>
                                        <p:tav tm="100000">
                                          <p:val>
                                            <p:strVal val="#ppt_w"/>
                                          </p:val>
                                        </p:tav>
                                      </p:tavLst>
                                    </p:anim>
                                    <p:anim calcmode="lin" valueType="num">
                                      <p:cBhvr>
                                        <p:cTn id="36" dur="500" fill="hold"/>
                                        <p:tgtEl>
                                          <p:spTgt spid="3">
                                            <p:txEl>
                                              <p:charRg st="42" end="67"/>
                                            </p:txEl>
                                          </p:spTgt>
                                        </p:tgtEl>
                                        <p:attrNameLst>
                                          <p:attrName>ppt_h</p:attrName>
                                        </p:attrNameLst>
                                      </p:cBhvr>
                                      <p:tavLst>
                                        <p:tav tm="0">
                                          <p:val>
                                            <p:fltVal val="0.000000"/>
                                          </p:val>
                                        </p:tav>
                                        <p:tav tm="100000">
                                          <p:val>
                                            <p:strVal val="#ppt_h"/>
                                          </p:val>
                                        </p:tav>
                                      </p:tavLst>
                                    </p:anim>
                                    <p:animEffect transition="in" filter="fade">
                                      <p:cBhvr>
                                        <p:cTn id="37" dur="500"/>
                                        <p:tgtEl>
                                          <p:spTgt spid="3">
                                            <p:txEl>
                                              <p:charRg st="42" end="67"/>
                                            </p:txEl>
                                          </p:spTgt>
                                        </p:tgtEl>
                                      </p:cBhvr>
                                    </p:animEffect>
                                  </p:childTnLst>
                                </p:cTn>
                              </p:par>
                              <p:par>
                                <p:cTn id="38" presetID="53" presetClass="entr" presetSubtype="16" fill="hold" nodeType="withEffect">
                                  <p:stCondLst>
                                    <p:cond delay="0"/>
                                  </p:stCondLst>
                                  <p:childTnLst>
                                    <p:set>
                                      <p:cBhvr>
                                        <p:cTn id="39" dur="1" fill="hold">
                                          <p:stCondLst>
                                            <p:cond delay="0"/>
                                          </p:stCondLst>
                                        </p:cTn>
                                        <p:tgtEl>
                                          <p:spTgt spid="3">
                                            <p:txEl>
                                              <p:charRg st="67" end="146"/>
                                            </p:txEl>
                                          </p:spTgt>
                                        </p:tgtEl>
                                        <p:attrNameLst>
                                          <p:attrName>style.visibility</p:attrName>
                                        </p:attrNameLst>
                                      </p:cBhvr>
                                      <p:to>
                                        <p:strVal val="visible"/>
                                      </p:to>
                                    </p:set>
                                    <p:anim calcmode="lin" valueType="num">
                                      <p:cBhvr>
                                        <p:cTn id="40" dur="500" fill="hold"/>
                                        <p:tgtEl>
                                          <p:spTgt spid="3">
                                            <p:txEl>
                                              <p:charRg st="67" end="146"/>
                                            </p:txEl>
                                          </p:spTgt>
                                        </p:tgtEl>
                                        <p:attrNameLst>
                                          <p:attrName>ppt_w</p:attrName>
                                        </p:attrNameLst>
                                      </p:cBhvr>
                                      <p:tavLst>
                                        <p:tav tm="0">
                                          <p:val>
                                            <p:fltVal val="0.000000"/>
                                          </p:val>
                                        </p:tav>
                                        <p:tav tm="100000">
                                          <p:val>
                                            <p:strVal val="#ppt_w"/>
                                          </p:val>
                                        </p:tav>
                                      </p:tavLst>
                                    </p:anim>
                                    <p:anim calcmode="lin" valueType="num">
                                      <p:cBhvr>
                                        <p:cTn id="41" dur="500" fill="hold"/>
                                        <p:tgtEl>
                                          <p:spTgt spid="3">
                                            <p:txEl>
                                              <p:charRg st="67" end="146"/>
                                            </p:txEl>
                                          </p:spTgt>
                                        </p:tgtEl>
                                        <p:attrNameLst>
                                          <p:attrName>ppt_h</p:attrName>
                                        </p:attrNameLst>
                                      </p:cBhvr>
                                      <p:tavLst>
                                        <p:tav tm="0">
                                          <p:val>
                                            <p:fltVal val="0.000000"/>
                                          </p:val>
                                        </p:tav>
                                        <p:tav tm="100000">
                                          <p:val>
                                            <p:strVal val="#ppt_h"/>
                                          </p:val>
                                        </p:tav>
                                      </p:tavLst>
                                    </p:anim>
                                    <p:animEffect transition="in" filter="fade">
                                      <p:cBhvr>
                                        <p:cTn id="42" dur="500"/>
                                        <p:tgtEl>
                                          <p:spTgt spid="3">
                                            <p:txEl>
                                              <p:charRg st="67" end="146"/>
                                            </p:txEl>
                                          </p:spTgt>
                                        </p:tgtEl>
                                      </p:cBhvr>
                                    </p:animEffect>
                                  </p:childTnLst>
                                </p:cTn>
                              </p:par>
                              <p:par>
                                <p:cTn id="43" presetID="53" presetClass="entr" presetSubtype="16" fill="hold" nodeType="withEffect">
                                  <p:stCondLst>
                                    <p:cond delay="0"/>
                                  </p:stCondLst>
                                  <p:childTnLst>
                                    <p:set>
                                      <p:cBhvr>
                                        <p:cTn id="44" dur="1" fill="hold">
                                          <p:stCondLst>
                                            <p:cond delay="0"/>
                                          </p:stCondLst>
                                        </p:cTn>
                                        <p:tgtEl>
                                          <p:spTgt spid="3">
                                            <p:txEl>
                                              <p:charRg st="146" end="189"/>
                                            </p:txEl>
                                          </p:spTgt>
                                        </p:tgtEl>
                                        <p:attrNameLst>
                                          <p:attrName>style.visibility</p:attrName>
                                        </p:attrNameLst>
                                      </p:cBhvr>
                                      <p:to>
                                        <p:strVal val="visible"/>
                                      </p:to>
                                    </p:set>
                                    <p:anim calcmode="lin" valueType="num">
                                      <p:cBhvr>
                                        <p:cTn id="45" dur="500" fill="hold"/>
                                        <p:tgtEl>
                                          <p:spTgt spid="3">
                                            <p:txEl>
                                              <p:charRg st="146" end="189"/>
                                            </p:txEl>
                                          </p:spTgt>
                                        </p:tgtEl>
                                        <p:attrNameLst>
                                          <p:attrName>ppt_w</p:attrName>
                                        </p:attrNameLst>
                                      </p:cBhvr>
                                      <p:tavLst>
                                        <p:tav tm="0">
                                          <p:val>
                                            <p:fltVal val="0.000000"/>
                                          </p:val>
                                        </p:tav>
                                        <p:tav tm="100000">
                                          <p:val>
                                            <p:strVal val="#ppt_w"/>
                                          </p:val>
                                        </p:tav>
                                      </p:tavLst>
                                    </p:anim>
                                    <p:anim calcmode="lin" valueType="num">
                                      <p:cBhvr>
                                        <p:cTn id="46" dur="500" fill="hold"/>
                                        <p:tgtEl>
                                          <p:spTgt spid="3">
                                            <p:txEl>
                                              <p:charRg st="146" end="189"/>
                                            </p:txEl>
                                          </p:spTgt>
                                        </p:tgtEl>
                                        <p:attrNameLst>
                                          <p:attrName>ppt_h</p:attrName>
                                        </p:attrNameLst>
                                      </p:cBhvr>
                                      <p:tavLst>
                                        <p:tav tm="0">
                                          <p:val>
                                            <p:fltVal val="0.000000"/>
                                          </p:val>
                                        </p:tav>
                                        <p:tav tm="100000">
                                          <p:val>
                                            <p:strVal val="#ppt_h"/>
                                          </p:val>
                                        </p:tav>
                                      </p:tavLst>
                                    </p:anim>
                                    <p:animEffect transition="in" filter="fade">
                                      <p:cBhvr>
                                        <p:cTn id="47" dur="500"/>
                                        <p:tgtEl>
                                          <p:spTgt spid="3">
                                            <p:txEl>
                                              <p:charRg st="146" end="189"/>
                                            </p:txEl>
                                          </p:spTgt>
                                        </p:tgtEl>
                                      </p:cBhvr>
                                    </p:animEffect>
                                  </p:childTnLst>
                                </p:cTn>
                              </p:par>
                              <p:par>
                                <p:cTn id="48" presetID="53" presetClass="entr" presetSubtype="16" fill="hold" nodeType="withEffect">
                                  <p:stCondLst>
                                    <p:cond delay="0"/>
                                  </p:stCondLst>
                                  <p:childTnLst>
                                    <p:set>
                                      <p:cBhvr>
                                        <p:cTn id="49" dur="1" fill="hold">
                                          <p:stCondLst>
                                            <p:cond delay="0"/>
                                          </p:stCondLst>
                                        </p:cTn>
                                        <p:tgtEl>
                                          <p:spTgt spid="3">
                                            <p:txEl>
                                              <p:charRg st="189" end="250"/>
                                            </p:txEl>
                                          </p:spTgt>
                                        </p:tgtEl>
                                        <p:attrNameLst>
                                          <p:attrName>style.visibility</p:attrName>
                                        </p:attrNameLst>
                                      </p:cBhvr>
                                      <p:to>
                                        <p:strVal val="visible"/>
                                      </p:to>
                                    </p:set>
                                    <p:anim calcmode="lin" valueType="num">
                                      <p:cBhvr>
                                        <p:cTn id="50" dur="500" fill="hold"/>
                                        <p:tgtEl>
                                          <p:spTgt spid="3">
                                            <p:txEl>
                                              <p:charRg st="189" end="250"/>
                                            </p:txEl>
                                          </p:spTgt>
                                        </p:tgtEl>
                                        <p:attrNameLst>
                                          <p:attrName>ppt_w</p:attrName>
                                        </p:attrNameLst>
                                      </p:cBhvr>
                                      <p:tavLst>
                                        <p:tav tm="0">
                                          <p:val>
                                            <p:fltVal val="0.000000"/>
                                          </p:val>
                                        </p:tav>
                                        <p:tav tm="100000">
                                          <p:val>
                                            <p:strVal val="#ppt_w"/>
                                          </p:val>
                                        </p:tav>
                                      </p:tavLst>
                                    </p:anim>
                                    <p:anim calcmode="lin" valueType="num">
                                      <p:cBhvr>
                                        <p:cTn id="51" dur="500" fill="hold"/>
                                        <p:tgtEl>
                                          <p:spTgt spid="3">
                                            <p:txEl>
                                              <p:charRg st="189" end="250"/>
                                            </p:txEl>
                                          </p:spTgt>
                                        </p:tgtEl>
                                        <p:attrNameLst>
                                          <p:attrName>ppt_h</p:attrName>
                                        </p:attrNameLst>
                                      </p:cBhvr>
                                      <p:tavLst>
                                        <p:tav tm="0">
                                          <p:val>
                                            <p:fltVal val="0.000000"/>
                                          </p:val>
                                        </p:tav>
                                        <p:tav tm="100000">
                                          <p:val>
                                            <p:strVal val="#ppt_h"/>
                                          </p:val>
                                        </p:tav>
                                      </p:tavLst>
                                    </p:anim>
                                    <p:animEffect transition="in" filter="fade">
                                      <p:cBhvr>
                                        <p:cTn id="52" dur="500"/>
                                        <p:tgtEl>
                                          <p:spTgt spid="3">
                                            <p:txEl>
                                              <p:charRg st="189" end="250"/>
                                            </p:txEl>
                                          </p:spTgt>
                                        </p:tgtEl>
                                      </p:cBhvr>
                                    </p:animEffect>
                                  </p:childTnLst>
                                </p:cTn>
                              </p:par>
                              <p:par>
                                <p:cTn id="53" presetID="53" presetClass="entr" presetSubtype="16" fill="hold" nodeType="withEffect">
                                  <p:stCondLst>
                                    <p:cond delay="0"/>
                                  </p:stCondLst>
                                  <p:childTnLst>
                                    <p:set>
                                      <p:cBhvr>
                                        <p:cTn id="54" dur="1" fill="hold">
                                          <p:stCondLst>
                                            <p:cond delay="0"/>
                                          </p:stCondLst>
                                        </p:cTn>
                                        <p:tgtEl>
                                          <p:spTgt spid="3">
                                            <p:txEl>
                                              <p:charRg st="250" end="302"/>
                                            </p:txEl>
                                          </p:spTgt>
                                        </p:tgtEl>
                                        <p:attrNameLst>
                                          <p:attrName>style.visibility</p:attrName>
                                        </p:attrNameLst>
                                      </p:cBhvr>
                                      <p:to>
                                        <p:strVal val="visible"/>
                                      </p:to>
                                    </p:set>
                                    <p:anim calcmode="lin" valueType="num">
                                      <p:cBhvr>
                                        <p:cTn id="55" dur="500" fill="hold"/>
                                        <p:tgtEl>
                                          <p:spTgt spid="3">
                                            <p:txEl>
                                              <p:charRg st="250" end="302"/>
                                            </p:txEl>
                                          </p:spTgt>
                                        </p:tgtEl>
                                        <p:attrNameLst>
                                          <p:attrName>ppt_w</p:attrName>
                                        </p:attrNameLst>
                                      </p:cBhvr>
                                      <p:tavLst>
                                        <p:tav tm="0">
                                          <p:val>
                                            <p:fltVal val="0.000000"/>
                                          </p:val>
                                        </p:tav>
                                        <p:tav tm="100000">
                                          <p:val>
                                            <p:strVal val="#ppt_w"/>
                                          </p:val>
                                        </p:tav>
                                      </p:tavLst>
                                    </p:anim>
                                    <p:anim calcmode="lin" valueType="num">
                                      <p:cBhvr>
                                        <p:cTn id="56" dur="500" fill="hold"/>
                                        <p:tgtEl>
                                          <p:spTgt spid="3">
                                            <p:txEl>
                                              <p:charRg st="250" end="302"/>
                                            </p:txEl>
                                          </p:spTgt>
                                        </p:tgtEl>
                                        <p:attrNameLst>
                                          <p:attrName>ppt_h</p:attrName>
                                        </p:attrNameLst>
                                      </p:cBhvr>
                                      <p:tavLst>
                                        <p:tav tm="0">
                                          <p:val>
                                            <p:fltVal val="0.000000"/>
                                          </p:val>
                                        </p:tav>
                                        <p:tav tm="100000">
                                          <p:val>
                                            <p:strVal val="#ppt_h"/>
                                          </p:val>
                                        </p:tav>
                                      </p:tavLst>
                                    </p:anim>
                                    <p:animEffect transition="in" filter="fade">
                                      <p:cBhvr>
                                        <p:cTn id="57" dur="500"/>
                                        <p:tgtEl>
                                          <p:spTgt spid="3">
                                            <p:txEl>
                                              <p:charRg st="250" end="302"/>
                                            </p:txEl>
                                          </p:spTgt>
                                        </p:tgtEl>
                                      </p:cBhvr>
                                    </p:animEffect>
                                  </p:childTnLst>
                                </p:cTn>
                              </p:par>
                              <p:par>
                                <p:cTn id="58" presetID="53" presetClass="entr" presetSubtype="16" fill="hold" nodeType="withEffect">
                                  <p:stCondLst>
                                    <p:cond delay="0"/>
                                  </p:stCondLst>
                                  <p:childTnLst>
                                    <p:set>
                                      <p:cBhvr>
                                        <p:cTn id="59" dur="1" fill="hold">
                                          <p:stCondLst>
                                            <p:cond delay="0"/>
                                          </p:stCondLst>
                                        </p:cTn>
                                        <p:tgtEl>
                                          <p:spTgt spid="3">
                                            <p:txEl>
                                              <p:charRg st="302" end="326"/>
                                            </p:txEl>
                                          </p:spTgt>
                                        </p:tgtEl>
                                        <p:attrNameLst>
                                          <p:attrName>style.visibility</p:attrName>
                                        </p:attrNameLst>
                                      </p:cBhvr>
                                      <p:to>
                                        <p:strVal val="visible"/>
                                      </p:to>
                                    </p:set>
                                    <p:anim calcmode="lin" valueType="num">
                                      <p:cBhvr>
                                        <p:cTn id="60" dur="500" fill="hold"/>
                                        <p:tgtEl>
                                          <p:spTgt spid="3">
                                            <p:txEl>
                                              <p:charRg st="302" end="326"/>
                                            </p:txEl>
                                          </p:spTgt>
                                        </p:tgtEl>
                                        <p:attrNameLst>
                                          <p:attrName>ppt_w</p:attrName>
                                        </p:attrNameLst>
                                      </p:cBhvr>
                                      <p:tavLst>
                                        <p:tav tm="0">
                                          <p:val>
                                            <p:fltVal val="0.000000"/>
                                          </p:val>
                                        </p:tav>
                                        <p:tav tm="100000">
                                          <p:val>
                                            <p:strVal val="#ppt_w"/>
                                          </p:val>
                                        </p:tav>
                                      </p:tavLst>
                                    </p:anim>
                                    <p:anim calcmode="lin" valueType="num">
                                      <p:cBhvr>
                                        <p:cTn id="61" dur="500" fill="hold"/>
                                        <p:tgtEl>
                                          <p:spTgt spid="3">
                                            <p:txEl>
                                              <p:charRg st="302" end="326"/>
                                            </p:txEl>
                                          </p:spTgt>
                                        </p:tgtEl>
                                        <p:attrNameLst>
                                          <p:attrName>ppt_h</p:attrName>
                                        </p:attrNameLst>
                                      </p:cBhvr>
                                      <p:tavLst>
                                        <p:tav tm="0">
                                          <p:val>
                                            <p:fltVal val="0.000000"/>
                                          </p:val>
                                        </p:tav>
                                        <p:tav tm="100000">
                                          <p:val>
                                            <p:strVal val="#ppt_h"/>
                                          </p:val>
                                        </p:tav>
                                      </p:tavLst>
                                    </p:anim>
                                    <p:animEffect transition="in" filter="fade">
                                      <p:cBhvr>
                                        <p:cTn id="62" dur="500"/>
                                        <p:tgtEl>
                                          <p:spTgt spid="3">
                                            <p:txEl>
                                              <p:charRg st="302" end="326"/>
                                            </p:txEl>
                                          </p:spTgt>
                                        </p:tgtEl>
                                      </p:cBhvr>
                                    </p:animEffect>
                                  </p:childTnLst>
                                </p:cTn>
                              </p:par>
                              <p:par>
                                <p:cTn id="63" presetID="53" presetClass="entr" presetSubtype="16" fill="hold" nodeType="withEffect">
                                  <p:stCondLst>
                                    <p:cond delay="0"/>
                                  </p:stCondLst>
                                  <p:childTnLst>
                                    <p:set>
                                      <p:cBhvr>
                                        <p:cTn id="64" dur="1" fill="hold">
                                          <p:stCondLst>
                                            <p:cond delay="0"/>
                                          </p:stCondLst>
                                        </p:cTn>
                                        <p:tgtEl>
                                          <p:spTgt spid="3">
                                            <p:txEl>
                                              <p:charRg st="326" end="342"/>
                                            </p:txEl>
                                          </p:spTgt>
                                        </p:tgtEl>
                                        <p:attrNameLst>
                                          <p:attrName>style.visibility</p:attrName>
                                        </p:attrNameLst>
                                      </p:cBhvr>
                                      <p:to>
                                        <p:strVal val="visible"/>
                                      </p:to>
                                    </p:set>
                                    <p:anim calcmode="lin" valueType="num">
                                      <p:cBhvr>
                                        <p:cTn id="65" dur="500" fill="hold"/>
                                        <p:tgtEl>
                                          <p:spTgt spid="3">
                                            <p:txEl>
                                              <p:charRg st="326" end="342"/>
                                            </p:txEl>
                                          </p:spTgt>
                                        </p:tgtEl>
                                        <p:attrNameLst>
                                          <p:attrName>ppt_w</p:attrName>
                                        </p:attrNameLst>
                                      </p:cBhvr>
                                      <p:tavLst>
                                        <p:tav tm="0">
                                          <p:val>
                                            <p:fltVal val="0.000000"/>
                                          </p:val>
                                        </p:tav>
                                        <p:tav tm="100000">
                                          <p:val>
                                            <p:strVal val="#ppt_w"/>
                                          </p:val>
                                        </p:tav>
                                      </p:tavLst>
                                    </p:anim>
                                    <p:anim calcmode="lin" valueType="num">
                                      <p:cBhvr>
                                        <p:cTn id="66" dur="500" fill="hold"/>
                                        <p:tgtEl>
                                          <p:spTgt spid="3">
                                            <p:txEl>
                                              <p:charRg st="326" end="342"/>
                                            </p:txEl>
                                          </p:spTgt>
                                        </p:tgtEl>
                                        <p:attrNameLst>
                                          <p:attrName>ppt_h</p:attrName>
                                        </p:attrNameLst>
                                      </p:cBhvr>
                                      <p:tavLst>
                                        <p:tav tm="0">
                                          <p:val>
                                            <p:fltVal val="0.000000"/>
                                          </p:val>
                                        </p:tav>
                                        <p:tav tm="100000">
                                          <p:val>
                                            <p:strVal val="#ppt_h"/>
                                          </p:val>
                                        </p:tav>
                                      </p:tavLst>
                                    </p:anim>
                                    <p:animEffect transition="in" filter="fade">
                                      <p:cBhvr>
                                        <p:cTn id="67" dur="500"/>
                                        <p:tgtEl>
                                          <p:spTgt spid="3">
                                            <p:txEl>
                                              <p:charRg st="326" end="342"/>
                                            </p:txEl>
                                          </p:spTgt>
                                        </p:tgtEl>
                                      </p:cBhvr>
                                    </p:animEffect>
                                  </p:childTnLst>
                                </p:cTn>
                              </p:par>
                              <p:par>
                                <p:cTn id="68" presetID="53" presetClass="entr" presetSubtype="16" fill="hold" nodeType="withEffect">
                                  <p:stCondLst>
                                    <p:cond delay="0"/>
                                  </p:stCondLst>
                                  <p:childTnLst>
                                    <p:set>
                                      <p:cBhvr>
                                        <p:cTn id="69" dur="1" fill="hold">
                                          <p:stCondLst>
                                            <p:cond delay="0"/>
                                          </p:stCondLst>
                                        </p:cTn>
                                        <p:tgtEl>
                                          <p:spTgt spid="3">
                                            <p:txEl>
                                              <p:charRg st="342" end="358"/>
                                            </p:txEl>
                                          </p:spTgt>
                                        </p:tgtEl>
                                        <p:attrNameLst>
                                          <p:attrName>style.visibility</p:attrName>
                                        </p:attrNameLst>
                                      </p:cBhvr>
                                      <p:to>
                                        <p:strVal val="visible"/>
                                      </p:to>
                                    </p:set>
                                    <p:anim calcmode="lin" valueType="num">
                                      <p:cBhvr>
                                        <p:cTn id="70" dur="500" fill="hold"/>
                                        <p:tgtEl>
                                          <p:spTgt spid="3">
                                            <p:txEl>
                                              <p:charRg st="342" end="358"/>
                                            </p:txEl>
                                          </p:spTgt>
                                        </p:tgtEl>
                                        <p:attrNameLst>
                                          <p:attrName>ppt_w</p:attrName>
                                        </p:attrNameLst>
                                      </p:cBhvr>
                                      <p:tavLst>
                                        <p:tav tm="0">
                                          <p:val>
                                            <p:fltVal val="0.000000"/>
                                          </p:val>
                                        </p:tav>
                                        <p:tav tm="100000">
                                          <p:val>
                                            <p:strVal val="#ppt_w"/>
                                          </p:val>
                                        </p:tav>
                                      </p:tavLst>
                                    </p:anim>
                                    <p:anim calcmode="lin" valueType="num">
                                      <p:cBhvr>
                                        <p:cTn id="71" dur="500" fill="hold"/>
                                        <p:tgtEl>
                                          <p:spTgt spid="3">
                                            <p:txEl>
                                              <p:charRg st="342" end="358"/>
                                            </p:txEl>
                                          </p:spTgt>
                                        </p:tgtEl>
                                        <p:attrNameLst>
                                          <p:attrName>ppt_h</p:attrName>
                                        </p:attrNameLst>
                                      </p:cBhvr>
                                      <p:tavLst>
                                        <p:tav tm="0">
                                          <p:val>
                                            <p:fltVal val="0.000000"/>
                                          </p:val>
                                        </p:tav>
                                        <p:tav tm="100000">
                                          <p:val>
                                            <p:strVal val="#ppt_h"/>
                                          </p:val>
                                        </p:tav>
                                      </p:tavLst>
                                    </p:anim>
                                    <p:animEffect transition="in" filter="fade">
                                      <p:cBhvr>
                                        <p:cTn id="72" dur="500"/>
                                        <p:tgtEl>
                                          <p:spTgt spid="3">
                                            <p:txEl>
                                              <p:charRg st="342" end="358"/>
                                            </p:txEl>
                                          </p:spTgt>
                                        </p:tgtEl>
                                      </p:cBhvr>
                                    </p:animEffect>
                                  </p:childTnLst>
                                </p:cTn>
                              </p:par>
                              <p:par>
                                <p:cTn id="73" presetID="53" presetClass="entr" presetSubtype="16" fill="hold" nodeType="withEffect">
                                  <p:stCondLst>
                                    <p:cond delay="0"/>
                                  </p:stCondLst>
                                  <p:childTnLst>
                                    <p:set>
                                      <p:cBhvr>
                                        <p:cTn id="74" dur="1" fill="hold">
                                          <p:stCondLst>
                                            <p:cond delay="0"/>
                                          </p:stCondLst>
                                        </p:cTn>
                                        <p:tgtEl>
                                          <p:spTgt spid="3">
                                            <p:txEl>
                                              <p:charRg st="358" end="361"/>
                                            </p:txEl>
                                          </p:spTgt>
                                        </p:tgtEl>
                                        <p:attrNameLst>
                                          <p:attrName>style.visibility</p:attrName>
                                        </p:attrNameLst>
                                      </p:cBhvr>
                                      <p:to>
                                        <p:strVal val="visible"/>
                                      </p:to>
                                    </p:set>
                                    <p:anim calcmode="lin" valueType="num">
                                      <p:cBhvr>
                                        <p:cTn id="75" dur="500" fill="hold"/>
                                        <p:tgtEl>
                                          <p:spTgt spid="3">
                                            <p:txEl>
                                              <p:charRg st="358" end="361"/>
                                            </p:txEl>
                                          </p:spTgt>
                                        </p:tgtEl>
                                        <p:attrNameLst>
                                          <p:attrName>ppt_w</p:attrName>
                                        </p:attrNameLst>
                                      </p:cBhvr>
                                      <p:tavLst>
                                        <p:tav tm="0">
                                          <p:val>
                                            <p:fltVal val="0.000000"/>
                                          </p:val>
                                        </p:tav>
                                        <p:tav tm="100000">
                                          <p:val>
                                            <p:strVal val="#ppt_w"/>
                                          </p:val>
                                        </p:tav>
                                      </p:tavLst>
                                    </p:anim>
                                    <p:anim calcmode="lin" valueType="num">
                                      <p:cBhvr>
                                        <p:cTn id="76" dur="500" fill="hold"/>
                                        <p:tgtEl>
                                          <p:spTgt spid="3">
                                            <p:txEl>
                                              <p:charRg st="358" end="361"/>
                                            </p:txEl>
                                          </p:spTgt>
                                        </p:tgtEl>
                                        <p:attrNameLst>
                                          <p:attrName>ppt_h</p:attrName>
                                        </p:attrNameLst>
                                      </p:cBhvr>
                                      <p:tavLst>
                                        <p:tav tm="0">
                                          <p:val>
                                            <p:fltVal val="0.000000"/>
                                          </p:val>
                                        </p:tav>
                                        <p:tav tm="100000">
                                          <p:val>
                                            <p:strVal val="#ppt_h"/>
                                          </p:val>
                                        </p:tav>
                                      </p:tavLst>
                                    </p:anim>
                                    <p:animEffect transition="in" filter="fade">
                                      <p:cBhvr>
                                        <p:cTn id="77" dur="500"/>
                                        <p:tgtEl>
                                          <p:spTgt spid="3">
                                            <p:txEl>
                                              <p:charRg st="358" end="36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3">
                                            <p:txEl>
                                              <p:charRg st="361" end="373"/>
                                            </p:txEl>
                                          </p:spTgt>
                                        </p:tgtEl>
                                        <p:attrNameLst>
                                          <p:attrName>style.visibility</p:attrName>
                                        </p:attrNameLst>
                                      </p:cBhvr>
                                      <p:to>
                                        <p:strVal val="visible"/>
                                      </p:to>
                                    </p:set>
                                    <p:animEffect transition="in" filter="blinds(horizontal)">
                                      <p:cBhvr>
                                        <p:cTn id="82" dur="500"/>
                                        <p:tgtEl>
                                          <p:spTgt spid="3">
                                            <p:txEl>
                                              <p:charRg st="361" end="373"/>
                                            </p:txEl>
                                          </p:spTgt>
                                        </p:tgtEl>
                                      </p:cBhvr>
                                    </p:animEffect>
                                  </p:childTnLst>
                                </p:cTn>
                              </p:par>
                              <p:par>
                                <p:cTn id="83" presetID="3" presetClass="entr" presetSubtype="10" fill="hold" nodeType="withEffect">
                                  <p:stCondLst>
                                    <p:cond delay="0"/>
                                  </p:stCondLst>
                                  <p:childTnLst>
                                    <p:set>
                                      <p:cBhvr>
                                        <p:cTn id="84" dur="1" fill="hold">
                                          <p:stCondLst>
                                            <p:cond delay="0"/>
                                          </p:stCondLst>
                                        </p:cTn>
                                        <p:tgtEl>
                                          <p:spTgt spid="3">
                                            <p:txEl>
                                              <p:charRg st="373" end="396"/>
                                            </p:txEl>
                                          </p:spTgt>
                                        </p:tgtEl>
                                        <p:attrNameLst>
                                          <p:attrName>style.visibility</p:attrName>
                                        </p:attrNameLst>
                                      </p:cBhvr>
                                      <p:to>
                                        <p:strVal val="visible"/>
                                      </p:to>
                                    </p:set>
                                    <p:animEffect transition="in" filter="blinds(horizontal)">
                                      <p:cBhvr>
                                        <p:cTn id="85" dur="500"/>
                                        <p:tgtEl>
                                          <p:spTgt spid="3">
                                            <p:txEl>
                                              <p:charRg st="373" end="396"/>
                                            </p:txEl>
                                          </p:spTgt>
                                        </p:tgtEl>
                                      </p:cBhvr>
                                    </p:animEffect>
                                  </p:childTnLst>
                                </p:cTn>
                              </p:par>
                              <p:par>
                                <p:cTn id="86" presetID="3" presetClass="entr" presetSubtype="10" fill="hold" nodeType="withEffect">
                                  <p:stCondLst>
                                    <p:cond delay="0"/>
                                  </p:stCondLst>
                                  <p:childTnLst>
                                    <p:set>
                                      <p:cBhvr>
                                        <p:cTn id="87" dur="1" fill="hold">
                                          <p:stCondLst>
                                            <p:cond delay="0"/>
                                          </p:stCondLst>
                                        </p:cTn>
                                        <p:tgtEl>
                                          <p:spTgt spid="3">
                                            <p:txEl>
                                              <p:charRg st="396" end="421"/>
                                            </p:txEl>
                                          </p:spTgt>
                                        </p:tgtEl>
                                        <p:attrNameLst>
                                          <p:attrName>style.visibility</p:attrName>
                                        </p:attrNameLst>
                                      </p:cBhvr>
                                      <p:to>
                                        <p:strVal val="visible"/>
                                      </p:to>
                                    </p:set>
                                    <p:animEffect transition="in" filter="blinds(horizontal)">
                                      <p:cBhvr>
                                        <p:cTn id="88" dur="500"/>
                                        <p:tgtEl>
                                          <p:spTgt spid="3">
                                            <p:txEl>
                                              <p:charRg st="396" end="421"/>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4"/>
                                        </p:tgtEl>
                                        <p:attrNameLst>
                                          <p:attrName>style.visibility</p:attrName>
                                        </p:attrNameLst>
                                      </p:cBhvr>
                                      <p:to>
                                        <p:strVal val="visible"/>
                                      </p:to>
                                    </p:set>
                                    <p:animEffect transition="in" filter="blinds(horizontal)">
                                      <p:cBhvr>
                                        <p:cTn id="9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3"/>
          <p:cNvSpPr/>
          <p:nvPr>
            <p:ph idx="1"/>
          </p:nvPr>
        </p:nvSpPr>
        <p:spPr>
          <a:xfrm>
            <a:off x="1124585" y="1214755"/>
            <a:ext cx="10432415" cy="3214370"/>
          </a:xfrm>
          <a:noFill/>
          <a:ln>
            <a:noFill/>
          </a:ln>
        </p:spPr>
        <p:txBody>
          <a:bodyPr anchor="t" anchorCtr="0"/>
          <a:p>
            <a:r>
              <a:rPr lang="zh-CN" altLang="en-US" sz="2800" b="1" dirty="0">
                <a:solidFill>
                  <a:srgbClr val="FF3300"/>
                </a:solidFill>
                <a:ea typeface="楷体_GB2312" pitchFamily="49" charset="-122"/>
              </a:rPr>
              <a:t>析构函数也不被继承</a:t>
            </a:r>
            <a:r>
              <a:rPr lang="zh-CN" altLang="en-US" sz="2800" b="1" dirty="0">
                <a:ea typeface="楷体_GB2312" pitchFamily="49" charset="-122"/>
              </a:rPr>
              <a:t>，派生类自行声明。</a:t>
            </a:r>
            <a:endParaRPr lang="en-US" altLang="zh-CN" sz="2800" b="1" dirty="0">
              <a:ea typeface="楷体_GB2312" pitchFamily="49" charset="-122"/>
            </a:endParaRPr>
          </a:p>
          <a:p>
            <a:r>
              <a:rPr lang="zh-CN" altLang="en-US" sz="2800" b="1" dirty="0">
                <a:ea typeface="楷体_GB2312" pitchFamily="49" charset="-122"/>
              </a:rPr>
              <a:t>声明方法与一般类（无继承关系时）的析构函数相同。</a:t>
            </a:r>
            <a:endParaRPr lang="zh-CN" altLang="en-US" sz="2800" b="1" dirty="0">
              <a:ea typeface="楷体_GB2312" pitchFamily="49" charset="-122"/>
            </a:endParaRPr>
          </a:p>
          <a:p>
            <a:r>
              <a:rPr lang="zh-CN" altLang="en-US" sz="2800" b="1" dirty="0">
                <a:ea typeface="楷体_GB2312" pitchFamily="49" charset="-122"/>
              </a:rPr>
              <a:t>不需要显式地调用基类的析构函数，系统会自动隐式调用。</a:t>
            </a:r>
            <a:endParaRPr lang="zh-CN" altLang="en-US" sz="2800" b="1" dirty="0">
              <a:ea typeface="楷体_GB2312" pitchFamily="49" charset="-122"/>
            </a:endParaRPr>
          </a:p>
          <a:p>
            <a:r>
              <a:rPr lang="zh-CN" altLang="en-US" sz="2800" b="1" dirty="0">
                <a:solidFill>
                  <a:srgbClr val="FF3300"/>
                </a:solidFill>
                <a:ea typeface="楷体_GB2312" pitchFamily="49" charset="-122"/>
              </a:rPr>
              <a:t>析构函数的调用次序与构造函数相反。</a:t>
            </a:r>
            <a:endParaRPr lang="zh-CN" altLang="en-US" sz="2800" b="1" dirty="0">
              <a:solidFill>
                <a:srgbClr val="FF3300"/>
              </a:solidFill>
              <a:ea typeface="楷体_GB2312" pitchFamily="49" charset="-122"/>
            </a:endParaRPr>
          </a:p>
        </p:txBody>
      </p:sp>
      <p:sp>
        <p:nvSpPr>
          <p:cNvPr id="63490" name="Rectangle 6"/>
          <p:cNvSpPr/>
          <p:nvPr/>
        </p:nvSpPr>
        <p:spPr>
          <a:xfrm>
            <a:off x="1919288" y="188913"/>
            <a:ext cx="8229600" cy="652462"/>
          </a:xfrm>
          <a:prstGeom prst="rect">
            <a:avLst/>
          </a:prstGeom>
          <a:noFill/>
          <a:ln w="9525">
            <a:noFill/>
          </a:ln>
        </p:spPr>
        <p:txBody>
          <a:bodyPr lIns="92075" tIns="46038" rIns="92075" bIns="46038" anchor="b" anchorCtr="0"/>
          <a:p>
            <a:pPr algn="ctr" eaLnBrk="0" hangingPunct="0"/>
            <a:r>
              <a:rPr lang="en-US" altLang="zh-CN" sz="3600" b="1" dirty="0">
                <a:solidFill>
                  <a:schemeClr val="tx2"/>
                </a:solidFill>
                <a:latin typeface="Arial" panose="020B0604020202020204" pitchFamily="34" charset="0"/>
                <a:ea typeface="宋体" panose="02010600030101010101" pitchFamily="2" charset="-122"/>
              </a:rPr>
              <a:t>7.4.3 </a:t>
            </a:r>
            <a:r>
              <a:rPr lang="zh-CN" altLang="en-US" sz="3600" b="1" dirty="0">
                <a:solidFill>
                  <a:schemeClr val="tx2"/>
                </a:solidFill>
                <a:latin typeface="Arial" panose="020B0604020202020204" pitchFamily="34" charset="0"/>
                <a:ea typeface="宋体" panose="02010600030101010101" pitchFamily="2" charset="-122"/>
              </a:rPr>
              <a:t>析构函数</a:t>
            </a:r>
            <a:endParaRPr lang="zh-CN" altLang="en-US" sz="3600" b="1" dirty="0">
              <a:solidFill>
                <a:schemeClr val="tx2"/>
              </a:solidFill>
              <a:latin typeface="Arial" panose="020B0604020202020204" pitchFamily="34"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2"/>
          <p:cNvSpPr/>
          <p:nvPr>
            <p:ph type="title"/>
          </p:nvPr>
        </p:nvSpPr>
        <p:spPr>
          <a:xfrm>
            <a:off x="2711450" y="0"/>
            <a:ext cx="7467600" cy="1143000"/>
          </a:xfrm>
          <a:noFill/>
          <a:ln>
            <a:noFill/>
          </a:ln>
        </p:spPr>
        <p:txBody>
          <a:bodyPr anchor="t" anchorCtr="0"/>
          <a:p>
            <a:r>
              <a:rPr lang="zh-CN" altLang="en-US" sz="2800" b="1" dirty="0"/>
              <a:t>例</a:t>
            </a:r>
            <a:r>
              <a:rPr lang="en-US" altLang="zh-CN" sz="2800" b="1" dirty="0"/>
              <a:t>7-5  </a:t>
            </a:r>
            <a:r>
              <a:rPr lang="zh-CN" altLang="en-US" sz="2800" b="1" dirty="0"/>
              <a:t>派生类析构函数举例</a:t>
            </a:r>
            <a:endParaRPr lang="zh-CN" altLang="en-US" sz="2800" b="1" dirty="0"/>
          </a:p>
        </p:txBody>
      </p:sp>
      <p:sp>
        <p:nvSpPr>
          <p:cNvPr id="65538" name="Rectangle 3"/>
          <p:cNvSpPr/>
          <p:nvPr>
            <p:ph idx="1"/>
          </p:nvPr>
        </p:nvSpPr>
        <p:spPr>
          <a:xfrm>
            <a:off x="1666875" y="692150"/>
            <a:ext cx="9001125" cy="5737225"/>
          </a:xfrm>
          <a:noFill/>
          <a:ln>
            <a:noFill/>
          </a:ln>
        </p:spPr>
        <p:txBody>
          <a:bodyPr anchor="t" anchorCtr="0"/>
          <a:p>
            <a:pPr>
              <a:lnSpc>
                <a:spcPct val="80000"/>
              </a:lnSpc>
              <a:spcBef>
                <a:spcPct val="15000"/>
              </a:spcBef>
              <a:buNone/>
            </a:pPr>
            <a:r>
              <a:rPr lang="en-US" altLang="zh-CN" sz="2000" b="1" dirty="0">
                <a:ea typeface="楷体_GB2312" pitchFamily="49" charset="-122"/>
              </a:rPr>
              <a:t>#include &lt;iostream&gt;</a:t>
            </a:r>
            <a:endParaRPr lang="en-US" altLang="zh-CN" sz="2000" b="1" dirty="0">
              <a:ea typeface="楷体_GB2312" pitchFamily="49" charset="-122"/>
            </a:endParaRPr>
          </a:p>
          <a:p>
            <a:pPr>
              <a:lnSpc>
                <a:spcPct val="80000"/>
              </a:lnSpc>
              <a:spcBef>
                <a:spcPct val="15000"/>
              </a:spcBef>
              <a:buNone/>
            </a:pPr>
            <a:r>
              <a:rPr lang="en-US" altLang="zh-CN" sz="2000" b="1" dirty="0">
                <a:ea typeface="楷体_GB2312" pitchFamily="49" charset="-122"/>
              </a:rPr>
              <a:t>using namespace std;</a:t>
            </a:r>
            <a:endParaRPr lang="en-US" altLang="zh-CN" sz="2000" b="1" dirty="0">
              <a:ea typeface="楷体_GB2312" pitchFamily="49" charset="-122"/>
            </a:endParaRPr>
          </a:p>
          <a:p>
            <a:pPr>
              <a:lnSpc>
                <a:spcPct val="80000"/>
              </a:lnSpc>
              <a:spcBef>
                <a:spcPct val="15000"/>
              </a:spcBef>
              <a:buNone/>
            </a:pPr>
            <a:r>
              <a:rPr lang="en-US" altLang="zh-CN" sz="2000" b="1" dirty="0">
                <a:ea typeface="楷体_GB2312" pitchFamily="49" charset="-122"/>
              </a:rPr>
              <a:t>class Base1	//</a:t>
            </a:r>
            <a:r>
              <a:rPr lang="zh-CN" altLang="en-US" sz="2000" b="1" dirty="0">
                <a:ea typeface="楷体_GB2312" pitchFamily="49" charset="-122"/>
              </a:rPr>
              <a:t>基类</a:t>
            </a:r>
            <a:r>
              <a:rPr lang="en-US" altLang="zh-CN" sz="2000" b="1" dirty="0">
                <a:ea typeface="楷体_GB2312" pitchFamily="49" charset="-122"/>
              </a:rPr>
              <a:t>Base1</a:t>
            </a:r>
            <a:r>
              <a:rPr lang="zh-CN" altLang="en-US" sz="2000" b="1" dirty="0">
                <a:ea typeface="楷体_GB2312" pitchFamily="49" charset="-122"/>
              </a:rPr>
              <a:t>声明</a:t>
            </a:r>
            <a:endParaRPr lang="zh-CN" altLang="en-US" sz="2000" b="1" dirty="0">
              <a:ea typeface="楷体_GB2312" pitchFamily="49" charset="-122"/>
            </a:endParaRPr>
          </a:p>
          <a:p>
            <a:pPr>
              <a:lnSpc>
                <a:spcPct val="80000"/>
              </a:lnSpc>
              <a:spcBef>
                <a:spcPct val="15000"/>
              </a:spcBef>
              <a:buNone/>
            </a:pPr>
            <a:r>
              <a:rPr lang="en-US" altLang="zh-CN" sz="2000" b="1" dirty="0">
                <a:ea typeface="楷体_GB2312" pitchFamily="49" charset="-122"/>
              </a:rPr>
              <a:t>{   public:</a:t>
            </a:r>
            <a:endParaRPr lang="en-US" altLang="zh-CN" sz="2000" b="1" dirty="0">
              <a:ea typeface="楷体_GB2312" pitchFamily="49" charset="-122"/>
            </a:endParaRPr>
          </a:p>
          <a:p>
            <a:pPr>
              <a:lnSpc>
                <a:spcPct val="80000"/>
              </a:lnSpc>
              <a:spcBef>
                <a:spcPct val="15000"/>
              </a:spcBef>
              <a:buNone/>
            </a:pPr>
            <a:r>
              <a:rPr lang="en-US" altLang="zh-CN" sz="2000" b="1" dirty="0">
                <a:ea typeface="楷体_GB2312" pitchFamily="49" charset="-122"/>
              </a:rPr>
              <a:t>	  Base1(int i)   {  cout&lt;&lt;"constructing Base1 "&lt;&lt;i&lt;&lt;endl;  }  </a:t>
            </a:r>
            <a:endParaRPr lang="en-US" altLang="zh-CN" sz="2000" b="1" dirty="0">
              <a:ea typeface="楷体_GB2312" pitchFamily="49" charset="-122"/>
            </a:endParaRPr>
          </a:p>
          <a:p>
            <a:pPr>
              <a:lnSpc>
                <a:spcPct val="80000"/>
              </a:lnSpc>
              <a:spcBef>
                <a:spcPct val="15000"/>
              </a:spcBef>
              <a:buNone/>
            </a:pPr>
            <a:r>
              <a:rPr lang="en-US" altLang="zh-CN" sz="2000" b="1" dirty="0">
                <a:ea typeface="楷体_GB2312" pitchFamily="49" charset="-122"/>
              </a:rPr>
              <a:t>	  </a:t>
            </a:r>
            <a:r>
              <a:rPr lang="en-US" altLang="zh-CN" sz="2000" b="1" dirty="0">
                <a:solidFill>
                  <a:srgbClr val="FF3300"/>
                </a:solidFill>
                <a:ea typeface="楷体_GB2312" pitchFamily="49" charset="-122"/>
              </a:rPr>
              <a:t>~Base1()       {  cout&lt;&lt;"destructing Base1 "&lt;&lt;endl;          }  </a:t>
            </a:r>
            <a:endParaRPr lang="en-US" altLang="zh-CN" sz="2000" b="1" dirty="0">
              <a:solidFill>
                <a:srgbClr val="FF3300"/>
              </a:solidFill>
              <a:ea typeface="楷体_GB2312" pitchFamily="49" charset="-122"/>
            </a:endParaRPr>
          </a:p>
          <a:p>
            <a:pPr>
              <a:lnSpc>
                <a:spcPct val="80000"/>
              </a:lnSpc>
              <a:spcBef>
                <a:spcPct val="15000"/>
              </a:spcBef>
              <a:buNone/>
            </a:pPr>
            <a:r>
              <a:rPr lang="en-US" altLang="zh-CN" sz="2000" b="1" dirty="0">
                <a:ea typeface="楷体_GB2312" pitchFamily="49" charset="-122"/>
              </a:rPr>
              <a:t>};</a:t>
            </a:r>
            <a:endParaRPr lang="en-US" altLang="zh-CN" sz="2000" b="1" dirty="0">
              <a:ea typeface="楷体_GB2312" pitchFamily="49" charset="-122"/>
            </a:endParaRPr>
          </a:p>
          <a:p>
            <a:pPr>
              <a:lnSpc>
                <a:spcPct val="80000"/>
              </a:lnSpc>
              <a:spcBef>
                <a:spcPct val="15000"/>
              </a:spcBef>
              <a:buNone/>
            </a:pPr>
            <a:endParaRPr lang="en-US" altLang="zh-CN" sz="2000" b="1" dirty="0">
              <a:ea typeface="楷体_GB2312" pitchFamily="49" charset="-122"/>
            </a:endParaRPr>
          </a:p>
          <a:p>
            <a:pPr>
              <a:lnSpc>
                <a:spcPct val="80000"/>
              </a:lnSpc>
              <a:spcBef>
                <a:spcPct val="15000"/>
              </a:spcBef>
              <a:buNone/>
            </a:pPr>
            <a:r>
              <a:rPr lang="en-US" altLang="zh-CN" sz="2000" b="1" dirty="0">
                <a:ea typeface="楷体_GB2312" pitchFamily="49" charset="-122"/>
              </a:rPr>
              <a:t>class Base2	//</a:t>
            </a:r>
            <a:r>
              <a:rPr lang="zh-CN" altLang="en-US" sz="2000" b="1" dirty="0">
                <a:ea typeface="楷体_GB2312" pitchFamily="49" charset="-122"/>
              </a:rPr>
              <a:t>基类</a:t>
            </a:r>
            <a:r>
              <a:rPr lang="en-US" altLang="zh-CN" sz="2000" b="1" dirty="0">
                <a:ea typeface="楷体_GB2312" pitchFamily="49" charset="-122"/>
              </a:rPr>
              <a:t>Base2</a:t>
            </a:r>
            <a:r>
              <a:rPr lang="zh-CN" altLang="en-US" sz="2000" b="1" dirty="0">
                <a:ea typeface="楷体_GB2312" pitchFamily="49" charset="-122"/>
              </a:rPr>
              <a:t>声明</a:t>
            </a:r>
            <a:endParaRPr lang="zh-CN" altLang="en-US" sz="2000" b="1" dirty="0">
              <a:ea typeface="楷体_GB2312" pitchFamily="49" charset="-122"/>
            </a:endParaRPr>
          </a:p>
          <a:p>
            <a:pPr>
              <a:lnSpc>
                <a:spcPct val="80000"/>
              </a:lnSpc>
              <a:spcBef>
                <a:spcPct val="15000"/>
              </a:spcBef>
              <a:buNone/>
            </a:pPr>
            <a:r>
              <a:rPr lang="en-US" altLang="zh-CN" sz="2000" b="1" dirty="0">
                <a:ea typeface="楷体_GB2312" pitchFamily="49" charset="-122"/>
              </a:rPr>
              <a:t>{  public:</a:t>
            </a:r>
            <a:endParaRPr lang="en-US" altLang="zh-CN" sz="2000" b="1" dirty="0">
              <a:ea typeface="楷体_GB2312" pitchFamily="49" charset="-122"/>
            </a:endParaRPr>
          </a:p>
          <a:p>
            <a:pPr>
              <a:lnSpc>
                <a:spcPct val="80000"/>
              </a:lnSpc>
              <a:spcBef>
                <a:spcPct val="15000"/>
              </a:spcBef>
              <a:buNone/>
            </a:pPr>
            <a:r>
              <a:rPr lang="en-US" altLang="zh-CN" sz="2000" b="1" dirty="0">
                <a:ea typeface="楷体_GB2312" pitchFamily="49" charset="-122"/>
              </a:rPr>
              <a:t>	  Base2(int j)    {  cout&lt;&lt;"constructing Base2 "&lt;&lt;j&lt;&lt;endl ;  } 	</a:t>
            </a:r>
            <a:endParaRPr lang="en-US" altLang="zh-CN" sz="2000" b="1" dirty="0">
              <a:ea typeface="楷体_GB2312" pitchFamily="49" charset="-122"/>
            </a:endParaRPr>
          </a:p>
          <a:p>
            <a:pPr>
              <a:lnSpc>
                <a:spcPct val="80000"/>
              </a:lnSpc>
              <a:spcBef>
                <a:spcPct val="15000"/>
              </a:spcBef>
              <a:buNone/>
            </a:pPr>
            <a:r>
              <a:rPr lang="en-US" altLang="zh-CN" sz="2000" b="1" dirty="0">
                <a:ea typeface="楷体_GB2312" pitchFamily="49" charset="-122"/>
              </a:rPr>
              <a:t>	  </a:t>
            </a:r>
            <a:r>
              <a:rPr lang="en-US" altLang="zh-CN" sz="2000" b="1" dirty="0">
                <a:solidFill>
                  <a:srgbClr val="FF3300"/>
                </a:solidFill>
                <a:ea typeface="楷体_GB2312" pitchFamily="49" charset="-122"/>
              </a:rPr>
              <a:t>~Base2()        {  cout&lt;&lt;"destructing Base2 "&lt;&lt;endl;           }</a:t>
            </a:r>
            <a:r>
              <a:rPr lang="en-US" altLang="zh-CN" sz="2000" b="1" dirty="0">
                <a:solidFill>
                  <a:schemeClr val="folHlink"/>
                </a:solidFill>
                <a:ea typeface="楷体_GB2312" pitchFamily="49" charset="-122"/>
              </a:rPr>
              <a:t>	</a:t>
            </a:r>
            <a:endParaRPr lang="en-US" altLang="zh-CN" sz="2000" b="1" dirty="0">
              <a:solidFill>
                <a:schemeClr val="folHlink"/>
              </a:solidFill>
              <a:ea typeface="楷体_GB2312" pitchFamily="49" charset="-122"/>
            </a:endParaRPr>
          </a:p>
          <a:p>
            <a:pPr>
              <a:lnSpc>
                <a:spcPct val="80000"/>
              </a:lnSpc>
              <a:spcBef>
                <a:spcPct val="15000"/>
              </a:spcBef>
              <a:buNone/>
            </a:pPr>
            <a:r>
              <a:rPr lang="en-US" altLang="zh-CN" sz="2000" b="1" dirty="0">
                <a:ea typeface="楷体_GB2312" pitchFamily="49" charset="-122"/>
              </a:rPr>
              <a:t>};</a:t>
            </a:r>
            <a:endParaRPr lang="en-US" altLang="zh-CN" sz="2000" b="1" dirty="0">
              <a:ea typeface="楷体_GB2312" pitchFamily="49" charset="-122"/>
            </a:endParaRPr>
          </a:p>
          <a:p>
            <a:pPr>
              <a:lnSpc>
                <a:spcPct val="80000"/>
              </a:lnSpc>
              <a:spcBef>
                <a:spcPct val="15000"/>
              </a:spcBef>
              <a:buNone/>
            </a:pPr>
            <a:endParaRPr lang="en-US" altLang="zh-CN" sz="2000" b="1" dirty="0">
              <a:ea typeface="楷体_GB2312" pitchFamily="49" charset="-122"/>
            </a:endParaRPr>
          </a:p>
          <a:p>
            <a:pPr>
              <a:lnSpc>
                <a:spcPct val="80000"/>
              </a:lnSpc>
              <a:spcBef>
                <a:spcPct val="15000"/>
              </a:spcBef>
              <a:buNone/>
            </a:pPr>
            <a:r>
              <a:rPr lang="en-US" altLang="zh-CN" sz="2000" b="1" dirty="0">
                <a:ea typeface="楷体_GB2312" pitchFamily="49" charset="-122"/>
              </a:rPr>
              <a:t>class Base3	//</a:t>
            </a:r>
            <a:r>
              <a:rPr lang="zh-CN" altLang="en-US" sz="2000" b="1" dirty="0">
                <a:ea typeface="楷体_GB2312" pitchFamily="49" charset="-122"/>
              </a:rPr>
              <a:t>基类</a:t>
            </a:r>
            <a:r>
              <a:rPr lang="en-US" altLang="zh-CN" sz="2000" b="1" dirty="0">
                <a:ea typeface="楷体_GB2312" pitchFamily="49" charset="-122"/>
              </a:rPr>
              <a:t>Base3</a:t>
            </a:r>
            <a:r>
              <a:rPr lang="zh-CN" altLang="en-US" sz="2000" b="1" dirty="0">
                <a:ea typeface="楷体_GB2312" pitchFamily="49" charset="-122"/>
              </a:rPr>
              <a:t>声明</a:t>
            </a:r>
            <a:endParaRPr lang="zh-CN" altLang="en-US" sz="2000" b="1" dirty="0">
              <a:ea typeface="楷体_GB2312" pitchFamily="49" charset="-122"/>
            </a:endParaRPr>
          </a:p>
          <a:p>
            <a:pPr>
              <a:lnSpc>
                <a:spcPct val="80000"/>
              </a:lnSpc>
              <a:spcBef>
                <a:spcPct val="15000"/>
              </a:spcBef>
              <a:buNone/>
            </a:pPr>
            <a:r>
              <a:rPr lang="en-US" altLang="zh-CN" sz="2000" b="1" dirty="0">
                <a:ea typeface="楷体_GB2312" pitchFamily="49" charset="-122"/>
              </a:rPr>
              <a:t> {  public:</a:t>
            </a:r>
            <a:endParaRPr lang="en-US" altLang="zh-CN" sz="2000" b="1" dirty="0">
              <a:ea typeface="楷体_GB2312" pitchFamily="49" charset="-122"/>
            </a:endParaRPr>
          </a:p>
          <a:p>
            <a:pPr>
              <a:lnSpc>
                <a:spcPct val="80000"/>
              </a:lnSpc>
              <a:spcBef>
                <a:spcPct val="15000"/>
              </a:spcBef>
              <a:buNone/>
            </a:pPr>
            <a:r>
              <a:rPr lang="en-US" altLang="zh-CN" sz="2000" b="1" dirty="0">
                <a:ea typeface="楷体_GB2312" pitchFamily="49" charset="-122"/>
              </a:rPr>
              <a:t>	  Base3()      {  cout&lt;&lt;"constructing Base3 *"&lt;&lt;endl;    }</a:t>
            </a:r>
            <a:endParaRPr lang="en-US" altLang="zh-CN" sz="2000" b="1" dirty="0">
              <a:ea typeface="楷体_GB2312" pitchFamily="49" charset="-122"/>
            </a:endParaRPr>
          </a:p>
          <a:p>
            <a:pPr>
              <a:lnSpc>
                <a:spcPct val="80000"/>
              </a:lnSpc>
              <a:spcBef>
                <a:spcPct val="15000"/>
              </a:spcBef>
              <a:buNone/>
            </a:pPr>
            <a:r>
              <a:rPr lang="en-US" altLang="zh-CN" sz="2000" b="1" dirty="0">
                <a:solidFill>
                  <a:schemeClr val="folHlink"/>
                </a:solidFill>
                <a:ea typeface="楷体_GB2312" pitchFamily="49" charset="-122"/>
              </a:rPr>
              <a:t>	  </a:t>
            </a:r>
            <a:r>
              <a:rPr lang="en-US" altLang="zh-CN" sz="2000" b="1" dirty="0">
                <a:solidFill>
                  <a:srgbClr val="FF3300"/>
                </a:solidFill>
                <a:ea typeface="楷体_GB2312" pitchFamily="49" charset="-122"/>
              </a:rPr>
              <a:t>~Base3()    {  cout&lt;&lt;"destructing Base3 "&lt;&lt;endl;        }	</a:t>
            </a:r>
            <a:endParaRPr lang="en-US" altLang="zh-CN" sz="2000" b="1" dirty="0">
              <a:solidFill>
                <a:srgbClr val="FF3300"/>
              </a:solidFill>
              <a:ea typeface="楷体_GB2312" pitchFamily="49" charset="-122"/>
            </a:endParaRPr>
          </a:p>
          <a:p>
            <a:pPr>
              <a:lnSpc>
                <a:spcPct val="80000"/>
              </a:lnSpc>
              <a:spcBef>
                <a:spcPct val="15000"/>
              </a:spcBef>
              <a:buNone/>
            </a:pPr>
            <a:r>
              <a:rPr lang="en-US" altLang="zh-CN" sz="2000" b="1" dirty="0">
                <a:ea typeface="楷体_GB2312" pitchFamily="49" charset="-122"/>
              </a:rPr>
              <a:t>};</a:t>
            </a:r>
            <a:endParaRPr lang="en-US" altLang="zh-CN" sz="2000" b="1" dirty="0">
              <a:ea typeface="楷体_GB2312"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Rectangle 2"/>
          <p:cNvSpPr/>
          <p:nvPr>
            <p:ph idx="1"/>
          </p:nvPr>
        </p:nvSpPr>
        <p:spPr>
          <a:xfrm>
            <a:off x="859155" y="571500"/>
            <a:ext cx="10392410" cy="5867400"/>
          </a:xfrm>
          <a:noFill/>
          <a:ln>
            <a:noFill/>
          </a:ln>
        </p:spPr>
        <p:txBody>
          <a:bodyPr anchor="t" anchorCtr="0"/>
          <a:p>
            <a:pPr>
              <a:buNone/>
            </a:pPr>
            <a:r>
              <a:rPr lang="en-US" altLang="zh-CN" sz="2000" b="1" dirty="0">
                <a:solidFill>
                  <a:srgbClr val="FF3300"/>
                </a:solidFill>
              </a:rPr>
              <a:t>class Derived: public Base2, public Base1, public Base3</a:t>
            </a:r>
            <a:r>
              <a:rPr lang="en-US" altLang="zh-CN" sz="2000" b="1" dirty="0"/>
              <a:t>	</a:t>
            </a:r>
            <a:endParaRPr lang="en-US" altLang="zh-CN" sz="2000" b="1" dirty="0"/>
          </a:p>
          <a:p>
            <a:pPr>
              <a:buNone/>
            </a:pPr>
            <a:r>
              <a:rPr lang="en-US" altLang="zh-CN" sz="2000" b="1" dirty="0"/>
              <a:t>{</a:t>
            </a:r>
            <a:endParaRPr lang="en-US" altLang="zh-CN" sz="2000" b="1" dirty="0"/>
          </a:p>
          <a:p>
            <a:pPr>
              <a:buNone/>
            </a:pPr>
            <a:r>
              <a:rPr lang="en-US" altLang="zh-CN" sz="2000" b="1" dirty="0"/>
              <a:t>   public:</a:t>
            </a:r>
            <a:endParaRPr lang="en-US" altLang="zh-CN" sz="2000" b="1" dirty="0"/>
          </a:p>
          <a:p>
            <a:pPr>
              <a:buNone/>
            </a:pPr>
            <a:r>
              <a:rPr lang="en-US" altLang="zh-CN" sz="2000" b="1" dirty="0"/>
              <a:t>	Derived(int a, int b, int c, int d):Base1(a),member2(d),member1(c), Base2(b)</a:t>
            </a:r>
            <a:endParaRPr lang="en-US" altLang="zh-CN" sz="2000" b="1" dirty="0"/>
          </a:p>
          <a:p>
            <a:pPr>
              <a:buNone/>
            </a:pPr>
            <a:r>
              <a:rPr lang="en-US" altLang="zh-CN" sz="2000" b="1" dirty="0"/>
              <a:t>      {cout&lt;&lt;"constructing Derived"&lt;&lt;endl; }</a:t>
            </a:r>
            <a:endParaRPr lang="en-US" altLang="zh-CN" sz="2000" b="1" dirty="0"/>
          </a:p>
          <a:p>
            <a:pPr>
              <a:buNone/>
            </a:pPr>
            <a:r>
              <a:rPr lang="en-US" altLang="zh-CN" sz="2000" b="1" dirty="0">
                <a:solidFill>
                  <a:srgbClr val="FF3300"/>
                </a:solidFill>
                <a:ea typeface="楷体_GB2312" pitchFamily="49" charset="-122"/>
              </a:rPr>
              <a:t>    ~</a:t>
            </a:r>
            <a:r>
              <a:rPr lang="en-US" altLang="zh-CN" sz="2000" b="1" dirty="0">
                <a:solidFill>
                  <a:srgbClr val="FF3300"/>
                </a:solidFill>
              </a:rPr>
              <a:t> Derived</a:t>
            </a:r>
            <a:r>
              <a:rPr lang="en-US" altLang="zh-CN" sz="2000" b="1" dirty="0">
                <a:solidFill>
                  <a:srgbClr val="FF3300"/>
                </a:solidFill>
                <a:ea typeface="楷体_GB2312" pitchFamily="49" charset="-122"/>
              </a:rPr>
              <a:t>()       {  cout&lt;&lt;"destructing </a:t>
            </a:r>
            <a:r>
              <a:rPr lang="en-US" altLang="zh-CN" sz="2000" b="1" dirty="0">
                <a:solidFill>
                  <a:srgbClr val="FF3300"/>
                </a:solidFill>
              </a:rPr>
              <a:t>Derived </a:t>
            </a:r>
            <a:r>
              <a:rPr lang="en-US" altLang="zh-CN" sz="2000" b="1" dirty="0">
                <a:solidFill>
                  <a:srgbClr val="FF3300"/>
                </a:solidFill>
                <a:ea typeface="楷体_GB2312" pitchFamily="49" charset="-122"/>
              </a:rPr>
              <a:t>"&lt;&lt;endl;          }</a:t>
            </a:r>
            <a:endParaRPr lang="en-US" altLang="zh-CN" sz="2000" b="1" dirty="0"/>
          </a:p>
          <a:p>
            <a:pPr>
              <a:buNone/>
            </a:pPr>
            <a:r>
              <a:rPr lang="en-US" altLang="zh-CN" sz="2000" b="1" dirty="0"/>
              <a:t>  private:</a:t>
            </a:r>
            <a:endParaRPr lang="en-US" altLang="zh-CN" sz="2000" b="1" dirty="0"/>
          </a:p>
          <a:p>
            <a:pPr>
              <a:buNone/>
            </a:pPr>
            <a:r>
              <a:rPr lang="en-US" altLang="zh-CN" sz="2000" b="1" dirty="0"/>
              <a:t>	Base1 member1;</a:t>
            </a:r>
            <a:endParaRPr lang="en-US" altLang="zh-CN" sz="2000" b="1" dirty="0"/>
          </a:p>
          <a:p>
            <a:pPr>
              <a:buNone/>
            </a:pPr>
            <a:r>
              <a:rPr lang="en-US" altLang="zh-CN" sz="2000" b="1" dirty="0"/>
              <a:t>	Base2 member2;</a:t>
            </a:r>
            <a:endParaRPr lang="en-US" altLang="zh-CN" sz="2000" b="1" dirty="0"/>
          </a:p>
          <a:p>
            <a:pPr>
              <a:buNone/>
            </a:pPr>
            <a:r>
              <a:rPr lang="en-US" altLang="zh-CN" sz="2000" b="1" dirty="0"/>
              <a:t>	Base3 member3;</a:t>
            </a:r>
            <a:endParaRPr lang="en-US" altLang="zh-CN" sz="2000" b="1" dirty="0"/>
          </a:p>
          <a:p>
            <a:pPr>
              <a:buNone/>
            </a:pPr>
            <a:r>
              <a:rPr lang="en-US" altLang="zh-CN" sz="2000" b="1" dirty="0"/>
              <a:t>};</a:t>
            </a:r>
            <a:endParaRPr lang="en-US" altLang="zh-CN" sz="2000" b="1" dirty="0"/>
          </a:p>
          <a:p>
            <a:pPr>
              <a:buNone/>
            </a:pPr>
            <a:r>
              <a:rPr lang="en-US" altLang="zh-CN" sz="2000" b="1" dirty="0"/>
              <a:t>void main()</a:t>
            </a:r>
            <a:endParaRPr lang="en-US" altLang="zh-CN" sz="2000" b="1" dirty="0"/>
          </a:p>
          <a:p>
            <a:pPr>
              <a:buNone/>
            </a:pPr>
            <a:r>
              <a:rPr lang="en-US" altLang="zh-CN" sz="2000" b="1" dirty="0"/>
              <a:t>{	</a:t>
            </a:r>
            <a:endParaRPr lang="en-US" altLang="zh-CN" sz="2000" b="1" dirty="0"/>
          </a:p>
          <a:p>
            <a:pPr>
              <a:buNone/>
            </a:pPr>
            <a:r>
              <a:rPr lang="en-US" altLang="zh-CN" sz="2000" b="1" dirty="0"/>
              <a:t>    Derived obj(1,2,3,4);   </a:t>
            </a:r>
            <a:endParaRPr lang="en-US" altLang="zh-CN" sz="2000" b="1" dirty="0"/>
          </a:p>
          <a:p>
            <a:pPr>
              <a:buNone/>
            </a:pPr>
            <a:r>
              <a:rPr lang="en-US" altLang="zh-CN" sz="2000" b="1" dirty="0"/>
              <a:t>}</a:t>
            </a:r>
            <a:endParaRPr lang="en-US" altLang="zh-CN" sz="2000" b="1" dirty="0"/>
          </a:p>
          <a:p>
            <a:pPr>
              <a:buNone/>
            </a:pPr>
            <a:endParaRPr lang="zh-CN" altLang="en-US" sz="2000" b="1" dirty="0"/>
          </a:p>
        </p:txBody>
      </p:sp>
      <p:sp>
        <p:nvSpPr>
          <p:cNvPr id="156676" name="Text Box 4"/>
          <p:cNvSpPr txBox="1"/>
          <p:nvPr/>
        </p:nvSpPr>
        <p:spPr>
          <a:xfrm>
            <a:off x="8615998" y="1484630"/>
            <a:ext cx="3048000" cy="4707890"/>
          </a:xfrm>
          <a:prstGeom prst="rect">
            <a:avLst/>
          </a:prstGeom>
          <a:solidFill>
            <a:srgbClr val="FFCC00"/>
          </a:solidFill>
          <a:ln w="12700">
            <a:noFill/>
          </a:ln>
        </p:spPr>
        <p:txBody>
          <a:bodyPr anchor="t" anchorCtr="0">
            <a:spAutoFit/>
          </a:bodyPr>
          <a:p>
            <a:r>
              <a:rPr lang="zh-CN" altLang="en-US" sz="2000" b="1" dirty="0">
                <a:latin typeface="Times New Roman" panose="02020603050405020304" pitchFamily="18" charset="0"/>
                <a:ea typeface="宋体" panose="02010600030101010101" pitchFamily="2" charset="-122"/>
              </a:rPr>
              <a:t>运行结果：</a:t>
            </a:r>
            <a:endParaRPr lang="zh-CN" altLang="en-US" sz="2000" b="1" dirty="0">
              <a:latin typeface="Times New Roman" panose="02020603050405020304" pitchFamily="18" charset="0"/>
              <a:ea typeface="宋体" panose="02010600030101010101" pitchFamily="2" charset="-122"/>
            </a:endParaRPr>
          </a:p>
          <a:p>
            <a:r>
              <a:rPr lang="en-US" altLang="zh-CN" sz="2000" b="1" dirty="0">
                <a:latin typeface="Times New Roman" panose="02020603050405020304" pitchFamily="18" charset="0"/>
                <a:ea typeface="宋体" panose="02010600030101010101" pitchFamily="2" charset="-122"/>
              </a:rPr>
              <a:t>constructing Base2 2</a:t>
            </a:r>
            <a:endParaRPr lang="en-US" altLang="zh-CN" sz="2000" b="1" dirty="0">
              <a:latin typeface="Times New Roman" panose="02020603050405020304" pitchFamily="18" charset="0"/>
              <a:ea typeface="宋体" panose="02010600030101010101" pitchFamily="2" charset="-122"/>
            </a:endParaRPr>
          </a:p>
          <a:p>
            <a:r>
              <a:rPr lang="en-US" altLang="zh-CN" sz="2000" b="1" dirty="0">
                <a:latin typeface="Times New Roman" panose="02020603050405020304" pitchFamily="18" charset="0"/>
                <a:ea typeface="宋体" panose="02010600030101010101" pitchFamily="2" charset="-122"/>
              </a:rPr>
              <a:t>constructing Base1 1</a:t>
            </a:r>
            <a:endParaRPr lang="en-US" altLang="zh-CN" sz="2000" b="1" dirty="0">
              <a:latin typeface="Times New Roman" panose="02020603050405020304" pitchFamily="18" charset="0"/>
              <a:ea typeface="宋体" panose="02010600030101010101" pitchFamily="2" charset="-122"/>
            </a:endParaRPr>
          </a:p>
          <a:p>
            <a:r>
              <a:rPr lang="en-US" altLang="zh-CN" sz="2000" b="1" dirty="0">
                <a:latin typeface="Times New Roman" panose="02020603050405020304" pitchFamily="18" charset="0"/>
                <a:ea typeface="宋体" panose="02010600030101010101" pitchFamily="2" charset="-122"/>
              </a:rPr>
              <a:t>constructing Base3 *</a:t>
            </a:r>
            <a:endParaRPr lang="en-US" altLang="zh-CN" sz="2000" b="1" dirty="0">
              <a:latin typeface="Times New Roman" panose="02020603050405020304" pitchFamily="18" charset="0"/>
              <a:ea typeface="宋体" panose="02010600030101010101" pitchFamily="2" charset="-122"/>
            </a:endParaRPr>
          </a:p>
          <a:p>
            <a:r>
              <a:rPr lang="en-US" altLang="zh-CN" sz="2000" b="1" dirty="0">
                <a:latin typeface="Times New Roman" panose="02020603050405020304" pitchFamily="18" charset="0"/>
                <a:ea typeface="宋体" panose="02010600030101010101" pitchFamily="2" charset="-122"/>
              </a:rPr>
              <a:t>constructing Base1 3</a:t>
            </a:r>
            <a:endParaRPr lang="en-US" altLang="zh-CN" sz="2000" b="1" dirty="0">
              <a:latin typeface="Times New Roman" panose="02020603050405020304" pitchFamily="18" charset="0"/>
              <a:ea typeface="宋体" panose="02010600030101010101" pitchFamily="2" charset="-122"/>
            </a:endParaRPr>
          </a:p>
          <a:p>
            <a:r>
              <a:rPr lang="en-US" altLang="zh-CN" sz="2000" b="1" dirty="0">
                <a:latin typeface="Times New Roman" panose="02020603050405020304" pitchFamily="18" charset="0"/>
                <a:ea typeface="宋体" panose="02010600030101010101" pitchFamily="2" charset="-122"/>
              </a:rPr>
              <a:t>constructing Base2 4</a:t>
            </a:r>
            <a:endParaRPr lang="en-US" altLang="zh-CN" sz="2000" b="1" dirty="0">
              <a:latin typeface="Times New Roman" panose="02020603050405020304" pitchFamily="18" charset="0"/>
              <a:ea typeface="宋体" panose="02010600030101010101" pitchFamily="2" charset="-122"/>
            </a:endParaRPr>
          </a:p>
          <a:p>
            <a:r>
              <a:rPr lang="en-US" altLang="zh-CN" sz="2000" b="1" dirty="0">
                <a:latin typeface="Times New Roman" panose="02020603050405020304" pitchFamily="18" charset="0"/>
                <a:ea typeface="宋体" panose="02010600030101010101" pitchFamily="2" charset="-122"/>
              </a:rPr>
              <a:t>constructing Base3 *</a:t>
            </a:r>
            <a:endParaRPr lang="en-US" altLang="zh-CN" sz="2000" b="1" dirty="0">
              <a:latin typeface="Times New Roman" panose="02020603050405020304" pitchFamily="18" charset="0"/>
              <a:ea typeface="宋体" panose="02010600030101010101" pitchFamily="2" charset="-122"/>
            </a:endParaRPr>
          </a:p>
          <a:p>
            <a:r>
              <a:rPr lang="en-US" altLang="zh-CN" sz="2000" b="1" dirty="0">
                <a:latin typeface="Times New Roman" panose="02020603050405020304" pitchFamily="18" charset="0"/>
                <a:ea typeface="宋体" panose="02010600030101010101" pitchFamily="2" charset="-122"/>
              </a:rPr>
              <a:t>constructing Derived</a:t>
            </a:r>
            <a:endParaRPr lang="en-US" altLang="zh-CN" sz="2000" b="1" dirty="0">
              <a:latin typeface="Times New Roman" panose="02020603050405020304" pitchFamily="18" charset="0"/>
              <a:ea typeface="宋体" panose="02010600030101010101" pitchFamily="2" charset="-122"/>
            </a:endParaRPr>
          </a:p>
          <a:p>
            <a:r>
              <a:rPr lang="en-US" altLang="zh-CN" sz="2000" b="1" dirty="0">
                <a:solidFill>
                  <a:srgbClr val="FF3300"/>
                </a:solidFill>
                <a:latin typeface="Times New Roman" panose="02020603050405020304" pitchFamily="18" charset="0"/>
                <a:ea typeface="楷体_GB2312" pitchFamily="49" charset="-122"/>
              </a:rPr>
              <a:t>destructing </a:t>
            </a:r>
            <a:r>
              <a:rPr lang="en-US" altLang="zh-CN" sz="2000" b="1" dirty="0">
                <a:solidFill>
                  <a:srgbClr val="FF3300"/>
                </a:solidFill>
                <a:latin typeface="Times New Roman" panose="02020603050405020304" pitchFamily="18" charset="0"/>
                <a:ea typeface="宋体" panose="02010600030101010101" pitchFamily="2" charset="-122"/>
              </a:rPr>
              <a:t>Derived</a:t>
            </a:r>
            <a:endParaRPr lang="en-US" altLang="zh-CN" sz="2000" b="1" dirty="0">
              <a:latin typeface="Times New Roman" panose="02020603050405020304" pitchFamily="18" charset="0"/>
              <a:ea typeface="宋体" panose="02010600030101010101" pitchFamily="2" charset="-122"/>
            </a:endParaRPr>
          </a:p>
          <a:p>
            <a:r>
              <a:rPr lang="en-US" altLang="zh-CN" sz="2000" b="1" dirty="0">
                <a:solidFill>
                  <a:srgbClr val="FF3300"/>
                </a:solidFill>
                <a:latin typeface="Times New Roman" panose="02020603050405020304" pitchFamily="18" charset="0"/>
                <a:ea typeface="宋体" panose="02010600030101010101" pitchFamily="2" charset="-122"/>
              </a:rPr>
              <a:t>destructing Base3</a:t>
            </a:r>
            <a:endParaRPr lang="en-US" altLang="zh-CN" sz="2000" b="1" dirty="0">
              <a:solidFill>
                <a:srgbClr val="FF3300"/>
              </a:solidFill>
              <a:latin typeface="Times New Roman" panose="02020603050405020304" pitchFamily="18" charset="0"/>
              <a:ea typeface="宋体" panose="02010600030101010101" pitchFamily="2" charset="-122"/>
            </a:endParaRPr>
          </a:p>
          <a:p>
            <a:r>
              <a:rPr lang="en-US" altLang="zh-CN" sz="2000" b="1" dirty="0">
                <a:solidFill>
                  <a:srgbClr val="FF3300"/>
                </a:solidFill>
                <a:latin typeface="Times New Roman" panose="02020603050405020304" pitchFamily="18" charset="0"/>
                <a:ea typeface="宋体" panose="02010600030101010101" pitchFamily="2" charset="-122"/>
              </a:rPr>
              <a:t>destructing Base2</a:t>
            </a:r>
            <a:endParaRPr lang="en-US" altLang="zh-CN" sz="2000" b="1" dirty="0">
              <a:solidFill>
                <a:srgbClr val="FF3300"/>
              </a:solidFill>
              <a:latin typeface="Times New Roman" panose="02020603050405020304" pitchFamily="18" charset="0"/>
              <a:ea typeface="宋体" panose="02010600030101010101" pitchFamily="2" charset="-122"/>
            </a:endParaRPr>
          </a:p>
          <a:p>
            <a:r>
              <a:rPr lang="en-US" altLang="zh-CN" sz="2000" b="1" dirty="0">
                <a:solidFill>
                  <a:srgbClr val="FF3300"/>
                </a:solidFill>
                <a:latin typeface="Times New Roman" panose="02020603050405020304" pitchFamily="18" charset="0"/>
                <a:ea typeface="宋体" panose="02010600030101010101" pitchFamily="2" charset="-122"/>
              </a:rPr>
              <a:t>destructing Base1</a:t>
            </a:r>
            <a:endParaRPr lang="en-US" altLang="zh-CN" sz="2000" b="1" dirty="0">
              <a:solidFill>
                <a:srgbClr val="FF3300"/>
              </a:solidFill>
              <a:latin typeface="Times New Roman" panose="02020603050405020304" pitchFamily="18" charset="0"/>
              <a:ea typeface="宋体" panose="02010600030101010101" pitchFamily="2" charset="-122"/>
            </a:endParaRPr>
          </a:p>
          <a:p>
            <a:r>
              <a:rPr lang="en-US" altLang="zh-CN" sz="2000" b="1" dirty="0">
                <a:solidFill>
                  <a:srgbClr val="FF3300"/>
                </a:solidFill>
                <a:latin typeface="Times New Roman" panose="02020603050405020304" pitchFamily="18" charset="0"/>
                <a:ea typeface="宋体" panose="02010600030101010101" pitchFamily="2" charset="-122"/>
              </a:rPr>
              <a:t>destructing Base3</a:t>
            </a:r>
            <a:endParaRPr lang="en-US" altLang="zh-CN" sz="2000" b="1" dirty="0">
              <a:solidFill>
                <a:srgbClr val="FF3300"/>
              </a:solidFill>
              <a:latin typeface="Times New Roman" panose="02020603050405020304" pitchFamily="18" charset="0"/>
              <a:ea typeface="宋体" panose="02010600030101010101" pitchFamily="2" charset="-122"/>
            </a:endParaRPr>
          </a:p>
          <a:p>
            <a:r>
              <a:rPr lang="en-US" altLang="zh-CN" sz="2000" b="1" dirty="0">
                <a:solidFill>
                  <a:srgbClr val="FF3300"/>
                </a:solidFill>
                <a:latin typeface="Times New Roman" panose="02020603050405020304" pitchFamily="18" charset="0"/>
                <a:ea typeface="宋体" panose="02010600030101010101" pitchFamily="2" charset="-122"/>
              </a:rPr>
              <a:t>destructing Base1</a:t>
            </a:r>
            <a:endParaRPr lang="en-US" altLang="zh-CN" sz="2000" b="1" dirty="0">
              <a:solidFill>
                <a:srgbClr val="FF3300"/>
              </a:solidFill>
              <a:latin typeface="Times New Roman" panose="02020603050405020304" pitchFamily="18" charset="0"/>
              <a:ea typeface="宋体" panose="02010600030101010101" pitchFamily="2" charset="-122"/>
            </a:endParaRPr>
          </a:p>
          <a:p>
            <a:r>
              <a:rPr lang="en-US" altLang="zh-CN" sz="2000" b="1" dirty="0">
                <a:solidFill>
                  <a:srgbClr val="FF3300"/>
                </a:solidFill>
                <a:latin typeface="Times New Roman" panose="02020603050405020304" pitchFamily="18" charset="0"/>
                <a:ea typeface="宋体" panose="02010600030101010101" pitchFamily="2" charset="-122"/>
              </a:rPr>
              <a:t>destructing Base2</a:t>
            </a:r>
            <a:endParaRPr lang="en-US" altLang="zh-CN" sz="2000" b="1" dirty="0">
              <a:solidFill>
                <a:srgbClr val="FF3300"/>
              </a:solidFill>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6676"/>
                                        </p:tgtEl>
                                        <p:attrNameLst>
                                          <p:attrName>style.visibility</p:attrName>
                                        </p:attrNameLst>
                                      </p:cBhvr>
                                      <p:to>
                                        <p:strVal val="visible"/>
                                      </p:to>
                                    </p:set>
                                    <p:animEffect transition="in" filter="blinds(horizontal)">
                                      <p:cBhvr>
                                        <p:cTn id="7" dur="500"/>
                                        <p:tgtEl>
                                          <p:spTgt spid="156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6"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内容占位符 2"/>
          <p:cNvSpPr>
            <a:spLocks noGrp="1"/>
          </p:cNvSpPr>
          <p:nvPr>
            <p:ph idx="1"/>
          </p:nvPr>
        </p:nvSpPr>
        <p:spPr>
          <a:xfrm>
            <a:off x="335280" y="0"/>
            <a:ext cx="9144000" cy="3500438"/>
          </a:xfrm>
          <a:solidFill>
            <a:schemeClr val="bg1"/>
          </a:solidFill>
          <a:ln>
            <a:noFill/>
          </a:ln>
        </p:spPr>
        <p:txBody>
          <a:bodyPr anchor="t" anchorCtr="0"/>
          <a:p>
            <a:pPr>
              <a:spcBef>
                <a:spcPct val="0"/>
              </a:spcBef>
              <a:buNone/>
            </a:pPr>
            <a:r>
              <a:rPr lang="en-US" altLang="zh-CN" sz="2000" b="1" dirty="0"/>
              <a:t>#include &lt;iostream&gt;</a:t>
            </a:r>
            <a:endParaRPr lang="en-US" altLang="zh-CN" sz="2000" b="1" dirty="0"/>
          </a:p>
          <a:p>
            <a:pPr>
              <a:spcBef>
                <a:spcPct val="0"/>
              </a:spcBef>
              <a:buNone/>
            </a:pPr>
            <a:r>
              <a:rPr lang="en-US" altLang="zh-CN" sz="2000" b="1" dirty="0"/>
              <a:t>using namespace std;</a:t>
            </a:r>
            <a:endParaRPr lang="en-US" altLang="zh-CN" sz="2000" b="1" dirty="0"/>
          </a:p>
          <a:p>
            <a:pPr>
              <a:spcBef>
                <a:spcPct val="0"/>
              </a:spcBef>
              <a:buNone/>
            </a:pPr>
            <a:r>
              <a:rPr lang="en-US" altLang="zh-CN" sz="2000" b="1" dirty="0">
                <a:solidFill>
                  <a:srgbClr val="FF0000"/>
                </a:solidFill>
              </a:rPr>
              <a:t>class Person</a:t>
            </a:r>
            <a:endParaRPr lang="en-US" altLang="zh-CN" sz="2000" b="1" dirty="0">
              <a:solidFill>
                <a:srgbClr val="FF0000"/>
              </a:solidFill>
            </a:endParaRPr>
          </a:p>
          <a:p>
            <a:pPr>
              <a:spcBef>
                <a:spcPct val="0"/>
              </a:spcBef>
              <a:buNone/>
            </a:pPr>
            <a:r>
              <a:rPr lang="en-US" altLang="zh-CN" sz="2000" b="1" dirty="0"/>
              <a:t>{  public:</a:t>
            </a:r>
            <a:endParaRPr lang="en-US" altLang="zh-CN" sz="2000" b="1" dirty="0"/>
          </a:p>
          <a:p>
            <a:pPr>
              <a:spcBef>
                <a:spcPct val="0"/>
              </a:spcBef>
              <a:buNone/>
            </a:pPr>
            <a:r>
              <a:rPr lang="en-US" altLang="zh-CN" sz="2000" b="1" dirty="0"/>
              <a:t>	Person(const char* s) 		//</a:t>
            </a:r>
            <a:r>
              <a:rPr lang="zh-CN" altLang="en-US" sz="2000" b="1" dirty="0"/>
              <a:t>带参数的构造函数</a:t>
            </a:r>
            <a:endParaRPr lang="zh-CN" altLang="en-US" sz="2000" b="1" dirty="0"/>
          </a:p>
          <a:p>
            <a:pPr>
              <a:spcBef>
                <a:spcPct val="0"/>
              </a:spcBef>
              <a:buNone/>
            </a:pPr>
            <a:r>
              <a:rPr lang="zh-CN" altLang="en-US" sz="2000" b="1" dirty="0"/>
              <a:t>     </a:t>
            </a:r>
            <a:r>
              <a:rPr lang="en-US" altLang="zh-CN" sz="2000" b="1" dirty="0"/>
              <a:t>{ name = new char[strlen(s)+1];  strcpy(name, s); }</a:t>
            </a:r>
            <a:endParaRPr lang="en-US" altLang="zh-CN" sz="2000" b="1" dirty="0"/>
          </a:p>
          <a:p>
            <a:pPr>
              <a:spcBef>
                <a:spcPct val="0"/>
              </a:spcBef>
              <a:buNone/>
            </a:pPr>
            <a:r>
              <a:rPr lang="en-US" altLang="zh-CN" sz="2000" b="1" dirty="0"/>
              <a:t>	~Person() { delete [] name; }	  //</a:t>
            </a:r>
            <a:r>
              <a:rPr lang="zh-CN" altLang="en-US" sz="2000" b="1" dirty="0"/>
              <a:t>析构函数做清理工作</a:t>
            </a:r>
            <a:endParaRPr lang="zh-CN" altLang="en-US" sz="2000" b="1" dirty="0"/>
          </a:p>
          <a:p>
            <a:pPr>
              <a:spcBef>
                <a:spcPct val="0"/>
              </a:spcBef>
              <a:buNone/>
            </a:pPr>
            <a:r>
              <a:rPr lang="zh-CN" altLang="en-US" sz="2000" b="1" dirty="0"/>
              <a:t>	</a:t>
            </a:r>
            <a:r>
              <a:rPr lang="en-US" altLang="zh-CN" sz="2000" b="1" dirty="0"/>
              <a:t>char *GetName() { return name;}</a:t>
            </a:r>
            <a:endParaRPr lang="en-US" altLang="zh-CN" sz="2000" b="1" dirty="0"/>
          </a:p>
          <a:p>
            <a:pPr>
              <a:spcBef>
                <a:spcPct val="0"/>
              </a:spcBef>
              <a:buNone/>
            </a:pPr>
            <a:r>
              <a:rPr lang="en-US" altLang="zh-CN" sz="2000" b="1" dirty="0"/>
              <a:t>  protected:</a:t>
            </a:r>
            <a:endParaRPr lang="en-US" altLang="zh-CN" sz="2000" b="1" dirty="0"/>
          </a:p>
          <a:p>
            <a:pPr>
              <a:spcBef>
                <a:spcPct val="0"/>
              </a:spcBef>
              <a:buNone/>
            </a:pPr>
            <a:r>
              <a:rPr lang="en-US" altLang="zh-CN" sz="2000" b="1" dirty="0"/>
              <a:t>	char* name;</a:t>
            </a:r>
            <a:endParaRPr lang="en-US" altLang="zh-CN" sz="2000" b="1" dirty="0"/>
          </a:p>
          <a:p>
            <a:pPr>
              <a:spcBef>
                <a:spcPct val="0"/>
              </a:spcBef>
              <a:buNone/>
            </a:pPr>
            <a:r>
              <a:rPr lang="en-US" altLang="zh-CN" sz="2000" b="1" dirty="0"/>
              <a:t>};</a:t>
            </a:r>
            <a:endParaRPr lang="zh-CN" altLang="en-US" sz="2000" b="1" dirty="0"/>
          </a:p>
        </p:txBody>
      </p:sp>
      <p:sp>
        <p:nvSpPr>
          <p:cNvPr id="4" name="内容占位符 2"/>
          <p:cNvSpPr txBox="1"/>
          <p:nvPr/>
        </p:nvSpPr>
        <p:spPr>
          <a:xfrm>
            <a:off x="263525" y="3789045"/>
            <a:ext cx="9144000" cy="2857500"/>
          </a:xfrm>
          <a:prstGeom prst="rect">
            <a:avLst/>
          </a:prstGeom>
          <a:solidFill>
            <a:schemeClr val="bg1"/>
          </a:solidFill>
          <a:ln w="9525">
            <a:noFill/>
          </a:ln>
        </p:spPr>
        <p:txBody>
          <a:bodyPr anchor="t" anchorCtr="0"/>
          <a:p>
            <a:pPr marL="342900" indent="-342900" eaLnBrk="0" hangingPunct="0">
              <a:buSzTx/>
            </a:pPr>
            <a:r>
              <a:rPr lang="en-US" altLang="zh-CN" sz="2000" b="1" dirty="0">
                <a:solidFill>
                  <a:srgbClr val="FF0000"/>
                </a:solidFill>
                <a:latin typeface="Arial" panose="020B0604020202020204" pitchFamily="34" charset="0"/>
                <a:ea typeface="宋体" panose="02010600030101010101" pitchFamily="2" charset="-122"/>
              </a:rPr>
              <a:t>class Student : public Person</a:t>
            </a:r>
            <a:endParaRPr lang="en-US" altLang="zh-CN" sz="2000" b="1" dirty="0">
              <a:solidFill>
                <a:srgbClr val="FF0000"/>
              </a:solidFill>
              <a:latin typeface="Arial" panose="020B0604020202020204" pitchFamily="34" charset="0"/>
              <a:ea typeface="宋体" panose="02010600030101010101" pitchFamily="2" charset="-122"/>
            </a:endParaRPr>
          </a:p>
          <a:p>
            <a:pPr marL="342900" indent="-342900" eaLnBrk="0" hangingPunct="0">
              <a:buSzTx/>
            </a:pPr>
            <a:r>
              <a:rPr lang="en-US" altLang="zh-CN" sz="2000" b="1" dirty="0">
                <a:latin typeface="Arial" panose="020B0604020202020204" pitchFamily="34" charset="0"/>
                <a:ea typeface="宋体" panose="02010600030101010101" pitchFamily="2" charset="-122"/>
              </a:rPr>
              <a:t>{	public:</a:t>
            </a:r>
            <a:endParaRPr lang="en-US" altLang="zh-CN" sz="2000" b="1" dirty="0">
              <a:latin typeface="Arial" panose="020B0604020202020204" pitchFamily="34" charset="0"/>
              <a:ea typeface="宋体" panose="02010600030101010101" pitchFamily="2" charset="-122"/>
            </a:endParaRPr>
          </a:p>
          <a:p>
            <a:pPr marL="342900" indent="-342900" eaLnBrk="0" hangingPunct="0">
              <a:buSzTx/>
            </a:pPr>
            <a:r>
              <a:rPr lang="en-US" altLang="zh-CN" sz="2000" b="1" dirty="0">
                <a:latin typeface="Arial" panose="020B0604020202020204" pitchFamily="34" charset="0"/>
                <a:ea typeface="宋体" panose="02010600030101010101" pitchFamily="2" charset="-122"/>
              </a:rPr>
              <a:t>	  Student(const char* s, const char* m) : Person(s)//</a:t>
            </a:r>
            <a:r>
              <a:rPr lang="zh-CN" altLang="en-US" sz="2000" b="1" dirty="0">
                <a:latin typeface="Arial" panose="020B0604020202020204" pitchFamily="34" charset="0"/>
                <a:ea typeface="宋体" panose="02010600030101010101" pitchFamily="2" charset="-122"/>
              </a:rPr>
              <a:t>派生类构造函数</a:t>
            </a:r>
            <a:endParaRPr lang="zh-CN" altLang="en-US" sz="2000" b="1" dirty="0">
              <a:latin typeface="Arial" panose="020B0604020202020204" pitchFamily="34" charset="0"/>
              <a:ea typeface="宋体" panose="02010600030101010101" pitchFamily="2" charset="-122"/>
            </a:endParaRPr>
          </a:p>
          <a:p>
            <a:pPr marL="342900" indent="-342900" eaLnBrk="0" hangingPunct="0">
              <a:buSzTx/>
            </a:pPr>
            <a:r>
              <a:rPr lang="zh-CN" altLang="en-US" sz="2000" b="1" dirty="0">
                <a:latin typeface="Arial" panose="020B0604020202020204" pitchFamily="34" charset="0"/>
                <a:ea typeface="宋体" panose="02010600030101010101" pitchFamily="2" charset="-122"/>
              </a:rPr>
              <a:t>	  </a:t>
            </a:r>
            <a:r>
              <a:rPr lang="en-US" altLang="zh-CN" sz="2000" b="1" dirty="0">
                <a:latin typeface="Arial" panose="020B0604020202020204" pitchFamily="34" charset="0"/>
                <a:ea typeface="宋体" panose="02010600030101010101" pitchFamily="2" charset="-122"/>
              </a:rPr>
              <a:t>{ major = new char[</a:t>
            </a:r>
            <a:r>
              <a:rPr lang="en-US" altLang="zh-CN" sz="2000" b="1" dirty="0" err="1">
                <a:latin typeface="Arial" panose="020B0604020202020204" pitchFamily="34" charset="0"/>
                <a:ea typeface="宋体" panose="02010600030101010101" pitchFamily="2" charset="-122"/>
              </a:rPr>
              <a:t>strlen</a:t>
            </a:r>
            <a:r>
              <a:rPr lang="en-US" altLang="zh-CN" sz="2000" b="1" dirty="0">
                <a:latin typeface="Arial" panose="020B0604020202020204" pitchFamily="34" charset="0"/>
                <a:ea typeface="宋体" panose="02010600030101010101" pitchFamily="2" charset="-122"/>
              </a:rPr>
              <a:t>(m)+1]; </a:t>
            </a:r>
            <a:r>
              <a:rPr lang="en-US" altLang="zh-CN" sz="2000" b="1" dirty="0" err="1">
                <a:latin typeface="Arial" panose="020B0604020202020204" pitchFamily="34" charset="0"/>
                <a:ea typeface="宋体" panose="02010600030101010101" pitchFamily="2" charset="-122"/>
              </a:rPr>
              <a:t>strcpy</a:t>
            </a:r>
            <a:r>
              <a:rPr lang="en-US" altLang="zh-CN" sz="2000" b="1" dirty="0">
                <a:latin typeface="Arial" panose="020B0604020202020204" pitchFamily="34" charset="0"/>
                <a:ea typeface="宋体" panose="02010600030101010101" pitchFamily="2" charset="-122"/>
              </a:rPr>
              <a:t>(major, m); }</a:t>
            </a:r>
            <a:endParaRPr lang="en-US" altLang="zh-CN" sz="2000" b="1" dirty="0">
              <a:latin typeface="Arial" panose="020B0604020202020204" pitchFamily="34" charset="0"/>
              <a:ea typeface="宋体" panose="02010600030101010101" pitchFamily="2" charset="-122"/>
            </a:endParaRPr>
          </a:p>
          <a:p>
            <a:pPr marL="342900" indent="-342900" eaLnBrk="0" hangingPunct="0">
              <a:buSzTx/>
            </a:pPr>
            <a:r>
              <a:rPr lang="en-US" altLang="zh-CN" sz="2000" b="1" dirty="0">
                <a:latin typeface="Arial" panose="020B0604020202020204" pitchFamily="34" charset="0"/>
                <a:ea typeface="宋体" panose="02010600030101010101" pitchFamily="2" charset="-122"/>
              </a:rPr>
              <a:t>	  ~Student() { delete [] major; }	//</a:t>
            </a:r>
            <a:r>
              <a:rPr lang="zh-CN" altLang="en-US" sz="2000" b="1" dirty="0">
                <a:latin typeface="Arial" panose="020B0604020202020204" pitchFamily="34" charset="0"/>
                <a:ea typeface="宋体" panose="02010600030101010101" pitchFamily="2" charset="-122"/>
              </a:rPr>
              <a:t>派生类析构函数做清理工作</a:t>
            </a:r>
            <a:endParaRPr lang="zh-CN" altLang="en-US" sz="2000" b="1" dirty="0">
              <a:latin typeface="Arial" panose="020B0604020202020204" pitchFamily="34" charset="0"/>
              <a:ea typeface="宋体" panose="02010600030101010101" pitchFamily="2" charset="-122"/>
            </a:endParaRPr>
          </a:p>
          <a:p>
            <a:pPr marL="342900" indent="-342900" eaLnBrk="0" hangingPunct="0">
              <a:buSzTx/>
            </a:pPr>
            <a:r>
              <a:rPr lang="zh-CN" altLang="en-US" sz="2000" b="1" dirty="0">
                <a:latin typeface="Arial" panose="020B0604020202020204" pitchFamily="34" charset="0"/>
                <a:ea typeface="宋体" panose="02010600030101010101" pitchFamily="2" charset="-122"/>
              </a:rPr>
              <a:t>	  </a:t>
            </a:r>
            <a:r>
              <a:rPr lang="en-US" altLang="zh-CN" sz="2000" b="1" dirty="0">
                <a:latin typeface="Arial" panose="020B0604020202020204" pitchFamily="34" charset="0"/>
                <a:ea typeface="宋体" panose="02010600030101010101" pitchFamily="2" charset="-122"/>
              </a:rPr>
              <a:t>char *</a:t>
            </a:r>
            <a:r>
              <a:rPr lang="en-US" altLang="zh-CN" sz="2000" b="1" dirty="0" err="1">
                <a:latin typeface="Arial" panose="020B0604020202020204" pitchFamily="34" charset="0"/>
                <a:ea typeface="宋体" panose="02010600030101010101" pitchFamily="2" charset="-122"/>
              </a:rPr>
              <a:t>GetMajor</a:t>
            </a:r>
            <a:r>
              <a:rPr lang="en-US" altLang="zh-CN" sz="2000" b="1" dirty="0">
                <a:latin typeface="Arial" panose="020B0604020202020204" pitchFamily="34" charset="0"/>
                <a:ea typeface="宋体" panose="02010600030101010101" pitchFamily="2" charset="-122"/>
              </a:rPr>
              <a:t>() { return major;}</a:t>
            </a:r>
            <a:endParaRPr lang="en-US" altLang="zh-CN" sz="2000" b="1" dirty="0">
              <a:latin typeface="Arial" panose="020B0604020202020204" pitchFamily="34" charset="0"/>
              <a:ea typeface="宋体" panose="02010600030101010101" pitchFamily="2" charset="-122"/>
            </a:endParaRPr>
          </a:p>
          <a:p>
            <a:pPr marL="342900" indent="-342900" eaLnBrk="0" hangingPunct="0">
              <a:buSzTx/>
            </a:pPr>
            <a:r>
              <a:rPr lang="en-US" altLang="zh-CN" sz="2000" b="1" dirty="0">
                <a:latin typeface="Arial" panose="020B0604020202020204" pitchFamily="34" charset="0"/>
                <a:ea typeface="宋体" panose="02010600030101010101" pitchFamily="2" charset="-122"/>
              </a:rPr>
              <a:t>    private:	</a:t>
            </a:r>
            <a:endParaRPr lang="en-US" altLang="zh-CN" sz="2000" b="1" dirty="0">
              <a:latin typeface="Arial" panose="020B0604020202020204" pitchFamily="34" charset="0"/>
              <a:ea typeface="宋体" panose="02010600030101010101" pitchFamily="2" charset="-122"/>
            </a:endParaRPr>
          </a:p>
          <a:p>
            <a:pPr marL="342900" indent="-342900" eaLnBrk="0" hangingPunct="0">
              <a:buSzTx/>
            </a:pPr>
            <a:r>
              <a:rPr lang="en-US" altLang="zh-CN" sz="2000" b="1" dirty="0">
                <a:latin typeface="Arial" panose="020B0604020202020204" pitchFamily="34" charset="0"/>
                <a:ea typeface="宋体" panose="02010600030101010101" pitchFamily="2" charset="-122"/>
              </a:rPr>
              <a:t>	  char* major;</a:t>
            </a:r>
            <a:endParaRPr lang="en-US" altLang="zh-CN" sz="2000" b="1" dirty="0">
              <a:latin typeface="Arial" panose="020B0604020202020204" pitchFamily="34" charset="0"/>
              <a:ea typeface="宋体" panose="02010600030101010101" pitchFamily="2" charset="-122"/>
            </a:endParaRPr>
          </a:p>
          <a:p>
            <a:pPr marL="342900" indent="-342900" eaLnBrk="0" hangingPunct="0">
              <a:buSzTx/>
            </a:pPr>
            <a:r>
              <a:rPr lang="en-US" altLang="zh-CN" sz="2000" b="1" dirty="0">
                <a:latin typeface="Arial" panose="020B0604020202020204" pitchFamily="34" charset="0"/>
                <a:ea typeface="宋体" panose="02010600030101010101" pitchFamily="2" charset="-122"/>
              </a:rPr>
              <a:t>};</a:t>
            </a:r>
            <a:endParaRPr lang="zh-CN" altLang="en-US" sz="2000" b="1" dirty="0">
              <a:latin typeface="Arial" panose="020B0604020202020204" pitchFamily="34" charset="0"/>
              <a:ea typeface="宋体" panose="02010600030101010101" pitchFamily="2" charset="-122"/>
            </a:endParaRPr>
          </a:p>
        </p:txBody>
      </p:sp>
      <p:sp>
        <p:nvSpPr>
          <p:cNvPr id="6" name="内容占位符 2"/>
          <p:cNvSpPr txBox="1"/>
          <p:nvPr/>
        </p:nvSpPr>
        <p:spPr>
          <a:xfrm>
            <a:off x="4871720" y="2276793"/>
            <a:ext cx="6324600" cy="1931987"/>
          </a:xfrm>
          <a:prstGeom prst="rect">
            <a:avLst/>
          </a:prstGeom>
          <a:solidFill>
            <a:srgbClr val="47F3C6"/>
          </a:solidFill>
          <a:ln w="9525">
            <a:noFill/>
          </a:ln>
        </p:spPr>
        <p:txBody>
          <a:bodyPr anchor="t" anchorCtr="0"/>
          <a:p>
            <a:pPr marL="342900" indent="-342900" eaLnBrk="0" hangingPunct="0"/>
            <a:r>
              <a:rPr lang="en-US" altLang="zh-CN" sz="2000" b="1" dirty="0">
                <a:latin typeface="Arial" panose="020B0604020202020204" pitchFamily="34" charset="0"/>
                <a:ea typeface="宋体" panose="02010600030101010101" pitchFamily="2" charset="-122"/>
              </a:rPr>
              <a:t>int main()</a:t>
            </a:r>
            <a:endParaRPr lang="en-US" altLang="zh-CN" sz="2000" b="1" dirty="0">
              <a:latin typeface="Arial" panose="020B0604020202020204" pitchFamily="34" charset="0"/>
              <a:ea typeface="宋体" panose="02010600030101010101" pitchFamily="2" charset="-122"/>
            </a:endParaRPr>
          </a:p>
          <a:p>
            <a:pPr marL="342900" indent="-342900" eaLnBrk="0" hangingPunct="0"/>
            <a:r>
              <a:rPr lang="en-US" altLang="zh-CN" sz="2000" b="1" dirty="0">
                <a:latin typeface="Arial" panose="020B0604020202020204" pitchFamily="34" charset="0"/>
                <a:ea typeface="宋体" panose="02010600030101010101" pitchFamily="2" charset="-122"/>
              </a:rPr>
              <a:t>{	Student stu("Liming ", "physics");</a:t>
            </a:r>
            <a:endParaRPr lang="en-US" altLang="zh-CN" sz="2000" b="1" dirty="0">
              <a:latin typeface="Arial" panose="020B0604020202020204" pitchFamily="34" charset="0"/>
              <a:ea typeface="宋体" panose="02010600030101010101" pitchFamily="2" charset="-122"/>
            </a:endParaRPr>
          </a:p>
          <a:p>
            <a:pPr marL="342900" indent="-342900" eaLnBrk="0" hangingPunct="0"/>
            <a:r>
              <a:rPr lang="en-US" altLang="zh-CN" sz="2000" b="1" dirty="0">
                <a:latin typeface="Arial" panose="020B0604020202020204" pitchFamily="34" charset="0"/>
                <a:ea typeface="宋体" panose="02010600030101010101" pitchFamily="2" charset="-122"/>
              </a:rPr>
              <a:t>	cout&lt;&lt;"Student Name is:"&lt;&lt;stu.GetName()&lt;&lt;", Major is:"&lt;&lt;stu.GetMajor()&lt;&lt;endl;</a:t>
            </a:r>
            <a:endParaRPr lang="en-US" altLang="zh-CN" sz="2000" b="1" dirty="0">
              <a:latin typeface="Arial" panose="020B0604020202020204" pitchFamily="34" charset="0"/>
              <a:ea typeface="宋体" panose="02010600030101010101" pitchFamily="2" charset="-122"/>
            </a:endParaRPr>
          </a:p>
          <a:p>
            <a:pPr marL="342900" indent="-342900" eaLnBrk="0" hangingPunct="0"/>
            <a:r>
              <a:rPr lang="en-US" altLang="zh-CN" sz="2000" b="1" dirty="0">
                <a:latin typeface="Arial" panose="020B0604020202020204" pitchFamily="34" charset="0"/>
                <a:ea typeface="宋体" panose="02010600030101010101" pitchFamily="2" charset="-122"/>
              </a:rPr>
              <a:t>	return 0;</a:t>
            </a:r>
            <a:endParaRPr lang="en-US" altLang="zh-CN" sz="2000" b="1" dirty="0">
              <a:latin typeface="Arial" panose="020B0604020202020204" pitchFamily="34" charset="0"/>
              <a:ea typeface="宋体" panose="02010600030101010101" pitchFamily="2" charset="-122"/>
            </a:endParaRPr>
          </a:p>
          <a:p>
            <a:pPr marL="342900" indent="-342900" eaLnBrk="0" hangingPunct="0"/>
            <a:r>
              <a:rPr lang="en-US" altLang="zh-CN" sz="2000" b="1" dirty="0">
                <a:latin typeface="Arial" panose="020B0604020202020204" pitchFamily="34" charset="0"/>
                <a:ea typeface="宋体" panose="02010600030101010101" pitchFamily="2" charset="-122"/>
              </a:rPr>
              <a:t>}</a:t>
            </a:r>
            <a:endParaRPr lang="zh-CN" altLang="en-US" sz="2000" b="1" dirty="0">
              <a:latin typeface="Arial" panose="020B0604020202020204" pitchFamily="34" charset="0"/>
              <a:ea typeface="宋体" panose="02010600030101010101" pitchFamily="2" charset="-122"/>
            </a:endParaRPr>
          </a:p>
        </p:txBody>
      </p:sp>
      <p:sp>
        <p:nvSpPr>
          <p:cNvPr id="7" name="Text Box 3"/>
          <p:cNvSpPr txBox="1"/>
          <p:nvPr/>
        </p:nvSpPr>
        <p:spPr>
          <a:xfrm>
            <a:off x="5349558" y="5588953"/>
            <a:ext cx="5846762" cy="706755"/>
          </a:xfrm>
          <a:prstGeom prst="rect">
            <a:avLst/>
          </a:prstGeom>
          <a:solidFill>
            <a:srgbClr val="FF9900"/>
          </a:solidFill>
          <a:ln w="12700">
            <a:noFill/>
          </a:ln>
        </p:spPr>
        <p:txBody>
          <a:bodyPr wrap="square" anchor="t" anchorCtr="0">
            <a:spAutoFit/>
          </a:bodyPr>
          <a:p>
            <a:pPr>
              <a:buSzTx/>
            </a:pPr>
            <a:r>
              <a:rPr lang="zh-CN" altLang="en-US" sz="2000" b="1" dirty="0">
                <a:latin typeface="Times New Roman" panose="02020603050405020304" pitchFamily="18" charset="0"/>
                <a:ea typeface="宋体" panose="02010600030101010101" pitchFamily="2" charset="-122"/>
              </a:rPr>
              <a:t>运行结果：</a:t>
            </a:r>
            <a:endParaRPr lang="en-US" altLang="zh-CN" sz="2000" b="1" dirty="0">
              <a:latin typeface="Times New Roman" panose="02020603050405020304" pitchFamily="18" charset="0"/>
              <a:ea typeface="宋体" panose="02010600030101010101" pitchFamily="2" charset="-122"/>
            </a:endParaRPr>
          </a:p>
          <a:p>
            <a:pPr>
              <a:buSzTx/>
            </a:pPr>
            <a:r>
              <a:rPr lang="en-US" altLang="zh-CN" sz="2000" b="1" dirty="0">
                <a:latin typeface="Arial" panose="020B0604020202020204" pitchFamily="34" charset="0"/>
                <a:ea typeface="宋体" panose="02010600030101010101" pitchFamily="2" charset="-122"/>
              </a:rPr>
              <a:t>Student Name is: Liming, Major is: physics</a:t>
            </a:r>
            <a:endParaRPr lang="zh-CN" altLang="en-US" sz="2000" b="1" dirty="0">
              <a:latin typeface="Times New Roman" panose="02020603050405020304" pitchFamily="18" charset="0"/>
              <a:ea typeface="宋体" panose="02010600030101010101" pitchFamily="2" charset="-122"/>
            </a:endParaRPr>
          </a:p>
        </p:txBody>
      </p:sp>
      <p:sp>
        <p:nvSpPr>
          <p:cNvPr id="69637" name="Rectangle 2"/>
          <p:cNvSpPr/>
          <p:nvPr>
            <p:ph type="title"/>
          </p:nvPr>
        </p:nvSpPr>
        <p:spPr>
          <a:xfrm>
            <a:off x="5881688" y="0"/>
            <a:ext cx="4786312" cy="714375"/>
          </a:xfrm>
          <a:noFill/>
          <a:ln>
            <a:noFill/>
          </a:ln>
        </p:spPr>
        <p:txBody>
          <a:bodyPr anchor="t" anchorCtr="0"/>
          <a:p>
            <a:r>
              <a:rPr lang="zh-CN" altLang="en-US" sz="2800" b="1" dirty="0"/>
              <a:t>例：人员和学生的继承关系</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bldLvl="0" animBg="1"/>
      <p:bldP spid="7"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3" name="Rectangle 3"/>
          <p:cNvSpPr/>
          <p:nvPr>
            <p:ph idx="1"/>
          </p:nvPr>
        </p:nvSpPr>
        <p:spPr>
          <a:xfrm>
            <a:off x="2166938" y="1000125"/>
            <a:ext cx="7848600" cy="5410200"/>
          </a:xfrm>
          <a:noFill/>
          <a:ln>
            <a:noFill/>
          </a:ln>
        </p:spPr>
        <p:txBody>
          <a:bodyPr anchor="t" anchorCtr="0"/>
          <a:p>
            <a:pPr>
              <a:lnSpc>
                <a:spcPct val="120000"/>
              </a:lnSpc>
              <a:spcBef>
                <a:spcPct val="0"/>
              </a:spcBef>
              <a:buNone/>
            </a:pPr>
            <a:r>
              <a:rPr lang="zh-CN" altLang="en-US" sz="2800" b="1" dirty="0">
                <a:solidFill>
                  <a:srgbClr val="FF0000"/>
                </a:solidFill>
                <a:latin typeface="楷体_GB2312" pitchFamily="49" charset="-122"/>
                <a:ea typeface="楷体_GB2312" pitchFamily="49" charset="-122"/>
                <a:sym typeface="Wingdings 2" panose="05020102010507070707" pitchFamily="18" charset="2"/>
              </a:rPr>
              <a:t></a:t>
            </a:r>
            <a:r>
              <a:rPr lang="zh-CN" altLang="en-US" sz="2800" b="1" dirty="0">
                <a:solidFill>
                  <a:srgbClr val="000000"/>
                </a:solidFill>
                <a:latin typeface="楷体_GB2312" pitchFamily="49" charset="-122"/>
                <a:ea typeface="楷体_GB2312" pitchFamily="49" charset="-122"/>
              </a:rPr>
              <a:t>在派生类中</a:t>
            </a:r>
            <a:r>
              <a:rPr lang="en-US" altLang="zh-CN" sz="2800" b="1" dirty="0">
                <a:solidFill>
                  <a:srgbClr val="000000"/>
                </a:solidFill>
                <a:latin typeface="楷体_GB2312" pitchFamily="49" charset="-122"/>
                <a:ea typeface="楷体_GB2312" pitchFamily="49" charset="-122"/>
              </a:rPr>
              <a:t>, </a:t>
            </a:r>
            <a:r>
              <a:rPr lang="zh-CN" altLang="en-US" sz="2800" b="1" dirty="0">
                <a:solidFill>
                  <a:srgbClr val="000000"/>
                </a:solidFill>
                <a:latin typeface="楷体_GB2312" pitchFamily="49" charset="-122"/>
                <a:ea typeface="楷体_GB2312" pitchFamily="49" charset="-122"/>
              </a:rPr>
              <a:t>成员按访问属性划分为四种：</a:t>
            </a:r>
            <a:endParaRPr lang="zh-CN" altLang="en-US" sz="2800" b="1" dirty="0">
              <a:solidFill>
                <a:srgbClr val="000000"/>
              </a:solidFill>
              <a:latin typeface="楷体_GB2312" pitchFamily="49" charset="-122"/>
              <a:ea typeface="楷体_GB2312" pitchFamily="49" charset="-122"/>
            </a:endParaRPr>
          </a:p>
          <a:p>
            <a:pPr>
              <a:lnSpc>
                <a:spcPct val="120000"/>
              </a:lnSpc>
              <a:spcBef>
                <a:spcPct val="0"/>
              </a:spcBef>
              <a:buNone/>
            </a:pPr>
            <a:r>
              <a:rPr lang="zh-CN" altLang="en-US" sz="2800" b="1" dirty="0">
                <a:solidFill>
                  <a:srgbClr val="000000"/>
                </a:solidFill>
                <a:latin typeface="楷体_GB2312" pitchFamily="49" charset="-122"/>
                <a:ea typeface="楷体_GB2312" pitchFamily="49" charset="-122"/>
              </a:rPr>
              <a:t>  </a:t>
            </a:r>
            <a:r>
              <a:rPr lang="zh-CN" altLang="en-US" sz="2800" b="1" dirty="0">
                <a:solidFill>
                  <a:srgbClr val="CC3300"/>
                </a:solidFill>
                <a:latin typeface="楷体_GB2312" pitchFamily="49" charset="-122"/>
                <a:ea typeface="楷体_GB2312" pitchFamily="49" charset="-122"/>
              </a:rPr>
              <a:t>①　不可访问的成员</a:t>
            </a:r>
            <a:endParaRPr lang="zh-CN" altLang="en-US" sz="2800" b="1" dirty="0">
              <a:solidFill>
                <a:srgbClr val="CC3300"/>
              </a:solidFill>
              <a:latin typeface="楷体_GB2312" pitchFamily="49" charset="-122"/>
              <a:ea typeface="楷体_GB2312" pitchFamily="49" charset="-122"/>
            </a:endParaRPr>
          </a:p>
          <a:p>
            <a:pPr>
              <a:lnSpc>
                <a:spcPct val="120000"/>
              </a:lnSpc>
              <a:spcBef>
                <a:spcPct val="0"/>
              </a:spcBef>
              <a:buNone/>
            </a:pPr>
            <a:r>
              <a:rPr lang="zh-CN" altLang="en-US" sz="2800" b="1" dirty="0">
                <a:solidFill>
                  <a:srgbClr val="CC3300"/>
                </a:solidFill>
                <a:latin typeface="楷体_GB2312" pitchFamily="49" charset="-122"/>
                <a:ea typeface="楷体_GB2312" pitchFamily="49" charset="-122"/>
              </a:rPr>
              <a:t>  ②　私有成员</a:t>
            </a:r>
            <a:endParaRPr lang="zh-CN" altLang="en-US" sz="2800" b="1" dirty="0">
              <a:solidFill>
                <a:srgbClr val="CC3300"/>
              </a:solidFill>
              <a:latin typeface="楷体_GB2312" pitchFamily="49" charset="-122"/>
              <a:ea typeface="楷体_GB2312" pitchFamily="49" charset="-122"/>
            </a:endParaRPr>
          </a:p>
          <a:p>
            <a:pPr>
              <a:lnSpc>
                <a:spcPct val="120000"/>
              </a:lnSpc>
              <a:spcBef>
                <a:spcPct val="0"/>
              </a:spcBef>
              <a:buNone/>
            </a:pPr>
            <a:r>
              <a:rPr lang="zh-CN" altLang="en-US" sz="2800" b="1" dirty="0">
                <a:solidFill>
                  <a:srgbClr val="CC3300"/>
                </a:solidFill>
                <a:latin typeface="楷体_GB2312" pitchFamily="49" charset="-122"/>
                <a:ea typeface="楷体_GB2312" pitchFamily="49" charset="-122"/>
              </a:rPr>
              <a:t>  ③　保护成员</a:t>
            </a:r>
            <a:endParaRPr lang="zh-CN" altLang="en-US" sz="2800" b="1" dirty="0">
              <a:solidFill>
                <a:srgbClr val="CC3300"/>
              </a:solidFill>
              <a:latin typeface="楷体_GB2312" pitchFamily="49" charset="-122"/>
              <a:ea typeface="楷体_GB2312" pitchFamily="49" charset="-122"/>
            </a:endParaRPr>
          </a:p>
          <a:p>
            <a:pPr>
              <a:lnSpc>
                <a:spcPct val="120000"/>
              </a:lnSpc>
              <a:spcBef>
                <a:spcPct val="0"/>
              </a:spcBef>
              <a:buNone/>
            </a:pPr>
            <a:r>
              <a:rPr lang="zh-CN" altLang="en-US" sz="2800" b="1" dirty="0">
                <a:solidFill>
                  <a:srgbClr val="CC3300"/>
                </a:solidFill>
                <a:latin typeface="楷体_GB2312" pitchFamily="49" charset="-122"/>
                <a:ea typeface="楷体_GB2312" pitchFamily="49" charset="-122"/>
              </a:rPr>
              <a:t>  ④　公有成员</a:t>
            </a:r>
            <a:endParaRPr lang="zh-CN" altLang="en-US" sz="2800" b="1" dirty="0">
              <a:solidFill>
                <a:srgbClr val="CC3300"/>
              </a:solidFill>
              <a:latin typeface="楷体_GB2312" pitchFamily="49" charset="-122"/>
              <a:ea typeface="楷体_GB2312" pitchFamily="49" charset="-122"/>
            </a:endParaRPr>
          </a:p>
          <a:p>
            <a:pPr>
              <a:lnSpc>
                <a:spcPct val="120000"/>
              </a:lnSpc>
              <a:spcBef>
                <a:spcPct val="0"/>
              </a:spcBef>
              <a:buNone/>
            </a:pPr>
            <a:r>
              <a:rPr lang="zh-CN" altLang="en-US" sz="2800" b="1" dirty="0">
                <a:solidFill>
                  <a:srgbClr val="FF0000"/>
                </a:solidFill>
                <a:latin typeface="楷体_GB2312" pitchFamily="49" charset="-122"/>
                <a:ea typeface="楷体_GB2312" pitchFamily="49" charset="-122"/>
                <a:sym typeface="Wingdings 2" panose="05020102010507070707" pitchFamily="18" charset="2"/>
              </a:rPr>
              <a:t></a:t>
            </a:r>
            <a:r>
              <a:rPr lang="zh-CN" altLang="en-US" sz="2800" b="1" dirty="0">
                <a:solidFill>
                  <a:srgbClr val="000000"/>
                </a:solidFill>
                <a:latin typeface="楷体_GB2312" pitchFamily="49" charset="-122"/>
                <a:ea typeface="楷体_GB2312" pitchFamily="49" charset="-122"/>
              </a:rPr>
              <a:t>派生类的访问需要解决两个问题：</a:t>
            </a:r>
            <a:endParaRPr lang="zh-CN" altLang="en-US" sz="2800" b="1" dirty="0">
              <a:solidFill>
                <a:srgbClr val="000000"/>
              </a:solidFill>
              <a:latin typeface="楷体_GB2312" pitchFamily="49" charset="-122"/>
              <a:ea typeface="楷体_GB2312" pitchFamily="49" charset="-122"/>
            </a:endParaRPr>
          </a:p>
          <a:p>
            <a:pPr>
              <a:lnSpc>
                <a:spcPct val="120000"/>
              </a:lnSpc>
              <a:spcBef>
                <a:spcPct val="0"/>
              </a:spcBef>
              <a:buNone/>
            </a:pPr>
            <a:r>
              <a:rPr lang="zh-CN" altLang="en-US" sz="2800" b="1" dirty="0">
                <a:solidFill>
                  <a:srgbClr val="000000"/>
                </a:solidFill>
                <a:latin typeface="楷体_GB2312" pitchFamily="49" charset="-122"/>
                <a:ea typeface="楷体_GB2312" pitchFamily="49" charset="-122"/>
              </a:rPr>
              <a:t>  </a:t>
            </a:r>
            <a:r>
              <a:rPr lang="zh-CN" altLang="en-US" sz="2800" b="1" dirty="0">
                <a:solidFill>
                  <a:srgbClr val="CC3300"/>
                </a:solidFill>
                <a:latin typeface="楷体_GB2312" pitchFamily="49" charset="-122"/>
                <a:ea typeface="楷体_GB2312" pitchFamily="49" charset="-122"/>
              </a:rPr>
              <a:t>①　唯一标识问题</a:t>
            </a:r>
            <a:endParaRPr lang="zh-CN" altLang="en-US" sz="2800" b="1" dirty="0">
              <a:solidFill>
                <a:srgbClr val="CC3300"/>
              </a:solidFill>
              <a:latin typeface="楷体_GB2312" pitchFamily="49" charset="-122"/>
              <a:ea typeface="楷体_GB2312" pitchFamily="49" charset="-122"/>
            </a:endParaRPr>
          </a:p>
          <a:p>
            <a:pPr>
              <a:lnSpc>
                <a:spcPct val="120000"/>
              </a:lnSpc>
              <a:spcBef>
                <a:spcPct val="0"/>
              </a:spcBef>
              <a:buNone/>
            </a:pPr>
            <a:r>
              <a:rPr lang="zh-CN" altLang="en-US" sz="2800" b="1" dirty="0">
                <a:solidFill>
                  <a:srgbClr val="CC3300"/>
                </a:solidFill>
                <a:latin typeface="楷体_GB2312" pitchFamily="49" charset="-122"/>
                <a:ea typeface="楷体_GB2312" pitchFamily="49" charset="-122"/>
              </a:rPr>
              <a:t>  ②　可见性问题</a:t>
            </a:r>
            <a:endParaRPr lang="zh-CN" altLang="en-US" sz="2800" b="1" dirty="0">
              <a:solidFill>
                <a:srgbClr val="CC3300"/>
              </a:solidFill>
              <a:latin typeface="楷体_GB2312" pitchFamily="49" charset="-122"/>
              <a:ea typeface="楷体_GB2312" pitchFamily="49" charset="-122"/>
            </a:endParaRPr>
          </a:p>
        </p:txBody>
      </p:sp>
      <p:sp>
        <p:nvSpPr>
          <p:cNvPr id="70658" name="Rectangle 5"/>
          <p:cNvSpPr/>
          <p:nvPr/>
        </p:nvSpPr>
        <p:spPr>
          <a:xfrm>
            <a:off x="1919288" y="188913"/>
            <a:ext cx="8229600" cy="652462"/>
          </a:xfrm>
          <a:prstGeom prst="rect">
            <a:avLst/>
          </a:prstGeom>
          <a:noFill/>
          <a:ln w="9525">
            <a:noFill/>
          </a:ln>
        </p:spPr>
        <p:txBody>
          <a:bodyPr lIns="92075" tIns="46038" rIns="92075" bIns="46038" anchor="b" anchorCtr="0"/>
          <a:p>
            <a:pPr algn="ctr" eaLnBrk="0" hangingPunct="0"/>
            <a:r>
              <a:rPr lang="en-US" altLang="zh-CN" sz="3200" b="1" dirty="0">
                <a:solidFill>
                  <a:schemeClr val="tx1"/>
                </a:solidFill>
                <a:latin typeface="Arial" panose="020B0604020202020204" pitchFamily="34" charset="0"/>
                <a:ea typeface="宋体" panose="02010600030101010101" pitchFamily="2" charset="-122"/>
              </a:rPr>
              <a:t>7.5 </a:t>
            </a:r>
            <a:r>
              <a:rPr lang="zh-CN" altLang="en-US" sz="3200" b="1" dirty="0">
                <a:solidFill>
                  <a:schemeClr val="tx1"/>
                </a:solidFill>
                <a:latin typeface="Arial" panose="020B0604020202020204" pitchFamily="34" charset="0"/>
                <a:ea typeface="宋体" panose="02010600030101010101" pitchFamily="2" charset="-122"/>
              </a:rPr>
              <a:t>派生类成员的标识与访问</a:t>
            </a:r>
            <a:endParaRPr lang="zh-CN" altLang="en-US" sz="3200" b="1" dirty="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8723">
                                            <p:txEl>
                                              <p:charRg st="0" end="22"/>
                                            </p:txEl>
                                          </p:spTgt>
                                        </p:tgtEl>
                                        <p:attrNameLst>
                                          <p:attrName>style.visibility</p:attrName>
                                        </p:attrNameLst>
                                      </p:cBhvr>
                                      <p:to>
                                        <p:strVal val="visible"/>
                                      </p:to>
                                    </p:set>
                                    <p:animEffect transition="in" filter="checkerboard(across)">
                                      <p:cBhvr>
                                        <p:cTn id="7" dur="500"/>
                                        <p:tgtEl>
                                          <p:spTgt spid="158723">
                                            <p:txEl>
                                              <p:charRg st="0" end="2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58723">
                                            <p:txEl>
                                              <p:charRg st="22" end="34"/>
                                            </p:txEl>
                                          </p:spTgt>
                                        </p:tgtEl>
                                        <p:attrNameLst>
                                          <p:attrName>style.visibility</p:attrName>
                                        </p:attrNameLst>
                                      </p:cBhvr>
                                      <p:to>
                                        <p:strVal val="visible"/>
                                      </p:to>
                                    </p:set>
                                    <p:animEffect transition="in" filter="checkerboard(across)">
                                      <p:cBhvr>
                                        <p:cTn id="12" dur="500"/>
                                        <p:tgtEl>
                                          <p:spTgt spid="158723">
                                            <p:txEl>
                                              <p:charRg st="22" end="3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58723">
                                            <p:txEl>
                                              <p:charRg st="34" end="43"/>
                                            </p:txEl>
                                          </p:spTgt>
                                        </p:tgtEl>
                                        <p:attrNameLst>
                                          <p:attrName>style.visibility</p:attrName>
                                        </p:attrNameLst>
                                      </p:cBhvr>
                                      <p:to>
                                        <p:strVal val="visible"/>
                                      </p:to>
                                    </p:set>
                                    <p:animEffect transition="in" filter="checkerboard(across)">
                                      <p:cBhvr>
                                        <p:cTn id="17" dur="500"/>
                                        <p:tgtEl>
                                          <p:spTgt spid="158723">
                                            <p:txEl>
                                              <p:charRg st="34" end="4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58723">
                                            <p:txEl>
                                              <p:charRg st="43" end="52"/>
                                            </p:txEl>
                                          </p:spTgt>
                                        </p:tgtEl>
                                        <p:attrNameLst>
                                          <p:attrName>style.visibility</p:attrName>
                                        </p:attrNameLst>
                                      </p:cBhvr>
                                      <p:to>
                                        <p:strVal val="visible"/>
                                      </p:to>
                                    </p:set>
                                    <p:animEffect transition="in" filter="checkerboard(across)">
                                      <p:cBhvr>
                                        <p:cTn id="22" dur="500"/>
                                        <p:tgtEl>
                                          <p:spTgt spid="158723">
                                            <p:txEl>
                                              <p:charRg st="43" end="5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58723">
                                            <p:txEl>
                                              <p:charRg st="52" end="61"/>
                                            </p:txEl>
                                          </p:spTgt>
                                        </p:tgtEl>
                                        <p:attrNameLst>
                                          <p:attrName>style.visibility</p:attrName>
                                        </p:attrNameLst>
                                      </p:cBhvr>
                                      <p:to>
                                        <p:strVal val="visible"/>
                                      </p:to>
                                    </p:set>
                                    <p:animEffect transition="in" filter="checkerboard(across)">
                                      <p:cBhvr>
                                        <p:cTn id="27" dur="500"/>
                                        <p:tgtEl>
                                          <p:spTgt spid="158723">
                                            <p:txEl>
                                              <p:charRg st="52" end="6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58723">
                                            <p:txEl>
                                              <p:charRg st="61" end="78"/>
                                            </p:txEl>
                                          </p:spTgt>
                                        </p:tgtEl>
                                        <p:attrNameLst>
                                          <p:attrName>style.visibility</p:attrName>
                                        </p:attrNameLst>
                                      </p:cBhvr>
                                      <p:to>
                                        <p:strVal val="visible"/>
                                      </p:to>
                                    </p:set>
                                    <p:animEffect transition="in" filter="checkerboard(across)">
                                      <p:cBhvr>
                                        <p:cTn id="32" dur="500"/>
                                        <p:tgtEl>
                                          <p:spTgt spid="158723">
                                            <p:txEl>
                                              <p:charRg st="61" end="7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58723">
                                            <p:txEl>
                                              <p:charRg st="78" end="89"/>
                                            </p:txEl>
                                          </p:spTgt>
                                        </p:tgtEl>
                                        <p:attrNameLst>
                                          <p:attrName>style.visibility</p:attrName>
                                        </p:attrNameLst>
                                      </p:cBhvr>
                                      <p:to>
                                        <p:strVal val="visible"/>
                                      </p:to>
                                    </p:set>
                                    <p:animEffect transition="in" filter="checkerboard(across)">
                                      <p:cBhvr>
                                        <p:cTn id="37" dur="500"/>
                                        <p:tgtEl>
                                          <p:spTgt spid="158723">
                                            <p:txEl>
                                              <p:charRg st="78" end="8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58723">
                                            <p:txEl>
                                              <p:charRg st="89" end="99"/>
                                            </p:txEl>
                                          </p:spTgt>
                                        </p:tgtEl>
                                        <p:attrNameLst>
                                          <p:attrName>style.visibility</p:attrName>
                                        </p:attrNameLst>
                                      </p:cBhvr>
                                      <p:to>
                                        <p:strVal val="visible"/>
                                      </p:to>
                                    </p:set>
                                    <p:animEffect transition="in" filter="checkerboard(across)">
                                      <p:cBhvr>
                                        <p:cTn id="42" dur="500"/>
                                        <p:tgtEl>
                                          <p:spTgt spid="158723">
                                            <p:txEl>
                                              <p:charRg st="89" end="9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Rectangle 2"/>
          <p:cNvSpPr/>
          <p:nvPr/>
        </p:nvSpPr>
        <p:spPr>
          <a:xfrm>
            <a:off x="879475" y="1341755"/>
            <a:ext cx="9788525" cy="3505200"/>
          </a:xfrm>
          <a:prstGeom prst="rect">
            <a:avLst/>
          </a:prstGeom>
          <a:noFill/>
          <a:ln w="9525">
            <a:noFill/>
          </a:ln>
        </p:spPr>
        <p:txBody>
          <a:bodyPr anchor="t" anchorCtr="0"/>
          <a:p>
            <a:r>
              <a:rPr lang="zh-CN" altLang="en-US" sz="2800" b="1" dirty="0">
                <a:solidFill>
                  <a:srgbClr val="FF0000"/>
                </a:solidFill>
                <a:latin typeface="楷体_GB2312" pitchFamily="49" charset="-122"/>
                <a:ea typeface="楷体_GB2312" pitchFamily="49" charset="-122"/>
                <a:sym typeface="Wingdings 2" panose="05020102010507070707" pitchFamily="18" charset="2"/>
              </a:rPr>
              <a:t>　</a:t>
            </a:r>
            <a:r>
              <a:rPr lang="zh-CN" altLang="en-US" sz="2800" b="1" dirty="0">
                <a:solidFill>
                  <a:srgbClr val="000000"/>
                </a:solidFill>
                <a:latin typeface="楷体_GB2312" pitchFamily="49" charset="-122"/>
                <a:ea typeface="楷体_GB2312" pitchFamily="49" charset="-122"/>
              </a:rPr>
              <a:t>作用域分辨符：</a:t>
            </a:r>
            <a:r>
              <a:rPr lang="zh-CN" altLang="en-US" sz="2800" b="1" dirty="0">
                <a:solidFill>
                  <a:srgbClr val="000000"/>
                </a:solidFill>
                <a:latin typeface="Arial" panose="020B0604020202020204" pitchFamily="34" charset="0"/>
                <a:ea typeface="楷体_GB2312" pitchFamily="49" charset="-122"/>
              </a:rPr>
              <a:t>“</a:t>
            </a:r>
            <a:r>
              <a:rPr lang="en-US" altLang="zh-CN" sz="2800" b="1" dirty="0">
                <a:solidFill>
                  <a:srgbClr val="FF0000"/>
                </a:solidFill>
                <a:latin typeface="楷体_GB2312" pitchFamily="49" charset="-122"/>
                <a:ea typeface="楷体_GB2312" pitchFamily="49" charset="-122"/>
              </a:rPr>
              <a:t>::</a:t>
            </a:r>
            <a:r>
              <a:rPr lang="en-US" altLang="zh-CN" sz="2800" b="1" dirty="0">
                <a:solidFill>
                  <a:srgbClr val="000000"/>
                </a:solidFill>
                <a:latin typeface="Arial" panose="020B0604020202020204" pitchFamily="34" charset="0"/>
                <a:ea typeface="楷体_GB2312" pitchFamily="49" charset="-122"/>
              </a:rPr>
              <a:t>”</a:t>
            </a:r>
            <a:endParaRPr lang="en-US" altLang="zh-CN" sz="2800" b="1" dirty="0">
              <a:solidFill>
                <a:srgbClr val="000000"/>
              </a:solidFill>
              <a:latin typeface="楷体_GB2312" pitchFamily="49" charset="-122"/>
              <a:ea typeface="楷体_GB2312" pitchFamily="49" charset="-122"/>
            </a:endParaRPr>
          </a:p>
          <a:p>
            <a:r>
              <a:rPr lang="zh-CN" altLang="en-US" sz="2800" b="1" dirty="0">
                <a:solidFill>
                  <a:srgbClr val="000000"/>
                </a:solidFill>
                <a:latin typeface="楷体_GB2312" pitchFamily="49" charset="-122"/>
                <a:ea typeface="楷体_GB2312" pitchFamily="49" charset="-122"/>
              </a:rPr>
              <a:t>    基类名</a:t>
            </a:r>
            <a:r>
              <a:rPr lang="en-US" altLang="zh-CN" sz="2800" b="1" dirty="0">
                <a:solidFill>
                  <a:srgbClr val="FF0000"/>
                </a:solidFill>
                <a:latin typeface="楷体_GB2312" pitchFamily="49" charset="-122"/>
                <a:ea typeface="楷体_GB2312" pitchFamily="49" charset="-122"/>
              </a:rPr>
              <a:t>::</a:t>
            </a:r>
            <a:r>
              <a:rPr lang="zh-CN" altLang="en-US" sz="2800" b="1" dirty="0">
                <a:solidFill>
                  <a:srgbClr val="000000"/>
                </a:solidFill>
                <a:latin typeface="楷体_GB2312" pitchFamily="49" charset="-122"/>
                <a:ea typeface="楷体_GB2312" pitchFamily="49" charset="-122"/>
              </a:rPr>
              <a:t>成员名；　　      </a:t>
            </a:r>
            <a:r>
              <a:rPr lang="en-US" altLang="zh-CN" sz="2800" b="1" dirty="0">
                <a:solidFill>
                  <a:srgbClr val="FF0000"/>
                </a:solidFill>
                <a:latin typeface="楷体_GB2312" pitchFamily="49" charset="-122"/>
                <a:ea typeface="楷体_GB2312" pitchFamily="49" charset="-122"/>
              </a:rPr>
              <a:t>//</a:t>
            </a:r>
            <a:r>
              <a:rPr lang="zh-CN" altLang="en-US" sz="2800" b="1" dirty="0">
                <a:solidFill>
                  <a:srgbClr val="FF0000"/>
                </a:solidFill>
                <a:latin typeface="楷体_GB2312" pitchFamily="49" charset="-122"/>
                <a:ea typeface="楷体_GB2312" pitchFamily="49" charset="-122"/>
              </a:rPr>
              <a:t>数据成员</a:t>
            </a:r>
            <a:endParaRPr lang="zh-CN" altLang="en-US" sz="2800" b="1" dirty="0">
              <a:solidFill>
                <a:srgbClr val="FF0000"/>
              </a:solidFill>
              <a:latin typeface="楷体_GB2312" pitchFamily="49" charset="-122"/>
              <a:ea typeface="楷体_GB2312" pitchFamily="49" charset="-122"/>
            </a:endParaRPr>
          </a:p>
          <a:p>
            <a:r>
              <a:rPr lang="zh-CN" altLang="en-US" sz="2800" b="1" dirty="0">
                <a:solidFill>
                  <a:srgbClr val="000000"/>
                </a:solidFill>
                <a:latin typeface="楷体_GB2312" pitchFamily="49" charset="-122"/>
                <a:ea typeface="楷体_GB2312" pitchFamily="49" charset="-122"/>
              </a:rPr>
              <a:t>　　基类名</a:t>
            </a:r>
            <a:r>
              <a:rPr lang="en-US" altLang="zh-CN" sz="2800" b="1" dirty="0">
                <a:solidFill>
                  <a:srgbClr val="FF0000"/>
                </a:solidFill>
                <a:latin typeface="楷体_GB2312" pitchFamily="49" charset="-122"/>
                <a:ea typeface="楷体_GB2312" pitchFamily="49" charset="-122"/>
              </a:rPr>
              <a:t>::</a:t>
            </a:r>
            <a:r>
              <a:rPr lang="zh-CN" altLang="en-US" sz="2800" b="1" dirty="0">
                <a:solidFill>
                  <a:srgbClr val="000000"/>
                </a:solidFill>
                <a:latin typeface="楷体_GB2312" pitchFamily="49" charset="-122"/>
                <a:ea typeface="楷体_GB2312" pitchFamily="49" charset="-122"/>
              </a:rPr>
              <a:t>成员名</a:t>
            </a:r>
            <a:r>
              <a:rPr lang="en-US" altLang="zh-CN" sz="2800" b="1" dirty="0">
                <a:solidFill>
                  <a:srgbClr val="000000"/>
                </a:solidFill>
                <a:latin typeface="楷体_GB2312" pitchFamily="49" charset="-122"/>
                <a:ea typeface="楷体_GB2312" pitchFamily="49" charset="-122"/>
              </a:rPr>
              <a:t>(</a:t>
            </a:r>
            <a:r>
              <a:rPr lang="zh-CN" altLang="en-US" sz="2800" b="1" dirty="0">
                <a:solidFill>
                  <a:srgbClr val="000000"/>
                </a:solidFill>
                <a:latin typeface="楷体_GB2312" pitchFamily="49" charset="-122"/>
                <a:ea typeface="楷体_GB2312" pitchFamily="49" charset="-122"/>
              </a:rPr>
              <a:t>参数表</a:t>
            </a:r>
            <a:r>
              <a:rPr lang="en-US" altLang="zh-CN" sz="2800" b="1" dirty="0">
                <a:solidFill>
                  <a:srgbClr val="000000"/>
                </a:solidFill>
                <a:latin typeface="楷体_GB2312" pitchFamily="49" charset="-122"/>
                <a:ea typeface="楷体_GB2312" pitchFamily="49" charset="-122"/>
              </a:rPr>
              <a:t>)</a:t>
            </a:r>
            <a:r>
              <a:rPr lang="zh-CN" altLang="en-US" sz="2800" b="1" dirty="0">
                <a:solidFill>
                  <a:srgbClr val="000000"/>
                </a:solidFill>
                <a:latin typeface="楷体_GB2312" pitchFamily="49" charset="-122"/>
                <a:ea typeface="楷体_GB2312" pitchFamily="49" charset="-122"/>
              </a:rPr>
              <a:t>；　</a:t>
            </a:r>
            <a:r>
              <a:rPr lang="en-US" altLang="zh-CN" sz="2800" b="1" dirty="0">
                <a:solidFill>
                  <a:srgbClr val="FF0000"/>
                </a:solidFill>
                <a:latin typeface="楷体_GB2312" pitchFamily="49" charset="-122"/>
                <a:ea typeface="楷体_GB2312" pitchFamily="49" charset="-122"/>
              </a:rPr>
              <a:t>//</a:t>
            </a:r>
            <a:r>
              <a:rPr lang="zh-CN" altLang="en-US" sz="2800" b="1" dirty="0">
                <a:solidFill>
                  <a:srgbClr val="FF0000"/>
                </a:solidFill>
                <a:latin typeface="楷体_GB2312" pitchFamily="49" charset="-122"/>
                <a:ea typeface="楷体_GB2312" pitchFamily="49" charset="-122"/>
              </a:rPr>
              <a:t>函数成员</a:t>
            </a:r>
            <a:endParaRPr lang="zh-CN" altLang="en-US" sz="2800" b="1" dirty="0">
              <a:solidFill>
                <a:srgbClr val="FF0000"/>
              </a:solidFill>
              <a:latin typeface="楷体_GB2312" pitchFamily="49" charset="-122"/>
              <a:ea typeface="楷体_GB2312" pitchFamily="49" charset="-122"/>
            </a:endParaRPr>
          </a:p>
        </p:txBody>
      </p:sp>
      <p:sp>
        <p:nvSpPr>
          <p:cNvPr id="160772" name="Text Box 4"/>
          <p:cNvSpPr txBox="1"/>
          <p:nvPr/>
        </p:nvSpPr>
        <p:spPr>
          <a:xfrm>
            <a:off x="1123950" y="2857500"/>
            <a:ext cx="10443845" cy="2676525"/>
          </a:xfrm>
          <a:prstGeom prst="rect">
            <a:avLst/>
          </a:prstGeom>
          <a:noFill/>
          <a:ln w="12700">
            <a:noFill/>
          </a:ln>
        </p:spPr>
        <p:txBody>
          <a:bodyPr wrap="square" anchor="t" anchorCtr="0">
            <a:spAutoFit/>
          </a:bodyPr>
          <a:p>
            <a:r>
              <a:rPr lang="zh-CN" altLang="en-US" sz="2800" b="1" dirty="0">
                <a:solidFill>
                  <a:srgbClr val="FF0000"/>
                </a:solidFill>
                <a:latin typeface="楷体_GB2312" pitchFamily="49" charset="-122"/>
                <a:ea typeface="楷体_GB2312" pitchFamily="49" charset="-122"/>
                <a:sym typeface="Wingdings 2" panose="05020102010507070707" pitchFamily="18" charset="2"/>
              </a:rPr>
              <a:t></a:t>
            </a:r>
            <a:r>
              <a:rPr lang="zh-CN" altLang="en-US" sz="2800" b="1" dirty="0">
                <a:solidFill>
                  <a:srgbClr val="000000"/>
                </a:solidFill>
                <a:latin typeface="楷体_GB2312" pitchFamily="49" charset="-122"/>
                <a:ea typeface="楷体_GB2312" pitchFamily="49" charset="-122"/>
              </a:rPr>
              <a:t>同名覆盖原则：</a:t>
            </a:r>
            <a:endParaRPr lang="en-US" altLang="zh-CN" sz="2800" b="1" dirty="0">
              <a:solidFill>
                <a:srgbClr val="000000"/>
              </a:solidFill>
              <a:latin typeface="楷体_GB2312" pitchFamily="49" charset="-122"/>
              <a:ea typeface="楷体_GB2312" pitchFamily="49" charset="-122"/>
            </a:endParaRPr>
          </a:p>
          <a:p>
            <a:r>
              <a:rPr lang="en-US" altLang="zh-CN" sz="2800" b="1" dirty="0">
                <a:solidFill>
                  <a:srgbClr val="000000"/>
                </a:solidFill>
                <a:latin typeface="楷体_GB2312" pitchFamily="49" charset="-122"/>
                <a:ea typeface="楷体_GB2312" pitchFamily="49" charset="-122"/>
              </a:rPr>
              <a:t>   </a:t>
            </a:r>
            <a:r>
              <a:rPr lang="zh-CN" altLang="en-US" sz="2800" b="1" dirty="0">
                <a:solidFill>
                  <a:srgbClr val="000000"/>
                </a:solidFill>
                <a:latin typeface="楷体_GB2312" pitchFamily="49" charset="-122"/>
                <a:ea typeface="楷体_GB2312" pitchFamily="49" charset="-122"/>
              </a:rPr>
              <a:t>当派生类与基类中有相同成员：</a:t>
            </a:r>
            <a:endParaRPr lang="zh-CN" altLang="en-US" sz="2800" b="1" dirty="0">
              <a:solidFill>
                <a:srgbClr val="000000"/>
              </a:solidFill>
              <a:latin typeface="楷体_GB2312" pitchFamily="49" charset="-122"/>
              <a:ea typeface="楷体_GB2312" pitchFamily="49" charset="-122"/>
            </a:endParaRPr>
          </a:p>
          <a:p>
            <a:pPr>
              <a:buClr>
                <a:schemeClr val="accent2"/>
              </a:buClr>
              <a:buSzPct val="80000"/>
              <a:buFont typeface="Wingdings" panose="05000000000000000000" pitchFamily="2" charset="2"/>
            </a:pPr>
            <a:r>
              <a:rPr lang="zh-CN" altLang="en-US" sz="2800" b="1" dirty="0">
                <a:solidFill>
                  <a:srgbClr val="FF0000"/>
                </a:solidFill>
                <a:latin typeface="楷体_GB2312" pitchFamily="49" charset="-122"/>
                <a:ea typeface="楷体_GB2312" pitchFamily="49" charset="-122"/>
                <a:sym typeface="Wingdings 2" panose="05020102010507070707" pitchFamily="18" charset="2"/>
              </a:rPr>
              <a:t>    </a:t>
            </a:r>
            <a:r>
              <a:rPr lang="zh-CN" altLang="en-US" sz="2800" b="1" dirty="0">
                <a:solidFill>
                  <a:srgbClr val="000000"/>
                </a:solidFill>
                <a:latin typeface="楷体_GB2312" pitchFamily="49" charset="-122"/>
                <a:ea typeface="楷体_GB2312" pitchFamily="49" charset="-122"/>
              </a:rPr>
              <a:t>若未强行指名，则通过派生类对象使用的是派生类中的同名成员。</a:t>
            </a:r>
            <a:endParaRPr lang="zh-CN" altLang="en-US" sz="2800" b="1" dirty="0">
              <a:solidFill>
                <a:srgbClr val="000000"/>
              </a:solidFill>
              <a:latin typeface="楷体_GB2312" pitchFamily="49" charset="-122"/>
              <a:ea typeface="楷体_GB2312" pitchFamily="49" charset="-122"/>
            </a:endParaRPr>
          </a:p>
          <a:p>
            <a:pPr>
              <a:buClr>
                <a:schemeClr val="accent2"/>
              </a:buClr>
              <a:buSzPct val="80000"/>
              <a:buFont typeface="Wingdings" panose="05000000000000000000" pitchFamily="2" charset="2"/>
            </a:pPr>
            <a:r>
              <a:rPr lang="zh-CN" altLang="en-US" sz="2800" b="1" dirty="0">
                <a:solidFill>
                  <a:srgbClr val="FF0000"/>
                </a:solidFill>
                <a:latin typeface="楷体_GB2312" pitchFamily="49" charset="-122"/>
                <a:ea typeface="楷体_GB2312" pitchFamily="49" charset="-122"/>
                <a:sym typeface="Wingdings 2" panose="05020102010507070707" pitchFamily="18" charset="2"/>
              </a:rPr>
              <a:t>    </a:t>
            </a:r>
            <a:r>
              <a:rPr lang="zh-CN" altLang="en-US" sz="2800" b="1" dirty="0">
                <a:solidFill>
                  <a:srgbClr val="000000"/>
                </a:solidFill>
                <a:latin typeface="楷体_GB2312" pitchFamily="49" charset="-122"/>
                <a:ea typeface="楷体_GB2312" pitchFamily="49" charset="-122"/>
              </a:rPr>
              <a:t>如要通过派生类对象访问基类中被覆盖的同名成员，应使用</a:t>
            </a:r>
            <a:r>
              <a:rPr lang="zh-CN" altLang="en-US" sz="2800" b="1" dirty="0">
                <a:solidFill>
                  <a:srgbClr val="FF3300"/>
                </a:solidFill>
                <a:latin typeface="楷体_GB2312" pitchFamily="49" charset="-122"/>
                <a:ea typeface="楷体_GB2312" pitchFamily="49" charset="-122"/>
              </a:rPr>
              <a:t>基类名进行限定</a:t>
            </a:r>
            <a:r>
              <a:rPr lang="zh-CN" altLang="en-US" sz="2800" b="1" dirty="0">
                <a:solidFill>
                  <a:srgbClr val="000000"/>
                </a:solidFill>
                <a:latin typeface="楷体_GB2312" pitchFamily="49" charset="-122"/>
                <a:ea typeface="楷体_GB2312" pitchFamily="49" charset="-122"/>
              </a:rPr>
              <a:t>。</a:t>
            </a:r>
            <a:endParaRPr lang="zh-CN" altLang="en-US" sz="2800" b="1" dirty="0">
              <a:solidFill>
                <a:srgbClr val="000000"/>
              </a:solidFill>
              <a:latin typeface="楷体_GB2312" pitchFamily="49" charset="-122"/>
              <a:ea typeface="楷体_GB2312" pitchFamily="49" charset="-122"/>
            </a:endParaRPr>
          </a:p>
        </p:txBody>
      </p:sp>
      <p:sp>
        <p:nvSpPr>
          <p:cNvPr id="72707" name="Rectangle 6"/>
          <p:cNvSpPr/>
          <p:nvPr/>
        </p:nvSpPr>
        <p:spPr>
          <a:xfrm>
            <a:off x="1919288" y="188913"/>
            <a:ext cx="8229600" cy="652462"/>
          </a:xfrm>
          <a:prstGeom prst="rect">
            <a:avLst/>
          </a:prstGeom>
          <a:noFill/>
          <a:ln w="9525">
            <a:noFill/>
          </a:ln>
        </p:spPr>
        <p:txBody>
          <a:bodyPr lIns="92075" tIns="46038" rIns="92075" bIns="46038" anchor="b" anchorCtr="0"/>
          <a:p>
            <a:pPr algn="ctr" eaLnBrk="0" hangingPunct="0"/>
            <a:r>
              <a:rPr lang="en-US" altLang="zh-CN" sz="3200" b="1" dirty="0">
                <a:solidFill>
                  <a:schemeClr val="tx2"/>
                </a:solidFill>
                <a:latin typeface="Arial" panose="020B0604020202020204" pitchFamily="34" charset="0"/>
                <a:ea typeface="宋体" panose="02010600030101010101" pitchFamily="2" charset="-122"/>
              </a:rPr>
              <a:t>7.5.1 </a:t>
            </a:r>
            <a:r>
              <a:rPr lang="zh-CN" altLang="en-US" sz="3200" b="1" dirty="0">
                <a:solidFill>
                  <a:schemeClr val="tx2"/>
                </a:solidFill>
                <a:latin typeface="Arial" panose="020B0604020202020204" pitchFamily="34" charset="0"/>
                <a:ea typeface="宋体" panose="02010600030101010101" pitchFamily="2" charset="-122"/>
              </a:rPr>
              <a:t>作用域分辨符</a:t>
            </a:r>
            <a:endParaRPr lang="zh-CN" altLang="en-US" sz="3200" b="1" dirty="0">
              <a:solidFill>
                <a:schemeClr val="tx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0770">
                                            <p:txEl>
                                              <p:charRg st="0" end="14"/>
                                            </p:txEl>
                                          </p:spTgt>
                                        </p:tgtEl>
                                        <p:attrNameLst>
                                          <p:attrName>style.visibility</p:attrName>
                                        </p:attrNameLst>
                                      </p:cBhvr>
                                      <p:to>
                                        <p:strVal val="visible"/>
                                      </p:to>
                                    </p:set>
                                    <p:animEffect transition="in" filter="checkerboard(across)">
                                      <p:cBhvr>
                                        <p:cTn id="7" dur="500"/>
                                        <p:tgtEl>
                                          <p:spTgt spid="160770">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60770">
                                            <p:txEl>
                                              <p:charRg st="14" end="42"/>
                                            </p:txEl>
                                          </p:spTgt>
                                        </p:tgtEl>
                                        <p:attrNameLst>
                                          <p:attrName>style.visibility</p:attrName>
                                        </p:attrNameLst>
                                      </p:cBhvr>
                                      <p:to>
                                        <p:strVal val="visible"/>
                                      </p:to>
                                    </p:set>
                                    <p:animEffect transition="in" filter="checkerboard(across)">
                                      <p:cBhvr>
                                        <p:cTn id="12" dur="500"/>
                                        <p:tgtEl>
                                          <p:spTgt spid="160770">
                                            <p:txEl>
                                              <p:charRg st="14" end="4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60770">
                                            <p:txEl>
                                              <p:charRg st="42" end="66"/>
                                            </p:txEl>
                                          </p:spTgt>
                                        </p:tgtEl>
                                        <p:attrNameLst>
                                          <p:attrName>style.visibility</p:attrName>
                                        </p:attrNameLst>
                                      </p:cBhvr>
                                      <p:to>
                                        <p:strVal val="visible"/>
                                      </p:to>
                                    </p:set>
                                    <p:animEffect transition="in" filter="checkerboard(across)">
                                      <p:cBhvr>
                                        <p:cTn id="17" dur="500"/>
                                        <p:tgtEl>
                                          <p:spTgt spid="160770">
                                            <p:txEl>
                                              <p:charRg st="42" end="6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60772">
                                            <p:txEl>
                                              <p:charRg st="0" end="9"/>
                                            </p:txEl>
                                          </p:spTgt>
                                        </p:tgtEl>
                                        <p:attrNameLst>
                                          <p:attrName>style.visibility</p:attrName>
                                        </p:attrNameLst>
                                      </p:cBhvr>
                                      <p:to>
                                        <p:strVal val="visible"/>
                                      </p:to>
                                    </p:set>
                                    <p:animEffect transition="in" filter="checkerboard(across)">
                                      <p:cBhvr>
                                        <p:cTn id="22" dur="500"/>
                                        <p:tgtEl>
                                          <p:spTgt spid="160772">
                                            <p:txEl>
                                              <p:charRg st="0"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60772">
                                            <p:txEl>
                                              <p:charRg st="9" end="27"/>
                                            </p:txEl>
                                          </p:spTgt>
                                        </p:tgtEl>
                                        <p:attrNameLst>
                                          <p:attrName>style.visibility</p:attrName>
                                        </p:attrNameLst>
                                      </p:cBhvr>
                                      <p:to>
                                        <p:strVal val="visible"/>
                                      </p:to>
                                    </p:set>
                                    <p:animEffect transition="in" filter="checkerboard(across)">
                                      <p:cBhvr>
                                        <p:cTn id="27" dur="500"/>
                                        <p:tgtEl>
                                          <p:spTgt spid="160772">
                                            <p:txEl>
                                              <p:charRg st="9" end="2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60772">
                                            <p:txEl>
                                              <p:charRg st="27" end="62"/>
                                            </p:txEl>
                                          </p:spTgt>
                                        </p:tgtEl>
                                        <p:attrNameLst>
                                          <p:attrName>style.visibility</p:attrName>
                                        </p:attrNameLst>
                                      </p:cBhvr>
                                      <p:to>
                                        <p:strVal val="visible"/>
                                      </p:to>
                                    </p:set>
                                    <p:animEffect transition="in" filter="checkerboard(across)">
                                      <p:cBhvr>
                                        <p:cTn id="32" dur="500"/>
                                        <p:tgtEl>
                                          <p:spTgt spid="160772">
                                            <p:txEl>
                                              <p:charRg st="27" end="6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60772">
                                            <p:txEl>
                                              <p:charRg st="62" end="102"/>
                                            </p:txEl>
                                          </p:spTgt>
                                        </p:tgtEl>
                                        <p:attrNameLst>
                                          <p:attrName>style.visibility</p:attrName>
                                        </p:attrNameLst>
                                      </p:cBhvr>
                                      <p:to>
                                        <p:strVal val="visible"/>
                                      </p:to>
                                    </p:set>
                                    <p:animEffect transition="in" filter="checkerboard(across)">
                                      <p:cBhvr>
                                        <p:cTn id="37" dur="500"/>
                                        <p:tgtEl>
                                          <p:spTgt spid="160772">
                                            <p:txEl>
                                              <p:charRg st="62" end="10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build="p"/>
      <p:bldP spid="16077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2"/>
          <p:cNvSpPr/>
          <p:nvPr>
            <p:ph type="title"/>
          </p:nvPr>
        </p:nvSpPr>
        <p:spPr>
          <a:xfrm>
            <a:off x="1981200" y="274638"/>
            <a:ext cx="8229600" cy="561975"/>
          </a:xfrm>
          <a:noFill/>
          <a:ln>
            <a:noFill/>
          </a:ln>
        </p:spPr>
        <p:txBody>
          <a:bodyPr anchor="t" anchorCtr="0"/>
          <a:p>
            <a:r>
              <a:rPr lang="zh-CN" altLang="en-US" sz="2800" b="1" dirty="0"/>
              <a:t>例</a:t>
            </a:r>
            <a:r>
              <a:rPr lang="en-US" altLang="zh-CN" sz="2800" b="1" dirty="0"/>
              <a:t>7-</a:t>
            </a:r>
            <a:r>
              <a:rPr lang="zh-CN" altLang="en-US" sz="2800" b="1" dirty="0"/>
              <a:t>６  多继承同名隐藏举例</a:t>
            </a:r>
            <a:endParaRPr lang="zh-CN" altLang="en-US" sz="2800" b="1" dirty="0"/>
          </a:p>
        </p:txBody>
      </p:sp>
      <p:sp>
        <p:nvSpPr>
          <p:cNvPr id="74754" name="Rectangle 4"/>
          <p:cNvSpPr>
            <a:spLocks noGrp="1"/>
          </p:cNvSpPr>
          <p:nvPr>
            <p:ph idx="1"/>
          </p:nvPr>
        </p:nvSpPr>
        <p:spPr>
          <a:xfrm>
            <a:off x="2208213" y="1052513"/>
            <a:ext cx="7816850" cy="4992687"/>
          </a:xfrm>
          <a:noFill/>
          <a:ln>
            <a:noFill/>
          </a:ln>
        </p:spPr>
        <p:txBody>
          <a:bodyPr lIns="92075" tIns="46038" rIns="92075" bIns="46038" anchor="t" anchorCtr="0"/>
          <a:p>
            <a:pPr>
              <a:lnSpc>
                <a:spcPct val="80000"/>
              </a:lnSpc>
              <a:spcBef>
                <a:spcPct val="15000"/>
              </a:spcBef>
              <a:buNone/>
            </a:pPr>
            <a:r>
              <a:rPr lang="en-US" altLang="zh-CN" sz="2000" b="1" dirty="0"/>
              <a:t>#include &lt;iostream&gt;</a:t>
            </a:r>
            <a:endParaRPr lang="en-US" altLang="zh-CN" sz="2000" b="1" dirty="0"/>
          </a:p>
          <a:p>
            <a:pPr>
              <a:lnSpc>
                <a:spcPct val="80000"/>
              </a:lnSpc>
              <a:spcBef>
                <a:spcPct val="15000"/>
              </a:spcBef>
              <a:buNone/>
            </a:pPr>
            <a:r>
              <a:rPr lang="en-US" altLang="zh-CN" sz="2000" b="1" dirty="0"/>
              <a:t>using namespace std;</a:t>
            </a:r>
            <a:endParaRPr lang="en-US" altLang="zh-CN" sz="2000" b="1" dirty="0"/>
          </a:p>
          <a:p>
            <a:pPr>
              <a:lnSpc>
                <a:spcPct val="80000"/>
              </a:lnSpc>
              <a:spcBef>
                <a:spcPct val="15000"/>
              </a:spcBef>
              <a:buNone/>
            </a:pPr>
            <a:r>
              <a:rPr lang="en-US" altLang="zh-CN" sz="2000" b="1" dirty="0"/>
              <a:t>class Base1	//</a:t>
            </a:r>
            <a:r>
              <a:rPr lang="zh-CN" altLang="en-US" sz="2000" b="1" dirty="0"/>
              <a:t>声明基类</a:t>
            </a:r>
            <a:r>
              <a:rPr lang="en-US" altLang="zh-CN" sz="2000" b="1" dirty="0"/>
              <a:t>Base1</a:t>
            </a:r>
            <a:endParaRPr lang="en-US" altLang="zh-CN" sz="2000" b="1" dirty="0"/>
          </a:p>
          <a:p>
            <a:pPr>
              <a:lnSpc>
                <a:spcPct val="80000"/>
              </a:lnSpc>
              <a:spcBef>
                <a:spcPct val="15000"/>
              </a:spcBef>
              <a:buNone/>
            </a:pPr>
            <a:r>
              <a:rPr lang="en-US" altLang="zh-CN" sz="2000" b="1" dirty="0"/>
              <a:t>{ public:	//</a:t>
            </a:r>
            <a:r>
              <a:rPr lang="zh-CN" altLang="en-US" sz="2000" b="1" dirty="0"/>
              <a:t>外部接口</a:t>
            </a:r>
            <a:endParaRPr lang="zh-CN" altLang="en-US" sz="2000" b="1" dirty="0"/>
          </a:p>
          <a:p>
            <a:pPr>
              <a:lnSpc>
                <a:spcPct val="80000"/>
              </a:lnSpc>
              <a:spcBef>
                <a:spcPct val="15000"/>
              </a:spcBef>
              <a:buNone/>
            </a:pPr>
            <a:r>
              <a:rPr lang="zh-CN" altLang="en-US" sz="2000" b="1" dirty="0">
                <a:solidFill>
                  <a:srgbClr val="FF3300"/>
                </a:solidFill>
              </a:rPr>
              <a:t>	</a:t>
            </a:r>
            <a:r>
              <a:rPr lang="en-US" altLang="zh-CN" sz="2000" b="1" dirty="0">
                <a:solidFill>
                  <a:srgbClr val="FF3300"/>
                </a:solidFill>
              </a:rPr>
              <a:t>int var;</a:t>
            </a:r>
            <a:endParaRPr lang="en-US" altLang="zh-CN" sz="2000" b="1" dirty="0">
              <a:solidFill>
                <a:srgbClr val="FF3300"/>
              </a:solidFill>
            </a:endParaRPr>
          </a:p>
          <a:p>
            <a:pPr>
              <a:lnSpc>
                <a:spcPct val="80000"/>
              </a:lnSpc>
              <a:spcBef>
                <a:spcPct val="15000"/>
              </a:spcBef>
              <a:buNone/>
            </a:pPr>
            <a:r>
              <a:rPr lang="en-US" altLang="zh-CN" sz="2000" b="1" dirty="0"/>
              <a:t>	</a:t>
            </a:r>
            <a:r>
              <a:rPr lang="en-US" altLang="zh-CN" sz="2000" b="1" dirty="0">
                <a:solidFill>
                  <a:srgbClr val="0000FF"/>
                </a:solidFill>
              </a:rPr>
              <a:t>void fun()</a:t>
            </a:r>
            <a:r>
              <a:rPr lang="en-US" altLang="zh-CN" sz="2000" b="1" dirty="0"/>
              <a:t>  {cout&lt;&lt;"Member of Base1:"&lt;&lt;var&lt;&lt;endl;}</a:t>
            </a:r>
            <a:endParaRPr lang="en-US" altLang="zh-CN" sz="2000" b="1" dirty="0"/>
          </a:p>
          <a:p>
            <a:pPr>
              <a:lnSpc>
                <a:spcPct val="80000"/>
              </a:lnSpc>
              <a:spcBef>
                <a:spcPct val="15000"/>
              </a:spcBef>
              <a:buNone/>
            </a:pPr>
            <a:r>
              <a:rPr lang="en-US" altLang="zh-CN" sz="2000" b="1" dirty="0"/>
              <a:t>};</a:t>
            </a:r>
            <a:endParaRPr lang="en-US" altLang="zh-CN" sz="2000" b="1" dirty="0"/>
          </a:p>
          <a:p>
            <a:pPr>
              <a:lnSpc>
                <a:spcPct val="80000"/>
              </a:lnSpc>
              <a:spcBef>
                <a:spcPct val="15000"/>
              </a:spcBef>
              <a:buNone/>
            </a:pPr>
            <a:r>
              <a:rPr lang="en-US" altLang="zh-CN" sz="2000" b="1" dirty="0"/>
              <a:t>class Base2	//</a:t>
            </a:r>
            <a:r>
              <a:rPr lang="zh-CN" altLang="en-US" sz="2000" b="1" dirty="0"/>
              <a:t>声明基类</a:t>
            </a:r>
            <a:r>
              <a:rPr lang="en-US" altLang="zh-CN" sz="2000" b="1" dirty="0"/>
              <a:t>Base2</a:t>
            </a:r>
            <a:endParaRPr lang="en-US" altLang="zh-CN" sz="2000" b="1" dirty="0"/>
          </a:p>
          <a:p>
            <a:pPr>
              <a:lnSpc>
                <a:spcPct val="80000"/>
              </a:lnSpc>
              <a:spcBef>
                <a:spcPct val="15000"/>
              </a:spcBef>
              <a:buNone/>
            </a:pPr>
            <a:r>
              <a:rPr lang="en-US" altLang="zh-CN" sz="2000" b="1" dirty="0"/>
              <a:t>{ public:	//</a:t>
            </a:r>
            <a:r>
              <a:rPr lang="zh-CN" altLang="en-US" sz="2000" b="1" dirty="0"/>
              <a:t>外部接口</a:t>
            </a:r>
            <a:endParaRPr lang="zh-CN" altLang="en-US" sz="2000" b="1" dirty="0"/>
          </a:p>
          <a:p>
            <a:pPr>
              <a:lnSpc>
                <a:spcPct val="80000"/>
              </a:lnSpc>
              <a:spcBef>
                <a:spcPct val="15000"/>
              </a:spcBef>
              <a:buNone/>
            </a:pPr>
            <a:r>
              <a:rPr lang="zh-CN" altLang="en-US" sz="2000" b="1" dirty="0"/>
              <a:t>	</a:t>
            </a:r>
            <a:r>
              <a:rPr lang="en-US" altLang="zh-CN" sz="2000" b="1" dirty="0">
                <a:solidFill>
                  <a:srgbClr val="FF3300"/>
                </a:solidFill>
              </a:rPr>
              <a:t>int var;</a:t>
            </a:r>
            <a:endParaRPr lang="en-US" altLang="zh-CN" sz="2000" b="1" dirty="0">
              <a:solidFill>
                <a:srgbClr val="FF3300"/>
              </a:solidFill>
            </a:endParaRPr>
          </a:p>
          <a:p>
            <a:pPr>
              <a:lnSpc>
                <a:spcPct val="80000"/>
              </a:lnSpc>
              <a:spcBef>
                <a:spcPct val="15000"/>
              </a:spcBef>
              <a:buNone/>
            </a:pPr>
            <a:r>
              <a:rPr lang="en-US" altLang="zh-CN" sz="2000" b="1" dirty="0"/>
              <a:t>	</a:t>
            </a:r>
            <a:r>
              <a:rPr lang="en-US" altLang="zh-CN" sz="2000" b="1" dirty="0">
                <a:solidFill>
                  <a:srgbClr val="0000FF"/>
                </a:solidFill>
              </a:rPr>
              <a:t>void fun()</a:t>
            </a:r>
            <a:r>
              <a:rPr lang="en-US" altLang="zh-CN" sz="2000" b="1" dirty="0"/>
              <a:t> {cout&lt;&lt;"Member of Base2"&lt;&lt; var&lt;&lt; endl;}</a:t>
            </a:r>
            <a:endParaRPr lang="en-US" altLang="zh-CN" sz="2000" b="1" dirty="0"/>
          </a:p>
          <a:p>
            <a:pPr>
              <a:lnSpc>
                <a:spcPct val="80000"/>
              </a:lnSpc>
              <a:spcBef>
                <a:spcPct val="15000"/>
              </a:spcBef>
              <a:buNone/>
            </a:pPr>
            <a:r>
              <a:rPr lang="en-US" altLang="zh-CN" sz="2000" b="1" dirty="0"/>
              <a:t>};</a:t>
            </a:r>
            <a:endParaRPr lang="en-US" altLang="zh-CN" sz="2000" b="1" dirty="0"/>
          </a:p>
          <a:p>
            <a:pPr>
              <a:lnSpc>
                <a:spcPct val="80000"/>
              </a:lnSpc>
              <a:spcBef>
                <a:spcPct val="15000"/>
              </a:spcBef>
              <a:buNone/>
            </a:pPr>
            <a:r>
              <a:rPr lang="en-US" altLang="zh-CN" sz="2000" b="1" dirty="0"/>
              <a:t>class Derived: public Base1, public Base2	 </a:t>
            </a:r>
            <a:endParaRPr lang="en-US" altLang="zh-CN" sz="2000" b="1" dirty="0"/>
          </a:p>
          <a:p>
            <a:pPr>
              <a:lnSpc>
                <a:spcPct val="80000"/>
              </a:lnSpc>
              <a:spcBef>
                <a:spcPct val="15000"/>
              </a:spcBef>
              <a:buNone/>
            </a:pPr>
            <a:r>
              <a:rPr lang="en-US" altLang="zh-CN" sz="2000" b="1" dirty="0"/>
              <a:t>{ public:</a:t>
            </a:r>
            <a:endParaRPr lang="en-US" altLang="zh-CN" sz="2000" b="1" dirty="0"/>
          </a:p>
          <a:p>
            <a:pPr>
              <a:lnSpc>
                <a:spcPct val="80000"/>
              </a:lnSpc>
              <a:spcBef>
                <a:spcPct val="15000"/>
              </a:spcBef>
              <a:buNone/>
            </a:pPr>
            <a:r>
              <a:rPr lang="en-US" altLang="zh-CN" sz="2000" b="1" dirty="0"/>
              <a:t>	</a:t>
            </a:r>
            <a:r>
              <a:rPr lang="en-US" altLang="zh-CN" sz="2000" b="1" dirty="0">
                <a:solidFill>
                  <a:srgbClr val="FF3300"/>
                </a:solidFill>
              </a:rPr>
              <a:t>int var;</a:t>
            </a:r>
            <a:r>
              <a:rPr lang="en-US" altLang="zh-CN" sz="2000" b="1" dirty="0"/>
              <a:t>	//</a:t>
            </a:r>
            <a:r>
              <a:rPr lang="zh-CN" altLang="en-US" sz="2000" b="1" dirty="0"/>
              <a:t>同名数据成员</a:t>
            </a:r>
            <a:endParaRPr lang="zh-CN" altLang="en-US" sz="2000" b="1" dirty="0"/>
          </a:p>
          <a:p>
            <a:pPr>
              <a:lnSpc>
                <a:spcPct val="80000"/>
              </a:lnSpc>
              <a:spcBef>
                <a:spcPct val="15000"/>
              </a:spcBef>
              <a:buNone/>
            </a:pPr>
            <a:r>
              <a:rPr lang="zh-CN" altLang="en-US" sz="2000" b="1" dirty="0">
                <a:solidFill>
                  <a:srgbClr val="0000FF"/>
                </a:solidFill>
              </a:rPr>
              <a:t>	</a:t>
            </a:r>
            <a:r>
              <a:rPr lang="en-US" altLang="zh-CN" sz="2000" b="1" dirty="0">
                <a:solidFill>
                  <a:srgbClr val="0000FF"/>
                </a:solidFill>
              </a:rPr>
              <a:t>void fun()</a:t>
            </a:r>
            <a:r>
              <a:rPr lang="en-US" altLang="zh-CN" sz="2000" b="1" dirty="0"/>
              <a:t> {cout&lt;&lt;"Member of Derived:"&lt;&lt; var&lt;&lt; endl;}	</a:t>
            </a:r>
            <a:endParaRPr lang="en-US" altLang="zh-CN" sz="2000" b="1" dirty="0"/>
          </a:p>
          <a:p>
            <a:pPr>
              <a:lnSpc>
                <a:spcPct val="80000"/>
              </a:lnSpc>
              <a:spcBef>
                <a:spcPct val="15000"/>
              </a:spcBef>
              <a:buNone/>
            </a:pPr>
            <a:r>
              <a:rPr lang="en-US" altLang="zh-CN" sz="2000" b="1" dirty="0"/>
              <a:t>                                                                   //</a:t>
            </a:r>
            <a:r>
              <a:rPr lang="zh-CN" altLang="en-US" sz="2000" b="1" dirty="0"/>
              <a:t>同名函数成员</a:t>
            </a:r>
            <a:endParaRPr lang="zh-CN" altLang="en-US" sz="2000" b="1" dirty="0"/>
          </a:p>
          <a:p>
            <a:pPr>
              <a:lnSpc>
                <a:spcPct val="80000"/>
              </a:lnSpc>
              <a:spcBef>
                <a:spcPct val="15000"/>
              </a:spcBef>
              <a:buNone/>
            </a:pPr>
            <a:r>
              <a:rPr lang="en-US" altLang="zh-CN" sz="2000" b="1" dirty="0"/>
              <a:t>};</a:t>
            </a:r>
            <a:endParaRPr lang="en-US" altLang="zh-CN" sz="2000"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2"/>
          <p:cNvSpPr/>
          <p:nvPr>
            <p:ph idx="1"/>
          </p:nvPr>
        </p:nvSpPr>
        <p:spPr>
          <a:xfrm>
            <a:off x="1809750" y="0"/>
            <a:ext cx="3643313" cy="6572250"/>
          </a:xfrm>
          <a:solidFill>
            <a:schemeClr val="bg1"/>
          </a:solidFill>
          <a:ln>
            <a:noFill/>
          </a:ln>
        </p:spPr>
        <p:txBody>
          <a:bodyPr anchor="t" anchorCtr="0"/>
          <a:p>
            <a:pPr>
              <a:buNone/>
            </a:pPr>
            <a:r>
              <a:rPr lang="en-US" altLang="zh-CN" sz="2400" b="1" dirty="0"/>
              <a:t>void main()</a:t>
            </a:r>
            <a:endParaRPr lang="en-US" altLang="zh-CN" sz="2400" b="1" dirty="0"/>
          </a:p>
          <a:p>
            <a:pPr>
              <a:buNone/>
            </a:pPr>
            <a:r>
              <a:rPr lang="en-US" altLang="zh-CN" sz="2400" b="1" dirty="0"/>
              <a:t>{	Derived d;</a:t>
            </a:r>
            <a:endParaRPr lang="en-US" altLang="zh-CN" sz="2400" b="1" dirty="0"/>
          </a:p>
          <a:p>
            <a:pPr>
              <a:buNone/>
            </a:pPr>
            <a:r>
              <a:rPr lang="en-US" altLang="zh-CN" sz="2400" b="1" dirty="0"/>
              <a:t>    Derived *p=&amp;d;</a:t>
            </a:r>
            <a:endParaRPr lang="en-US" altLang="zh-CN" sz="2400" b="1" dirty="0"/>
          </a:p>
          <a:p>
            <a:pPr>
              <a:buNone/>
            </a:pPr>
            <a:r>
              <a:rPr lang="en-US" altLang="zh-CN" sz="2400" b="1" dirty="0"/>
              <a:t>	d.var=1;  </a:t>
            </a:r>
            <a:endParaRPr lang="en-US" altLang="zh-CN" sz="2400" b="1" dirty="0"/>
          </a:p>
          <a:p>
            <a:pPr>
              <a:buNone/>
            </a:pPr>
            <a:r>
              <a:rPr lang="en-US" altLang="zh-CN" sz="2400" b="1" dirty="0"/>
              <a:t>	d.fun();	         </a:t>
            </a:r>
            <a:endParaRPr lang="en-US" altLang="zh-CN" sz="2400" b="1" dirty="0"/>
          </a:p>
          <a:p>
            <a:pPr>
              <a:buNone/>
            </a:pPr>
            <a:endParaRPr lang="en-US" altLang="zh-CN" sz="2400" b="1" dirty="0"/>
          </a:p>
          <a:p>
            <a:pPr>
              <a:buNone/>
            </a:pPr>
            <a:r>
              <a:rPr lang="en-US" altLang="zh-CN" sz="2400" b="1" dirty="0"/>
              <a:t>     p-&gt;var=2;</a:t>
            </a:r>
            <a:endParaRPr lang="en-US" altLang="zh-CN" sz="2400" b="1" dirty="0"/>
          </a:p>
          <a:p>
            <a:pPr>
              <a:buNone/>
            </a:pPr>
            <a:r>
              <a:rPr lang="en-US" altLang="zh-CN" sz="2400" b="1" dirty="0"/>
              <a:t>     p-&gt;fun();</a:t>
            </a:r>
            <a:endParaRPr lang="en-US" altLang="zh-CN" sz="2400" b="1" dirty="0"/>
          </a:p>
          <a:p>
            <a:pPr>
              <a:buNone/>
            </a:pPr>
            <a:endParaRPr lang="en-US" altLang="zh-CN" sz="2400" b="1" dirty="0"/>
          </a:p>
          <a:p>
            <a:pPr>
              <a:buNone/>
            </a:pPr>
            <a:r>
              <a:rPr lang="en-US" altLang="zh-CN" sz="2400" b="1" dirty="0"/>
              <a:t>	d.Base1::var=3;	</a:t>
            </a:r>
            <a:endParaRPr lang="en-US" altLang="zh-CN" sz="2400" b="1" dirty="0"/>
          </a:p>
          <a:p>
            <a:pPr>
              <a:buNone/>
            </a:pPr>
            <a:r>
              <a:rPr lang="en-US" altLang="zh-CN" sz="2400" b="1" dirty="0"/>
              <a:t>	d.Base1::fun();	</a:t>
            </a:r>
            <a:endParaRPr lang="en-US" altLang="zh-CN" sz="2400" b="1" dirty="0"/>
          </a:p>
          <a:p>
            <a:pPr>
              <a:buNone/>
            </a:pPr>
            <a:r>
              <a:rPr lang="en-US" altLang="zh-CN" sz="2400" b="1" dirty="0"/>
              <a:t>	</a:t>
            </a:r>
            <a:endParaRPr lang="en-US" altLang="zh-CN" sz="2400" b="1" dirty="0"/>
          </a:p>
          <a:p>
            <a:pPr>
              <a:buNone/>
            </a:pPr>
            <a:r>
              <a:rPr lang="en-US" altLang="zh-CN" sz="2400" b="1" dirty="0"/>
              <a:t>	p-&gt;Base2::var=4;	</a:t>
            </a:r>
            <a:endParaRPr lang="en-US" altLang="zh-CN" sz="2400" b="1" dirty="0"/>
          </a:p>
          <a:p>
            <a:pPr>
              <a:buNone/>
            </a:pPr>
            <a:r>
              <a:rPr lang="en-US" altLang="zh-CN" sz="2400" b="1" dirty="0"/>
              <a:t>	p-&gt;Base2::fun();	</a:t>
            </a:r>
            <a:endParaRPr lang="en-US" altLang="zh-CN" sz="2400" b="1" dirty="0"/>
          </a:p>
          <a:p>
            <a:pPr>
              <a:buNone/>
            </a:pPr>
            <a:r>
              <a:rPr lang="en-US" altLang="zh-CN" sz="2400" b="1" dirty="0"/>
              <a:t>}</a:t>
            </a:r>
            <a:endParaRPr lang="en-US" altLang="zh-CN" sz="2400" b="1" dirty="0"/>
          </a:p>
        </p:txBody>
      </p:sp>
      <p:sp>
        <p:nvSpPr>
          <p:cNvPr id="166916" name="Text Box 4"/>
          <p:cNvSpPr txBox="1"/>
          <p:nvPr/>
        </p:nvSpPr>
        <p:spPr>
          <a:xfrm>
            <a:off x="5567363" y="4652963"/>
            <a:ext cx="3048000" cy="1938020"/>
          </a:xfrm>
          <a:prstGeom prst="rect">
            <a:avLst/>
          </a:prstGeom>
          <a:solidFill>
            <a:srgbClr val="FFCC00"/>
          </a:solidFill>
          <a:ln w="12700">
            <a:noFill/>
          </a:ln>
        </p:spPr>
        <p:txBody>
          <a:bodyPr anchor="t" anchorCtr="0">
            <a:spAutoFit/>
          </a:bodyPr>
          <a:p>
            <a:r>
              <a:rPr lang="zh-CN" altLang="en-US" sz="2400" b="1" dirty="0">
                <a:solidFill>
                  <a:schemeClr val="tx2"/>
                </a:solidFill>
                <a:latin typeface="Times New Roman" panose="02020603050405020304" pitchFamily="18" charset="0"/>
                <a:ea typeface="宋体" panose="02010600030101010101" pitchFamily="2" charset="-122"/>
              </a:rPr>
              <a:t>运行结果：</a:t>
            </a:r>
            <a:endParaRPr lang="zh-CN" altLang="en-US" sz="2400" b="1" dirty="0">
              <a:solidFill>
                <a:schemeClr val="tx2"/>
              </a:solidFill>
              <a:latin typeface="Times New Roman" panose="02020603050405020304" pitchFamily="18" charset="0"/>
              <a:ea typeface="宋体" panose="02010600030101010101" pitchFamily="2" charset="-122"/>
            </a:endParaRPr>
          </a:p>
          <a:p>
            <a:r>
              <a:rPr lang="en-US" altLang="zh-CN" sz="2400" b="1" dirty="0">
                <a:solidFill>
                  <a:schemeClr val="tx2"/>
                </a:solidFill>
                <a:latin typeface="Times New Roman" panose="02020603050405020304" pitchFamily="18" charset="0"/>
                <a:ea typeface="宋体" panose="02010600030101010101" pitchFamily="2" charset="-122"/>
              </a:rPr>
              <a:t>Member of Derived:1</a:t>
            </a:r>
            <a:endParaRPr lang="en-US" altLang="zh-CN" sz="2400" b="1" dirty="0">
              <a:solidFill>
                <a:schemeClr val="tx2"/>
              </a:solidFill>
              <a:latin typeface="Times New Roman" panose="02020603050405020304" pitchFamily="18" charset="0"/>
              <a:ea typeface="宋体" panose="02010600030101010101" pitchFamily="2" charset="-122"/>
            </a:endParaRPr>
          </a:p>
          <a:p>
            <a:r>
              <a:rPr lang="en-US" altLang="zh-CN" sz="2400" b="1" dirty="0">
                <a:solidFill>
                  <a:schemeClr val="tx2"/>
                </a:solidFill>
                <a:latin typeface="Times New Roman" panose="02020603050405020304" pitchFamily="18" charset="0"/>
                <a:ea typeface="宋体" panose="02010600030101010101" pitchFamily="2" charset="-122"/>
              </a:rPr>
              <a:t>Member of Derived:2</a:t>
            </a:r>
            <a:endParaRPr lang="en-US" altLang="zh-CN" sz="2400" b="1" dirty="0">
              <a:solidFill>
                <a:schemeClr val="tx2"/>
              </a:solidFill>
              <a:latin typeface="Times New Roman" panose="02020603050405020304" pitchFamily="18" charset="0"/>
              <a:ea typeface="宋体" panose="02010600030101010101" pitchFamily="2" charset="-122"/>
            </a:endParaRPr>
          </a:p>
          <a:p>
            <a:r>
              <a:rPr lang="en-US" altLang="zh-CN" sz="2400" b="1" dirty="0">
                <a:solidFill>
                  <a:schemeClr val="tx2"/>
                </a:solidFill>
                <a:latin typeface="Times New Roman" panose="02020603050405020304" pitchFamily="18" charset="0"/>
                <a:ea typeface="宋体" panose="02010600030101010101" pitchFamily="2" charset="-122"/>
              </a:rPr>
              <a:t>Member of Base1:3</a:t>
            </a:r>
            <a:endParaRPr lang="en-US" altLang="zh-CN" sz="2400" b="1" dirty="0">
              <a:solidFill>
                <a:schemeClr val="tx2"/>
              </a:solidFill>
              <a:latin typeface="Times New Roman" panose="02020603050405020304" pitchFamily="18" charset="0"/>
              <a:ea typeface="宋体" panose="02010600030101010101" pitchFamily="2" charset="-122"/>
            </a:endParaRPr>
          </a:p>
          <a:p>
            <a:r>
              <a:rPr lang="en-US" altLang="zh-CN" sz="2400" b="1" dirty="0">
                <a:solidFill>
                  <a:schemeClr val="tx2"/>
                </a:solidFill>
                <a:latin typeface="Times New Roman" panose="02020603050405020304" pitchFamily="18" charset="0"/>
                <a:ea typeface="宋体" panose="02010600030101010101" pitchFamily="2" charset="-122"/>
              </a:rPr>
              <a:t>Member of Base2:4</a:t>
            </a:r>
            <a:endParaRPr lang="en-US" altLang="zh-CN" sz="2400" b="1" dirty="0">
              <a:solidFill>
                <a:schemeClr val="tx2"/>
              </a:solidFill>
              <a:latin typeface="Times New Roman" panose="02020603050405020304" pitchFamily="18" charset="0"/>
              <a:ea typeface="宋体" panose="02010600030101010101" pitchFamily="2" charset="-122"/>
            </a:endParaRPr>
          </a:p>
        </p:txBody>
      </p:sp>
      <p:sp>
        <p:nvSpPr>
          <p:cNvPr id="4" name="矩形 3"/>
          <p:cNvSpPr/>
          <p:nvPr/>
        </p:nvSpPr>
        <p:spPr>
          <a:xfrm>
            <a:off x="2238375" y="857250"/>
            <a:ext cx="2156460" cy="460375"/>
          </a:xfrm>
          <a:prstGeom prst="rect">
            <a:avLst/>
          </a:prstGeom>
          <a:solidFill>
            <a:srgbClr val="FFFF00"/>
          </a:solidFill>
          <a:ln w="9525">
            <a:noFill/>
          </a:ln>
        </p:spPr>
        <p:txBody>
          <a:bodyPr wrap="none" anchor="t" anchorCtr="0">
            <a:spAutoFit/>
          </a:bodyPr>
          <a:p>
            <a:r>
              <a:rPr lang="en-US" altLang="zh-CN" sz="2400" b="1" dirty="0">
                <a:solidFill>
                  <a:srgbClr val="FF0000"/>
                </a:solidFill>
                <a:latin typeface="Arial" panose="020B0604020202020204" pitchFamily="34" charset="0"/>
                <a:ea typeface="宋体" panose="02010600030101010101" pitchFamily="2" charset="-122"/>
              </a:rPr>
              <a:t>Base2 *p=&amp;d;</a:t>
            </a:r>
            <a:endParaRPr lang="zh-CN" altLang="en-US" sz="2400" dirty="0">
              <a:solidFill>
                <a:srgbClr val="FF0000"/>
              </a:solidFill>
              <a:latin typeface="Arial" panose="020B0604020202020204" pitchFamily="34" charset="0"/>
              <a:ea typeface="宋体" panose="02010600030101010101" pitchFamily="2" charset="-122"/>
            </a:endParaRPr>
          </a:p>
        </p:txBody>
      </p:sp>
      <p:sp>
        <p:nvSpPr>
          <p:cNvPr id="5" name="矩形 4"/>
          <p:cNvSpPr/>
          <p:nvPr/>
        </p:nvSpPr>
        <p:spPr>
          <a:xfrm>
            <a:off x="5645150" y="5391150"/>
            <a:ext cx="2928938" cy="460375"/>
          </a:xfrm>
          <a:prstGeom prst="rect">
            <a:avLst/>
          </a:prstGeom>
          <a:solidFill>
            <a:srgbClr val="FFFF00"/>
          </a:solidFill>
          <a:ln w="9525">
            <a:noFill/>
          </a:ln>
        </p:spPr>
        <p:txBody>
          <a:bodyPr anchor="t" anchorCtr="0">
            <a:spAutoFit/>
          </a:bodyPr>
          <a:p>
            <a:r>
              <a:rPr lang="en-US" altLang="zh-CN" sz="2400" b="1" dirty="0">
                <a:solidFill>
                  <a:srgbClr val="FF0000"/>
                </a:solidFill>
                <a:latin typeface="Times New Roman" panose="02020603050405020304" pitchFamily="18" charset="0"/>
                <a:ea typeface="宋体" panose="02010600030101010101" pitchFamily="2" charset="-122"/>
              </a:rPr>
              <a:t>Member of Base2:2</a:t>
            </a:r>
            <a:endParaRPr lang="en-US" altLang="zh-CN" sz="2400" b="1" dirty="0">
              <a:solidFill>
                <a:srgbClr val="FF0000"/>
              </a:solidFill>
              <a:latin typeface="Times New Roman" panose="02020603050405020304" pitchFamily="18" charset="0"/>
              <a:ea typeface="宋体" panose="02010600030101010101" pitchFamily="2" charset="-122"/>
            </a:endParaRPr>
          </a:p>
        </p:txBody>
      </p:sp>
      <p:grpSp>
        <p:nvGrpSpPr>
          <p:cNvPr id="2" name="Group 10"/>
          <p:cNvGrpSpPr/>
          <p:nvPr/>
        </p:nvGrpSpPr>
        <p:grpSpPr>
          <a:xfrm>
            <a:off x="4894263" y="311150"/>
            <a:ext cx="1209675" cy="1282700"/>
            <a:chOff x="144" y="336"/>
            <a:chExt cx="1392" cy="1392"/>
          </a:xfrm>
        </p:grpSpPr>
        <p:sp>
          <p:nvSpPr>
            <p:cNvPr id="7" name="Rectangle 11"/>
            <p:cNvSpPr>
              <a:spLocks noChangeArrowheads="1"/>
            </p:cNvSpPr>
            <p:nvPr/>
          </p:nvSpPr>
          <p:spPr bwMode="auto">
            <a:xfrm>
              <a:off x="385" y="432"/>
              <a:ext cx="864" cy="238"/>
            </a:xfrm>
            <a:prstGeom prst="rect">
              <a:avLst/>
            </a:prstGeom>
            <a:noFill/>
            <a:ln w="19050" cap="sq">
              <a:noFill/>
              <a:miter lim="800000"/>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Base1</a:t>
              </a:r>
              <a:endParaRPr kumimoji="1" lang="en-US" altLang="zh-CN" sz="1800" b="1"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endParaRPr>
            </a:p>
          </p:txBody>
        </p:sp>
        <p:sp>
          <p:nvSpPr>
            <p:cNvPr id="8" name="Rectangle 12"/>
            <p:cNvSpPr>
              <a:spLocks noChangeArrowheads="1"/>
            </p:cNvSpPr>
            <p:nvPr/>
          </p:nvSpPr>
          <p:spPr bwMode="auto">
            <a:xfrm>
              <a:off x="385" y="863"/>
              <a:ext cx="864" cy="239"/>
            </a:xfrm>
            <a:prstGeom prst="rect">
              <a:avLst/>
            </a:prstGeom>
            <a:noFill/>
            <a:ln w="19050" cap="sq">
              <a:noFill/>
              <a:miter lim="800000"/>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int   var</a:t>
              </a:r>
              <a:endParaRPr kumimoji="1" lang="en-US" altLang="zh-CN" sz="1800" b="1"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endParaRPr>
            </a:p>
          </p:txBody>
        </p:sp>
        <p:sp>
          <p:nvSpPr>
            <p:cNvPr id="9" name="Rectangle 13"/>
            <p:cNvSpPr>
              <a:spLocks noChangeArrowheads="1"/>
            </p:cNvSpPr>
            <p:nvPr/>
          </p:nvSpPr>
          <p:spPr bwMode="auto">
            <a:xfrm>
              <a:off x="385" y="1344"/>
              <a:ext cx="864" cy="239"/>
            </a:xfrm>
            <a:prstGeom prst="rect">
              <a:avLst/>
            </a:prstGeom>
            <a:noFill/>
            <a:ln w="19050" cap="sq">
              <a:noFill/>
              <a:miter lim="800000"/>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void fun ( )</a:t>
              </a:r>
              <a:endParaRPr kumimoji="1" lang="en-US" altLang="zh-CN" sz="1800" b="1"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endParaRPr>
            </a:p>
          </p:txBody>
        </p:sp>
        <p:grpSp>
          <p:nvGrpSpPr>
            <p:cNvPr id="76809" name="Group 14"/>
            <p:cNvGrpSpPr/>
            <p:nvPr/>
          </p:nvGrpSpPr>
          <p:grpSpPr>
            <a:xfrm>
              <a:off x="144" y="336"/>
              <a:ext cx="1392" cy="1392"/>
              <a:chOff x="2352" y="2784"/>
              <a:chExt cx="1296" cy="1344"/>
            </a:xfrm>
          </p:grpSpPr>
          <p:sp>
            <p:nvSpPr>
              <p:cNvPr id="11" name="AutoShape 15"/>
              <p:cNvSpPr>
                <a:spLocks noChangeArrowheads="1"/>
              </p:cNvSpPr>
              <p:nvPr/>
            </p:nvSpPr>
            <p:spPr bwMode="auto">
              <a:xfrm>
                <a:off x="2352" y="2784"/>
                <a:ext cx="1296" cy="1344"/>
              </a:xfrm>
              <a:prstGeom prst="roundRect">
                <a:avLst>
                  <a:gd name="adj" fmla="val 16667"/>
                </a:avLst>
              </a:prstGeom>
              <a:noFill/>
              <a:ln w="12700" cap="sq">
                <a:solidFill>
                  <a:srgbClr val="FF0000"/>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mn-lt"/>
                  <a:ea typeface="+mn-ea"/>
                  <a:cs typeface="+mn-cs"/>
                </a:endParaRPr>
              </a:p>
            </p:txBody>
          </p:sp>
          <p:sp>
            <p:nvSpPr>
              <p:cNvPr id="12" name="Line 16"/>
              <p:cNvSpPr>
                <a:spLocks noChangeShapeType="1"/>
              </p:cNvSpPr>
              <p:nvPr/>
            </p:nvSpPr>
            <p:spPr bwMode="auto">
              <a:xfrm>
                <a:off x="2352" y="3216"/>
                <a:ext cx="1296" cy="0"/>
              </a:xfrm>
              <a:prstGeom prst="line">
                <a:avLst/>
              </a:prstGeom>
              <a:noFill/>
              <a:ln w="12700" cap="sq">
                <a:solidFill>
                  <a:srgbClr val="FF0000"/>
                </a:solidFill>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mn-lt"/>
                  <a:ea typeface="+mn-ea"/>
                  <a:cs typeface="+mn-cs"/>
                </a:endParaRPr>
              </a:p>
            </p:txBody>
          </p:sp>
          <p:sp>
            <p:nvSpPr>
              <p:cNvPr id="13" name="Line 17"/>
              <p:cNvSpPr>
                <a:spLocks noChangeShapeType="1"/>
              </p:cNvSpPr>
              <p:nvPr/>
            </p:nvSpPr>
            <p:spPr bwMode="auto">
              <a:xfrm>
                <a:off x="2352" y="3696"/>
                <a:ext cx="1296" cy="0"/>
              </a:xfrm>
              <a:prstGeom prst="line">
                <a:avLst/>
              </a:prstGeom>
              <a:noFill/>
              <a:ln w="12700" cap="sq">
                <a:solidFill>
                  <a:srgbClr val="FF0000"/>
                </a:solidFill>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6" name="Group 18"/>
          <p:cNvGrpSpPr/>
          <p:nvPr/>
        </p:nvGrpSpPr>
        <p:grpSpPr>
          <a:xfrm>
            <a:off x="6394450" y="277813"/>
            <a:ext cx="1209675" cy="1282700"/>
            <a:chOff x="1872" y="336"/>
            <a:chExt cx="1392" cy="1392"/>
          </a:xfrm>
        </p:grpSpPr>
        <p:sp>
          <p:nvSpPr>
            <p:cNvPr id="15" name="Rectangle 19"/>
            <p:cNvSpPr>
              <a:spLocks noChangeArrowheads="1"/>
            </p:cNvSpPr>
            <p:nvPr/>
          </p:nvSpPr>
          <p:spPr bwMode="auto">
            <a:xfrm>
              <a:off x="2113" y="481"/>
              <a:ext cx="864" cy="238"/>
            </a:xfrm>
            <a:prstGeom prst="rect">
              <a:avLst/>
            </a:prstGeom>
            <a:noFill/>
            <a:ln w="19050" cap="sq">
              <a:noFill/>
              <a:miter lim="800000"/>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Base2</a:t>
              </a:r>
              <a:endParaRPr kumimoji="1" lang="en-US" altLang="zh-CN" sz="1800" b="1"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endParaRPr>
            </a:p>
          </p:txBody>
        </p:sp>
        <p:sp>
          <p:nvSpPr>
            <p:cNvPr id="16" name="Rectangle 20"/>
            <p:cNvSpPr>
              <a:spLocks noChangeArrowheads="1"/>
            </p:cNvSpPr>
            <p:nvPr/>
          </p:nvSpPr>
          <p:spPr bwMode="auto">
            <a:xfrm>
              <a:off x="2113" y="911"/>
              <a:ext cx="864" cy="241"/>
            </a:xfrm>
            <a:prstGeom prst="rect">
              <a:avLst/>
            </a:prstGeom>
            <a:noFill/>
            <a:ln w="19050" cap="sq">
              <a:noFill/>
              <a:miter lim="800000"/>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int   var</a:t>
              </a:r>
              <a:endParaRPr kumimoji="1" lang="en-US" altLang="zh-CN" sz="1800" b="1"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endParaRPr>
            </a:p>
          </p:txBody>
        </p:sp>
        <p:sp>
          <p:nvSpPr>
            <p:cNvPr id="17" name="Rectangle 21"/>
            <p:cNvSpPr>
              <a:spLocks noChangeArrowheads="1"/>
            </p:cNvSpPr>
            <p:nvPr/>
          </p:nvSpPr>
          <p:spPr bwMode="auto">
            <a:xfrm>
              <a:off x="2113" y="1392"/>
              <a:ext cx="864" cy="239"/>
            </a:xfrm>
            <a:prstGeom prst="rect">
              <a:avLst/>
            </a:prstGeom>
            <a:noFill/>
            <a:ln w="19050" cap="sq">
              <a:noFill/>
              <a:miter lim="800000"/>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void fun ( )</a:t>
              </a:r>
              <a:endParaRPr kumimoji="1" lang="en-US" altLang="zh-CN" sz="1800" b="1"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endParaRPr>
            </a:p>
          </p:txBody>
        </p:sp>
        <p:grpSp>
          <p:nvGrpSpPr>
            <p:cNvPr id="76817" name="Group 22"/>
            <p:cNvGrpSpPr/>
            <p:nvPr/>
          </p:nvGrpSpPr>
          <p:grpSpPr>
            <a:xfrm>
              <a:off x="1872" y="336"/>
              <a:ext cx="1392" cy="1392"/>
              <a:chOff x="2352" y="2784"/>
              <a:chExt cx="1296" cy="1344"/>
            </a:xfrm>
          </p:grpSpPr>
          <p:sp>
            <p:nvSpPr>
              <p:cNvPr id="19" name="AutoShape 23"/>
              <p:cNvSpPr>
                <a:spLocks noChangeArrowheads="1"/>
              </p:cNvSpPr>
              <p:nvPr/>
            </p:nvSpPr>
            <p:spPr bwMode="auto">
              <a:xfrm>
                <a:off x="2352" y="2784"/>
                <a:ext cx="1296" cy="1344"/>
              </a:xfrm>
              <a:prstGeom prst="roundRect">
                <a:avLst>
                  <a:gd name="adj" fmla="val 16667"/>
                </a:avLst>
              </a:prstGeom>
              <a:noFill/>
              <a:ln w="12700" cap="sq">
                <a:solidFill>
                  <a:srgbClr val="FF0000"/>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mn-lt"/>
                  <a:ea typeface="+mn-ea"/>
                  <a:cs typeface="+mn-cs"/>
                </a:endParaRPr>
              </a:p>
            </p:txBody>
          </p:sp>
          <p:sp>
            <p:nvSpPr>
              <p:cNvPr id="20" name="Line 24"/>
              <p:cNvSpPr>
                <a:spLocks noChangeShapeType="1"/>
              </p:cNvSpPr>
              <p:nvPr/>
            </p:nvSpPr>
            <p:spPr bwMode="auto">
              <a:xfrm>
                <a:off x="2352" y="3216"/>
                <a:ext cx="1296" cy="0"/>
              </a:xfrm>
              <a:prstGeom prst="line">
                <a:avLst/>
              </a:prstGeom>
              <a:noFill/>
              <a:ln w="12700" cap="sq">
                <a:solidFill>
                  <a:srgbClr val="FF0000"/>
                </a:solidFill>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mn-lt"/>
                  <a:ea typeface="+mn-ea"/>
                  <a:cs typeface="+mn-cs"/>
                </a:endParaRPr>
              </a:p>
            </p:txBody>
          </p:sp>
          <p:sp>
            <p:nvSpPr>
              <p:cNvPr id="21" name="Line 25"/>
              <p:cNvSpPr>
                <a:spLocks noChangeShapeType="1"/>
              </p:cNvSpPr>
              <p:nvPr/>
            </p:nvSpPr>
            <p:spPr bwMode="auto">
              <a:xfrm>
                <a:off x="2352" y="3696"/>
                <a:ext cx="1296" cy="0"/>
              </a:xfrm>
              <a:prstGeom prst="line">
                <a:avLst/>
              </a:prstGeom>
              <a:noFill/>
              <a:ln w="12700" cap="sq">
                <a:solidFill>
                  <a:srgbClr val="FF0000"/>
                </a:solidFill>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14" name="Group 26"/>
          <p:cNvGrpSpPr/>
          <p:nvPr/>
        </p:nvGrpSpPr>
        <p:grpSpPr>
          <a:xfrm>
            <a:off x="5645150" y="2200275"/>
            <a:ext cx="1209675" cy="1282700"/>
            <a:chOff x="912" y="2304"/>
            <a:chExt cx="1392" cy="1392"/>
          </a:xfrm>
        </p:grpSpPr>
        <p:sp>
          <p:nvSpPr>
            <p:cNvPr id="23" name="Rectangle 27"/>
            <p:cNvSpPr>
              <a:spLocks noChangeArrowheads="1"/>
            </p:cNvSpPr>
            <p:nvPr/>
          </p:nvSpPr>
          <p:spPr bwMode="auto">
            <a:xfrm>
              <a:off x="1153" y="2400"/>
              <a:ext cx="864" cy="238"/>
            </a:xfrm>
            <a:prstGeom prst="rect">
              <a:avLst/>
            </a:prstGeom>
            <a:noFill/>
            <a:ln w="19050" cap="sq">
              <a:noFill/>
              <a:miter lim="800000"/>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Derived</a:t>
              </a:r>
              <a:endParaRPr kumimoji="1" lang="en-US" altLang="zh-CN" sz="1800" b="1"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endParaRPr>
            </a:p>
          </p:txBody>
        </p:sp>
        <p:sp>
          <p:nvSpPr>
            <p:cNvPr id="24" name="Rectangle 28"/>
            <p:cNvSpPr>
              <a:spLocks noChangeArrowheads="1"/>
            </p:cNvSpPr>
            <p:nvPr/>
          </p:nvSpPr>
          <p:spPr bwMode="auto">
            <a:xfrm>
              <a:off x="1153" y="2879"/>
              <a:ext cx="864" cy="241"/>
            </a:xfrm>
            <a:prstGeom prst="rect">
              <a:avLst/>
            </a:prstGeom>
            <a:noFill/>
            <a:ln w="19050" cap="sq">
              <a:noFill/>
              <a:miter lim="800000"/>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int   var</a:t>
              </a:r>
              <a:endParaRPr kumimoji="1" lang="en-US" altLang="zh-CN" sz="1800" b="1"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endParaRPr>
            </a:p>
          </p:txBody>
        </p:sp>
        <p:sp>
          <p:nvSpPr>
            <p:cNvPr id="25" name="Rectangle 29"/>
            <p:cNvSpPr>
              <a:spLocks noChangeArrowheads="1"/>
            </p:cNvSpPr>
            <p:nvPr/>
          </p:nvSpPr>
          <p:spPr bwMode="auto">
            <a:xfrm>
              <a:off x="1153" y="3312"/>
              <a:ext cx="864" cy="239"/>
            </a:xfrm>
            <a:prstGeom prst="rect">
              <a:avLst/>
            </a:prstGeom>
            <a:noFill/>
            <a:ln w="19050" cap="sq">
              <a:noFill/>
              <a:miter lim="800000"/>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void fun ( )</a:t>
              </a:r>
              <a:endParaRPr kumimoji="1" lang="en-US" altLang="zh-CN" sz="1800" b="1"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endParaRPr>
            </a:p>
          </p:txBody>
        </p:sp>
        <p:grpSp>
          <p:nvGrpSpPr>
            <p:cNvPr id="76825" name="Group 30"/>
            <p:cNvGrpSpPr/>
            <p:nvPr/>
          </p:nvGrpSpPr>
          <p:grpSpPr>
            <a:xfrm>
              <a:off x="912" y="2304"/>
              <a:ext cx="1392" cy="1392"/>
              <a:chOff x="2352" y="2784"/>
              <a:chExt cx="1296" cy="1344"/>
            </a:xfrm>
          </p:grpSpPr>
          <p:sp>
            <p:nvSpPr>
              <p:cNvPr id="27" name="AutoShape 31"/>
              <p:cNvSpPr>
                <a:spLocks noChangeArrowheads="1"/>
              </p:cNvSpPr>
              <p:nvPr/>
            </p:nvSpPr>
            <p:spPr bwMode="auto">
              <a:xfrm>
                <a:off x="2352" y="2784"/>
                <a:ext cx="1296" cy="1344"/>
              </a:xfrm>
              <a:prstGeom prst="roundRect">
                <a:avLst>
                  <a:gd name="adj" fmla="val 16667"/>
                </a:avLst>
              </a:prstGeom>
              <a:noFill/>
              <a:ln w="12700" cap="sq">
                <a:solidFill>
                  <a:srgbClr val="FF0000"/>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mn-lt"/>
                  <a:ea typeface="+mn-ea"/>
                  <a:cs typeface="+mn-cs"/>
                </a:endParaRPr>
              </a:p>
            </p:txBody>
          </p:sp>
          <p:sp>
            <p:nvSpPr>
              <p:cNvPr id="28" name="Line 32"/>
              <p:cNvSpPr>
                <a:spLocks noChangeShapeType="1"/>
              </p:cNvSpPr>
              <p:nvPr/>
            </p:nvSpPr>
            <p:spPr bwMode="auto">
              <a:xfrm>
                <a:off x="2352" y="3216"/>
                <a:ext cx="1296" cy="0"/>
              </a:xfrm>
              <a:prstGeom prst="line">
                <a:avLst/>
              </a:prstGeom>
              <a:noFill/>
              <a:ln w="12700" cap="sq">
                <a:solidFill>
                  <a:srgbClr val="FF0000"/>
                </a:solidFill>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mn-lt"/>
                  <a:ea typeface="+mn-ea"/>
                  <a:cs typeface="+mn-cs"/>
                </a:endParaRPr>
              </a:p>
            </p:txBody>
          </p:sp>
          <p:sp>
            <p:nvSpPr>
              <p:cNvPr id="29" name="Line 33"/>
              <p:cNvSpPr>
                <a:spLocks noChangeShapeType="1"/>
              </p:cNvSpPr>
              <p:nvPr/>
            </p:nvSpPr>
            <p:spPr bwMode="auto">
              <a:xfrm>
                <a:off x="2352" y="3696"/>
                <a:ext cx="1296" cy="0"/>
              </a:xfrm>
              <a:prstGeom prst="line">
                <a:avLst/>
              </a:prstGeom>
              <a:noFill/>
              <a:ln w="12700" cap="sq">
                <a:solidFill>
                  <a:srgbClr val="FF0000"/>
                </a:solidFill>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22" name="Group 46"/>
          <p:cNvGrpSpPr/>
          <p:nvPr/>
        </p:nvGrpSpPr>
        <p:grpSpPr>
          <a:xfrm>
            <a:off x="5414963" y="1658938"/>
            <a:ext cx="1751012" cy="530225"/>
            <a:chOff x="672" y="1728"/>
            <a:chExt cx="2016" cy="576"/>
          </a:xfrm>
        </p:grpSpPr>
        <p:sp>
          <p:nvSpPr>
            <p:cNvPr id="31" name="AutoShape 39"/>
            <p:cNvSpPr>
              <a:spLocks noChangeArrowheads="1"/>
            </p:cNvSpPr>
            <p:nvPr/>
          </p:nvSpPr>
          <p:spPr bwMode="auto">
            <a:xfrm rot="-5400000">
              <a:off x="693" y="1843"/>
              <a:ext cx="141" cy="192"/>
            </a:xfrm>
            <a:prstGeom prst="flowChartDelay">
              <a:avLst/>
            </a:prstGeom>
            <a:noFill/>
            <a:ln w="12700" cap="sq">
              <a:solidFill>
                <a:srgbClr val="FF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mn-lt"/>
                <a:ea typeface="+mn-ea"/>
                <a:cs typeface="+mn-cs"/>
              </a:endParaRPr>
            </a:p>
          </p:txBody>
        </p:sp>
        <p:sp>
          <p:nvSpPr>
            <p:cNvPr id="32" name="AutoShape 40"/>
            <p:cNvSpPr>
              <a:spLocks noChangeArrowheads="1"/>
            </p:cNvSpPr>
            <p:nvPr/>
          </p:nvSpPr>
          <p:spPr bwMode="auto">
            <a:xfrm rot="-5400000">
              <a:off x="2517" y="1843"/>
              <a:ext cx="141" cy="192"/>
            </a:xfrm>
            <a:prstGeom prst="flowChartDelay">
              <a:avLst/>
            </a:prstGeom>
            <a:noFill/>
            <a:ln w="12700" cap="sq">
              <a:solidFill>
                <a:srgbClr val="FF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mn-lt"/>
                <a:ea typeface="+mn-ea"/>
                <a:cs typeface="+mn-cs"/>
              </a:endParaRPr>
            </a:p>
          </p:txBody>
        </p:sp>
        <p:sp>
          <p:nvSpPr>
            <p:cNvPr id="33" name="Line 41"/>
            <p:cNvSpPr>
              <a:spLocks noChangeShapeType="1"/>
            </p:cNvSpPr>
            <p:nvPr/>
          </p:nvSpPr>
          <p:spPr bwMode="auto">
            <a:xfrm>
              <a:off x="767" y="1728"/>
              <a:ext cx="0" cy="145"/>
            </a:xfrm>
            <a:prstGeom prst="line">
              <a:avLst/>
            </a:prstGeom>
            <a:noFill/>
            <a:ln w="12700" cap="sq">
              <a:solidFill>
                <a:srgbClr val="FF0000"/>
              </a:solidFill>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mn-lt"/>
                <a:ea typeface="+mn-ea"/>
                <a:cs typeface="+mn-cs"/>
              </a:endParaRPr>
            </a:p>
          </p:txBody>
        </p:sp>
        <p:sp>
          <p:nvSpPr>
            <p:cNvPr id="34" name="Line 42"/>
            <p:cNvSpPr>
              <a:spLocks noChangeShapeType="1"/>
            </p:cNvSpPr>
            <p:nvPr/>
          </p:nvSpPr>
          <p:spPr bwMode="auto">
            <a:xfrm>
              <a:off x="2593" y="1728"/>
              <a:ext cx="0" cy="145"/>
            </a:xfrm>
            <a:prstGeom prst="line">
              <a:avLst/>
            </a:prstGeom>
            <a:noFill/>
            <a:ln w="12700" cap="sq">
              <a:solidFill>
                <a:srgbClr val="FF0000"/>
              </a:solidFill>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mn-lt"/>
                <a:ea typeface="+mn-ea"/>
                <a:cs typeface="+mn-cs"/>
              </a:endParaRPr>
            </a:p>
          </p:txBody>
        </p:sp>
        <p:sp>
          <p:nvSpPr>
            <p:cNvPr id="35" name="Line 43"/>
            <p:cNvSpPr>
              <a:spLocks noChangeShapeType="1"/>
            </p:cNvSpPr>
            <p:nvPr/>
          </p:nvSpPr>
          <p:spPr bwMode="auto">
            <a:xfrm>
              <a:off x="864" y="2018"/>
              <a:ext cx="1632" cy="0"/>
            </a:xfrm>
            <a:prstGeom prst="line">
              <a:avLst/>
            </a:prstGeom>
            <a:noFill/>
            <a:ln w="12700" cap="sq">
              <a:solidFill>
                <a:srgbClr val="FF0000"/>
              </a:solidFill>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mn-lt"/>
                <a:ea typeface="+mn-ea"/>
                <a:cs typeface="+mn-cs"/>
              </a:endParaRPr>
            </a:p>
          </p:txBody>
        </p:sp>
        <p:sp>
          <p:nvSpPr>
            <p:cNvPr id="36" name="Line 44"/>
            <p:cNvSpPr>
              <a:spLocks noChangeShapeType="1"/>
            </p:cNvSpPr>
            <p:nvPr/>
          </p:nvSpPr>
          <p:spPr bwMode="auto">
            <a:xfrm>
              <a:off x="1586" y="2018"/>
              <a:ext cx="0" cy="286"/>
            </a:xfrm>
            <a:prstGeom prst="line">
              <a:avLst/>
            </a:prstGeom>
            <a:noFill/>
            <a:ln w="12700" cap="sq">
              <a:solidFill>
                <a:srgbClr val="FF0000"/>
              </a:solidFill>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mn-lt"/>
                <a:ea typeface="+mn-ea"/>
                <a:cs typeface="+mn-cs"/>
              </a:endParaRPr>
            </a:p>
          </p:txBody>
        </p:sp>
      </p:grpSp>
      <p:grpSp>
        <p:nvGrpSpPr>
          <p:cNvPr id="26" name="Group 3"/>
          <p:cNvGrpSpPr/>
          <p:nvPr/>
        </p:nvGrpSpPr>
        <p:grpSpPr>
          <a:xfrm>
            <a:off x="8004175" y="303213"/>
            <a:ext cx="2268538" cy="2713037"/>
            <a:chOff x="3360" y="336"/>
            <a:chExt cx="2208" cy="3360"/>
          </a:xfrm>
        </p:grpSpPr>
        <p:sp>
          <p:nvSpPr>
            <p:cNvPr id="38" name="Rectangle 4"/>
            <p:cNvSpPr>
              <a:spLocks noChangeArrowheads="1"/>
            </p:cNvSpPr>
            <p:nvPr/>
          </p:nvSpPr>
          <p:spPr bwMode="auto">
            <a:xfrm>
              <a:off x="3454" y="2255"/>
              <a:ext cx="2066" cy="1058"/>
            </a:xfrm>
            <a:prstGeom prst="rect">
              <a:avLst/>
            </a:prstGeom>
            <a:noFill/>
            <a:ln w="19050" cap="sq">
              <a:noFill/>
              <a:miter lim="800000"/>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void fun ( )</a:t>
              </a:r>
              <a:endParaRPr kumimoji="1" lang="en-US" altLang="zh-CN" sz="1800" b="1"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void   Base1:: fun( )</a:t>
              </a:r>
              <a:endParaRPr kumimoji="1" lang="en-US" altLang="zh-CN" sz="1800" b="1"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void   Base2:: fun( )</a:t>
              </a:r>
              <a:endParaRPr kumimoji="1" lang="en-US" altLang="zh-CN" sz="1800" b="1"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endParaRPr>
            </a:p>
          </p:txBody>
        </p:sp>
        <p:sp>
          <p:nvSpPr>
            <p:cNvPr id="39" name="AutoShape 5"/>
            <p:cNvSpPr>
              <a:spLocks noChangeArrowheads="1"/>
            </p:cNvSpPr>
            <p:nvPr/>
          </p:nvSpPr>
          <p:spPr bwMode="auto">
            <a:xfrm>
              <a:off x="3360" y="336"/>
              <a:ext cx="2208" cy="3360"/>
            </a:xfrm>
            <a:prstGeom prst="roundRect">
              <a:avLst>
                <a:gd name="adj" fmla="val 16667"/>
              </a:avLst>
            </a:prstGeom>
            <a:noFill/>
            <a:ln w="12700" cap="sq">
              <a:solidFill>
                <a:srgbClr val="FF0000"/>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mn-lt"/>
                <a:ea typeface="+mn-ea"/>
                <a:cs typeface="+mn-cs"/>
              </a:endParaRPr>
            </a:p>
          </p:txBody>
        </p:sp>
        <p:sp>
          <p:nvSpPr>
            <p:cNvPr id="40" name="Line 6"/>
            <p:cNvSpPr>
              <a:spLocks noChangeShapeType="1"/>
            </p:cNvSpPr>
            <p:nvPr/>
          </p:nvSpPr>
          <p:spPr bwMode="auto">
            <a:xfrm>
              <a:off x="3360" y="865"/>
              <a:ext cx="2208" cy="0"/>
            </a:xfrm>
            <a:prstGeom prst="line">
              <a:avLst/>
            </a:prstGeom>
            <a:noFill/>
            <a:ln w="12700" cap="sq">
              <a:solidFill>
                <a:srgbClr val="FF0000"/>
              </a:solidFill>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mn-lt"/>
                <a:ea typeface="+mn-ea"/>
                <a:cs typeface="+mn-cs"/>
              </a:endParaRPr>
            </a:p>
          </p:txBody>
        </p:sp>
        <p:sp>
          <p:nvSpPr>
            <p:cNvPr id="41" name="Line 7"/>
            <p:cNvSpPr>
              <a:spLocks noChangeShapeType="1"/>
            </p:cNvSpPr>
            <p:nvPr/>
          </p:nvSpPr>
          <p:spPr bwMode="auto">
            <a:xfrm>
              <a:off x="3360" y="2064"/>
              <a:ext cx="2208" cy="0"/>
            </a:xfrm>
            <a:prstGeom prst="line">
              <a:avLst/>
            </a:prstGeom>
            <a:noFill/>
            <a:ln w="12700" cap="sq">
              <a:solidFill>
                <a:srgbClr val="FF0000"/>
              </a:solidFill>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mn-lt"/>
                <a:ea typeface="+mn-ea"/>
                <a:cs typeface="+mn-cs"/>
              </a:endParaRPr>
            </a:p>
          </p:txBody>
        </p:sp>
        <p:sp>
          <p:nvSpPr>
            <p:cNvPr id="42" name="Rectangle 8"/>
            <p:cNvSpPr>
              <a:spLocks noChangeArrowheads="1"/>
            </p:cNvSpPr>
            <p:nvPr/>
          </p:nvSpPr>
          <p:spPr bwMode="auto">
            <a:xfrm>
              <a:off x="3745" y="480"/>
              <a:ext cx="1343" cy="240"/>
            </a:xfrm>
            <a:prstGeom prst="rect">
              <a:avLst/>
            </a:prstGeom>
            <a:noFill/>
            <a:ln w="19050" cap="sq">
              <a:noFill/>
              <a:miter lim="800000"/>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Derived</a:t>
              </a:r>
              <a:endParaRPr kumimoji="1" lang="en-US" altLang="zh-CN" sz="18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p:txBody>
        </p:sp>
        <p:sp>
          <p:nvSpPr>
            <p:cNvPr id="43" name="Rectangle 9"/>
            <p:cNvSpPr>
              <a:spLocks noChangeArrowheads="1"/>
            </p:cNvSpPr>
            <p:nvPr/>
          </p:nvSpPr>
          <p:spPr bwMode="auto">
            <a:xfrm>
              <a:off x="3408" y="1008"/>
              <a:ext cx="2016" cy="1009"/>
            </a:xfrm>
            <a:prstGeom prst="rect">
              <a:avLst/>
            </a:prstGeom>
            <a:noFill/>
            <a:ln w="19050" cap="sq">
              <a:noFill/>
              <a:miter lim="800000"/>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int   var</a:t>
              </a:r>
              <a:endParaRPr kumimoji="1" lang="en-US" altLang="zh-CN" sz="1800" b="1"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int  Base1:: var</a:t>
              </a:r>
              <a:endParaRPr kumimoji="1" lang="en-US" altLang="zh-CN" sz="1800" b="1"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rPr>
                <a:t>int  Base2:: var</a:t>
              </a:r>
              <a:endParaRPr kumimoji="1" lang="en-US" altLang="zh-CN" sz="1800" b="1"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endParaRPr>
            </a:p>
          </p:txBody>
        </p:sp>
      </p:grpSp>
      <p:sp>
        <p:nvSpPr>
          <p:cNvPr id="44" name="Text Box 45"/>
          <p:cNvSpPr txBox="1"/>
          <p:nvPr/>
        </p:nvSpPr>
        <p:spPr>
          <a:xfrm>
            <a:off x="4846638" y="3592513"/>
            <a:ext cx="4780280" cy="368300"/>
          </a:xfrm>
          <a:prstGeom prst="rect">
            <a:avLst/>
          </a:prstGeom>
          <a:noFill/>
          <a:ln w="12700">
            <a:noFill/>
          </a:ln>
        </p:spPr>
        <p:txBody>
          <a:bodyPr wrap="none" anchor="t" anchorCtr="0">
            <a:spAutoFit/>
          </a:bodyPr>
          <a:p>
            <a:pPr>
              <a:buSzTx/>
            </a:pPr>
            <a:r>
              <a:rPr lang="zh-CN" altLang="en-US" b="1" dirty="0">
                <a:solidFill>
                  <a:srgbClr val="CC3300"/>
                </a:solidFill>
                <a:latin typeface="宋体" panose="02010600030101010101" pitchFamily="2" charset="-122"/>
                <a:ea typeface="宋体" panose="02010600030101010101" pitchFamily="2" charset="-122"/>
              </a:rPr>
              <a:t>多继承情况下派生类的继承关系和成员构成图</a:t>
            </a:r>
            <a:endParaRPr lang="zh-CN" altLang="en-US" b="1" dirty="0">
              <a:solidFill>
                <a:srgbClr val="CC33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00000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linds(horizontal)">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ppt_x</p:attrName>
                                        </p:attrNameLst>
                                      </p:cBhvr>
                                      <p:tavLst>
                                        <p:tav tm="0">
                                          <p:val>
                                            <p:strVal val="#ppt_x"/>
                                          </p:val>
                                        </p:tav>
                                        <p:tav tm="100000">
                                          <p:val>
                                            <p:strVal val="#ppt_x"/>
                                          </p:val>
                                        </p:tav>
                                      </p:tavLst>
                                    </p:anim>
                                    <p:anim calcmode="lin" valueType="num">
                                      <p:cBhvr>
                                        <p:cTn id="21" dur="500" fill="hold"/>
                                        <p:tgtEl>
                                          <p:spTgt spid="6"/>
                                        </p:tgtEl>
                                        <p:attrNameLst>
                                          <p:attrName>ppt_y</p:attrName>
                                        </p:attrNameLst>
                                      </p:cBhvr>
                                      <p:tavLst>
                                        <p:tav tm="0">
                                          <p:val>
                                            <p:strVal val="#ppt_y-#ppt_h/2"/>
                                          </p:val>
                                        </p:tav>
                                        <p:tav tm="100000">
                                          <p:val>
                                            <p:strVal val="#ppt_y"/>
                                          </p:val>
                                        </p:tav>
                                      </p:tavLst>
                                    </p:anim>
                                    <p:anim calcmode="lin" valueType="num">
                                      <p:cBhvr>
                                        <p:cTn id="22" dur="500" fill="hold"/>
                                        <p:tgtEl>
                                          <p:spTgt spid="6"/>
                                        </p:tgtEl>
                                        <p:attrNameLst>
                                          <p:attrName>ppt_w</p:attrName>
                                        </p:attrNameLst>
                                      </p:cBhvr>
                                      <p:tavLst>
                                        <p:tav tm="0">
                                          <p:val>
                                            <p:strVal val="#ppt_w"/>
                                          </p:val>
                                        </p:tav>
                                        <p:tav tm="100000">
                                          <p:val>
                                            <p:strVal val="#ppt_w"/>
                                          </p:val>
                                        </p:tav>
                                      </p:tavLst>
                                    </p:anim>
                                    <p:anim calcmode="lin" valueType="num">
                                      <p:cBhvr>
                                        <p:cTn id="23" dur="500" fill="hold"/>
                                        <p:tgtEl>
                                          <p:spTgt spid="6"/>
                                        </p:tgtEl>
                                        <p:attrNameLst>
                                          <p:attrName>ppt_h</p:attrName>
                                        </p:attrNameLst>
                                      </p:cBhvr>
                                      <p:tavLst>
                                        <p:tav tm="0">
                                          <p:val>
                                            <p:fltVal val="0.00000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1"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ppt_x</p:attrName>
                                        </p:attrNameLst>
                                      </p:cBhvr>
                                      <p:tavLst>
                                        <p:tav tm="0">
                                          <p:val>
                                            <p:strVal val="#ppt_x"/>
                                          </p:val>
                                        </p:tav>
                                        <p:tav tm="100000">
                                          <p:val>
                                            <p:strVal val="#ppt_x"/>
                                          </p:val>
                                        </p:tav>
                                      </p:tavLst>
                                    </p:anim>
                                    <p:anim calcmode="lin" valueType="num">
                                      <p:cBhvr>
                                        <p:cTn id="29" dur="500" fill="hold"/>
                                        <p:tgtEl>
                                          <p:spTgt spid="14"/>
                                        </p:tgtEl>
                                        <p:attrNameLst>
                                          <p:attrName>ppt_y</p:attrName>
                                        </p:attrNameLst>
                                      </p:cBhvr>
                                      <p:tavLst>
                                        <p:tav tm="0">
                                          <p:val>
                                            <p:strVal val="#ppt_y-#ppt_h/2"/>
                                          </p:val>
                                        </p:tav>
                                        <p:tav tm="100000">
                                          <p:val>
                                            <p:strVal val="#ppt_y"/>
                                          </p:val>
                                        </p:tav>
                                      </p:tavLst>
                                    </p:anim>
                                    <p:anim calcmode="lin" valueType="num">
                                      <p:cBhvr>
                                        <p:cTn id="30" dur="500" fill="hold"/>
                                        <p:tgtEl>
                                          <p:spTgt spid="14"/>
                                        </p:tgtEl>
                                        <p:attrNameLst>
                                          <p:attrName>ppt_w</p:attrName>
                                        </p:attrNameLst>
                                      </p:cBhvr>
                                      <p:tavLst>
                                        <p:tav tm="0">
                                          <p:val>
                                            <p:strVal val="#ppt_w"/>
                                          </p:val>
                                        </p:tav>
                                        <p:tav tm="100000">
                                          <p:val>
                                            <p:strVal val="#ppt_w"/>
                                          </p:val>
                                        </p:tav>
                                      </p:tavLst>
                                    </p:anim>
                                    <p:anim calcmode="lin" valueType="num">
                                      <p:cBhvr>
                                        <p:cTn id="31" dur="500" fill="hold"/>
                                        <p:tgtEl>
                                          <p:spTgt spid="14"/>
                                        </p:tgtEl>
                                        <p:attrNameLst>
                                          <p:attrName>ppt_h</p:attrName>
                                        </p:attrNameLst>
                                      </p:cBhvr>
                                      <p:tavLst>
                                        <p:tav tm="0">
                                          <p:val>
                                            <p:fltVal val="0.00000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1" fill="hold" nodeType="clickEffect">
                                  <p:stCondLst>
                                    <p:cond delay="0"/>
                                  </p:stCondLst>
                                  <p:childTnLst>
                                    <p:set>
                                      <p:cBhvr>
                                        <p:cTn id="35" dur="1" fill="hold">
                                          <p:stCondLst>
                                            <p:cond delay="0"/>
                                          </p:stCondLst>
                                        </p:cTn>
                                        <p:tgtEl>
                                          <p:spTgt spid="26"/>
                                        </p:tgtEl>
                                        <p:attrNameLst>
                                          <p:attrName>style.visibility</p:attrName>
                                        </p:attrNameLst>
                                      </p:cBhvr>
                                      <p:to>
                                        <p:strVal val="visible"/>
                                      </p:to>
                                    </p:set>
                                    <p:anim calcmode="lin" valueType="num">
                                      <p:cBhvr>
                                        <p:cTn id="36" dur="500" fill="hold"/>
                                        <p:tgtEl>
                                          <p:spTgt spid="26"/>
                                        </p:tgtEl>
                                        <p:attrNameLst>
                                          <p:attrName>ppt_x</p:attrName>
                                        </p:attrNameLst>
                                      </p:cBhvr>
                                      <p:tavLst>
                                        <p:tav tm="0">
                                          <p:val>
                                            <p:strVal val="#ppt_x"/>
                                          </p:val>
                                        </p:tav>
                                        <p:tav tm="100000">
                                          <p:val>
                                            <p:strVal val="#ppt_x"/>
                                          </p:val>
                                        </p:tav>
                                      </p:tavLst>
                                    </p:anim>
                                    <p:anim calcmode="lin" valueType="num">
                                      <p:cBhvr>
                                        <p:cTn id="37" dur="500" fill="hold"/>
                                        <p:tgtEl>
                                          <p:spTgt spid="26"/>
                                        </p:tgtEl>
                                        <p:attrNameLst>
                                          <p:attrName>ppt_y</p:attrName>
                                        </p:attrNameLst>
                                      </p:cBhvr>
                                      <p:tavLst>
                                        <p:tav tm="0">
                                          <p:val>
                                            <p:strVal val="#ppt_y-#ppt_h/2"/>
                                          </p:val>
                                        </p:tav>
                                        <p:tav tm="100000">
                                          <p:val>
                                            <p:strVal val="#ppt_y"/>
                                          </p:val>
                                        </p:tav>
                                      </p:tavLst>
                                    </p:anim>
                                    <p:anim calcmode="lin" valueType="num">
                                      <p:cBhvr>
                                        <p:cTn id="38" dur="500" fill="hold"/>
                                        <p:tgtEl>
                                          <p:spTgt spid="26"/>
                                        </p:tgtEl>
                                        <p:attrNameLst>
                                          <p:attrName>ppt_w</p:attrName>
                                        </p:attrNameLst>
                                      </p:cBhvr>
                                      <p:tavLst>
                                        <p:tav tm="0">
                                          <p:val>
                                            <p:strVal val="#ppt_w"/>
                                          </p:val>
                                        </p:tav>
                                        <p:tav tm="100000">
                                          <p:val>
                                            <p:strVal val="#ppt_w"/>
                                          </p:val>
                                        </p:tav>
                                      </p:tavLst>
                                    </p:anim>
                                    <p:anim calcmode="lin" valueType="num">
                                      <p:cBhvr>
                                        <p:cTn id="39" dur="500" fill="hold"/>
                                        <p:tgtEl>
                                          <p:spTgt spid="26"/>
                                        </p:tgtEl>
                                        <p:attrNameLst>
                                          <p:attrName>ppt_h</p:attrName>
                                        </p:attrNameLst>
                                      </p:cBhvr>
                                      <p:tavLst>
                                        <p:tav tm="0">
                                          <p:val>
                                            <p:fltVal val="0.000000"/>
                                          </p:val>
                                        </p:tav>
                                        <p:tav tm="100000">
                                          <p:val>
                                            <p:strVal val="#ppt_h"/>
                                          </p:val>
                                        </p:tav>
                                      </p:tavLst>
                                    </p:anim>
                                  </p:childTnLst>
                                </p:cTn>
                              </p:par>
                            </p:childTnLst>
                          </p:cTn>
                        </p:par>
                        <p:par>
                          <p:cTn id="40" fill="hold">
                            <p:stCondLst>
                              <p:cond delay="500"/>
                            </p:stCondLst>
                            <p:childTnLst>
                              <p:par>
                                <p:cTn id="41" presetID="5" presetClass="entr" presetSubtype="10" fill="hold" grpId="0" nodeType="afterEffect">
                                  <p:stCondLst>
                                    <p:cond delay="0"/>
                                  </p:stCondLst>
                                  <p:childTnLst>
                                    <p:set>
                                      <p:cBhvr>
                                        <p:cTn id="42" dur="1" fill="hold">
                                          <p:stCondLst>
                                            <p:cond delay="0"/>
                                          </p:stCondLst>
                                        </p:cTn>
                                        <p:tgtEl>
                                          <p:spTgt spid="44">
                                            <p:txEl>
                                              <p:charRg st="0" end="21"/>
                                            </p:txEl>
                                          </p:spTgt>
                                        </p:tgtEl>
                                        <p:attrNameLst>
                                          <p:attrName>style.visibility</p:attrName>
                                        </p:attrNameLst>
                                      </p:cBhvr>
                                      <p:to>
                                        <p:strVal val="visible"/>
                                      </p:to>
                                    </p:set>
                                    <p:animEffect transition="in" filter="checkerboard(across)">
                                      <p:cBhvr>
                                        <p:cTn id="43" dur="500"/>
                                        <p:tgtEl>
                                          <p:spTgt spid="44">
                                            <p:txEl>
                                              <p:charRg st="0" end="2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66916"/>
                                        </p:tgtEl>
                                        <p:attrNameLst>
                                          <p:attrName>style.visibility</p:attrName>
                                        </p:attrNameLst>
                                      </p:cBhvr>
                                      <p:to>
                                        <p:strVal val="visible"/>
                                      </p:to>
                                    </p:set>
                                    <p:animEffect transition="in" filter="blinds(horizontal)">
                                      <p:cBhvr>
                                        <p:cTn id="48" dur="500"/>
                                        <p:tgtEl>
                                          <p:spTgt spid="166916"/>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blinds(horizontal)">
                                      <p:cBhvr>
                                        <p:cTn id="53" dur="500"/>
                                        <p:tgtEl>
                                          <p:spTgt spid="4"/>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blinds(horizontal)">
                                      <p:cBhvr>
                                        <p:cTn id="5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6" grpId="0" bldLvl="0" animBg="1"/>
      <p:bldP spid="4" grpId="0" bldLvl="0" animBg="1"/>
      <p:bldP spid="5" grpId="0" bldLvl="0" animBg="1"/>
      <p:bldP spid="44" grpId="0" advAuto="100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2"/>
          <p:cNvSpPr>
            <a:spLocks noGrp="1" noChangeArrowheads="1"/>
          </p:cNvSpPr>
          <p:nvPr>
            <p:ph type="title"/>
          </p:nvPr>
        </p:nvSpPr>
        <p:spPr bwMode="auto">
          <a:xfrm>
            <a:off x="2286000" y="0"/>
            <a:ext cx="7162800" cy="533400"/>
          </a:xfrm>
          <a:ln>
            <a:noFill/>
            <a:miter lim="800000"/>
          </a:ln>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继承与派生问题举例</a:t>
            </a:r>
            <a:endParaRPr kumimoji="0" lang="zh-CN" altLang="en-US" sz="32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endParaRPr>
          </a:p>
        </p:txBody>
      </p:sp>
      <p:grpSp>
        <p:nvGrpSpPr>
          <p:cNvPr id="8194" name="Group 3"/>
          <p:cNvGrpSpPr/>
          <p:nvPr/>
        </p:nvGrpSpPr>
        <p:grpSpPr>
          <a:xfrm>
            <a:off x="1809750" y="857250"/>
            <a:ext cx="4929188" cy="2238375"/>
            <a:chOff x="0" y="480"/>
            <a:chExt cx="3360" cy="1968"/>
          </a:xfrm>
        </p:grpSpPr>
        <p:sp>
          <p:nvSpPr>
            <p:cNvPr id="8195" name="Line 4"/>
            <p:cNvSpPr/>
            <p:nvPr/>
          </p:nvSpPr>
          <p:spPr>
            <a:xfrm>
              <a:off x="1680" y="1111"/>
              <a:ext cx="2" cy="353"/>
            </a:xfrm>
            <a:prstGeom prst="line">
              <a:avLst/>
            </a:prstGeom>
            <a:ln w="19050" cap="flat" cmpd="sng">
              <a:solidFill>
                <a:srgbClr val="FF0000"/>
              </a:solidFill>
              <a:prstDash val="solid"/>
              <a:round/>
              <a:headEnd type="none" w="med" len="med"/>
              <a:tailEnd type="none" w="med" len="med"/>
            </a:ln>
          </p:spPr>
        </p:sp>
        <p:sp>
          <p:nvSpPr>
            <p:cNvPr id="8196" name="Line 5"/>
            <p:cNvSpPr/>
            <p:nvPr/>
          </p:nvSpPr>
          <p:spPr>
            <a:xfrm>
              <a:off x="487" y="1464"/>
              <a:ext cx="1" cy="353"/>
            </a:xfrm>
            <a:prstGeom prst="line">
              <a:avLst/>
            </a:prstGeom>
            <a:ln w="19050" cap="flat" cmpd="sng">
              <a:solidFill>
                <a:srgbClr val="FF0000"/>
              </a:solidFill>
              <a:prstDash val="solid"/>
              <a:round/>
              <a:headEnd type="none" w="med" len="med"/>
              <a:tailEnd type="none" w="med" len="med"/>
            </a:ln>
          </p:spPr>
        </p:sp>
        <p:sp>
          <p:nvSpPr>
            <p:cNvPr id="8197" name="Line 6"/>
            <p:cNvSpPr/>
            <p:nvPr/>
          </p:nvSpPr>
          <p:spPr>
            <a:xfrm>
              <a:off x="1680" y="1464"/>
              <a:ext cx="2" cy="353"/>
            </a:xfrm>
            <a:prstGeom prst="line">
              <a:avLst/>
            </a:prstGeom>
            <a:ln w="19050" cap="flat" cmpd="sng">
              <a:solidFill>
                <a:srgbClr val="FF0000"/>
              </a:solidFill>
              <a:prstDash val="solid"/>
              <a:round/>
              <a:headEnd type="none" w="med" len="med"/>
              <a:tailEnd type="none" w="med" len="med"/>
            </a:ln>
          </p:spPr>
        </p:sp>
        <p:sp>
          <p:nvSpPr>
            <p:cNvPr id="8198" name="Line 7"/>
            <p:cNvSpPr/>
            <p:nvPr/>
          </p:nvSpPr>
          <p:spPr>
            <a:xfrm>
              <a:off x="2873" y="1464"/>
              <a:ext cx="2" cy="353"/>
            </a:xfrm>
            <a:prstGeom prst="line">
              <a:avLst/>
            </a:prstGeom>
            <a:ln w="19050" cap="flat" cmpd="sng">
              <a:solidFill>
                <a:srgbClr val="FF0000"/>
              </a:solidFill>
              <a:prstDash val="solid"/>
              <a:round/>
              <a:headEnd type="none" w="med" len="med"/>
              <a:tailEnd type="none" w="med" len="med"/>
            </a:ln>
          </p:spPr>
        </p:sp>
        <p:sp>
          <p:nvSpPr>
            <p:cNvPr id="8199" name="Line 8"/>
            <p:cNvSpPr/>
            <p:nvPr/>
          </p:nvSpPr>
          <p:spPr>
            <a:xfrm>
              <a:off x="487" y="1464"/>
              <a:ext cx="1193" cy="2"/>
            </a:xfrm>
            <a:prstGeom prst="line">
              <a:avLst/>
            </a:prstGeom>
            <a:ln w="19050" cap="flat" cmpd="sng">
              <a:solidFill>
                <a:srgbClr val="FF0000"/>
              </a:solidFill>
              <a:prstDash val="solid"/>
              <a:round/>
              <a:headEnd type="none" w="med" len="med"/>
              <a:tailEnd type="none" w="med" len="med"/>
            </a:ln>
          </p:spPr>
        </p:sp>
        <p:sp>
          <p:nvSpPr>
            <p:cNvPr id="8200" name="Line 9"/>
            <p:cNvSpPr/>
            <p:nvPr/>
          </p:nvSpPr>
          <p:spPr>
            <a:xfrm>
              <a:off x="1680" y="1464"/>
              <a:ext cx="1193" cy="2"/>
            </a:xfrm>
            <a:prstGeom prst="line">
              <a:avLst/>
            </a:prstGeom>
            <a:ln w="19050" cap="flat" cmpd="sng">
              <a:solidFill>
                <a:srgbClr val="FF0000"/>
              </a:solidFill>
              <a:prstDash val="solid"/>
              <a:round/>
              <a:headEnd type="none" w="med" len="med"/>
              <a:tailEnd type="none" w="med" len="med"/>
            </a:ln>
          </p:spPr>
        </p:sp>
        <p:sp>
          <p:nvSpPr>
            <p:cNvPr id="76810" name="Rectangle 10"/>
            <p:cNvSpPr>
              <a:spLocks noChangeArrowheads="1"/>
            </p:cNvSpPr>
            <p:nvPr/>
          </p:nvSpPr>
          <p:spPr bwMode="auto">
            <a:xfrm>
              <a:off x="157" y="1957"/>
              <a:ext cx="622" cy="270"/>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Triangle</a:t>
              </a:r>
              <a:endPar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8202" name="Rectangle 11"/>
            <p:cNvSpPr/>
            <p:nvPr/>
          </p:nvSpPr>
          <p:spPr>
            <a:xfrm>
              <a:off x="0" y="1817"/>
              <a:ext cx="1056" cy="631"/>
            </a:xfrm>
            <a:prstGeom prst="rect">
              <a:avLst/>
            </a:prstGeom>
            <a:noFill/>
            <a:ln w="19050" cap="flat" cmpd="sng">
              <a:solidFill>
                <a:srgbClr val="CC3300"/>
              </a:solidFill>
              <a:prstDash val="solid"/>
              <a:miter/>
              <a:headEnd type="none" w="med" len="med"/>
              <a:tailEnd type="none" w="med" len="med"/>
            </a:ln>
          </p:spPr>
          <p:txBody>
            <a:bodyPr anchor="t" anchorCtr="0"/>
            <a:p>
              <a:endParaRPr lang="zh-CN" altLang="en-US" sz="2000" dirty="0">
                <a:latin typeface="Arial" panose="020B0604020202020204" pitchFamily="34" charset="0"/>
                <a:ea typeface="宋体" panose="02010600030101010101" pitchFamily="2" charset="-122"/>
              </a:endParaRPr>
            </a:p>
          </p:txBody>
        </p:sp>
        <p:sp>
          <p:nvSpPr>
            <p:cNvPr id="76812" name="Rectangle 12"/>
            <p:cNvSpPr>
              <a:spLocks noChangeArrowheads="1"/>
            </p:cNvSpPr>
            <p:nvPr/>
          </p:nvSpPr>
          <p:spPr bwMode="auto">
            <a:xfrm>
              <a:off x="1200" y="1968"/>
              <a:ext cx="731" cy="270"/>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Rectangle</a:t>
              </a:r>
              <a:endPar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8204" name="Rectangle 13"/>
            <p:cNvSpPr/>
            <p:nvPr/>
          </p:nvSpPr>
          <p:spPr>
            <a:xfrm>
              <a:off x="1104" y="1817"/>
              <a:ext cx="1200" cy="631"/>
            </a:xfrm>
            <a:prstGeom prst="rect">
              <a:avLst/>
            </a:prstGeom>
            <a:noFill/>
            <a:ln w="19050" cap="flat" cmpd="sng">
              <a:solidFill>
                <a:srgbClr val="CC3300"/>
              </a:solidFill>
              <a:prstDash val="solid"/>
              <a:miter/>
              <a:headEnd type="none" w="med" len="med"/>
              <a:tailEnd type="none" w="med" len="med"/>
            </a:ln>
          </p:spPr>
          <p:txBody>
            <a:bodyPr anchor="t" anchorCtr="0"/>
            <a:p>
              <a:endParaRPr lang="zh-CN" altLang="en-US" sz="2000" dirty="0">
                <a:latin typeface="Arial" panose="020B0604020202020204" pitchFamily="34" charset="0"/>
                <a:ea typeface="宋体" panose="02010600030101010101" pitchFamily="2" charset="-122"/>
              </a:endParaRPr>
            </a:p>
          </p:txBody>
        </p:sp>
        <p:sp>
          <p:nvSpPr>
            <p:cNvPr id="76814" name="Rectangle 14"/>
            <p:cNvSpPr>
              <a:spLocks noChangeArrowheads="1"/>
            </p:cNvSpPr>
            <p:nvPr/>
          </p:nvSpPr>
          <p:spPr bwMode="auto">
            <a:xfrm>
              <a:off x="2634" y="1957"/>
              <a:ext cx="449" cy="270"/>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Circle</a:t>
              </a:r>
              <a:endPar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8206" name="Rectangle 15"/>
            <p:cNvSpPr/>
            <p:nvPr/>
          </p:nvSpPr>
          <p:spPr>
            <a:xfrm>
              <a:off x="2386" y="1817"/>
              <a:ext cx="974" cy="631"/>
            </a:xfrm>
            <a:prstGeom prst="rect">
              <a:avLst/>
            </a:prstGeom>
            <a:noFill/>
            <a:ln w="19050" cap="flat" cmpd="sng">
              <a:solidFill>
                <a:srgbClr val="CC3300"/>
              </a:solidFill>
              <a:prstDash val="solid"/>
              <a:miter/>
              <a:headEnd type="none" w="med" len="med"/>
              <a:tailEnd type="none" w="med" len="med"/>
            </a:ln>
          </p:spPr>
          <p:txBody>
            <a:bodyPr anchor="t" anchorCtr="0"/>
            <a:p>
              <a:endParaRPr lang="zh-CN" altLang="en-US" sz="2000" dirty="0">
                <a:latin typeface="Arial" panose="020B0604020202020204" pitchFamily="34" charset="0"/>
                <a:ea typeface="宋体" panose="02010600030101010101" pitchFamily="2" charset="-122"/>
              </a:endParaRPr>
            </a:p>
          </p:txBody>
        </p:sp>
        <p:sp>
          <p:nvSpPr>
            <p:cNvPr id="8207" name="Rectangle 16"/>
            <p:cNvSpPr/>
            <p:nvPr/>
          </p:nvSpPr>
          <p:spPr>
            <a:xfrm>
              <a:off x="1193" y="480"/>
              <a:ext cx="974" cy="631"/>
            </a:xfrm>
            <a:prstGeom prst="rect">
              <a:avLst/>
            </a:prstGeom>
            <a:noFill/>
            <a:ln w="9525" cap="flat" cmpd="sng">
              <a:solidFill>
                <a:srgbClr val="CC3300"/>
              </a:solidFill>
              <a:prstDash val="solid"/>
              <a:miter/>
              <a:headEnd type="none" w="med" len="med"/>
              <a:tailEnd type="none" w="med" len="med"/>
            </a:ln>
          </p:spPr>
          <p:txBody>
            <a:bodyPr anchor="t" anchorCtr="0"/>
            <a:p>
              <a:endParaRPr lang="zh-CN" altLang="en-US" sz="2000" dirty="0">
                <a:latin typeface="Arial" panose="020B0604020202020204" pitchFamily="34" charset="0"/>
                <a:ea typeface="宋体" panose="02010600030101010101" pitchFamily="2" charset="-122"/>
              </a:endParaRPr>
            </a:p>
          </p:txBody>
        </p:sp>
        <p:sp>
          <p:nvSpPr>
            <p:cNvPr id="76817" name="Rectangle 17"/>
            <p:cNvSpPr>
              <a:spLocks noChangeArrowheads="1"/>
            </p:cNvSpPr>
            <p:nvPr/>
          </p:nvSpPr>
          <p:spPr bwMode="auto">
            <a:xfrm>
              <a:off x="1423" y="617"/>
              <a:ext cx="452" cy="270"/>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Shape</a:t>
              </a:r>
              <a:endPar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8209" name="Rectangle 18"/>
            <p:cNvSpPr/>
            <p:nvPr/>
          </p:nvSpPr>
          <p:spPr>
            <a:xfrm>
              <a:off x="1193" y="480"/>
              <a:ext cx="974" cy="631"/>
            </a:xfrm>
            <a:prstGeom prst="rect">
              <a:avLst/>
            </a:prstGeom>
            <a:noFill/>
            <a:ln w="19050" cap="flat" cmpd="sng">
              <a:solidFill>
                <a:srgbClr val="CC3300"/>
              </a:solidFill>
              <a:prstDash val="solid"/>
              <a:miter/>
              <a:headEnd type="none" w="med" len="med"/>
              <a:tailEnd type="none" w="med" len="med"/>
            </a:ln>
          </p:spPr>
          <p:txBody>
            <a:bodyPr anchor="t" anchorCtr="0"/>
            <a:p>
              <a:endParaRPr lang="zh-CN" altLang="en-US" sz="2000" dirty="0">
                <a:latin typeface="Arial" panose="020B0604020202020204" pitchFamily="34" charset="0"/>
                <a:ea typeface="宋体" panose="02010600030101010101" pitchFamily="2" charset="-122"/>
              </a:endParaRPr>
            </a:p>
          </p:txBody>
        </p:sp>
      </p:grpSp>
      <p:grpSp>
        <p:nvGrpSpPr>
          <p:cNvPr id="3" name="Group 19"/>
          <p:cNvGrpSpPr/>
          <p:nvPr/>
        </p:nvGrpSpPr>
        <p:grpSpPr>
          <a:xfrm>
            <a:off x="7104063" y="836613"/>
            <a:ext cx="2122487" cy="2235200"/>
            <a:chOff x="3079" y="1200"/>
            <a:chExt cx="864" cy="1344"/>
          </a:xfrm>
        </p:grpSpPr>
        <p:sp>
          <p:nvSpPr>
            <p:cNvPr id="8211" name="Rectangle 20"/>
            <p:cNvSpPr/>
            <p:nvPr/>
          </p:nvSpPr>
          <p:spPr>
            <a:xfrm>
              <a:off x="3079" y="1200"/>
              <a:ext cx="864" cy="240"/>
            </a:xfrm>
            <a:prstGeom prst="rect">
              <a:avLst/>
            </a:prstGeom>
            <a:noFill/>
            <a:ln w="19050" cap="sq" cmpd="sng">
              <a:solidFill>
                <a:srgbClr val="FF0000"/>
              </a:solidFill>
              <a:prstDash val="solid"/>
              <a:miter/>
              <a:headEnd type="none" w="sm" len="sm"/>
              <a:tailEnd type="none" w="sm" len="sm"/>
            </a:ln>
          </p:spPr>
          <p:txBody>
            <a:bodyPr wrap="none" anchor="ctr" anchorCtr="0"/>
            <a:p>
              <a:pPr algn="ctr"/>
              <a:r>
                <a:rPr lang="en-US" altLang="zh-CN" sz="2000" b="1" dirty="0">
                  <a:solidFill>
                    <a:srgbClr val="000000"/>
                  </a:solidFill>
                  <a:latin typeface="Times New Roman" panose="02020603050405020304" pitchFamily="18" charset="0"/>
                  <a:ea typeface="宋体" panose="02010600030101010101" pitchFamily="2" charset="-122"/>
                </a:rPr>
                <a:t>Shape</a:t>
              </a:r>
              <a:endParaRPr lang="en-US" altLang="zh-CN" sz="2000" b="1" dirty="0">
                <a:solidFill>
                  <a:srgbClr val="000000"/>
                </a:solidFill>
                <a:latin typeface="Times New Roman" panose="02020603050405020304" pitchFamily="18" charset="0"/>
                <a:ea typeface="宋体" panose="02010600030101010101" pitchFamily="2" charset="-122"/>
              </a:endParaRPr>
            </a:p>
          </p:txBody>
        </p:sp>
        <p:sp>
          <p:nvSpPr>
            <p:cNvPr id="8212" name="Rectangle 21"/>
            <p:cNvSpPr/>
            <p:nvPr/>
          </p:nvSpPr>
          <p:spPr>
            <a:xfrm>
              <a:off x="3079" y="1440"/>
              <a:ext cx="864" cy="240"/>
            </a:xfrm>
            <a:prstGeom prst="rect">
              <a:avLst/>
            </a:prstGeom>
            <a:noFill/>
            <a:ln w="19050" cap="sq" cmpd="sng">
              <a:solidFill>
                <a:srgbClr val="FF0000"/>
              </a:solidFill>
              <a:prstDash val="solid"/>
              <a:miter/>
              <a:headEnd type="none" w="sm" len="sm"/>
              <a:tailEnd type="none" w="sm" len="sm"/>
            </a:ln>
          </p:spPr>
          <p:txBody>
            <a:bodyPr wrap="none" anchor="ctr" anchorCtr="0"/>
            <a:p>
              <a:pPr algn="ctr"/>
              <a:endParaRPr lang="zh-CN" altLang="en-US" sz="2000" b="1" dirty="0">
                <a:latin typeface="Times New Roman" panose="02020603050405020304" pitchFamily="18" charset="0"/>
                <a:ea typeface="宋体" panose="02010600030101010101" pitchFamily="2" charset="-122"/>
              </a:endParaRPr>
            </a:p>
          </p:txBody>
        </p:sp>
        <p:sp>
          <p:nvSpPr>
            <p:cNvPr id="8213" name="Rectangle 22"/>
            <p:cNvSpPr/>
            <p:nvPr/>
          </p:nvSpPr>
          <p:spPr>
            <a:xfrm>
              <a:off x="3079" y="1680"/>
              <a:ext cx="864" cy="864"/>
            </a:xfrm>
            <a:prstGeom prst="rect">
              <a:avLst/>
            </a:prstGeom>
            <a:noFill/>
            <a:ln w="19050" cap="sq" cmpd="sng">
              <a:solidFill>
                <a:srgbClr val="FF0000"/>
              </a:solidFill>
              <a:prstDash val="solid"/>
              <a:miter/>
              <a:headEnd type="none" w="sm" len="sm"/>
              <a:tailEnd type="none" w="sm" len="sm"/>
            </a:ln>
          </p:spPr>
          <p:txBody>
            <a:bodyPr wrap="none" tIns="10800" bIns="10800" anchor="t" anchorCtr="0"/>
            <a:p>
              <a:pPr algn="ctr"/>
              <a:r>
                <a:rPr lang="en-US" altLang="zh-CN" sz="2000" b="1" dirty="0">
                  <a:solidFill>
                    <a:srgbClr val="000000"/>
                  </a:solidFill>
                  <a:latin typeface="Times New Roman" panose="02020603050405020304" pitchFamily="18" charset="0"/>
                  <a:ea typeface="宋体" panose="02010600030101010101" pitchFamily="2" charset="-122"/>
                </a:rPr>
                <a:t>Draw ( )</a:t>
              </a:r>
              <a:endParaRPr lang="en-US" altLang="zh-CN" sz="2000" b="1" dirty="0">
                <a:solidFill>
                  <a:srgbClr val="000000"/>
                </a:solidFill>
                <a:latin typeface="Times New Roman" panose="02020603050405020304" pitchFamily="18" charset="0"/>
                <a:ea typeface="宋体" panose="02010600030101010101" pitchFamily="2" charset="-122"/>
              </a:endParaRPr>
            </a:p>
            <a:p>
              <a:pPr algn="ctr"/>
              <a:r>
                <a:rPr lang="en-US" altLang="zh-CN" sz="2000" b="1" dirty="0">
                  <a:solidFill>
                    <a:srgbClr val="000000"/>
                  </a:solidFill>
                  <a:latin typeface="Times New Roman" panose="02020603050405020304" pitchFamily="18" charset="0"/>
                  <a:ea typeface="宋体" panose="02010600030101010101" pitchFamily="2" charset="-122"/>
                </a:rPr>
                <a:t>Move ( )</a:t>
              </a:r>
              <a:endParaRPr lang="en-US" altLang="zh-CN" sz="2000" b="1" dirty="0">
                <a:solidFill>
                  <a:srgbClr val="000000"/>
                </a:solidFill>
                <a:latin typeface="Times New Roman" panose="02020603050405020304" pitchFamily="18" charset="0"/>
                <a:ea typeface="宋体" panose="02010600030101010101" pitchFamily="2" charset="-122"/>
              </a:endParaRPr>
            </a:p>
            <a:p>
              <a:pPr algn="ctr"/>
              <a:r>
                <a:rPr lang="en-US" altLang="zh-CN" sz="2000" b="1" dirty="0">
                  <a:solidFill>
                    <a:srgbClr val="000000"/>
                  </a:solidFill>
                  <a:latin typeface="Times New Roman" panose="02020603050405020304" pitchFamily="18" charset="0"/>
                  <a:ea typeface="宋体" panose="02010600030101010101" pitchFamily="2" charset="-122"/>
                </a:rPr>
                <a:t>GetColor ( )</a:t>
              </a:r>
              <a:endParaRPr lang="en-US" altLang="zh-CN" sz="2000" b="1" dirty="0">
                <a:solidFill>
                  <a:srgbClr val="000000"/>
                </a:solidFill>
                <a:latin typeface="Times New Roman" panose="02020603050405020304" pitchFamily="18" charset="0"/>
                <a:ea typeface="宋体" panose="02010600030101010101" pitchFamily="2" charset="-122"/>
              </a:endParaRPr>
            </a:p>
            <a:p>
              <a:pPr algn="ctr"/>
              <a:r>
                <a:rPr lang="en-US" altLang="zh-CN" sz="2000" b="1" dirty="0">
                  <a:solidFill>
                    <a:srgbClr val="000000"/>
                  </a:solidFill>
                  <a:latin typeface="Times New Roman" panose="02020603050405020304" pitchFamily="18" charset="0"/>
                  <a:ea typeface="宋体" panose="02010600030101010101" pitchFamily="2" charset="-122"/>
                </a:rPr>
                <a:t>SetColor ( )</a:t>
              </a:r>
              <a:endParaRPr lang="en-US" altLang="zh-CN" sz="2000" b="1" dirty="0">
                <a:solidFill>
                  <a:srgbClr val="000000"/>
                </a:solidFill>
                <a:latin typeface="Times New Roman" panose="02020603050405020304" pitchFamily="18" charset="0"/>
                <a:ea typeface="宋体" panose="02010600030101010101" pitchFamily="2" charset="-122"/>
              </a:endParaRPr>
            </a:p>
            <a:p>
              <a:pPr algn="ctr"/>
              <a:endParaRPr lang="zh-CN" altLang="en-US" sz="2000" b="1" dirty="0">
                <a:solidFill>
                  <a:srgbClr val="000000"/>
                </a:solidFill>
                <a:latin typeface="Times New Roman" panose="02020603050405020304" pitchFamily="18" charset="0"/>
                <a:ea typeface="宋体" panose="02010600030101010101" pitchFamily="2" charset="-122"/>
              </a:endParaRPr>
            </a:p>
          </p:txBody>
        </p:sp>
      </p:grpSp>
      <p:grpSp>
        <p:nvGrpSpPr>
          <p:cNvPr id="4" name="Group 23"/>
          <p:cNvGrpSpPr/>
          <p:nvPr/>
        </p:nvGrpSpPr>
        <p:grpSpPr>
          <a:xfrm>
            <a:off x="4648200" y="4195763"/>
            <a:ext cx="2120900" cy="1676400"/>
            <a:chOff x="1680" y="3120"/>
            <a:chExt cx="1104" cy="864"/>
          </a:xfrm>
        </p:grpSpPr>
        <p:sp>
          <p:nvSpPr>
            <p:cNvPr id="8215" name="Rectangle 24"/>
            <p:cNvSpPr/>
            <p:nvPr/>
          </p:nvSpPr>
          <p:spPr>
            <a:xfrm>
              <a:off x="1680" y="3120"/>
              <a:ext cx="1104" cy="240"/>
            </a:xfrm>
            <a:prstGeom prst="rect">
              <a:avLst/>
            </a:prstGeom>
            <a:noFill/>
            <a:ln w="19050" cap="sq" cmpd="sng">
              <a:solidFill>
                <a:srgbClr val="FF0000"/>
              </a:solidFill>
              <a:prstDash val="solid"/>
              <a:miter/>
              <a:headEnd type="none" w="sm" len="sm"/>
              <a:tailEnd type="none" w="sm" len="sm"/>
            </a:ln>
          </p:spPr>
          <p:txBody>
            <a:bodyPr wrap="none" anchor="ctr" anchorCtr="0"/>
            <a:p>
              <a:pPr algn="ctr"/>
              <a:r>
                <a:rPr lang="en-US" altLang="zh-CN" sz="2000" b="1" dirty="0">
                  <a:solidFill>
                    <a:srgbClr val="000000"/>
                  </a:solidFill>
                  <a:latin typeface="Times New Roman" panose="02020603050405020304" pitchFamily="18" charset="0"/>
                  <a:ea typeface="宋体" panose="02010600030101010101" pitchFamily="2" charset="-122"/>
                </a:rPr>
                <a:t>Triangle</a:t>
              </a:r>
              <a:endParaRPr lang="en-US" altLang="zh-CN" sz="2000" b="1" dirty="0">
                <a:solidFill>
                  <a:srgbClr val="000000"/>
                </a:solidFill>
                <a:latin typeface="Times New Roman" panose="02020603050405020304" pitchFamily="18" charset="0"/>
                <a:ea typeface="宋体" panose="02010600030101010101" pitchFamily="2" charset="-122"/>
              </a:endParaRPr>
            </a:p>
          </p:txBody>
        </p:sp>
        <p:sp>
          <p:nvSpPr>
            <p:cNvPr id="8216" name="Rectangle 25"/>
            <p:cNvSpPr/>
            <p:nvPr/>
          </p:nvSpPr>
          <p:spPr>
            <a:xfrm>
              <a:off x="1680" y="3360"/>
              <a:ext cx="1104" cy="240"/>
            </a:xfrm>
            <a:prstGeom prst="rect">
              <a:avLst/>
            </a:prstGeom>
            <a:noFill/>
            <a:ln w="19050" cap="sq" cmpd="sng">
              <a:solidFill>
                <a:srgbClr val="FF0000"/>
              </a:solidFill>
              <a:prstDash val="solid"/>
              <a:miter/>
              <a:headEnd type="none" w="sm" len="sm"/>
              <a:tailEnd type="none" w="sm" len="sm"/>
            </a:ln>
          </p:spPr>
          <p:txBody>
            <a:bodyPr wrap="none" anchor="ctr" anchorCtr="0"/>
            <a:p>
              <a:pPr algn="ctr"/>
              <a:r>
                <a:rPr lang="en-US" altLang="zh-CN" sz="2000" b="1" dirty="0">
                  <a:solidFill>
                    <a:srgbClr val="000000"/>
                  </a:solidFill>
                  <a:latin typeface="Times New Roman" panose="02020603050405020304" pitchFamily="18" charset="0"/>
                  <a:ea typeface="宋体" panose="02010600030101010101" pitchFamily="2" charset="-122"/>
                </a:rPr>
                <a:t>Point   v1, v2, v3</a:t>
              </a:r>
              <a:endParaRPr lang="en-US" altLang="zh-CN" sz="2000" b="1" dirty="0">
                <a:solidFill>
                  <a:srgbClr val="000000"/>
                </a:solidFill>
                <a:latin typeface="Times New Roman" panose="02020603050405020304" pitchFamily="18" charset="0"/>
                <a:ea typeface="宋体" panose="02010600030101010101" pitchFamily="2" charset="-122"/>
              </a:endParaRPr>
            </a:p>
          </p:txBody>
        </p:sp>
        <p:sp>
          <p:nvSpPr>
            <p:cNvPr id="8217" name="Rectangle 26"/>
            <p:cNvSpPr/>
            <p:nvPr/>
          </p:nvSpPr>
          <p:spPr>
            <a:xfrm>
              <a:off x="1680" y="3600"/>
              <a:ext cx="1104" cy="384"/>
            </a:xfrm>
            <a:prstGeom prst="rect">
              <a:avLst/>
            </a:prstGeom>
            <a:noFill/>
            <a:ln w="19050" cap="sq" cmpd="sng">
              <a:solidFill>
                <a:srgbClr val="FF0000"/>
              </a:solidFill>
              <a:prstDash val="solid"/>
              <a:miter/>
              <a:headEnd type="none" w="sm" len="sm"/>
              <a:tailEnd type="none" w="sm" len="sm"/>
            </a:ln>
          </p:spPr>
          <p:txBody>
            <a:bodyPr wrap="none" tIns="10800" bIns="10800" anchor="t" anchorCtr="0"/>
            <a:p>
              <a:pPr algn="ctr"/>
              <a:r>
                <a:rPr lang="en-US" altLang="zh-CN" sz="2000" b="1" dirty="0">
                  <a:solidFill>
                    <a:srgbClr val="000000"/>
                  </a:solidFill>
                  <a:latin typeface="Times New Roman" panose="02020603050405020304" pitchFamily="18" charset="0"/>
                  <a:ea typeface="宋体" panose="02010600030101010101" pitchFamily="2" charset="-122"/>
                </a:rPr>
                <a:t>Draw ( )</a:t>
              </a:r>
              <a:endParaRPr lang="en-US" altLang="zh-CN" sz="2000" b="1" dirty="0">
                <a:solidFill>
                  <a:srgbClr val="000000"/>
                </a:solidFill>
                <a:latin typeface="Times New Roman" panose="02020603050405020304" pitchFamily="18" charset="0"/>
                <a:ea typeface="宋体" panose="02010600030101010101" pitchFamily="2" charset="-122"/>
              </a:endParaRPr>
            </a:p>
            <a:p>
              <a:pPr algn="ctr"/>
              <a:r>
                <a:rPr lang="en-US" altLang="zh-CN" sz="2000" b="1" dirty="0">
                  <a:solidFill>
                    <a:srgbClr val="000000"/>
                  </a:solidFill>
                  <a:latin typeface="Times New Roman" panose="02020603050405020304" pitchFamily="18" charset="0"/>
                  <a:ea typeface="宋体" panose="02010600030101010101" pitchFamily="2" charset="-122"/>
                </a:rPr>
                <a:t>Move ( )</a:t>
              </a:r>
              <a:endParaRPr lang="en-US" altLang="zh-CN" sz="2000" b="1" dirty="0">
                <a:solidFill>
                  <a:srgbClr val="000000"/>
                </a:solidFill>
                <a:latin typeface="Times New Roman" panose="02020603050405020304" pitchFamily="18" charset="0"/>
                <a:ea typeface="宋体" panose="02010600030101010101" pitchFamily="2" charset="-122"/>
              </a:endParaRPr>
            </a:p>
          </p:txBody>
        </p:sp>
      </p:grpSp>
      <p:grpSp>
        <p:nvGrpSpPr>
          <p:cNvPr id="5" name="Group 27"/>
          <p:cNvGrpSpPr/>
          <p:nvPr/>
        </p:nvGrpSpPr>
        <p:grpSpPr>
          <a:xfrm>
            <a:off x="6837363" y="4195763"/>
            <a:ext cx="1752600" cy="1676400"/>
            <a:chOff x="3059" y="3120"/>
            <a:chExt cx="912" cy="864"/>
          </a:xfrm>
        </p:grpSpPr>
        <p:sp>
          <p:nvSpPr>
            <p:cNvPr id="8219" name="Rectangle 28"/>
            <p:cNvSpPr/>
            <p:nvPr/>
          </p:nvSpPr>
          <p:spPr>
            <a:xfrm>
              <a:off x="3059" y="3120"/>
              <a:ext cx="912" cy="240"/>
            </a:xfrm>
            <a:prstGeom prst="rect">
              <a:avLst/>
            </a:prstGeom>
            <a:noFill/>
            <a:ln w="19050" cap="sq" cmpd="sng">
              <a:solidFill>
                <a:srgbClr val="FF0000"/>
              </a:solidFill>
              <a:prstDash val="solid"/>
              <a:miter/>
              <a:headEnd type="none" w="sm" len="sm"/>
              <a:tailEnd type="none" w="sm" len="sm"/>
            </a:ln>
          </p:spPr>
          <p:txBody>
            <a:bodyPr wrap="none" anchor="ctr" anchorCtr="0"/>
            <a:p>
              <a:pPr algn="ctr"/>
              <a:r>
                <a:rPr lang="en-US" altLang="zh-CN" sz="2000" b="1" dirty="0">
                  <a:solidFill>
                    <a:srgbClr val="000000"/>
                  </a:solidFill>
                  <a:latin typeface="Times New Roman" panose="02020603050405020304" pitchFamily="18" charset="0"/>
                  <a:ea typeface="宋体" panose="02010600030101010101" pitchFamily="2" charset="-122"/>
                </a:rPr>
                <a:t>Rectangle</a:t>
              </a:r>
              <a:endParaRPr lang="en-US" altLang="zh-CN" sz="2000" b="1" dirty="0">
                <a:solidFill>
                  <a:srgbClr val="000000"/>
                </a:solidFill>
                <a:latin typeface="Times New Roman" panose="02020603050405020304" pitchFamily="18" charset="0"/>
                <a:ea typeface="宋体" panose="02010600030101010101" pitchFamily="2" charset="-122"/>
              </a:endParaRPr>
            </a:p>
          </p:txBody>
        </p:sp>
        <p:sp>
          <p:nvSpPr>
            <p:cNvPr id="8220" name="Rectangle 29"/>
            <p:cNvSpPr/>
            <p:nvPr/>
          </p:nvSpPr>
          <p:spPr>
            <a:xfrm>
              <a:off x="3059" y="3360"/>
              <a:ext cx="912" cy="240"/>
            </a:xfrm>
            <a:prstGeom prst="rect">
              <a:avLst/>
            </a:prstGeom>
            <a:noFill/>
            <a:ln w="19050" cap="sq" cmpd="sng">
              <a:solidFill>
                <a:srgbClr val="FF0000"/>
              </a:solidFill>
              <a:prstDash val="solid"/>
              <a:miter/>
              <a:headEnd type="none" w="sm" len="sm"/>
              <a:tailEnd type="none" w="sm" len="sm"/>
            </a:ln>
          </p:spPr>
          <p:txBody>
            <a:bodyPr wrap="none" anchor="ctr" anchorCtr="0"/>
            <a:p>
              <a:pPr algn="ctr"/>
              <a:r>
                <a:rPr lang="en-US" altLang="zh-CN" sz="2000" b="1" dirty="0">
                  <a:solidFill>
                    <a:srgbClr val="000000"/>
                  </a:solidFill>
                  <a:latin typeface="Times New Roman" panose="02020603050405020304" pitchFamily="18" charset="0"/>
                  <a:ea typeface="宋体" panose="02010600030101010101" pitchFamily="2" charset="-122"/>
                </a:rPr>
                <a:t>Point   v1, v2 </a:t>
              </a:r>
              <a:endParaRPr lang="en-US" altLang="zh-CN" sz="2000" b="1" dirty="0">
                <a:solidFill>
                  <a:srgbClr val="000000"/>
                </a:solidFill>
                <a:latin typeface="Times New Roman" panose="02020603050405020304" pitchFamily="18" charset="0"/>
                <a:ea typeface="宋体" panose="02010600030101010101" pitchFamily="2" charset="-122"/>
              </a:endParaRPr>
            </a:p>
          </p:txBody>
        </p:sp>
        <p:sp>
          <p:nvSpPr>
            <p:cNvPr id="8221" name="Rectangle 30"/>
            <p:cNvSpPr/>
            <p:nvPr/>
          </p:nvSpPr>
          <p:spPr>
            <a:xfrm>
              <a:off x="3059" y="3600"/>
              <a:ext cx="912" cy="384"/>
            </a:xfrm>
            <a:prstGeom prst="rect">
              <a:avLst/>
            </a:prstGeom>
            <a:noFill/>
            <a:ln w="19050" cap="sq" cmpd="sng">
              <a:solidFill>
                <a:srgbClr val="FF0000"/>
              </a:solidFill>
              <a:prstDash val="solid"/>
              <a:miter/>
              <a:headEnd type="none" w="sm" len="sm"/>
              <a:tailEnd type="none" w="sm" len="sm"/>
            </a:ln>
          </p:spPr>
          <p:txBody>
            <a:bodyPr wrap="none" tIns="10800" bIns="10800" anchor="t" anchorCtr="0"/>
            <a:p>
              <a:pPr algn="ctr"/>
              <a:r>
                <a:rPr lang="en-US" altLang="zh-CN" sz="2000" b="1" dirty="0">
                  <a:solidFill>
                    <a:srgbClr val="000000"/>
                  </a:solidFill>
                  <a:latin typeface="Times New Roman" panose="02020603050405020304" pitchFamily="18" charset="0"/>
                  <a:ea typeface="宋体" panose="02010600030101010101" pitchFamily="2" charset="-122"/>
                </a:rPr>
                <a:t>Draw ( )</a:t>
              </a:r>
              <a:endParaRPr lang="en-US" altLang="zh-CN" sz="2000" b="1" dirty="0">
                <a:solidFill>
                  <a:srgbClr val="000000"/>
                </a:solidFill>
                <a:latin typeface="Times New Roman" panose="02020603050405020304" pitchFamily="18" charset="0"/>
                <a:ea typeface="宋体" panose="02010600030101010101" pitchFamily="2" charset="-122"/>
              </a:endParaRPr>
            </a:p>
            <a:p>
              <a:pPr algn="ctr"/>
              <a:r>
                <a:rPr lang="en-US" altLang="zh-CN" sz="2000" b="1" dirty="0">
                  <a:solidFill>
                    <a:srgbClr val="000000"/>
                  </a:solidFill>
                  <a:latin typeface="Times New Roman" panose="02020603050405020304" pitchFamily="18" charset="0"/>
                  <a:ea typeface="宋体" panose="02010600030101010101" pitchFamily="2" charset="-122"/>
                </a:rPr>
                <a:t>Move ( )</a:t>
              </a:r>
              <a:endParaRPr lang="en-US" altLang="zh-CN" sz="2000" b="1" dirty="0">
                <a:solidFill>
                  <a:srgbClr val="000000"/>
                </a:solidFill>
                <a:latin typeface="Times New Roman" panose="02020603050405020304" pitchFamily="18" charset="0"/>
                <a:ea typeface="宋体" panose="02010600030101010101" pitchFamily="2" charset="-122"/>
              </a:endParaRPr>
            </a:p>
          </p:txBody>
        </p:sp>
      </p:grpSp>
      <p:grpSp>
        <p:nvGrpSpPr>
          <p:cNvPr id="6" name="Group 31"/>
          <p:cNvGrpSpPr/>
          <p:nvPr/>
        </p:nvGrpSpPr>
        <p:grpSpPr>
          <a:xfrm>
            <a:off x="8763000" y="4195763"/>
            <a:ext cx="1762125" cy="1955800"/>
            <a:chOff x="4272" y="3120"/>
            <a:chExt cx="912" cy="1008"/>
          </a:xfrm>
        </p:grpSpPr>
        <p:sp>
          <p:nvSpPr>
            <p:cNvPr id="8223" name="Rectangle 32"/>
            <p:cNvSpPr/>
            <p:nvPr/>
          </p:nvSpPr>
          <p:spPr>
            <a:xfrm>
              <a:off x="4272" y="3120"/>
              <a:ext cx="912" cy="240"/>
            </a:xfrm>
            <a:prstGeom prst="rect">
              <a:avLst/>
            </a:prstGeom>
            <a:noFill/>
            <a:ln w="19050" cap="sq" cmpd="sng">
              <a:solidFill>
                <a:srgbClr val="FF0000"/>
              </a:solidFill>
              <a:prstDash val="solid"/>
              <a:miter/>
              <a:headEnd type="none" w="sm" len="sm"/>
              <a:tailEnd type="none" w="sm" len="sm"/>
            </a:ln>
          </p:spPr>
          <p:txBody>
            <a:bodyPr wrap="none" anchor="ctr" anchorCtr="0"/>
            <a:p>
              <a:pPr algn="ctr"/>
              <a:r>
                <a:rPr lang="en-US" altLang="zh-CN" sz="2000" b="1" dirty="0">
                  <a:solidFill>
                    <a:srgbClr val="000000"/>
                  </a:solidFill>
                  <a:latin typeface="Times New Roman" panose="02020603050405020304" pitchFamily="18" charset="0"/>
                  <a:ea typeface="宋体" panose="02010600030101010101" pitchFamily="2" charset="-122"/>
                </a:rPr>
                <a:t>Circle</a:t>
              </a:r>
              <a:endParaRPr lang="en-US" altLang="zh-CN" sz="2000" b="1" dirty="0">
                <a:solidFill>
                  <a:srgbClr val="000000"/>
                </a:solidFill>
                <a:latin typeface="Times New Roman" panose="02020603050405020304" pitchFamily="18" charset="0"/>
                <a:ea typeface="宋体" panose="02010600030101010101" pitchFamily="2" charset="-122"/>
              </a:endParaRPr>
            </a:p>
          </p:txBody>
        </p:sp>
        <p:sp useBgFill="1">
          <p:nvSpPr>
            <p:cNvPr id="8224" name="Rectangle 33"/>
            <p:cNvSpPr/>
            <p:nvPr/>
          </p:nvSpPr>
          <p:spPr>
            <a:xfrm>
              <a:off x="4272" y="3360"/>
              <a:ext cx="912" cy="384"/>
            </a:xfrm>
            <a:prstGeom prst="rect">
              <a:avLst/>
            </a:prstGeom>
            <a:ln w="19050" cap="sq" cmpd="sng">
              <a:solidFill>
                <a:srgbClr val="FF0000"/>
              </a:solidFill>
              <a:prstDash val="solid"/>
              <a:miter/>
              <a:headEnd type="none" w="sm" len="sm"/>
              <a:tailEnd type="none" w="sm" len="sm"/>
            </a:ln>
          </p:spPr>
          <p:txBody>
            <a:bodyPr wrap="none" anchor="ctr" anchorCtr="0"/>
            <a:p>
              <a:pPr algn="ctr"/>
              <a:r>
                <a:rPr lang="en-US" altLang="zh-CN" sz="2000" b="1" dirty="0">
                  <a:solidFill>
                    <a:srgbClr val="000000"/>
                  </a:solidFill>
                  <a:latin typeface="Times New Roman" panose="02020603050405020304" pitchFamily="18" charset="0"/>
                  <a:ea typeface="宋体" panose="02010600030101010101" pitchFamily="2" charset="-122"/>
                </a:rPr>
                <a:t>Point   origin</a:t>
              </a:r>
              <a:endParaRPr lang="en-US" altLang="zh-CN" sz="2000" b="1" dirty="0">
                <a:solidFill>
                  <a:srgbClr val="000000"/>
                </a:solidFill>
                <a:latin typeface="Times New Roman" panose="02020603050405020304" pitchFamily="18" charset="0"/>
                <a:ea typeface="宋体" panose="02010600030101010101" pitchFamily="2" charset="-122"/>
              </a:endParaRPr>
            </a:p>
            <a:p>
              <a:pPr algn="ctr"/>
              <a:r>
                <a:rPr lang="en-US" altLang="zh-CN" sz="2000" b="1" dirty="0">
                  <a:solidFill>
                    <a:srgbClr val="000000"/>
                  </a:solidFill>
                  <a:latin typeface="Times New Roman" panose="02020603050405020304" pitchFamily="18" charset="0"/>
                  <a:ea typeface="宋体" panose="02010600030101010101" pitchFamily="2" charset="-122"/>
                </a:rPr>
                <a:t>  float   radius  </a:t>
              </a:r>
              <a:endParaRPr lang="en-US" altLang="zh-CN" sz="2000" b="1" dirty="0">
                <a:solidFill>
                  <a:srgbClr val="000000"/>
                </a:solidFill>
                <a:latin typeface="Times New Roman" panose="02020603050405020304" pitchFamily="18" charset="0"/>
                <a:ea typeface="宋体" panose="02010600030101010101" pitchFamily="2" charset="-122"/>
              </a:endParaRPr>
            </a:p>
          </p:txBody>
        </p:sp>
        <p:sp useBgFill="1">
          <p:nvSpPr>
            <p:cNvPr id="8225" name="Rectangle 34"/>
            <p:cNvSpPr/>
            <p:nvPr/>
          </p:nvSpPr>
          <p:spPr>
            <a:xfrm>
              <a:off x="4272" y="3744"/>
              <a:ext cx="912" cy="384"/>
            </a:xfrm>
            <a:prstGeom prst="rect">
              <a:avLst/>
            </a:prstGeom>
            <a:ln w="19050" cap="sq" cmpd="sng">
              <a:solidFill>
                <a:srgbClr val="FF0000"/>
              </a:solidFill>
              <a:prstDash val="solid"/>
              <a:miter/>
              <a:headEnd type="none" w="sm" len="sm"/>
              <a:tailEnd type="none" w="sm" len="sm"/>
            </a:ln>
          </p:spPr>
          <p:txBody>
            <a:bodyPr wrap="none" tIns="10800" bIns="10800" anchor="t" anchorCtr="0"/>
            <a:p>
              <a:pPr algn="ctr"/>
              <a:r>
                <a:rPr lang="en-US" altLang="zh-CN" sz="2000" b="1" dirty="0">
                  <a:solidFill>
                    <a:srgbClr val="000000"/>
                  </a:solidFill>
                  <a:latin typeface="Times New Roman" panose="02020603050405020304" pitchFamily="18" charset="0"/>
                  <a:ea typeface="宋体" panose="02010600030101010101" pitchFamily="2" charset="-122"/>
                </a:rPr>
                <a:t>Draw ( )</a:t>
              </a:r>
              <a:endParaRPr lang="en-US" altLang="zh-CN" sz="2000" b="1" dirty="0">
                <a:solidFill>
                  <a:srgbClr val="000000"/>
                </a:solidFill>
                <a:latin typeface="Times New Roman" panose="02020603050405020304" pitchFamily="18" charset="0"/>
                <a:ea typeface="宋体" panose="02010600030101010101" pitchFamily="2" charset="-122"/>
              </a:endParaRPr>
            </a:p>
            <a:p>
              <a:pPr algn="ctr"/>
              <a:r>
                <a:rPr lang="en-US" altLang="zh-CN" sz="2000" b="1" dirty="0">
                  <a:solidFill>
                    <a:srgbClr val="000000"/>
                  </a:solidFill>
                  <a:latin typeface="Times New Roman" panose="02020603050405020304" pitchFamily="18" charset="0"/>
                  <a:ea typeface="宋体" panose="02010600030101010101" pitchFamily="2" charset="-122"/>
                </a:rPr>
                <a:t>Move ( )</a:t>
              </a:r>
              <a:endParaRPr lang="en-US" altLang="zh-CN" sz="2000" b="1" dirty="0">
                <a:solidFill>
                  <a:srgbClr val="000000"/>
                </a:solidFill>
                <a:latin typeface="Times New Roman" panose="02020603050405020304" pitchFamily="18" charset="0"/>
                <a:ea typeface="宋体" panose="02010600030101010101" pitchFamily="2" charset="-122"/>
              </a:endParaRPr>
            </a:p>
          </p:txBody>
        </p:sp>
      </p:grpSp>
      <p:grpSp>
        <p:nvGrpSpPr>
          <p:cNvPr id="7" name="Group 35"/>
          <p:cNvGrpSpPr/>
          <p:nvPr/>
        </p:nvGrpSpPr>
        <p:grpSpPr>
          <a:xfrm>
            <a:off x="5410200" y="3071813"/>
            <a:ext cx="4471988" cy="1117600"/>
            <a:chOff x="2153" y="2544"/>
            <a:chExt cx="2551" cy="576"/>
          </a:xfrm>
        </p:grpSpPr>
        <p:sp>
          <p:nvSpPr>
            <p:cNvPr id="8227" name="AutoShape 36"/>
            <p:cNvSpPr/>
            <p:nvPr/>
          </p:nvSpPr>
          <p:spPr>
            <a:xfrm>
              <a:off x="3415" y="2544"/>
              <a:ext cx="192" cy="192"/>
            </a:xfrm>
            <a:prstGeom prst="triangle">
              <a:avLst>
                <a:gd name="adj" fmla="val 50000"/>
              </a:avLst>
            </a:prstGeom>
            <a:noFill/>
            <a:ln w="19050" cap="sq" cmpd="sng">
              <a:solidFill>
                <a:srgbClr val="FF0000"/>
              </a:solidFill>
              <a:prstDash val="solid"/>
              <a:miter/>
              <a:headEnd type="none" w="sm" len="sm"/>
              <a:tailEnd type="none" w="sm" len="sm"/>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8228" name="Line 37"/>
            <p:cNvSpPr/>
            <p:nvPr/>
          </p:nvSpPr>
          <p:spPr>
            <a:xfrm>
              <a:off x="3518" y="2736"/>
              <a:ext cx="0" cy="384"/>
            </a:xfrm>
            <a:prstGeom prst="line">
              <a:avLst/>
            </a:prstGeom>
            <a:ln w="28575" cap="sq" cmpd="sng">
              <a:solidFill>
                <a:srgbClr val="FF0000"/>
              </a:solidFill>
              <a:prstDash val="solid"/>
              <a:round/>
              <a:headEnd type="none" w="sm" len="sm"/>
              <a:tailEnd type="none" w="sm" len="sm"/>
            </a:ln>
          </p:spPr>
        </p:sp>
        <p:sp>
          <p:nvSpPr>
            <p:cNvPr id="8229" name="Line 38"/>
            <p:cNvSpPr/>
            <p:nvPr/>
          </p:nvSpPr>
          <p:spPr>
            <a:xfrm>
              <a:off x="2153" y="2928"/>
              <a:ext cx="0" cy="192"/>
            </a:xfrm>
            <a:prstGeom prst="line">
              <a:avLst/>
            </a:prstGeom>
            <a:ln w="28575" cap="sq" cmpd="sng">
              <a:solidFill>
                <a:srgbClr val="FF0000"/>
              </a:solidFill>
              <a:prstDash val="solid"/>
              <a:round/>
              <a:headEnd type="none" w="sm" len="sm"/>
              <a:tailEnd type="none" w="sm" len="sm"/>
            </a:ln>
          </p:spPr>
        </p:sp>
        <p:sp>
          <p:nvSpPr>
            <p:cNvPr id="8230" name="Line 39"/>
            <p:cNvSpPr/>
            <p:nvPr/>
          </p:nvSpPr>
          <p:spPr>
            <a:xfrm>
              <a:off x="4704" y="2915"/>
              <a:ext cx="0" cy="192"/>
            </a:xfrm>
            <a:prstGeom prst="line">
              <a:avLst/>
            </a:prstGeom>
            <a:ln w="28575" cap="sq" cmpd="sng">
              <a:solidFill>
                <a:srgbClr val="FF0000"/>
              </a:solidFill>
              <a:prstDash val="solid"/>
              <a:round/>
              <a:headEnd type="none" w="sm" len="sm"/>
              <a:tailEnd type="none" w="sm" len="sm"/>
            </a:ln>
          </p:spPr>
        </p:sp>
        <p:sp>
          <p:nvSpPr>
            <p:cNvPr id="8231" name="Line 40"/>
            <p:cNvSpPr/>
            <p:nvPr/>
          </p:nvSpPr>
          <p:spPr>
            <a:xfrm>
              <a:off x="2153" y="2921"/>
              <a:ext cx="2544" cy="0"/>
            </a:xfrm>
            <a:prstGeom prst="line">
              <a:avLst/>
            </a:prstGeom>
            <a:ln w="28575" cap="sq" cmpd="sng">
              <a:solidFill>
                <a:srgbClr val="FF0000"/>
              </a:solidFill>
              <a:prstDash val="solid"/>
              <a:round/>
              <a:headEnd type="none" w="sm" len="sm"/>
              <a:tailEnd type="none" w="sm" len="sm"/>
            </a:ln>
          </p:spPr>
        </p:sp>
      </p:grpSp>
      <p:sp>
        <p:nvSpPr>
          <p:cNvPr id="76849" name="Text Box 49"/>
          <p:cNvSpPr txBox="1">
            <a:spLocks noChangeArrowheads="1"/>
          </p:cNvSpPr>
          <p:nvPr/>
        </p:nvSpPr>
        <p:spPr bwMode="auto">
          <a:xfrm>
            <a:off x="2874963" y="3578225"/>
            <a:ext cx="488950" cy="2306955"/>
          </a:xfrm>
          <a:prstGeom prst="rect">
            <a:avLst/>
          </a:prstGeom>
          <a:noFill/>
          <a:ln w="12700" cap="sq">
            <a:noFill/>
            <a:miter lim="800000"/>
            <a:headEnd type="none" w="sm" len="sm"/>
            <a:tailEnd type="none" w="sm" len="sm"/>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smtClean="0">
                <a:ln>
                  <a:noFill/>
                </a:ln>
                <a:solidFill>
                  <a:srgbClr val="000000"/>
                </a:solidFill>
                <a:effectLst>
                  <a:outerShdw blurRad="38100" dist="38100" dir="2700000" algn="tl">
                    <a:srgbClr val="C0C0C0"/>
                  </a:outerShdw>
                </a:effectLst>
                <a:uLnTx/>
                <a:uFillTx/>
                <a:latin typeface="Times New Roman" panose="02020603050405020304" pitchFamily="18" charset="0"/>
                <a:ea typeface="隶书" panose="02010509060101010101" pitchFamily="49" charset="-122"/>
                <a:cs typeface="+mn-cs"/>
              </a:rPr>
              <a:t>B</a:t>
            </a:r>
            <a:br>
              <a:rPr kumimoji="1" lang="en-US" altLang="zh-CN" sz="2400" b="1" i="0" u="none" strike="noStrike" kern="1200" cap="none" spc="0" normalizeH="0" baseline="0" noProof="0" smtClean="0">
                <a:ln>
                  <a:noFill/>
                </a:ln>
                <a:solidFill>
                  <a:srgbClr val="000000"/>
                </a:solidFill>
                <a:effectLst>
                  <a:outerShdw blurRad="38100" dist="38100" dir="2700000" algn="tl">
                    <a:srgbClr val="C0C0C0"/>
                  </a:outerShdw>
                </a:effectLst>
                <a:uLnTx/>
                <a:uFillTx/>
                <a:latin typeface="Times New Roman" panose="02020603050405020304" pitchFamily="18" charset="0"/>
                <a:ea typeface="隶书" panose="02010509060101010101" pitchFamily="49" charset="-122"/>
                <a:cs typeface="+mn-cs"/>
              </a:rPr>
            </a:br>
            <a:r>
              <a:rPr kumimoji="1" lang="zh-CN" altLang="en-US" sz="2400" b="1" i="0" u="none" strike="noStrike" kern="1200" cap="none" spc="0" normalizeH="0" baseline="0" noProof="0" smtClean="0">
                <a:ln>
                  <a:noFill/>
                </a:ln>
                <a:solidFill>
                  <a:srgbClr val="000000"/>
                </a:solidFill>
                <a:effectLst>
                  <a:outerShdw blurRad="38100" dist="38100" dir="2700000" algn="tl">
                    <a:srgbClr val="C0C0C0"/>
                  </a:outerShdw>
                </a:effectLst>
                <a:uLnTx/>
                <a:uFillTx/>
                <a:latin typeface="Times New Roman" panose="02020603050405020304" pitchFamily="18" charset="0"/>
                <a:ea typeface="隶书" panose="02010509060101010101" pitchFamily="49" charset="-122"/>
                <a:cs typeface="+mn-cs"/>
              </a:rPr>
              <a:t>类</a:t>
            </a:r>
            <a:br>
              <a:rPr kumimoji="1" lang="zh-CN" altLang="en-US" sz="2400" b="1" i="0" u="none" strike="noStrike" kern="1200" cap="none" spc="0" normalizeH="0" baseline="0" noProof="0" smtClean="0">
                <a:ln>
                  <a:noFill/>
                </a:ln>
                <a:solidFill>
                  <a:srgbClr val="000000"/>
                </a:solidFill>
                <a:effectLst>
                  <a:outerShdw blurRad="38100" dist="38100" dir="2700000" algn="tl">
                    <a:srgbClr val="C0C0C0"/>
                  </a:outerShdw>
                </a:effectLst>
                <a:uLnTx/>
                <a:uFillTx/>
                <a:latin typeface="Times New Roman" panose="02020603050405020304" pitchFamily="18" charset="0"/>
                <a:ea typeface="隶书" panose="02010509060101010101" pitchFamily="49" charset="-122"/>
                <a:cs typeface="+mn-cs"/>
              </a:rPr>
            </a:br>
            <a:r>
              <a:rPr kumimoji="1" lang="zh-CN" altLang="en-US" sz="2400" b="1" i="0" u="none" strike="noStrike" kern="1200" cap="none" spc="0" normalizeH="0" baseline="0" noProof="0" smtClean="0">
                <a:ln>
                  <a:noFill/>
                </a:ln>
                <a:solidFill>
                  <a:srgbClr val="000000"/>
                </a:solidFill>
                <a:effectLst>
                  <a:outerShdw blurRad="38100" dist="38100" dir="2700000" algn="tl">
                    <a:srgbClr val="C0C0C0"/>
                  </a:outerShdw>
                </a:effectLst>
                <a:uLnTx/>
                <a:uFillTx/>
                <a:latin typeface="Times New Roman" panose="02020603050405020304" pitchFamily="18" charset="0"/>
                <a:ea typeface="隶书" panose="02010509060101010101" pitchFamily="49" charset="-122"/>
                <a:cs typeface="+mn-cs"/>
              </a:rPr>
              <a:t>继</a:t>
            </a:r>
            <a:br>
              <a:rPr kumimoji="1" lang="zh-CN" altLang="en-US" sz="2400" b="1" i="0" u="none" strike="noStrike" kern="1200" cap="none" spc="0" normalizeH="0" baseline="0" noProof="0" smtClean="0">
                <a:ln>
                  <a:noFill/>
                </a:ln>
                <a:solidFill>
                  <a:srgbClr val="000000"/>
                </a:solidFill>
                <a:effectLst>
                  <a:outerShdw blurRad="38100" dist="38100" dir="2700000" algn="tl">
                    <a:srgbClr val="C0C0C0"/>
                  </a:outerShdw>
                </a:effectLst>
                <a:uLnTx/>
                <a:uFillTx/>
                <a:latin typeface="Times New Roman" panose="02020603050405020304" pitchFamily="18" charset="0"/>
                <a:ea typeface="隶书" panose="02010509060101010101" pitchFamily="49" charset="-122"/>
                <a:cs typeface="+mn-cs"/>
              </a:rPr>
            </a:br>
            <a:r>
              <a:rPr kumimoji="1" lang="zh-CN" altLang="en-US" sz="2400" b="1" i="0" u="none" strike="noStrike" kern="1200" cap="none" spc="0" normalizeH="0" baseline="0" noProof="0" smtClean="0">
                <a:ln>
                  <a:noFill/>
                </a:ln>
                <a:solidFill>
                  <a:srgbClr val="000000"/>
                </a:solidFill>
                <a:effectLst>
                  <a:outerShdw blurRad="38100" dist="38100" dir="2700000" algn="tl">
                    <a:srgbClr val="C0C0C0"/>
                  </a:outerShdw>
                </a:effectLst>
                <a:uLnTx/>
                <a:uFillTx/>
                <a:latin typeface="Times New Roman" panose="02020603050405020304" pitchFamily="18" charset="0"/>
                <a:ea typeface="隶书" panose="02010509060101010101" pitchFamily="49" charset="-122"/>
                <a:cs typeface="+mn-cs"/>
              </a:rPr>
              <a:t>承</a:t>
            </a:r>
            <a:br>
              <a:rPr kumimoji="1" lang="zh-CN" altLang="en-US" sz="2400" b="1" i="0" u="none" strike="noStrike" kern="1200" cap="none" spc="0" normalizeH="0" baseline="0" noProof="0" smtClean="0">
                <a:ln>
                  <a:noFill/>
                </a:ln>
                <a:solidFill>
                  <a:srgbClr val="000000"/>
                </a:solidFill>
                <a:effectLst>
                  <a:outerShdw blurRad="38100" dist="38100" dir="2700000" algn="tl">
                    <a:srgbClr val="C0C0C0"/>
                  </a:outerShdw>
                </a:effectLst>
                <a:uLnTx/>
                <a:uFillTx/>
                <a:latin typeface="Times New Roman" panose="02020603050405020304" pitchFamily="18" charset="0"/>
                <a:ea typeface="隶书" panose="02010509060101010101" pitchFamily="49" charset="-122"/>
                <a:cs typeface="+mn-cs"/>
              </a:rPr>
            </a:br>
            <a:r>
              <a:rPr kumimoji="1" lang="en-US" altLang="zh-CN" sz="2400" b="1" i="0" u="none" strike="noStrike" kern="1200" cap="none" spc="0" normalizeH="0" baseline="0" noProof="0" smtClean="0">
                <a:ln>
                  <a:noFill/>
                </a:ln>
                <a:solidFill>
                  <a:srgbClr val="000000"/>
                </a:solidFill>
                <a:effectLst>
                  <a:outerShdw blurRad="38100" dist="38100" dir="2700000" algn="tl">
                    <a:srgbClr val="C0C0C0"/>
                  </a:outerShdw>
                </a:effectLst>
                <a:uLnTx/>
                <a:uFillTx/>
                <a:latin typeface="Times New Roman" panose="02020603050405020304" pitchFamily="18" charset="0"/>
                <a:ea typeface="隶书" panose="02010509060101010101" pitchFamily="49" charset="-122"/>
                <a:cs typeface="+mn-cs"/>
              </a:rPr>
              <a:t>A</a:t>
            </a:r>
            <a:br>
              <a:rPr kumimoji="1" lang="en-US" altLang="zh-CN" sz="2400" b="1" i="0" u="none" strike="noStrike" kern="1200" cap="none" spc="0" normalizeH="0" baseline="0" noProof="0" smtClean="0">
                <a:ln>
                  <a:noFill/>
                </a:ln>
                <a:solidFill>
                  <a:srgbClr val="000000"/>
                </a:solidFill>
                <a:effectLst>
                  <a:outerShdw blurRad="38100" dist="38100" dir="2700000" algn="tl">
                    <a:srgbClr val="C0C0C0"/>
                  </a:outerShdw>
                </a:effectLst>
                <a:uLnTx/>
                <a:uFillTx/>
                <a:latin typeface="Times New Roman" panose="02020603050405020304" pitchFamily="18" charset="0"/>
                <a:ea typeface="隶书" panose="02010509060101010101" pitchFamily="49" charset="-122"/>
                <a:cs typeface="+mn-cs"/>
              </a:rPr>
            </a:br>
            <a:r>
              <a:rPr kumimoji="1" lang="zh-CN" altLang="en-US" sz="2400" b="1" i="0" u="none" strike="noStrike" kern="1200" cap="none" spc="0" normalizeH="0" baseline="0" noProof="0" smtClean="0">
                <a:ln>
                  <a:noFill/>
                </a:ln>
                <a:solidFill>
                  <a:srgbClr val="000000"/>
                </a:solidFill>
                <a:effectLst>
                  <a:outerShdw blurRad="38100" dist="38100" dir="2700000" algn="tl">
                    <a:srgbClr val="C0C0C0"/>
                  </a:outerShdw>
                </a:effectLst>
                <a:uLnTx/>
                <a:uFillTx/>
                <a:latin typeface="Times New Roman" panose="02020603050405020304" pitchFamily="18" charset="0"/>
                <a:ea typeface="隶书" panose="02010509060101010101" pitchFamily="49" charset="-122"/>
                <a:cs typeface="+mn-cs"/>
              </a:rPr>
              <a:t>类</a:t>
            </a:r>
            <a:endParaRPr kumimoji="1" lang="zh-CN" altLang="en-US" sz="2400" b="1" i="0" u="none" strike="noStrike" kern="1200" cap="none" spc="0" normalizeH="0" baseline="0" noProof="0" smtClean="0">
              <a:ln>
                <a:noFill/>
              </a:ln>
              <a:solidFill>
                <a:srgbClr val="000000"/>
              </a:solidFill>
              <a:effectLst>
                <a:outerShdw blurRad="38100" dist="38100" dir="2700000" algn="tl">
                  <a:srgbClr val="C0C0C0"/>
                </a:outerShdw>
              </a:effectLst>
              <a:uLnTx/>
              <a:uFillTx/>
              <a:latin typeface="Times New Roman" panose="02020603050405020304" pitchFamily="18" charset="0"/>
              <a:ea typeface="隶书" panose="02010509060101010101" pitchFamily="49" charset="-122"/>
              <a:cs typeface="+mn-cs"/>
            </a:endParaRPr>
          </a:p>
        </p:txBody>
      </p:sp>
      <p:grpSp>
        <p:nvGrpSpPr>
          <p:cNvPr id="8" name="Group 51"/>
          <p:cNvGrpSpPr/>
          <p:nvPr/>
        </p:nvGrpSpPr>
        <p:grpSpPr>
          <a:xfrm>
            <a:off x="2208213" y="4365625"/>
            <a:ext cx="614363" cy="1831975"/>
            <a:chOff x="1152" y="2736"/>
            <a:chExt cx="387" cy="1154"/>
          </a:xfrm>
        </p:grpSpPr>
        <p:grpSp>
          <p:nvGrpSpPr>
            <p:cNvPr id="8234" name="Group 52"/>
            <p:cNvGrpSpPr/>
            <p:nvPr/>
          </p:nvGrpSpPr>
          <p:grpSpPr>
            <a:xfrm>
              <a:off x="1152" y="2880"/>
              <a:ext cx="192" cy="816"/>
              <a:chOff x="672" y="2544"/>
              <a:chExt cx="192" cy="816"/>
            </a:xfrm>
          </p:grpSpPr>
          <p:sp>
            <p:nvSpPr>
              <p:cNvPr id="8235" name="Line 53"/>
              <p:cNvSpPr/>
              <p:nvPr/>
            </p:nvSpPr>
            <p:spPr>
              <a:xfrm>
                <a:off x="768" y="2544"/>
                <a:ext cx="0" cy="288"/>
              </a:xfrm>
              <a:prstGeom prst="line">
                <a:avLst/>
              </a:prstGeom>
              <a:ln w="38100" cap="sq" cmpd="sng">
                <a:solidFill>
                  <a:srgbClr val="CC3300"/>
                </a:solidFill>
                <a:prstDash val="solid"/>
                <a:round/>
                <a:headEnd type="none" w="sm" len="sm"/>
                <a:tailEnd type="none" w="sm" len="sm"/>
              </a:ln>
            </p:spPr>
          </p:sp>
          <p:sp>
            <p:nvSpPr>
              <p:cNvPr id="8236" name="AutoShape 54"/>
              <p:cNvSpPr/>
              <p:nvPr/>
            </p:nvSpPr>
            <p:spPr>
              <a:xfrm>
                <a:off x="672" y="2832"/>
                <a:ext cx="192" cy="240"/>
              </a:xfrm>
              <a:prstGeom prst="flowChartExtract">
                <a:avLst/>
              </a:prstGeom>
              <a:noFill/>
              <a:ln w="38100" cap="sq" cmpd="sng">
                <a:solidFill>
                  <a:srgbClr val="CC3300"/>
                </a:solidFill>
                <a:prstDash val="solid"/>
                <a:miter/>
                <a:headEnd type="none" w="sm" len="sm"/>
                <a:tailEnd type="none" w="sm" len="sm"/>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8237" name="Line 55"/>
              <p:cNvSpPr/>
              <p:nvPr/>
            </p:nvSpPr>
            <p:spPr>
              <a:xfrm>
                <a:off x="768" y="3072"/>
                <a:ext cx="0" cy="288"/>
              </a:xfrm>
              <a:prstGeom prst="line">
                <a:avLst/>
              </a:prstGeom>
              <a:ln w="38100" cap="sq" cmpd="sng">
                <a:solidFill>
                  <a:srgbClr val="CC3300"/>
                </a:solidFill>
                <a:prstDash val="solid"/>
                <a:round/>
                <a:headEnd type="none" w="sm" len="sm"/>
                <a:tailEnd type="none" w="sm" len="sm"/>
              </a:ln>
            </p:spPr>
          </p:sp>
        </p:grpSp>
        <p:sp>
          <p:nvSpPr>
            <p:cNvPr id="8238" name="Text Box 56"/>
            <p:cNvSpPr txBox="1"/>
            <p:nvPr/>
          </p:nvSpPr>
          <p:spPr>
            <a:xfrm>
              <a:off x="1248" y="2736"/>
              <a:ext cx="254" cy="290"/>
            </a:xfrm>
            <a:prstGeom prst="rect">
              <a:avLst/>
            </a:prstGeom>
            <a:noFill/>
            <a:ln w="12700">
              <a:noFill/>
            </a:ln>
          </p:spPr>
          <p:txBody>
            <a:bodyPr wrap="none" anchor="t" anchorCtr="0">
              <a:spAutoFit/>
            </a:bodyPr>
            <a:p>
              <a:r>
                <a:rPr lang="en-US" altLang="zh-CN" sz="2400" b="1" dirty="0">
                  <a:solidFill>
                    <a:srgbClr val="0033CC"/>
                  </a:solidFill>
                  <a:latin typeface="Times New Roman" panose="02020603050405020304" pitchFamily="18" charset="0"/>
                  <a:ea typeface="宋体" panose="02010600030101010101" pitchFamily="2" charset="-122"/>
                </a:rPr>
                <a:t>A</a:t>
              </a:r>
              <a:endParaRPr lang="en-US" altLang="zh-CN" sz="2400" b="1" dirty="0">
                <a:solidFill>
                  <a:srgbClr val="0033CC"/>
                </a:solidFill>
                <a:latin typeface="Times New Roman" panose="02020603050405020304" pitchFamily="18" charset="0"/>
                <a:ea typeface="宋体" panose="02010600030101010101" pitchFamily="2" charset="-122"/>
              </a:endParaRPr>
            </a:p>
          </p:txBody>
        </p:sp>
        <p:sp>
          <p:nvSpPr>
            <p:cNvPr id="8239" name="Text Box 57"/>
            <p:cNvSpPr txBox="1"/>
            <p:nvPr/>
          </p:nvSpPr>
          <p:spPr>
            <a:xfrm>
              <a:off x="1296" y="3600"/>
              <a:ext cx="243" cy="290"/>
            </a:xfrm>
            <a:prstGeom prst="rect">
              <a:avLst/>
            </a:prstGeom>
            <a:noFill/>
            <a:ln w="12700">
              <a:noFill/>
            </a:ln>
          </p:spPr>
          <p:txBody>
            <a:bodyPr wrap="none" anchor="t" anchorCtr="0">
              <a:spAutoFit/>
            </a:bodyPr>
            <a:p>
              <a:r>
                <a:rPr lang="en-US" altLang="zh-CN" sz="2400" b="1" dirty="0">
                  <a:solidFill>
                    <a:srgbClr val="0033CC"/>
                  </a:solidFill>
                  <a:latin typeface="Times New Roman" panose="02020603050405020304" pitchFamily="18" charset="0"/>
                  <a:ea typeface="宋体" panose="02010600030101010101" pitchFamily="2" charset="-122"/>
                </a:rPr>
                <a:t>B</a:t>
              </a:r>
              <a:endParaRPr lang="en-US" altLang="zh-CN" sz="2400" b="1" dirty="0">
                <a:solidFill>
                  <a:srgbClr val="0033CC"/>
                </a:solidFill>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5"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6849"/>
                                        </p:tgtEl>
                                        <p:attrNameLst>
                                          <p:attrName>style.visibility</p:attrName>
                                        </p:attrNameLst>
                                      </p:cBhvr>
                                      <p:to>
                                        <p:strVal val="visible"/>
                                      </p:to>
                                    </p:set>
                                    <p:animEffect transition="in" filter="blinds(horizontal)">
                                      <p:cBhvr>
                                        <p:cTn id="32" dur="500"/>
                                        <p:tgtEl>
                                          <p:spTgt spid="76849"/>
                                        </p:tgtEl>
                                      </p:cBhvr>
                                    </p:animEffect>
                                  </p:childTnLst>
                                </p:cTn>
                              </p:par>
                              <p:par>
                                <p:cTn id="33" presetID="3" presetClass="entr" presetSubtype="1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linds(horizontal)">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49"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2"/>
          <p:cNvSpPr/>
          <p:nvPr/>
        </p:nvSpPr>
        <p:spPr>
          <a:xfrm>
            <a:off x="1752600" y="228600"/>
            <a:ext cx="8763000" cy="6178550"/>
          </a:xfrm>
          <a:prstGeom prst="rect">
            <a:avLst/>
          </a:prstGeom>
          <a:solidFill>
            <a:schemeClr val="bg1"/>
          </a:solidFill>
          <a:ln w="9525">
            <a:noFill/>
          </a:ln>
        </p:spPr>
        <p:txBody>
          <a:bodyPr anchor="t" anchorCtr="0"/>
          <a:p>
            <a:pPr marL="342900" indent="-342900">
              <a:lnSpc>
                <a:spcPct val="105000"/>
              </a:lnSpc>
              <a:buClr>
                <a:schemeClr val="accent2"/>
              </a:buClr>
              <a:buSzPct val="80000"/>
              <a:buFont typeface="Wingdings" panose="05000000000000000000" pitchFamily="2" charset="2"/>
            </a:pPr>
            <a:r>
              <a:rPr lang="zh-CN" altLang="en-US" sz="2800" b="1" dirty="0">
                <a:solidFill>
                  <a:srgbClr val="FF0000"/>
                </a:solidFill>
                <a:latin typeface="楷体_GB2312" pitchFamily="49" charset="-122"/>
                <a:ea typeface="楷体_GB2312" pitchFamily="49" charset="-122"/>
              </a:rPr>
              <a:t>    如果前面的程序中派生类不增加新成员，改为如下形式：</a:t>
            </a:r>
            <a:endParaRPr lang="zh-CN" altLang="en-US" sz="2800" b="1" dirty="0">
              <a:solidFill>
                <a:srgbClr val="FF0000"/>
              </a:solidFill>
              <a:latin typeface="楷体_GB2312" pitchFamily="49" charset="-122"/>
              <a:ea typeface="楷体_GB2312" pitchFamily="49" charset="-122"/>
            </a:endParaRPr>
          </a:p>
          <a:p>
            <a:pPr marL="342900" indent="-342900">
              <a:lnSpc>
                <a:spcPct val="105000"/>
              </a:lnSpc>
              <a:buClr>
                <a:schemeClr val="accent2"/>
              </a:buClr>
              <a:buSzPct val="80000"/>
              <a:buFont typeface="Wingdings" panose="05000000000000000000" pitchFamily="2" charset="2"/>
            </a:pPr>
            <a:r>
              <a:rPr lang="en-US" altLang="zh-CN" sz="2400" b="1" dirty="0">
                <a:solidFill>
                  <a:srgbClr val="000000"/>
                </a:solidFill>
                <a:latin typeface="Arial" panose="020B0604020202020204" pitchFamily="34" charset="0"/>
                <a:ea typeface="隶书" panose="02010509060101010101" pitchFamily="49" charset="-122"/>
              </a:rPr>
              <a:t>Class </a:t>
            </a:r>
            <a:r>
              <a:rPr lang="en-US" altLang="zh-CN" sz="2400" b="1" dirty="0">
                <a:solidFill>
                  <a:srgbClr val="FF0000"/>
                </a:solidFill>
                <a:latin typeface="Arial" panose="020B0604020202020204" pitchFamily="34" charset="0"/>
                <a:ea typeface="隶书" panose="02010509060101010101" pitchFamily="49" charset="-122"/>
              </a:rPr>
              <a:t>  Derived:  public  Base1,  public  Base2</a:t>
            </a:r>
            <a:endParaRPr lang="en-US" altLang="zh-CN" sz="2400" b="1" dirty="0">
              <a:solidFill>
                <a:srgbClr val="FF0000"/>
              </a:solidFill>
              <a:latin typeface="Arial" panose="020B0604020202020204" pitchFamily="34" charset="0"/>
              <a:ea typeface="隶书" panose="02010509060101010101" pitchFamily="49" charset="-122"/>
            </a:endParaRPr>
          </a:p>
          <a:p>
            <a:pPr marL="342900" indent="-342900">
              <a:lnSpc>
                <a:spcPct val="105000"/>
              </a:lnSpc>
              <a:buClr>
                <a:schemeClr val="accent2"/>
              </a:buClr>
              <a:buSzPct val="80000"/>
              <a:buFont typeface="Wingdings" panose="05000000000000000000" pitchFamily="2" charset="2"/>
            </a:pPr>
            <a:r>
              <a:rPr lang="en-US" altLang="zh-CN" sz="2400" b="1" dirty="0">
                <a:solidFill>
                  <a:srgbClr val="000000"/>
                </a:solidFill>
                <a:latin typeface="Arial" panose="020B0604020202020204" pitchFamily="34" charset="0"/>
                <a:ea typeface="隶书" panose="02010509060101010101" pitchFamily="49" charset="-122"/>
              </a:rPr>
              <a:t>{</a:t>
            </a:r>
            <a:r>
              <a:rPr lang="zh-CN" altLang="en-US" sz="2400" b="1" dirty="0">
                <a:solidFill>
                  <a:srgbClr val="000000"/>
                </a:solidFill>
                <a:latin typeface="Arial" panose="020B0604020202020204" pitchFamily="34" charset="0"/>
                <a:ea typeface="隶书" panose="02010509060101010101" pitchFamily="49" charset="-122"/>
              </a:rPr>
              <a:t>　　</a:t>
            </a:r>
            <a:r>
              <a:rPr lang="en-US" altLang="zh-CN" sz="2400" b="1" dirty="0">
                <a:solidFill>
                  <a:srgbClr val="000000"/>
                </a:solidFill>
                <a:latin typeface="Arial" panose="020B0604020202020204" pitchFamily="34" charset="0"/>
                <a:ea typeface="隶书" panose="02010509060101010101" pitchFamily="49" charset="-122"/>
              </a:rPr>
              <a:t>};</a:t>
            </a:r>
            <a:endParaRPr lang="en-US" altLang="zh-CN" sz="2400" b="1" dirty="0">
              <a:solidFill>
                <a:srgbClr val="000000"/>
              </a:solidFill>
              <a:latin typeface="Arial" panose="020B0604020202020204" pitchFamily="34" charset="0"/>
              <a:ea typeface="隶书" panose="02010509060101010101" pitchFamily="49" charset="-122"/>
            </a:endParaRPr>
          </a:p>
          <a:p>
            <a:pPr marL="342900" indent="-342900">
              <a:lnSpc>
                <a:spcPct val="105000"/>
              </a:lnSpc>
              <a:buClr>
                <a:schemeClr val="accent2"/>
              </a:buClr>
              <a:buSzPct val="80000"/>
              <a:buFont typeface="Wingdings" panose="05000000000000000000" pitchFamily="2" charset="2"/>
            </a:pPr>
            <a:endParaRPr lang="en-US" altLang="zh-CN" sz="2400" b="1" dirty="0">
              <a:solidFill>
                <a:srgbClr val="000000"/>
              </a:solidFill>
              <a:latin typeface="Arial" panose="020B0604020202020204" pitchFamily="34" charset="0"/>
              <a:ea typeface="隶书" panose="02010509060101010101" pitchFamily="49" charset="-122"/>
            </a:endParaRPr>
          </a:p>
          <a:p>
            <a:pPr marL="342900" indent="-342900">
              <a:lnSpc>
                <a:spcPct val="105000"/>
              </a:lnSpc>
              <a:buClr>
                <a:schemeClr val="accent2"/>
              </a:buClr>
              <a:buSzPct val="80000"/>
              <a:buFont typeface="Wingdings" panose="05000000000000000000" pitchFamily="2" charset="2"/>
            </a:pPr>
            <a:r>
              <a:rPr lang="en-US" altLang="zh-CN" sz="2400" b="1" dirty="0">
                <a:solidFill>
                  <a:srgbClr val="000000"/>
                </a:solidFill>
                <a:latin typeface="Arial" panose="020B0604020202020204" pitchFamily="34" charset="0"/>
                <a:ea typeface="隶书" panose="02010509060101010101" pitchFamily="49" charset="-122"/>
              </a:rPr>
              <a:t>void main</a:t>
            </a:r>
            <a:r>
              <a:rPr lang="zh-CN" altLang="en-US" sz="2400" b="1" dirty="0">
                <a:solidFill>
                  <a:srgbClr val="000000"/>
                </a:solidFill>
                <a:latin typeface="Arial" panose="020B0604020202020204" pitchFamily="34" charset="0"/>
                <a:ea typeface="隶书" panose="02010509060101010101" pitchFamily="49" charset="-122"/>
              </a:rPr>
              <a:t>（ ）</a:t>
            </a:r>
            <a:endParaRPr lang="zh-CN" altLang="en-US" sz="2400" b="1" dirty="0">
              <a:solidFill>
                <a:srgbClr val="000000"/>
              </a:solidFill>
              <a:latin typeface="Arial" panose="020B0604020202020204" pitchFamily="34" charset="0"/>
              <a:ea typeface="隶书" panose="02010509060101010101" pitchFamily="49" charset="-122"/>
            </a:endParaRPr>
          </a:p>
          <a:p>
            <a:pPr marL="342900" indent="-342900">
              <a:lnSpc>
                <a:spcPct val="105000"/>
              </a:lnSpc>
              <a:buClr>
                <a:schemeClr val="accent2"/>
              </a:buClr>
              <a:buSzPct val="80000"/>
              <a:buFont typeface="Wingdings" panose="05000000000000000000" pitchFamily="2" charset="2"/>
            </a:pPr>
            <a:r>
              <a:rPr lang="en-US" altLang="zh-CN" sz="2400" b="1" dirty="0">
                <a:solidFill>
                  <a:srgbClr val="000000"/>
                </a:solidFill>
                <a:latin typeface="Arial" panose="020B0604020202020204" pitchFamily="34" charset="0"/>
                <a:ea typeface="隶书" panose="02010509060101010101" pitchFamily="49" charset="-122"/>
              </a:rPr>
              <a:t>{	Derived  d;</a:t>
            </a:r>
            <a:endParaRPr lang="en-US" altLang="zh-CN" sz="2400" b="1" dirty="0">
              <a:solidFill>
                <a:srgbClr val="000000"/>
              </a:solidFill>
              <a:latin typeface="Arial" panose="020B0604020202020204" pitchFamily="34" charset="0"/>
              <a:ea typeface="隶书" panose="02010509060101010101" pitchFamily="49" charset="-122"/>
            </a:endParaRPr>
          </a:p>
          <a:p>
            <a:pPr marL="342900" indent="-342900">
              <a:lnSpc>
                <a:spcPct val="105000"/>
              </a:lnSpc>
              <a:buClr>
                <a:schemeClr val="accent2"/>
              </a:buClr>
              <a:buSzPct val="80000"/>
              <a:buFont typeface="Wingdings" panose="05000000000000000000" pitchFamily="2" charset="2"/>
            </a:pPr>
            <a:r>
              <a:rPr lang="en-US" altLang="zh-CN" sz="2400" b="1" dirty="0">
                <a:solidFill>
                  <a:srgbClr val="000000"/>
                </a:solidFill>
                <a:latin typeface="Arial" panose="020B0604020202020204" pitchFamily="34" charset="0"/>
                <a:ea typeface="隶书" panose="02010509060101010101" pitchFamily="49" charset="-122"/>
              </a:rPr>
              <a:t>    Derived *p=&amp;d</a:t>
            </a:r>
            <a:r>
              <a:rPr lang="zh-CN" altLang="en-US" sz="2400" b="1" dirty="0">
                <a:solidFill>
                  <a:srgbClr val="000000"/>
                </a:solidFill>
                <a:latin typeface="Arial" panose="020B0604020202020204" pitchFamily="34" charset="0"/>
                <a:ea typeface="隶书" panose="02010509060101010101" pitchFamily="49" charset="-122"/>
              </a:rPr>
              <a:t>；</a:t>
            </a:r>
            <a:endParaRPr lang="en-US" altLang="zh-CN" sz="2400" b="1" dirty="0">
              <a:solidFill>
                <a:srgbClr val="000000"/>
              </a:solidFill>
              <a:latin typeface="Arial" panose="020B0604020202020204" pitchFamily="34" charset="0"/>
              <a:ea typeface="隶书" panose="02010509060101010101" pitchFamily="49" charset="-122"/>
            </a:endParaRPr>
          </a:p>
          <a:p>
            <a:pPr marL="342900" indent="-342900">
              <a:lnSpc>
                <a:spcPct val="105000"/>
              </a:lnSpc>
              <a:buClr>
                <a:schemeClr val="accent2"/>
              </a:buClr>
              <a:buSzPct val="80000"/>
              <a:buFont typeface="Wingdings" panose="05000000000000000000" pitchFamily="2" charset="2"/>
            </a:pPr>
            <a:r>
              <a:rPr lang="en-US" altLang="zh-CN" sz="2400" b="1" dirty="0">
                <a:solidFill>
                  <a:srgbClr val="000000"/>
                </a:solidFill>
                <a:latin typeface="Arial" panose="020B0604020202020204" pitchFamily="34" charset="0"/>
                <a:ea typeface="隶书" panose="02010509060101010101" pitchFamily="49" charset="-122"/>
              </a:rPr>
              <a:t>	d.var=1;           </a:t>
            </a:r>
            <a:endParaRPr lang="zh-CN" altLang="en-US" sz="2400" b="1" dirty="0">
              <a:solidFill>
                <a:srgbClr val="CC3300"/>
              </a:solidFill>
              <a:latin typeface="Arial" panose="020B0604020202020204" pitchFamily="34" charset="0"/>
              <a:ea typeface="隶书" panose="02010509060101010101" pitchFamily="49" charset="-122"/>
            </a:endParaRPr>
          </a:p>
          <a:p>
            <a:pPr marL="342900" indent="-342900">
              <a:lnSpc>
                <a:spcPct val="105000"/>
              </a:lnSpc>
              <a:buClr>
                <a:schemeClr val="accent2"/>
              </a:buClr>
              <a:buSzPct val="80000"/>
              <a:buFont typeface="Wingdings" panose="05000000000000000000" pitchFamily="2" charset="2"/>
            </a:pPr>
            <a:r>
              <a:rPr lang="zh-CN" altLang="en-US" sz="2400" b="1" dirty="0">
                <a:solidFill>
                  <a:srgbClr val="000000"/>
                </a:solidFill>
                <a:latin typeface="Arial" panose="020B0604020202020204" pitchFamily="34" charset="0"/>
                <a:ea typeface="隶书" panose="02010509060101010101" pitchFamily="49" charset="-122"/>
              </a:rPr>
              <a:t>	</a:t>
            </a:r>
            <a:r>
              <a:rPr lang="en-US" altLang="zh-CN" sz="2400" b="1" dirty="0">
                <a:solidFill>
                  <a:srgbClr val="000000"/>
                </a:solidFill>
                <a:latin typeface="Arial" panose="020B0604020202020204" pitchFamily="34" charset="0"/>
                <a:ea typeface="隶书" panose="02010509060101010101" pitchFamily="49" charset="-122"/>
              </a:rPr>
              <a:t>d.fun();	</a:t>
            </a:r>
            <a:endParaRPr lang="zh-CN" altLang="en-US" sz="2400" b="1" dirty="0">
              <a:solidFill>
                <a:srgbClr val="000000"/>
              </a:solidFill>
              <a:latin typeface="Arial" panose="020B0604020202020204" pitchFamily="34" charset="0"/>
              <a:ea typeface="隶书" panose="02010509060101010101" pitchFamily="49" charset="-122"/>
            </a:endParaRPr>
          </a:p>
          <a:p>
            <a:pPr marL="342900" indent="-342900">
              <a:lnSpc>
                <a:spcPct val="105000"/>
              </a:lnSpc>
              <a:buClr>
                <a:schemeClr val="accent2"/>
              </a:buClr>
              <a:buSzPct val="80000"/>
              <a:buFont typeface="Wingdings" panose="05000000000000000000" pitchFamily="2" charset="2"/>
            </a:pPr>
            <a:r>
              <a:rPr lang="zh-CN" altLang="en-US" sz="2400" b="1" dirty="0">
                <a:solidFill>
                  <a:srgbClr val="000000"/>
                </a:solidFill>
                <a:latin typeface="Arial" panose="020B0604020202020204" pitchFamily="34" charset="0"/>
                <a:ea typeface="隶书" panose="02010509060101010101" pitchFamily="49" charset="-122"/>
              </a:rPr>
              <a:t>	</a:t>
            </a:r>
            <a:r>
              <a:rPr lang="en-US" altLang="zh-CN" sz="2400" b="1" dirty="0">
                <a:solidFill>
                  <a:srgbClr val="000000"/>
                </a:solidFill>
                <a:latin typeface="Arial" panose="020B0604020202020204" pitchFamily="34" charset="0"/>
                <a:ea typeface="隶书" panose="02010509060101010101" pitchFamily="49" charset="-122"/>
              </a:rPr>
              <a:t>d.Base1::var=2;	</a:t>
            </a:r>
            <a:r>
              <a:rPr lang="zh-CN" altLang="en-US" sz="2400" b="1" dirty="0">
                <a:solidFill>
                  <a:srgbClr val="000000"/>
                </a:solidFill>
                <a:latin typeface="Arial" panose="020B0604020202020204" pitchFamily="34" charset="0"/>
                <a:ea typeface="隶书" panose="02010509060101010101" pitchFamily="49" charset="-122"/>
              </a:rPr>
              <a:t>　　</a:t>
            </a:r>
            <a:r>
              <a:rPr lang="en-US" altLang="zh-CN" sz="2400" b="1" dirty="0">
                <a:solidFill>
                  <a:srgbClr val="FF0000"/>
                </a:solidFill>
                <a:latin typeface="Arial" panose="020B0604020202020204" pitchFamily="34" charset="0"/>
                <a:ea typeface="隶书" panose="02010509060101010101" pitchFamily="49" charset="-122"/>
              </a:rPr>
              <a:t>//</a:t>
            </a:r>
            <a:r>
              <a:rPr lang="zh-CN" altLang="en-US" sz="2400" b="1" dirty="0">
                <a:solidFill>
                  <a:srgbClr val="FF0000"/>
                </a:solidFill>
                <a:latin typeface="Arial" panose="020B0604020202020204" pitchFamily="34" charset="0"/>
                <a:ea typeface="隶书" panose="02010509060101010101" pitchFamily="49" charset="-122"/>
              </a:rPr>
              <a:t>作用域分辨符标识</a:t>
            </a:r>
            <a:r>
              <a:rPr lang="en-US" altLang="zh-CN" sz="2400" b="1" dirty="0">
                <a:solidFill>
                  <a:srgbClr val="FF0000"/>
                </a:solidFill>
                <a:latin typeface="Arial" panose="020B0604020202020204" pitchFamily="34" charset="0"/>
                <a:ea typeface="隶书" panose="02010509060101010101" pitchFamily="49" charset="-122"/>
              </a:rPr>
              <a:t>, </a:t>
            </a:r>
            <a:r>
              <a:rPr lang="zh-CN" altLang="en-US" sz="2400" b="1" dirty="0">
                <a:solidFill>
                  <a:srgbClr val="FF0000"/>
                </a:solidFill>
                <a:latin typeface="Arial" panose="020B0604020202020204" pitchFamily="34" charset="0"/>
                <a:ea typeface="隶书" panose="02010509060101010101" pitchFamily="49" charset="-122"/>
              </a:rPr>
              <a:t>访问基类</a:t>
            </a:r>
            <a:r>
              <a:rPr lang="en-US" altLang="zh-CN" sz="2400" b="1" dirty="0">
                <a:solidFill>
                  <a:srgbClr val="FF0000"/>
                </a:solidFill>
                <a:latin typeface="Arial" panose="020B0604020202020204" pitchFamily="34" charset="0"/>
                <a:ea typeface="隶书" panose="02010509060101010101" pitchFamily="49" charset="-122"/>
              </a:rPr>
              <a:t>B1</a:t>
            </a:r>
            <a:r>
              <a:rPr lang="zh-CN" altLang="en-US" sz="2400" b="1" dirty="0">
                <a:solidFill>
                  <a:srgbClr val="FF0000"/>
                </a:solidFill>
                <a:latin typeface="Arial" panose="020B0604020202020204" pitchFamily="34" charset="0"/>
                <a:ea typeface="隶书" panose="02010509060101010101" pitchFamily="49" charset="-122"/>
              </a:rPr>
              <a:t>成员</a:t>
            </a:r>
            <a:endParaRPr lang="zh-CN" altLang="en-US" sz="2400" b="1" dirty="0">
              <a:solidFill>
                <a:srgbClr val="FF0000"/>
              </a:solidFill>
              <a:latin typeface="Arial" panose="020B0604020202020204" pitchFamily="34" charset="0"/>
              <a:ea typeface="隶书" panose="02010509060101010101" pitchFamily="49" charset="-122"/>
            </a:endParaRPr>
          </a:p>
          <a:p>
            <a:pPr marL="342900" indent="-342900">
              <a:lnSpc>
                <a:spcPct val="105000"/>
              </a:lnSpc>
              <a:buClr>
                <a:schemeClr val="accent2"/>
              </a:buClr>
              <a:buSzPct val="80000"/>
              <a:buFont typeface="Wingdings" panose="05000000000000000000" pitchFamily="2" charset="2"/>
            </a:pPr>
            <a:r>
              <a:rPr lang="zh-CN" altLang="en-US" sz="2400" b="1" dirty="0">
                <a:solidFill>
                  <a:srgbClr val="000000"/>
                </a:solidFill>
                <a:latin typeface="Arial" panose="020B0604020202020204" pitchFamily="34" charset="0"/>
                <a:ea typeface="隶书" panose="02010509060101010101" pitchFamily="49" charset="-122"/>
              </a:rPr>
              <a:t>	</a:t>
            </a:r>
            <a:r>
              <a:rPr lang="en-US" altLang="zh-CN" sz="2400" b="1" dirty="0">
                <a:solidFill>
                  <a:srgbClr val="000000"/>
                </a:solidFill>
                <a:latin typeface="Arial" panose="020B0604020202020204" pitchFamily="34" charset="0"/>
                <a:ea typeface="隶书" panose="02010509060101010101" pitchFamily="49" charset="-122"/>
              </a:rPr>
              <a:t>d.Base1::fun()    </a:t>
            </a:r>
            <a:r>
              <a:rPr lang="en-US" altLang="zh-CN" sz="2400" b="1" dirty="0">
                <a:solidFill>
                  <a:srgbClr val="FF0000"/>
                </a:solidFill>
                <a:latin typeface="Arial" panose="020B0604020202020204" pitchFamily="34" charset="0"/>
                <a:ea typeface="隶书" panose="02010509060101010101" pitchFamily="49" charset="-122"/>
              </a:rPr>
              <a:t>//</a:t>
            </a:r>
            <a:r>
              <a:rPr lang="zh-CN" altLang="en-US" sz="2400" b="1" dirty="0">
                <a:solidFill>
                  <a:srgbClr val="FF0000"/>
                </a:solidFill>
                <a:latin typeface="Arial" panose="020B0604020202020204" pitchFamily="34" charset="0"/>
                <a:ea typeface="隶书" panose="02010509060101010101" pitchFamily="49" charset="-122"/>
              </a:rPr>
              <a:t>访问</a:t>
            </a:r>
            <a:r>
              <a:rPr lang="en-US" altLang="zh-CN" sz="2400" b="1" dirty="0">
                <a:solidFill>
                  <a:srgbClr val="FF0000"/>
                </a:solidFill>
                <a:latin typeface="Arial" panose="020B0604020202020204" pitchFamily="34" charset="0"/>
                <a:ea typeface="隶书" panose="02010509060101010101" pitchFamily="49" charset="-122"/>
              </a:rPr>
              <a:t>B1</a:t>
            </a:r>
            <a:r>
              <a:rPr lang="zh-CN" altLang="en-US" sz="2400" b="1" dirty="0">
                <a:solidFill>
                  <a:srgbClr val="FF0000"/>
                </a:solidFill>
                <a:latin typeface="Arial" panose="020B0604020202020204" pitchFamily="34" charset="0"/>
                <a:ea typeface="隶书" panose="02010509060101010101" pitchFamily="49" charset="-122"/>
              </a:rPr>
              <a:t>基类成员</a:t>
            </a:r>
            <a:endParaRPr lang="zh-CN" altLang="en-US" sz="2400" b="1" dirty="0">
              <a:solidFill>
                <a:srgbClr val="000000"/>
              </a:solidFill>
              <a:latin typeface="Arial" panose="020B0604020202020204" pitchFamily="34" charset="0"/>
              <a:ea typeface="隶书" panose="02010509060101010101" pitchFamily="49" charset="-122"/>
            </a:endParaRPr>
          </a:p>
          <a:p>
            <a:pPr marL="342900" indent="-342900">
              <a:lnSpc>
                <a:spcPct val="105000"/>
              </a:lnSpc>
              <a:buClr>
                <a:schemeClr val="accent2"/>
              </a:buClr>
              <a:buSzPct val="80000"/>
              <a:buFont typeface="Wingdings" panose="05000000000000000000" pitchFamily="2" charset="2"/>
            </a:pPr>
            <a:r>
              <a:rPr lang="zh-CN" altLang="en-US" sz="2400" b="1" dirty="0">
                <a:solidFill>
                  <a:srgbClr val="000000"/>
                </a:solidFill>
                <a:latin typeface="Arial" panose="020B0604020202020204" pitchFamily="34" charset="0"/>
                <a:ea typeface="隶书" panose="02010509060101010101" pitchFamily="49" charset="-122"/>
              </a:rPr>
              <a:t>	</a:t>
            </a:r>
            <a:r>
              <a:rPr lang="en-US" altLang="zh-CN" sz="2400" b="1" dirty="0">
                <a:solidFill>
                  <a:srgbClr val="000000"/>
                </a:solidFill>
                <a:latin typeface="Arial" panose="020B0604020202020204" pitchFamily="34" charset="0"/>
                <a:ea typeface="隶书" panose="02010509060101010101" pitchFamily="49" charset="-122"/>
              </a:rPr>
              <a:t>p-&gt;Base2::var=3;    </a:t>
            </a:r>
            <a:r>
              <a:rPr lang="en-US" altLang="zh-CN" sz="2400" b="1" dirty="0">
                <a:solidFill>
                  <a:srgbClr val="FF0000"/>
                </a:solidFill>
                <a:latin typeface="Arial" panose="020B0604020202020204" pitchFamily="34" charset="0"/>
                <a:ea typeface="隶书" panose="02010509060101010101" pitchFamily="49" charset="-122"/>
              </a:rPr>
              <a:t>//</a:t>
            </a:r>
            <a:r>
              <a:rPr lang="zh-CN" altLang="en-US" sz="2400" b="1" dirty="0">
                <a:solidFill>
                  <a:srgbClr val="FF0000"/>
                </a:solidFill>
                <a:latin typeface="Arial" panose="020B0604020202020204" pitchFamily="34" charset="0"/>
                <a:ea typeface="隶书" panose="02010509060101010101" pitchFamily="49" charset="-122"/>
              </a:rPr>
              <a:t>作用域分辨符标识</a:t>
            </a:r>
            <a:r>
              <a:rPr lang="en-US" altLang="zh-CN" sz="2400" b="1" dirty="0">
                <a:solidFill>
                  <a:srgbClr val="FF0000"/>
                </a:solidFill>
                <a:latin typeface="Arial" panose="020B0604020202020204" pitchFamily="34" charset="0"/>
                <a:ea typeface="隶书" panose="02010509060101010101" pitchFamily="49" charset="-122"/>
              </a:rPr>
              <a:t>, </a:t>
            </a:r>
            <a:r>
              <a:rPr lang="zh-CN" altLang="en-US" sz="2400" b="1" dirty="0">
                <a:solidFill>
                  <a:srgbClr val="FF0000"/>
                </a:solidFill>
                <a:latin typeface="Arial" panose="020B0604020202020204" pitchFamily="34" charset="0"/>
                <a:ea typeface="隶书" panose="02010509060101010101" pitchFamily="49" charset="-122"/>
              </a:rPr>
              <a:t>访问基类</a:t>
            </a:r>
            <a:r>
              <a:rPr lang="en-US" altLang="zh-CN" sz="2400" b="1" dirty="0">
                <a:solidFill>
                  <a:srgbClr val="FF0000"/>
                </a:solidFill>
                <a:latin typeface="Arial" panose="020B0604020202020204" pitchFamily="34" charset="0"/>
                <a:ea typeface="隶书" panose="02010509060101010101" pitchFamily="49" charset="-122"/>
              </a:rPr>
              <a:t>B2</a:t>
            </a:r>
            <a:r>
              <a:rPr lang="zh-CN" altLang="en-US" sz="2400" b="1" dirty="0">
                <a:solidFill>
                  <a:srgbClr val="FF0000"/>
                </a:solidFill>
                <a:latin typeface="Arial" panose="020B0604020202020204" pitchFamily="34" charset="0"/>
                <a:ea typeface="隶书" panose="02010509060101010101" pitchFamily="49" charset="-122"/>
              </a:rPr>
              <a:t>成员</a:t>
            </a:r>
            <a:endParaRPr lang="zh-CN" altLang="en-US" sz="2400" b="1" dirty="0">
              <a:solidFill>
                <a:srgbClr val="FF0000"/>
              </a:solidFill>
              <a:latin typeface="Arial" panose="020B0604020202020204" pitchFamily="34" charset="0"/>
              <a:ea typeface="隶书" panose="02010509060101010101" pitchFamily="49" charset="-122"/>
            </a:endParaRPr>
          </a:p>
          <a:p>
            <a:pPr marL="342900" indent="-342900">
              <a:lnSpc>
                <a:spcPct val="105000"/>
              </a:lnSpc>
              <a:buClr>
                <a:schemeClr val="accent2"/>
              </a:buClr>
              <a:buSzPct val="80000"/>
              <a:buFont typeface="Wingdings" panose="05000000000000000000" pitchFamily="2" charset="2"/>
            </a:pPr>
            <a:r>
              <a:rPr lang="zh-CN" altLang="en-US" sz="2400" b="1" dirty="0">
                <a:solidFill>
                  <a:srgbClr val="000000"/>
                </a:solidFill>
                <a:latin typeface="Arial" panose="020B0604020202020204" pitchFamily="34" charset="0"/>
                <a:ea typeface="隶书" panose="02010509060101010101" pitchFamily="49" charset="-122"/>
              </a:rPr>
              <a:t>	</a:t>
            </a:r>
            <a:r>
              <a:rPr lang="en-US" altLang="zh-CN" sz="2400" b="1" dirty="0">
                <a:solidFill>
                  <a:srgbClr val="000000"/>
                </a:solidFill>
                <a:latin typeface="Arial" panose="020B0604020202020204" pitchFamily="34" charset="0"/>
                <a:ea typeface="隶书" panose="02010509060101010101" pitchFamily="49" charset="-122"/>
              </a:rPr>
              <a:t>p-&gt;Base2::fun();</a:t>
            </a:r>
            <a:endParaRPr lang="en-US" altLang="zh-CN" sz="2400" b="1" dirty="0">
              <a:solidFill>
                <a:srgbClr val="000000"/>
              </a:solidFill>
              <a:latin typeface="Arial" panose="020B0604020202020204" pitchFamily="34" charset="0"/>
              <a:ea typeface="隶书" panose="02010509060101010101" pitchFamily="49" charset="-122"/>
            </a:endParaRPr>
          </a:p>
          <a:p>
            <a:pPr marL="342900" indent="-342900">
              <a:lnSpc>
                <a:spcPct val="105000"/>
              </a:lnSpc>
              <a:buClr>
                <a:schemeClr val="accent2"/>
              </a:buClr>
              <a:buSzPct val="80000"/>
              <a:buFont typeface="Wingdings" panose="05000000000000000000" pitchFamily="2" charset="2"/>
            </a:pPr>
            <a:r>
              <a:rPr lang="en-US" altLang="zh-CN" sz="2400" b="1" dirty="0">
                <a:solidFill>
                  <a:srgbClr val="000000"/>
                </a:solidFill>
                <a:latin typeface="Arial" panose="020B0604020202020204" pitchFamily="34" charset="0"/>
                <a:ea typeface="隶书" panose="02010509060101010101" pitchFamily="49" charset="-122"/>
              </a:rPr>
              <a:t>}</a:t>
            </a:r>
            <a:endParaRPr lang="en-US" altLang="zh-CN" sz="2400" b="1" dirty="0">
              <a:solidFill>
                <a:srgbClr val="FF0000"/>
              </a:solidFill>
              <a:latin typeface="Arial" panose="020B0604020202020204" pitchFamily="34" charset="0"/>
              <a:ea typeface="隶书" panose="02010509060101010101" pitchFamily="49" charset="-122"/>
            </a:endParaRPr>
          </a:p>
        </p:txBody>
      </p:sp>
      <p:sp>
        <p:nvSpPr>
          <p:cNvPr id="3" name="矩形 2"/>
          <p:cNvSpPr/>
          <p:nvPr/>
        </p:nvSpPr>
        <p:spPr>
          <a:xfrm>
            <a:off x="4524375" y="3429000"/>
            <a:ext cx="2494280" cy="460375"/>
          </a:xfrm>
          <a:prstGeom prst="rect">
            <a:avLst/>
          </a:prstGeom>
          <a:noFill/>
          <a:ln w="9525">
            <a:noFill/>
          </a:ln>
        </p:spPr>
        <p:txBody>
          <a:bodyPr wrap="none" anchor="t" anchorCtr="0">
            <a:spAutoFit/>
          </a:bodyPr>
          <a:p>
            <a:r>
              <a:rPr lang="en-US" altLang="zh-CN" sz="2400" b="1" dirty="0">
                <a:solidFill>
                  <a:srgbClr val="CC3300"/>
                </a:solidFill>
                <a:latin typeface="Arial" panose="020B0604020202020204" pitchFamily="34" charset="0"/>
                <a:ea typeface="隶书" panose="02010509060101010101" pitchFamily="49" charset="-122"/>
              </a:rPr>
              <a:t>//</a:t>
            </a:r>
            <a:r>
              <a:rPr lang="zh-CN" altLang="en-US" sz="2400" b="1" dirty="0">
                <a:solidFill>
                  <a:srgbClr val="CC3300"/>
                </a:solidFill>
                <a:latin typeface="Arial" panose="020B0604020202020204" pitchFamily="34" charset="0"/>
                <a:ea typeface="隶书" panose="02010509060101010101" pitchFamily="49" charset="-122"/>
              </a:rPr>
              <a:t>错误，有二义性</a:t>
            </a:r>
            <a:endParaRPr lang="zh-CN" altLang="en-US" sz="2400" dirty="0">
              <a:latin typeface="Arial" panose="020B0604020202020204" pitchFamily="34" charset="0"/>
              <a:ea typeface="宋体" panose="02010600030101010101" pitchFamily="2" charset="-122"/>
            </a:endParaRPr>
          </a:p>
        </p:txBody>
      </p:sp>
      <p:sp>
        <p:nvSpPr>
          <p:cNvPr id="4" name="矩形 3"/>
          <p:cNvSpPr/>
          <p:nvPr/>
        </p:nvSpPr>
        <p:spPr>
          <a:xfrm>
            <a:off x="4452938" y="3786188"/>
            <a:ext cx="2494280" cy="460375"/>
          </a:xfrm>
          <a:prstGeom prst="rect">
            <a:avLst/>
          </a:prstGeom>
          <a:noFill/>
          <a:ln w="9525">
            <a:noFill/>
          </a:ln>
        </p:spPr>
        <p:txBody>
          <a:bodyPr wrap="none" anchor="t" anchorCtr="0">
            <a:spAutoFit/>
          </a:bodyPr>
          <a:p>
            <a:r>
              <a:rPr lang="en-US" altLang="zh-CN" sz="2400" b="1" dirty="0">
                <a:solidFill>
                  <a:srgbClr val="CC3300"/>
                </a:solidFill>
                <a:latin typeface="Arial" panose="020B0604020202020204" pitchFamily="34" charset="0"/>
                <a:ea typeface="隶书" panose="02010509060101010101" pitchFamily="49" charset="-122"/>
              </a:rPr>
              <a:t>//</a:t>
            </a:r>
            <a:r>
              <a:rPr lang="zh-CN" altLang="en-US" sz="2400" b="1" dirty="0">
                <a:solidFill>
                  <a:srgbClr val="CC3300"/>
                </a:solidFill>
                <a:latin typeface="Arial" panose="020B0604020202020204" pitchFamily="34" charset="0"/>
                <a:ea typeface="隶书" panose="02010509060101010101" pitchFamily="49" charset="-122"/>
              </a:rPr>
              <a:t>错误，有二义性</a:t>
            </a:r>
            <a:endParaRPr lang="zh-CN" altLang="en-US" sz="24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10" name="Rectangle 2"/>
          <p:cNvSpPr>
            <a:spLocks noGrp="1" noChangeArrowheads="1"/>
          </p:cNvSpPr>
          <p:nvPr>
            <p:ph type="title"/>
          </p:nvPr>
        </p:nvSpPr>
        <p:spPr bwMode="auto">
          <a:xfrm>
            <a:off x="2279650" y="188913"/>
            <a:ext cx="7239000" cy="685800"/>
          </a:xfrm>
          <a:ln>
            <a:noFill/>
            <a:miter lim="800000"/>
          </a:ln>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j-lt"/>
                <a:ea typeface="+mj-ea"/>
                <a:cs typeface="+mj-cs"/>
              </a:rPr>
              <a:t>二义性问题</a:t>
            </a:r>
            <a:endParaRPr kumimoji="0" lang="zh-CN" altLang="en-US" sz="32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j-lt"/>
              <a:ea typeface="+mj-ea"/>
              <a:cs typeface="+mj-cs"/>
            </a:endParaRPr>
          </a:p>
        </p:txBody>
      </p:sp>
      <p:sp>
        <p:nvSpPr>
          <p:cNvPr id="171011" name="Rectangle 3"/>
          <p:cNvSpPr/>
          <p:nvPr>
            <p:ph idx="1"/>
          </p:nvPr>
        </p:nvSpPr>
        <p:spPr>
          <a:xfrm>
            <a:off x="916305" y="1412875"/>
            <a:ext cx="10262870" cy="4250055"/>
          </a:xfrm>
          <a:noFill/>
          <a:ln>
            <a:noFill/>
          </a:ln>
        </p:spPr>
        <p:txBody>
          <a:bodyPr anchor="t" anchorCtr="0"/>
          <a:p>
            <a:pPr>
              <a:buNone/>
            </a:pPr>
            <a:r>
              <a:rPr lang="zh-CN" altLang="en-US" sz="2800" b="1" dirty="0">
                <a:solidFill>
                  <a:srgbClr val="FF0000"/>
                </a:solidFill>
                <a:latin typeface="楷体_GB2312" pitchFamily="49" charset="-122"/>
                <a:ea typeface="楷体_GB2312" pitchFamily="49" charset="-122"/>
                <a:sym typeface="Wingdings 2" panose="05020102010507070707" pitchFamily="18" charset="2"/>
              </a:rPr>
              <a:t></a:t>
            </a:r>
            <a:r>
              <a:rPr lang="zh-CN" altLang="en-US" sz="2800" b="1" dirty="0">
                <a:solidFill>
                  <a:srgbClr val="000000"/>
                </a:solidFill>
                <a:latin typeface="楷体_GB2312" pitchFamily="49" charset="-122"/>
                <a:ea typeface="楷体_GB2312" pitchFamily="49" charset="-122"/>
              </a:rPr>
              <a:t>在多继承时，基类与派生类之间，或基类之间出现同名成员时，将出现访问时的二义性（不确定性）。</a:t>
            </a:r>
            <a:endParaRPr lang="zh-CN" altLang="en-US" sz="2800" b="1" dirty="0">
              <a:solidFill>
                <a:srgbClr val="000000"/>
              </a:solidFill>
              <a:latin typeface="楷体_GB2312" pitchFamily="49" charset="-122"/>
              <a:ea typeface="楷体_GB2312" pitchFamily="49" charset="-122"/>
            </a:endParaRPr>
          </a:p>
          <a:p>
            <a:pPr>
              <a:buNone/>
            </a:pPr>
            <a:r>
              <a:rPr lang="zh-CN" altLang="en-US" sz="2800" b="1" dirty="0">
                <a:solidFill>
                  <a:srgbClr val="000000"/>
                </a:solidFill>
                <a:latin typeface="楷体_GB2312" pitchFamily="49" charset="-122"/>
                <a:ea typeface="楷体_GB2312" pitchFamily="49" charset="-122"/>
              </a:rPr>
              <a:t>            </a:t>
            </a:r>
            <a:r>
              <a:rPr lang="en-US" altLang="zh-CN" sz="2800" b="1" dirty="0">
                <a:solidFill>
                  <a:srgbClr val="000000"/>
                </a:solidFill>
                <a:latin typeface="Times New Roman" panose="02020603050405020304" pitchFamily="18" charset="0"/>
                <a:ea typeface="楷体_GB2312" pitchFamily="49" charset="-122"/>
              </a:rPr>
              <a:t>——</a:t>
            </a:r>
            <a:r>
              <a:rPr lang="en-US" altLang="zh-CN" sz="2800" b="1" dirty="0">
                <a:solidFill>
                  <a:srgbClr val="000000"/>
                </a:solidFill>
                <a:latin typeface="楷体_GB2312" pitchFamily="49" charset="-122"/>
                <a:ea typeface="楷体_GB2312" pitchFamily="49" charset="-122"/>
              </a:rPr>
              <a:t> </a:t>
            </a:r>
            <a:r>
              <a:rPr lang="zh-CN" altLang="en-US" sz="2800" b="1" dirty="0">
                <a:solidFill>
                  <a:srgbClr val="CC3300"/>
                </a:solidFill>
                <a:latin typeface="楷体_GB2312" pitchFamily="49" charset="-122"/>
                <a:ea typeface="楷体_GB2312" pitchFamily="49" charset="-122"/>
              </a:rPr>
              <a:t>采用同名覆盖原则来解决</a:t>
            </a:r>
            <a:endParaRPr lang="zh-CN" altLang="en-US" sz="2800" b="1" dirty="0">
              <a:solidFill>
                <a:srgbClr val="CC3300"/>
              </a:solidFill>
              <a:latin typeface="楷体_GB2312" pitchFamily="49" charset="-122"/>
              <a:ea typeface="楷体_GB2312" pitchFamily="49" charset="-122"/>
            </a:endParaRPr>
          </a:p>
          <a:p>
            <a:pPr>
              <a:buNone/>
            </a:pPr>
            <a:r>
              <a:rPr lang="zh-CN" altLang="en-US" sz="2800" b="1" dirty="0">
                <a:solidFill>
                  <a:srgbClr val="FF0000"/>
                </a:solidFill>
                <a:latin typeface="楷体_GB2312" pitchFamily="49" charset="-122"/>
                <a:ea typeface="楷体_GB2312" pitchFamily="49" charset="-122"/>
                <a:sym typeface="Wingdings 2" panose="05020102010507070707" pitchFamily="18" charset="2"/>
              </a:rPr>
              <a:t></a:t>
            </a:r>
            <a:r>
              <a:rPr lang="zh-CN" altLang="en-US" sz="2800" b="1" dirty="0">
                <a:solidFill>
                  <a:srgbClr val="000000"/>
                </a:solidFill>
                <a:latin typeface="楷体_GB2312" pitchFamily="49" charset="-122"/>
                <a:ea typeface="楷体_GB2312" pitchFamily="49" charset="-122"/>
              </a:rPr>
              <a:t>当派生类从多个基类派生，而这些基类又从同一个基类派生，则在访问此共同基类中的成员时，将产生二义性。</a:t>
            </a:r>
            <a:endParaRPr lang="zh-CN" altLang="en-US" sz="2800" b="1" dirty="0">
              <a:solidFill>
                <a:srgbClr val="000000"/>
              </a:solidFill>
              <a:latin typeface="楷体_GB2312" pitchFamily="49" charset="-122"/>
              <a:ea typeface="楷体_GB2312" pitchFamily="49" charset="-122"/>
            </a:endParaRPr>
          </a:p>
          <a:p>
            <a:pPr>
              <a:buNone/>
            </a:pPr>
            <a:r>
              <a:rPr lang="zh-CN" altLang="en-US" sz="2800" b="1" dirty="0">
                <a:solidFill>
                  <a:srgbClr val="000000"/>
                </a:solidFill>
                <a:latin typeface="楷体_GB2312" pitchFamily="49" charset="-122"/>
                <a:ea typeface="楷体_GB2312" pitchFamily="49" charset="-122"/>
              </a:rPr>
              <a:t>            </a:t>
            </a:r>
            <a:r>
              <a:rPr lang="en-US" altLang="zh-CN" sz="2800" b="1" dirty="0">
                <a:solidFill>
                  <a:srgbClr val="000000"/>
                </a:solidFill>
                <a:latin typeface="Times New Roman" panose="02020603050405020304" pitchFamily="18" charset="0"/>
                <a:ea typeface="楷体_GB2312" pitchFamily="49" charset="-122"/>
              </a:rPr>
              <a:t>——</a:t>
            </a:r>
            <a:r>
              <a:rPr lang="en-US" altLang="zh-CN" sz="2800" b="1" dirty="0">
                <a:solidFill>
                  <a:srgbClr val="000000"/>
                </a:solidFill>
                <a:latin typeface="楷体_GB2312" pitchFamily="49" charset="-122"/>
                <a:ea typeface="楷体_GB2312" pitchFamily="49" charset="-122"/>
              </a:rPr>
              <a:t> </a:t>
            </a:r>
            <a:r>
              <a:rPr lang="zh-CN" altLang="en-US" sz="2800" b="1" dirty="0">
                <a:solidFill>
                  <a:srgbClr val="CC3300"/>
                </a:solidFill>
                <a:latin typeface="楷体_GB2312" pitchFamily="49" charset="-122"/>
                <a:ea typeface="楷体_GB2312" pitchFamily="49" charset="-122"/>
              </a:rPr>
              <a:t>采用虚基类来解决</a:t>
            </a:r>
            <a:endParaRPr lang="zh-CN" altLang="en-US" sz="2800" b="1" dirty="0">
              <a:solidFill>
                <a:srgbClr val="CC3300"/>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1010">
                                            <p:txEl>
                                              <p:charRg st="0" end="6"/>
                                            </p:txEl>
                                          </p:spTgt>
                                        </p:tgtEl>
                                        <p:attrNameLst>
                                          <p:attrName>style.visibility</p:attrName>
                                        </p:attrNameLst>
                                      </p:cBhvr>
                                      <p:to>
                                        <p:strVal val="visible"/>
                                      </p:to>
                                    </p:set>
                                    <p:animEffect transition="in" filter="checkerboard(across)">
                                      <p:cBhvr>
                                        <p:cTn id="7" dur="500"/>
                                        <p:tgtEl>
                                          <p:spTgt spid="171010">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71011">
                                            <p:txEl>
                                              <p:charRg st="0" end="47"/>
                                            </p:txEl>
                                          </p:spTgt>
                                        </p:tgtEl>
                                        <p:attrNameLst>
                                          <p:attrName>style.visibility</p:attrName>
                                        </p:attrNameLst>
                                      </p:cBhvr>
                                      <p:to>
                                        <p:strVal val="visible"/>
                                      </p:to>
                                    </p:set>
                                    <p:animEffect transition="in" filter="checkerboard(across)">
                                      <p:cBhvr>
                                        <p:cTn id="12" dur="500"/>
                                        <p:tgtEl>
                                          <p:spTgt spid="171011">
                                            <p:txEl>
                                              <p:charRg st="0" end="4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71011">
                                            <p:txEl>
                                              <p:charRg st="47" end="74"/>
                                            </p:txEl>
                                          </p:spTgt>
                                        </p:tgtEl>
                                        <p:attrNameLst>
                                          <p:attrName>style.visibility</p:attrName>
                                        </p:attrNameLst>
                                      </p:cBhvr>
                                      <p:to>
                                        <p:strVal val="visible"/>
                                      </p:to>
                                    </p:set>
                                    <p:animEffect transition="in" filter="checkerboard(across)">
                                      <p:cBhvr>
                                        <p:cTn id="17" dur="500"/>
                                        <p:tgtEl>
                                          <p:spTgt spid="171011">
                                            <p:txEl>
                                              <p:charRg st="47" end="7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71011">
                                            <p:txEl>
                                              <p:charRg st="74" end="125"/>
                                            </p:txEl>
                                          </p:spTgt>
                                        </p:tgtEl>
                                        <p:attrNameLst>
                                          <p:attrName>style.visibility</p:attrName>
                                        </p:attrNameLst>
                                      </p:cBhvr>
                                      <p:to>
                                        <p:strVal val="visible"/>
                                      </p:to>
                                    </p:set>
                                    <p:animEffect transition="in" filter="checkerboard(across)">
                                      <p:cBhvr>
                                        <p:cTn id="22" dur="500"/>
                                        <p:tgtEl>
                                          <p:spTgt spid="171011">
                                            <p:txEl>
                                              <p:charRg st="74" end="12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71011">
                                            <p:txEl>
                                              <p:charRg st="125" end="149"/>
                                            </p:txEl>
                                          </p:spTgt>
                                        </p:tgtEl>
                                        <p:attrNameLst>
                                          <p:attrName>style.visibility</p:attrName>
                                        </p:attrNameLst>
                                      </p:cBhvr>
                                      <p:to>
                                        <p:strVal val="visible"/>
                                      </p:to>
                                    </p:set>
                                    <p:animEffect transition="in" filter="checkerboard(across)">
                                      <p:cBhvr>
                                        <p:cTn id="27" dur="500"/>
                                        <p:tgtEl>
                                          <p:spTgt spid="171011">
                                            <p:txEl>
                                              <p:charRg st="125" end="14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 grpId="0" build="p"/>
      <p:bldP spid="171011"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Rectangle 2"/>
          <p:cNvSpPr/>
          <p:nvPr>
            <p:ph type="title"/>
          </p:nvPr>
        </p:nvSpPr>
        <p:spPr>
          <a:xfrm>
            <a:off x="2640013" y="0"/>
            <a:ext cx="7315200" cy="1143000"/>
          </a:xfrm>
          <a:noFill/>
          <a:ln>
            <a:noFill/>
          </a:ln>
        </p:spPr>
        <p:txBody>
          <a:bodyPr anchor="t" anchorCtr="0"/>
          <a:p>
            <a:r>
              <a:rPr lang="zh-CN" altLang="en-US" sz="3200" b="1" dirty="0">
                <a:solidFill>
                  <a:srgbClr val="0000FF"/>
                </a:solidFill>
              </a:rPr>
              <a:t>二义性问题举例（一）</a:t>
            </a:r>
            <a:endParaRPr lang="zh-CN" altLang="en-US" sz="3200" b="1" dirty="0">
              <a:solidFill>
                <a:srgbClr val="0000FF"/>
              </a:solidFill>
            </a:endParaRPr>
          </a:p>
        </p:txBody>
      </p:sp>
      <p:sp>
        <p:nvSpPr>
          <p:cNvPr id="43011" name="Rectangle 3"/>
          <p:cNvSpPr>
            <a:spLocks noGrp="1" noChangeArrowheads="1"/>
          </p:cNvSpPr>
          <p:nvPr>
            <p:ph sz="half" idx="1"/>
          </p:nvPr>
        </p:nvSpPr>
        <p:spPr bwMode="auto">
          <a:xfrm>
            <a:off x="1343025" y="548323"/>
            <a:ext cx="3568700" cy="415448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class A</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   public:</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0" cap="none" spc="0" normalizeH="0" baseline="0" noProof="0" dirty="0" smtClean="0">
                <a:ln>
                  <a:noFill/>
                </a:ln>
                <a:solidFill>
                  <a:srgbClr val="FF3300"/>
                </a:solidFill>
                <a:effectLst/>
                <a:uLnTx/>
                <a:uFillTx/>
                <a:latin typeface="+mn-lt"/>
                <a:ea typeface="+mn-ea"/>
                <a:cs typeface="+mn-cs"/>
              </a:rPr>
              <a:t>void  f();</a:t>
            </a:r>
            <a:endParaRPr kumimoji="0" lang="en-US" altLang="zh-CN" sz="2400" b="1" i="0" u="none" strike="noStrike" kern="0" cap="none" spc="0" normalizeH="0" baseline="0" noProof="0" dirty="0" smtClean="0">
              <a:ln>
                <a:noFill/>
              </a:ln>
              <a:solidFill>
                <a:srgbClr val="FF3300"/>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400" b="1" i="0" u="none" strike="noStrike" kern="0" cap="none" spc="0" normalizeH="0" baseline="0" noProof="0" dirty="0" smtClean="0">
                <a:ln>
                  <a:noFill/>
                </a:ln>
                <a:solidFill>
                  <a:schemeClr val="accent1">
                    <a:lumMod val="75000"/>
                  </a:schemeClr>
                </a:solidFill>
                <a:effectLst/>
                <a:uLnTx/>
                <a:uFillTx/>
                <a:latin typeface="+mn-lt"/>
                <a:ea typeface="+mn-ea"/>
                <a:cs typeface="+mn-cs"/>
              </a:rPr>
              <a:t>        void g();</a:t>
            </a:r>
            <a:endParaRPr kumimoji="0" lang="en-US" altLang="zh-CN" sz="2400" b="1" i="0" u="none" strike="noStrike" kern="0" cap="none" spc="0" normalizeH="0" baseline="0" noProof="0" dirty="0" smtClean="0">
              <a:ln>
                <a:noFill/>
              </a:ln>
              <a:solidFill>
                <a:schemeClr val="accent1">
                  <a:lumMod val="75000"/>
                </a:schemeClr>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class B</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   public:</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400" b="1" i="0" u="none" strike="noStrike" kern="0" cap="none" spc="0" normalizeH="0" baseline="0" noProof="0" dirty="0" smtClean="0">
                <a:ln>
                  <a:noFill/>
                </a:ln>
                <a:solidFill>
                  <a:srgbClr val="FF3300"/>
                </a:solidFill>
                <a:effectLst/>
                <a:uLnTx/>
                <a:uFillTx/>
                <a:latin typeface="+mn-lt"/>
                <a:ea typeface="+mn-ea"/>
                <a:cs typeface="+mn-cs"/>
              </a:rPr>
              <a:t>        void f();</a:t>
            </a:r>
            <a:endParaRPr kumimoji="0" lang="en-US" altLang="zh-CN" sz="2400" b="1" i="0" u="none" strike="noStrike" kern="0" cap="none" spc="0" normalizeH="0" baseline="0" noProof="0" dirty="0" smtClean="0">
              <a:ln>
                <a:noFill/>
              </a:ln>
              <a:solidFill>
                <a:srgbClr val="FF3300"/>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400" b="1" i="0" u="none" strike="noStrike" kern="0" cap="none" spc="0" normalizeH="0" baseline="0" noProof="0" dirty="0" smtClean="0">
                <a:ln>
                  <a:noFill/>
                </a:ln>
                <a:solidFill>
                  <a:schemeClr val="accent2"/>
                </a:solidFill>
                <a:effectLst/>
                <a:uLnTx/>
                <a:uFillTx/>
                <a:latin typeface="+mn-lt"/>
                <a:ea typeface="+mn-ea"/>
                <a:cs typeface="+mn-cs"/>
              </a:rPr>
              <a:t>        </a:t>
            </a:r>
            <a:r>
              <a:rPr kumimoji="0" lang="en-US" altLang="zh-CN" sz="2400" b="1" i="0" u="none" strike="noStrike" kern="0" cap="none" spc="0" normalizeH="0" baseline="0" noProof="0" dirty="0" smtClean="0">
                <a:ln>
                  <a:noFill/>
                </a:ln>
                <a:solidFill>
                  <a:schemeClr val="accent1">
                    <a:lumMod val="75000"/>
                  </a:schemeClr>
                </a:solidFill>
                <a:effectLst/>
                <a:uLnTx/>
                <a:uFillTx/>
                <a:latin typeface="+mn-lt"/>
                <a:ea typeface="+mn-ea"/>
                <a:cs typeface="+mn-cs"/>
              </a:rPr>
              <a:t>void g();</a:t>
            </a:r>
            <a:endParaRPr kumimoji="0" lang="en-US" altLang="zh-CN" sz="2400" b="1" i="0" u="none" strike="noStrike" kern="0" cap="none" spc="0" normalizeH="0" baseline="0" noProof="0" dirty="0" smtClean="0">
              <a:ln>
                <a:noFill/>
              </a:ln>
              <a:solidFill>
                <a:schemeClr val="accent1">
                  <a:lumMod val="75000"/>
                </a:schemeClr>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p:txBody>
      </p:sp>
      <p:sp>
        <p:nvSpPr>
          <p:cNvPr id="173060" name="Rectangle 4"/>
          <p:cNvSpPr>
            <a:spLocks noGrp="1" noChangeArrowheads="1"/>
          </p:cNvSpPr>
          <p:nvPr>
            <p:ph sz="half" idx="2"/>
          </p:nvPr>
        </p:nvSpPr>
        <p:spPr bwMode="auto">
          <a:xfrm>
            <a:off x="5664200" y="642938"/>
            <a:ext cx="5003800" cy="39290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10000"/>
              </a:lnSpc>
              <a:spcBef>
                <a:spcPct val="20000"/>
              </a:spcBef>
              <a:spcAft>
                <a:spcPct val="0"/>
              </a:spcAft>
              <a:buClrTx/>
              <a:buSzTx/>
              <a:buFontTx/>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class C: public A, </a:t>
            </a:r>
            <a:r>
              <a:rPr kumimoji="0" lang="en-US" altLang="zh-CN" sz="2400" b="1" i="0" u="none" strike="noStrike" kern="0" cap="none" spc="0" normalizeH="0" baseline="0" noProof="0" dirty="0" err="1" smtClean="0">
                <a:ln>
                  <a:noFill/>
                </a:ln>
                <a:solidFill>
                  <a:schemeClr val="tx1"/>
                </a:solidFill>
                <a:effectLst/>
                <a:uLnTx/>
                <a:uFillTx/>
                <a:latin typeface="+mn-lt"/>
                <a:ea typeface="+mn-ea"/>
                <a:cs typeface="+mn-cs"/>
              </a:rPr>
              <a:t>piblic</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 B</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10000"/>
              </a:lnSpc>
              <a:spcBef>
                <a:spcPct val="20000"/>
              </a:spcBef>
              <a:spcAft>
                <a:spcPct val="0"/>
              </a:spcAft>
              <a:buClrTx/>
              <a:buSzTx/>
              <a:buFontTx/>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     public:</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10000"/>
              </a:lnSpc>
              <a:spcBef>
                <a:spcPct val="20000"/>
              </a:spcBef>
              <a:spcAft>
                <a:spcPct val="0"/>
              </a:spcAft>
              <a:buClrTx/>
              <a:buSzTx/>
              <a:buFontTx/>
              <a:buNone/>
              <a:defRPr/>
            </a:pPr>
            <a:r>
              <a:rPr kumimoji="0" lang="en-US" altLang="zh-CN" sz="2400" b="1" i="0" u="none" strike="noStrike" kern="0" cap="none" spc="0" normalizeH="0" baseline="0" noProof="0" dirty="0" smtClean="0">
                <a:ln>
                  <a:noFill/>
                </a:ln>
                <a:solidFill>
                  <a:schemeClr val="accent2"/>
                </a:solidFill>
                <a:effectLst/>
                <a:uLnTx/>
                <a:uFillTx/>
                <a:latin typeface="+mn-lt"/>
                <a:ea typeface="+mn-ea"/>
                <a:cs typeface="+mn-cs"/>
              </a:rPr>
              <a:t>           </a:t>
            </a:r>
            <a:r>
              <a:rPr kumimoji="0" lang="en-US" altLang="zh-CN" sz="2400" b="1" i="0" u="none" strike="noStrike" kern="0" cap="none" spc="0" normalizeH="0" baseline="0" noProof="0" dirty="0" smtClean="0">
                <a:ln>
                  <a:noFill/>
                </a:ln>
                <a:solidFill>
                  <a:schemeClr val="accent1">
                    <a:lumMod val="75000"/>
                  </a:schemeClr>
                </a:solidFill>
                <a:effectLst/>
                <a:uLnTx/>
                <a:uFillTx/>
                <a:latin typeface="+mn-lt"/>
                <a:ea typeface="+mn-ea"/>
                <a:cs typeface="+mn-cs"/>
              </a:rPr>
              <a:t>void g();</a:t>
            </a:r>
            <a:endParaRPr kumimoji="0" lang="en-US" altLang="zh-CN" sz="2400" b="1" i="0" u="none" strike="noStrike" kern="0" cap="none" spc="0" normalizeH="0" baseline="0" noProof="0" dirty="0" smtClean="0">
              <a:ln>
                <a:noFill/>
              </a:ln>
              <a:solidFill>
                <a:schemeClr val="accent1">
                  <a:lumMod val="75000"/>
                </a:schemeClr>
              </a:solidFill>
              <a:effectLst/>
              <a:uLnTx/>
              <a:uFillTx/>
              <a:latin typeface="+mn-lt"/>
              <a:ea typeface="+mn-ea"/>
              <a:cs typeface="+mn-cs"/>
            </a:endParaRPr>
          </a:p>
          <a:p>
            <a:pPr marL="0" marR="0" lvl="0" indent="0" algn="l" defTabSz="914400" rtl="0" eaLnBrk="0" fontAlgn="base" latinLnBrk="0" hangingPunct="0">
              <a:lnSpc>
                <a:spcPct val="110000"/>
              </a:lnSpc>
              <a:spcBef>
                <a:spcPct val="20000"/>
              </a:spcBef>
              <a:spcAft>
                <a:spcPct val="0"/>
              </a:spcAft>
              <a:buClrTx/>
              <a:buSzTx/>
              <a:buFontTx/>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           void h();</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10000"/>
              </a:lnSpc>
              <a:spcBef>
                <a:spcPct val="20000"/>
              </a:spcBef>
              <a:spcAft>
                <a:spcPct val="0"/>
              </a:spcAft>
              <a:buClrTx/>
              <a:buSzTx/>
              <a:buFontTx/>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10000"/>
              </a:lnSpc>
              <a:spcBef>
                <a:spcPct val="20000"/>
              </a:spcBef>
              <a:spcAft>
                <a:spcPct val="0"/>
              </a:spcAft>
              <a:buClrTx/>
              <a:buSzTx/>
              <a:buFontTx/>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如果声明：</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C  c1;</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10000"/>
              </a:lnSpc>
              <a:spcBef>
                <a:spcPct val="20000"/>
              </a:spcBef>
              <a:spcAft>
                <a:spcPct val="0"/>
              </a:spcAft>
              <a:buClrTx/>
              <a:buSzTx/>
              <a:buFontTx/>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则  </a:t>
            </a:r>
            <a:r>
              <a:rPr kumimoji="0" lang="en-US" altLang="zh-CN" sz="2400" b="1" i="0" u="none" strike="noStrike" kern="0" cap="none" spc="0" normalizeH="0" baseline="0" noProof="0" dirty="0" smtClean="0">
                <a:ln>
                  <a:noFill/>
                </a:ln>
                <a:solidFill>
                  <a:srgbClr val="FF3300"/>
                </a:solidFill>
                <a:effectLst/>
                <a:uLnTx/>
                <a:uFillTx/>
                <a:latin typeface="+mn-lt"/>
                <a:ea typeface="+mn-ea"/>
                <a:cs typeface="+mn-cs"/>
              </a:rPr>
              <a:t>c1.f();</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具有二义性</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10000"/>
              </a:lnSpc>
              <a:spcBef>
                <a:spcPct val="20000"/>
              </a:spcBef>
              <a:spcAft>
                <a:spcPct val="0"/>
              </a:spcAft>
              <a:buClrTx/>
              <a:buSzTx/>
              <a:buFontTx/>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而  </a:t>
            </a:r>
            <a:r>
              <a:rPr kumimoji="0" lang="en-US" altLang="zh-CN" sz="2400" b="1" i="0" u="none" strike="noStrike" kern="0" cap="none" spc="0" normalizeH="0" baseline="0" noProof="0" dirty="0" smtClean="0">
                <a:ln>
                  <a:noFill/>
                </a:ln>
                <a:solidFill>
                  <a:schemeClr val="accent2"/>
                </a:solidFill>
                <a:effectLst/>
                <a:uLnTx/>
                <a:uFillTx/>
                <a:latin typeface="+mn-lt"/>
                <a:ea typeface="+mn-ea"/>
                <a:cs typeface="+mn-cs"/>
              </a:rPr>
              <a:t>c1.g();</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无二义性（同名覆盖）</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p:txBody>
      </p:sp>
      <p:sp>
        <p:nvSpPr>
          <p:cNvPr id="82948" name="Line 5"/>
          <p:cNvSpPr/>
          <p:nvPr/>
        </p:nvSpPr>
        <p:spPr>
          <a:xfrm>
            <a:off x="5095875" y="500063"/>
            <a:ext cx="46038" cy="4071937"/>
          </a:xfrm>
          <a:prstGeom prst="line">
            <a:avLst/>
          </a:prstGeom>
          <a:ln w="9525" cap="flat" cmpd="sng">
            <a:solidFill>
              <a:schemeClr val="tx1"/>
            </a:solidFill>
            <a:prstDash val="dash"/>
            <a:round/>
            <a:headEnd type="none" w="med" len="med"/>
            <a:tailEnd type="none" w="med" len="med"/>
          </a:ln>
        </p:spPr>
      </p:sp>
      <p:sp>
        <p:nvSpPr>
          <p:cNvPr id="6" name="Rectangle 3"/>
          <p:cNvSpPr txBox="1"/>
          <p:nvPr/>
        </p:nvSpPr>
        <p:spPr>
          <a:xfrm>
            <a:off x="1271270" y="4653280"/>
            <a:ext cx="8229600" cy="2000250"/>
          </a:xfrm>
          <a:prstGeom prst="rect">
            <a:avLst/>
          </a:prstGeom>
          <a:noFill/>
          <a:ln w="9525">
            <a:noFill/>
          </a:ln>
        </p:spPr>
        <p:txBody>
          <a:bodyPr anchor="t" anchorCtr="0"/>
          <a:p>
            <a:pPr marL="342900" indent="-342900" eaLnBrk="0" hangingPunct="0">
              <a:spcBef>
                <a:spcPts val="200"/>
              </a:spcBef>
              <a:buClrTx/>
              <a:buSzTx/>
              <a:buFontTx/>
              <a:buChar char="•"/>
            </a:pPr>
            <a:r>
              <a:rPr lang="zh-CN" altLang="en-US" sz="2400" b="1" dirty="0">
                <a:latin typeface="楷体_GB2312" pitchFamily="49" charset="-122"/>
                <a:ea typeface="楷体_GB2312" pitchFamily="49" charset="-122"/>
              </a:rPr>
              <a:t>解决方法一：</a:t>
            </a:r>
            <a:r>
              <a:rPr lang="zh-CN" altLang="en-US" sz="2400" b="1" dirty="0">
                <a:solidFill>
                  <a:srgbClr val="FF3300"/>
                </a:solidFill>
                <a:latin typeface="楷体_GB2312" pitchFamily="49" charset="-122"/>
                <a:ea typeface="楷体_GB2312" pitchFamily="49" charset="-122"/>
              </a:rPr>
              <a:t>用类名来限定</a:t>
            </a:r>
            <a:br>
              <a:rPr lang="zh-CN" altLang="en-US" sz="2400" b="1" dirty="0">
                <a:latin typeface="楷体_GB2312" pitchFamily="49" charset="-122"/>
                <a:ea typeface="楷体_GB2312" pitchFamily="49" charset="-122"/>
              </a:rPr>
            </a:br>
            <a:r>
              <a:rPr lang="en-US" altLang="zh-CN" sz="2400" b="1" dirty="0">
                <a:latin typeface="楷体_GB2312" pitchFamily="49" charset="-122"/>
                <a:ea typeface="楷体_GB2312" pitchFamily="49" charset="-122"/>
              </a:rPr>
              <a:t>c1.A::f()    </a:t>
            </a:r>
            <a:r>
              <a:rPr lang="zh-CN" altLang="en-US" sz="2400" b="1" dirty="0">
                <a:latin typeface="楷体_GB2312" pitchFamily="49" charset="-122"/>
                <a:ea typeface="楷体_GB2312" pitchFamily="49" charset="-122"/>
              </a:rPr>
              <a:t>或    </a:t>
            </a:r>
            <a:r>
              <a:rPr lang="en-US" altLang="zh-CN" sz="2400" b="1" dirty="0">
                <a:latin typeface="楷体_GB2312" pitchFamily="49" charset="-122"/>
                <a:ea typeface="楷体_GB2312" pitchFamily="49" charset="-122"/>
              </a:rPr>
              <a:t>c1.B::f()</a:t>
            </a:r>
            <a:endParaRPr lang="en-US" altLang="zh-CN" sz="2400" b="1" dirty="0">
              <a:latin typeface="楷体_GB2312" pitchFamily="49" charset="-122"/>
              <a:ea typeface="楷体_GB2312" pitchFamily="49" charset="-122"/>
            </a:endParaRPr>
          </a:p>
          <a:p>
            <a:pPr marL="342900" indent="-342900" eaLnBrk="0" hangingPunct="0">
              <a:spcBef>
                <a:spcPts val="200"/>
              </a:spcBef>
              <a:buClrTx/>
              <a:buSzTx/>
              <a:buFontTx/>
              <a:buChar char="•"/>
            </a:pPr>
            <a:r>
              <a:rPr lang="zh-CN" altLang="en-US" sz="2400" b="1" dirty="0">
                <a:latin typeface="楷体_GB2312" pitchFamily="49" charset="-122"/>
                <a:ea typeface="楷体_GB2312" pitchFamily="49" charset="-122"/>
              </a:rPr>
              <a:t>解决方法二：</a:t>
            </a:r>
            <a:r>
              <a:rPr lang="zh-CN" altLang="en-US" sz="2400" b="1" dirty="0">
                <a:solidFill>
                  <a:srgbClr val="FF3300"/>
                </a:solidFill>
                <a:latin typeface="楷体_GB2312" pitchFamily="49" charset="-122"/>
                <a:ea typeface="楷体_GB2312" pitchFamily="49" charset="-122"/>
              </a:rPr>
              <a:t>同名覆盖</a:t>
            </a:r>
            <a:br>
              <a:rPr lang="zh-CN" altLang="en-US" sz="2400" b="1" dirty="0">
                <a:solidFill>
                  <a:srgbClr val="FF3300"/>
                </a:solidFill>
                <a:latin typeface="楷体_GB2312" pitchFamily="49" charset="-122"/>
                <a:ea typeface="楷体_GB2312" pitchFamily="49" charset="-122"/>
              </a:rPr>
            </a:br>
            <a:r>
              <a:rPr lang="zh-CN" altLang="en-US" sz="2400" b="1" dirty="0">
                <a:latin typeface="楷体_GB2312" pitchFamily="49" charset="-122"/>
                <a:ea typeface="楷体_GB2312" pitchFamily="49" charset="-122"/>
              </a:rPr>
              <a:t>在</a:t>
            </a:r>
            <a:r>
              <a:rPr lang="en-US" altLang="zh-CN" sz="2400" b="1" dirty="0">
                <a:latin typeface="楷体_GB2312" pitchFamily="49" charset="-122"/>
                <a:ea typeface="楷体_GB2312" pitchFamily="49" charset="-122"/>
              </a:rPr>
              <a:t>C </a:t>
            </a:r>
            <a:r>
              <a:rPr lang="zh-CN" altLang="en-US" sz="2400" b="1" dirty="0">
                <a:latin typeface="楷体_GB2312" pitchFamily="49" charset="-122"/>
                <a:ea typeface="楷体_GB2312" pitchFamily="49" charset="-122"/>
              </a:rPr>
              <a:t>中声明一个同名成员函数</a:t>
            </a:r>
            <a:r>
              <a:rPr lang="en-US" altLang="zh-CN" sz="2400" b="1" dirty="0">
                <a:latin typeface="楷体_GB2312" pitchFamily="49" charset="-122"/>
                <a:ea typeface="楷体_GB2312" pitchFamily="49" charset="-122"/>
              </a:rPr>
              <a:t>f()</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f()</a:t>
            </a:r>
            <a:r>
              <a:rPr lang="zh-CN" altLang="zh-CN" sz="2400" b="1" dirty="0">
                <a:latin typeface="楷体_GB2312" pitchFamily="49" charset="-122"/>
                <a:ea typeface="楷体_GB2312" pitchFamily="49" charset="-122"/>
              </a:rPr>
              <a:t>再根据需要调用  </a:t>
            </a:r>
            <a:r>
              <a:rPr lang="en-US" altLang="zh-CN" sz="2400" b="1" dirty="0">
                <a:latin typeface="楷体_GB2312" pitchFamily="49" charset="-122"/>
                <a:ea typeface="楷体_GB2312" pitchFamily="49" charset="-122"/>
              </a:rPr>
              <a:t>A::f()    </a:t>
            </a:r>
            <a:r>
              <a:rPr lang="zh-CN" altLang="en-US" sz="2400" b="1" dirty="0">
                <a:latin typeface="楷体_GB2312" pitchFamily="49" charset="-122"/>
                <a:ea typeface="楷体_GB2312" pitchFamily="49" charset="-122"/>
              </a:rPr>
              <a:t>或    </a:t>
            </a:r>
            <a:r>
              <a:rPr lang="en-US" altLang="zh-CN" sz="2400" b="1" dirty="0">
                <a:latin typeface="楷体_GB2312" pitchFamily="49" charset="-122"/>
                <a:ea typeface="楷体_GB2312" pitchFamily="49" charset="-122"/>
              </a:rPr>
              <a:t>B::f()</a:t>
            </a:r>
            <a:endParaRPr lang="en-US" altLang="zh-CN" sz="2400" b="1" dirty="0">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3060">
                                            <p:txEl>
                                              <p:charRg st="0" end="28"/>
                                            </p:txEl>
                                          </p:spTgt>
                                        </p:tgtEl>
                                        <p:attrNameLst>
                                          <p:attrName>style.visibility</p:attrName>
                                        </p:attrNameLst>
                                      </p:cBhvr>
                                      <p:to>
                                        <p:strVal val="visible"/>
                                      </p:to>
                                    </p:set>
                                    <p:animEffect transition="in" filter="blinds(horizontal)">
                                      <p:cBhvr>
                                        <p:cTn id="7" dur="500"/>
                                        <p:tgtEl>
                                          <p:spTgt spid="173060">
                                            <p:txEl>
                                              <p:charRg st="0" end="28"/>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3060">
                                            <p:txEl>
                                              <p:charRg st="28" end="42"/>
                                            </p:txEl>
                                          </p:spTgt>
                                        </p:tgtEl>
                                        <p:attrNameLst>
                                          <p:attrName>style.visibility</p:attrName>
                                        </p:attrNameLst>
                                      </p:cBhvr>
                                      <p:to>
                                        <p:strVal val="visible"/>
                                      </p:to>
                                    </p:set>
                                    <p:animEffect transition="in" filter="blinds(horizontal)">
                                      <p:cBhvr>
                                        <p:cTn id="10" dur="500"/>
                                        <p:tgtEl>
                                          <p:spTgt spid="173060">
                                            <p:txEl>
                                              <p:charRg st="28" end="4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73060">
                                            <p:txEl>
                                              <p:charRg st="42" end="63"/>
                                            </p:txEl>
                                          </p:spTgt>
                                        </p:tgtEl>
                                        <p:attrNameLst>
                                          <p:attrName>style.visibility</p:attrName>
                                        </p:attrNameLst>
                                      </p:cBhvr>
                                      <p:to>
                                        <p:strVal val="visible"/>
                                      </p:to>
                                    </p:set>
                                    <p:animEffect transition="in" filter="blinds(horizontal)">
                                      <p:cBhvr>
                                        <p:cTn id="13" dur="500"/>
                                        <p:tgtEl>
                                          <p:spTgt spid="173060">
                                            <p:txEl>
                                              <p:charRg st="42" end="6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73060">
                                            <p:txEl>
                                              <p:charRg st="63" end="84"/>
                                            </p:txEl>
                                          </p:spTgt>
                                        </p:tgtEl>
                                        <p:attrNameLst>
                                          <p:attrName>style.visibility</p:attrName>
                                        </p:attrNameLst>
                                      </p:cBhvr>
                                      <p:to>
                                        <p:strVal val="visible"/>
                                      </p:to>
                                    </p:set>
                                    <p:animEffect transition="in" filter="blinds(horizontal)">
                                      <p:cBhvr>
                                        <p:cTn id="16" dur="500"/>
                                        <p:tgtEl>
                                          <p:spTgt spid="173060">
                                            <p:txEl>
                                              <p:charRg st="63" end="8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73060">
                                            <p:txEl>
                                              <p:charRg st="84" end="87"/>
                                            </p:txEl>
                                          </p:spTgt>
                                        </p:tgtEl>
                                        <p:attrNameLst>
                                          <p:attrName>style.visibility</p:attrName>
                                        </p:attrNameLst>
                                      </p:cBhvr>
                                      <p:to>
                                        <p:strVal val="visible"/>
                                      </p:to>
                                    </p:set>
                                    <p:animEffect transition="in" filter="blinds(horizontal)">
                                      <p:cBhvr>
                                        <p:cTn id="19" dur="500"/>
                                        <p:tgtEl>
                                          <p:spTgt spid="173060">
                                            <p:txEl>
                                              <p:charRg st="84" end="8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73060">
                                            <p:txEl>
                                              <p:charRg st="87" end="99"/>
                                            </p:txEl>
                                          </p:spTgt>
                                        </p:tgtEl>
                                        <p:attrNameLst>
                                          <p:attrName>style.visibility</p:attrName>
                                        </p:attrNameLst>
                                      </p:cBhvr>
                                      <p:to>
                                        <p:strVal val="visible"/>
                                      </p:to>
                                    </p:set>
                                    <p:animEffect transition="in" filter="blinds(horizontal)">
                                      <p:cBhvr>
                                        <p:cTn id="24" dur="500"/>
                                        <p:tgtEl>
                                          <p:spTgt spid="173060">
                                            <p:txEl>
                                              <p:charRg st="87" end="99"/>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73060">
                                            <p:txEl>
                                              <p:charRg st="99" end="117"/>
                                            </p:txEl>
                                          </p:spTgt>
                                        </p:tgtEl>
                                        <p:attrNameLst>
                                          <p:attrName>style.visibility</p:attrName>
                                        </p:attrNameLst>
                                      </p:cBhvr>
                                      <p:to>
                                        <p:strVal val="visible"/>
                                      </p:to>
                                    </p:set>
                                    <p:animEffect transition="in" filter="blinds(horizontal)">
                                      <p:cBhvr>
                                        <p:cTn id="29" dur="500"/>
                                        <p:tgtEl>
                                          <p:spTgt spid="173060">
                                            <p:txEl>
                                              <p:charRg st="99" end="11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73060">
                                            <p:txEl>
                                              <p:charRg st="117" end="140"/>
                                            </p:txEl>
                                          </p:spTgt>
                                        </p:tgtEl>
                                        <p:attrNameLst>
                                          <p:attrName>style.visibility</p:attrName>
                                        </p:attrNameLst>
                                      </p:cBhvr>
                                      <p:to>
                                        <p:strVal val="visible"/>
                                      </p:to>
                                    </p:set>
                                    <p:animEffect transition="in" filter="blinds(horizontal)">
                                      <p:cBhvr>
                                        <p:cTn id="34" dur="500"/>
                                        <p:tgtEl>
                                          <p:spTgt spid="173060">
                                            <p:txEl>
                                              <p:charRg st="117" end="14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6">
                                            <p:txEl>
                                              <p:charRg st="0" end="41"/>
                                            </p:txEl>
                                          </p:spTgt>
                                        </p:tgtEl>
                                        <p:attrNameLst>
                                          <p:attrName>style.visibility</p:attrName>
                                        </p:attrNameLst>
                                      </p:cBhvr>
                                      <p:to>
                                        <p:strVal val="visible"/>
                                      </p:to>
                                    </p:set>
                                    <p:animEffect transition="in" filter="blinds(horizontal)">
                                      <p:cBhvr>
                                        <p:cTn id="39" dur="500"/>
                                        <p:tgtEl>
                                          <p:spTgt spid="6">
                                            <p:txEl>
                                              <p:charRg st="0" end="4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6">
                                            <p:txEl>
                                              <p:charRg st="41" end="104"/>
                                            </p:txEl>
                                          </p:spTgt>
                                        </p:tgtEl>
                                        <p:attrNameLst>
                                          <p:attrName>style.visibility</p:attrName>
                                        </p:attrNameLst>
                                      </p:cBhvr>
                                      <p:to>
                                        <p:strVal val="visible"/>
                                      </p:to>
                                    </p:set>
                                    <p:animEffect transition="in" filter="blinds(horizontal)">
                                      <p:cBhvr>
                                        <p:cTn id="44" dur="500"/>
                                        <p:tgtEl>
                                          <p:spTgt spid="6">
                                            <p:txEl>
                                              <p:charRg st="41" end="10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Rectangle 2"/>
          <p:cNvSpPr/>
          <p:nvPr>
            <p:ph type="title"/>
          </p:nvPr>
        </p:nvSpPr>
        <p:spPr>
          <a:xfrm>
            <a:off x="2590800" y="152400"/>
            <a:ext cx="7391400" cy="1143000"/>
          </a:xfrm>
          <a:noFill/>
          <a:ln>
            <a:noFill/>
          </a:ln>
        </p:spPr>
        <p:txBody>
          <a:bodyPr anchor="t" anchorCtr="0"/>
          <a:p>
            <a:r>
              <a:rPr lang="zh-CN" altLang="en-US" sz="3200" b="1" dirty="0">
                <a:solidFill>
                  <a:schemeClr val="tx1"/>
                </a:solidFill>
              </a:rPr>
              <a:t>二义性问题举例（二）</a:t>
            </a:r>
            <a:endParaRPr lang="zh-CN" altLang="en-US" sz="3200" b="1" dirty="0">
              <a:solidFill>
                <a:schemeClr val="tx1"/>
              </a:solidFill>
            </a:endParaRPr>
          </a:p>
        </p:txBody>
      </p:sp>
      <p:sp>
        <p:nvSpPr>
          <p:cNvPr id="84994" name="Rectangle 3"/>
          <p:cNvSpPr/>
          <p:nvPr>
            <p:ph sz="half" idx="1"/>
          </p:nvPr>
        </p:nvSpPr>
        <p:spPr>
          <a:xfrm>
            <a:off x="1537018" y="692785"/>
            <a:ext cx="3352800" cy="4078288"/>
          </a:xfrm>
          <a:noFill/>
          <a:ln>
            <a:noFill/>
          </a:ln>
        </p:spPr>
        <p:txBody>
          <a:bodyPr anchor="t" anchorCtr="0"/>
          <a:p>
            <a:pPr>
              <a:lnSpc>
                <a:spcPct val="70000"/>
              </a:lnSpc>
              <a:buClrTx/>
              <a:buSzTx/>
              <a:buFontTx/>
              <a:buNone/>
            </a:pPr>
            <a:r>
              <a:rPr lang="en-US" altLang="zh-CN" sz="2000" b="1" dirty="0">
                <a:latin typeface="+mn-lt"/>
                <a:ea typeface="+mn-ea"/>
                <a:cs typeface="+mn-cs"/>
              </a:rPr>
              <a:t>class B</a:t>
            </a:r>
            <a:endParaRPr lang="en-US" altLang="zh-CN" sz="2000" b="1" dirty="0">
              <a:latin typeface="+mn-lt"/>
              <a:ea typeface="+mn-ea"/>
              <a:cs typeface="+mn-cs"/>
            </a:endParaRPr>
          </a:p>
          <a:p>
            <a:pPr>
              <a:lnSpc>
                <a:spcPct val="70000"/>
              </a:lnSpc>
              <a:buClrTx/>
              <a:buSzTx/>
              <a:buFontTx/>
              <a:buNone/>
            </a:pPr>
            <a:r>
              <a:rPr lang="en-US" altLang="zh-CN" sz="2000" b="1" dirty="0">
                <a:latin typeface="+mn-lt"/>
                <a:ea typeface="+mn-ea"/>
                <a:cs typeface="+mn-cs"/>
              </a:rPr>
              <a:t>{   public:</a:t>
            </a:r>
            <a:endParaRPr lang="en-US" altLang="zh-CN" sz="2000" b="1" dirty="0">
              <a:latin typeface="+mn-lt"/>
              <a:ea typeface="+mn-ea"/>
              <a:cs typeface="+mn-cs"/>
            </a:endParaRPr>
          </a:p>
          <a:p>
            <a:pPr>
              <a:lnSpc>
                <a:spcPct val="70000"/>
              </a:lnSpc>
              <a:buClrTx/>
              <a:buSzTx/>
              <a:buFontTx/>
              <a:buNone/>
            </a:pPr>
            <a:r>
              <a:rPr lang="en-US" altLang="zh-CN" sz="2000" b="1" dirty="0">
                <a:latin typeface="+mn-lt"/>
                <a:ea typeface="+mn-ea"/>
                <a:cs typeface="+mn-cs"/>
              </a:rPr>
              <a:t>       int b;</a:t>
            </a:r>
            <a:endParaRPr lang="en-US" altLang="zh-CN" sz="2000" b="1" dirty="0">
              <a:latin typeface="+mn-lt"/>
              <a:ea typeface="+mn-ea"/>
              <a:cs typeface="+mn-cs"/>
            </a:endParaRPr>
          </a:p>
          <a:p>
            <a:pPr>
              <a:lnSpc>
                <a:spcPct val="70000"/>
              </a:lnSpc>
              <a:buClrTx/>
              <a:buSzTx/>
              <a:buFontTx/>
              <a:buNone/>
            </a:pPr>
            <a:r>
              <a:rPr lang="en-US" altLang="zh-CN" sz="2000" b="1" dirty="0">
                <a:latin typeface="+mn-lt"/>
                <a:ea typeface="+mn-ea"/>
                <a:cs typeface="+mn-cs"/>
              </a:rPr>
              <a:t>}</a:t>
            </a:r>
            <a:endParaRPr lang="en-US" altLang="zh-CN" sz="2000" b="1" dirty="0">
              <a:latin typeface="+mn-lt"/>
              <a:ea typeface="+mn-ea"/>
              <a:cs typeface="+mn-cs"/>
            </a:endParaRPr>
          </a:p>
          <a:p>
            <a:pPr>
              <a:lnSpc>
                <a:spcPct val="70000"/>
              </a:lnSpc>
              <a:buClrTx/>
              <a:buSzTx/>
              <a:buFontTx/>
              <a:buNone/>
            </a:pPr>
            <a:r>
              <a:rPr lang="en-US" altLang="zh-CN" sz="2000" b="1" dirty="0">
                <a:latin typeface="+mn-lt"/>
                <a:ea typeface="+mn-ea"/>
                <a:cs typeface="+mn-cs"/>
              </a:rPr>
              <a:t>class B1 : </a:t>
            </a:r>
            <a:r>
              <a:rPr lang="en-US" altLang="zh-CN" sz="2000" b="1" dirty="0">
                <a:solidFill>
                  <a:srgbClr val="FF3300"/>
                </a:solidFill>
                <a:latin typeface="+mn-lt"/>
                <a:ea typeface="+mn-ea"/>
                <a:cs typeface="+mn-cs"/>
              </a:rPr>
              <a:t>public B</a:t>
            </a:r>
            <a:endParaRPr lang="en-US" altLang="zh-CN" sz="2000" b="1" dirty="0">
              <a:solidFill>
                <a:srgbClr val="FF3300"/>
              </a:solidFill>
              <a:latin typeface="+mn-lt"/>
              <a:ea typeface="+mn-ea"/>
              <a:cs typeface="+mn-cs"/>
            </a:endParaRPr>
          </a:p>
          <a:p>
            <a:pPr>
              <a:lnSpc>
                <a:spcPct val="70000"/>
              </a:lnSpc>
              <a:buClrTx/>
              <a:buSzTx/>
              <a:buFontTx/>
              <a:buNone/>
            </a:pPr>
            <a:r>
              <a:rPr lang="en-US" altLang="zh-CN" sz="2000" b="1" dirty="0">
                <a:latin typeface="+mn-lt"/>
                <a:ea typeface="+mn-ea"/>
                <a:cs typeface="+mn-cs"/>
              </a:rPr>
              <a:t>{   private:</a:t>
            </a:r>
            <a:endParaRPr lang="en-US" altLang="zh-CN" sz="2000" b="1" dirty="0">
              <a:latin typeface="+mn-lt"/>
              <a:ea typeface="+mn-ea"/>
              <a:cs typeface="+mn-cs"/>
            </a:endParaRPr>
          </a:p>
          <a:p>
            <a:pPr>
              <a:lnSpc>
                <a:spcPct val="70000"/>
              </a:lnSpc>
              <a:buClrTx/>
              <a:buSzTx/>
              <a:buFontTx/>
              <a:buNone/>
            </a:pPr>
            <a:r>
              <a:rPr lang="en-US" altLang="zh-CN" sz="2000" b="1" dirty="0">
                <a:latin typeface="+mn-lt"/>
                <a:ea typeface="+mn-ea"/>
                <a:cs typeface="+mn-cs"/>
              </a:rPr>
              <a:t>        int b1;</a:t>
            </a:r>
            <a:endParaRPr lang="en-US" altLang="zh-CN" sz="2000" b="1" dirty="0">
              <a:latin typeface="+mn-lt"/>
              <a:ea typeface="+mn-ea"/>
              <a:cs typeface="+mn-cs"/>
            </a:endParaRPr>
          </a:p>
          <a:p>
            <a:pPr>
              <a:lnSpc>
                <a:spcPct val="70000"/>
              </a:lnSpc>
              <a:buClrTx/>
              <a:buSzTx/>
              <a:buFontTx/>
              <a:buNone/>
            </a:pPr>
            <a:r>
              <a:rPr lang="en-US" altLang="zh-CN" sz="2000" b="1" dirty="0">
                <a:latin typeface="+mn-lt"/>
                <a:ea typeface="+mn-ea"/>
                <a:cs typeface="+mn-cs"/>
              </a:rPr>
              <a:t>}</a:t>
            </a:r>
            <a:endParaRPr lang="en-US" altLang="zh-CN" sz="2000" b="1" dirty="0">
              <a:latin typeface="+mn-lt"/>
              <a:ea typeface="+mn-ea"/>
              <a:cs typeface="+mn-cs"/>
            </a:endParaRPr>
          </a:p>
          <a:p>
            <a:pPr>
              <a:lnSpc>
                <a:spcPct val="70000"/>
              </a:lnSpc>
              <a:buClrTx/>
              <a:buSzTx/>
              <a:buFontTx/>
              <a:buNone/>
            </a:pPr>
            <a:r>
              <a:rPr lang="en-US" altLang="zh-CN" sz="2000" b="1" dirty="0">
                <a:latin typeface="+mn-lt"/>
                <a:ea typeface="+mn-ea"/>
                <a:cs typeface="+mn-cs"/>
              </a:rPr>
              <a:t>class B2 : </a:t>
            </a:r>
            <a:r>
              <a:rPr lang="en-US" altLang="zh-CN" sz="2000" b="1" dirty="0">
                <a:solidFill>
                  <a:srgbClr val="FF3300"/>
                </a:solidFill>
                <a:latin typeface="+mn-lt"/>
                <a:ea typeface="+mn-ea"/>
                <a:cs typeface="+mn-cs"/>
              </a:rPr>
              <a:t>public B</a:t>
            </a:r>
            <a:endParaRPr lang="en-US" altLang="zh-CN" sz="2000" b="1" dirty="0">
              <a:solidFill>
                <a:srgbClr val="FF3300"/>
              </a:solidFill>
              <a:latin typeface="+mn-lt"/>
              <a:ea typeface="+mn-ea"/>
              <a:cs typeface="+mn-cs"/>
            </a:endParaRPr>
          </a:p>
          <a:p>
            <a:pPr>
              <a:lnSpc>
                <a:spcPct val="70000"/>
              </a:lnSpc>
              <a:buClrTx/>
              <a:buSzTx/>
              <a:buFontTx/>
              <a:buNone/>
            </a:pPr>
            <a:r>
              <a:rPr lang="en-US" altLang="zh-CN" sz="2000" b="1" dirty="0">
                <a:latin typeface="+mn-lt"/>
                <a:ea typeface="+mn-ea"/>
                <a:cs typeface="+mn-cs"/>
              </a:rPr>
              <a:t>{  private:</a:t>
            </a:r>
            <a:endParaRPr lang="en-US" altLang="zh-CN" sz="2000" b="1" dirty="0">
              <a:latin typeface="+mn-lt"/>
              <a:ea typeface="+mn-ea"/>
              <a:cs typeface="+mn-cs"/>
            </a:endParaRPr>
          </a:p>
          <a:p>
            <a:pPr>
              <a:lnSpc>
                <a:spcPct val="70000"/>
              </a:lnSpc>
              <a:buClrTx/>
              <a:buSzTx/>
              <a:buFontTx/>
              <a:buNone/>
            </a:pPr>
            <a:r>
              <a:rPr lang="en-US" altLang="zh-CN" sz="2000" b="1" dirty="0">
                <a:latin typeface="+mn-lt"/>
                <a:ea typeface="+mn-ea"/>
                <a:cs typeface="+mn-cs"/>
              </a:rPr>
              <a:t>      int b2;</a:t>
            </a:r>
            <a:endParaRPr lang="en-US" altLang="zh-CN" sz="2000" b="1" dirty="0">
              <a:latin typeface="+mn-lt"/>
              <a:ea typeface="+mn-ea"/>
              <a:cs typeface="+mn-cs"/>
            </a:endParaRPr>
          </a:p>
          <a:p>
            <a:pPr>
              <a:lnSpc>
                <a:spcPct val="70000"/>
              </a:lnSpc>
              <a:buClrTx/>
              <a:buSzTx/>
              <a:buFontTx/>
              <a:buNone/>
            </a:pPr>
            <a:r>
              <a:rPr lang="en-US" altLang="zh-CN" sz="2000" b="1" dirty="0">
                <a:latin typeface="+mn-lt"/>
                <a:ea typeface="+mn-ea"/>
                <a:cs typeface="+mn-cs"/>
              </a:rPr>
              <a:t>};</a:t>
            </a:r>
            <a:endParaRPr lang="en-US" altLang="zh-CN" sz="2000" b="1" dirty="0">
              <a:latin typeface="+mn-lt"/>
              <a:ea typeface="+mn-ea"/>
              <a:cs typeface="+mn-cs"/>
            </a:endParaRPr>
          </a:p>
        </p:txBody>
      </p:sp>
      <p:sp>
        <p:nvSpPr>
          <p:cNvPr id="84995" name="Rectangle 4"/>
          <p:cNvSpPr/>
          <p:nvPr>
            <p:ph sz="half" idx="2"/>
          </p:nvPr>
        </p:nvSpPr>
        <p:spPr>
          <a:xfrm>
            <a:off x="5159375" y="922338"/>
            <a:ext cx="4495800" cy="2146300"/>
          </a:xfrm>
          <a:noFill/>
          <a:ln>
            <a:noFill/>
          </a:ln>
        </p:spPr>
        <p:txBody>
          <a:bodyPr anchor="t" anchorCtr="0"/>
          <a:p>
            <a:pPr>
              <a:lnSpc>
                <a:spcPct val="90000"/>
              </a:lnSpc>
              <a:buClrTx/>
              <a:buSzTx/>
              <a:buFontTx/>
              <a:buNone/>
            </a:pPr>
            <a:r>
              <a:rPr lang="en-US" altLang="zh-CN" sz="2000" b="1" dirty="0">
                <a:latin typeface="+mn-lt"/>
                <a:ea typeface="+mn-ea"/>
                <a:cs typeface="+mn-cs"/>
              </a:rPr>
              <a:t>class C : </a:t>
            </a:r>
            <a:r>
              <a:rPr lang="en-US" altLang="zh-CN" sz="2000" b="1" dirty="0">
                <a:solidFill>
                  <a:srgbClr val="FF3300"/>
                </a:solidFill>
                <a:latin typeface="+mn-lt"/>
                <a:ea typeface="+mn-ea"/>
                <a:cs typeface="+mn-cs"/>
              </a:rPr>
              <a:t>public B1,public B2</a:t>
            </a:r>
            <a:endParaRPr lang="en-US" altLang="zh-CN" sz="2000" b="1" dirty="0">
              <a:solidFill>
                <a:srgbClr val="FF3300"/>
              </a:solidFill>
              <a:latin typeface="+mn-lt"/>
              <a:ea typeface="+mn-ea"/>
              <a:cs typeface="+mn-cs"/>
            </a:endParaRPr>
          </a:p>
          <a:p>
            <a:pPr>
              <a:lnSpc>
                <a:spcPct val="90000"/>
              </a:lnSpc>
              <a:buClrTx/>
              <a:buSzTx/>
              <a:buFontTx/>
              <a:buNone/>
            </a:pPr>
            <a:r>
              <a:rPr lang="en-US" altLang="zh-CN" sz="2000" b="1" dirty="0">
                <a:latin typeface="+mn-lt"/>
                <a:ea typeface="+mn-ea"/>
                <a:cs typeface="+mn-cs"/>
              </a:rPr>
              <a:t>{     public:</a:t>
            </a:r>
            <a:endParaRPr lang="en-US" altLang="zh-CN" sz="2000" b="1" dirty="0">
              <a:latin typeface="+mn-lt"/>
              <a:ea typeface="+mn-ea"/>
              <a:cs typeface="+mn-cs"/>
            </a:endParaRPr>
          </a:p>
          <a:p>
            <a:pPr>
              <a:lnSpc>
                <a:spcPct val="90000"/>
              </a:lnSpc>
              <a:buClrTx/>
              <a:buSzTx/>
              <a:buFontTx/>
              <a:buNone/>
            </a:pPr>
            <a:r>
              <a:rPr lang="en-US" altLang="zh-CN" sz="2000" b="1" dirty="0">
                <a:latin typeface="+mn-lt"/>
                <a:ea typeface="+mn-ea"/>
                <a:cs typeface="+mn-cs"/>
              </a:rPr>
              <a:t>           int f();</a:t>
            </a:r>
            <a:endParaRPr lang="en-US" altLang="zh-CN" sz="2000" b="1" dirty="0">
              <a:latin typeface="+mn-lt"/>
              <a:ea typeface="+mn-ea"/>
              <a:cs typeface="+mn-cs"/>
            </a:endParaRPr>
          </a:p>
          <a:p>
            <a:pPr>
              <a:lnSpc>
                <a:spcPct val="90000"/>
              </a:lnSpc>
              <a:buClrTx/>
              <a:buSzTx/>
              <a:buFontTx/>
              <a:buNone/>
            </a:pPr>
            <a:r>
              <a:rPr lang="en-US" altLang="zh-CN" sz="2000" b="1" dirty="0">
                <a:latin typeface="+mn-lt"/>
                <a:ea typeface="+mn-ea"/>
                <a:cs typeface="+mn-cs"/>
              </a:rPr>
              <a:t>       private:</a:t>
            </a:r>
            <a:endParaRPr lang="en-US" altLang="zh-CN" sz="2000" b="1" dirty="0">
              <a:latin typeface="+mn-lt"/>
              <a:ea typeface="+mn-ea"/>
              <a:cs typeface="+mn-cs"/>
            </a:endParaRPr>
          </a:p>
          <a:p>
            <a:pPr>
              <a:lnSpc>
                <a:spcPct val="90000"/>
              </a:lnSpc>
              <a:buClrTx/>
              <a:buSzTx/>
              <a:buFontTx/>
              <a:buNone/>
            </a:pPr>
            <a:r>
              <a:rPr lang="en-US" altLang="zh-CN" sz="2000" b="1" dirty="0">
                <a:latin typeface="+mn-lt"/>
                <a:ea typeface="+mn-ea"/>
                <a:cs typeface="+mn-cs"/>
              </a:rPr>
              <a:t>           int d;</a:t>
            </a:r>
            <a:endParaRPr lang="en-US" altLang="zh-CN" sz="2000" b="1" dirty="0">
              <a:latin typeface="+mn-lt"/>
              <a:ea typeface="+mn-ea"/>
              <a:cs typeface="+mn-cs"/>
            </a:endParaRPr>
          </a:p>
          <a:p>
            <a:pPr>
              <a:lnSpc>
                <a:spcPct val="90000"/>
              </a:lnSpc>
              <a:buClrTx/>
              <a:buSzTx/>
              <a:buFontTx/>
              <a:buNone/>
            </a:pPr>
            <a:r>
              <a:rPr lang="en-US" altLang="zh-CN" sz="2000" b="1" dirty="0">
                <a:latin typeface="+mn-lt"/>
                <a:ea typeface="+mn-ea"/>
                <a:cs typeface="+mn-cs"/>
              </a:rPr>
              <a:t>}</a:t>
            </a:r>
            <a:endParaRPr lang="en-US" altLang="zh-CN" sz="2000" b="1" dirty="0">
              <a:latin typeface="+mn-lt"/>
              <a:ea typeface="+mn-ea"/>
              <a:cs typeface="+mn-cs"/>
            </a:endParaRPr>
          </a:p>
          <a:p>
            <a:pPr>
              <a:lnSpc>
                <a:spcPct val="90000"/>
              </a:lnSpc>
              <a:buClrTx/>
              <a:buSzTx/>
              <a:buFontTx/>
              <a:buNone/>
            </a:pPr>
            <a:endParaRPr lang="en-US" altLang="zh-CN" sz="2000" b="1" dirty="0">
              <a:latin typeface="+mn-lt"/>
              <a:ea typeface="+mn-ea"/>
              <a:cs typeface="+mn-cs"/>
            </a:endParaRPr>
          </a:p>
        </p:txBody>
      </p:sp>
      <p:sp>
        <p:nvSpPr>
          <p:cNvPr id="84996" name="Line 5"/>
          <p:cNvSpPr/>
          <p:nvPr/>
        </p:nvSpPr>
        <p:spPr>
          <a:xfrm>
            <a:off x="4926013" y="922338"/>
            <a:ext cx="0" cy="4648200"/>
          </a:xfrm>
          <a:prstGeom prst="line">
            <a:avLst/>
          </a:prstGeom>
          <a:ln w="12700" cap="flat" cmpd="sng">
            <a:solidFill>
              <a:schemeClr val="tx1"/>
            </a:solidFill>
            <a:prstDash val="dashDot"/>
            <a:round/>
            <a:headEnd type="none" w="sm" len="sm"/>
            <a:tailEnd type="none" w="sm" len="sm"/>
          </a:ln>
        </p:spPr>
      </p:sp>
      <p:grpSp>
        <p:nvGrpSpPr>
          <p:cNvPr id="2" name="Group 4"/>
          <p:cNvGrpSpPr/>
          <p:nvPr/>
        </p:nvGrpSpPr>
        <p:grpSpPr>
          <a:xfrm>
            <a:off x="4962525" y="3306763"/>
            <a:ext cx="5707063" cy="2838450"/>
            <a:chOff x="1008" y="1440"/>
            <a:chExt cx="4176" cy="2112"/>
          </a:xfrm>
        </p:grpSpPr>
        <p:sp>
          <p:nvSpPr>
            <p:cNvPr id="84998" name="Freeform 5"/>
            <p:cNvSpPr/>
            <p:nvPr/>
          </p:nvSpPr>
          <p:spPr>
            <a:xfrm>
              <a:off x="1008" y="1440"/>
              <a:ext cx="3696" cy="2112"/>
            </a:xfrm>
            <a:custGeom>
              <a:avLst/>
              <a:gdLst/>
              <a:ahLst/>
              <a:cxnLst>
                <a:cxn ang="0">
                  <a:pos x="3648" y="0"/>
                </a:cxn>
                <a:cxn ang="0">
                  <a:pos x="0" y="0"/>
                </a:cxn>
                <a:cxn ang="0">
                  <a:pos x="0" y="2112"/>
                </a:cxn>
                <a:cxn ang="0">
                  <a:pos x="3696" y="2112"/>
                </a:cxn>
              </a:cxnLst>
              <a:pathLst>
                <a:path w="3696" h="2112">
                  <a:moveTo>
                    <a:pt x="3648" y="0"/>
                  </a:moveTo>
                  <a:lnTo>
                    <a:pt x="0" y="0"/>
                  </a:lnTo>
                  <a:lnTo>
                    <a:pt x="0" y="2112"/>
                  </a:lnTo>
                  <a:lnTo>
                    <a:pt x="3696" y="2112"/>
                  </a:ln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84999" name="Line 6"/>
            <p:cNvSpPr/>
            <p:nvPr/>
          </p:nvSpPr>
          <p:spPr>
            <a:xfrm>
              <a:off x="1920" y="1440"/>
              <a:ext cx="0" cy="2112"/>
            </a:xfrm>
            <a:prstGeom prst="line">
              <a:avLst/>
            </a:prstGeom>
            <a:ln w="9525" cap="flat" cmpd="sng">
              <a:solidFill>
                <a:schemeClr val="tx1"/>
              </a:solidFill>
              <a:prstDash val="solid"/>
              <a:round/>
              <a:headEnd type="none" w="med" len="med"/>
              <a:tailEnd type="none" w="med" len="med"/>
            </a:ln>
          </p:spPr>
        </p:sp>
        <p:sp>
          <p:nvSpPr>
            <p:cNvPr id="85000" name="Line 7"/>
            <p:cNvSpPr/>
            <p:nvPr/>
          </p:nvSpPr>
          <p:spPr>
            <a:xfrm>
              <a:off x="1008" y="3156"/>
              <a:ext cx="2976" cy="0"/>
            </a:xfrm>
            <a:prstGeom prst="line">
              <a:avLst/>
            </a:prstGeom>
            <a:ln w="9525" cap="flat" cmpd="sng">
              <a:solidFill>
                <a:schemeClr val="tx1"/>
              </a:solidFill>
              <a:prstDash val="solid"/>
              <a:round/>
              <a:headEnd type="none" w="med" len="med"/>
              <a:tailEnd type="none" w="med" len="med"/>
            </a:ln>
          </p:spPr>
        </p:sp>
        <p:sp>
          <p:nvSpPr>
            <p:cNvPr id="85001" name="Line 8"/>
            <p:cNvSpPr/>
            <p:nvPr/>
          </p:nvSpPr>
          <p:spPr>
            <a:xfrm>
              <a:off x="1008" y="2736"/>
              <a:ext cx="1920" cy="0"/>
            </a:xfrm>
            <a:prstGeom prst="line">
              <a:avLst/>
            </a:prstGeom>
            <a:ln w="9525" cap="flat" cmpd="sng">
              <a:solidFill>
                <a:schemeClr val="tx1"/>
              </a:solidFill>
              <a:prstDash val="solid"/>
              <a:round/>
              <a:headEnd type="none" w="med" len="med"/>
              <a:tailEnd type="none" w="med" len="med"/>
            </a:ln>
          </p:spPr>
        </p:sp>
        <p:sp>
          <p:nvSpPr>
            <p:cNvPr id="85002" name="Line 9"/>
            <p:cNvSpPr/>
            <p:nvPr/>
          </p:nvSpPr>
          <p:spPr>
            <a:xfrm>
              <a:off x="1008" y="2304"/>
              <a:ext cx="2928" cy="0"/>
            </a:xfrm>
            <a:prstGeom prst="line">
              <a:avLst/>
            </a:prstGeom>
            <a:ln w="9525" cap="flat" cmpd="sng">
              <a:solidFill>
                <a:schemeClr val="tx1"/>
              </a:solidFill>
              <a:prstDash val="solid"/>
              <a:round/>
              <a:headEnd type="none" w="med" len="med"/>
              <a:tailEnd type="none" w="med" len="med"/>
            </a:ln>
          </p:spPr>
        </p:sp>
        <p:sp>
          <p:nvSpPr>
            <p:cNvPr id="85003" name="Line 10"/>
            <p:cNvSpPr/>
            <p:nvPr/>
          </p:nvSpPr>
          <p:spPr>
            <a:xfrm>
              <a:off x="1008" y="1860"/>
              <a:ext cx="1920" cy="0"/>
            </a:xfrm>
            <a:prstGeom prst="line">
              <a:avLst/>
            </a:prstGeom>
            <a:ln w="9525" cap="flat" cmpd="sng">
              <a:solidFill>
                <a:schemeClr val="tx1"/>
              </a:solidFill>
              <a:prstDash val="solid"/>
              <a:round/>
              <a:headEnd type="none" w="med" len="med"/>
              <a:tailEnd type="none" w="med" len="med"/>
            </a:ln>
          </p:spPr>
        </p:sp>
        <p:sp>
          <p:nvSpPr>
            <p:cNvPr id="85004" name="Text Box 11"/>
            <p:cNvSpPr txBox="1"/>
            <p:nvPr/>
          </p:nvSpPr>
          <p:spPr>
            <a:xfrm>
              <a:off x="1344" y="1488"/>
              <a:ext cx="192" cy="297"/>
            </a:xfrm>
            <a:prstGeom prst="rect">
              <a:avLst/>
            </a:prstGeom>
            <a:noFill/>
            <a:ln w="9525">
              <a:noFill/>
            </a:ln>
          </p:spPr>
          <p:txBody>
            <a:bodyPr anchor="t" anchorCtr="0">
              <a:spAutoFit/>
            </a:bodyPr>
            <a:p>
              <a:pPr>
                <a:spcBef>
                  <a:spcPct val="50000"/>
                </a:spcBef>
              </a:pPr>
              <a:r>
                <a:rPr lang="en-US" altLang="zh-CN" sz="2000" dirty="0">
                  <a:latin typeface="Times New Roman" panose="02020603050405020304" pitchFamily="18" charset="0"/>
                  <a:ea typeface="宋体" panose="02010600030101010101" pitchFamily="2" charset="-122"/>
                </a:rPr>
                <a:t>b</a:t>
              </a:r>
              <a:endParaRPr lang="en-US" altLang="zh-CN" sz="2000" dirty="0">
                <a:latin typeface="Times New Roman" panose="02020603050405020304" pitchFamily="18" charset="0"/>
                <a:ea typeface="宋体" panose="02010600030101010101" pitchFamily="2" charset="-122"/>
              </a:endParaRPr>
            </a:p>
          </p:txBody>
        </p:sp>
        <p:sp>
          <p:nvSpPr>
            <p:cNvPr id="85005" name="Text Box 12"/>
            <p:cNvSpPr txBox="1"/>
            <p:nvPr/>
          </p:nvSpPr>
          <p:spPr>
            <a:xfrm>
              <a:off x="1344" y="1920"/>
              <a:ext cx="336" cy="297"/>
            </a:xfrm>
            <a:prstGeom prst="rect">
              <a:avLst/>
            </a:prstGeom>
            <a:noFill/>
            <a:ln w="9525">
              <a:noFill/>
            </a:ln>
          </p:spPr>
          <p:txBody>
            <a:bodyPr anchor="t" anchorCtr="0">
              <a:spAutoFit/>
            </a:bodyPr>
            <a:p>
              <a:pPr>
                <a:spcBef>
                  <a:spcPct val="50000"/>
                </a:spcBef>
              </a:pPr>
              <a:r>
                <a:rPr lang="en-US" altLang="zh-CN" sz="2000" dirty="0">
                  <a:latin typeface="Times New Roman" panose="02020603050405020304" pitchFamily="18" charset="0"/>
                  <a:ea typeface="宋体" panose="02010600030101010101" pitchFamily="2" charset="-122"/>
                </a:rPr>
                <a:t>b1</a:t>
              </a:r>
              <a:endParaRPr lang="en-US" altLang="zh-CN" sz="2000" dirty="0">
                <a:latin typeface="Times New Roman" panose="02020603050405020304" pitchFamily="18" charset="0"/>
                <a:ea typeface="宋体" panose="02010600030101010101" pitchFamily="2" charset="-122"/>
              </a:endParaRPr>
            </a:p>
          </p:txBody>
        </p:sp>
        <p:sp>
          <p:nvSpPr>
            <p:cNvPr id="85006" name="Text Box 13"/>
            <p:cNvSpPr txBox="1"/>
            <p:nvPr/>
          </p:nvSpPr>
          <p:spPr>
            <a:xfrm>
              <a:off x="1344" y="2352"/>
              <a:ext cx="192" cy="297"/>
            </a:xfrm>
            <a:prstGeom prst="rect">
              <a:avLst/>
            </a:prstGeom>
            <a:noFill/>
            <a:ln w="9525">
              <a:noFill/>
            </a:ln>
          </p:spPr>
          <p:txBody>
            <a:bodyPr anchor="t" anchorCtr="0">
              <a:spAutoFit/>
            </a:bodyPr>
            <a:p>
              <a:pPr>
                <a:spcBef>
                  <a:spcPct val="50000"/>
                </a:spcBef>
              </a:pPr>
              <a:r>
                <a:rPr lang="en-US" altLang="zh-CN" sz="2000" dirty="0">
                  <a:latin typeface="Times New Roman" panose="02020603050405020304" pitchFamily="18" charset="0"/>
                  <a:ea typeface="宋体" panose="02010600030101010101" pitchFamily="2" charset="-122"/>
                </a:rPr>
                <a:t>b</a:t>
              </a:r>
              <a:endParaRPr lang="en-US" altLang="zh-CN" sz="2000" dirty="0">
                <a:latin typeface="Times New Roman" panose="02020603050405020304" pitchFamily="18" charset="0"/>
                <a:ea typeface="宋体" panose="02010600030101010101" pitchFamily="2" charset="-122"/>
              </a:endParaRPr>
            </a:p>
          </p:txBody>
        </p:sp>
        <p:sp>
          <p:nvSpPr>
            <p:cNvPr id="85007" name="Text Box 14"/>
            <p:cNvSpPr txBox="1"/>
            <p:nvPr/>
          </p:nvSpPr>
          <p:spPr>
            <a:xfrm>
              <a:off x="1344" y="2784"/>
              <a:ext cx="336" cy="297"/>
            </a:xfrm>
            <a:prstGeom prst="rect">
              <a:avLst/>
            </a:prstGeom>
            <a:noFill/>
            <a:ln w="9525">
              <a:noFill/>
            </a:ln>
          </p:spPr>
          <p:txBody>
            <a:bodyPr anchor="t" anchorCtr="0">
              <a:spAutoFit/>
            </a:bodyPr>
            <a:p>
              <a:pPr>
                <a:spcBef>
                  <a:spcPct val="50000"/>
                </a:spcBef>
              </a:pPr>
              <a:r>
                <a:rPr lang="en-US" altLang="zh-CN" sz="2000" dirty="0">
                  <a:latin typeface="Times New Roman" panose="02020603050405020304" pitchFamily="18" charset="0"/>
                  <a:ea typeface="宋体" panose="02010600030101010101" pitchFamily="2" charset="-122"/>
                </a:rPr>
                <a:t>b2</a:t>
              </a:r>
              <a:endParaRPr lang="en-US" altLang="zh-CN" sz="2000" dirty="0">
                <a:latin typeface="Times New Roman" panose="02020603050405020304" pitchFamily="18" charset="0"/>
                <a:ea typeface="宋体" panose="02010600030101010101" pitchFamily="2" charset="-122"/>
              </a:endParaRPr>
            </a:p>
          </p:txBody>
        </p:sp>
        <p:sp>
          <p:nvSpPr>
            <p:cNvPr id="85008" name="Text Box 15"/>
            <p:cNvSpPr txBox="1"/>
            <p:nvPr/>
          </p:nvSpPr>
          <p:spPr>
            <a:xfrm>
              <a:off x="1344" y="3216"/>
              <a:ext cx="192" cy="297"/>
            </a:xfrm>
            <a:prstGeom prst="rect">
              <a:avLst/>
            </a:prstGeom>
            <a:noFill/>
            <a:ln w="9525">
              <a:noFill/>
            </a:ln>
          </p:spPr>
          <p:txBody>
            <a:bodyPr anchor="t" anchorCtr="0">
              <a:spAutoFit/>
            </a:bodyPr>
            <a:p>
              <a:pPr>
                <a:spcBef>
                  <a:spcPct val="50000"/>
                </a:spcBef>
              </a:pPr>
              <a:r>
                <a:rPr lang="en-US" altLang="zh-CN" sz="2000" dirty="0">
                  <a:latin typeface="Times New Roman" panose="02020603050405020304" pitchFamily="18" charset="0"/>
                  <a:ea typeface="宋体" panose="02010600030101010101" pitchFamily="2" charset="-122"/>
                </a:rPr>
                <a:t>d</a:t>
              </a:r>
              <a:endParaRPr lang="en-US" altLang="zh-CN" sz="2000" dirty="0">
                <a:latin typeface="Times New Roman" panose="02020603050405020304" pitchFamily="18" charset="0"/>
                <a:ea typeface="宋体" panose="02010600030101010101" pitchFamily="2" charset="-122"/>
              </a:endParaRPr>
            </a:p>
          </p:txBody>
        </p:sp>
        <p:sp>
          <p:nvSpPr>
            <p:cNvPr id="85009" name="Line 16"/>
            <p:cNvSpPr/>
            <p:nvPr/>
          </p:nvSpPr>
          <p:spPr>
            <a:xfrm>
              <a:off x="2736" y="1440"/>
              <a:ext cx="0" cy="432"/>
            </a:xfrm>
            <a:prstGeom prst="line">
              <a:avLst/>
            </a:prstGeom>
            <a:ln w="9525" cap="flat" cmpd="sng">
              <a:solidFill>
                <a:schemeClr val="tx1"/>
              </a:solidFill>
              <a:prstDash val="solid"/>
              <a:round/>
              <a:headEnd type="triangle" w="lg" len="lg"/>
              <a:tailEnd type="triangle" w="lg" len="lg"/>
            </a:ln>
          </p:spPr>
        </p:sp>
        <p:sp>
          <p:nvSpPr>
            <p:cNvPr id="85010" name="Line 17"/>
            <p:cNvSpPr/>
            <p:nvPr/>
          </p:nvSpPr>
          <p:spPr>
            <a:xfrm>
              <a:off x="2736" y="2304"/>
              <a:ext cx="0" cy="432"/>
            </a:xfrm>
            <a:prstGeom prst="line">
              <a:avLst/>
            </a:prstGeom>
            <a:ln w="9525" cap="flat" cmpd="sng">
              <a:solidFill>
                <a:schemeClr val="tx1"/>
              </a:solidFill>
              <a:prstDash val="solid"/>
              <a:round/>
              <a:headEnd type="triangle" w="lg" len="lg"/>
              <a:tailEnd type="triangle" w="lg" len="lg"/>
            </a:ln>
          </p:spPr>
        </p:sp>
        <p:sp>
          <p:nvSpPr>
            <p:cNvPr id="85011" name="Line 18"/>
            <p:cNvSpPr/>
            <p:nvPr/>
          </p:nvSpPr>
          <p:spPr>
            <a:xfrm>
              <a:off x="3552" y="1440"/>
              <a:ext cx="0" cy="864"/>
            </a:xfrm>
            <a:prstGeom prst="line">
              <a:avLst/>
            </a:prstGeom>
            <a:ln w="9525" cap="flat" cmpd="sng">
              <a:solidFill>
                <a:schemeClr val="tx1"/>
              </a:solidFill>
              <a:prstDash val="solid"/>
              <a:round/>
              <a:headEnd type="triangle" w="lg" len="lg"/>
              <a:tailEnd type="triangle" w="lg" len="lg"/>
            </a:ln>
          </p:spPr>
        </p:sp>
        <p:sp>
          <p:nvSpPr>
            <p:cNvPr id="85012" name="Line 19"/>
            <p:cNvSpPr/>
            <p:nvPr/>
          </p:nvSpPr>
          <p:spPr>
            <a:xfrm>
              <a:off x="3552" y="2304"/>
              <a:ext cx="0" cy="864"/>
            </a:xfrm>
            <a:prstGeom prst="line">
              <a:avLst/>
            </a:prstGeom>
            <a:ln w="9525" cap="flat" cmpd="sng">
              <a:solidFill>
                <a:schemeClr val="tx1"/>
              </a:solidFill>
              <a:prstDash val="solid"/>
              <a:round/>
              <a:headEnd type="triangle" w="lg" len="lg"/>
              <a:tailEnd type="triangle" w="lg" len="lg"/>
            </a:ln>
          </p:spPr>
        </p:sp>
        <p:sp>
          <p:nvSpPr>
            <p:cNvPr id="85013" name="Line 20"/>
            <p:cNvSpPr/>
            <p:nvPr/>
          </p:nvSpPr>
          <p:spPr>
            <a:xfrm>
              <a:off x="4272" y="1440"/>
              <a:ext cx="0" cy="2112"/>
            </a:xfrm>
            <a:prstGeom prst="line">
              <a:avLst/>
            </a:prstGeom>
            <a:ln w="9525" cap="flat" cmpd="sng">
              <a:solidFill>
                <a:schemeClr val="tx1"/>
              </a:solidFill>
              <a:prstDash val="solid"/>
              <a:round/>
              <a:headEnd type="triangle" w="lg" len="lg"/>
              <a:tailEnd type="triangle" w="lg" len="lg"/>
            </a:ln>
          </p:spPr>
        </p:sp>
        <p:sp>
          <p:nvSpPr>
            <p:cNvPr id="85014" name="Text Box 21"/>
            <p:cNvSpPr txBox="1"/>
            <p:nvPr/>
          </p:nvSpPr>
          <p:spPr>
            <a:xfrm>
              <a:off x="2400" y="1488"/>
              <a:ext cx="864" cy="297"/>
            </a:xfrm>
            <a:prstGeom prst="rect">
              <a:avLst/>
            </a:prstGeom>
            <a:noFill/>
            <a:ln w="9525">
              <a:noFill/>
            </a:ln>
          </p:spPr>
          <p:txBody>
            <a:bodyPr anchor="t" anchorCtr="0">
              <a:spAutoFit/>
            </a:bodyPr>
            <a:p>
              <a:pPr>
                <a:spcBef>
                  <a:spcPct val="50000"/>
                </a:spcBef>
              </a:pPr>
              <a:r>
                <a:rPr lang="en-US" altLang="zh-CN" sz="2000" dirty="0">
                  <a:latin typeface="Times New Roman" panose="02020603050405020304" pitchFamily="18" charset="0"/>
                  <a:ea typeface="宋体" panose="02010600030101010101" pitchFamily="2" charset="-122"/>
                </a:rPr>
                <a:t>B</a:t>
              </a:r>
              <a:r>
                <a:rPr lang="zh-CN" altLang="en-US" sz="2000" dirty="0">
                  <a:latin typeface="Times New Roman" panose="02020603050405020304" pitchFamily="18" charset="0"/>
                  <a:ea typeface="宋体" panose="02010600030101010101" pitchFamily="2" charset="-122"/>
                </a:rPr>
                <a:t>类成员</a:t>
              </a:r>
              <a:endParaRPr lang="zh-CN" altLang="en-US" sz="2000" dirty="0">
                <a:latin typeface="Times New Roman" panose="02020603050405020304" pitchFamily="18" charset="0"/>
                <a:ea typeface="宋体" panose="02010600030101010101" pitchFamily="2" charset="-122"/>
              </a:endParaRPr>
            </a:p>
          </p:txBody>
        </p:sp>
        <p:sp>
          <p:nvSpPr>
            <p:cNvPr id="85015" name="Text Box 22"/>
            <p:cNvSpPr txBox="1"/>
            <p:nvPr/>
          </p:nvSpPr>
          <p:spPr>
            <a:xfrm>
              <a:off x="2400" y="2352"/>
              <a:ext cx="864" cy="297"/>
            </a:xfrm>
            <a:prstGeom prst="rect">
              <a:avLst/>
            </a:prstGeom>
            <a:noFill/>
            <a:ln w="9525">
              <a:noFill/>
            </a:ln>
          </p:spPr>
          <p:txBody>
            <a:bodyPr anchor="t" anchorCtr="0">
              <a:spAutoFit/>
            </a:bodyPr>
            <a:p>
              <a:pPr>
                <a:spcBef>
                  <a:spcPct val="50000"/>
                </a:spcBef>
              </a:pPr>
              <a:r>
                <a:rPr lang="en-US" altLang="zh-CN" sz="2000" dirty="0">
                  <a:latin typeface="Times New Roman" panose="02020603050405020304" pitchFamily="18" charset="0"/>
                  <a:ea typeface="宋体" panose="02010600030101010101" pitchFamily="2" charset="-122"/>
                </a:rPr>
                <a:t>B</a:t>
              </a:r>
              <a:r>
                <a:rPr lang="zh-CN" altLang="en-US" sz="2000" dirty="0">
                  <a:latin typeface="Times New Roman" panose="02020603050405020304" pitchFamily="18" charset="0"/>
                  <a:ea typeface="宋体" panose="02010600030101010101" pitchFamily="2" charset="-122"/>
                </a:rPr>
                <a:t>类成员</a:t>
              </a:r>
              <a:endParaRPr lang="zh-CN" altLang="en-US" sz="2000" dirty="0">
                <a:latin typeface="Times New Roman" panose="02020603050405020304" pitchFamily="18" charset="0"/>
                <a:ea typeface="宋体" panose="02010600030101010101" pitchFamily="2" charset="-122"/>
              </a:endParaRPr>
            </a:p>
          </p:txBody>
        </p:sp>
        <p:sp>
          <p:nvSpPr>
            <p:cNvPr id="85016" name="Text Box 23"/>
            <p:cNvSpPr txBox="1"/>
            <p:nvPr/>
          </p:nvSpPr>
          <p:spPr>
            <a:xfrm>
              <a:off x="3168" y="1728"/>
              <a:ext cx="1008" cy="297"/>
            </a:xfrm>
            <a:prstGeom prst="rect">
              <a:avLst/>
            </a:prstGeom>
            <a:noFill/>
            <a:ln w="9525">
              <a:noFill/>
            </a:ln>
          </p:spPr>
          <p:txBody>
            <a:bodyPr anchor="t" anchorCtr="0">
              <a:spAutoFit/>
            </a:bodyPr>
            <a:p>
              <a:pPr>
                <a:spcBef>
                  <a:spcPct val="50000"/>
                </a:spcBef>
              </a:pPr>
              <a:r>
                <a:rPr lang="en-US" altLang="zh-CN" sz="2000" dirty="0">
                  <a:latin typeface="Times New Roman" panose="02020603050405020304" pitchFamily="18" charset="0"/>
                  <a:ea typeface="宋体" panose="02010600030101010101" pitchFamily="2" charset="-122"/>
                </a:rPr>
                <a:t>B1</a:t>
              </a:r>
              <a:r>
                <a:rPr lang="zh-CN" altLang="en-US" sz="2000" dirty="0">
                  <a:latin typeface="Times New Roman" panose="02020603050405020304" pitchFamily="18" charset="0"/>
                  <a:ea typeface="宋体" panose="02010600030101010101" pitchFamily="2" charset="-122"/>
                </a:rPr>
                <a:t>类成员</a:t>
              </a:r>
              <a:endParaRPr lang="zh-CN" altLang="en-US" sz="2000" dirty="0">
                <a:latin typeface="Times New Roman" panose="02020603050405020304" pitchFamily="18" charset="0"/>
                <a:ea typeface="宋体" panose="02010600030101010101" pitchFamily="2" charset="-122"/>
              </a:endParaRPr>
            </a:p>
          </p:txBody>
        </p:sp>
        <p:sp>
          <p:nvSpPr>
            <p:cNvPr id="85017" name="Text Box 24"/>
            <p:cNvSpPr txBox="1"/>
            <p:nvPr/>
          </p:nvSpPr>
          <p:spPr>
            <a:xfrm>
              <a:off x="3168" y="2592"/>
              <a:ext cx="1056" cy="297"/>
            </a:xfrm>
            <a:prstGeom prst="rect">
              <a:avLst/>
            </a:prstGeom>
            <a:noFill/>
            <a:ln w="9525">
              <a:noFill/>
            </a:ln>
          </p:spPr>
          <p:txBody>
            <a:bodyPr anchor="t" anchorCtr="0">
              <a:spAutoFit/>
            </a:bodyPr>
            <a:p>
              <a:pPr>
                <a:spcBef>
                  <a:spcPct val="50000"/>
                </a:spcBef>
              </a:pPr>
              <a:r>
                <a:rPr lang="en-US" altLang="zh-CN" sz="2000" dirty="0">
                  <a:latin typeface="Times New Roman" panose="02020603050405020304" pitchFamily="18" charset="0"/>
                  <a:ea typeface="宋体" panose="02010600030101010101" pitchFamily="2" charset="-122"/>
                </a:rPr>
                <a:t>B2</a:t>
              </a:r>
              <a:r>
                <a:rPr lang="zh-CN" altLang="en-US" sz="2000" dirty="0">
                  <a:latin typeface="Times New Roman" panose="02020603050405020304" pitchFamily="18" charset="0"/>
                  <a:ea typeface="宋体" panose="02010600030101010101" pitchFamily="2" charset="-122"/>
                </a:rPr>
                <a:t>类成员</a:t>
              </a:r>
              <a:endParaRPr lang="zh-CN" altLang="en-US" sz="2000" dirty="0">
                <a:latin typeface="Times New Roman" panose="02020603050405020304" pitchFamily="18" charset="0"/>
                <a:ea typeface="宋体" panose="02010600030101010101" pitchFamily="2" charset="-122"/>
              </a:endParaRPr>
            </a:p>
          </p:txBody>
        </p:sp>
        <p:sp>
          <p:nvSpPr>
            <p:cNvPr id="85018" name="Text Box 25"/>
            <p:cNvSpPr txBox="1"/>
            <p:nvPr/>
          </p:nvSpPr>
          <p:spPr>
            <a:xfrm>
              <a:off x="4320" y="2304"/>
              <a:ext cx="864" cy="297"/>
            </a:xfrm>
            <a:prstGeom prst="rect">
              <a:avLst/>
            </a:prstGeom>
            <a:noFill/>
            <a:ln w="9525">
              <a:noFill/>
            </a:ln>
          </p:spPr>
          <p:txBody>
            <a:bodyPr anchor="t" anchorCtr="0">
              <a:spAutoFit/>
            </a:bodyPr>
            <a:p>
              <a:pPr>
                <a:spcBef>
                  <a:spcPct val="50000"/>
                </a:spcBef>
              </a:pPr>
              <a:r>
                <a:rPr lang="en-US" altLang="zh-CN" sz="2000" dirty="0">
                  <a:latin typeface="Times New Roman" panose="02020603050405020304" pitchFamily="18" charset="0"/>
                  <a:ea typeface="宋体" panose="02010600030101010101" pitchFamily="2" charset="-122"/>
                </a:rPr>
                <a:t>C</a:t>
              </a:r>
              <a:r>
                <a:rPr lang="zh-CN" altLang="en-US" sz="2000" dirty="0">
                  <a:latin typeface="Times New Roman" panose="02020603050405020304" pitchFamily="18" charset="0"/>
                  <a:ea typeface="宋体" panose="02010600030101010101" pitchFamily="2" charset="-122"/>
                </a:rPr>
                <a:t>类对象</a:t>
              </a:r>
              <a:endParaRPr lang="zh-CN" altLang="en-US" sz="2000" dirty="0">
                <a:latin typeface="Times New Roman" panose="02020603050405020304" pitchFamily="18" charset="0"/>
                <a:ea typeface="宋体" panose="02010600030101010101" pitchFamily="2" charset="-122"/>
              </a:endParaRPr>
            </a:p>
          </p:txBody>
        </p:sp>
      </p:grpSp>
      <p:sp>
        <p:nvSpPr>
          <p:cNvPr id="28" name="Rectangle 26"/>
          <p:cNvSpPr/>
          <p:nvPr/>
        </p:nvSpPr>
        <p:spPr>
          <a:xfrm>
            <a:off x="767080" y="4316730"/>
            <a:ext cx="1979613" cy="1828800"/>
          </a:xfrm>
          <a:prstGeom prst="rect">
            <a:avLst/>
          </a:prstGeom>
          <a:noFill/>
          <a:ln w="9525">
            <a:noFill/>
          </a:ln>
        </p:spPr>
        <p:txBody>
          <a:bodyPr lIns="92075" tIns="46038" rIns="92075" bIns="46038" anchor="t" anchorCtr="0"/>
          <a:p>
            <a:pPr marL="342900" indent="-342900" eaLnBrk="0" hangingPunct="0"/>
            <a:r>
              <a:rPr lang="en-US" altLang="zh-CN" sz="2400" b="1" dirty="0">
                <a:latin typeface="Arial" panose="020B0604020202020204" pitchFamily="34" charset="0"/>
                <a:ea typeface="宋体" panose="02010600030101010101" pitchFamily="2" charset="-122"/>
              </a:rPr>
              <a:t>C  c;</a:t>
            </a:r>
            <a:endParaRPr lang="en-US" altLang="zh-CN" sz="2400" b="1" dirty="0">
              <a:latin typeface="Arial" panose="020B0604020202020204" pitchFamily="34" charset="0"/>
              <a:ea typeface="宋体" panose="02010600030101010101" pitchFamily="2" charset="-122"/>
            </a:endParaRPr>
          </a:p>
          <a:p>
            <a:pPr marL="342900" indent="-342900" eaLnBrk="0" hangingPunct="0"/>
            <a:r>
              <a:rPr lang="zh-CN" altLang="en-US" sz="2400" b="1" dirty="0">
                <a:solidFill>
                  <a:srgbClr val="0000FF"/>
                </a:solidFill>
                <a:latin typeface="Arial" panose="020B0604020202020204" pitchFamily="34" charset="0"/>
                <a:ea typeface="宋体" panose="02010600030101010101" pitchFamily="2" charset="-122"/>
              </a:rPr>
              <a:t>有二义性：</a:t>
            </a:r>
            <a:endParaRPr lang="zh-CN" altLang="en-US" sz="2400" b="1" dirty="0">
              <a:solidFill>
                <a:srgbClr val="0000FF"/>
              </a:solidFill>
              <a:latin typeface="Arial" panose="020B0604020202020204" pitchFamily="34" charset="0"/>
              <a:ea typeface="宋体" panose="02010600030101010101" pitchFamily="2" charset="-122"/>
            </a:endParaRPr>
          </a:p>
          <a:p>
            <a:pPr marL="342900" indent="-342900" eaLnBrk="0" hangingPunct="0"/>
            <a:r>
              <a:rPr lang="en-US" altLang="zh-CN" sz="2400" b="1" dirty="0">
                <a:solidFill>
                  <a:srgbClr val="0000FF"/>
                </a:solidFill>
                <a:latin typeface="Arial" panose="020B0604020202020204" pitchFamily="34" charset="0"/>
                <a:ea typeface="宋体" panose="02010600030101010101" pitchFamily="2" charset="-122"/>
              </a:rPr>
              <a:t>c.b</a:t>
            </a:r>
            <a:endParaRPr lang="en-US" altLang="zh-CN" sz="2400" b="1" dirty="0">
              <a:solidFill>
                <a:srgbClr val="0000FF"/>
              </a:solidFill>
              <a:latin typeface="Arial" panose="020B0604020202020204" pitchFamily="34" charset="0"/>
              <a:ea typeface="宋体" panose="02010600030101010101" pitchFamily="2" charset="-122"/>
            </a:endParaRPr>
          </a:p>
          <a:p>
            <a:pPr marL="342900" indent="-342900" eaLnBrk="0" hangingPunct="0"/>
            <a:r>
              <a:rPr lang="en-US" altLang="zh-CN" sz="2400" b="1" dirty="0">
                <a:solidFill>
                  <a:srgbClr val="0000FF"/>
                </a:solidFill>
                <a:latin typeface="Arial" panose="020B0604020202020204" pitchFamily="34" charset="0"/>
                <a:ea typeface="宋体" panose="02010600030101010101" pitchFamily="2" charset="-122"/>
              </a:rPr>
              <a:t>c.B::b</a:t>
            </a:r>
            <a:endParaRPr lang="en-US" altLang="zh-CN" sz="2400" b="1" dirty="0">
              <a:solidFill>
                <a:srgbClr val="0000FF"/>
              </a:solidFill>
              <a:latin typeface="Arial" panose="020B0604020202020204" pitchFamily="34" charset="0"/>
              <a:ea typeface="宋体" panose="02010600030101010101" pitchFamily="2" charset="-122"/>
            </a:endParaRPr>
          </a:p>
        </p:txBody>
      </p:sp>
      <p:sp>
        <p:nvSpPr>
          <p:cNvPr id="29" name="Text Box 27"/>
          <p:cNvSpPr txBox="1"/>
          <p:nvPr/>
        </p:nvSpPr>
        <p:spPr>
          <a:xfrm>
            <a:off x="2793683" y="4631373"/>
            <a:ext cx="1709737" cy="1198880"/>
          </a:xfrm>
          <a:prstGeom prst="rect">
            <a:avLst/>
          </a:prstGeom>
          <a:noFill/>
          <a:ln w="12700">
            <a:noFill/>
          </a:ln>
        </p:spPr>
        <p:txBody>
          <a:bodyPr anchor="t" anchorCtr="0">
            <a:spAutoFit/>
          </a:bodyPr>
          <a:p>
            <a:pPr>
              <a:buClr>
                <a:schemeClr val="accent2"/>
              </a:buClr>
              <a:buSzPct val="80000"/>
              <a:buFont typeface="Wingdings" panose="05000000000000000000" pitchFamily="2" charset="2"/>
            </a:pPr>
            <a:r>
              <a:rPr lang="zh-CN" altLang="en-US" sz="2400" b="1" dirty="0">
                <a:solidFill>
                  <a:srgbClr val="FF3300"/>
                </a:solidFill>
                <a:latin typeface="Arial" panose="020B0604020202020204" pitchFamily="34" charset="0"/>
                <a:ea typeface="宋体" panose="02010600030101010101" pitchFamily="2" charset="-122"/>
              </a:rPr>
              <a:t>无二义性：</a:t>
            </a:r>
            <a:endParaRPr lang="zh-CN" altLang="en-US" sz="2400" b="1" dirty="0">
              <a:solidFill>
                <a:srgbClr val="FF3300"/>
              </a:solidFill>
              <a:latin typeface="Arial" panose="020B0604020202020204" pitchFamily="34" charset="0"/>
              <a:ea typeface="宋体" panose="02010600030101010101" pitchFamily="2" charset="-122"/>
            </a:endParaRPr>
          </a:p>
          <a:p>
            <a:pPr>
              <a:buClr>
                <a:schemeClr val="accent2"/>
              </a:buClr>
              <a:buSzPct val="80000"/>
              <a:buFont typeface="Wingdings" panose="05000000000000000000" pitchFamily="2" charset="2"/>
            </a:pPr>
            <a:r>
              <a:rPr lang="en-US" altLang="zh-CN" sz="2400" b="1" dirty="0">
                <a:solidFill>
                  <a:srgbClr val="FF3300"/>
                </a:solidFill>
                <a:latin typeface="Arial" panose="020B0604020202020204" pitchFamily="34" charset="0"/>
                <a:ea typeface="宋体" panose="02010600030101010101" pitchFamily="2" charset="-122"/>
              </a:rPr>
              <a:t>c.B1::b</a:t>
            </a:r>
            <a:endParaRPr lang="en-US" altLang="zh-CN" sz="2400" b="1" dirty="0">
              <a:solidFill>
                <a:srgbClr val="FF3300"/>
              </a:solidFill>
              <a:latin typeface="Arial" panose="020B0604020202020204" pitchFamily="34" charset="0"/>
              <a:ea typeface="宋体" panose="02010600030101010101" pitchFamily="2" charset="-122"/>
            </a:endParaRPr>
          </a:p>
          <a:p>
            <a:pPr>
              <a:buClr>
                <a:schemeClr val="accent2"/>
              </a:buClr>
              <a:buSzPct val="80000"/>
              <a:buFont typeface="Wingdings" panose="05000000000000000000" pitchFamily="2" charset="2"/>
            </a:pPr>
            <a:r>
              <a:rPr lang="en-US" altLang="zh-CN" sz="2400" b="1" dirty="0">
                <a:solidFill>
                  <a:srgbClr val="FF3300"/>
                </a:solidFill>
                <a:latin typeface="Arial" panose="020B0604020202020204" pitchFamily="34" charset="0"/>
                <a:ea typeface="宋体" panose="02010600030101010101" pitchFamily="2" charset="-122"/>
              </a:rPr>
              <a:t>c.B2::b</a:t>
            </a:r>
            <a:endParaRPr lang="en-US" altLang="zh-CN" sz="2400" b="1" dirty="0">
              <a:solidFill>
                <a:srgbClr val="FF33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1000"/>
                                        <p:tgtEl>
                                          <p:spTgt spid="28"/>
                                        </p:tgtEl>
                                      </p:cBhvr>
                                    </p:animEffect>
                                    <p:anim calcmode="lin" valueType="num">
                                      <p:cBhvr>
                                        <p:cTn id="14" dur="1000" fill="hold"/>
                                        <p:tgtEl>
                                          <p:spTgt spid="28"/>
                                        </p:tgtEl>
                                        <p:attrNameLst>
                                          <p:attrName>ppt_x</p:attrName>
                                        </p:attrNameLst>
                                      </p:cBhvr>
                                      <p:tavLst>
                                        <p:tav tm="0">
                                          <p:val>
                                            <p:strVal val="#ppt_x"/>
                                          </p:val>
                                        </p:tav>
                                        <p:tav tm="100000">
                                          <p:val>
                                            <p:strVal val="#ppt_x"/>
                                          </p:val>
                                        </p:tav>
                                      </p:tavLst>
                                    </p:anim>
                                    <p:anim calcmode="lin" valueType="num">
                                      <p:cBhvr>
                                        <p:cTn id="15" dur="1000" fill="hold"/>
                                        <p:tgtEl>
                                          <p:spTgt spid="28"/>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1000"/>
                                        <p:tgtEl>
                                          <p:spTgt spid="29"/>
                                        </p:tgtEl>
                                      </p:cBhvr>
                                    </p:animEffect>
                                    <p:anim calcmode="lin" valueType="num">
                                      <p:cBhvr>
                                        <p:cTn id="19" dur="1000" fill="hold"/>
                                        <p:tgtEl>
                                          <p:spTgt spid="29"/>
                                        </p:tgtEl>
                                        <p:attrNameLst>
                                          <p:attrName>ppt_x</p:attrName>
                                        </p:attrNameLst>
                                      </p:cBhvr>
                                      <p:tavLst>
                                        <p:tav tm="0">
                                          <p:val>
                                            <p:strVal val="#ppt_x"/>
                                          </p:val>
                                        </p:tav>
                                        <p:tav tm="100000">
                                          <p:val>
                                            <p:strVal val="#ppt_x"/>
                                          </p:val>
                                        </p:tav>
                                      </p:tavLst>
                                    </p:anim>
                                    <p:anim calcmode="lin" valueType="num">
                                      <p:cBhvr>
                                        <p:cTn id="20"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8" name="Rectangle 2"/>
          <p:cNvSpPr>
            <a:spLocks noChangeArrowheads="1"/>
          </p:cNvSpPr>
          <p:nvPr/>
        </p:nvSpPr>
        <p:spPr bwMode="auto">
          <a:xfrm>
            <a:off x="1738313" y="142875"/>
            <a:ext cx="5929313" cy="5943600"/>
          </a:xfrm>
          <a:prstGeom prst="rect">
            <a:avLst/>
          </a:prstGeom>
          <a:noFill/>
          <a:ln w="9525">
            <a:noFill/>
            <a:miter lim="800000"/>
          </a:ln>
        </p:spPr>
        <p:txBody>
          <a:body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#include &lt;</a:t>
            </a:r>
            <a:r>
              <a:rPr kumimoji="0" lang="en-US" altLang="zh-CN" sz="2000" b="1"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iostream</a:t>
            </a:r>
            <a:r>
              <a:rPr kumimoji="0"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&gt;</a:t>
            </a:r>
            <a:endParaRPr kumimoji="0"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using namespace std;</a:t>
            </a:r>
            <a:endParaRPr kumimoji="1" lang="en-US" altLang="zh-CN" sz="20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0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class  Base0</a:t>
            </a: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0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a:t>
            </a:r>
            <a:r>
              <a:rPr kumimoji="1" lang="zh-CN" altLang="en-US" sz="20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声明基类</a:t>
            </a:r>
            <a:endParaRPr kumimoji="1" lang="zh-CN" altLang="en-US" sz="20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public:	</a:t>
            </a:r>
            <a:r>
              <a:rPr kumimoji="1"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0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a:t>
            </a:r>
            <a:r>
              <a:rPr kumimoji="1" lang="zh-CN" altLang="en-US" sz="20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外部接口</a:t>
            </a:r>
            <a:endParaRPr kumimoji="1" lang="zh-CN" altLang="en-US" sz="20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0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var0;</a:t>
            </a:r>
            <a:endPar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void fun0()</a:t>
            </a:r>
            <a:endParaRPr kumimoji="1"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342900" marR="0" lvl="0" indent="-342900" algn="l" defTabSz="914400" rtl="0" eaLnBrk="1" fontAlgn="base" latinLnBrk="0" hangingPunct="1">
              <a:lnSpc>
                <a:spcPct val="100000"/>
              </a:lnSpc>
              <a:spcBef>
                <a:spcPct val="0"/>
              </a:spcBef>
              <a:spcAft>
                <a:spcPct val="0"/>
              </a:spcAft>
              <a:buClr>
                <a:schemeClr val="accent2"/>
              </a:buClr>
              <a:buSzPct val="80000"/>
              <a:buFont typeface="Wingdings" panose="05000000000000000000" pitchFamily="2" charset="2"/>
              <a:buNone/>
              <a:defRPr/>
            </a:pPr>
            <a:r>
              <a:rPr kumimoji="1"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0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cout</a:t>
            </a: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&lt;&lt;"Member of Base0:"&lt;&lt;var0&lt;&lt;</a:t>
            </a:r>
            <a:r>
              <a:rPr kumimoji="1" lang="en-US" altLang="zh-CN" sz="20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endl</a:t>
            </a: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000" b="1" i="0" u="none" strike="noStrike" kern="1200" cap="none" spc="0" normalizeH="0" baseline="0" noProof="0" dirty="0">
                <a:ln>
                  <a:noFill/>
                </a:ln>
                <a:solidFill>
                  <a:srgbClr val="0000FF"/>
                </a:solidFill>
                <a:effectLst/>
                <a:uLnTx/>
                <a:uFillTx/>
                <a:latin typeface="Arial" panose="020B0604020202020204" pitchFamily="34" charset="0"/>
                <a:ea typeface="楷体_GB2312" pitchFamily="49" charset="-122"/>
                <a:cs typeface="+mn-cs"/>
              </a:rPr>
              <a:t>class Base1:  public Base0</a:t>
            </a: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endPar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public:</a:t>
            </a:r>
            <a:endPar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0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int</a:t>
            </a: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var1;	</a:t>
            </a:r>
            <a:endPar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183299" name="Rectangle 3"/>
          <p:cNvSpPr>
            <a:spLocks noChangeArrowheads="1"/>
          </p:cNvSpPr>
          <p:nvPr/>
        </p:nvSpPr>
        <p:spPr bwMode="auto">
          <a:xfrm>
            <a:off x="1809750" y="4357688"/>
            <a:ext cx="4286250" cy="2232025"/>
          </a:xfrm>
          <a:prstGeom prst="rect">
            <a:avLst/>
          </a:prstGeom>
          <a:noFill/>
          <a:ln w="9525">
            <a:noFill/>
            <a:miter lim="800000"/>
          </a:ln>
          <a:effectLst/>
        </p:spPr>
        <p:txBody>
          <a:bodyPr lIns="92075" tIns="46038" rIns="92075" bIns="46038"/>
          <a:lstStyle/>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隶书" panose="02010509060101010101" pitchFamily="49" charset="-122"/>
                <a:cs typeface="+mn-cs"/>
              </a:rPr>
              <a:t>class Base2:  public Base0	</a:t>
            </a:r>
            <a:r>
              <a:rPr kumimoji="1" lang="en-US" altLang="zh-CN"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panose="020B0604020202020204" pitchFamily="34" charset="0"/>
                <a:ea typeface="隶书" panose="02010509060101010101" pitchFamily="49" charset="-122"/>
                <a:cs typeface="+mn-cs"/>
              </a:rPr>
              <a:t> </a:t>
            </a:r>
            <a:endParaRPr kumimoji="1" lang="en-US" altLang="zh-CN"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panose="020B0604020202020204" pitchFamily="34" charset="0"/>
              <a:ea typeface="隶书" panose="020105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panose="020B0604020202020204" pitchFamily="34" charset="0"/>
                <a:ea typeface="隶书" panose="02010509060101010101" pitchFamily="49" charset="-122"/>
                <a:cs typeface="+mn-cs"/>
              </a:rPr>
              <a:t>{ public:</a:t>
            </a:r>
            <a:endParaRPr kumimoji="1" lang="en-US" altLang="zh-CN"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panose="020B0604020202020204" pitchFamily="34" charset="0"/>
              <a:ea typeface="隶书" panose="020105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panose="020B0604020202020204" pitchFamily="34" charset="0"/>
                <a:ea typeface="隶书" panose="02010509060101010101" pitchFamily="49" charset="-122"/>
                <a:cs typeface="+mn-cs"/>
              </a:rPr>
              <a:t>	</a:t>
            </a:r>
            <a:r>
              <a:rPr kumimoji="1" lang="en-US" altLang="zh-CN" sz="2000" b="1"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Arial" panose="020B0604020202020204" pitchFamily="34" charset="0"/>
                <a:ea typeface="隶书" panose="02010509060101010101" pitchFamily="49" charset="-122"/>
                <a:cs typeface="+mn-cs"/>
              </a:rPr>
              <a:t>int</a:t>
            </a:r>
            <a:r>
              <a:rPr kumimoji="1" lang="en-US" altLang="zh-CN"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panose="020B0604020202020204" pitchFamily="34" charset="0"/>
                <a:ea typeface="隶书" panose="02010509060101010101" pitchFamily="49" charset="-122"/>
                <a:cs typeface="+mn-cs"/>
              </a:rPr>
              <a:t> var2;	</a:t>
            </a:r>
            <a:endParaRPr kumimoji="1" lang="en-US" altLang="zh-CN"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panose="020B0604020202020204" pitchFamily="34" charset="0"/>
              <a:ea typeface="隶书" panose="020105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panose="020B0604020202020204" pitchFamily="34" charset="0"/>
                <a:ea typeface="隶书" panose="02010509060101010101" pitchFamily="49" charset="-122"/>
                <a:cs typeface="+mn-cs"/>
              </a:rPr>
              <a:t>};</a:t>
            </a:r>
            <a:endParaRPr kumimoji="1" lang="en-US" altLang="zh-CN"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panose="020B0604020202020204" pitchFamily="34" charset="0"/>
              <a:ea typeface="隶书" panose="02010509060101010101" pitchFamily="49" charset="-122"/>
              <a:cs typeface="+mn-cs"/>
            </a:endParaRPr>
          </a:p>
        </p:txBody>
      </p:sp>
      <p:grpSp>
        <p:nvGrpSpPr>
          <p:cNvPr id="2" name="Group 7"/>
          <p:cNvGrpSpPr/>
          <p:nvPr/>
        </p:nvGrpSpPr>
        <p:grpSpPr>
          <a:xfrm>
            <a:off x="7024688" y="2000250"/>
            <a:ext cx="3000375" cy="3924300"/>
            <a:chOff x="336" y="288"/>
            <a:chExt cx="2016" cy="3096"/>
          </a:xfrm>
        </p:grpSpPr>
        <p:sp>
          <p:nvSpPr>
            <p:cNvPr id="87044" name="Rectangle 8"/>
            <p:cNvSpPr/>
            <p:nvPr/>
          </p:nvSpPr>
          <p:spPr>
            <a:xfrm>
              <a:off x="336" y="1600"/>
              <a:ext cx="864" cy="240"/>
            </a:xfrm>
            <a:prstGeom prst="rect">
              <a:avLst/>
            </a:prstGeom>
            <a:noFill/>
            <a:ln w="19050" cap="sq" cmpd="sng">
              <a:solidFill>
                <a:srgbClr val="FF0000"/>
              </a:solidFill>
              <a:prstDash val="solid"/>
              <a:miter/>
              <a:headEnd type="none" w="sm" len="sm"/>
              <a:tailEnd type="none" w="sm" len="sm"/>
            </a:ln>
          </p:spPr>
          <p:txBody>
            <a:bodyPr wrap="none" anchor="ctr" anchorCtr="0"/>
            <a:p>
              <a:pPr algn="ctr"/>
              <a:r>
                <a:rPr lang="en-US" altLang="zh-CN" b="1" dirty="0">
                  <a:solidFill>
                    <a:srgbClr val="000000"/>
                  </a:solidFill>
                  <a:latin typeface="Times New Roman" panose="02020603050405020304" pitchFamily="18" charset="0"/>
                  <a:ea typeface="宋体" panose="02010600030101010101" pitchFamily="2" charset="-122"/>
                </a:rPr>
                <a:t>Base1</a:t>
              </a:r>
              <a:endParaRPr lang="en-US" altLang="zh-CN" b="1" dirty="0">
                <a:solidFill>
                  <a:srgbClr val="000000"/>
                </a:solidFill>
                <a:latin typeface="Times New Roman" panose="02020603050405020304" pitchFamily="18" charset="0"/>
                <a:ea typeface="宋体" panose="02010600030101010101" pitchFamily="2" charset="-122"/>
              </a:endParaRPr>
            </a:p>
          </p:txBody>
        </p:sp>
        <p:sp>
          <p:nvSpPr>
            <p:cNvPr id="87045" name="Rectangle 9"/>
            <p:cNvSpPr/>
            <p:nvPr/>
          </p:nvSpPr>
          <p:spPr>
            <a:xfrm>
              <a:off x="336" y="1840"/>
              <a:ext cx="864" cy="240"/>
            </a:xfrm>
            <a:prstGeom prst="rect">
              <a:avLst/>
            </a:prstGeom>
            <a:noFill/>
            <a:ln w="19050" cap="sq" cmpd="sng">
              <a:solidFill>
                <a:srgbClr val="FF0000"/>
              </a:solidFill>
              <a:prstDash val="solid"/>
              <a:miter/>
              <a:headEnd type="none" w="sm" len="sm"/>
              <a:tailEnd type="none" w="sm" len="sm"/>
            </a:ln>
          </p:spPr>
          <p:txBody>
            <a:bodyPr wrap="none" anchor="ctr" anchorCtr="0"/>
            <a:p>
              <a:pPr algn="ctr"/>
              <a:r>
                <a:rPr lang="en-US" altLang="zh-CN" b="1" dirty="0">
                  <a:solidFill>
                    <a:srgbClr val="000000"/>
                  </a:solidFill>
                  <a:latin typeface="Times New Roman" panose="02020603050405020304" pitchFamily="18" charset="0"/>
                  <a:ea typeface="宋体" panose="02010600030101010101" pitchFamily="2" charset="-122"/>
                </a:rPr>
                <a:t>int   var1</a:t>
              </a:r>
              <a:endParaRPr lang="en-US" altLang="zh-CN" b="1" dirty="0">
                <a:solidFill>
                  <a:srgbClr val="000000"/>
                </a:solidFill>
                <a:latin typeface="Times New Roman" panose="02020603050405020304" pitchFamily="18" charset="0"/>
                <a:ea typeface="宋体" panose="02010600030101010101" pitchFamily="2" charset="-122"/>
              </a:endParaRPr>
            </a:p>
          </p:txBody>
        </p:sp>
        <p:sp>
          <p:nvSpPr>
            <p:cNvPr id="87046" name="Rectangle 10"/>
            <p:cNvSpPr/>
            <p:nvPr/>
          </p:nvSpPr>
          <p:spPr>
            <a:xfrm>
              <a:off x="1488" y="1600"/>
              <a:ext cx="864" cy="240"/>
            </a:xfrm>
            <a:prstGeom prst="rect">
              <a:avLst/>
            </a:prstGeom>
            <a:noFill/>
            <a:ln w="19050" cap="sq" cmpd="sng">
              <a:solidFill>
                <a:srgbClr val="FF0000"/>
              </a:solidFill>
              <a:prstDash val="solid"/>
              <a:miter/>
              <a:headEnd type="none" w="sm" len="sm"/>
              <a:tailEnd type="none" w="sm" len="sm"/>
            </a:ln>
          </p:spPr>
          <p:txBody>
            <a:bodyPr wrap="none" anchor="ctr" anchorCtr="0"/>
            <a:p>
              <a:pPr algn="ctr"/>
              <a:r>
                <a:rPr lang="en-US" altLang="zh-CN" b="1" dirty="0">
                  <a:solidFill>
                    <a:srgbClr val="000000"/>
                  </a:solidFill>
                  <a:latin typeface="Times New Roman" panose="02020603050405020304" pitchFamily="18" charset="0"/>
                  <a:ea typeface="宋体" panose="02010600030101010101" pitchFamily="2" charset="-122"/>
                </a:rPr>
                <a:t>Base2</a:t>
              </a:r>
              <a:endParaRPr lang="en-US" altLang="zh-CN" b="1" dirty="0">
                <a:solidFill>
                  <a:srgbClr val="000000"/>
                </a:solidFill>
                <a:latin typeface="Times New Roman" panose="02020603050405020304" pitchFamily="18" charset="0"/>
                <a:ea typeface="宋体" panose="02010600030101010101" pitchFamily="2" charset="-122"/>
              </a:endParaRPr>
            </a:p>
          </p:txBody>
        </p:sp>
        <p:sp>
          <p:nvSpPr>
            <p:cNvPr id="87047" name="Rectangle 11"/>
            <p:cNvSpPr/>
            <p:nvPr/>
          </p:nvSpPr>
          <p:spPr>
            <a:xfrm>
              <a:off x="1488" y="1840"/>
              <a:ext cx="864" cy="240"/>
            </a:xfrm>
            <a:prstGeom prst="rect">
              <a:avLst/>
            </a:prstGeom>
            <a:noFill/>
            <a:ln w="19050" cap="sq" cmpd="sng">
              <a:solidFill>
                <a:srgbClr val="FF0000"/>
              </a:solidFill>
              <a:prstDash val="solid"/>
              <a:miter/>
              <a:headEnd type="none" w="sm" len="sm"/>
              <a:tailEnd type="none" w="sm" len="sm"/>
            </a:ln>
          </p:spPr>
          <p:txBody>
            <a:bodyPr wrap="none" anchor="ctr" anchorCtr="0"/>
            <a:p>
              <a:pPr algn="ctr"/>
              <a:r>
                <a:rPr lang="en-US" altLang="zh-CN" b="1" dirty="0">
                  <a:solidFill>
                    <a:srgbClr val="000000"/>
                  </a:solidFill>
                  <a:latin typeface="Times New Roman" panose="02020603050405020304" pitchFamily="18" charset="0"/>
                  <a:ea typeface="宋体" panose="02010600030101010101" pitchFamily="2" charset="-122"/>
                </a:rPr>
                <a:t>int   var2</a:t>
              </a:r>
              <a:endParaRPr lang="en-US" altLang="zh-CN" b="1" dirty="0">
                <a:solidFill>
                  <a:srgbClr val="000000"/>
                </a:solidFill>
                <a:latin typeface="Times New Roman" panose="02020603050405020304" pitchFamily="18" charset="0"/>
                <a:ea typeface="宋体" panose="02010600030101010101" pitchFamily="2" charset="-122"/>
              </a:endParaRPr>
            </a:p>
          </p:txBody>
        </p:sp>
        <p:sp>
          <p:nvSpPr>
            <p:cNvPr id="87048" name="AutoShape 12"/>
            <p:cNvSpPr/>
            <p:nvPr/>
          </p:nvSpPr>
          <p:spPr>
            <a:xfrm>
              <a:off x="648" y="2088"/>
              <a:ext cx="144" cy="144"/>
            </a:xfrm>
            <a:prstGeom prst="triangle">
              <a:avLst>
                <a:gd name="adj" fmla="val 50000"/>
              </a:avLst>
            </a:prstGeom>
            <a:noFill/>
            <a:ln w="19050" cap="sq" cmpd="sng">
              <a:solidFill>
                <a:srgbClr val="FF0000"/>
              </a:solidFill>
              <a:prstDash val="solid"/>
              <a:miter/>
              <a:headEnd type="none" w="sm" len="sm"/>
              <a:tailEnd type="none" w="sm" len="sm"/>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87049" name="Line 13"/>
            <p:cNvSpPr/>
            <p:nvPr/>
          </p:nvSpPr>
          <p:spPr>
            <a:xfrm>
              <a:off x="720" y="2232"/>
              <a:ext cx="0" cy="144"/>
            </a:xfrm>
            <a:prstGeom prst="line">
              <a:avLst/>
            </a:prstGeom>
            <a:ln w="19050" cap="sq" cmpd="sng">
              <a:solidFill>
                <a:srgbClr val="FF0000"/>
              </a:solidFill>
              <a:prstDash val="solid"/>
              <a:round/>
              <a:headEnd type="none" w="sm" len="sm"/>
              <a:tailEnd type="none" w="sm" len="sm"/>
            </a:ln>
          </p:spPr>
        </p:sp>
        <p:sp>
          <p:nvSpPr>
            <p:cNvPr id="87050" name="Line 14"/>
            <p:cNvSpPr/>
            <p:nvPr/>
          </p:nvSpPr>
          <p:spPr>
            <a:xfrm>
              <a:off x="720" y="2376"/>
              <a:ext cx="1200" cy="0"/>
            </a:xfrm>
            <a:prstGeom prst="line">
              <a:avLst/>
            </a:prstGeom>
            <a:ln w="19050" cap="sq" cmpd="sng">
              <a:solidFill>
                <a:srgbClr val="FF0000"/>
              </a:solidFill>
              <a:prstDash val="solid"/>
              <a:round/>
              <a:headEnd type="none" w="sm" len="sm"/>
              <a:tailEnd type="none" w="sm" len="sm"/>
            </a:ln>
          </p:spPr>
        </p:sp>
        <p:sp>
          <p:nvSpPr>
            <p:cNvPr id="87051" name="Rectangle 15"/>
            <p:cNvSpPr/>
            <p:nvPr/>
          </p:nvSpPr>
          <p:spPr>
            <a:xfrm>
              <a:off x="896" y="2664"/>
              <a:ext cx="864" cy="240"/>
            </a:xfrm>
            <a:prstGeom prst="rect">
              <a:avLst/>
            </a:prstGeom>
            <a:noFill/>
            <a:ln w="19050" cap="sq" cmpd="sng">
              <a:solidFill>
                <a:srgbClr val="FF0000"/>
              </a:solidFill>
              <a:prstDash val="solid"/>
              <a:miter/>
              <a:headEnd type="none" w="sm" len="sm"/>
              <a:tailEnd type="none" w="sm" len="sm"/>
            </a:ln>
          </p:spPr>
          <p:txBody>
            <a:bodyPr wrap="none" anchor="ctr" anchorCtr="0"/>
            <a:p>
              <a:pPr algn="ctr"/>
              <a:r>
                <a:rPr lang="en-US" altLang="zh-CN" b="1" dirty="0">
                  <a:solidFill>
                    <a:srgbClr val="000000"/>
                  </a:solidFill>
                  <a:latin typeface="Times New Roman" panose="02020603050405020304" pitchFamily="18" charset="0"/>
                  <a:ea typeface="宋体" panose="02010600030101010101" pitchFamily="2" charset="-122"/>
                </a:rPr>
                <a:t>Derived</a:t>
              </a:r>
              <a:endParaRPr lang="en-US" altLang="zh-CN" b="1" dirty="0">
                <a:solidFill>
                  <a:srgbClr val="000000"/>
                </a:solidFill>
                <a:latin typeface="Times New Roman" panose="02020603050405020304" pitchFamily="18" charset="0"/>
                <a:ea typeface="宋体" panose="02010600030101010101" pitchFamily="2" charset="-122"/>
              </a:endParaRPr>
            </a:p>
          </p:txBody>
        </p:sp>
        <p:sp>
          <p:nvSpPr>
            <p:cNvPr id="87052" name="Rectangle 16"/>
            <p:cNvSpPr/>
            <p:nvPr/>
          </p:nvSpPr>
          <p:spPr>
            <a:xfrm>
              <a:off x="896" y="2904"/>
              <a:ext cx="864" cy="240"/>
            </a:xfrm>
            <a:prstGeom prst="rect">
              <a:avLst/>
            </a:prstGeom>
            <a:noFill/>
            <a:ln w="19050" cap="sq" cmpd="sng">
              <a:solidFill>
                <a:srgbClr val="FF0000"/>
              </a:solidFill>
              <a:prstDash val="solid"/>
              <a:miter/>
              <a:headEnd type="none" w="sm" len="sm"/>
              <a:tailEnd type="none" w="sm" len="sm"/>
            </a:ln>
          </p:spPr>
          <p:txBody>
            <a:bodyPr wrap="none" anchor="ctr" anchorCtr="0"/>
            <a:p>
              <a:pPr algn="ctr"/>
              <a:r>
                <a:rPr lang="en-US" altLang="zh-CN" b="1" dirty="0">
                  <a:solidFill>
                    <a:srgbClr val="000000"/>
                  </a:solidFill>
                  <a:latin typeface="Times New Roman" panose="02020603050405020304" pitchFamily="18" charset="0"/>
                  <a:ea typeface="宋体" panose="02010600030101010101" pitchFamily="2" charset="-122"/>
                </a:rPr>
                <a:t>int   var</a:t>
              </a:r>
              <a:endParaRPr lang="en-US" altLang="zh-CN" b="1" dirty="0">
                <a:solidFill>
                  <a:srgbClr val="000000"/>
                </a:solidFill>
                <a:latin typeface="Times New Roman" panose="02020603050405020304" pitchFamily="18" charset="0"/>
                <a:ea typeface="宋体" panose="02010600030101010101" pitchFamily="2" charset="-122"/>
              </a:endParaRPr>
            </a:p>
          </p:txBody>
        </p:sp>
        <p:sp>
          <p:nvSpPr>
            <p:cNvPr id="87053" name="Rectangle 17"/>
            <p:cNvSpPr/>
            <p:nvPr/>
          </p:nvSpPr>
          <p:spPr>
            <a:xfrm>
              <a:off x="896" y="3144"/>
              <a:ext cx="864" cy="240"/>
            </a:xfrm>
            <a:prstGeom prst="rect">
              <a:avLst/>
            </a:prstGeom>
            <a:noFill/>
            <a:ln w="19050" cap="sq" cmpd="sng">
              <a:solidFill>
                <a:srgbClr val="FF0000"/>
              </a:solidFill>
              <a:prstDash val="solid"/>
              <a:miter/>
              <a:headEnd type="none" w="sm" len="sm"/>
              <a:tailEnd type="none" w="sm" len="sm"/>
            </a:ln>
          </p:spPr>
          <p:txBody>
            <a:bodyPr wrap="none" anchor="ctr" anchorCtr="0"/>
            <a:p>
              <a:pPr algn="ctr"/>
              <a:r>
                <a:rPr lang="en-US" altLang="zh-CN" b="1" dirty="0">
                  <a:solidFill>
                    <a:srgbClr val="000000"/>
                  </a:solidFill>
                  <a:latin typeface="Times New Roman" panose="02020603050405020304" pitchFamily="18" charset="0"/>
                  <a:ea typeface="宋体" panose="02010600030101010101" pitchFamily="2" charset="-122"/>
                </a:rPr>
                <a:t>void fun ( )</a:t>
              </a:r>
              <a:endParaRPr lang="en-US" altLang="zh-CN" b="1" dirty="0">
                <a:solidFill>
                  <a:srgbClr val="000000"/>
                </a:solidFill>
                <a:latin typeface="Times New Roman" panose="02020603050405020304" pitchFamily="18" charset="0"/>
                <a:ea typeface="宋体" panose="02010600030101010101" pitchFamily="2" charset="-122"/>
              </a:endParaRPr>
            </a:p>
          </p:txBody>
        </p:sp>
        <p:sp>
          <p:nvSpPr>
            <p:cNvPr id="87054" name="Line 18"/>
            <p:cNvSpPr/>
            <p:nvPr/>
          </p:nvSpPr>
          <p:spPr>
            <a:xfrm>
              <a:off x="1296" y="2376"/>
              <a:ext cx="0" cy="288"/>
            </a:xfrm>
            <a:prstGeom prst="line">
              <a:avLst/>
            </a:prstGeom>
            <a:ln w="19050" cap="sq" cmpd="sng">
              <a:solidFill>
                <a:srgbClr val="FF0000"/>
              </a:solidFill>
              <a:prstDash val="solid"/>
              <a:round/>
              <a:headEnd type="none" w="sm" len="sm"/>
              <a:tailEnd type="none" w="sm" len="sm"/>
            </a:ln>
          </p:spPr>
        </p:sp>
        <p:sp>
          <p:nvSpPr>
            <p:cNvPr id="87055" name="Rectangle 19"/>
            <p:cNvSpPr/>
            <p:nvPr/>
          </p:nvSpPr>
          <p:spPr>
            <a:xfrm>
              <a:off x="864" y="288"/>
              <a:ext cx="864" cy="240"/>
            </a:xfrm>
            <a:prstGeom prst="rect">
              <a:avLst/>
            </a:prstGeom>
            <a:noFill/>
            <a:ln w="19050" cap="sq" cmpd="sng">
              <a:solidFill>
                <a:srgbClr val="FF0000"/>
              </a:solidFill>
              <a:prstDash val="solid"/>
              <a:miter/>
              <a:headEnd type="none" w="sm" len="sm"/>
              <a:tailEnd type="none" w="sm" len="sm"/>
            </a:ln>
          </p:spPr>
          <p:txBody>
            <a:bodyPr wrap="none" anchor="ctr" anchorCtr="0"/>
            <a:p>
              <a:pPr algn="ctr"/>
              <a:r>
                <a:rPr lang="en-US" altLang="zh-CN" b="1" dirty="0">
                  <a:solidFill>
                    <a:srgbClr val="000000"/>
                  </a:solidFill>
                  <a:latin typeface="Times New Roman" panose="02020603050405020304" pitchFamily="18" charset="0"/>
                  <a:ea typeface="宋体" panose="02010600030101010101" pitchFamily="2" charset="-122"/>
                </a:rPr>
                <a:t>Base0</a:t>
              </a:r>
              <a:endParaRPr lang="en-US" altLang="zh-CN" b="1" dirty="0">
                <a:solidFill>
                  <a:srgbClr val="000000"/>
                </a:solidFill>
                <a:latin typeface="Times New Roman" panose="02020603050405020304" pitchFamily="18" charset="0"/>
                <a:ea typeface="宋体" panose="02010600030101010101" pitchFamily="2" charset="-122"/>
              </a:endParaRPr>
            </a:p>
          </p:txBody>
        </p:sp>
        <p:sp>
          <p:nvSpPr>
            <p:cNvPr id="87056" name="Rectangle 20"/>
            <p:cNvSpPr/>
            <p:nvPr/>
          </p:nvSpPr>
          <p:spPr>
            <a:xfrm>
              <a:off x="864" y="528"/>
              <a:ext cx="864" cy="240"/>
            </a:xfrm>
            <a:prstGeom prst="rect">
              <a:avLst/>
            </a:prstGeom>
            <a:noFill/>
            <a:ln w="19050" cap="sq" cmpd="sng">
              <a:solidFill>
                <a:srgbClr val="FF0000"/>
              </a:solidFill>
              <a:prstDash val="solid"/>
              <a:miter/>
              <a:headEnd type="none" w="sm" len="sm"/>
              <a:tailEnd type="none" w="sm" len="sm"/>
            </a:ln>
          </p:spPr>
          <p:txBody>
            <a:bodyPr wrap="none" anchor="ctr" anchorCtr="0"/>
            <a:p>
              <a:pPr algn="ctr"/>
              <a:r>
                <a:rPr lang="en-US" altLang="zh-CN" b="1" dirty="0">
                  <a:solidFill>
                    <a:srgbClr val="000000"/>
                  </a:solidFill>
                  <a:latin typeface="Times New Roman" panose="02020603050405020304" pitchFamily="18" charset="0"/>
                  <a:ea typeface="宋体" panose="02010600030101010101" pitchFamily="2" charset="-122"/>
                </a:rPr>
                <a:t>int   var0</a:t>
              </a:r>
              <a:endParaRPr lang="en-US" altLang="zh-CN" b="1" dirty="0">
                <a:solidFill>
                  <a:srgbClr val="000000"/>
                </a:solidFill>
                <a:latin typeface="Times New Roman" panose="02020603050405020304" pitchFamily="18" charset="0"/>
                <a:ea typeface="宋体" panose="02010600030101010101" pitchFamily="2" charset="-122"/>
              </a:endParaRPr>
            </a:p>
          </p:txBody>
        </p:sp>
        <p:sp>
          <p:nvSpPr>
            <p:cNvPr id="87057" name="Rectangle 21"/>
            <p:cNvSpPr/>
            <p:nvPr/>
          </p:nvSpPr>
          <p:spPr>
            <a:xfrm>
              <a:off x="864" y="768"/>
              <a:ext cx="864" cy="240"/>
            </a:xfrm>
            <a:prstGeom prst="rect">
              <a:avLst/>
            </a:prstGeom>
            <a:noFill/>
            <a:ln w="19050" cap="sq" cmpd="sng">
              <a:solidFill>
                <a:srgbClr val="FF0000"/>
              </a:solidFill>
              <a:prstDash val="solid"/>
              <a:miter/>
              <a:headEnd type="none" w="sm" len="sm"/>
              <a:tailEnd type="none" w="sm" len="sm"/>
            </a:ln>
          </p:spPr>
          <p:txBody>
            <a:bodyPr wrap="none" anchor="ctr" anchorCtr="0"/>
            <a:p>
              <a:pPr algn="ctr"/>
              <a:r>
                <a:rPr lang="en-US" altLang="zh-CN" b="1" dirty="0">
                  <a:solidFill>
                    <a:srgbClr val="000000"/>
                  </a:solidFill>
                  <a:latin typeface="Times New Roman" panose="02020603050405020304" pitchFamily="18" charset="0"/>
                  <a:ea typeface="宋体" panose="02010600030101010101" pitchFamily="2" charset="-122"/>
                </a:rPr>
                <a:t>void fun0 ( )</a:t>
              </a:r>
              <a:endParaRPr lang="en-US" altLang="zh-CN" b="1" dirty="0">
                <a:solidFill>
                  <a:srgbClr val="000000"/>
                </a:solidFill>
                <a:latin typeface="Times New Roman" panose="02020603050405020304" pitchFamily="18" charset="0"/>
                <a:ea typeface="宋体" panose="02010600030101010101" pitchFamily="2" charset="-122"/>
              </a:endParaRPr>
            </a:p>
          </p:txBody>
        </p:sp>
        <p:sp>
          <p:nvSpPr>
            <p:cNvPr id="87058" name="AutoShape 22"/>
            <p:cNvSpPr/>
            <p:nvPr/>
          </p:nvSpPr>
          <p:spPr>
            <a:xfrm>
              <a:off x="1200" y="1008"/>
              <a:ext cx="144" cy="144"/>
            </a:xfrm>
            <a:prstGeom prst="triangle">
              <a:avLst>
                <a:gd name="adj" fmla="val 50000"/>
              </a:avLst>
            </a:prstGeom>
            <a:noFill/>
            <a:ln w="19050" cap="sq" cmpd="sng">
              <a:solidFill>
                <a:srgbClr val="FF0000"/>
              </a:solidFill>
              <a:prstDash val="solid"/>
              <a:miter/>
              <a:headEnd type="none" w="sm" len="sm"/>
              <a:tailEnd type="none" w="sm" len="sm"/>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87059" name="Line 23"/>
            <p:cNvSpPr/>
            <p:nvPr/>
          </p:nvSpPr>
          <p:spPr>
            <a:xfrm>
              <a:off x="1280" y="1152"/>
              <a:ext cx="0" cy="144"/>
            </a:xfrm>
            <a:prstGeom prst="line">
              <a:avLst/>
            </a:prstGeom>
            <a:ln w="19050" cap="sq" cmpd="sng">
              <a:solidFill>
                <a:srgbClr val="FF0000"/>
              </a:solidFill>
              <a:prstDash val="solid"/>
              <a:round/>
              <a:headEnd type="none" w="sm" len="sm"/>
              <a:tailEnd type="none" w="sm" len="sm"/>
            </a:ln>
          </p:spPr>
        </p:sp>
        <p:sp>
          <p:nvSpPr>
            <p:cNvPr id="87060" name="Line 24"/>
            <p:cNvSpPr/>
            <p:nvPr/>
          </p:nvSpPr>
          <p:spPr>
            <a:xfrm>
              <a:off x="720" y="1296"/>
              <a:ext cx="1200" cy="0"/>
            </a:xfrm>
            <a:prstGeom prst="line">
              <a:avLst/>
            </a:prstGeom>
            <a:ln w="19050" cap="sq" cmpd="sng">
              <a:solidFill>
                <a:srgbClr val="FF0000"/>
              </a:solidFill>
              <a:prstDash val="solid"/>
              <a:round/>
              <a:headEnd type="none" w="sm" len="sm"/>
              <a:tailEnd type="none" w="sm" len="sm"/>
            </a:ln>
          </p:spPr>
        </p:sp>
        <p:sp>
          <p:nvSpPr>
            <p:cNvPr id="87061" name="Line 25"/>
            <p:cNvSpPr/>
            <p:nvPr/>
          </p:nvSpPr>
          <p:spPr>
            <a:xfrm>
              <a:off x="720" y="1296"/>
              <a:ext cx="0" cy="288"/>
            </a:xfrm>
            <a:prstGeom prst="line">
              <a:avLst/>
            </a:prstGeom>
            <a:ln w="19050" cap="sq" cmpd="sng">
              <a:solidFill>
                <a:srgbClr val="FF0000"/>
              </a:solidFill>
              <a:prstDash val="solid"/>
              <a:round/>
              <a:headEnd type="none" w="sm" len="sm"/>
              <a:tailEnd type="none" w="sm" len="sm"/>
            </a:ln>
          </p:spPr>
        </p:sp>
        <p:sp>
          <p:nvSpPr>
            <p:cNvPr id="87062" name="Line 26"/>
            <p:cNvSpPr/>
            <p:nvPr/>
          </p:nvSpPr>
          <p:spPr>
            <a:xfrm>
              <a:off x="1920" y="1296"/>
              <a:ext cx="0" cy="288"/>
            </a:xfrm>
            <a:prstGeom prst="line">
              <a:avLst/>
            </a:prstGeom>
            <a:ln w="19050" cap="sq" cmpd="sng">
              <a:solidFill>
                <a:srgbClr val="FF0000"/>
              </a:solidFill>
              <a:prstDash val="solid"/>
              <a:round/>
              <a:headEnd type="none" w="sm" len="sm"/>
              <a:tailEnd type="none" w="sm" len="sm"/>
            </a:ln>
          </p:spPr>
        </p:sp>
        <p:grpSp>
          <p:nvGrpSpPr>
            <p:cNvPr id="87063" name="Group 27"/>
            <p:cNvGrpSpPr/>
            <p:nvPr/>
          </p:nvGrpSpPr>
          <p:grpSpPr>
            <a:xfrm>
              <a:off x="1864" y="2088"/>
              <a:ext cx="144" cy="288"/>
              <a:chOff x="2592" y="2320"/>
              <a:chExt cx="144" cy="288"/>
            </a:xfrm>
          </p:grpSpPr>
          <p:sp>
            <p:nvSpPr>
              <p:cNvPr id="87064" name="AutoShape 28"/>
              <p:cNvSpPr/>
              <p:nvPr/>
            </p:nvSpPr>
            <p:spPr>
              <a:xfrm>
                <a:off x="2592" y="2320"/>
                <a:ext cx="144" cy="144"/>
              </a:xfrm>
              <a:prstGeom prst="triangle">
                <a:avLst>
                  <a:gd name="adj" fmla="val 50000"/>
                </a:avLst>
              </a:prstGeom>
              <a:noFill/>
              <a:ln w="19050" cap="sq" cmpd="sng">
                <a:solidFill>
                  <a:srgbClr val="FF0000"/>
                </a:solidFill>
                <a:prstDash val="solid"/>
                <a:miter/>
                <a:headEnd type="none" w="sm" len="sm"/>
                <a:tailEnd type="none" w="sm" len="sm"/>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87065" name="Line 29"/>
              <p:cNvSpPr/>
              <p:nvPr/>
            </p:nvSpPr>
            <p:spPr>
              <a:xfrm>
                <a:off x="2664" y="2464"/>
                <a:ext cx="0" cy="144"/>
              </a:xfrm>
              <a:prstGeom prst="line">
                <a:avLst/>
              </a:prstGeom>
              <a:ln w="19050" cap="sq" cmpd="sng">
                <a:solidFill>
                  <a:srgbClr val="FF0000"/>
                </a:solidFill>
                <a:prstDash val="solid"/>
                <a:round/>
                <a:headEnd type="none" w="sm" len="sm"/>
                <a:tailEnd type="none" w="sm" len="sm"/>
              </a:ln>
            </p:spPr>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3298">
                                            <p:txEl>
                                              <p:charRg st="41" end="62"/>
                                            </p:txEl>
                                          </p:spTgt>
                                        </p:tgtEl>
                                        <p:attrNameLst>
                                          <p:attrName>style.visibility</p:attrName>
                                        </p:attrNameLst>
                                      </p:cBhvr>
                                      <p:to>
                                        <p:strVal val="visible"/>
                                      </p:to>
                                    </p:set>
                                    <p:animEffect transition="in" filter="blinds(horizontal)">
                                      <p:cBhvr>
                                        <p:cTn id="7" dur="500"/>
                                        <p:tgtEl>
                                          <p:spTgt spid="183298">
                                            <p:txEl>
                                              <p:charRg st="41" end="6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3298">
                                            <p:txEl>
                                              <p:charRg st="0" end="20"/>
                                            </p:txEl>
                                          </p:spTgt>
                                        </p:tgtEl>
                                        <p:attrNameLst>
                                          <p:attrName>style.visibility</p:attrName>
                                        </p:attrNameLst>
                                      </p:cBhvr>
                                      <p:to>
                                        <p:strVal val="visible"/>
                                      </p:to>
                                    </p:set>
                                    <p:animEffect transition="in" filter="blinds(horizontal)">
                                      <p:cBhvr>
                                        <p:cTn id="12" dur="500"/>
                                        <p:tgtEl>
                                          <p:spTgt spid="183298">
                                            <p:txEl>
                                              <p:charRg st="0" end="2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3298">
                                            <p:txEl>
                                              <p:charRg st="20" end="41"/>
                                            </p:txEl>
                                          </p:spTgt>
                                        </p:tgtEl>
                                        <p:attrNameLst>
                                          <p:attrName>style.visibility</p:attrName>
                                        </p:attrNameLst>
                                      </p:cBhvr>
                                      <p:to>
                                        <p:strVal val="visible"/>
                                      </p:to>
                                    </p:set>
                                    <p:animEffect transition="in" filter="blinds(horizontal)">
                                      <p:cBhvr>
                                        <p:cTn id="17" dur="500"/>
                                        <p:tgtEl>
                                          <p:spTgt spid="183298">
                                            <p:txEl>
                                              <p:charRg st="20" end="41"/>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83298">
                                            <p:txEl>
                                              <p:charRg st="62" end="80"/>
                                            </p:txEl>
                                          </p:spTgt>
                                        </p:tgtEl>
                                        <p:attrNameLst>
                                          <p:attrName>style.visibility</p:attrName>
                                        </p:attrNameLst>
                                      </p:cBhvr>
                                      <p:to>
                                        <p:strVal val="visible"/>
                                      </p:to>
                                    </p:set>
                                    <p:animEffect transition="in" filter="blinds(horizontal)">
                                      <p:cBhvr>
                                        <p:cTn id="20" dur="500"/>
                                        <p:tgtEl>
                                          <p:spTgt spid="183298">
                                            <p:txEl>
                                              <p:charRg st="62" end="80"/>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83298">
                                            <p:txEl>
                                              <p:charRg st="80" end="91"/>
                                            </p:txEl>
                                          </p:spTgt>
                                        </p:tgtEl>
                                        <p:attrNameLst>
                                          <p:attrName>style.visibility</p:attrName>
                                        </p:attrNameLst>
                                      </p:cBhvr>
                                      <p:to>
                                        <p:strVal val="visible"/>
                                      </p:to>
                                    </p:set>
                                    <p:animEffect transition="in" filter="blinds(horizontal)">
                                      <p:cBhvr>
                                        <p:cTn id="23" dur="500"/>
                                        <p:tgtEl>
                                          <p:spTgt spid="183298">
                                            <p:txEl>
                                              <p:charRg st="80" end="91"/>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83298">
                                            <p:txEl>
                                              <p:charRg st="91" end="104"/>
                                            </p:txEl>
                                          </p:spTgt>
                                        </p:tgtEl>
                                        <p:attrNameLst>
                                          <p:attrName>style.visibility</p:attrName>
                                        </p:attrNameLst>
                                      </p:cBhvr>
                                      <p:to>
                                        <p:strVal val="visible"/>
                                      </p:to>
                                    </p:set>
                                    <p:animEffect transition="in" filter="blinds(horizontal)">
                                      <p:cBhvr>
                                        <p:cTn id="26" dur="500"/>
                                        <p:tgtEl>
                                          <p:spTgt spid="183298">
                                            <p:txEl>
                                              <p:charRg st="91" end="104"/>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83298">
                                            <p:txEl>
                                              <p:charRg st="104" end="146"/>
                                            </p:txEl>
                                          </p:spTgt>
                                        </p:tgtEl>
                                        <p:attrNameLst>
                                          <p:attrName>style.visibility</p:attrName>
                                        </p:attrNameLst>
                                      </p:cBhvr>
                                      <p:to>
                                        <p:strVal val="visible"/>
                                      </p:to>
                                    </p:set>
                                    <p:animEffect transition="in" filter="blinds(horizontal)">
                                      <p:cBhvr>
                                        <p:cTn id="29" dur="500"/>
                                        <p:tgtEl>
                                          <p:spTgt spid="183298">
                                            <p:txEl>
                                              <p:charRg st="104" end="14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83298">
                                            <p:txEl>
                                              <p:charRg st="146" end="149"/>
                                            </p:txEl>
                                          </p:spTgt>
                                        </p:tgtEl>
                                        <p:attrNameLst>
                                          <p:attrName>style.visibility</p:attrName>
                                        </p:attrNameLst>
                                      </p:cBhvr>
                                      <p:to>
                                        <p:strVal val="visible"/>
                                      </p:to>
                                    </p:set>
                                    <p:animEffect transition="in" filter="blinds(horizontal)">
                                      <p:cBhvr>
                                        <p:cTn id="32" dur="500"/>
                                        <p:tgtEl>
                                          <p:spTgt spid="183298">
                                            <p:txEl>
                                              <p:charRg st="146" end="14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83298">
                                            <p:txEl>
                                              <p:charRg st="149" end="178"/>
                                            </p:txEl>
                                          </p:spTgt>
                                        </p:tgtEl>
                                        <p:attrNameLst>
                                          <p:attrName>style.visibility</p:attrName>
                                        </p:attrNameLst>
                                      </p:cBhvr>
                                      <p:to>
                                        <p:strVal val="visible"/>
                                      </p:to>
                                    </p:set>
                                    <p:animEffect transition="in" filter="blinds(horizontal)">
                                      <p:cBhvr>
                                        <p:cTn id="37" dur="500"/>
                                        <p:tgtEl>
                                          <p:spTgt spid="183298">
                                            <p:txEl>
                                              <p:charRg st="149" end="178"/>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183298">
                                            <p:txEl>
                                              <p:charRg st="178" end="188"/>
                                            </p:txEl>
                                          </p:spTgt>
                                        </p:tgtEl>
                                        <p:attrNameLst>
                                          <p:attrName>style.visibility</p:attrName>
                                        </p:attrNameLst>
                                      </p:cBhvr>
                                      <p:to>
                                        <p:strVal val="visible"/>
                                      </p:to>
                                    </p:set>
                                    <p:animEffect transition="in" filter="blinds(horizontal)">
                                      <p:cBhvr>
                                        <p:cTn id="40" dur="500"/>
                                        <p:tgtEl>
                                          <p:spTgt spid="183298">
                                            <p:txEl>
                                              <p:charRg st="178" end="188"/>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183298">
                                            <p:txEl>
                                              <p:charRg st="188" end="202"/>
                                            </p:txEl>
                                          </p:spTgt>
                                        </p:tgtEl>
                                        <p:attrNameLst>
                                          <p:attrName>style.visibility</p:attrName>
                                        </p:attrNameLst>
                                      </p:cBhvr>
                                      <p:to>
                                        <p:strVal val="visible"/>
                                      </p:to>
                                    </p:set>
                                    <p:animEffect transition="in" filter="blinds(horizontal)">
                                      <p:cBhvr>
                                        <p:cTn id="43" dur="500"/>
                                        <p:tgtEl>
                                          <p:spTgt spid="183298">
                                            <p:txEl>
                                              <p:charRg st="188" end="202"/>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183298">
                                            <p:txEl>
                                              <p:charRg st="202" end="205"/>
                                            </p:txEl>
                                          </p:spTgt>
                                        </p:tgtEl>
                                        <p:attrNameLst>
                                          <p:attrName>style.visibility</p:attrName>
                                        </p:attrNameLst>
                                      </p:cBhvr>
                                      <p:to>
                                        <p:strVal val="visible"/>
                                      </p:to>
                                    </p:set>
                                    <p:animEffect transition="in" filter="blinds(horizontal)">
                                      <p:cBhvr>
                                        <p:cTn id="46" dur="500"/>
                                        <p:tgtEl>
                                          <p:spTgt spid="183298">
                                            <p:txEl>
                                              <p:charRg st="202" end="20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183299">
                                            <p:txEl>
                                              <p:charRg st="0" end="29"/>
                                            </p:txEl>
                                          </p:spTgt>
                                        </p:tgtEl>
                                        <p:attrNameLst>
                                          <p:attrName>style.visibility</p:attrName>
                                        </p:attrNameLst>
                                      </p:cBhvr>
                                      <p:to>
                                        <p:strVal val="visible"/>
                                      </p:to>
                                    </p:set>
                                    <p:animEffect transition="in" filter="blinds(horizontal)">
                                      <p:cBhvr>
                                        <p:cTn id="51" dur="500"/>
                                        <p:tgtEl>
                                          <p:spTgt spid="183299">
                                            <p:txEl>
                                              <p:charRg st="0" end="29"/>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183299">
                                            <p:txEl>
                                              <p:charRg st="29" end="39"/>
                                            </p:txEl>
                                          </p:spTgt>
                                        </p:tgtEl>
                                        <p:attrNameLst>
                                          <p:attrName>style.visibility</p:attrName>
                                        </p:attrNameLst>
                                      </p:cBhvr>
                                      <p:to>
                                        <p:strVal val="visible"/>
                                      </p:to>
                                    </p:set>
                                    <p:animEffect transition="in" filter="blinds(horizontal)">
                                      <p:cBhvr>
                                        <p:cTn id="54" dur="500"/>
                                        <p:tgtEl>
                                          <p:spTgt spid="183299">
                                            <p:txEl>
                                              <p:charRg st="29" end="39"/>
                                            </p:txEl>
                                          </p:spTgt>
                                        </p:tgtEl>
                                      </p:cBhvr>
                                    </p:animEffect>
                                  </p:childTnLst>
                                </p:cTn>
                              </p:par>
                              <p:par>
                                <p:cTn id="55" presetID="3" presetClass="entr" presetSubtype="10" fill="hold" nodeType="withEffect">
                                  <p:stCondLst>
                                    <p:cond delay="0"/>
                                  </p:stCondLst>
                                  <p:childTnLst>
                                    <p:set>
                                      <p:cBhvr>
                                        <p:cTn id="56" dur="1" fill="hold">
                                          <p:stCondLst>
                                            <p:cond delay="0"/>
                                          </p:stCondLst>
                                        </p:cTn>
                                        <p:tgtEl>
                                          <p:spTgt spid="183299">
                                            <p:txEl>
                                              <p:charRg st="39" end="51"/>
                                            </p:txEl>
                                          </p:spTgt>
                                        </p:tgtEl>
                                        <p:attrNameLst>
                                          <p:attrName>style.visibility</p:attrName>
                                        </p:attrNameLst>
                                      </p:cBhvr>
                                      <p:to>
                                        <p:strVal val="visible"/>
                                      </p:to>
                                    </p:set>
                                    <p:animEffect transition="in" filter="blinds(horizontal)">
                                      <p:cBhvr>
                                        <p:cTn id="57" dur="500"/>
                                        <p:tgtEl>
                                          <p:spTgt spid="183299">
                                            <p:txEl>
                                              <p:charRg st="39" end="51"/>
                                            </p:txEl>
                                          </p:spTgt>
                                        </p:tgtEl>
                                      </p:cBhvr>
                                    </p:animEffect>
                                  </p:childTnLst>
                                </p:cTn>
                              </p:par>
                              <p:par>
                                <p:cTn id="58" presetID="3" presetClass="entr" presetSubtype="10" fill="hold" nodeType="withEffect">
                                  <p:stCondLst>
                                    <p:cond delay="0"/>
                                  </p:stCondLst>
                                  <p:childTnLst>
                                    <p:set>
                                      <p:cBhvr>
                                        <p:cTn id="59" dur="1" fill="hold">
                                          <p:stCondLst>
                                            <p:cond delay="0"/>
                                          </p:stCondLst>
                                        </p:cTn>
                                        <p:tgtEl>
                                          <p:spTgt spid="183299">
                                            <p:txEl>
                                              <p:charRg st="51" end="54"/>
                                            </p:txEl>
                                          </p:spTgt>
                                        </p:tgtEl>
                                        <p:attrNameLst>
                                          <p:attrName>style.visibility</p:attrName>
                                        </p:attrNameLst>
                                      </p:cBhvr>
                                      <p:to>
                                        <p:strVal val="visible"/>
                                      </p:to>
                                    </p:set>
                                    <p:animEffect transition="in" filter="blinds(horizontal)">
                                      <p:cBhvr>
                                        <p:cTn id="60" dur="500"/>
                                        <p:tgtEl>
                                          <p:spTgt spid="183299">
                                            <p:txEl>
                                              <p:charRg st="51" end="54"/>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nodeType="clickEffect">
                                  <p:stCondLst>
                                    <p:cond delay="0"/>
                                  </p:stCondLst>
                                  <p:childTnLst>
                                    <p:set>
                                      <p:cBhvr>
                                        <p:cTn id="64" dur="1" fill="hold">
                                          <p:stCondLst>
                                            <p:cond delay="0"/>
                                          </p:stCondLst>
                                        </p:cTn>
                                        <p:tgtEl>
                                          <p:spTgt spid="2"/>
                                        </p:tgtEl>
                                        <p:attrNameLst>
                                          <p:attrName>style.visibility</p:attrName>
                                        </p:attrNameLst>
                                      </p:cBhvr>
                                      <p:to>
                                        <p:strVal val="visible"/>
                                      </p:to>
                                    </p:set>
                                    <p:anim calcmode="lin" valueType="num">
                                      <p:cBhvr>
                                        <p:cTn id="65" dur="500" fill="hold"/>
                                        <p:tgtEl>
                                          <p:spTgt spid="2"/>
                                        </p:tgtEl>
                                        <p:attrNameLst>
                                          <p:attrName>ppt_w</p:attrName>
                                        </p:attrNameLst>
                                      </p:cBhvr>
                                      <p:tavLst>
                                        <p:tav tm="0">
                                          <p:val>
                                            <p:fltVal val="0.000000"/>
                                          </p:val>
                                        </p:tav>
                                        <p:tav tm="100000">
                                          <p:val>
                                            <p:strVal val="#ppt_w"/>
                                          </p:val>
                                        </p:tav>
                                      </p:tavLst>
                                    </p:anim>
                                    <p:anim calcmode="lin" valueType="num">
                                      <p:cBhvr>
                                        <p:cTn id="66" dur="500" fill="hold"/>
                                        <p:tgtEl>
                                          <p:spTgt spid="2"/>
                                        </p:tgtEl>
                                        <p:attrNameLst>
                                          <p:attrName>ppt_h</p:attrName>
                                        </p:attrNameLst>
                                      </p:cBhvr>
                                      <p:tavLst>
                                        <p:tav tm="0">
                                          <p:val>
                                            <p:fltVal val="0.000000"/>
                                          </p:val>
                                        </p:tav>
                                        <p:tav tm="100000">
                                          <p:val>
                                            <p:strVal val="#ppt_h"/>
                                          </p:val>
                                        </p:tav>
                                      </p:tavLst>
                                    </p:anim>
                                    <p:animEffect transition="in" filter="fade">
                                      <p:cBhvr>
                                        <p:cTn id="6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6" name="Rectangle 2"/>
          <p:cNvSpPr/>
          <p:nvPr/>
        </p:nvSpPr>
        <p:spPr>
          <a:xfrm>
            <a:off x="1600200" y="304800"/>
            <a:ext cx="6353175" cy="2547938"/>
          </a:xfrm>
          <a:prstGeom prst="rect">
            <a:avLst/>
          </a:prstGeom>
          <a:noFill/>
          <a:ln w="9525">
            <a:noFill/>
          </a:ln>
        </p:spPr>
        <p:txBody>
          <a:bodyPr lIns="92075" tIns="46038" rIns="92075" bIns="46038" anchor="t" anchorCtr="0"/>
          <a:p>
            <a:pPr marL="342900" indent="-342900">
              <a:spcBef>
                <a:spcPct val="20000"/>
              </a:spcBef>
              <a:buClr>
                <a:schemeClr val="accent2"/>
              </a:buClr>
              <a:buSzPct val="80000"/>
              <a:buFont typeface="Wingdings" panose="05000000000000000000" pitchFamily="2" charset="2"/>
            </a:pPr>
            <a:r>
              <a:rPr lang="en-US" altLang="zh-CN" sz="2000" b="1" dirty="0">
                <a:solidFill>
                  <a:srgbClr val="FF0000"/>
                </a:solidFill>
                <a:latin typeface="Arial" panose="020B0604020202020204" pitchFamily="34" charset="0"/>
                <a:ea typeface="宋体" panose="02010600030101010101" pitchFamily="2" charset="-122"/>
              </a:rPr>
              <a:t>class  Derived : public  Base1,  public  Base2	</a:t>
            </a:r>
            <a:endParaRPr lang="en-US" altLang="zh-CN" sz="2000" b="1" dirty="0">
              <a:solidFill>
                <a:srgbClr val="FF0000"/>
              </a:solidFill>
              <a:latin typeface="Arial" panose="020B0604020202020204" pitchFamily="34" charset="0"/>
              <a:ea typeface="宋体" panose="02010600030101010101" pitchFamily="2" charset="-122"/>
            </a:endParaRPr>
          </a:p>
          <a:p>
            <a:pPr marL="342900" indent="-342900">
              <a:spcBef>
                <a:spcPct val="20000"/>
              </a:spcBef>
              <a:buClr>
                <a:schemeClr val="accent2"/>
              </a:buClr>
              <a:buSzPct val="80000"/>
              <a:buFont typeface="Wingdings" panose="05000000000000000000" pitchFamily="2" charset="2"/>
            </a:pPr>
            <a:r>
              <a:rPr lang="en-US" altLang="zh-CN" sz="2000" b="1" dirty="0">
                <a:solidFill>
                  <a:srgbClr val="000000"/>
                </a:solidFill>
                <a:latin typeface="Arial" panose="020B0604020202020204" pitchFamily="34" charset="0"/>
                <a:ea typeface="宋体" panose="02010600030101010101" pitchFamily="2" charset="-122"/>
              </a:rPr>
              <a:t>{ public:	</a:t>
            </a:r>
            <a:endParaRPr lang="en-US" altLang="zh-CN" sz="2000" b="1" dirty="0">
              <a:solidFill>
                <a:srgbClr val="000000"/>
              </a:solidFill>
              <a:latin typeface="Arial" panose="020B0604020202020204" pitchFamily="34" charset="0"/>
              <a:ea typeface="宋体" panose="02010600030101010101" pitchFamily="2" charset="-122"/>
            </a:endParaRPr>
          </a:p>
          <a:p>
            <a:pPr marL="342900" indent="-342900">
              <a:spcBef>
                <a:spcPct val="20000"/>
              </a:spcBef>
              <a:buClr>
                <a:schemeClr val="accent2"/>
              </a:buClr>
              <a:buSzPct val="80000"/>
              <a:buFont typeface="Wingdings" panose="05000000000000000000" pitchFamily="2" charset="2"/>
            </a:pPr>
            <a:r>
              <a:rPr lang="en-US" altLang="zh-CN" sz="2000" b="1" dirty="0">
                <a:solidFill>
                  <a:srgbClr val="000000"/>
                </a:solidFill>
                <a:latin typeface="Arial" panose="020B0604020202020204" pitchFamily="34" charset="0"/>
                <a:ea typeface="宋体" panose="02010600030101010101" pitchFamily="2" charset="-122"/>
              </a:rPr>
              <a:t>	int var;</a:t>
            </a:r>
            <a:endParaRPr lang="en-US" altLang="zh-CN" sz="2000" b="1" dirty="0">
              <a:solidFill>
                <a:srgbClr val="000000"/>
              </a:solidFill>
              <a:latin typeface="Arial" panose="020B0604020202020204" pitchFamily="34" charset="0"/>
              <a:ea typeface="宋体" panose="02010600030101010101" pitchFamily="2" charset="-122"/>
            </a:endParaRPr>
          </a:p>
          <a:p>
            <a:pPr marL="342900" indent="-342900">
              <a:spcBef>
                <a:spcPct val="20000"/>
              </a:spcBef>
              <a:buClr>
                <a:schemeClr val="accent2"/>
              </a:buClr>
              <a:buSzPct val="80000"/>
              <a:buFont typeface="Wingdings" panose="05000000000000000000" pitchFamily="2" charset="2"/>
            </a:pPr>
            <a:r>
              <a:rPr lang="en-US" altLang="zh-CN" sz="2000" b="1" dirty="0">
                <a:solidFill>
                  <a:srgbClr val="000000"/>
                </a:solidFill>
                <a:latin typeface="Arial" panose="020B0604020202020204" pitchFamily="34" charset="0"/>
                <a:ea typeface="宋体" panose="02010600030101010101" pitchFamily="2" charset="-122"/>
              </a:rPr>
              <a:t>	void fun()</a:t>
            </a:r>
            <a:endParaRPr lang="en-US" altLang="zh-CN" sz="2000" b="1" dirty="0">
              <a:solidFill>
                <a:srgbClr val="000000"/>
              </a:solidFill>
              <a:latin typeface="Arial" panose="020B0604020202020204" pitchFamily="34" charset="0"/>
              <a:ea typeface="宋体" panose="02010600030101010101" pitchFamily="2" charset="-122"/>
            </a:endParaRPr>
          </a:p>
          <a:p>
            <a:pPr marL="342900" indent="-342900">
              <a:spcBef>
                <a:spcPct val="20000"/>
              </a:spcBef>
              <a:buClr>
                <a:schemeClr val="accent2"/>
              </a:buClr>
              <a:buSzPct val="80000"/>
              <a:buFont typeface="Wingdings" panose="05000000000000000000" pitchFamily="2" charset="2"/>
            </a:pPr>
            <a:r>
              <a:rPr lang="zh-CN" altLang="en-US" sz="2000" b="1" dirty="0">
                <a:solidFill>
                  <a:srgbClr val="000000"/>
                </a:solidFill>
                <a:latin typeface="Arial" panose="020B0604020202020204" pitchFamily="34" charset="0"/>
                <a:ea typeface="宋体" panose="02010600030101010101" pitchFamily="2" charset="-122"/>
              </a:rPr>
              <a:t>　　</a:t>
            </a:r>
            <a:r>
              <a:rPr lang="en-US" altLang="zh-CN" sz="2000" b="1" dirty="0">
                <a:solidFill>
                  <a:srgbClr val="000000"/>
                </a:solidFill>
                <a:latin typeface="Arial" panose="020B0604020202020204" pitchFamily="34" charset="0"/>
                <a:ea typeface="宋体" panose="02010600030101010101" pitchFamily="2" charset="-122"/>
              </a:rPr>
              <a:t>{ cout&lt;&lt;</a:t>
            </a:r>
            <a:r>
              <a:rPr lang="en-US" altLang="zh-CN" sz="2000" b="1" dirty="0">
                <a:solidFill>
                  <a:srgbClr val="000000"/>
                </a:solidFill>
                <a:latin typeface="Arial" panose="020B0604020202020204" pitchFamily="34" charset="0"/>
                <a:ea typeface="楷体_GB2312" pitchFamily="49" charset="-122"/>
              </a:rPr>
              <a:t>"</a:t>
            </a:r>
            <a:r>
              <a:rPr lang="en-US" altLang="zh-CN" sz="2000" b="1" dirty="0">
                <a:solidFill>
                  <a:srgbClr val="000000"/>
                </a:solidFill>
                <a:latin typeface="Arial" panose="020B0604020202020204" pitchFamily="34" charset="0"/>
                <a:ea typeface="宋体" panose="02010600030101010101" pitchFamily="2" charset="-122"/>
              </a:rPr>
              <a:t>Member of Derived:</a:t>
            </a:r>
            <a:r>
              <a:rPr lang="en-US" altLang="zh-CN" sz="2000" b="1" dirty="0">
                <a:solidFill>
                  <a:srgbClr val="000000"/>
                </a:solidFill>
                <a:latin typeface="Arial" panose="020B0604020202020204" pitchFamily="34" charset="0"/>
                <a:ea typeface="楷体_GB2312" pitchFamily="49" charset="-122"/>
              </a:rPr>
              <a:t>"</a:t>
            </a:r>
            <a:r>
              <a:rPr lang="en-US" altLang="zh-CN" sz="2000" b="1" dirty="0">
                <a:solidFill>
                  <a:srgbClr val="000000"/>
                </a:solidFill>
                <a:latin typeface="Arial" panose="020B0604020202020204" pitchFamily="34" charset="0"/>
                <a:ea typeface="宋体" panose="02010600030101010101" pitchFamily="2" charset="-122"/>
              </a:rPr>
              <a:t>&lt;&lt;var&lt;&lt;endl;}</a:t>
            </a:r>
            <a:r>
              <a:rPr lang="zh-CN" altLang="en-US" sz="2000" b="1" dirty="0">
                <a:solidFill>
                  <a:srgbClr val="000000"/>
                </a:solidFill>
                <a:latin typeface="Arial" panose="020B0604020202020204" pitchFamily="34" charset="0"/>
                <a:ea typeface="宋体" panose="02010600030101010101" pitchFamily="2" charset="-122"/>
              </a:rPr>
              <a:t>　</a:t>
            </a:r>
            <a:endParaRPr lang="zh-CN" altLang="en-US" sz="2000" b="1" dirty="0">
              <a:solidFill>
                <a:srgbClr val="000000"/>
              </a:solidFill>
              <a:latin typeface="Arial" panose="020B0604020202020204" pitchFamily="34" charset="0"/>
              <a:ea typeface="宋体" panose="02010600030101010101" pitchFamily="2" charset="-122"/>
            </a:endParaRPr>
          </a:p>
          <a:p>
            <a:pPr marL="342900" indent="-342900">
              <a:spcBef>
                <a:spcPct val="20000"/>
              </a:spcBef>
              <a:buClr>
                <a:schemeClr val="accent2"/>
              </a:buClr>
              <a:buSzPct val="80000"/>
              <a:buFont typeface="Wingdings" panose="05000000000000000000" pitchFamily="2" charset="2"/>
            </a:pPr>
            <a:r>
              <a:rPr lang="en-US" altLang="zh-CN" sz="2000" b="1" dirty="0">
                <a:solidFill>
                  <a:srgbClr val="000000"/>
                </a:solidFill>
                <a:latin typeface="Arial" panose="020B0604020202020204" pitchFamily="34" charset="0"/>
                <a:ea typeface="宋体" panose="02010600030101010101" pitchFamily="2" charset="-122"/>
              </a:rPr>
              <a:t>};</a:t>
            </a:r>
            <a:endParaRPr lang="en-US" altLang="zh-CN" sz="2000" b="1" dirty="0">
              <a:solidFill>
                <a:srgbClr val="000000"/>
              </a:solidFill>
              <a:latin typeface="Arial" panose="020B0604020202020204" pitchFamily="34" charset="0"/>
              <a:ea typeface="宋体" panose="02010600030101010101" pitchFamily="2" charset="-122"/>
            </a:endParaRPr>
          </a:p>
        </p:txBody>
      </p:sp>
      <p:sp>
        <p:nvSpPr>
          <p:cNvPr id="185347" name="Rectangle 3"/>
          <p:cNvSpPr/>
          <p:nvPr/>
        </p:nvSpPr>
        <p:spPr>
          <a:xfrm>
            <a:off x="1774825" y="2997200"/>
            <a:ext cx="5810250" cy="3479800"/>
          </a:xfrm>
          <a:prstGeom prst="rect">
            <a:avLst/>
          </a:prstGeom>
          <a:noFill/>
          <a:ln w="9525">
            <a:noFill/>
          </a:ln>
        </p:spPr>
        <p:txBody>
          <a:bodyPr lIns="92075" tIns="46038" rIns="92075" bIns="46038" anchor="t" anchorCtr="0"/>
          <a:p>
            <a:pPr marL="342900" indent="-342900">
              <a:spcBef>
                <a:spcPct val="20000"/>
              </a:spcBef>
              <a:buClr>
                <a:schemeClr val="accent2"/>
              </a:buClr>
              <a:buSzPct val="80000"/>
              <a:buFont typeface="Wingdings" panose="05000000000000000000" pitchFamily="2" charset="2"/>
            </a:pPr>
            <a:r>
              <a:rPr lang="en-US" altLang="zh-CN" sz="2000" b="1" dirty="0">
                <a:solidFill>
                  <a:srgbClr val="FF0000"/>
                </a:solidFill>
                <a:latin typeface="Arial" panose="020B0604020202020204" pitchFamily="34" charset="0"/>
                <a:ea typeface="隶书" panose="02010509060101010101" pitchFamily="49" charset="-122"/>
              </a:rPr>
              <a:t>void main</a:t>
            </a:r>
            <a:r>
              <a:rPr lang="zh-CN" altLang="en-US" sz="2000" b="1" dirty="0">
                <a:solidFill>
                  <a:srgbClr val="FF0000"/>
                </a:solidFill>
                <a:latin typeface="Arial" panose="020B0604020202020204" pitchFamily="34" charset="0"/>
                <a:ea typeface="隶书" panose="02010509060101010101" pitchFamily="49" charset="-122"/>
              </a:rPr>
              <a:t> </a:t>
            </a:r>
            <a:r>
              <a:rPr lang="en-US" altLang="zh-CN" sz="2000" b="1" dirty="0">
                <a:solidFill>
                  <a:srgbClr val="FF0000"/>
                </a:solidFill>
                <a:latin typeface="Arial" panose="020B0604020202020204" pitchFamily="34" charset="0"/>
                <a:ea typeface="隶书" panose="02010509060101010101" pitchFamily="49" charset="-122"/>
              </a:rPr>
              <a:t>()</a:t>
            </a:r>
            <a:endParaRPr lang="zh-CN" altLang="en-US" sz="2000" b="1" dirty="0">
              <a:solidFill>
                <a:srgbClr val="FF0000"/>
              </a:solidFill>
              <a:latin typeface="Arial" panose="020B0604020202020204" pitchFamily="34" charset="0"/>
              <a:ea typeface="隶书" panose="02010509060101010101" pitchFamily="49" charset="-122"/>
            </a:endParaRPr>
          </a:p>
          <a:p>
            <a:pPr marL="342900" indent="-342900">
              <a:spcBef>
                <a:spcPct val="20000"/>
              </a:spcBef>
              <a:buClr>
                <a:schemeClr val="accent2"/>
              </a:buClr>
              <a:buSzPct val="80000"/>
              <a:buFont typeface="Wingdings" panose="05000000000000000000" pitchFamily="2" charset="2"/>
            </a:pPr>
            <a:r>
              <a:rPr lang="en-US" altLang="zh-CN" sz="2000" b="1" dirty="0">
                <a:solidFill>
                  <a:srgbClr val="000000"/>
                </a:solidFill>
                <a:latin typeface="Arial" panose="020B0604020202020204" pitchFamily="34" charset="0"/>
                <a:ea typeface="隶书" panose="02010509060101010101" pitchFamily="49" charset="-122"/>
              </a:rPr>
              <a:t>{	Derived   d;	</a:t>
            </a:r>
            <a:endParaRPr lang="en-US" altLang="zh-CN" sz="2000" b="1" dirty="0">
              <a:solidFill>
                <a:srgbClr val="000000"/>
              </a:solidFill>
              <a:latin typeface="Arial" panose="020B0604020202020204" pitchFamily="34" charset="0"/>
              <a:ea typeface="隶书" panose="02010509060101010101" pitchFamily="49" charset="-122"/>
            </a:endParaRPr>
          </a:p>
          <a:p>
            <a:pPr marL="342900" indent="-342900">
              <a:spcBef>
                <a:spcPct val="20000"/>
              </a:spcBef>
              <a:buClr>
                <a:schemeClr val="accent2"/>
              </a:buClr>
              <a:buSzPct val="80000"/>
              <a:buFont typeface="Wingdings" panose="05000000000000000000" pitchFamily="2" charset="2"/>
            </a:pPr>
            <a:r>
              <a:rPr lang="en-US" altLang="zh-CN" sz="2000" b="1" dirty="0">
                <a:solidFill>
                  <a:srgbClr val="000000"/>
                </a:solidFill>
                <a:latin typeface="Arial" panose="020B0604020202020204" pitchFamily="34" charset="0"/>
                <a:ea typeface="隶书" panose="02010509060101010101" pitchFamily="49" charset="-122"/>
              </a:rPr>
              <a:t>	d.Base1::var0=2;	</a:t>
            </a:r>
            <a:r>
              <a:rPr lang="en-US" altLang="zh-CN" sz="2000" b="1" dirty="0">
                <a:solidFill>
                  <a:srgbClr val="FF0000"/>
                </a:solidFill>
                <a:latin typeface="Arial" panose="020B0604020202020204" pitchFamily="34" charset="0"/>
                <a:ea typeface="隶书" panose="02010509060101010101" pitchFamily="49" charset="-122"/>
              </a:rPr>
              <a:t>//</a:t>
            </a:r>
            <a:r>
              <a:rPr lang="zh-CN" altLang="en-US" sz="2000" b="1" dirty="0">
                <a:solidFill>
                  <a:srgbClr val="FF0000"/>
                </a:solidFill>
                <a:latin typeface="Arial" panose="020B0604020202020204" pitchFamily="34" charset="0"/>
                <a:ea typeface="隶书" panose="02010509060101010101" pitchFamily="49" charset="-122"/>
              </a:rPr>
              <a:t>使用直接基类</a:t>
            </a:r>
            <a:endParaRPr lang="zh-CN" altLang="en-US" sz="2000" b="1" dirty="0">
              <a:solidFill>
                <a:srgbClr val="FF0000"/>
              </a:solidFill>
              <a:latin typeface="Arial" panose="020B0604020202020204" pitchFamily="34" charset="0"/>
              <a:ea typeface="隶书" panose="02010509060101010101" pitchFamily="49" charset="-122"/>
            </a:endParaRPr>
          </a:p>
          <a:p>
            <a:pPr marL="342900" indent="-342900">
              <a:spcBef>
                <a:spcPct val="20000"/>
              </a:spcBef>
              <a:buClr>
                <a:schemeClr val="accent2"/>
              </a:buClr>
              <a:buSzPct val="80000"/>
              <a:buFont typeface="Wingdings" panose="05000000000000000000" pitchFamily="2" charset="2"/>
            </a:pPr>
            <a:r>
              <a:rPr lang="zh-CN" altLang="en-US" sz="2000" b="1" dirty="0">
                <a:solidFill>
                  <a:srgbClr val="000000"/>
                </a:solidFill>
                <a:latin typeface="Arial" panose="020B0604020202020204" pitchFamily="34" charset="0"/>
                <a:ea typeface="隶书" panose="02010509060101010101" pitchFamily="49" charset="-122"/>
              </a:rPr>
              <a:t>	</a:t>
            </a:r>
            <a:r>
              <a:rPr lang="en-US" altLang="zh-CN" sz="2000" b="1" dirty="0">
                <a:solidFill>
                  <a:srgbClr val="000000"/>
                </a:solidFill>
                <a:latin typeface="Arial" panose="020B0604020202020204" pitchFamily="34" charset="0"/>
                <a:ea typeface="隶书" panose="02010509060101010101" pitchFamily="49" charset="-122"/>
              </a:rPr>
              <a:t>d.Base1::fun0();	</a:t>
            </a:r>
            <a:endParaRPr lang="en-US" altLang="zh-CN" sz="2000" b="1" dirty="0">
              <a:solidFill>
                <a:srgbClr val="000000"/>
              </a:solidFill>
              <a:latin typeface="Arial" panose="020B0604020202020204" pitchFamily="34" charset="0"/>
              <a:ea typeface="隶书" panose="02010509060101010101" pitchFamily="49" charset="-122"/>
            </a:endParaRPr>
          </a:p>
          <a:p>
            <a:pPr marL="342900" indent="-342900">
              <a:spcBef>
                <a:spcPct val="20000"/>
              </a:spcBef>
              <a:buClr>
                <a:schemeClr val="accent2"/>
              </a:buClr>
              <a:buSzPct val="80000"/>
              <a:buFont typeface="Wingdings" panose="05000000000000000000" pitchFamily="2" charset="2"/>
            </a:pPr>
            <a:r>
              <a:rPr lang="en-US" altLang="zh-CN" sz="2000" b="1" dirty="0">
                <a:solidFill>
                  <a:srgbClr val="000000"/>
                </a:solidFill>
                <a:latin typeface="Arial" panose="020B0604020202020204" pitchFamily="34" charset="0"/>
                <a:ea typeface="隶书" panose="02010509060101010101" pitchFamily="49" charset="-122"/>
              </a:rPr>
              <a:t>	</a:t>
            </a:r>
            <a:endParaRPr lang="en-US" altLang="zh-CN" sz="2000" b="1" dirty="0">
              <a:solidFill>
                <a:srgbClr val="000000"/>
              </a:solidFill>
              <a:latin typeface="Arial" panose="020B0604020202020204" pitchFamily="34" charset="0"/>
              <a:ea typeface="隶书" panose="02010509060101010101" pitchFamily="49" charset="-122"/>
            </a:endParaRPr>
          </a:p>
          <a:p>
            <a:pPr marL="342900" indent="-342900">
              <a:spcBef>
                <a:spcPct val="20000"/>
              </a:spcBef>
              <a:buClr>
                <a:schemeClr val="accent2"/>
              </a:buClr>
              <a:buSzPct val="80000"/>
              <a:buFont typeface="Wingdings" panose="05000000000000000000" pitchFamily="2" charset="2"/>
            </a:pPr>
            <a:r>
              <a:rPr lang="en-US" altLang="zh-CN" sz="2000" b="1" dirty="0">
                <a:solidFill>
                  <a:srgbClr val="000000"/>
                </a:solidFill>
                <a:latin typeface="Arial" panose="020B0604020202020204" pitchFamily="34" charset="0"/>
                <a:ea typeface="隶书" panose="02010509060101010101" pitchFamily="49" charset="-122"/>
              </a:rPr>
              <a:t>	d.Base2::var0=3;	</a:t>
            </a:r>
            <a:r>
              <a:rPr lang="en-US" altLang="zh-CN" sz="2000" b="1" dirty="0">
                <a:solidFill>
                  <a:srgbClr val="FF0000"/>
                </a:solidFill>
                <a:latin typeface="Arial" panose="020B0604020202020204" pitchFamily="34" charset="0"/>
                <a:ea typeface="隶书" panose="02010509060101010101" pitchFamily="49" charset="-122"/>
              </a:rPr>
              <a:t>//</a:t>
            </a:r>
            <a:r>
              <a:rPr lang="zh-CN" altLang="en-US" sz="2000" b="1" dirty="0">
                <a:solidFill>
                  <a:srgbClr val="FF0000"/>
                </a:solidFill>
                <a:latin typeface="Arial" panose="020B0604020202020204" pitchFamily="34" charset="0"/>
                <a:ea typeface="隶书" panose="02010509060101010101" pitchFamily="49" charset="-122"/>
              </a:rPr>
              <a:t>使用直接基类</a:t>
            </a:r>
            <a:endParaRPr lang="zh-CN" altLang="en-US" sz="2000" b="1" dirty="0">
              <a:solidFill>
                <a:srgbClr val="FF0000"/>
              </a:solidFill>
              <a:latin typeface="Arial" panose="020B0604020202020204" pitchFamily="34" charset="0"/>
              <a:ea typeface="隶书" panose="02010509060101010101" pitchFamily="49" charset="-122"/>
            </a:endParaRPr>
          </a:p>
          <a:p>
            <a:pPr marL="342900" indent="-342900">
              <a:spcBef>
                <a:spcPct val="20000"/>
              </a:spcBef>
              <a:buClr>
                <a:schemeClr val="accent2"/>
              </a:buClr>
              <a:buSzPct val="80000"/>
              <a:buFont typeface="Wingdings" panose="05000000000000000000" pitchFamily="2" charset="2"/>
            </a:pPr>
            <a:r>
              <a:rPr lang="zh-CN" altLang="en-US" sz="2000" b="1" dirty="0">
                <a:solidFill>
                  <a:srgbClr val="000000"/>
                </a:solidFill>
                <a:latin typeface="Arial" panose="020B0604020202020204" pitchFamily="34" charset="0"/>
                <a:ea typeface="隶书" panose="02010509060101010101" pitchFamily="49" charset="-122"/>
              </a:rPr>
              <a:t>	</a:t>
            </a:r>
            <a:r>
              <a:rPr lang="en-US" altLang="zh-CN" sz="2000" b="1" dirty="0">
                <a:solidFill>
                  <a:srgbClr val="000000"/>
                </a:solidFill>
                <a:latin typeface="Arial" panose="020B0604020202020204" pitchFamily="34" charset="0"/>
                <a:ea typeface="隶书" panose="02010509060101010101" pitchFamily="49" charset="-122"/>
              </a:rPr>
              <a:t>d.Base2::fun0();	</a:t>
            </a:r>
            <a:endParaRPr lang="en-US" altLang="zh-CN" sz="2000" b="1" dirty="0">
              <a:solidFill>
                <a:srgbClr val="000000"/>
              </a:solidFill>
              <a:latin typeface="Arial" panose="020B0604020202020204" pitchFamily="34" charset="0"/>
              <a:ea typeface="隶书" panose="02010509060101010101" pitchFamily="49" charset="-122"/>
            </a:endParaRPr>
          </a:p>
          <a:p>
            <a:pPr marL="342900" indent="-342900">
              <a:spcBef>
                <a:spcPct val="20000"/>
              </a:spcBef>
              <a:buClr>
                <a:schemeClr val="accent2"/>
              </a:buClr>
              <a:buSzPct val="80000"/>
              <a:buFont typeface="Wingdings" panose="05000000000000000000" pitchFamily="2" charset="2"/>
            </a:pPr>
            <a:r>
              <a:rPr lang="en-US" altLang="zh-CN" sz="2000" b="1" dirty="0">
                <a:solidFill>
                  <a:srgbClr val="000000"/>
                </a:solidFill>
                <a:latin typeface="Arial" panose="020B0604020202020204" pitchFamily="34" charset="0"/>
                <a:ea typeface="隶书" panose="02010509060101010101" pitchFamily="49" charset="-122"/>
              </a:rPr>
              <a:t>}</a:t>
            </a:r>
            <a:endParaRPr lang="en-US" altLang="zh-CN" sz="2000" b="1" dirty="0">
              <a:solidFill>
                <a:srgbClr val="000000"/>
              </a:solidFill>
              <a:latin typeface="Arial" panose="020B0604020202020204" pitchFamily="34" charset="0"/>
              <a:ea typeface="隶书" panose="02010509060101010101" pitchFamily="49" charset="-122"/>
            </a:endParaRPr>
          </a:p>
        </p:txBody>
      </p:sp>
      <p:sp>
        <p:nvSpPr>
          <p:cNvPr id="185348" name="Text Box 4"/>
          <p:cNvSpPr txBox="1">
            <a:spLocks noChangeArrowheads="1"/>
          </p:cNvSpPr>
          <p:nvPr/>
        </p:nvSpPr>
        <p:spPr bwMode="auto">
          <a:xfrm>
            <a:off x="3595688" y="2286000"/>
            <a:ext cx="2643188" cy="1014730"/>
          </a:xfrm>
          <a:prstGeom prst="rect">
            <a:avLst/>
          </a:prstGeom>
          <a:solidFill>
            <a:schemeClr val="accent1"/>
          </a:solidFill>
          <a:ln w="12700" cap="sq">
            <a:noFill/>
            <a:miter lim="800000"/>
            <a:headEnd type="none" w="sm" len="sm"/>
            <a:tailEnd type="none" w="sm" len="sm"/>
          </a:ln>
          <a:effectLst/>
        </p:spPr>
        <p:txBody>
          <a:bodyPr>
            <a:spAutoFit/>
          </a:bodyPr>
          <a:lstStyle/>
          <a:p>
            <a:pPr marR="0" defTabSz="914400">
              <a:buClrTx/>
              <a:buSzTx/>
              <a:buFontTx/>
              <a:defRPr/>
            </a:pPr>
            <a:r>
              <a:rPr kumimoji="1" lang="zh-CN" altLang="en-US" sz="2000" b="1" kern="1200" cap="none" spc="0" normalizeH="0" baseline="0" noProof="0" dirty="0">
                <a:solidFill>
                  <a:schemeClr val="tx2"/>
                </a:solidFill>
                <a:effectLst>
                  <a:outerShdw blurRad="38100" dist="38100" dir="2700000" algn="tl">
                    <a:srgbClr val="FFFFFF"/>
                  </a:outerShdw>
                </a:effectLst>
                <a:latin typeface="Arial" panose="020B0604020202020204" pitchFamily="34" charset="0"/>
                <a:ea typeface="隶书" panose="02010509060101010101" pitchFamily="49" charset="-122"/>
                <a:cs typeface="+mn-cs"/>
              </a:rPr>
              <a:t>程序运行结果</a:t>
            </a:r>
            <a:endParaRPr kumimoji="1" lang="zh-CN" altLang="en-US" sz="2000" b="1" kern="1200" cap="none" spc="0" normalizeH="0" baseline="0" noProof="0" dirty="0">
              <a:solidFill>
                <a:schemeClr val="tx2"/>
              </a:solidFill>
              <a:effectLst>
                <a:outerShdw blurRad="38100" dist="38100" dir="2700000" algn="tl">
                  <a:srgbClr val="FFFFFF"/>
                </a:outerShdw>
              </a:effectLst>
              <a:latin typeface="Arial" panose="020B0604020202020204" pitchFamily="34" charset="0"/>
              <a:ea typeface="隶书" panose="02010509060101010101" pitchFamily="49" charset="-122"/>
              <a:cs typeface="+mn-cs"/>
            </a:endParaRPr>
          </a:p>
          <a:p>
            <a:pPr marR="0" defTabSz="914400">
              <a:buClrTx/>
              <a:buSzTx/>
              <a:buFontTx/>
              <a:defRPr/>
            </a:pPr>
            <a:r>
              <a:rPr kumimoji="1" lang="en-US" altLang="zh-CN" sz="2000" b="1" kern="1200" cap="none" spc="0" normalizeH="0" baseline="0" noProof="0" dirty="0">
                <a:solidFill>
                  <a:schemeClr val="tx2"/>
                </a:solidFill>
                <a:effectLst>
                  <a:outerShdw blurRad="38100" dist="38100" dir="2700000" algn="tl">
                    <a:srgbClr val="FFFFFF"/>
                  </a:outerShdw>
                </a:effectLst>
                <a:latin typeface="Arial" panose="020B0604020202020204" pitchFamily="34" charset="0"/>
                <a:ea typeface="隶书" panose="02010509060101010101" pitchFamily="49" charset="-122"/>
                <a:cs typeface="+mn-cs"/>
              </a:rPr>
              <a:t>Member of Base0:2</a:t>
            </a:r>
            <a:endParaRPr kumimoji="1" lang="en-US" altLang="zh-CN" sz="2000" b="1" kern="1200" cap="none" spc="0" normalizeH="0" baseline="0" noProof="0" dirty="0">
              <a:solidFill>
                <a:schemeClr val="tx2"/>
              </a:solidFill>
              <a:effectLst>
                <a:outerShdw blurRad="38100" dist="38100" dir="2700000" algn="tl">
                  <a:srgbClr val="FFFFFF"/>
                </a:outerShdw>
              </a:effectLst>
              <a:latin typeface="Arial" panose="020B0604020202020204" pitchFamily="34" charset="0"/>
              <a:ea typeface="隶书" panose="02010509060101010101" pitchFamily="49" charset="-122"/>
              <a:cs typeface="+mn-cs"/>
            </a:endParaRPr>
          </a:p>
          <a:p>
            <a:pPr marR="0" defTabSz="914400">
              <a:buClrTx/>
              <a:buSzTx/>
              <a:buFontTx/>
              <a:defRPr/>
            </a:pPr>
            <a:r>
              <a:rPr kumimoji="1" lang="en-US" altLang="zh-CN" sz="2000" b="1" kern="1200" cap="none" spc="0" normalizeH="0" baseline="0" noProof="0" dirty="0">
                <a:solidFill>
                  <a:schemeClr val="tx2"/>
                </a:solidFill>
                <a:effectLst>
                  <a:outerShdw blurRad="38100" dist="38100" dir="2700000" algn="tl">
                    <a:srgbClr val="FFFFFF"/>
                  </a:outerShdw>
                </a:effectLst>
                <a:latin typeface="Arial" panose="020B0604020202020204" pitchFamily="34" charset="0"/>
                <a:ea typeface="隶书" panose="02010509060101010101" pitchFamily="49" charset="-122"/>
                <a:cs typeface="+mn-cs"/>
              </a:rPr>
              <a:t>Member of Base0:3</a:t>
            </a:r>
            <a:endParaRPr kumimoji="1" lang="en-US" altLang="zh-CN" sz="2000" b="1" kern="1200" cap="none" spc="0" normalizeH="0" baseline="0" noProof="0" dirty="0">
              <a:solidFill>
                <a:schemeClr val="tx2"/>
              </a:solidFill>
              <a:effectLst>
                <a:outerShdw blurRad="38100" dist="38100" dir="2700000" algn="tl">
                  <a:srgbClr val="FFFFFF"/>
                </a:outerShdw>
              </a:effectLst>
              <a:latin typeface="Arial" panose="020B0604020202020204" pitchFamily="34" charset="0"/>
              <a:ea typeface="隶书" panose="02010509060101010101" pitchFamily="49" charset="-122"/>
              <a:cs typeface="+mn-cs"/>
            </a:endParaRPr>
          </a:p>
        </p:txBody>
      </p:sp>
      <p:sp>
        <p:nvSpPr>
          <p:cNvPr id="5" name="矩形 4"/>
          <p:cNvSpPr/>
          <p:nvPr/>
        </p:nvSpPr>
        <p:spPr>
          <a:xfrm>
            <a:off x="5381625" y="5429250"/>
            <a:ext cx="4857750" cy="460375"/>
          </a:xfrm>
          <a:prstGeom prst="rect">
            <a:avLst/>
          </a:prstGeom>
          <a:solidFill>
            <a:srgbClr val="FFFF00"/>
          </a:solidFill>
          <a:ln w="9525">
            <a:noFill/>
          </a:ln>
        </p:spPr>
        <p:txBody>
          <a:bodyPr anchor="t" anchorCtr="0">
            <a:spAutoFit/>
          </a:bodyPr>
          <a:p>
            <a:r>
              <a:rPr lang="zh-CN" altLang="en-US" sz="2400" b="1" dirty="0">
                <a:solidFill>
                  <a:srgbClr val="FF0000"/>
                </a:solidFill>
                <a:latin typeface="Times New Roman" panose="02020603050405020304" pitchFamily="18" charset="0"/>
                <a:ea typeface="宋体" panose="02010600030101010101" pitchFamily="2" charset="-122"/>
              </a:rPr>
              <a:t>注意：</a:t>
            </a:r>
            <a:r>
              <a:rPr lang="en-US" altLang="zh-CN" sz="2400" b="1" dirty="0">
                <a:solidFill>
                  <a:srgbClr val="FF0000"/>
                </a:solidFill>
                <a:latin typeface="Times New Roman" panose="02020603050405020304" pitchFamily="18" charset="0"/>
                <a:ea typeface="宋体" panose="02010600030101010101" pitchFamily="2" charset="-122"/>
              </a:rPr>
              <a:t>var0</a:t>
            </a:r>
            <a:r>
              <a:rPr lang="zh-CN" altLang="en-US" sz="2400" b="1" dirty="0">
                <a:solidFill>
                  <a:srgbClr val="FF0000"/>
                </a:solidFill>
                <a:latin typeface="Times New Roman" panose="02020603050405020304" pitchFamily="18" charset="0"/>
                <a:ea typeface="宋体" panose="02010600030101010101" pitchFamily="2" charset="-122"/>
              </a:rPr>
              <a:t>在此有两个同名副本。</a:t>
            </a:r>
            <a:endParaRPr lang="en-US" altLang="zh-CN" sz="2400" b="1" dirty="0">
              <a:solidFill>
                <a:srgbClr val="FF0000"/>
              </a:solidFill>
              <a:latin typeface="Times New Roman" panose="02020603050405020304" pitchFamily="18" charset="0"/>
              <a:ea typeface="宋体" panose="02010600030101010101" pitchFamily="2" charset="-122"/>
            </a:endParaRPr>
          </a:p>
        </p:txBody>
      </p:sp>
      <p:grpSp>
        <p:nvGrpSpPr>
          <p:cNvPr id="2" name="Group 3"/>
          <p:cNvGrpSpPr/>
          <p:nvPr/>
        </p:nvGrpSpPr>
        <p:grpSpPr>
          <a:xfrm>
            <a:off x="7881938" y="1785938"/>
            <a:ext cx="2133600" cy="3200400"/>
            <a:chOff x="3120" y="96"/>
            <a:chExt cx="1344" cy="2016"/>
          </a:xfrm>
        </p:grpSpPr>
        <p:sp>
          <p:nvSpPr>
            <p:cNvPr id="89094" name="Rectangle 4"/>
            <p:cNvSpPr/>
            <p:nvPr/>
          </p:nvSpPr>
          <p:spPr>
            <a:xfrm>
              <a:off x="3120" y="96"/>
              <a:ext cx="1344" cy="240"/>
            </a:xfrm>
            <a:prstGeom prst="rect">
              <a:avLst/>
            </a:prstGeom>
            <a:noFill/>
            <a:ln w="19050" cap="sq" cmpd="sng">
              <a:solidFill>
                <a:srgbClr val="FF0000"/>
              </a:solidFill>
              <a:prstDash val="solid"/>
              <a:miter/>
              <a:headEnd type="none" w="sm" len="sm"/>
              <a:tailEnd type="none" w="sm" len="sm"/>
            </a:ln>
          </p:spPr>
          <p:txBody>
            <a:bodyPr wrap="none" anchor="ctr" anchorCtr="0"/>
            <a:p>
              <a:pPr algn="ctr"/>
              <a:r>
                <a:rPr lang="en-US" altLang="zh-CN" sz="2000" b="1" dirty="0">
                  <a:solidFill>
                    <a:srgbClr val="000000"/>
                  </a:solidFill>
                  <a:latin typeface="Times New Roman" panose="02020603050405020304" pitchFamily="18" charset="0"/>
                  <a:ea typeface="宋体" panose="02010600030101010101" pitchFamily="2" charset="-122"/>
                </a:rPr>
                <a:t>Derived</a:t>
              </a:r>
              <a:endParaRPr lang="en-US" altLang="zh-CN" sz="2000" b="1" dirty="0">
                <a:solidFill>
                  <a:srgbClr val="000000"/>
                </a:solidFill>
                <a:latin typeface="Times New Roman" panose="02020603050405020304" pitchFamily="18" charset="0"/>
                <a:ea typeface="宋体" panose="02010600030101010101" pitchFamily="2" charset="-122"/>
              </a:endParaRPr>
            </a:p>
          </p:txBody>
        </p:sp>
        <p:sp>
          <p:nvSpPr>
            <p:cNvPr id="89095" name="Rectangle 5"/>
            <p:cNvSpPr/>
            <p:nvPr/>
          </p:nvSpPr>
          <p:spPr>
            <a:xfrm>
              <a:off x="3120" y="336"/>
              <a:ext cx="1344" cy="1104"/>
            </a:xfrm>
            <a:prstGeom prst="rect">
              <a:avLst/>
            </a:prstGeom>
            <a:noFill/>
            <a:ln w="19050" cap="sq" cmpd="sng">
              <a:solidFill>
                <a:srgbClr val="FF0000"/>
              </a:solidFill>
              <a:prstDash val="solid"/>
              <a:miter/>
              <a:headEnd type="none" w="sm" len="sm"/>
              <a:tailEnd type="none" w="sm" len="sm"/>
            </a:ln>
          </p:spPr>
          <p:txBody>
            <a:bodyPr wrap="none" anchor="ctr" anchorCtr="0"/>
            <a:p>
              <a:pPr algn="ctr"/>
              <a:r>
                <a:rPr lang="en-US" altLang="zh-CN" sz="2000" b="1" dirty="0">
                  <a:solidFill>
                    <a:srgbClr val="000000"/>
                  </a:solidFill>
                  <a:latin typeface="Times New Roman" panose="02020603050405020304" pitchFamily="18" charset="0"/>
                  <a:ea typeface="宋体" panose="02010600030101010101" pitchFamily="2" charset="-122"/>
                </a:rPr>
                <a:t>int   Base1:: var0</a:t>
              </a:r>
              <a:endParaRPr lang="en-US" altLang="zh-CN" sz="2000" b="1" dirty="0">
                <a:solidFill>
                  <a:srgbClr val="000000"/>
                </a:solidFill>
                <a:latin typeface="Times New Roman" panose="02020603050405020304" pitchFamily="18" charset="0"/>
                <a:ea typeface="宋体" panose="02010600030101010101" pitchFamily="2" charset="-122"/>
              </a:endParaRPr>
            </a:p>
            <a:p>
              <a:pPr algn="ctr"/>
              <a:r>
                <a:rPr lang="en-US" altLang="zh-CN" sz="2000" b="1" dirty="0">
                  <a:solidFill>
                    <a:srgbClr val="000000"/>
                  </a:solidFill>
                  <a:latin typeface="Times New Roman" panose="02020603050405020304" pitchFamily="18" charset="0"/>
                  <a:ea typeface="宋体" panose="02010600030101010101" pitchFamily="2" charset="-122"/>
                </a:rPr>
                <a:t>int   Base2:: var0</a:t>
              </a:r>
              <a:endParaRPr lang="en-US" altLang="zh-CN" sz="2000" b="1" dirty="0">
                <a:solidFill>
                  <a:srgbClr val="000000"/>
                </a:solidFill>
                <a:latin typeface="Times New Roman" panose="02020603050405020304" pitchFamily="18" charset="0"/>
                <a:ea typeface="宋体" panose="02010600030101010101" pitchFamily="2" charset="-122"/>
              </a:endParaRPr>
            </a:p>
            <a:p>
              <a:pPr algn="ctr"/>
              <a:r>
                <a:rPr lang="en-US" altLang="zh-CN" sz="2000" b="1" dirty="0">
                  <a:solidFill>
                    <a:srgbClr val="000000"/>
                  </a:solidFill>
                  <a:latin typeface="Times New Roman" panose="02020603050405020304" pitchFamily="18" charset="0"/>
                  <a:ea typeface="宋体" panose="02010600030101010101" pitchFamily="2" charset="-122"/>
                </a:rPr>
                <a:t>int  Base1:: var1</a:t>
              </a:r>
              <a:endParaRPr lang="en-US" altLang="zh-CN" sz="2000" b="1" dirty="0">
                <a:solidFill>
                  <a:srgbClr val="000000"/>
                </a:solidFill>
                <a:latin typeface="Times New Roman" panose="02020603050405020304" pitchFamily="18" charset="0"/>
                <a:ea typeface="宋体" panose="02010600030101010101" pitchFamily="2" charset="-122"/>
              </a:endParaRPr>
            </a:p>
            <a:p>
              <a:pPr algn="ctr"/>
              <a:r>
                <a:rPr lang="en-US" altLang="zh-CN" sz="2000" b="1" dirty="0">
                  <a:solidFill>
                    <a:srgbClr val="000000"/>
                  </a:solidFill>
                  <a:latin typeface="Times New Roman" panose="02020603050405020304" pitchFamily="18" charset="0"/>
                  <a:ea typeface="宋体" panose="02010600030101010101" pitchFamily="2" charset="-122"/>
                </a:rPr>
                <a:t>int  Base2:: var2</a:t>
              </a:r>
              <a:endParaRPr lang="en-US" altLang="zh-CN" sz="2000" b="1" dirty="0">
                <a:solidFill>
                  <a:srgbClr val="000000"/>
                </a:solidFill>
                <a:latin typeface="Times New Roman" panose="02020603050405020304" pitchFamily="18" charset="0"/>
                <a:ea typeface="宋体" panose="02010600030101010101" pitchFamily="2" charset="-122"/>
              </a:endParaRPr>
            </a:p>
            <a:p>
              <a:pPr algn="ctr"/>
              <a:r>
                <a:rPr lang="en-US" altLang="zh-CN" sz="2000" b="1" dirty="0">
                  <a:solidFill>
                    <a:srgbClr val="000000"/>
                  </a:solidFill>
                  <a:latin typeface="Times New Roman" panose="02020603050405020304" pitchFamily="18" charset="0"/>
                  <a:ea typeface="宋体" panose="02010600030101010101" pitchFamily="2" charset="-122"/>
                </a:rPr>
                <a:t>int  var;</a:t>
              </a:r>
              <a:endParaRPr lang="en-US" altLang="zh-CN" sz="2000" b="1" dirty="0">
                <a:solidFill>
                  <a:srgbClr val="000000"/>
                </a:solidFill>
                <a:latin typeface="Times New Roman" panose="02020603050405020304" pitchFamily="18" charset="0"/>
                <a:ea typeface="宋体" panose="02010600030101010101" pitchFamily="2" charset="-122"/>
              </a:endParaRPr>
            </a:p>
          </p:txBody>
        </p:sp>
        <p:sp>
          <p:nvSpPr>
            <p:cNvPr id="89096" name="Rectangle 6"/>
            <p:cNvSpPr/>
            <p:nvPr/>
          </p:nvSpPr>
          <p:spPr>
            <a:xfrm>
              <a:off x="3120" y="1440"/>
              <a:ext cx="1344" cy="672"/>
            </a:xfrm>
            <a:prstGeom prst="rect">
              <a:avLst/>
            </a:prstGeom>
            <a:noFill/>
            <a:ln w="19050" cap="sq" cmpd="sng">
              <a:solidFill>
                <a:srgbClr val="FF0000"/>
              </a:solidFill>
              <a:prstDash val="solid"/>
              <a:miter/>
              <a:headEnd type="none" w="sm" len="sm"/>
              <a:tailEnd type="none" w="sm" len="sm"/>
            </a:ln>
          </p:spPr>
          <p:txBody>
            <a:bodyPr wrap="none" anchor="ctr" anchorCtr="0"/>
            <a:p>
              <a:pPr algn="ctr"/>
              <a:r>
                <a:rPr lang="en-US" altLang="zh-CN" sz="2000" b="1" dirty="0">
                  <a:solidFill>
                    <a:srgbClr val="000000"/>
                  </a:solidFill>
                  <a:latin typeface="Times New Roman" panose="02020603050405020304" pitchFamily="18" charset="0"/>
                  <a:ea typeface="宋体" panose="02010600030101010101" pitchFamily="2" charset="-122"/>
                </a:rPr>
                <a:t>void  fun ( )</a:t>
              </a:r>
              <a:endParaRPr lang="en-US" altLang="zh-CN" sz="2000" b="1" dirty="0">
                <a:solidFill>
                  <a:srgbClr val="000000"/>
                </a:solidFill>
                <a:latin typeface="Times New Roman" panose="02020603050405020304" pitchFamily="18" charset="0"/>
                <a:ea typeface="宋体" panose="02010600030101010101" pitchFamily="2" charset="-122"/>
              </a:endParaRPr>
            </a:p>
            <a:p>
              <a:pPr algn="ctr"/>
              <a:r>
                <a:rPr lang="en-US" altLang="zh-CN" sz="2000" b="1" dirty="0">
                  <a:solidFill>
                    <a:srgbClr val="000000"/>
                  </a:solidFill>
                  <a:latin typeface="Times New Roman" panose="02020603050405020304" pitchFamily="18" charset="0"/>
                  <a:ea typeface="宋体" panose="02010600030101010101" pitchFamily="2" charset="-122"/>
                </a:rPr>
                <a:t>void   Base1:: fun( )</a:t>
              </a:r>
              <a:endParaRPr lang="en-US" altLang="zh-CN" sz="2000" b="1" dirty="0">
                <a:solidFill>
                  <a:srgbClr val="000000"/>
                </a:solidFill>
                <a:latin typeface="Times New Roman" panose="02020603050405020304" pitchFamily="18" charset="0"/>
                <a:ea typeface="宋体" panose="02010600030101010101" pitchFamily="2" charset="-122"/>
              </a:endParaRPr>
            </a:p>
            <a:p>
              <a:pPr algn="ctr"/>
              <a:r>
                <a:rPr lang="en-US" altLang="zh-CN" sz="2000" b="1" dirty="0">
                  <a:solidFill>
                    <a:srgbClr val="000000"/>
                  </a:solidFill>
                  <a:latin typeface="Times New Roman" panose="02020603050405020304" pitchFamily="18" charset="0"/>
                  <a:ea typeface="宋体" panose="02010600030101010101" pitchFamily="2" charset="-122"/>
                </a:rPr>
                <a:t>void   Base2:: fun( )</a:t>
              </a:r>
              <a:endParaRPr lang="en-US" altLang="zh-CN" sz="2000" b="1" dirty="0">
                <a:solidFill>
                  <a:srgbClr val="000000"/>
                </a:solidFill>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5346"/>
                                        </p:tgtEl>
                                        <p:attrNameLst>
                                          <p:attrName>style.visibility</p:attrName>
                                        </p:attrNameLst>
                                      </p:cBhvr>
                                      <p:to>
                                        <p:strVal val="visible"/>
                                      </p:to>
                                    </p:set>
                                    <p:anim calcmode="lin" valueType="num">
                                      <p:cBhvr additive="base">
                                        <p:cTn id="7" dur="500" fill="hold"/>
                                        <p:tgtEl>
                                          <p:spTgt spid="185346"/>
                                        </p:tgtEl>
                                        <p:attrNameLst>
                                          <p:attrName>ppt_x</p:attrName>
                                        </p:attrNameLst>
                                      </p:cBhvr>
                                      <p:tavLst>
                                        <p:tav tm="0">
                                          <p:val>
                                            <p:strVal val="0-#ppt_w/2"/>
                                          </p:val>
                                        </p:tav>
                                        <p:tav tm="100000">
                                          <p:val>
                                            <p:strVal val="#ppt_x"/>
                                          </p:val>
                                        </p:tav>
                                      </p:tavLst>
                                    </p:anim>
                                    <p:anim calcmode="lin" valueType="num">
                                      <p:cBhvr additive="base">
                                        <p:cTn id="8" dur="500" fill="hold"/>
                                        <p:tgtEl>
                                          <p:spTgt spid="1853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85347">
                                            <p:txEl>
                                              <p:charRg st="0" end="13"/>
                                            </p:txEl>
                                          </p:spTgt>
                                        </p:tgtEl>
                                        <p:attrNameLst>
                                          <p:attrName>style.visibility</p:attrName>
                                        </p:attrNameLst>
                                      </p:cBhvr>
                                      <p:to>
                                        <p:strVal val="visible"/>
                                      </p:to>
                                    </p:set>
                                    <p:animEffect transition="in" filter="checkerboard(across)">
                                      <p:cBhvr>
                                        <p:cTn id="13" dur="500"/>
                                        <p:tgtEl>
                                          <p:spTgt spid="185347">
                                            <p:txEl>
                                              <p:charRg st="0" end="1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85347">
                                            <p:txEl>
                                              <p:charRg st="13" end="29"/>
                                            </p:txEl>
                                          </p:spTgt>
                                        </p:tgtEl>
                                        <p:attrNameLst>
                                          <p:attrName>style.visibility</p:attrName>
                                        </p:attrNameLst>
                                      </p:cBhvr>
                                      <p:to>
                                        <p:strVal val="visible"/>
                                      </p:to>
                                    </p:set>
                                    <p:animEffect transition="in" filter="checkerboard(across)">
                                      <p:cBhvr>
                                        <p:cTn id="18" dur="500"/>
                                        <p:tgtEl>
                                          <p:spTgt spid="185347">
                                            <p:txEl>
                                              <p:charRg st="13" end="2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85347">
                                            <p:txEl>
                                              <p:charRg st="29" end="56"/>
                                            </p:txEl>
                                          </p:spTgt>
                                        </p:tgtEl>
                                        <p:attrNameLst>
                                          <p:attrName>style.visibility</p:attrName>
                                        </p:attrNameLst>
                                      </p:cBhvr>
                                      <p:to>
                                        <p:strVal val="visible"/>
                                      </p:to>
                                    </p:set>
                                    <p:animEffect transition="in" filter="checkerboard(across)">
                                      <p:cBhvr>
                                        <p:cTn id="23" dur="500"/>
                                        <p:tgtEl>
                                          <p:spTgt spid="185347">
                                            <p:txEl>
                                              <p:charRg st="29" end="5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85347">
                                            <p:txEl>
                                              <p:charRg st="56" end="75"/>
                                            </p:txEl>
                                          </p:spTgt>
                                        </p:tgtEl>
                                        <p:attrNameLst>
                                          <p:attrName>style.visibility</p:attrName>
                                        </p:attrNameLst>
                                      </p:cBhvr>
                                      <p:to>
                                        <p:strVal val="visible"/>
                                      </p:to>
                                    </p:set>
                                    <p:animEffect transition="in" filter="checkerboard(across)">
                                      <p:cBhvr>
                                        <p:cTn id="28" dur="500"/>
                                        <p:tgtEl>
                                          <p:spTgt spid="185347">
                                            <p:txEl>
                                              <p:charRg st="56" end="7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185347">
                                            <p:txEl>
                                              <p:charRg st="75" end="77"/>
                                            </p:txEl>
                                          </p:spTgt>
                                        </p:tgtEl>
                                        <p:attrNameLst>
                                          <p:attrName>style.visibility</p:attrName>
                                        </p:attrNameLst>
                                      </p:cBhvr>
                                      <p:to>
                                        <p:strVal val="visible"/>
                                      </p:to>
                                    </p:set>
                                    <p:animEffect transition="in" filter="checkerboard(across)">
                                      <p:cBhvr>
                                        <p:cTn id="33" dur="500"/>
                                        <p:tgtEl>
                                          <p:spTgt spid="185347">
                                            <p:txEl>
                                              <p:charRg st="75" end="7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185347">
                                            <p:txEl>
                                              <p:charRg st="77" end="104"/>
                                            </p:txEl>
                                          </p:spTgt>
                                        </p:tgtEl>
                                        <p:attrNameLst>
                                          <p:attrName>style.visibility</p:attrName>
                                        </p:attrNameLst>
                                      </p:cBhvr>
                                      <p:to>
                                        <p:strVal val="visible"/>
                                      </p:to>
                                    </p:set>
                                    <p:animEffect transition="in" filter="checkerboard(across)">
                                      <p:cBhvr>
                                        <p:cTn id="38" dur="500"/>
                                        <p:tgtEl>
                                          <p:spTgt spid="185347">
                                            <p:txEl>
                                              <p:charRg st="77" end="10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185347">
                                            <p:txEl>
                                              <p:charRg st="104" end="123"/>
                                            </p:txEl>
                                          </p:spTgt>
                                        </p:tgtEl>
                                        <p:attrNameLst>
                                          <p:attrName>style.visibility</p:attrName>
                                        </p:attrNameLst>
                                      </p:cBhvr>
                                      <p:to>
                                        <p:strVal val="visible"/>
                                      </p:to>
                                    </p:set>
                                    <p:animEffect transition="in" filter="checkerboard(across)">
                                      <p:cBhvr>
                                        <p:cTn id="43" dur="500"/>
                                        <p:tgtEl>
                                          <p:spTgt spid="185347">
                                            <p:txEl>
                                              <p:charRg st="104" end="12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185347">
                                            <p:txEl>
                                              <p:charRg st="123" end="125"/>
                                            </p:txEl>
                                          </p:spTgt>
                                        </p:tgtEl>
                                        <p:attrNameLst>
                                          <p:attrName>style.visibility</p:attrName>
                                        </p:attrNameLst>
                                      </p:cBhvr>
                                      <p:to>
                                        <p:strVal val="visible"/>
                                      </p:to>
                                    </p:set>
                                    <p:animEffect transition="in" filter="checkerboard(across)">
                                      <p:cBhvr>
                                        <p:cTn id="48" dur="500"/>
                                        <p:tgtEl>
                                          <p:spTgt spid="185347">
                                            <p:txEl>
                                              <p:charRg st="123" end="12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wipe(up)">
                                      <p:cBhvr>
                                        <p:cTn id="53" dur="500"/>
                                        <p:tgtEl>
                                          <p:spTgt spid="2"/>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185348">
                                            <p:txEl>
                                              <p:charRg st="4294967295" end="4294967295"/>
                                            </p:txEl>
                                          </p:spTgt>
                                        </p:tgtEl>
                                        <p:attrNameLst>
                                          <p:attrName>style.visibility</p:attrName>
                                        </p:attrNameLst>
                                      </p:cBhvr>
                                      <p:to>
                                        <p:strVal val="visible"/>
                                      </p:to>
                                    </p:set>
                                    <p:animEffect transition="in" filter="checkerboard(across)">
                                      <p:cBhvr>
                                        <p:cTn id="58" dur="500"/>
                                        <p:tgtEl>
                                          <p:spTgt spid="185348">
                                            <p:txEl>
                                              <p:charRg st="4294967295" end="4294967295"/>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grpId="0" nodeType="clickEffect">
                                  <p:stCondLst>
                                    <p:cond delay="0"/>
                                  </p:stCondLst>
                                  <p:childTnLst>
                                    <p:set>
                                      <p:cBhvr>
                                        <p:cTn id="62" dur="1" fill="hold">
                                          <p:stCondLst>
                                            <p:cond delay="0"/>
                                          </p:stCondLst>
                                        </p:cTn>
                                        <p:tgtEl>
                                          <p:spTgt spid="185348">
                                            <p:txEl>
                                              <p:charRg st="0" end="7"/>
                                            </p:txEl>
                                          </p:spTgt>
                                        </p:tgtEl>
                                        <p:attrNameLst>
                                          <p:attrName>style.visibility</p:attrName>
                                        </p:attrNameLst>
                                      </p:cBhvr>
                                      <p:to>
                                        <p:strVal val="visible"/>
                                      </p:to>
                                    </p:set>
                                    <p:animEffect transition="in" filter="checkerboard(across)">
                                      <p:cBhvr>
                                        <p:cTn id="63" dur="500"/>
                                        <p:tgtEl>
                                          <p:spTgt spid="185348">
                                            <p:txEl>
                                              <p:charRg st="0" end="7"/>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 presetClass="entr" presetSubtype="10" fill="hold" grpId="0" nodeType="clickEffect">
                                  <p:stCondLst>
                                    <p:cond delay="0"/>
                                  </p:stCondLst>
                                  <p:childTnLst>
                                    <p:set>
                                      <p:cBhvr>
                                        <p:cTn id="67" dur="1" fill="hold">
                                          <p:stCondLst>
                                            <p:cond delay="0"/>
                                          </p:stCondLst>
                                        </p:cTn>
                                        <p:tgtEl>
                                          <p:spTgt spid="185348">
                                            <p:txEl>
                                              <p:charRg st="7" end="25"/>
                                            </p:txEl>
                                          </p:spTgt>
                                        </p:tgtEl>
                                        <p:attrNameLst>
                                          <p:attrName>style.visibility</p:attrName>
                                        </p:attrNameLst>
                                      </p:cBhvr>
                                      <p:to>
                                        <p:strVal val="visible"/>
                                      </p:to>
                                    </p:set>
                                    <p:animEffect transition="in" filter="checkerboard(across)">
                                      <p:cBhvr>
                                        <p:cTn id="68" dur="500"/>
                                        <p:tgtEl>
                                          <p:spTgt spid="185348">
                                            <p:txEl>
                                              <p:charRg st="7" end="25"/>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5" presetClass="entr" presetSubtype="10" fill="hold" grpId="0" nodeType="clickEffect">
                                  <p:stCondLst>
                                    <p:cond delay="0"/>
                                  </p:stCondLst>
                                  <p:childTnLst>
                                    <p:set>
                                      <p:cBhvr>
                                        <p:cTn id="72" dur="1" fill="hold">
                                          <p:stCondLst>
                                            <p:cond delay="0"/>
                                          </p:stCondLst>
                                        </p:cTn>
                                        <p:tgtEl>
                                          <p:spTgt spid="185348">
                                            <p:txEl>
                                              <p:charRg st="25" end="43"/>
                                            </p:txEl>
                                          </p:spTgt>
                                        </p:tgtEl>
                                        <p:attrNameLst>
                                          <p:attrName>style.visibility</p:attrName>
                                        </p:attrNameLst>
                                      </p:cBhvr>
                                      <p:to>
                                        <p:strVal val="visible"/>
                                      </p:to>
                                    </p:set>
                                    <p:animEffect transition="in" filter="checkerboard(across)">
                                      <p:cBhvr>
                                        <p:cTn id="73" dur="500"/>
                                        <p:tgtEl>
                                          <p:spTgt spid="185348">
                                            <p:txEl>
                                              <p:charRg st="25" end="43"/>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5"/>
                                        </p:tgtEl>
                                        <p:attrNameLst>
                                          <p:attrName>style.visibility</p:attrName>
                                        </p:attrNameLst>
                                      </p:cBhvr>
                                      <p:to>
                                        <p:strVal val="visible"/>
                                      </p:to>
                                    </p:set>
                                    <p:animEffect transition="in" filter="blinds(horizontal)">
                                      <p:cBhvr>
                                        <p:cTn id="7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p:bldP spid="185347" grpId="0" build="p"/>
      <p:bldP spid="185348" grpId="0" build="p"/>
      <p:bldP spid="5"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5" name="Rectangle 3"/>
          <p:cNvSpPr/>
          <p:nvPr>
            <p:ph idx="1"/>
          </p:nvPr>
        </p:nvSpPr>
        <p:spPr>
          <a:xfrm>
            <a:off x="857885" y="1000125"/>
            <a:ext cx="10603865" cy="2714625"/>
          </a:xfrm>
          <a:noFill/>
          <a:ln>
            <a:noFill/>
          </a:ln>
        </p:spPr>
        <p:txBody>
          <a:bodyPr anchor="t" anchorCtr="0"/>
          <a:p>
            <a:pPr>
              <a:buNone/>
            </a:pPr>
            <a:r>
              <a:rPr lang="zh-CN" altLang="en-US" sz="2400" b="1" dirty="0">
                <a:solidFill>
                  <a:srgbClr val="FF0000"/>
                </a:solidFill>
                <a:latin typeface="楷体_GB2312" pitchFamily="49" charset="-122"/>
                <a:ea typeface="楷体_GB2312" pitchFamily="49" charset="-122"/>
                <a:sym typeface="Wingdings 2" panose="05020102010507070707" pitchFamily="18" charset="2"/>
              </a:rPr>
              <a:t></a:t>
            </a:r>
            <a:r>
              <a:rPr lang="zh-CN" altLang="en-US" sz="2400" b="1" dirty="0">
                <a:solidFill>
                  <a:srgbClr val="000000"/>
                </a:solidFill>
                <a:latin typeface="楷体_GB2312" pitchFamily="49" charset="-122"/>
                <a:ea typeface="楷体_GB2312" pitchFamily="49" charset="-122"/>
              </a:rPr>
              <a:t>虚基类的引入</a:t>
            </a:r>
            <a:r>
              <a:rPr lang="en-US" altLang="zh-CN" sz="2400" b="1" dirty="0">
                <a:solidFill>
                  <a:srgbClr val="000000"/>
                </a:solidFill>
                <a:latin typeface="楷体_GB2312" pitchFamily="49" charset="-122"/>
                <a:ea typeface="楷体_GB2312" pitchFamily="49" charset="-122"/>
              </a:rPr>
              <a:t>:</a:t>
            </a:r>
            <a:r>
              <a:rPr lang="zh-CN" altLang="en-US" sz="2400" b="1" dirty="0">
                <a:solidFill>
                  <a:srgbClr val="000000"/>
                </a:solidFill>
                <a:latin typeface="楷体_GB2312" pitchFamily="49" charset="-122"/>
                <a:ea typeface="楷体_GB2312" pitchFamily="49" charset="-122"/>
              </a:rPr>
              <a:t>用于有共同基类的场合</a:t>
            </a:r>
            <a:endParaRPr lang="zh-CN" altLang="en-US" sz="2400" b="1" dirty="0">
              <a:solidFill>
                <a:srgbClr val="000000"/>
              </a:solidFill>
              <a:latin typeface="楷体_GB2312" pitchFamily="49" charset="-122"/>
              <a:ea typeface="楷体_GB2312" pitchFamily="49" charset="-122"/>
            </a:endParaRPr>
          </a:p>
          <a:p>
            <a:pPr>
              <a:buNone/>
            </a:pPr>
            <a:r>
              <a:rPr lang="zh-CN" altLang="en-US" sz="2400" b="1" dirty="0">
                <a:solidFill>
                  <a:srgbClr val="FF0000"/>
                </a:solidFill>
                <a:latin typeface="楷体_GB2312" pitchFamily="49" charset="-122"/>
                <a:ea typeface="楷体_GB2312" pitchFamily="49" charset="-122"/>
                <a:sym typeface="Wingdings 2" panose="05020102010507070707" pitchFamily="18" charset="2"/>
              </a:rPr>
              <a:t></a:t>
            </a:r>
            <a:r>
              <a:rPr lang="zh-CN" altLang="en-US" sz="2400" b="1" dirty="0">
                <a:solidFill>
                  <a:srgbClr val="000000"/>
                </a:solidFill>
                <a:latin typeface="楷体_GB2312" pitchFamily="49" charset="-122"/>
                <a:ea typeface="楷体_GB2312" pitchFamily="49" charset="-122"/>
              </a:rPr>
              <a:t>声明</a:t>
            </a:r>
            <a:r>
              <a:rPr lang="en-US" altLang="zh-CN" sz="2400" b="1" dirty="0">
                <a:solidFill>
                  <a:srgbClr val="000000"/>
                </a:solidFill>
                <a:latin typeface="楷体_GB2312" pitchFamily="49" charset="-122"/>
                <a:ea typeface="楷体_GB2312" pitchFamily="49" charset="-122"/>
              </a:rPr>
              <a:t>:</a:t>
            </a:r>
            <a:r>
              <a:rPr lang="zh-CN" altLang="en-US" sz="2400" b="1" dirty="0">
                <a:solidFill>
                  <a:srgbClr val="000000"/>
                </a:solidFill>
                <a:latin typeface="楷体_GB2312" pitchFamily="49" charset="-122"/>
                <a:ea typeface="楷体_GB2312" pitchFamily="49" charset="-122"/>
              </a:rPr>
              <a:t>以 </a:t>
            </a:r>
            <a:r>
              <a:rPr lang="en-US" altLang="zh-CN" sz="2400" b="1" dirty="0">
                <a:solidFill>
                  <a:srgbClr val="FF0000"/>
                </a:solidFill>
                <a:latin typeface="楷体_GB2312" pitchFamily="49" charset="-122"/>
                <a:ea typeface="楷体_GB2312" pitchFamily="49" charset="-122"/>
              </a:rPr>
              <a:t>virtual</a:t>
            </a:r>
            <a:r>
              <a:rPr lang="en-US" altLang="zh-CN" sz="2400" b="1" dirty="0">
                <a:solidFill>
                  <a:srgbClr val="000000"/>
                </a:solidFill>
                <a:latin typeface="楷体_GB2312" pitchFamily="49" charset="-122"/>
                <a:ea typeface="楷体_GB2312" pitchFamily="49" charset="-122"/>
              </a:rPr>
              <a:t> </a:t>
            </a:r>
            <a:r>
              <a:rPr lang="zh-CN" altLang="en-US" sz="2400" b="1" dirty="0">
                <a:solidFill>
                  <a:srgbClr val="000000"/>
                </a:solidFill>
                <a:latin typeface="楷体_GB2312" pitchFamily="49" charset="-122"/>
                <a:ea typeface="楷体_GB2312" pitchFamily="49" charset="-122"/>
              </a:rPr>
              <a:t>修饰说明基类</a:t>
            </a:r>
            <a:br>
              <a:rPr lang="zh-CN" altLang="en-US" sz="2400" b="1" dirty="0">
                <a:solidFill>
                  <a:srgbClr val="000000"/>
                </a:solidFill>
                <a:latin typeface="楷体_GB2312" pitchFamily="49" charset="-122"/>
                <a:ea typeface="楷体_GB2312" pitchFamily="49" charset="-122"/>
              </a:rPr>
            </a:br>
            <a:r>
              <a:rPr lang="zh-CN" altLang="en-US" sz="2400" b="1" dirty="0">
                <a:solidFill>
                  <a:srgbClr val="000000"/>
                </a:solidFill>
                <a:latin typeface="楷体_GB2312" pitchFamily="49" charset="-122"/>
                <a:ea typeface="楷体_GB2312" pitchFamily="49" charset="-122"/>
              </a:rPr>
              <a:t>例：</a:t>
            </a:r>
            <a:r>
              <a:rPr lang="en-US" altLang="zh-CN" sz="2400" b="1" dirty="0">
                <a:solidFill>
                  <a:srgbClr val="000000"/>
                </a:solidFill>
                <a:latin typeface="楷体_GB2312" pitchFamily="49" charset="-122"/>
                <a:ea typeface="楷体_GB2312" pitchFamily="49" charset="-122"/>
              </a:rPr>
              <a:t>class  B1 : </a:t>
            </a:r>
            <a:r>
              <a:rPr lang="en-US" altLang="zh-CN" sz="2400" b="1" dirty="0">
                <a:solidFill>
                  <a:srgbClr val="FF0000"/>
                </a:solidFill>
                <a:latin typeface="楷体_GB2312" pitchFamily="49" charset="-122"/>
                <a:ea typeface="楷体_GB2312" pitchFamily="49" charset="-122"/>
              </a:rPr>
              <a:t>virtual</a:t>
            </a:r>
            <a:r>
              <a:rPr lang="en-US" altLang="zh-CN" sz="2400" b="1" dirty="0">
                <a:solidFill>
                  <a:srgbClr val="000000"/>
                </a:solidFill>
                <a:latin typeface="楷体_GB2312" pitchFamily="49" charset="-122"/>
                <a:ea typeface="楷体_GB2312" pitchFamily="49" charset="-122"/>
              </a:rPr>
              <a:t> public B</a:t>
            </a:r>
            <a:endParaRPr lang="en-US" altLang="zh-CN" sz="2400" b="1" dirty="0">
              <a:solidFill>
                <a:srgbClr val="000000"/>
              </a:solidFill>
              <a:latin typeface="楷体_GB2312" pitchFamily="49" charset="-122"/>
              <a:ea typeface="楷体_GB2312" pitchFamily="49" charset="-122"/>
            </a:endParaRPr>
          </a:p>
          <a:p>
            <a:pPr>
              <a:buNone/>
            </a:pPr>
            <a:r>
              <a:rPr lang="en-US" altLang="zh-CN" sz="2400" b="1" dirty="0">
                <a:solidFill>
                  <a:srgbClr val="FF0000"/>
                </a:solidFill>
                <a:latin typeface="楷体_GB2312" pitchFamily="49" charset="-122"/>
                <a:ea typeface="楷体_GB2312" pitchFamily="49" charset="-122"/>
                <a:sym typeface="Wingdings 2" panose="05020102010507070707" pitchFamily="18" charset="2"/>
              </a:rPr>
              <a:t></a:t>
            </a:r>
            <a:r>
              <a:rPr lang="zh-CN" altLang="en-US" sz="2400" b="1" dirty="0">
                <a:solidFill>
                  <a:srgbClr val="000000"/>
                </a:solidFill>
                <a:latin typeface="楷体_GB2312" pitchFamily="49" charset="-122"/>
                <a:ea typeface="楷体_GB2312" pitchFamily="49" charset="-122"/>
              </a:rPr>
              <a:t>作用：主要用来解决多继承时可能发生的对同一基类继承多次而产生的二义性问题；为最远的派生类提供唯一的基类成员，而不重复产生多次拷贝。</a:t>
            </a:r>
            <a:endParaRPr lang="en-US" altLang="zh-CN" sz="2400" b="1" dirty="0">
              <a:solidFill>
                <a:srgbClr val="000000"/>
              </a:solidFill>
              <a:latin typeface="楷体_GB2312" pitchFamily="49" charset="-122"/>
              <a:ea typeface="楷体_GB2312" pitchFamily="49" charset="-122"/>
            </a:endParaRPr>
          </a:p>
        </p:txBody>
      </p:sp>
      <p:sp>
        <p:nvSpPr>
          <p:cNvPr id="91138" name="Rectangle 5"/>
          <p:cNvSpPr/>
          <p:nvPr/>
        </p:nvSpPr>
        <p:spPr>
          <a:xfrm>
            <a:off x="1919288" y="188913"/>
            <a:ext cx="8229600" cy="652462"/>
          </a:xfrm>
          <a:prstGeom prst="rect">
            <a:avLst/>
          </a:prstGeom>
          <a:noFill/>
          <a:ln w="9525">
            <a:noFill/>
          </a:ln>
        </p:spPr>
        <p:txBody>
          <a:bodyPr lIns="92075" tIns="46038" rIns="92075" bIns="46038" anchor="b" anchorCtr="0"/>
          <a:p>
            <a:pPr algn="ctr" eaLnBrk="0" hangingPunct="0"/>
            <a:r>
              <a:rPr lang="en-US" altLang="zh-CN" sz="3600" b="1" dirty="0">
                <a:solidFill>
                  <a:schemeClr val="tx2"/>
                </a:solidFill>
                <a:latin typeface="Arial" panose="020B0604020202020204" pitchFamily="34" charset="0"/>
                <a:ea typeface="宋体" panose="02010600030101010101" pitchFamily="2" charset="-122"/>
              </a:rPr>
              <a:t>7.5.2 </a:t>
            </a:r>
            <a:r>
              <a:rPr lang="zh-CN" altLang="en-US" sz="3600" b="1" dirty="0">
                <a:solidFill>
                  <a:schemeClr val="tx2"/>
                </a:solidFill>
                <a:latin typeface="Arial" panose="020B0604020202020204" pitchFamily="34" charset="0"/>
                <a:ea typeface="宋体" panose="02010600030101010101" pitchFamily="2" charset="-122"/>
              </a:rPr>
              <a:t>虚基类</a:t>
            </a:r>
            <a:endParaRPr lang="zh-CN" altLang="en-US" sz="3600" b="1" dirty="0">
              <a:solidFill>
                <a:schemeClr val="tx2"/>
              </a:solidFill>
              <a:latin typeface="Arial" panose="020B0604020202020204" pitchFamily="34" charset="0"/>
              <a:ea typeface="宋体" panose="02010600030101010101" pitchFamily="2" charset="-122"/>
            </a:endParaRPr>
          </a:p>
        </p:txBody>
      </p:sp>
      <p:sp>
        <p:nvSpPr>
          <p:cNvPr id="4" name="Text Box 2"/>
          <p:cNvSpPr txBox="1"/>
          <p:nvPr/>
        </p:nvSpPr>
        <p:spPr>
          <a:xfrm>
            <a:off x="767398" y="3213100"/>
            <a:ext cx="8704262" cy="2415540"/>
          </a:xfrm>
          <a:prstGeom prst="rect">
            <a:avLst/>
          </a:prstGeom>
          <a:noFill/>
          <a:ln w="12700">
            <a:noFill/>
          </a:ln>
        </p:spPr>
        <p:txBody>
          <a:bodyPr anchor="t" anchorCtr="0">
            <a:spAutoFit/>
          </a:bodyPr>
          <a:p>
            <a:pPr lvl="1" indent="0" eaLnBrk="1" hangingPunct="1">
              <a:lnSpc>
                <a:spcPct val="110000"/>
              </a:lnSpc>
              <a:spcBef>
                <a:spcPct val="20000"/>
              </a:spcBef>
              <a:buClr>
                <a:schemeClr val="accent2"/>
              </a:buClr>
            </a:pPr>
            <a:endParaRPr lang="zh-CN" altLang="en-US" sz="2400" b="1" dirty="0">
              <a:solidFill>
                <a:srgbClr val="000000"/>
              </a:solidFill>
              <a:latin typeface="楷体_GB2312" pitchFamily="49" charset="-122"/>
              <a:ea typeface="楷体_GB2312" pitchFamily="49" charset="-122"/>
            </a:endParaRPr>
          </a:p>
          <a:p>
            <a:pPr>
              <a:lnSpc>
                <a:spcPct val="110000"/>
              </a:lnSpc>
              <a:spcBef>
                <a:spcPct val="20000"/>
              </a:spcBef>
              <a:buClr>
                <a:schemeClr val="accent2"/>
              </a:buClr>
              <a:buSzPct val="80000"/>
              <a:buFont typeface="Wingdings" panose="05000000000000000000" pitchFamily="2" charset="2"/>
            </a:pPr>
            <a:r>
              <a:rPr lang="zh-CN" altLang="en-US" sz="2400" b="1" dirty="0">
                <a:solidFill>
                  <a:srgbClr val="FF0000"/>
                </a:solidFill>
                <a:latin typeface="楷体_GB2312" pitchFamily="49" charset="-122"/>
                <a:ea typeface="楷体_GB2312" pitchFamily="49" charset="-122"/>
                <a:sym typeface="Wingdings 2" panose="05020102010507070707" pitchFamily="18" charset="2"/>
              </a:rPr>
              <a:t></a:t>
            </a:r>
            <a:r>
              <a:rPr lang="zh-CN" altLang="en-US" sz="2400" b="1" dirty="0">
                <a:solidFill>
                  <a:srgbClr val="000000"/>
                </a:solidFill>
                <a:latin typeface="楷体_GB2312" pitchFamily="49" charset="-122"/>
                <a:ea typeface="楷体_GB2312" pitchFamily="49" charset="-122"/>
              </a:rPr>
              <a:t>注意：在第一级继承时就要将共同基类设计为虚基类。</a:t>
            </a:r>
            <a:endParaRPr lang="zh-CN" altLang="en-US" sz="2400" b="1" dirty="0">
              <a:solidFill>
                <a:srgbClr val="000000"/>
              </a:solidFill>
              <a:latin typeface="楷体_GB2312" pitchFamily="49" charset="-122"/>
              <a:ea typeface="楷体_GB2312" pitchFamily="49" charset="-122"/>
            </a:endParaRPr>
          </a:p>
          <a:p>
            <a:pPr>
              <a:lnSpc>
                <a:spcPct val="110000"/>
              </a:lnSpc>
              <a:spcBef>
                <a:spcPct val="20000"/>
              </a:spcBef>
              <a:buClr>
                <a:schemeClr val="accent2"/>
              </a:buClr>
              <a:buSzPct val="80000"/>
              <a:buFont typeface="Wingdings" panose="05000000000000000000" pitchFamily="2" charset="2"/>
            </a:pPr>
            <a:r>
              <a:rPr lang="zh-CN" altLang="en-US" sz="2400" b="1" dirty="0">
                <a:solidFill>
                  <a:srgbClr val="FF0000"/>
                </a:solidFill>
                <a:latin typeface="楷体_GB2312" pitchFamily="49" charset="-122"/>
                <a:ea typeface="楷体_GB2312" pitchFamily="49" charset="-122"/>
                <a:sym typeface="Wingdings 2" panose="05020102010507070707" pitchFamily="18" charset="2"/>
              </a:rPr>
              <a:t></a:t>
            </a:r>
            <a:r>
              <a:rPr lang="zh-CN" altLang="en-US" sz="2400" b="1" dirty="0">
                <a:solidFill>
                  <a:srgbClr val="000000"/>
                </a:solidFill>
                <a:latin typeface="楷体_GB2312" pitchFamily="49" charset="-122"/>
                <a:ea typeface="楷体_GB2312" pitchFamily="49" charset="-122"/>
              </a:rPr>
              <a:t>虚基类的声明是在派生类的定义过程中进行。</a:t>
            </a:r>
            <a:endParaRPr lang="en-US" altLang="zh-CN" sz="2400" b="1" dirty="0">
              <a:solidFill>
                <a:srgbClr val="000000"/>
              </a:solidFill>
              <a:latin typeface="楷体_GB2312" pitchFamily="49" charset="-122"/>
              <a:ea typeface="楷体_GB2312" pitchFamily="49" charset="-122"/>
            </a:endParaRPr>
          </a:p>
          <a:p>
            <a:pPr>
              <a:lnSpc>
                <a:spcPct val="110000"/>
              </a:lnSpc>
              <a:spcBef>
                <a:spcPct val="20000"/>
              </a:spcBef>
              <a:buClr>
                <a:schemeClr val="accent2"/>
              </a:buClr>
              <a:buSzPct val="80000"/>
              <a:buFont typeface="Wingdings" panose="05000000000000000000" pitchFamily="2" charset="2"/>
            </a:pPr>
            <a:r>
              <a:rPr lang="en-US" altLang="zh-CN" sz="2400" b="1" dirty="0">
                <a:solidFill>
                  <a:srgbClr val="FF0000"/>
                </a:solidFill>
                <a:latin typeface="楷体_GB2312" pitchFamily="49" charset="-122"/>
                <a:ea typeface="楷体_GB2312" pitchFamily="49" charset="-122"/>
                <a:sym typeface="Wingdings 2" panose="05020102010507070707" pitchFamily="18" charset="2"/>
              </a:rPr>
              <a:t></a:t>
            </a:r>
            <a:r>
              <a:rPr lang="zh-CN" altLang="en-US" sz="2400" b="1" dirty="0">
                <a:solidFill>
                  <a:srgbClr val="000000"/>
                </a:solidFill>
                <a:latin typeface="楷体_GB2312" pitchFamily="49" charset="-122"/>
                <a:ea typeface="楷体_GB2312" pitchFamily="49" charset="-122"/>
              </a:rPr>
              <a:t>语法形式</a:t>
            </a:r>
            <a:endParaRPr lang="zh-CN" altLang="en-US" sz="2400" b="1" dirty="0">
              <a:solidFill>
                <a:srgbClr val="000000"/>
              </a:solidFill>
              <a:latin typeface="楷体_GB2312" pitchFamily="49" charset="-122"/>
              <a:ea typeface="楷体_GB2312" pitchFamily="49" charset="-122"/>
            </a:endParaRPr>
          </a:p>
          <a:p>
            <a:pPr>
              <a:lnSpc>
                <a:spcPct val="110000"/>
              </a:lnSpc>
              <a:spcBef>
                <a:spcPct val="20000"/>
              </a:spcBef>
              <a:buClr>
                <a:schemeClr val="accent2"/>
              </a:buClr>
              <a:buSzPct val="80000"/>
              <a:buFont typeface="Wingdings" panose="05000000000000000000" pitchFamily="2" charset="2"/>
            </a:pPr>
            <a:r>
              <a:rPr lang="zh-CN" altLang="en-US" sz="2400" b="1" dirty="0">
                <a:solidFill>
                  <a:srgbClr val="000000"/>
                </a:solidFill>
                <a:latin typeface="楷体_GB2312" pitchFamily="49" charset="-122"/>
                <a:ea typeface="楷体_GB2312" pitchFamily="49" charset="-122"/>
              </a:rPr>
              <a:t>   </a:t>
            </a:r>
            <a:r>
              <a:rPr lang="en-US" altLang="zh-CN" sz="2400" b="1" dirty="0">
                <a:solidFill>
                  <a:srgbClr val="FF0000"/>
                </a:solidFill>
                <a:latin typeface="楷体_GB2312" pitchFamily="49" charset="-122"/>
                <a:ea typeface="楷体_GB2312" pitchFamily="49" charset="-122"/>
              </a:rPr>
              <a:t>class</a:t>
            </a:r>
            <a:r>
              <a:rPr lang="en-US" altLang="zh-CN" sz="2400" b="1" dirty="0">
                <a:solidFill>
                  <a:srgbClr val="000000"/>
                </a:solidFill>
                <a:latin typeface="楷体_GB2312" pitchFamily="49" charset="-122"/>
                <a:ea typeface="楷体_GB2312" pitchFamily="49" charset="-122"/>
              </a:rPr>
              <a:t> </a:t>
            </a:r>
            <a:r>
              <a:rPr lang="zh-CN" altLang="en-US" sz="2400" b="1" dirty="0">
                <a:solidFill>
                  <a:srgbClr val="000000"/>
                </a:solidFill>
                <a:latin typeface="楷体_GB2312" pitchFamily="49" charset="-122"/>
                <a:ea typeface="楷体_GB2312" pitchFamily="49" charset="-122"/>
              </a:rPr>
              <a:t>派生类名</a:t>
            </a:r>
            <a:r>
              <a:rPr lang="en-US" altLang="zh-CN" sz="2400" b="1" dirty="0">
                <a:solidFill>
                  <a:srgbClr val="000000"/>
                </a:solidFill>
                <a:latin typeface="楷体_GB2312" pitchFamily="49" charset="-122"/>
                <a:ea typeface="楷体_GB2312" pitchFamily="49" charset="-122"/>
              </a:rPr>
              <a:t>:</a:t>
            </a:r>
            <a:r>
              <a:rPr lang="en-US" altLang="zh-CN" sz="2400" b="1" dirty="0">
                <a:solidFill>
                  <a:srgbClr val="FF0000"/>
                </a:solidFill>
                <a:latin typeface="楷体_GB2312" pitchFamily="49" charset="-122"/>
                <a:ea typeface="楷体_GB2312" pitchFamily="49" charset="-122"/>
              </a:rPr>
              <a:t>virtual</a:t>
            </a:r>
            <a:r>
              <a:rPr lang="en-US" altLang="zh-CN" sz="2400" b="1" dirty="0">
                <a:solidFill>
                  <a:srgbClr val="000000"/>
                </a:solidFill>
                <a:latin typeface="楷体_GB2312" pitchFamily="49" charset="-122"/>
                <a:ea typeface="楷体_GB2312" pitchFamily="49" charset="-122"/>
              </a:rPr>
              <a:t> </a:t>
            </a:r>
            <a:r>
              <a:rPr lang="zh-CN" altLang="en-US" sz="2400" b="1" dirty="0">
                <a:solidFill>
                  <a:srgbClr val="000000"/>
                </a:solidFill>
                <a:latin typeface="楷体_GB2312" pitchFamily="49" charset="-122"/>
                <a:ea typeface="楷体_GB2312" pitchFamily="49" charset="-122"/>
              </a:rPr>
              <a:t>继承方式 基类名</a:t>
            </a:r>
            <a:endParaRPr lang="zh-CN" altLang="en-US" sz="2400" b="1" dirty="0">
              <a:solidFill>
                <a:srgbClr val="000000"/>
              </a:solidFill>
              <a:latin typeface="楷体_GB2312" pitchFamily="49" charset="-122"/>
              <a:ea typeface="楷体_GB2312" pitchFamily="49" charset="-122"/>
            </a:endParaRPr>
          </a:p>
        </p:txBody>
      </p:sp>
      <p:sp>
        <p:nvSpPr>
          <p:cNvPr id="5" name="Rectangle 3"/>
          <p:cNvSpPr/>
          <p:nvPr/>
        </p:nvSpPr>
        <p:spPr>
          <a:xfrm>
            <a:off x="1199198" y="5156835"/>
            <a:ext cx="6429375" cy="642938"/>
          </a:xfrm>
          <a:prstGeom prst="rect">
            <a:avLst/>
          </a:prstGeom>
          <a:noFill/>
          <a:ln w="38100" cap="sq" cmpd="sng">
            <a:solidFill>
              <a:srgbClr val="FF0000"/>
            </a:solidFill>
            <a:prstDash val="solid"/>
            <a:miter/>
            <a:headEnd type="none" w="sm" len="sm"/>
            <a:tailEnd type="none" w="sm" len="sm"/>
          </a:ln>
        </p:spPr>
        <p:txBody>
          <a:bodyPr wrap="none" anchor="ctr" anchorCtr="0"/>
          <a:p>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7395">
                                            <p:txEl>
                                              <p:charRg st="0" end="19"/>
                                            </p:txEl>
                                          </p:spTgt>
                                        </p:tgtEl>
                                        <p:attrNameLst>
                                          <p:attrName>style.visibility</p:attrName>
                                        </p:attrNameLst>
                                      </p:cBhvr>
                                      <p:to>
                                        <p:strVal val="visible"/>
                                      </p:to>
                                    </p:set>
                                    <p:animEffect transition="in" filter="checkerboard(across)">
                                      <p:cBhvr>
                                        <p:cTn id="7" dur="500"/>
                                        <p:tgtEl>
                                          <p:spTgt spid="187395">
                                            <p:txEl>
                                              <p:charRg st="0" end="19"/>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7395">
                                            <p:txEl>
                                              <p:charRg st="19" end="71"/>
                                            </p:txEl>
                                          </p:spTgt>
                                        </p:tgtEl>
                                        <p:attrNameLst>
                                          <p:attrName>style.visibility</p:attrName>
                                        </p:attrNameLst>
                                      </p:cBhvr>
                                      <p:to>
                                        <p:strVal val="visible"/>
                                      </p:to>
                                    </p:set>
                                    <p:animEffect transition="in" filter="checkerboard(across)">
                                      <p:cBhvr>
                                        <p:cTn id="12" dur="500"/>
                                        <p:tgtEl>
                                          <p:spTgt spid="187395">
                                            <p:txEl>
                                              <p:charRg st="19" end="7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87395">
                                            <p:txEl>
                                              <p:charRg st="71" end="138"/>
                                            </p:txEl>
                                          </p:spTgt>
                                        </p:tgtEl>
                                        <p:attrNameLst>
                                          <p:attrName>style.visibility</p:attrName>
                                        </p:attrNameLst>
                                      </p:cBhvr>
                                      <p:to>
                                        <p:strVal val="visible"/>
                                      </p:to>
                                    </p:set>
                                    <p:animEffect transition="in" filter="checkerboard(across)">
                                      <p:cBhvr>
                                        <p:cTn id="17" dur="500"/>
                                        <p:tgtEl>
                                          <p:spTgt spid="187395">
                                            <p:txEl>
                                              <p:charRg st="71" end="13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
                                            <p:txEl>
                                              <p:charRg st="1" end="27"/>
                                            </p:txEl>
                                          </p:spTgt>
                                        </p:tgtEl>
                                        <p:attrNameLst>
                                          <p:attrName>style.visibility</p:attrName>
                                        </p:attrNameLst>
                                      </p:cBhvr>
                                      <p:to>
                                        <p:strVal val="visible"/>
                                      </p:to>
                                    </p:set>
                                    <p:animEffect transition="in" filter="checkerboard(across)">
                                      <p:cBhvr>
                                        <p:cTn id="22" dur="500"/>
                                        <p:tgtEl>
                                          <p:spTgt spid="4">
                                            <p:txEl>
                                              <p:charRg st="1" end="2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4">
                                            <p:txEl>
                                              <p:charRg st="27" end="49"/>
                                            </p:txEl>
                                          </p:spTgt>
                                        </p:tgtEl>
                                        <p:attrNameLst>
                                          <p:attrName>style.visibility</p:attrName>
                                        </p:attrNameLst>
                                      </p:cBhvr>
                                      <p:to>
                                        <p:strVal val="visible"/>
                                      </p:to>
                                    </p:set>
                                    <p:animEffect transition="in" filter="checkerboard(across)">
                                      <p:cBhvr>
                                        <p:cTn id="27" dur="500"/>
                                        <p:tgtEl>
                                          <p:spTgt spid="4">
                                            <p:txEl>
                                              <p:charRg st="27" end="4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4">
                                            <p:txEl>
                                              <p:charRg st="49" end="55"/>
                                            </p:txEl>
                                          </p:spTgt>
                                        </p:tgtEl>
                                        <p:attrNameLst>
                                          <p:attrName>style.visibility</p:attrName>
                                        </p:attrNameLst>
                                      </p:cBhvr>
                                      <p:to>
                                        <p:strVal val="visible"/>
                                      </p:to>
                                    </p:set>
                                    <p:animEffect transition="in" filter="checkerboard(across)">
                                      <p:cBhvr>
                                        <p:cTn id="32" dur="500"/>
                                        <p:tgtEl>
                                          <p:spTgt spid="4">
                                            <p:txEl>
                                              <p:charRg st="49" end="5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4">
                                            <p:txEl>
                                              <p:charRg st="55" end="86"/>
                                            </p:txEl>
                                          </p:spTgt>
                                        </p:tgtEl>
                                        <p:attrNameLst>
                                          <p:attrName>style.visibility</p:attrName>
                                        </p:attrNameLst>
                                      </p:cBhvr>
                                      <p:to>
                                        <p:strVal val="visible"/>
                                      </p:to>
                                    </p:set>
                                    <p:animEffect transition="in" filter="checkerboard(across)">
                                      <p:cBhvr>
                                        <p:cTn id="37" dur="500"/>
                                        <p:tgtEl>
                                          <p:spTgt spid="4">
                                            <p:txEl>
                                              <p:charRg st="55" end="8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7" presetClass="entr" presetSubtype="8"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p:cTn id="42" dur="500" fill="hold"/>
                                        <p:tgtEl>
                                          <p:spTgt spid="5"/>
                                        </p:tgtEl>
                                        <p:attrNameLst>
                                          <p:attrName>ppt_x</p:attrName>
                                        </p:attrNameLst>
                                      </p:cBhvr>
                                      <p:tavLst>
                                        <p:tav tm="0">
                                          <p:val>
                                            <p:strVal val="#ppt_x-#ppt_w/2"/>
                                          </p:val>
                                        </p:tav>
                                        <p:tav tm="100000">
                                          <p:val>
                                            <p:strVal val="#ppt_x"/>
                                          </p:val>
                                        </p:tav>
                                      </p:tavLst>
                                    </p:anim>
                                    <p:anim calcmode="lin" valueType="num">
                                      <p:cBhvr>
                                        <p:cTn id="43" dur="500" fill="hold"/>
                                        <p:tgtEl>
                                          <p:spTgt spid="5"/>
                                        </p:tgtEl>
                                        <p:attrNameLst>
                                          <p:attrName>ppt_y</p:attrName>
                                        </p:attrNameLst>
                                      </p:cBhvr>
                                      <p:tavLst>
                                        <p:tav tm="0">
                                          <p:val>
                                            <p:strVal val="#ppt_y"/>
                                          </p:val>
                                        </p:tav>
                                        <p:tav tm="100000">
                                          <p:val>
                                            <p:strVal val="#ppt_y"/>
                                          </p:val>
                                        </p:tav>
                                      </p:tavLst>
                                    </p:anim>
                                    <p:anim calcmode="lin" valueType="num">
                                      <p:cBhvr>
                                        <p:cTn id="44" dur="500" fill="hold"/>
                                        <p:tgtEl>
                                          <p:spTgt spid="5"/>
                                        </p:tgtEl>
                                        <p:attrNameLst>
                                          <p:attrName>ppt_w</p:attrName>
                                        </p:attrNameLst>
                                      </p:cBhvr>
                                      <p:tavLst>
                                        <p:tav tm="0">
                                          <p:val>
                                            <p:fltVal val="0.000000"/>
                                          </p:val>
                                        </p:tav>
                                        <p:tav tm="100000">
                                          <p:val>
                                            <p:strVal val="#ppt_w"/>
                                          </p:val>
                                        </p:tav>
                                      </p:tavLst>
                                    </p:anim>
                                    <p:anim calcmode="lin" valueType="num">
                                      <p:cBhvr>
                                        <p:cTn id="45"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p:bldP spid="4" grpId="0" build="p"/>
      <p:bldP spid="5"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90" name="Rectangle 2"/>
          <p:cNvSpPr>
            <a:spLocks noGrp="1" noChangeArrowheads="1"/>
          </p:cNvSpPr>
          <p:nvPr>
            <p:ph type="title"/>
          </p:nvPr>
        </p:nvSpPr>
        <p:spPr bwMode="auto">
          <a:xfrm>
            <a:off x="2351088" y="0"/>
            <a:ext cx="7162800" cy="609600"/>
          </a:xfrm>
          <a:ln>
            <a:noFill/>
            <a:miter lim="800000"/>
          </a:ln>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mj-lt"/>
                <a:ea typeface="楷体_GB2312" pitchFamily="49" charset="-122"/>
                <a:cs typeface="+mj-cs"/>
              </a:rPr>
              <a:t>虚基类举例</a:t>
            </a:r>
            <a:endParaRPr kumimoji="0"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mj-lt"/>
              <a:ea typeface="楷体_GB2312" pitchFamily="49" charset="-122"/>
              <a:cs typeface="+mj-cs"/>
            </a:endParaRPr>
          </a:p>
        </p:txBody>
      </p:sp>
      <p:sp>
        <p:nvSpPr>
          <p:cNvPr id="93186" name="Rectangle 3"/>
          <p:cNvSpPr/>
          <p:nvPr>
            <p:ph idx="1"/>
          </p:nvPr>
        </p:nvSpPr>
        <p:spPr>
          <a:xfrm>
            <a:off x="1935163" y="758825"/>
            <a:ext cx="3800475" cy="2643188"/>
          </a:xfrm>
          <a:noFill/>
          <a:ln>
            <a:noFill/>
          </a:ln>
        </p:spPr>
        <p:txBody>
          <a:bodyPr anchor="t" anchorCtr="0"/>
          <a:p>
            <a:pPr>
              <a:buNone/>
            </a:pPr>
            <a:r>
              <a:rPr lang="en-US" altLang="zh-CN" sz="2000" b="1" dirty="0">
                <a:solidFill>
                  <a:srgbClr val="000000"/>
                </a:solidFill>
                <a:ea typeface="楷体_GB2312" pitchFamily="49" charset="-122"/>
              </a:rPr>
              <a:t>class B  </a:t>
            </a:r>
            <a:endParaRPr lang="en-US" altLang="zh-CN" sz="2000" b="1" dirty="0">
              <a:solidFill>
                <a:srgbClr val="000000"/>
              </a:solidFill>
              <a:ea typeface="楷体_GB2312" pitchFamily="49" charset="-122"/>
            </a:endParaRPr>
          </a:p>
          <a:p>
            <a:pPr>
              <a:buNone/>
            </a:pPr>
            <a:r>
              <a:rPr lang="en-US" altLang="zh-CN" sz="2000" b="1" dirty="0">
                <a:solidFill>
                  <a:srgbClr val="000000"/>
                </a:solidFill>
                <a:ea typeface="楷体_GB2312" pitchFamily="49" charset="-122"/>
              </a:rPr>
              <a:t>{public :  </a:t>
            </a:r>
            <a:endParaRPr lang="en-US" altLang="zh-CN" sz="2000" b="1" dirty="0">
              <a:solidFill>
                <a:srgbClr val="000000"/>
              </a:solidFill>
              <a:ea typeface="楷体_GB2312" pitchFamily="49" charset="-122"/>
            </a:endParaRPr>
          </a:p>
          <a:p>
            <a:pPr>
              <a:buNone/>
            </a:pPr>
            <a:r>
              <a:rPr lang="en-US" altLang="zh-CN" sz="2000" b="1" dirty="0">
                <a:solidFill>
                  <a:srgbClr val="000000"/>
                </a:solidFill>
                <a:ea typeface="楷体_GB2312" pitchFamily="49" charset="-122"/>
              </a:rPr>
              <a:t>     int b; </a:t>
            </a:r>
            <a:endParaRPr lang="en-US" altLang="zh-CN" sz="2000" b="1" dirty="0">
              <a:solidFill>
                <a:srgbClr val="000000"/>
              </a:solidFill>
              <a:ea typeface="楷体_GB2312" pitchFamily="49" charset="-122"/>
            </a:endParaRPr>
          </a:p>
          <a:p>
            <a:pPr>
              <a:buNone/>
            </a:pPr>
            <a:r>
              <a:rPr lang="en-US" altLang="zh-CN" sz="2000" b="1" dirty="0">
                <a:solidFill>
                  <a:srgbClr val="000000"/>
                </a:solidFill>
                <a:ea typeface="楷体_GB2312" pitchFamily="49" charset="-122"/>
              </a:rPr>
              <a:t>};</a:t>
            </a:r>
            <a:endParaRPr lang="en-US" altLang="zh-CN" sz="2000" b="1" dirty="0">
              <a:solidFill>
                <a:srgbClr val="000000"/>
              </a:solidFill>
              <a:ea typeface="楷体_GB2312" pitchFamily="49" charset="-122"/>
            </a:endParaRPr>
          </a:p>
          <a:p>
            <a:pPr>
              <a:buNone/>
            </a:pPr>
            <a:r>
              <a:rPr lang="en-US" altLang="zh-CN" sz="2000" b="1" dirty="0">
                <a:solidFill>
                  <a:srgbClr val="000000"/>
                </a:solidFill>
                <a:ea typeface="楷体_GB2312" pitchFamily="49" charset="-122"/>
              </a:rPr>
              <a:t>class B1 : </a:t>
            </a:r>
            <a:r>
              <a:rPr lang="en-US" altLang="zh-CN" sz="2000" b="1" dirty="0">
                <a:solidFill>
                  <a:srgbClr val="CC3300"/>
                </a:solidFill>
                <a:ea typeface="楷体_GB2312" pitchFamily="49" charset="-122"/>
              </a:rPr>
              <a:t>virtual</a:t>
            </a:r>
            <a:r>
              <a:rPr lang="en-US" altLang="zh-CN" sz="2000" b="1" dirty="0">
                <a:solidFill>
                  <a:srgbClr val="000000"/>
                </a:solidFill>
                <a:ea typeface="楷体_GB2312" pitchFamily="49" charset="-122"/>
              </a:rPr>
              <a:t> public B </a:t>
            </a:r>
            <a:endParaRPr lang="en-US" altLang="zh-CN" sz="2000" b="1" dirty="0">
              <a:solidFill>
                <a:srgbClr val="000000"/>
              </a:solidFill>
              <a:ea typeface="楷体_GB2312" pitchFamily="49" charset="-122"/>
            </a:endParaRPr>
          </a:p>
          <a:p>
            <a:pPr>
              <a:buNone/>
            </a:pPr>
            <a:r>
              <a:rPr lang="en-US" altLang="zh-CN" sz="2000" b="1" dirty="0">
                <a:solidFill>
                  <a:srgbClr val="000000"/>
                </a:solidFill>
                <a:ea typeface="楷体_GB2312" pitchFamily="49" charset="-122"/>
              </a:rPr>
              <a:t>{ private: </a:t>
            </a:r>
            <a:endParaRPr lang="en-US" altLang="zh-CN" sz="2000" b="1" dirty="0">
              <a:solidFill>
                <a:srgbClr val="000000"/>
              </a:solidFill>
              <a:ea typeface="楷体_GB2312" pitchFamily="49" charset="-122"/>
            </a:endParaRPr>
          </a:p>
          <a:p>
            <a:pPr>
              <a:buNone/>
            </a:pPr>
            <a:r>
              <a:rPr lang="en-US" altLang="zh-CN" sz="2000" b="1" dirty="0">
                <a:solidFill>
                  <a:srgbClr val="000000"/>
                </a:solidFill>
                <a:ea typeface="楷体_GB2312" pitchFamily="49" charset="-122"/>
              </a:rPr>
              <a:t>     int b1;</a:t>
            </a:r>
            <a:endParaRPr lang="en-US" altLang="zh-CN" sz="2000" b="1" dirty="0">
              <a:solidFill>
                <a:srgbClr val="000000"/>
              </a:solidFill>
              <a:ea typeface="楷体_GB2312" pitchFamily="49" charset="-122"/>
            </a:endParaRPr>
          </a:p>
          <a:p>
            <a:pPr>
              <a:buNone/>
            </a:pPr>
            <a:r>
              <a:rPr lang="en-US" altLang="zh-CN" sz="2000" b="1" dirty="0">
                <a:solidFill>
                  <a:srgbClr val="000000"/>
                </a:solidFill>
                <a:ea typeface="楷体_GB2312" pitchFamily="49" charset="-122"/>
              </a:rPr>
              <a:t>};</a:t>
            </a:r>
            <a:endParaRPr lang="en-US" altLang="zh-CN" sz="2000" b="1" dirty="0">
              <a:solidFill>
                <a:srgbClr val="000000"/>
              </a:solidFill>
              <a:ea typeface="楷体_GB2312" pitchFamily="49" charset="-122"/>
            </a:endParaRPr>
          </a:p>
          <a:p>
            <a:pPr>
              <a:buNone/>
            </a:pPr>
            <a:r>
              <a:rPr lang="en-US" altLang="zh-CN" sz="2000" b="1" dirty="0">
                <a:solidFill>
                  <a:srgbClr val="000000"/>
                </a:solidFill>
                <a:ea typeface="楷体_GB2312" pitchFamily="49" charset="-122"/>
              </a:rPr>
              <a:t>class B2 : </a:t>
            </a:r>
            <a:r>
              <a:rPr lang="en-US" altLang="zh-CN" sz="2000" b="1" dirty="0">
                <a:solidFill>
                  <a:srgbClr val="CC3300"/>
                </a:solidFill>
                <a:ea typeface="楷体_GB2312" pitchFamily="49" charset="-122"/>
              </a:rPr>
              <a:t>virtual</a:t>
            </a:r>
            <a:r>
              <a:rPr lang="en-US" altLang="zh-CN" sz="2000" b="1" dirty="0">
                <a:solidFill>
                  <a:srgbClr val="000000"/>
                </a:solidFill>
                <a:ea typeface="楷体_GB2312" pitchFamily="49" charset="-122"/>
              </a:rPr>
              <a:t> public B </a:t>
            </a:r>
            <a:endParaRPr lang="en-US" altLang="zh-CN" sz="2000" b="1" dirty="0">
              <a:solidFill>
                <a:srgbClr val="000000"/>
              </a:solidFill>
              <a:ea typeface="楷体_GB2312" pitchFamily="49" charset="-122"/>
            </a:endParaRPr>
          </a:p>
          <a:p>
            <a:pPr>
              <a:buNone/>
            </a:pPr>
            <a:r>
              <a:rPr lang="en-US" altLang="zh-CN" sz="2000" b="1" dirty="0">
                <a:solidFill>
                  <a:srgbClr val="000000"/>
                </a:solidFill>
                <a:ea typeface="楷体_GB2312" pitchFamily="49" charset="-122"/>
              </a:rPr>
              <a:t>{ private:</a:t>
            </a:r>
            <a:endParaRPr lang="en-US" altLang="zh-CN" sz="2000" b="1" dirty="0">
              <a:solidFill>
                <a:srgbClr val="000000"/>
              </a:solidFill>
              <a:ea typeface="楷体_GB2312" pitchFamily="49" charset="-122"/>
            </a:endParaRPr>
          </a:p>
          <a:p>
            <a:pPr>
              <a:buNone/>
            </a:pPr>
            <a:r>
              <a:rPr lang="en-US" altLang="zh-CN" sz="2000" b="1" dirty="0">
                <a:solidFill>
                  <a:srgbClr val="000000"/>
                </a:solidFill>
                <a:ea typeface="楷体_GB2312" pitchFamily="49" charset="-122"/>
              </a:rPr>
              <a:t>      int b2;</a:t>
            </a:r>
            <a:endParaRPr lang="en-US" altLang="zh-CN" sz="2000" b="1" dirty="0">
              <a:solidFill>
                <a:srgbClr val="000000"/>
              </a:solidFill>
              <a:ea typeface="楷体_GB2312" pitchFamily="49" charset="-122"/>
            </a:endParaRPr>
          </a:p>
          <a:p>
            <a:pPr>
              <a:buNone/>
            </a:pPr>
            <a:r>
              <a:rPr lang="en-US" altLang="zh-CN" sz="2000" b="1" dirty="0">
                <a:solidFill>
                  <a:srgbClr val="000000"/>
                </a:solidFill>
                <a:ea typeface="楷体_GB2312" pitchFamily="49" charset="-122"/>
              </a:rPr>
              <a:t>};</a:t>
            </a:r>
            <a:endParaRPr lang="en-US" altLang="zh-CN" sz="2000" b="1" dirty="0">
              <a:solidFill>
                <a:srgbClr val="000000"/>
              </a:solidFill>
              <a:ea typeface="楷体_GB2312" pitchFamily="49" charset="-122"/>
            </a:endParaRPr>
          </a:p>
          <a:p>
            <a:pPr>
              <a:buNone/>
            </a:pPr>
            <a:r>
              <a:rPr lang="en-US" altLang="zh-CN" sz="2000" b="1" dirty="0">
                <a:solidFill>
                  <a:srgbClr val="000000"/>
                </a:solidFill>
                <a:ea typeface="楷体_GB2312" pitchFamily="49" charset="-122"/>
              </a:rPr>
              <a:t>class C : public B1, public B2</a:t>
            </a:r>
            <a:endParaRPr lang="en-US" altLang="zh-CN" sz="2000" b="1" dirty="0">
              <a:solidFill>
                <a:srgbClr val="000000"/>
              </a:solidFill>
              <a:ea typeface="楷体_GB2312" pitchFamily="49" charset="-122"/>
            </a:endParaRPr>
          </a:p>
          <a:p>
            <a:pPr>
              <a:buNone/>
            </a:pPr>
            <a:r>
              <a:rPr lang="en-US" altLang="zh-CN" sz="2000" b="1" dirty="0">
                <a:solidFill>
                  <a:srgbClr val="000000"/>
                </a:solidFill>
                <a:ea typeface="楷体_GB2312" pitchFamily="49" charset="-122"/>
              </a:rPr>
              <a:t>{ private: </a:t>
            </a:r>
            <a:endParaRPr lang="en-US" altLang="zh-CN" sz="2000" b="1" dirty="0">
              <a:solidFill>
                <a:srgbClr val="000000"/>
              </a:solidFill>
              <a:ea typeface="楷体_GB2312" pitchFamily="49" charset="-122"/>
            </a:endParaRPr>
          </a:p>
          <a:p>
            <a:pPr>
              <a:buNone/>
            </a:pPr>
            <a:r>
              <a:rPr lang="en-US" altLang="zh-CN" sz="2000" b="1" dirty="0">
                <a:solidFill>
                  <a:srgbClr val="000000"/>
                </a:solidFill>
                <a:ea typeface="楷体_GB2312" pitchFamily="49" charset="-122"/>
              </a:rPr>
              <a:t>    float d;</a:t>
            </a:r>
            <a:endParaRPr lang="en-US" altLang="zh-CN" sz="2000" b="1" dirty="0">
              <a:solidFill>
                <a:srgbClr val="000000"/>
              </a:solidFill>
              <a:ea typeface="楷体_GB2312" pitchFamily="49" charset="-122"/>
            </a:endParaRPr>
          </a:p>
          <a:p>
            <a:pPr>
              <a:buNone/>
            </a:pPr>
            <a:r>
              <a:rPr lang="en-US" altLang="zh-CN" sz="2000" b="1" dirty="0">
                <a:solidFill>
                  <a:srgbClr val="000000"/>
                </a:solidFill>
                <a:ea typeface="楷体_GB2312" pitchFamily="49" charset="-122"/>
              </a:rPr>
              <a:t>}</a:t>
            </a:r>
            <a:endParaRPr lang="en-US" altLang="zh-CN" sz="2000" b="1" dirty="0">
              <a:solidFill>
                <a:srgbClr val="000000"/>
              </a:solidFill>
              <a:ea typeface="楷体_GB2312" pitchFamily="49" charset="-122"/>
            </a:endParaRPr>
          </a:p>
        </p:txBody>
      </p:sp>
      <p:sp>
        <p:nvSpPr>
          <p:cNvPr id="43" name="Rectangle 2"/>
          <p:cNvSpPr txBox="1"/>
          <p:nvPr/>
        </p:nvSpPr>
        <p:spPr>
          <a:xfrm>
            <a:off x="5962650" y="2036763"/>
            <a:ext cx="3001963" cy="704850"/>
          </a:xfrm>
          <a:prstGeom prst="rect">
            <a:avLst/>
          </a:prstGeom>
          <a:noFill/>
          <a:ln w="9525">
            <a:noFill/>
          </a:ln>
        </p:spPr>
        <p:txBody>
          <a:bodyPr anchor="t" anchorCtr="0"/>
          <a:p>
            <a:pPr marL="342900" indent="-342900" eaLnBrk="0" hangingPunct="0">
              <a:spcBef>
                <a:spcPct val="20000"/>
              </a:spcBef>
              <a:buSzTx/>
            </a:pPr>
            <a:r>
              <a:rPr lang="zh-CN" altLang="en-US" sz="2400" dirty="0">
                <a:solidFill>
                  <a:srgbClr val="CC3300"/>
                </a:solidFill>
                <a:latin typeface="华文中宋" panose="02010600040101010101" pitchFamily="2" charset="-122"/>
                <a:ea typeface="华文中宋" panose="02010600040101010101" pitchFamily="2" charset="-122"/>
              </a:rPr>
              <a:t>虚基类的派生类对象存储结构示意图：</a:t>
            </a:r>
            <a:endParaRPr lang="zh-CN" altLang="en-US" sz="2400" dirty="0">
              <a:solidFill>
                <a:srgbClr val="CC3300"/>
              </a:solidFill>
              <a:latin typeface="华文中宋" panose="02010600040101010101" pitchFamily="2" charset="-122"/>
              <a:ea typeface="华文中宋" panose="02010600040101010101" pitchFamily="2" charset="-122"/>
            </a:endParaRPr>
          </a:p>
        </p:txBody>
      </p:sp>
      <p:grpSp>
        <p:nvGrpSpPr>
          <p:cNvPr id="2" name="Group 3"/>
          <p:cNvGrpSpPr/>
          <p:nvPr/>
        </p:nvGrpSpPr>
        <p:grpSpPr>
          <a:xfrm>
            <a:off x="8189913" y="339725"/>
            <a:ext cx="1963658" cy="2112514"/>
            <a:chOff x="180" y="722"/>
            <a:chExt cx="1801" cy="1074"/>
          </a:xfrm>
        </p:grpSpPr>
        <p:sp>
          <p:nvSpPr>
            <p:cNvPr id="93189" name="Text Box 4"/>
            <p:cNvSpPr txBox="1"/>
            <p:nvPr/>
          </p:nvSpPr>
          <p:spPr>
            <a:xfrm>
              <a:off x="936" y="722"/>
              <a:ext cx="323" cy="203"/>
            </a:xfrm>
            <a:prstGeom prst="rect">
              <a:avLst/>
            </a:prstGeom>
            <a:noFill/>
            <a:ln w="9525">
              <a:noFill/>
            </a:ln>
          </p:spPr>
          <p:txBody>
            <a:bodyPr wrap="none" anchor="t" anchorCtr="0">
              <a:spAutoFit/>
            </a:bodyPr>
            <a:p>
              <a:r>
                <a:rPr lang="en-US" altLang="zh-CN" sz="2000" b="1" dirty="0">
                  <a:solidFill>
                    <a:srgbClr val="000000"/>
                  </a:solidFill>
                  <a:latin typeface="Times New Roman" panose="02020603050405020304" pitchFamily="18" charset="0"/>
                  <a:ea typeface="宋体" panose="02010600030101010101" pitchFamily="2" charset="-122"/>
                </a:rPr>
                <a:t>B</a:t>
              </a:r>
              <a:endParaRPr lang="en-US" altLang="zh-CN" sz="2000" b="1" dirty="0">
                <a:solidFill>
                  <a:srgbClr val="000000"/>
                </a:solidFill>
                <a:latin typeface="Times New Roman" panose="02020603050405020304" pitchFamily="18" charset="0"/>
                <a:ea typeface="宋体" panose="02010600030101010101" pitchFamily="2" charset="-122"/>
              </a:endParaRPr>
            </a:p>
          </p:txBody>
        </p:sp>
        <p:sp>
          <p:nvSpPr>
            <p:cNvPr id="93190" name="Text Box 5"/>
            <p:cNvSpPr txBox="1"/>
            <p:nvPr/>
          </p:nvSpPr>
          <p:spPr>
            <a:xfrm>
              <a:off x="180" y="1231"/>
              <a:ext cx="440" cy="203"/>
            </a:xfrm>
            <a:prstGeom prst="rect">
              <a:avLst/>
            </a:prstGeom>
            <a:noFill/>
            <a:ln w="9525">
              <a:noFill/>
            </a:ln>
          </p:spPr>
          <p:txBody>
            <a:bodyPr wrap="none" anchor="t" anchorCtr="0">
              <a:spAutoFit/>
            </a:bodyPr>
            <a:p>
              <a:r>
                <a:rPr lang="en-US" altLang="zh-CN" sz="2000" b="1" dirty="0">
                  <a:solidFill>
                    <a:srgbClr val="000000"/>
                  </a:solidFill>
                  <a:latin typeface="Times New Roman" panose="02020603050405020304" pitchFamily="18" charset="0"/>
                  <a:ea typeface="宋体" panose="02010600030101010101" pitchFamily="2" charset="-122"/>
                </a:rPr>
                <a:t>B1</a:t>
              </a:r>
              <a:endParaRPr lang="en-US" altLang="zh-CN" sz="2000" b="1" dirty="0">
                <a:solidFill>
                  <a:srgbClr val="000000"/>
                </a:solidFill>
                <a:latin typeface="Times New Roman" panose="02020603050405020304" pitchFamily="18" charset="0"/>
                <a:ea typeface="宋体" panose="02010600030101010101" pitchFamily="2" charset="-122"/>
              </a:endParaRPr>
            </a:p>
          </p:txBody>
        </p:sp>
        <p:sp>
          <p:nvSpPr>
            <p:cNvPr id="93191" name="Text Box 6"/>
            <p:cNvSpPr txBox="1"/>
            <p:nvPr/>
          </p:nvSpPr>
          <p:spPr>
            <a:xfrm>
              <a:off x="1541" y="1194"/>
              <a:ext cx="440" cy="203"/>
            </a:xfrm>
            <a:prstGeom prst="rect">
              <a:avLst/>
            </a:prstGeom>
            <a:noFill/>
            <a:ln w="9525">
              <a:noFill/>
            </a:ln>
          </p:spPr>
          <p:txBody>
            <a:bodyPr wrap="none" anchor="t" anchorCtr="0">
              <a:spAutoFit/>
            </a:bodyPr>
            <a:p>
              <a:r>
                <a:rPr lang="en-US" altLang="zh-CN" sz="2000" b="1" dirty="0">
                  <a:solidFill>
                    <a:srgbClr val="000000"/>
                  </a:solidFill>
                  <a:latin typeface="Times New Roman" panose="02020603050405020304" pitchFamily="18" charset="0"/>
                  <a:ea typeface="宋体" panose="02010600030101010101" pitchFamily="2" charset="-122"/>
                </a:rPr>
                <a:t>B2</a:t>
              </a:r>
              <a:endParaRPr lang="en-US" altLang="zh-CN" sz="2000" b="1" dirty="0">
                <a:solidFill>
                  <a:srgbClr val="000000"/>
                </a:solidFill>
                <a:latin typeface="Times New Roman" panose="02020603050405020304" pitchFamily="18" charset="0"/>
                <a:ea typeface="宋体" panose="02010600030101010101" pitchFamily="2" charset="-122"/>
              </a:endParaRPr>
            </a:p>
          </p:txBody>
        </p:sp>
        <p:sp>
          <p:nvSpPr>
            <p:cNvPr id="93192" name="Text Box 7"/>
            <p:cNvSpPr txBox="1"/>
            <p:nvPr/>
          </p:nvSpPr>
          <p:spPr>
            <a:xfrm>
              <a:off x="828" y="1593"/>
              <a:ext cx="336" cy="203"/>
            </a:xfrm>
            <a:prstGeom prst="rect">
              <a:avLst/>
            </a:prstGeom>
            <a:noFill/>
            <a:ln w="9525">
              <a:noFill/>
            </a:ln>
          </p:spPr>
          <p:txBody>
            <a:bodyPr wrap="none" anchor="t" anchorCtr="0">
              <a:spAutoFit/>
            </a:bodyPr>
            <a:p>
              <a:r>
                <a:rPr lang="en-US" altLang="zh-CN" sz="2000" b="1" dirty="0">
                  <a:solidFill>
                    <a:srgbClr val="000000"/>
                  </a:solidFill>
                  <a:latin typeface="Times New Roman" panose="02020603050405020304" pitchFamily="18" charset="0"/>
                  <a:ea typeface="宋体" panose="02010600030101010101" pitchFamily="2" charset="-122"/>
                </a:rPr>
                <a:t>C</a:t>
              </a:r>
              <a:endParaRPr lang="en-US" altLang="zh-CN" sz="2000" b="1" dirty="0">
                <a:solidFill>
                  <a:srgbClr val="000000"/>
                </a:solidFill>
                <a:latin typeface="Times New Roman" panose="02020603050405020304" pitchFamily="18" charset="0"/>
                <a:ea typeface="宋体" panose="02010600030101010101" pitchFamily="2" charset="-122"/>
              </a:endParaRPr>
            </a:p>
          </p:txBody>
        </p:sp>
        <p:sp>
          <p:nvSpPr>
            <p:cNvPr id="93193" name="Line 8"/>
            <p:cNvSpPr/>
            <p:nvPr/>
          </p:nvSpPr>
          <p:spPr>
            <a:xfrm flipV="1">
              <a:off x="1060" y="1414"/>
              <a:ext cx="576" cy="288"/>
            </a:xfrm>
            <a:prstGeom prst="line">
              <a:avLst/>
            </a:prstGeom>
            <a:ln w="9525" cap="flat" cmpd="sng">
              <a:solidFill>
                <a:srgbClr val="CC3300"/>
              </a:solidFill>
              <a:prstDash val="solid"/>
              <a:round/>
              <a:headEnd type="none" w="med" len="med"/>
              <a:tailEnd type="triangle" w="med" len="med"/>
            </a:ln>
          </p:spPr>
        </p:sp>
        <p:sp>
          <p:nvSpPr>
            <p:cNvPr id="93194" name="Line 9"/>
            <p:cNvSpPr/>
            <p:nvPr/>
          </p:nvSpPr>
          <p:spPr>
            <a:xfrm flipH="1" flipV="1">
              <a:off x="388" y="1414"/>
              <a:ext cx="528" cy="288"/>
            </a:xfrm>
            <a:prstGeom prst="line">
              <a:avLst/>
            </a:prstGeom>
            <a:ln w="9525" cap="flat" cmpd="sng">
              <a:solidFill>
                <a:srgbClr val="CC3300"/>
              </a:solidFill>
              <a:prstDash val="solid"/>
              <a:round/>
              <a:headEnd type="none" w="med" len="med"/>
              <a:tailEnd type="triangle" w="med" len="med"/>
            </a:ln>
          </p:spPr>
        </p:sp>
        <p:sp>
          <p:nvSpPr>
            <p:cNvPr id="93195" name="Line 10"/>
            <p:cNvSpPr/>
            <p:nvPr/>
          </p:nvSpPr>
          <p:spPr>
            <a:xfrm flipV="1">
              <a:off x="340" y="934"/>
              <a:ext cx="576" cy="288"/>
            </a:xfrm>
            <a:prstGeom prst="line">
              <a:avLst/>
            </a:prstGeom>
            <a:ln w="9525" cap="flat" cmpd="sng">
              <a:solidFill>
                <a:srgbClr val="CC3300"/>
              </a:solidFill>
              <a:prstDash val="solid"/>
              <a:round/>
              <a:headEnd type="none" w="med" len="med"/>
              <a:tailEnd type="triangle" w="med" len="med"/>
            </a:ln>
          </p:spPr>
        </p:sp>
        <p:sp>
          <p:nvSpPr>
            <p:cNvPr id="93196" name="Line 11"/>
            <p:cNvSpPr/>
            <p:nvPr/>
          </p:nvSpPr>
          <p:spPr>
            <a:xfrm flipH="1" flipV="1">
              <a:off x="1108" y="934"/>
              <a:ext cx="624" cy="288"/>
            </a:xfrm>
            <a:prstGeom prst="line">
              <a:avLst/>
            </a:prstGeom>
            <a:ln w="9525" cap="flat" cmpd="sng">
              <a:solidFill>
                <a:srgbClr val="CC3300"/>
              </a:solidFill>
              <a:prstDash val="solid"/>
              <a:round/>
              <a:headEnd type="none" w="med" len="med"/>
              <a:tailEnd type="triangle" w="med" len="med"/>
            </a:ln>
          </p:spPr>
        </p:sp>
      </p:grpSp>
      <p:grpSp>
        <p:nvGrpSpPr>
          <p:cNvPr id="15" name="Group 12"/>
          <p:cNvGrpSpPr/>
          <p:nvPr/>
        </p:nvGrpSpPr>
        <p:grpSpPr>
          <a:xfrm>
            <a:off x="5657850" y="3141663"/>
            <a:ext cx="4681538" cy="2633662"/>
            <a:chOff x="192" y="1680"/>
            <a:chExt cx="5472" cy="2448"/>
          </a:xfrm>
        </p:grpSpPr>
        <p:sp>
          <p:nvSpPr>
            <p:cNvPr id="93198" name="Freeform 13"/>
            <p:cNvSpPr/>
            <p:nvPr/>
          </p:nvSpPr>
          <p:spPr>
            <a:xfrm>
              <a:off x="1101" y="1680"/>
              <a:ext cx="4375" cy="2448"/>
            </a:xfrm>
            <a:custGeom>
              <a:avLst/>
              <a:gdLst/>
              <a:ahLst/>
              <a:cxnLst>
                <a:cxn ang="0">
                  <a:pos x="54190" y="0"/>
                </a:cxn>
                <a:cxn ang="0">
                  <a:pos x="0" y="0"/>
                </a:cxn>
                <a:cxn ang="0">
                  <a:pos x="0" y="22408"/>
                </a:cxn>
                <a:cxn ang="0">
                  <a:pos x="54910" y="22408"/>
                </a:cxn>
              </a:cxnLst>
              <a:pathLst>
                <a:path w="3696" h="2112">
                  <a:moveTo>
                    <a:pt x="3648" y="0"/>
                  </a:moveTo>
                  <a:lnTo>
                    <a:pt x="0" y="0"/>
                  </a:lnTo>
                  <a:lnTo>
                    <a:pt x="0" y="2112"/>
                  </a:lnTo>
                  <a:lnTo>
                    <a:pt x="3696" y="2112"/>
                  </a:lnTo>
                </a:path>
              </a:pathLst>
            </a:custGeom>
            <a:noFill/>
            <a:ln w="9525" cap="flat" cmpd="sng">
              <a:solidFill>
                <a:srgbClr val="CC3300"/>
              </a:solidFill>
              <a:prstDash val="solid"/>
              <a:round/>
              <a:headEnd type="none" w="med" len="med"/>
              <a:tailEnd type="none" w="med" len="med"/>
            </a:ln>
          </p:spPr>
          <p:txBody>
            <a:bodyPr/>
            <a:p>
              <a:endParaRPr lang="zh-CN" altLang="en-US"/>
            </a:p>
          </p:txBody>
        </p:sp>
        <p:sp>
          <p:nvSpPr>
            <p:cNvPr id="93199" name="Line 14"/>
            <p:cNvSpPr/>
            <p:nvPr/>
          </p:nvSpPr>
          <p:spPr>
            <a:xfrm>
              <a:off x="3374" y="1680"/>
              <a:ext cx="0" cy="2448"/>
            </a:xfrm>
            <a:prstGeom prst="line">
              <a:avLst/>
            </a:prstGeom>
            <a:ln w="9525" cap="flat" cmpd="sng">
              <a:solidFill>
                <a:srgbClr val="CC3300"/>
              </a:solidFill>
              <a:prstDash val="solid"/>
              <a:round/>
              <a:headEnd type="none" w="med" len="med"/>
              <a:tailEnd type="none" w="med" len="med"/>
            </a:ln>
          </p:spPr>
        </p:sp>
        <p:sp>
          <p:nvSpPr>
            <p:cNvPr id="93200" name="Line 15"/>
            <p:cNvSpPr/>
            <p:nvPr/>
          </p:nvSpPr>
          <p:spPr>
            <a:xfrm>
              <a:off x="1101" y="3238"/>
              <a:ext cx="3523" cy="0"/>
            </a:xfrm>
            <a:prstGeom prst="line">
              <a:avLst/>
            </a:prstGeom>
            <a:ln w="9525" cap="flat" cmpd="sng">
              <a:solidFill>
                <a:srgbClr val="CC3300"/>
              </a:solidFill>
              <a:prstDash val="solid"/>
              <a:round/>
              <a:headEnd type="none" w="med" len="med"/>
              <a:tailEnd type="none" w="med" len="med"/>
            </a:ln>
          </p:spPr>
        </p:sp>
        <p:sp>
          <p:nvSpPr>
            <p:cNvPr id="93201" name="Line 16"/>
            <p:cNvSpPr/>
            <p:nvPr/>
          </p:nvSpPr>
          <p:spPr>
            <a:xfrm>
              <a:off x="1101" y="2848"/>
              <a:ext cx="2273" cy="0"/>
            </a:xfrm>
            <a:prstGeom prst="line">
              <a:avLst/>
            </a:prstGeom>
            <a:ln w="9525" cap="flat" cmpd="sng">
              <a:solidFill>
                <a:srgbClr val="CC3300"/>
              </a:solidFill>
              <a:prstDash val="dash"/>
              <a:round/>
              <a:headEnd type="none" w="med" len="med"/>
              <a:tailEnd type="none" w="med" len="med"/>
            </a:ln>
          </p:spPr>
        </p:sp>
        <p:sp>
          <p:nvSpPr>
            <p:cNvPr id="93202" name="Line 17"/>
            <p:cNvSpPr/>
            <p:nvPr/>
          </p:nvSpPr>
          <p:spPr>
            <a:xfrm>
              <a:off x="1101" y="2459"/>
              <a:ext cx="3466" cy="0"/>
            </a:xfrm>
            <a:prstGeom prst="line">
              <a:avLst/>
            </a:prstGeom>
            <a:ln w="9525" cap="flat" cmpd="sng">
              <a:solidFill>
                <a:srgbClr val="CC3300"/>
              </a:solidFill>
              <a:prstDash val="solid"/>
              <a:round/>
              <a:headEnd type="none" w="med" len="med"/>
              <a:tailEnd type="none" w="med" len="med"/>
            </a:ln>
          </p:spPr>
        </p:sp>
        <p:sp>
          <p:nvSpPr>
            <p:cNvPr id="93203" name="Line 18"/>
            <p:cNvSpPr/>
            <p:nvPr/>
          </p:nvSpPr>
          <p:spPr>
            <a:xfrm>
              <a:off x="1101" y="2069"/>
              <a:ext cx="2273" cy="0"/>
            </a:xfrm>
            <a:prstGeom prst="line">
              <a:avLst/>
            </a:prstGeom>
            <a:ln w="9525" cap="flat" cmpd="sng">
              <a:solidFill>
                <a:srgbClr val="CC3300"/>
              </a:solidFill>
              <a:prstDash val="dash"/>
              <a:round/>
              <a:headEnd type="none" w="med" len="med"/>
              <a:tailEnd type="none" w="med" len="med"/>
            </a:ln>
          </p:spPr>
        </p:sp>
        <p:sp>
          <p:nvSpPr>
            <p:cNvPr id="93204" name="Text Box 19"/>
            <p:cNvSpPr txBox="1"/>
            <p:nvPr/>
          </p:nvSpPr>
          <p:spPr>
            <a:xfrm>
              <a:off x="1499" y="2069"/>
              <a:ext cx="651" cy="313"/>
            </a:xfrm>
            <a:prstGeom prst="rect">
              <a:avLst/>
            </a:prstGeom>
            <a:noFill/>
            <a:ln w="9525">
              <a:noFill/>
            </a:ln>
          </p:spPr>
          <p:txBody>
            <a:bodyPr anchor="t" anchorCtr="0">
              <a:spAutoFit/>
            </a:bodyPr>
            <a:p>
              <a:pPr>
                <a:spcBef>
                  <a:spcPct val="50000"/>
                </a:spcBef>
              </a:pPr>
              <a:r>
                <a:rPr lang="en-US" altLang="zh-CN" sz="1600" b="1" dirty="0">
                  <a:solidFill>
                    <a:srgbClr val="000000"/>
                  </a:solidFill>
                  <a:latin typeface="Times New Roman" panose="02020603050405020304" pitchFamily="18" charset="0"/>
                  <a:ea typeface="隶书" panose="02010509060101010101" pitchFamily="49" charset="-122"/>
                </a:rPr>
                <a:t>b1</a:t>
              </a:r>
              <a:endParaRPr lang="en-US" altLang="zh-CN" sz="1600" b="1" dirty="0">
                <a:solidFill>
                  <a:srgbClr val="000000"/>
                </a:solidFill>
                <a:latin typeface="Times New Roman" panose="02020603050405020304" pitchFamily="18" charset="0"/>
                <a:ea typeface="隶书" panose="02010509060101010101" pitchFamily="49" charset="-122"/>
              </a:endParaRPr>
            </a:p>
          </p:txBody>
        </p:sp>
        <p:sp>
          <p:nvSpPr>
            <p:cNvPr id="93205" name="Text Box 20"/>
            <p:cNvSpPr txBox="1"/>
            <p:nvPr/>
          </p:nvSpPr>
          <p:spPr>
            <a:xfrm>
              <a:off x="1499" y="2904"/>
              <a:ext cx="882" cy="313"/>
            </a:xfrm>
            <a:prstGeom prst="rect">
              <a:avLst/>
            </a:prstGeom>
            <a:noFill/>
            <a:ln w="9525">
              <a:noFill/>
            </a:ln>
          </p:spPr>
          <p:txBody>
            <a:bodyPr anchor="t" anchorCtr="0">
              <a:spAutoFit/>
            </a:bodyPr>
            <a:p>
              <a:pPr>
                <a:spcBef>
                  <a:spcPct val="50000"/>
                </a:spcBef>
              </a:pPr>
              <a:r>
                <a:rPr lang="en-US" altLang="zh-CN" sz="1600" b="1" dirty="0">
                  <a:solidFill>
                    <a:srgbClr val="000000"/>
                  </a:solidFill>
                  <a:latin typeface="Times New Roman" panose="02020603050405020304" pitchFamily="18" charset="0"/>
                  <a:ea typeface="隶书" panose="02010509060101010101" pitchFamily="49" charset="-122"/>
                </a:rPr>
                <a:t>b2</a:t>
              </a:r>
              <a:endParaRPr lang="en-US" altLang="zh-CN" sz="1600" b="1" dirty="0">
                <a:solidFill>
                  <a:srgbClr val="000000"/>
                </a:solidFill>
                <a:latin typeface="Times New Roman" panose="02020603050405020304" pitchFamily="18" charset="0"/>
                <a:ea typeface="隶书" panose="02010509060101010101" pitchFamily="49" charset="-122"/>
              </a:endParaRPr>
            </a:p>
          </p:txBody>
        </p:sp>
        <p:sp>
          <p:nvSpPr>
            <p:cNvPr id="93206" name="Text Box 21"/>
            <p:cNvSpPr txBox="1"/>
            <p:nvPr/>
          </p:nvSpPr>
          <p:spPr>
            <a:xfrm>
              <a:off x="1499" y="3349"/>
              <a:ext cx="227" cy="313"/>
            </a:xfrm>
            <a:prstGeom prst="rect">
              <a:avLst/>
            </a:prstGeom>
            <a:noFill/>
            <a:ln w="9525">
              <a:noFill/>
            </a:ln>
          </p:spPr>
          <p:txBody>
            <a:bodyPr anchor="t" anchorCtr="0">
              <a:spAutoFit/>
            </a:bodyPr>
            <a:p>
              <a:pPr>
                <a:spcBef>
                  <a:spcPct val="50000"/>
                </a:spcBef>
              </a:pPr>
              <a:r>
                <a:rPr lang="en-US" altLang="zh-CN" sz="1600" b="1" dirty="0">
                  <a:solidFill>
                    <a:srgbClr val="000000"/>
                  </a:solidFill>
                  <a:latin typeface="Times New Roman" panose="02020603050405020304" pitchFamily="18" charset="0"/>
                  <a:ea typeface="隶书" panose="02010509060101010101" pitchFamily="49" charset="-122"/>
                </a:rPr>
                <a:t>d</a:t>
              </a:r>
              <a:endParaRPr lang="en-US" altLang="zh-CN" sz="1600" b="1" dirty="0">
                <a:solidFill>
                  <a:srgbClr val="000000"/>
                </a:solidFill>
                <a:latin typeface="Times New Roman" panose="02020603050405020304" pitchFamily="18" charset="0"/>
                <a:ea typeface="隶书" panose="02010509060101010101" pitchFamily="49" charset="-122"/>
              </a:endParaRPr>
            </a:p>
          </p:txBody>
        </p:sp>
        <p:sp>
          <p:nvSpPr>
            <p:cNvPr id="93207" name="Line 22"/>
            <p:cNvSpPr/>
            <p:nvPr/>
          </p:nvSpPr>
          <p:spPr>
            <a:xfrm>
              <a:off x="4112" y="1680"/>
              <a:ext cx="0" cy="779"/>
            </a:xfrm>
            <a:prstGeom prst="line">
              <a:avLst/>
            </a:prstGeom>
            <a:ln w="9525" cap="flat" cmpd="sng">
              <a:solidFill>
                <a:srgbClr val="CC3300"/>
              </a:solidFill>
              <a:prstDash val="solid"/>
              <a:round/>
              <a:headEnd type="triangle" w="lg" len="lg"/>
              <a:tailEnd type="triangle" w="lg" len="lg"/>
            </a:ln>
          </p:spPr>
        </p:sp>
        <p:sp>
          <p:nvSpPr>
            <p:cNvPr id="93208" name="Line 23"/>
            <p:cNvSpPr/>
            <p:nvPr/>
          </p:nvSpPr>
          <p:spPr>
            <a:xfrm>
              <a:off x="4112" y="2417"/>
              <a:ext cx="0" cy="821"/>
            </a:xfrm>
            <a:prstGeom prst="line">
              <a:avLst/>
            </a:prstGeom>
            <a:ln w="9525" cap="flat" cmpd="sng">
              <a:solidFill>
                <a:srgbClr val="CC3300"/>
              </a:solidFill>
              <a:prstDash val="solid"/>
              <a:round/>
              <a:headEnd type="triangle" w="lg" len="lg"/>
              <a:tailEnd type="triangle" w="lg" len="lg"/>
            </a:ln>
          </p:spPr>
        </p:sp>
        <p:sp>
          <p:nvSpPr>
            <p:cNvPr id="93209" name="Line 24"/>
            <p:cNvSpPr/>
            <p:nvPr/>
          </p:nvSpPr>
          <p:spPr>
            <a:xfrm>
              <a:off x="4965" y="1680"/>
              <a:ext cx="0" cy="2448"/>
            </a:xfrm>
            <a:prstGeom prst="line">
              <a:avLst/>
            </a:prstGeom>
            <a:ln w="9525" cap="flat" cmpd="sng">
              <a:solidFill>
                <a:srgbClr val="CC3300"/>
              </a:solidFill>
              <a:prstDash val="solid"/>
              <a:round/>
              <a:headEnd type="triangle" w="lg" len="lg"/>
              <a:tailEnd type="triangle" w="lg" len="lg"/>
            </a:ln>
          </p:spPr>
        </p:sp>
        <p:sp>
          <p:nvSpPr>
            <p:cNvPr id="93210" name="Text Box 25"/>
            <p:cNvSpPr txBox="1"/>
            <p:nvPr/>
          </p:nvSpPr>
          <p:spPr>
            <a:xfrm>
              <a:off x="3658" y="1903"/>
              <a:ext cx="1250" cy="313"/>
            </a:xfrm>
            <a:prstGeom prst="rect">
              <a:avLst/>
            </a:prstGeom>
            <a:noFill/>
            <a:ln w="9525">
              <a:noFill/>
            </a:ln>
          </p:spPr>
          <p:txBody>
            <a:bodyPr anchor="t" anchorCtr="0">
              <a:spAutoFit/>
            </a:bodyPr>
            <a:p>
              <a:pPr>
                <a:spcBef>
                  <a:spcPct val="50000"/>
                </a:spcBef>
              </a:pPr>
              <a:r>
                <a:rPr lang="en-US" altLang="zh-CN" sz="1600" b="1" dirty="0">
                  <a:solidFill>
                    <a:srgbClr val="000000"/>
                  </a:solidFill>
                  <a:latin typeface="Times New Roman" panose="02020603050405020304" pitchFamily="18" charset="0"/>
                  <a:ea typeface="隶书" panose="02010509060101010101" pitchFamily="49" charset="-122"/>
                </a:rPr>
                <a:t>B1</a:t>
              </a:r>
              <a:r>
                <a:rPr lang="zh-CN" altLang="en-US" sz="1600" b="1" dirty="0">
                  <a:solidFill>
                    <a:srgbClr val="000000"/>
                  </a:solidFill>
                  <a:latin typeface="Times New Roman" panose="02020603050405020304" pitchFamily="18" charset="0"/>
                  <a:ea typeface="隶书" panose="02010509060101010101" pitchFamily="49" charset="-122"/>
                </a:rPr>
                <a:t>类成员</a:t>
              </a:r>
              <a:endParaRPr lang="zh-CN" altLang="en-US" sz="1600" b="1" dirty="0">
                <a:solidFill>
                  <a:srgbClr val="000000"/>
                </a:solidFill>
                <a:latin typeface="Times New Roman" panose="02020603050405020304" pitchFamily="18" charset="0"/>
                <a:ea typeface="隶书" panose="02010509060101010101" pitchFamily="49" charset="-122"/>
              </a:endParaRPr>
            </a:p>
          </p:txBody>
        </p:sp>
        <p:sp>
          <p:nvSpPr>
            <p:cNvPr id="93211" name="Text Box 26"/>
            <p:cNvSpPr txBox="1"/>
            <p:nvPr/>
          </p:nvSpPr>
          <p:spPr>
            <a:xfrm>
              <a:off x="3658" y="2681"/>
              <a:ext cx="1286" cy="313"/>
            </a:xfrm>
            <a:prstGeom prst="rect">
              <a:avLst/>
            </a:prstGeom>
            <a:noFill/>
            <a:ln w="9525">
              <a:noFill/>
            </a:ln>
          </p:spPr>
          <p:txBody>
            <a:bodyPr anchor="t" anchorCtr="0">
              <a:spAutoFit/>
            </a:bodyPr>
            <a:p>
              <a:pPr>
                <a:spcBef>
                  <a:spcPct val="50000"/>
                </a:spcBef>
              </a:pPr>
              <a:r>
                <a:rPr lang="en-US" altLang="zh-CN" sz="1600" b="1" dirty="0">
                  <a:solidFill>
                    <a:srgbClr val="000000"/>
                  </a:solidFill>
                  <a:latin typeface="Times New Roman" panose="02020603050405020304" pitchFamily="18" charset="0"/>
                  <a:ea typeface="隶书" panose="02010509060101010101" pitchFamily="49" charset="-122"/>
                </a:rPr>
                <a:t>B2</a:t>
              </a:r>
              <a:r>
                <a:rPr lang="zh-CN" altLang="en-US" sz="1600" b="1" dirty="0">
                  <a:solidFill>
                    <a:srgbClr val="000000"/>
                  </a:solidFill>
                  <a:latin typeface="Times New Roman" panose="02020603050405020304" pitchFamily="18" charset="0"/>
                  <a:ea typeface="隶书" panose="02010509060101010101" pitchFamily="49" charset="-122"/>
                </a:rPr>
                <a:t>类成员</a:t>
              </a:r>
              <a:endParaRPr lang="zh-CN" altLang="en-US" sz="1600" b="1" dirty="0">
                <a:solidFill>
                  <a:srgbClr val="000000"/>
                </a:solidFill>
                <a:latin typeface="Times New Roman" panose="02020603050405020304" pitchFamily="18" charset="0"/>
                <a:ea typeface="隶书" panose="02010509060101010101" pitchFamily="49" charset="-122"/>
              </a:endParaRPr>
            </a:p>
          </p:txBody>
        </p:sp>
        <p:sp>
          <p:nvSpPr>
            <p:cNvPr id="93212" name="Text Box 27"/>
            <p:cNvSpPr txBox="1"/>
            <p:nvPr/>
          </p:nvSpPr>
          <p:spPr>
            <a:xfrm>
              <a:off x="4944" y="2640"/>
              <a:ext cx="720" cy="542"/>
            </a:xfrm>
            <a:prstGeom prst="rect">
              <a:avLst/>
            </a:prstGeom>
            <a:noFill/>
            <a:ln w="9525">
              <a:noFill/>
            </a:ln>
          </p:spPr>
          <p:txBody>
            <a:bodyPr anchor="t" anchorCtr="0">
              <a:spAutoFit/>
            </a:bodyPr>
            <a:p>
              <a:pPr>
                <a:spcBef>
                  <a:spcPct val="50000"/>
                </a:spcBef>
              </a:pPr>
              <a:r>
                <a:rPr lang="en-US" altLang="zh-CN" sz="1600" b="1" dirty="0">
                  <a:solidFill>
                    <a:srgbClr val="000000"/>
                  </a:solidFill>
                  <a:latin typeface="Times New Roman" panose="02020603050405020304" pitchFamily="18" charset="0"/>
                  <a:ea typeface="隶书" panose="02010509060101010101" pitchFamily="49" charset="-122"/>
                </a:rPr>
                <a:t>C</a:t>
              </a:r>
              <a:r>
                <a:rPr lang="zh-CN" altLang="en-US" sz="1600" b="1" dirty="0">
                  <a:solidFill>
                    <a:srgbClr val="000000"/>
                  </a:solidFill>
                  <a:latin typeface="Times New Roman" panose="02020603050405020304" pitchFamily="18" charset="0"/>
                  <a:ea typeface="隶书" panose="02010509060101010101" pitchFamily="49" charset="-122"/>
                </a:rPr>
                <a:t>类</a:t>
              </a:r>
              <a:br>
                <a:rPr lang="zh-CN" altLang="en-US" sz="1600" b="1" dirty="0">
                  <a:solidFill>
                    <a:srgbClr val="000000"/>
                  </a:solidFill>
                  <a:latin typeface="Times New Roman" panose="02020603050405020304" pitchFamily="18" charset="0"/>
                  <a:ea typeface="隶书" panose="02010509060101010101" pitchFamily="49" charset="-122"/>
                </a:rPr>
              </a:br>
              <a:r>
                <a:rPr lang="zh-CN" altLang="en-US" sz="1600" b="1" dirty="0">
                  <a:solidFill>
                    <a:srgbClr val="000000"/>
                  </a:solidFill>
                  <a:latin typeface="Times New Roman" panose="02020603050405020304" pitchFamily="18" charset="0"/>
                  <a:ea typeface="隶书" panose="02010509060101010101" pitchFamily="49" charset="-122"/>
                </a:rPr>
                <a:t>对象</a:t>
              </a:r>
              <a:endParaRPr lang="zh-CN" altLang="en-US" sz="1600" b="1" dirty="0">
                <a:solidFill>
                  <a:srgbClr val="000000"/>
                </a:solidFill>
                <a:latin typeface="Times New Roman" panose="02020603050405020304" pitchFamily="18" charset="0"/>
                <a:ea typeface="隶书" panose="02010509060101010101" pitchFamily="49" charset="-122"/>
              </a:endParaRPr>
            </a:p>
          </p:txBody>
        </p:sp>
        <p:sp>
          <p:nvSpPr>
            <p:cNvPr id="93213" name="Line 28"/>
            <p:cNvSpPr/>
            <p:nvPr/>
          </p:nvSpPr>
          <p:spPr>
            <a:xfrm>
              <a:off x="1101" y="3683"/>
              <a:ext cx="3523" cy="0"/>
            </a:xfrm>
            <a:prstGeom prst="line">
              <a:avLst/>
            </a:prstGeom>
            <a:ln w="9525" cap="flat" cmpd="sng">
              <a:solidFill>
                <a:srgbClr val="CC3300"/>
              </a:solidFill>
              <a:prstDash val="solid"/>
              <a:round/>
              <a:headEnd type="none" w="med" len="med"/>
              <a:tailEnd type="none" w="med" len="med"/>
            </a:ln>
          </p:spPr>
        </p:sp>
        <p:sp>
          <p:nvSpPr>
            <p:cNvPr id="93214" name="Text Box 29"/>
            <p:cNvSpPr txBox="1"/>
            <p:nvPr/>
          </p:nvSpPr>
          <p:spPr>
            <a:xfrm>
              <a:off x="1501" y="3641"/>
              <a:ext cx="346" cy="313"/>
            </a:xfrm>
            <a:prstGeom prst="rect">
              <a:avLst/>
            </a:prstGeom>
            <a:noFill/>
            <a:ln w="9525">
              <a:noFill/>
            </a:ln>
          </p:spPr>
          <p:txBody>
            <a:bodyPr wrap="none" anchor="t" anchorCtr="0">
              <a:spAutoFit/>
            </a:bodyPr>
            <a:p>
              <a:r>
                <a:rPr lang="en-US" altLang="zh-CN" sz="1600" b="1" dirty="0">
                  <a:solidFill>
                    <a:srgbClr val="000000"/>
                  </a:solidFill>
                  <a:latin typeface="Times New Roman" panose="02020603050405020304" pitchFamily="18" charset="0"/>
                  <a:ea typeface="隶书" panose="02010509060101010101" pitchFamily="49" charset="-122"/>
                </a:rPr>
                <a:t>b</a:t>
              </a:r>
              <a:endParaRPr lang="en-US" altLang="zh-CN" sz="1600" b="1" dirty="0">
                <a:solidFill>
                  <a:srgbClr val="000000"/>
                </a:solidFill>
                <a:latin typeface="Times New Roman" panose="02020603050405020304" pitchFamily="18" charset="0"/>
                <a:ea typeface="隶书" panose="02010509060101010101" pitchFamily="49" charset="-122"/>
              </a:endParaRPr>
            </a:p>
          </p:txBody>
        </p:sp>
        <p:sp>
          <p:nvSpPr>
            <p:cNvPr id="93215" name="Line 30"/>
            <p:cNvSpPr/>
            <p:nvPr/>
          </p:nvSpPr>
          <p:spPr>
            <a:xfrm>
              <a:off x="4112" y="3683"/>
              <a:ext cx="0" cy="445"/>
            </a:xfrm>
            <a:prstGeom prst="line">
              <a:avLst/>
            </a:prstGeom>
            <a:ln w="9525" cap="flat" cmpd="sng">
              <a:solidFill>
                <a:srgbClr val="CC3300"/>
              </a:solidFill>
              <a:prstDash val="solid"/>
              <a:round/>
              <a:headEnd type="triangle" w="lg" len="lg"/>
              <a:tailEnd type="triangle" w="lg" len="lg"/>
            </a:ln>
          </p:spPr>
        </p:sp>
        <p:sp>
          <p:nvSpPr>
            <p:cNvPr id="93216" name="Text Box 31"/>
            <p:cNvSpPr txBox="1"/>
            <p:nvPr/>
          </p:nvSpPr>
          <p:spPr>
            <a:xfrm>
              <a:off x="3715" y="3641"/>
              <a:ext cx="1089" cy="313"/>
            </a:xfrm>
            <a:prstGeom prst="rect">
              <a:avLst/>
            </a:prstGeom>
            <a:noFill/>
            <a:ln w="9525">
              <a:noFill/>
            </a:ln>
          </p:spPr>
          <p:txBody>
            <a:bodyPr wrap="none" anchor="t" anchorCtr="0">
              <a:spAutoFit/>
            </a:bodyPr>
            <a:p>
              <a:r>
                <a:rPr lang="en-US" altLang="zh-CN" sz="1600" b="1" dirty="0">
                  <a:solidFill>
                    <a:srgbClr val="000000"/>
                  </a:solidFill>
                  <a:latin typeface="Times New Roman" panose="02020603050405020304" pitchFamily="18" charset="0"/>
                  <a:ea typeface="隶书" panose="02010509060101010101" pitchFamily="49" charset="-122"/>
                </a:rPr>
                <a:t>B</a:t>
              </a:r>
              <a:r>
                <a:rPr lang="zh-CN" altLang="en-US" sz="1600" b="1" dirty="0">
                  <a:solidFill>
                    <a:srgbClr val="000000"/>
                  </a:solidFill>
                  <a:latin typeface="Times New Roman" panose="02020603050405020304" pitchFamily="18" charset="0"/>
                  <a:ea typeface="隶书" panose="02010509060101010101" pitchFamily="49" charset="-122"/>
                </a:rPr>
                <a:t>类成员</a:t>
              </a:r>
              <a:endParaRPr lang="zh-CN" altLang="en-US" sz="1600" b="1" dirty="0">
                <a:solidFill>
                  <a:srgbClr val="000000"/>
                </a:solidFill>
                <a:latin typeface="Times New Roman" panose="02020603050405020304" pitchFamily="18" charset="0"/>
                <a:ea typeface="隶书" panose="02010509060101010101" pitchFamily="49" charset="-122"/>
              </a:endParaRPr>
            </a:p>
          </p:txBody>
        </p:sp>
        <p:sp>
          <p:nvSpPr>
            <p:cNvPr id="93217" name="Freeform 32"/>
            <p:cNvSpPr/>
            <p:nvPr/>
          </p:nvSpPr>
          <p:spPr>
            <a:xfrm>
              <a:off x="192" y="1847"/>
              <a:ext cx="1477" cy="1836"/>
            </a:xfrm>
            <a:custGeom>
              <a:avLst/>
              <a:gdLst/>
              <a:ahLst/>
              <a:cxnLst>
                <a:cxn ang="0">
                  <a:pos x="18490" y="0"/>
                </a:cxn>
                <a:cxn ang="0">
                  <a:pos x="0" y="0"/>
                </a:cxn>
                <a:cxn ang="0">
                  <a:pos x="0" y="16813"/>
                </a:cxn>
                <a:cxn ang="0">
                  <a:pos x="11376" y="16813"/>
                </a:cxn>
              </a:cxnLst>
              <a:pathLst>
                <a:path w="1248" h="1584">
                  <a:moveTo>
                    <a:pt x="1248" y="0"/>
                  </a:moveTo>
                  <a:lnTo>
                    <a:pt x="0" y="0"/>
                  </a:lnTo>
                  <a:lnTo>
                    <a:pt x="0" y="1584"/>
                  </a:lnTo>
                  <a:lnTo>
                    <a:pt x="768" y="1584"/>
                  </a:lnTo>
                </a:path>
              </a:pathLst>
            </a:custGeom>
            <a:noFill/>
            <a:ln w="9525" cap="flat" cmpd="sng">
              <a:solidFill>
                <a:srgbClr val="CC3300"/>
              </a:solidFill>
              <a:prstDash val="solid"/>
              <a:round/>
              <a:headEnd type="oval" w="med" len="med"/>
              <a:tailEnd type="stealth" w="sm" len="lg"/>
            </a:ln>
          </p:spPr>
          <p:txBody>
            <a:bodyPr/>
            <a:p>
              <a:endParaRPr lang="zh-CN" altLang="en-US"/>
            </a:p>
          </p:txBody>
        </p:sp>
        <p:sp>
          <p:nvSpPr>
            <p:cNvPr id="93218" name="Freeform 33"/>
            <p:cNvSpPr/>
            <p:nvPr/>
          </p:nvSpPr>
          <p:spPr>
            <a:xfrm>
              <a:off x="590" y="2681"/>
              <a:ext cx="1079" cy="1002"/>
            </a:xfrm>
            <a:custGeom>
              <a:avLst/>
              <a:gdLst/>
              <a:ahLst/>
              <a:cxnLst>
                <a:cxn ang="0">
                  <a:pos x="13446" y="0"/>
                </a:cxn>
                <a:cxn ang="0">
                  <a:pos x="0" y="0"/>
                </a:cxn>
                <a:cxn ang="0">
                  <a:pos x="0" y="6172"/>
                </a:cxn>
                <a:cxn ang="0">
                  <a:pos x="6368" y="9257"/>
                </a:cxn>
              </a:cxnLst>
              <a:pathLst>
                <a:path w="912" h="864">
                  <a:moveTo>
                    <a:pt x="912" y="0"/>
                  </a:moveTo>
                  <a:lnTo>
                    <a:pt x="0" y="0"/>
                  </a:lnTo>
                  <a:lnTo>
                    <a:pt x="0" y="576"/>
                  </a:lnTo>
                  <a:lnTo>
                    <a:pt x="432" y="864"/>
                  </a:lnTo>
                </a:path>
              </a:pathLst>
            </a:custGeom>
            <a:noFill/>
            <a:ln w="9525" cap="flat" cmpd="sng">
              <a:solidFill>
                <a:srgbClr val="CC3300"/>
              </a:solidFill>
              <a:prstDash val="solid"/>
              <a:round/>
              <a:headEnd type="oval" w="med" len="med"/>
              <a:tailEnd type="stealth" w="sm" len="lg"/>
            </a:ln>
          </p:spPr>
          <p:txBody>
            <a:bodyPr/>
            <a:p>
              <a:endParaRPr lang="zh-CN" altLang="en-US"/>
            </a:p>
          </p:txBody>
        </p:sp>
      </p:grpSp>
      <p:sp>
        <p:nvSpPr>
          <p:cNvPr id="3" name="矩形 2"/>
          <p:cNvSpPr/>
          <p:nvPr/>
        </p:nvSpPr>
        <p:spPr>
          <a:xfrm>
            <a:off x="5157788" y="709613"/>
            <a:ext cx="3255962" cy="1198880"/>
          </a:xfrm>
          <a:prstGeom prst="rect">
            <a:avLst/>
          </a:prstGeom>
          <a:noFill/>
          <a:ln w="9525">
            <a:noFill/>
          </a:ln>
        </p:spPr>
        <p:txBody>
          <a:bodyPr anchor="t" anchorCtr="0">
            <a:spAutoFit/>
          </a:bodyPr>
          <a:p>
            <a:r>
              <a:rPr lang="zh-CN" altLang="en-US" sz="2400" b="1" dirty="0">
                <a:solidFill>
                  <a:srgbClr val="FF0000"/>
                </a:solidFill>
                <a:latin typeface="Arial" panose="020B0604020202020204" pitchFamily="34" charset="0"/>
                <a:ea typeface="楷体_GB2312" pitchFamily="49" charset="-122"/>
              </a:rPr>
              <a:t>下面的访问是正确的：</a:t>
            </a:r>
            <a:endParaRPr lang="zh-CN" altLang="en-US" sz="2400" b="1" dirty="0">
              <a:solidFill>
                <a:srgbClr val="FF0000"/>
              </a:solidFill>
              <a:latin typeface="Arial" panose="020B0604020202020204" pitchFamily="34" charset="0"/>
              <a:ea typeface="楷体_GB2312" pitchFamily="49" charset="-122"/>
            </a:endParaRPr>
          </a:p>
          <a:p>
            <a:r>
              <a:rPr lang="en-US" altLang="zh-CN" sz="2400" b="1" dirty="0">
                <a:solidFill>
                  <a:srgbClr val="000000"/>
                </a:solidFill>
                <a:latin typeface="Arial" panose="020B0604020202020204" pitchFamily="34" charset="0"/>
                <a:ea typeface="楷体_GB2312" pitchFamily="49" charset="-122"/>
              </a:rPr>
              <a:t>C  cobj;</a:t>
            </a:r>
            <a:endParaRPr lang="en-US" altLang="zh-CN" sz="2400" b="1" dirty="0">
              <a:solidFill>
                <a:srgbClr val="000000"/>
              </a:solidFill>
              <a:latin typeface="Arial" panose="020B0604020202020204" pitchFamily="34" charset="0"/>
              <a:ea typeface="楷体_GB2312" pitchFamily="49" charset="-122"/>
            </a:endParaRPr>
          </a:p>
          <a:p>
            <a:r>
              <a:rPr lang="en-US" altLang="zh-CN" sz="2400" b="1" dirty="0">
                <a:solidFill>
                  <a:srgbClr val="000000"/>
                </a:solidFill>
                <a:latin typeface="Arial" panose="020B0604020202020204" pitchFamily="34" charset="0"/>
                <a:ea typeface="楷体_GB2312" pitchFamily="49" charset="-122"/>
              </a:rPr>
              <a:t>cobj.b;</a:t>
            </a:r>
            <a:endParaRPr lang="en-US" altLang="zh-CN" sz="2400" b="1" dirty="0">
              <a:solidFill>
                <a:srgbClr val="000000"/>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00000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blinds(horizontal)">
                                      <p:cBhvr>
                                        <p:cTn id="18" dur="500"/>
                                        <p:tgtEl>
                                          <p:spTgt spid="43"/>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fltVal val="0.000000"/>
                                          </p:val>
                                        </p:tav>
                                        <p:tav tm="100000">
                                          <p:val>
                                            <p:strVal val="#ppt_w"/>
                                          </p:val>
                                        </p:tav>
                                      </p:tavLst>
                                    </p:anim>
                                    <p:anim calcmode="lin" valueType="num">
                                      <p:cBhvr>
                                        <p:cTn id="24" dur="5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Rectangle 2"/>
          <p:cNvSpPr>
            <a:spLocks noGrp="1"/>
          </p:cNvSpPr>
          <p:nvPr>
            <p:ph idx="1"/>
          </p:nvPr>
        </p:nvSpPr>
        <p:spPr>
          <a:xfrm>
            <a:off x="1847850" y="0"/>
            <a:ext cx="8820150" cy="6858000"/>
          </a:xfrm>
          <a:noFill/>
          <a:ln>
            <a:noFill/>
          </a:ln>
        </p:spPr>
        <p:txBody>
          <a:bodyPr lIns="92075" tIns="46038" rIns="92075" bIns="46038" anchor="t" anchorCtr="0"/>
          <a:p>
            <a:pPr>
              <a:lnSpc>
                <a:spcPct val="90000"/>
              </a:lnSpc>
              <a:buNone/>
            </a:pPr>
            <a:r>
              <a:rPr lang="en-US" altLang="zh-CN" sz="2000" b="1" dirty="0"/>
              <a:t>#include &lt;iostream&gt;</a:t>
            </a:r>
            <a:endParaRPr lang="en-US" altLang="zh-CN" sz="2000" b="1" dirty="0"/>
          </a:p>
          <a:p>
            <a:pPr>
              <a:lnSpc>
                <a:spcPct val="90000"/>
              </a:lnSpc>
              <a:buNone/>
            </a:pPr>
            <a:r>
              <a:rPr lang="en-US" altLang="zh-CN" sz="2000" b="1" dirty="0"/>
              <a:t>using namespace std;</a:t>
            </a:r>
            <a:endParaRPr lang="en-US" altLang="zh-CN" sz="2000" b="1" dirty="0"/>
          </a:p>
          <a:p>
            <a:pPr>
              <a:lnSpc>
                <a:spcPct val="90000"/>
              </a:lnSpc>
              <a:buNone/>
            </a:pPr>
            <a:r>
              <a:rPr lang="en-US" altLang="zh-CN" sz="2000" b="1" dirty="0"/>
              <a:t>class Base0	//</a:t>
            </a:r>
            <a:r>
              <a:rPr lang="zh-CN" altLang="en-US" sz="2000" b="1" dirty="0"/>
              <a:t>声明基类</a:t>
            </a:r>
            <a:r>
              <a:rPr lang="en-US" altLang="zh-CN" sz="2000" b="1" dirty="0"/>
              <a:t>Base0</a:t>
            </a:r>
            <a:endParaRPr lang="en-US" altLang="zh-CN" sz="2000" b="1" dirty="0"/>
          </a:p>
          <a:p>
            <a:pPr>
              <a:lnSpc>
                <a:spcPct val="90000"/>
              </a:lnSpc>
              <a:buNone/>
            </a:pPr>
            <a:r>
              <a:rPr lang="en-US" altLang="zh-CN" sz="2000" b="1" dirty="0"/>
              <a:t>{ public:	//</a:t>
            </a:r>
            <a:r>
              <a:rPr lang="zh-CN" altLang="en-US" sz="2000" b="1" dirty="0"/>
              <a:t>外部接口</a:t>
            </a:r>
            <a:endParaRPr lang="zh-CN" altLang="en-US" sz="2000" b="1" dirty="0"/>
          </a:p>
          <a:p>
            <a:pPr>
              <a:lnSpc>
                <a:spcPct val="90000"/>
              </a:lnSpc>
              <a:buNone/>
            </a:pPr>
            <a:r>
              <a:rPr lang="zh-CN" altLang="en-US" sz="2000" b="1" dirty="0"/>
              <a:t>	</a:t>
            </a:r>
            <a:r>
              <a:rPr lang="en-US" altLang="zh-CN" sz="2000" b="1" dirty="0"/>
              <a:t>int var0;</a:t>
            </a:r>
            <a:endParaRPr lang="en-US" altLang="zh-CN" sz="2000" b="1" dirty="0"/>
          </a:p>
          <a:p>
            <a:pPr>
              <a:lnSpc>
                <a:spcPct val="90000"/>
              </a:lnSpc>
              <a:buNone/>
            </a:pPr>
            <a:r>
              <a:rPr lang="en-US" altLang="zh-CN" sz="2000" b="1" dirty="0"/>
              <a:t>	void fun0()  {cout&lt;&lt;"Member of Base0:"&lt;&lt;var0&lt;&lt;endl;}</a:t>
            </a:r>
            <a:endParaRPr lang="en-US" altLang="zh-CN" sz="2000" b="1" dirty="0"/>
          </a:p>
          <a:p>
            <a:pPr>
              <a:lnSpc>
                <a:spcPct val="90000"/>
              </a:lnSpc>
              <a:buNone/>
            </a:pPr>
            <a:r>
              <a:rPr lang="en-US" altLang="zh-CN" sz="2000" b="1" dirty="0"/>
              <a:t>};</a:t>
            </a:r>
            <a:endParaRPr lang="en-US" altLang="zh-CN" sz="2000" b="1" dirty="0"/>
          </a:p>
          <a:p>
            <a:pPr>
              <a:lnSpc>
                <a:spcPct val="90000"/>
              </a:lnSpc>
              <a:buNone/>
            </a:pPr>
            <a:r>
              <a:rPr lang="en-US" altLang="zh-CN" sz="2000" b="1" dirty="0"/>
              <a:t>class Base1: </a:t>
            </a:r>
            <a:r>
              <a:rPr lang="en-US" altLang="zh-CN" sz="2000" b="1" dirty="0">
                <a:solidFill>
                  <a:srgbClr val="FF3300"/>
                </a:solidFill>
              </a:rPr>
              <a:t>virtual</a:t>
            </a:r>
            <a:r>
              <a:rPr lang="en-US" altLang="zh-CN" sz="2000" b="1" dirty="0">
                <a:solidFill>
                  <a:schemeClr val="folHlink"/>
                </a:solidFill>
              </a:rPr>
              <a:t> </a:t>
            </a:r>
            <a:r>
              <a:rPr lang="en-US" altLang="zh-CN" sz="2000" b="1" dirty="0"/>
              <a:t>public Base0  //Base0</a:t>
            </a:r>
            <a:r>
              <a:rPr lang="zh-CN" altLang="en-US" sz="2000" b="1" dirty="0"/>
              <a:t>为虚基类</a:t>
            </a:r>
            <a:endParaRPr lang="zh-CN" altLang="en-US" sz="2000" b="1" dirty="0"/>
          </a:p>
          <a:p>
            <a:pPr>
              <a:lnSpc>
                <a:spcPct val="90000"/>
              </a:lnSpc>
              <a:buNone/>
            </a:pPr>
            <a:r>
              <a:rPr lang="en-US" altLang="zh-CN" sz="2000" b="1" dirty="0"/>
              <a:t>{ public:	//</a:t>
            </a:r>
            <a:r>
              <a:rPr lang="zh-CN" altLang="en-US" sz="2000" b="1" dirty="0"/>
              <a:t>新增外部接口</a:t>
            </a:r>
            <a:endParaRPr lang="zh-CN" altLang="en-US" sz="2000" b="1" dirty="0"/>
          </a:p>
          <a:p>
            <a:pPr>
              <a:lnSpc>
                <a:spcPct val="90000"/>
              </a:lnSpc>
              <a:buNone/>
            </a:pPr>
            <a:r>
              <a:rPr lang="zh-CN" altLang="en-US" sz="2000" b="1" dirty="0"/>
              <a:t>	</a:t>
            </a:r>
            <a:r>
              <a:rPr lang="en-US" altLang="zh-CN" sz="2000" b="1" dirty="0"/>
              <a:t>int var1;</a:t>
            </a:r>
            <a:endParaRPr lang="en-US" altLang="zh-CN" sz="2000" b="1" dirty="0"/>
          </a:p>
          <a:p>
            <a:pPr>
              <a:lnSpc>
                <a:spcPct val="90000"/>
              </a:lnSpc>
              <a:buNone/>
            </a:pPr>
            <a:r>
              <a:rPr lang="en-US" altLang="zh-CN" sz="2000" b="1" dirty="0"/>
              <a:t>};</a:t>
            </a:r>
            <a:endParaRPr lang="en-US" altLang="zh-CN" sz="2000" b="1" dirty="0"/>
          </a:p>
          <a:p>
            <a:pPr>
              <a:lnSpc>
                <a:spcPct val="95000"/>
              </a:lnSpc>
              <a:buNone/>
            </a:pPr>
            <a:r>
              <a:rPr lang="en-US" altLang="zh-CN" sz="2000" b="1" dirty="0"/>
              <a:t>class Base2: </a:t>
            </a:r>
            <a:r>
              <a:rPr lang="en-US" altLang="zh-CN" sz="2000" b="1" dirty="0">
                <a:solidFill>
                  <a:srgbClr val="FF3300"/>
                </a:solidFill>
              </a:rPr>
              <a:t>virtual</a:t>
            </a:r>
            <a:r>
              <a:rPr lang="en-US" altLang="zh-CN" sz="2000" b="1" dirty="0"/>
              <a:t> public Base0  //Base0</a:t>
            </a:r>
            <a:r>
              <a:rPr lang="zh-CN" altLang="en-US" sz="2000" b="1" dirty="0"/>
              <a:t>为虚基类</a:t>
            </a:r>
            <a:endParaRPr lang="zh-CN" altLang="en-US" sz="2000" b="1" dirty="0"/>
          </a:p>
          <a:p>
            <a:pPr>
              <a:lnSpc>
                <a:spcPct val="95000"/>
              </a:lnSpc>
              <a:buNone/>
            </a:pPr>
            <a:r>
              <a:rPr lang="en-US" altLang="zh-CN" sz="2000" b="1" dirty="0"/>
              <a:t>{  public:	//</a:t>
            </a:r>
            <a:r>
              <a:rPr lang="zh-CN" altLang="en-US" sz="2000" b="1" dirty="0"/>
              <a:t>新增外部接口</a:t>
            </a:r>
            <a:endParaRPr lang="zh-CN" altLang="en-US" sz="2000" b="1" dirty="0"/>
          </a:p>
          <a:p>
            <a:pPr>
              <a:lnSpc>
                <a:spcPct val="95000"/>
              </a:lnSpc>
              <a:buNone/>
            </a:pPr>
            <a:r>
              <a:rPr lang="zh-CN" altLang="en-US" sz="2000" b="1" dirty="0"/>
              <a:t>	   </a:t>
            </a:r>
            <a:r>
              <a:rPr lang="en-US" altLang="zh-CN" sz="2000" b="1" dirty="0"/>
              <a:t>int var2;</a:t>
            </a:r>
            <a:endParaRPr lang="en-US" altLang="zh-CN" sz="2000" b="1" dirty="0"/>
          </a:p>
          <a:p>
            <a:pPr>
              <a:lnSpc>
                <a:spcPct val="95000"/>
              </a:lnSpc>
              <a:buNone/>
            </a:pPr>
            <a:r>
              <a:rPr lang="en-US" altLang="zh-CN" sz="2000" b="1" dirty="0"/>
              <a:t>};</a:t>
            </a:r>
            <a:endParaRPr lang="en-US" altLang="zh-CN" sz="2000" b="1" dirty="0"/>
          </a:p>
          <a:p>
            <a:pPr>
              <a:lnSpc>
                <a:spcPct val="95000"/>
              </a:lnSpc>
              <a:buNone/>
            </a:pPr>
            <a:r>
              <a:rPr lang="en-US" altLang="zh-CN" sz="2000" b="1" dirty="0"/>
              <a:t>class Derived: public Base1, public Base2	</a:t>
            </a:r>
            <a:endParaRPr lang="en-US" altLang="zh-CN" sz="2000" b="1" dirty="0"/>
          </a:p>
          <a:p>
            <a:pPr>
              <a:lnSpc>
                <a:spcPct val="95000"/>
              </a:lnSpc>
              <a:buNone/>
            </a:pPr>
            <a:r>
              <a:rPr lang="en-US" altLang="zh-CN" sz="2000" b="1" dirty="0"/>
              <a:t>{  public:	//</a:t>
            </a:r>
            <a:r>
              <a:rPr lang="zh-CN" altLang="en-US" sz="2000" b="1" dirty="0"/>
              <a:t>新增外部接口</a:t>
            </a:r>
            <a:endParaRPr lang="zh-CN" altLang="en-US" sz="2000" b="1" dirty="0"/>
          </a:p>
          <a:p>
            <a:pPr>
              <a:lnSpc>
                <a:spcPct val="95000"/>
              </a:lnSpc>
              <a:buNone/>
            </a:pPr>
            <a:r>
              <a:rPr lang="zh-CN" altLang="en-US" sz="2000" b="1" dirty="0"/>
              <a:t>	</a:t>
            </a:r>
            <a:r>
              <a:rPr lang="en-US" altLang="zh-CN" sz="2000" b="1" dirty="0"/>
              <a:t>int var;</a:t>
            </a:r>
            <a:endParaRPr lang="en-US" altLang="zh-CN" sz="2000" b="1" dirty="0"/>
          </a:p>
          <a:p>
            <a:pPr>
              <a:lnSpc>
                <a:spcPct val="95000"/>
              </a:lnSpc>
              <a:buNone/>
            </a:pPr>
            <a:r>
              <a:rPr lang="en-US" altLang="zh-CN" sz="2000" b="1" dirty="0"/>
              <a:t>	void fun(){cout&lt;&lt;"Member of Derived:"&lt;&lt;var&lt;&lt;endl;}</a:t>
            </a:r>
            <a:endParaRPr lang="en-US" altLang="zh-CN" sz="2000" b="1" dirty="0"/>
          </a:p>
          <a:p>
            <a:pPr>
              <a:lnSpc>
                <a:spcPct val="95000"/>
              </a:lnSpc>
              <a:buNone/>
            </a:pPr>
            <a:r>
              <a:rPr lang="en-US" altLang="zh-CN" sz="2000" b="1" dirty="0"/>
              <a:t>};</a:t>
            </a:r>
            <a:endParaRPr lang="en-US" altLang="zh-CN" sz="2000" b="1" dirty="0"/>
          </a:p>
          <a:p>
            <a:pPr>
              <a:lnSpc>
                <a:spcPct val="95000"/>
              </a:lnSpc>
              <a:buNone/>
            </a:pPr>
            <a:endParaRPr lang="en-US" altLang="zh-CN" sz="2000"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Rectangle 2"/>
          <p:cNvSpPr/>
          <p:nvPr>
            <p:ph idx="1"/>
          </p:nvPr>
        </p:nvSpPr>
        <p:spPr>
          <a:xfrm>
            <a:off x="2673350" y="188913"/>
            <a:ext cx="4643438" cy="2095500"/>
          </a:xfrm>
          <a:noFill/>
          <a:ln>
            <a:noFill/>
          </a:ln>
        </p:spPr>
        <p:txBody>
          <a:bodyPr anchor="t" anchorCtr="0"/>
          <a:p>
            <a:pPr>
              <a:lnSpc>
                <a:spcPct val="95000"/>
              </a:lnSpc>
              <a:buNone/>
            </a:pPr>
            <a:endParaRPr lang="en-US" altLang="zh-CN" sz="2000" b="1" dirty="0"/>
          </a:p>
          <a:p>
            <a:pPr>
              <a:lnSpc>
                <a:spcPct val="95000"/>
              </a:lnSpc>
              <a:buNone/>
            </a:pPr>
            <a:r>
              <a:rPr lang="en-US" altLang="zh-CN" sz="2000" b="1" dirty="0"/>
              <a:t>int main()	</a:t>
            </a:r>
            <a:endParaRPr lang="en-US" altLang="zh-CN" sz="2000" b="1" dirty="0"/>
          </a:p>
          <a:p>
            <a:pPr>
              <a:lnSpc>
                <a:spcPct val="95000"/>
              </a:lnSpc>
              <a:buNone/>
            </a:pPr>
            <a:r>
              <a:rPr lang="en-US" altLang="zh-CN" sz="2000" b="1" dirty="0"/>
              <a:t>{   Derived d;	</a:t>
            </a:r>
            <a:endParaRPr lang="en-US" altLang="zh-CN" sz="2000" b="1" dirty="0"/>
          </a:p>
          <a:p>
            <a:pPr>
              <a:lnSpc>
                <a:spcPct val="95000"/>
              </a:lnSpc>
              <a:buNone/>
            </a:pPr>
            <a:r>
              <a:rPr lang="en-US" altLang="zh-CN" sz="2000" b="1" dirty="0"/>
              <a:t>	d.var0=2;	  //</a:t>
            </a:r>
            <a:r>
              <a:rPr lang="zh-CN" altLang="en-US" sz="2000" b="1" dirty="0"/>
              <a:t>使用最远基类成员</a:t>
            </a:r>
            <a:endParaRPr lang="zh-CN" altLang="en-US" sz="2000" b="1" dirty="0"/>
          </a:p>
          <a:p>
            <a:pPr>
              <a:lnSpc>
                <a:spcPct val="95000"/>
              </a:lnSpc>
              <a:buNone/>
            </a:pPr>
            <a:r>
              <a:rPr lang="zh-CN" altLang="en-US" sz="2000" b="1" dirty="0"/>
              <a:t>	</a:t>
            </a:r>
            <a:r>
              <a:rPr lang="en-US" altLang="zh-CN" sz="2000" b="1" dirty="0"/>
              <a:t>d.fun0();</a:t>
            </a:r>
            <a:endParaRPr lang="en-US" altLang="zh-CN" sz="2000" b="1" dirty="0"/>
          </a:p>
          <a:p>
            <a:pPr>
              <a:lnSpc>
                <a:spcPct val="95000"/>
              </a:lnSpc>
              <a:buNone/>
            </a:pPr>
            <a:r>
              <a:rPr lang="en-US" altLang="zh-CN" sz="2000" b="1" dirty="0"/>
              <a:t>     return 0;</a:t>
            </a:r>
            <a:endParaRPr lang="en-US" altLang="zh-CN" sz="2000" b="1" dirty="0"/>
          </a:p>
          <a:p>
            <a:pPr>
              <a:lnSpc>
                <a:spcPct val="95000"/>
              </a:lnSpc>
              <a:buNone/>
            </a:pPr>
            <a:r>
              <a:rPr lang="en-US" altLang="zh-CN" sz="2000" b="1" dirty="0"/>
              <a:t>}</a:t>
            </a:r>
            <a:endParaRPr lang="en-US" altLang="zh-CN" sz="2000" b="1" dirty="0"/>
          </a:p>
        </p:txBody>
      </p:sp>
      <p:sp>
        <p:nvSpPr>
          <p:cNvPr id="201732" name="Text Box 4"/>
          <p:cNvSpPr txBox="1">
            <a:spLocks noChangeArrowheads="1"/>
          </p:cNvSpPr>
          <p:nvPr/>
        </p:nvSpPr>
        <p:spPr bwMode="auto">
          <a:xfrm>
            <a:off x="7024688" y="714375"/>
            <a:ext cx="3133725" cy="706755"/>
          </a:xfrm>
          <a:prstGeom prst="rect">
            <a:avLst/>
          </a:prstGeom>
          <a:solidFill>
            <a:srgbClr val="FF9900"/>
          </a:solidFill>
          <a:ln w="12700" cap="sq">
            <a:noFill/>
            <a:miter lim="800000"/>
            <a:headEnd type="none" w="sm" len="sm"/>
            <a:tailEnd type="none" w="sm" len="sm"/>
          </a:ln>
          <a:effectLst/>
        </p:spPr>
        <p:txBody>
          <a:bodyPr>
            <a:spAutoFit/>
          </a:bodyPr>
          <a:lstStyle/>
          <a:p>
            <a:pPr marR="0" defTabSz="914400">
              <a:buClrTx/>
              <a:buSzTx/>
              <a:buFontTx/>
              <a:defRPr/>
            </a:pPr>
            <a:r>
              <a:rPr kumimoji="1" lang="zh-CN" altLang="en-US" sz="2000" b="1" kern="1200" cap="none" spc="0" normalizeH="0" baseline="0" noProof="0" dirty="0">
                <a:solidFill>
                  <a:schemeClr val="tx2"/>
                </a:solidFill>
                <a:effectLst>
                  <a:outerShdw blurRad="38100" dist="38100" dir="2700000" algn="tl">
                    <a:srgbClr val="FFFFFF"/>
                  </a:outerShdw>
                </a:effectLst>
                <a:latin typeface="Arial" panose="020B0604020202020204" pitchFamily="34" charset="0"/>
                <a:ea typeface="隶书" panose="02010509060101010101" pitchFamily="49" charset="-122"/>
                <a:cs typeface="+mn-cs"/>
              </a:rPr>
              <a:t>程序运行结果</a:t>
            </a:r>
            <a:endParaRPr kumimoji="1" lang="zh-CN" altLang="en-US" sz="2000" b="1" kern="1200" cap="none" spc="0" normalizeH="0" baseline="0" noProof="0" dirty="0">
              <a:solidFill>
                <a:schemeClr val="tx2"/>
              </a:solidFill>
              <a:effectLst>
                <a:outerShdw blurRad="38100" dist="38100" dir="2700000" algn="tl">
                  <a:srgbClr val="FFFFFF"/>
                </a:outerShdw>
              </a:effectLst>
              <a:latin typeface="Arial" panose="020B0604020202020204" pitchFamily="34" charset="0"/>
              <a:ea typeface="隶书" panose="02010509060101010101" pitchFamily="49" charset="-122"/>
              <a:cs typeface="+mn-cs"/>
            </a:endParaRPr>
          </a:p>
          <a:p>
            <a:pPr marR="0" defTabSz="914400">
              <a:buClrTx/>
              <a:buSzTx/>
              <a:buFontTx/>
              <a:defRPr/>
            </a:pPr>
            <a:r>
              <a:rPr kumimoji="1" lang="en-US" altLang="zh-CN" sz="2000" b="1" kern="1200" cap="none" spc="0" normalizeH="0" baseline="0" noProof="0" dirty="0">
                <a:solidFill>
                  <a:schemeClr val="tx2"/>
                </a:solidFill>
                <a:effectLst>
                  <a:outerShdw blurRad="38100" dist="38100" dir="2700000" algn="tl">
                    <a:srgbClr val="FFFFFF"/>
                  </a:outerShdw>
                </a:effectLst>
                <a:latin typeface="Arial" panose="020B0604020202020204" pitchFamily="34" charset="0"/>
                <a:ea typeface="隶书" panose="02010509060101010101" pitchFamily="49" charset="-122"/>
                <a:cs typeface="+mn-cs"/>
              </a:rPr>
              <a:t>Member of Base0:2</a:t>
            </a:r>
            <a:endParaRPr kumimoji="1" lang="en-US" altLang="zh-CN" sz="2000" b="1" kern="1200" cap="none" spc="0" normalizeH="0" baseline="0" noProof="0" dirty="0">
              <a:solidFill>
                <a:schemeClr val="tx2"/>
              </a:solidFill>
              <a:effectLst>
                <a:outerShdw blurRad="38100" dist="38100" dir="2700000" algn="tl">
                  <a:srgbClr val="FFFFFF"/>
                </a:outerShdw>
              </a:effectLst>
              <a:latin typeface="Arial" panose="020B0604020202020204" pitchFamily="34" charset="0"/>
              <a:ea typeface="隶书" panose="02010509060101010101" pitchFamily="49" charset="-122"/>
              <a:cs typeface="+mn-cs"/>
            </a:endParaRPr>
          </a:p>
        </p:txBody>
      </p:sp>
      <p:grpSp>
        <p:nvGrpSpPr>
          <p:cNvPr id="27" name="Group 3"/>
          <p:cNvGrpSpPr/>
          <p:nvPr/>
        </p:nvGrpSpPr>
        <p:grpSpPr>
          <a:xfrm>
            <a:off x="7319963" y="2860675"/>
            <a:ext cx="2306637" cy="2790825"/>
            <a:chOff x="3928" y="827"/>
            <a:chExt cx="1736" cy="2873"/>
          </a:xfrm>
        </p:grpSpPr>
        <p:sp>
          <p:nvSpPr>
            <p:cNvPr id="97284" name="AutoShape 4"/>
            <p:cNvSpPr/>
            <p:nvPr/>
          </p:nvSpPr>
          <p:spPr>
            <a:xfrm>
              <a:off x="3936" y="827"/>
              <a:ext cx="1728" cy="2873"/>
            </a:xfrm>
            <a:prstGeom prst="roundRect">
              <a:avLst>
                <a:gd name="adj" fmla="val 16667"/>
              </a:avLst>
            </a:prstGeom>
            <a:noFill/>
            <a:ln w="9525" cap="flat" cmpd="sng">
              <a:solidFill>
                <a:srgbClr val="CC3300"/>
              </a:solidFill>
              <a:prstDash val="solid"/>
              <a:round/>
              <a:headEnd type="none" w="med" len="med"/>
              <a:tailEnd type="none" w="med" len="med"/>
            </a:ln>
          </p:spPr>
          <p:txBody>
            <a:bodyPr lIns="0" tIns="0" rIns="0" bIns="0" anchor="t" anchorCtr="0"/>
            <a:p>
              <a:pPr algn="ctr"/>
              <a:r>
                <a:rPr lang="en-US" altLang="zh-CN" b="1" dirty="0">
                  <a:solidFill>
                    <a:srgbClr val="000000"/>
                  </a:solidFill>
                  <a:latin typeface="Times New Roman" panose="02020603050405020304" pitchFamily="18" charset="0"/>
                  <a:ea typeface="隶书" panose="02010509060101010101" pitchFamily="49" charset="-122"/>
                </a:rPr>
                <a:t>Derived</a:t>
              </a:r>
              <a:r>
                <a:rPr lang="zh-CN" altLang="en-US" b="1" dirty="0">
                  <a:solidFill>
                    <a:srgbClr val="000000"/>
                  </a:solidFill>
                  <a:latin typeface="Times New Roman" panose="02020603050405020304" pitchFamily="18" charset="0"/>
                  <a:ea typeface="隶书" panose="02010509060101010101" pitchFamily="49" charset="-122"/>
                </a:rPr>
                <a:t>类</a:t>
              </a:r>
              <a:endParaRPr lang="zh-CN" altLang="en-US" b="1" dirty="0">
                <a:solidFill>
                  <a:srgbClr val="000000"/>
                </a:solidFill>
                <a:latin typeface="Times New Roman" panose="02020603050405020304" pitchFamily="18" charset="0"/>
                <a:ea typeface="隶书" panose="02010509060101010101" pitchFamily="49" charset="-122"/>
              </a:endParaRPr>
            </a:p>
            <a:p>
              <a:pPr algn="ctr"/>
              <a:endParaRPr lang="zh-CN" altLang="en-US" b="1" dirty="0">
                <a:solidFill>
                  <a:srgbClr val="000000"/>
                </a:solidFill>
                <a:latin typeface="Times New Roman" panose="02020603050405020304" pitchFamily="18" charset="0"/>
                <a:ea typeface="隶书" panose="02010509060101010101" pitchFamily="49" charset="-122"/>
              </a:endParaRPr>
            </a:p>
            <a:p>
              <a:pPr algn="ctr"/>
              <a:endParaRPr lang="zh-CN" altLang="en-US" b="1" dirty="0">
                <a:solidFill>
                  <a:srgbClr val="000000"/>
                </a:solidFill>
                <a:latin typeface="Times New Roman" panose="02020603050405020304" pitchFamily="18" charset="0"/>
                <a:ea typeface="隶书" panose="02010509060101010101" pitchFamily="49" charset="-122"/>
              </a:endParaRPr>
            </a:p>
            <a:p>
              <a:pPr algn="ctr"/>
              <a:endParaRPr lang="zh-CN" altLang="en-US" b="1" dirty="0">
                <a:solidFill>
                  <a:srgbClr val="000000"/>
                </a:solidFill>
                <a:latin typeface="Times New Roman" panose="02020603050405020304" pitchFamily="18" charset="0"/>
                <a:ea typeface="隶书" panose="02010509060101010101" pitchFamily="49" charset="-122"/>
              </a:endParaRPr>
            </a:p>
            <a:p>
              <a:pPr algn="ctr"/>
              <a:endParaRPr lang="zh-CN" altLang="en-US" b="1" dirty="0">
                <a:solidFill>
                  <a:srgbClr val="000000"/>
                </a:solidFill>
                <a:latin typeface="Times New Roman" panose="02020603050405020304" pitchFamily="18" charset="0"/>
                <a:ea typeface="隶书" panose="02010509060101010101" pitchFamily="49" charset="-122"/>
              </a:endParaRPr>
            </a:p>
            <a:p>
              <a:pPr algn="ctr"/>
              <a:endParaRPr lang="zh-CN" altLang="en-US" b="1" dirty="0">
                <a:solidFill>
                  <a:srgbClr val="000000"/>
                </a:solidFill>
                <a:latin typeface="Times New Roman" panose="02020603050405020304" pitchFamily="18" charset="0"/>
                <a:ea typeface="隶书" panose="02010509060101010101" pitchFamily="49" charset="-122"/>
              </a:endParaRPr>
            </a:p>
            <a:p>
              <a:pPr algn="ctr"/>
              <a:endParaRPr lang="zh-CN" altLang="en-US" b="1" dirty="0">
                <a:solidFill>
                  <a:srgbClr val="000000"/>
                </a:solidFill>
                <a:latin typeface="Times New Roman" panose="02020603050405020304" pitchFamily="18" charset="0"/>
                <a:ea typeface="隶书" panose="02010509060101010101" pitchFamily="49" charset="-122"/>
              </a:endParaRPr>
            </a:p>
            <a:p>
              <a:pPr algn="ctr"/>
              <a:r>
                <a:rPr lang="en-US" altLang="zh-CN" b="1" dirty="0">
                  <a:solidFill>
                    <a:srgbClr val="000000"/>
                  </a:solidFill>
                  <a:latin typeface="Times New Roman" panose="02020603050405020304" pitchFamily="18" charset="0"/>
                  <a:ea typeface="隶书" panose="02010509060101010101" pitchFamily="49" charset="-122"/>
                </a:rPr>
                <a:t>void fun0( );</a:t>
              </a:r>
              <a:endParaRPr lang="en-US" altLang="zh-CN" b="1" dirty="0">
                <a:solidFill>
                  <a:srgbClr val="000000"/>
                </a:solidFill>
                <a:latin typeface="Times New Roman" panose="02020603050405020304" pitchFamily="18" charset="0"/>
                <a:ea typeface="隶书" panose="02010509060101010101" pitchFamily="49" charset="-122"/>
              </a:endParaRPr>
            </a:p>
            <a:p>
              <a:pPr algn="just">
                <a:lnSpc>
                  <a:spcPct val="88000"/>
                </a:lnSpc>
                <a:spcBef>
                  <a:spcPct val="35000"/>
                </a:spcBef>
              </a:pPr>
              <a:r>
                <a:rPr lang="en-US" altLang="zh-CN" b="1" dirty="0">
                  <a:solidFill>
                    <a:srgbClr val="000000"/>
                  </a:solidFill>
                  <a:latin typeface="Times New Roman" panose="02020603050405020304" pitchFamily="18" charset="0"/>
                  <a:ea typeface="隶书" panose="02010509060101010101" pitchFamily="49" charset="-122"/>
                </a:rPr>
                <a:t>        void fun( );</a:t>
              </a:r>
              <a:endParaRPr lang="en-US" altLang="zh-CN" b="1" dirty="0">
                <a:solidFill>
                  <a:srgbClr val="000000"/>
                </a:solidFill>
                <a:latin typeface="Times New Roman" panose="02020603050405020304" pitchFamily="18" charset="0"/>
                <a:ea typeface="隶书" panose="02010509060101010101" pitchFamily="49" charset="-122"/>
              </a:endParaRPr>
            </a:p>
          </p:txBody>
        </p:sp>
        <p:sp>
          <p:nvSpPr>
            <p:cNvPr id="97285" name="Rectangle 5"/>
            <p:cNvSpPr/>
            <p:nvPr/>
          </p:nvSpPr>
          <p:spPr>
            <a:xfrm>
              <a:off x="3928" y="1440"/>
              <a:ext cx="1728" cy="1200"/>
            </a:xfrm>
            <a:prstGeom prst="rect">
              <a:avLst/>
            </a:prstGeom>
            <a:noFill/>
            <a:ln w="9525" cap="flat" cmpd="sng">
              <a:solidFill>
                <a:srgbClr val="CC3300"/>
              </a:solidFill>
              <a:prstDash val="solid"/>
              <a:miter/>
              <a:headEnd type="none" w="med" len="med"/>
              <a:tailEnd type="none" w="med" len="med"/>
            </a:ln>
          </p:spPr>
          <p:txBody>
            <a:bodyPr lIns="18000" tIns="0" rIns="18000" bIns="0" anchor="t" anchorCtr="0"/>
            <a:p>
              <a:pPr algn="ctr">
                <a:lnSpc>
                  <a:spcPct val="96000"/>
                </a:lnSpc>
              </a:pPr>
              <a:r>
                <a:rPr lang="en-US" altLang="zh-CN" b="1" dirty="0">
                  <a:solidFill>
                    <a:srgbClr val="000000"/>
                  </a:solidFill>
                  <a:latin typeface="Times New Roman" panose="02020603050405020304" pitchFamily="18" charset="0"/>
                  <a:ea typeface="隶书" panose="02010509060101010101" pitchFamily="49" charset="-122"/>
                </a:rPr>
                <a:t>int var0;</a:t>
              </a:r>
              <a:endParaRPr lang="en-US" altLang="zh-CN" b="1" dirty="0">
                <a:solidFill>
                  <a:srgbClr val="000000"/>
                </a:solidFill>
                <a:latin typeface="Times New Roman" panose="02020603050405020304" pitchFamily="18" charset="0"/>
                <a:ea typeface="隶书" panose="02010509060101010101" pitchFamily="49" charset="-122"/>
              </a:endParaRPr>
            </a:p>
            <a:p>
              <a:pPr algn="ctr">
                <a:lnSpc>
                  <a:spcPct val="96000"/>
                </a:lnSpc>
              </a:pPr>
              <a:r>
                <a:rPr lang="en-US" altLang="zh-CN" b="1" dirty="0">
                  <a:solidFill>
                    <a:srgbClr val="000000"/>
                  </a:solidFill>
                  <a:latin typeface="Times New Roman" panose="02020603050405020304" pitchFamily="18" charset="0"/>
                  <a:ea typeface="隶书" panose="02010509060101010101" pitchFamily="49" charset="-122"/>
                </a:rPr>
                <a:t>int Base1::var1;</a:t>
              </a:r>
              <a:endParaRPr lang="en-US" altLang="zh-CN" b="1" dirty="0">
                <a:solidFill>
                  <a:srgbClr val="000000"/>
                </a:solidFill>
                <a:latin typeface="Times New Roman" panose="02020603050405020304" pitchFamily="18" charset="0"/>
                <a:ea typeface="隶书" panose="02010509060101010101" pitchFamily="49" charset="-122"/>
              </a:endParaRPr>
            </a:p>
            <a:p>
              <a:pPr algn="ctr">
                <a:lnSpc>
                  <a:spcPct val="96000"/>
                </a:lnSpc>
              </a:pPr>
              <a:r>
                <a:rPr lang="en-US" altLang="zh-CN" b="1" dirty="0">
                  <a:solidFill>
                    <a:srgbClr val="000000"/>
                  </a:solidFill>
                  <a:latin typeface="Times New Roman" panose="02020603050405020304" pitchFamily="18" charset="0"/>
                  <a:ea typeface="隶书" panose="02010509060101010101" pitchFamily="49" charset="-122"/>
                </a:rPr>
                <a:t>int Base2::var2;</a:t>
              </a:r>
              <a:endParaRPr lang="en-US" altLang="zh-CN" b="1" dirty="0">
                <a:solidFill>
                  <a:srgbClr val="000000"/>
                </a:solidFill>
                <a:latin typeface="Times New Roman" panose="02020603050405020304" pitchFamily="18" charset="0"/>
                <a:ea typeface="隶书" panose="02010509060101010101" pitchFamily="49" charset="-122"/>
              </a:endParaRPr>
            </a:p>
            <a:p>
              <a:pPr algn="ctr">
                <a:lnSpc>
                  <a:spcPct val="96000"/>
                </a:lnSpc>
              </a:pPr>
              <a:r>
                <a:rPr lang="en-US" altLang="zh-CN" b="1" dirty="0">
                  <a:solidFill>
                    <a:srgbClr val="000000"/>
                  </a:solidFill>
                  <a:latin typeface="Times New Roman" panose="02020603050405020304" pitchFamily="18" charset="0"/>
                  <a:ea typeface="隶书" panose="02010509060101010101" pitchFamily="49" charset="-122"/>
                </a:rPr>
                <a:t>int var;</a:t>
              </a:r>
              <a:endParaRPr lang="en-US" altLang="zh-CN" b="1" dirty="0">
                <a:solidFill>
                  <a:srgbClr val="000000"/>
                </a:solidFill>
                <a:latin typeface="Times New Roman" panose="02020603050405020304" pitchFamily="18" charset="0"/>
                <a:ea typeface="隶书" panose="02010509060101010101" pitchFamily="49" charset="-122"/>
              </a:endParaRPr>
            </a:p>
          </p:txBody>
        </p:sp>
      </p:grpSp>
      <p:grpSp>
        <p:nvGrpSpPr>
          <p:cNvPr id="30" name="Group 6"/>
          <p:cNvGrpSpPr/>
          <p:nvPr/>
        </p:nvGrpSpPr>
        <p:grpSpPr>
          <a:xfrm>
            <a:off x="2070100" y="2874963"/>
            <a:ext cx="4608513" cy="3311525"/>
            <a:chOff x="576" y="528"/>
            <a:chExt cx="3208" cy="3408"/>
          </a:xfrm>
        </p:grpSpPr>
        <p:sp>
          <p:nvSpPr>
            <p:cNvPr id="97287" name="AutoShape 7"/>
            <p:cNvSpPr/>
            <p:nvPr/>
          </p:nvSpPr>
          <p:spPr>
            <a:xfrm>
              <a:off x="1530" y="2933"/>
              <a:ext cx="1494" cy="1003"/>
            </a:xfrm>
            <a:prstGeom prst="roundRect">
              <a:avLst>
                <a:gd name="adj" fmla="val 16667"/>
              </a:avLst>
            </a:prstGeom>
            <a:noFill/>
            <a:ln w="9525" cap="flat" cmpd="sng">
              <a:solidFill>
                <a:srgbClr val="CC3300"/>
              </a:solidFill>
              <a:prstDash val="solid"/>
              <a:round/>
              <a:headEnd type="none" w="med" len="med"/>
              <a:tailEnd type="none" w="med" len="med"/>
            </a:ln>
          </p:spPr>
          <p:txBody>
            <a:bodyPr lIns="0" tIns="0" rIns="0" bIns="0" anchor="t" anchorCtr="0"/>
            <a:p>
              <a:pPr algn="ctr"/>
              <a:r>
                <a:rPr lang="en-US" altLang="zh-CN" b="1" dirty="0">
                  <a:solidFill>
                    <a:srgbClr val="000000"/>
                  </a:solidFill>
                  <a:latin typeface="Times New Roman" panose="02020603050405020304" pitchFamily="18" charset="0"/>
                  <a:ea typeface="隶书" panose="02010509060101010101" pitchFamily="49" charset="-122"/>
                </a:rPr>
                <a:t>Derived</a:t>
              </a:r>
              <a:r>
                <a:rPr lang="zh-CN" altLang="en-US" b="1" dirty="0">
                  <a:solidFill>
                    <a:srgbClr val="000000"/>
                  </a:solidFill>
                  <a:latin typeface="Times New Roman" panose="02020603050405020304" pitchFamily="18" charset="0"/>
                  <a:ea typeface="隶书" panose="02010509060101010101" pitchFamily="49" charset="-122"/>
                </a:rPr>
                <a:t>类</a:t>
              </a:r>
              <a:endParaRPr lang="zh-CN" altLang="en-US" b="1" dirty="0">
                <a:solidFill>
                  <a:srgbClr val="000000"/>
                </a:solidFill>
                <a:latin typeface="Times New Roman" panose="02020603050405020304" pitchFamily="18" charset="0"/>
                <a:ea typeface="隶书" panose="02010509060101010101" pitchFamily="49" charset="-122"/>
              </a:endParaRPr>
            </a:p>
            <a:p>
              <a:pPr algn="ctr"/>
              <a:endParaRPr lang="zh-CN" altLang="en-US" b="1" dirty="0">
                <a:solidFill>
                  <a:srgbClr val="000000"/>
                </a:solidFill>
                <a:latin typeface="Times New Roman" panose="02020603050405020304" pitchFamily="18" charset="0"/>
                <a:ea typeface="隶书" panose="02010509060101010101" pitchFamily="49" charset="-122"/>
              </a:endParaRPr>
            </a:p>
            <a:p>
              <a:pPr algn="just">
                <a:lnSpc>
                  <a:spcPct val="88000"/>
                </a:lnSpc>
                <a:spcBef>
                  <a:spcPct val="35000"/>
                </a:spcBef>
              </a:pPr>
              <a:r>
                <a:rPr lang="en-US" altLang="zh-CN" b="1" dirty="0">
                  <a:solidFill>
                    <a:srgbClr val="000000"/>
                  </a:solidFill>
                  <a:latin typeface="Times New Roman" panose="02020603050405020304" pitchFamily="18" charset="0"/>
                  <a:ea typeface="隶书" panose="02010509060101010101" pitchFamily="49" charset="-122"/>
                </a:rPr>
                <a:t>         void fun( );</a:t>
              </a:r>
              <a:endParaRPr lang="en-US" altLang="zh-CN" b="1" dirty="0">
                <a:solidFill>
                  <a:srgbClr val="000000"/>
                </a:solidFill>
                <a:latin typeface="Times New Roman" panose="02020603050405020304" pitchFamily="18" charset="0"/>
                <a:ea typeface="隶书" panose="02010509060101010101" pitchFamily="49" charset="-122"/>
              </a:endParaRPr>
            </a:p>
          </p:txBody>
        </p:sp>
        <p:sp>
          <p:nvSpPr>
            <p:cNvPr id="97288" name="Rectangle 8"/>
            <p:cNvSpPr/>
            <p:nvPr/>
          </p:nvSpPr>
          <p:spPr>
            <a:xfrm>
              <a:off x="1530" y="3271"/>
              <a:ext cx="1494" cy="277"/>
            </a:xfrm>
            <a:prstGeom prst="rect">
              <a:avLst/>
            </a:prstGeom>
            <a:noFill/>
            <a:ln w="9525" cap="flat" cmpd="sng">
              <a:solidFill>
                <a:srgbClr val="CC3300"/>
              </a:solidFill>
              <a:prstDash val="solid"/>
              <a:miter/>
              <a:headEnd type="none" w="med" len="med"/>
              <a:tailEnd type="none" w="med" len="med"/>
            </a:ln>
          </p:spPr>
          <p:txBody>
            <a:bodyPr lIns="18000" tIns="0" rIns="18000" bIns="0" anchor="t" anchorCtr="0"/>
            <a:p>
              <a:pPr algn="ctr"/>
              <a:r>
                <a:rPr lang="en-US" altLang="zh-CN" b="1" dirty="0">
                  <a:solidFill>
                    <a:srgbClr val="000000"/>
                  </a:solidFill>
                  <a:latin typeface="Times New Roman" panose="02020603050405020304" pitchFamily="18" charset="0"/>
                  <a:ea typeface="隶书" panose="02010509060101010101" pitchFamily="49" charset="-122"/>
                </a:rPr>
                <a:t>int var;</a:t>
              </a:r>
              <a:endParaRPr lang="en-US" altLang="zh-CN" b="1" dirty="0">
                <a:solidFill>
                  <a:srgbClr val="000000"/>
                </a:solidFill>
                <a:latin typeface="Times New Roman" panose="02020603050405020304" pitchFamily="18" charset="0"/>
                <a:ea typeface="隶书" panose="02010509060101010101" pitchFamily="49" charset="-122"/>
              </a:endParaRPr>
            </a:p>
          </p:txBody>
        </p:sp>
        <p:sp>
          <p:nvSpPr>
            <p:cNvPr id="97289" name="AutoShape 9"/>
            <p:cNvSpPr/>
            <p:nvPr/>
          </p:nvSpPr>
          <p:spPr>
            <a:xfrm>
              <a:off x="576" y="1850"/>
              <a:ext cx="1172" cy="687"/>
            </a:xfrm>
            <a:prstGeom prst="roundRect">
              <a:avLst>
                <a:gd name="adj" fmla="val 16667"/>
              </a:avLst>
            </a:prstGeom>
            <a:noFill/>
            <a:ln w="9525" cap="flat" cmpd="sng">
              <a:solidFill>
                <a:srgbClr val="CC3300"/>
              </a:solidFill>
              <a:prstDash val="solid"/>
              <a:round/>
              <a:headEnd type="none" w="med" len="med"/>
              <a:tailEnd type="none" w="med" len="med"/>
            </a:ln>
          </p:spPr>
          <p:txBody>
            <a:bodyPr lIns="0" tIns="0" rIns="0" bIns="0" anchor="t" anchorCtr="0"/>
            <a:p>
              <a:pPr algn="ctr"/>
              <a:r>
                <a:rPr lang="en-US" altLang="zh-CN" b="1" dirty="0">
                  <a:solidFill>
                    <a:srgbClr val="000000"/>
                  </a:solidFill>
                  <a:latin typeface="Times New Roman" panose="02020603050405020304" pitchFamily="18" charset="0"/>
                  <a:ea typeface="隶书" panose="02010509060101010101" pitchFamily="49" charset="-122"/>
                </a:rPr>
                <a:t>Base1</a:t>
              </a:r>
              <a:r>
                <a:rPr lang="zh-CN" altLang="en-US" b="1" dirty="0">
                  <a:solidFill>
                    <a:srgbClr val="000000"/>
                  </a:solidFill>
                  <a:latin typeface="Times New Roman" panose="02020603050405020304" pitchFamily="18" charset="0"/>
                  <a:ea typeface="隶书" panose="02010509060101010101" pitchFamily="49" charset="-122"/>
                </a:rPr>
                <a:t>类</a:t>
              </a:r>
              <a:endParaRPr lang="zh-CN" altLang="en-US" b="1" dirty="0">
                <a:solidFill>
                  <a:srgbClr val="000000"/>
                </a:solidFill>
                <a:latin typeface="Times New Roman" panose="02020603050405020304" pitchFamily="18" charset="0"/>
                <a:ea typeface="隶书" panose="02010509060101010101" pitchFamily="49" charset="-122"/>
              </a:endParaRPr>
            </a:p>
            <a:p>
              <a:pPr algn="ctr"/>
              <a:endParaRPr lang="zh-CN" altLang="en-US" b="1" dirty="0">
                <a:solidFill>
                  <a:srgbClr val="000000"/>
                </a:solidFill>
                <a:latin typeface="Times New Roman" panose="02020603050405020304" pitchFamily="18" charset="0"/>
                <a:ea typeface="隶书" panose="02010509060101010101" pitchFamily="49" charset="-122"/>
              </a:endParaRPr>
            </a:p>
            <a:p>
              <a:pPr algn="just">
                <a:lnSpc>
                  <a:spcPct val="88000"/>
                </a:lnSpc>
              </a:pPr>
              <a:endParaRPr lang="zh-CN" altLang="en-US" b="1" dirty="0">
                <a:solidFill>
                  <a:srgbClr val="000000"/>
                </a:solidFill>
                <a:latin typeface="Times New Roman" panose="02020603050405020304" pitchFamily="18" charset="0"/>
                <a:ea typeface="隶书" panose="02010509060101010101" pitchFamily="49" charset="-122"/>
              </a:endParaRPr>
            </a:p>
          </p:txBody>
        </p:sp>
        <p:sp>
          <p:nvSpPr>
            <p:cNvPr id="97290" name="Rectangle 10"/>
            <p:cNvSpPr/>
            <p:nvPr/>
          </p:nvSpPr>
          <p:spPr>
            <a:xfrm>
              <a:off x="576" y="2160"/>
              <a:ext cx="1172" cy="288"/>
            </a:xfrm>
            <a:prstGeom prst="rect">
              <a:avLst/>
            </a:prstGeom>
            <a:noFill/>
            <a:ln w="9525" cap="flat" cmpd="sng">
              <a:solidFill>
                <a:srgbClr val="CC3300"/>
              </a:solidFill>
              <a:prstDash val="solid"/>
              <a:miter/>
              <a:headEnd type="none" w="med" len="med"/>
              <a:tailEnd type="none" w="med" len="med"/>
            </a:ln>
          </p:spPr>
          <p:txBody>
            <a:bodyPr lIns="18000" tIns="0" rIns="18000" bIns="0" anchor="t" anchorCtr="0"/>
            <a:p>
              <a:pPr algn="ctr">
                <a:lnSpc>
                  <a:spcPct val="96000"/>
                </a:lnSpc>
              </a:pPr>
              <a:r>
                <a:rPr lang="en-US" altLang="zh-CN" b="1" dirty="0">
                  <a:solidFill>
                    <a:srgbClr val="000000"/>
                  </a:solidFill>
                  <a:latin typeface="Times New Roman" panose="02020603050405020304" pitchFamily="18" charset="0"/>
                  <a:ea typeface="隶书" panose="02010509060101010101" pitchFamily="49" charset="-122"/>
                </a:rPr>
                <a:t>int var1;</a:t>
              </a:r>
              <a:endParaRPr lang="en-US" altLang="zh-CN" b="1" dirty="0">
                <a:solidFill>
                  <a:srgbClr val="000000"/>
                </a:solidFill>
                <a:latin typeface="Times New Roman" panose="02020603050405020304" pitchFamily="18" charset="0"/>
                <a:ea typeface="隶书" panose="02010509060101010101" pitchFamily="49" charset="-122"/>
              </a:endParaRPr>
            </a:p>
          </p:txBody>
        </p:sp>
        <p:sp>
          <p:nvSpPr>
            <p:cNvPr id="97291" name="Line 11"/>
            <p:cNvSpPr/>
            <p:nvPr/>
          </p:nvSpPr>
          <p:spPr>
            <a:xfrm>
              <a:off x="2206" y="2788"/>
              <a:ext cx="0" cy="168"/>
            </a:xfrm>
            <a:prstGeom prst="line">
              <a:avLst/>
            </a:prstGeom>
            <a:ln w="9525" cap="flat" cmpd="sng">
              <a:solidFill>
                <a:srgbClr val="CC3300"/>
              </a:solidFill>
              <a:prstDash val="solid"/>
              <a:round/>
              <a:headEnd type="none" w="med" len="med"/>
              <a:tailEnd type="none" w="med" len="med"/>
            </a:ln>
          </p:spPr>
        </p:sp>
        <p:sp>
          <p:nvSpPr>
            <p:cNvPr id="97292" name="Line 12"/>
            <p:cNvSpPr/>
            <p:nvPr/>
          </p:nvSpPr>
          <p:spPr>
            <a:xfrm>
              <a:off x="1152" y="2550"/>
              <a:ext cx="0" cy="55"/>
            </a:xfrm>
            <a:prstGeom prst="line">
              <a:avLst/>
            </a:prstGeom>
            <a:ln w="9525" cap="flat" cmpd="sng">
              <a:solidFill>
                <a:srgbClr val="CC3300"/>
              </a:solidFill>
              <a:prstDash val="solid"/>
              <a:round/>
              <a:headEnd type="none" w="med" len="med"/>
              <a:tailEnd type="none" w="med" len="med"/>
            </a:ln>
          </p:spPr>
        </p:sp>
        <p:sp>
          <p:nvSpPr>
            <p:cNvPr id="97293" name="AutoShape 13"/>
            <p:cNvSpPr/>
            <p:nvPr/>
          </p:nvSpPr>
          <p:spPr>
            <a:xfrm rot="-5400000">
              <a:off x="1113" y="2562"/>
              <a:ext cx="87" cy="186"/>
            </a:xfrm>
            <a:prstGeom prst="flowChartDelay">
              <a:avLst/>
            </a:prstGeom>
            <a:noFill/>
            <a:ln w="9525" cap="flat" cmpd="sng">
              <a:solidFill>
                <a:srgbClr val="CC3300"/>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97294" name="AutoShape 14"/>
            <p:cNvSpPr/>
            <p:nvPr/>
          </p:nvSpPr>
          <p:spPr>
            <a:xfrm>
              <a:off x="2612" y="1813"/>
              <a:ext cx="1172" cy="715"/>
            </a:xfrm>
            <a:prstGeom prst="roundRect">
              <a:avLst>
                <a:gd name="adj" fmla="val 16667"/>
              </a:avLst>
            </a:prstGeom>
            <a:noFill/>
            <a:ln w="9525" cap="flat" cmpd="sng">
              <a:solidFill>
                <a:srgbClr val="CC3300"/>
              </a:solidFill>
              <a:prstDash val="solid"/>
              <a:round/>
              <a:headEnd type="none" w="med" len="med"/>
              <a:tailEnd type="none" w="med" len="med"/>
            </a:ln>
          </p:spPr>
          <p:txBody>
            <a:bodyPr lIns="0" tIns="0" rIns="0" bIns="0" anchor="t" anchorCtr="0"/>
            <a:p>
              <a:pPr algn="ctr"/>
              <a:r>
                <a:rPr lang="en-US" altLang="zh-CN" b="1" dirty="0">
                  <a:solidFill>
                    <a:srgbClr val="000000"/>
                  </a:solidFill>
                  <a:latin typeface="Times New Roman" panose="02020603050405020304" pitchFamily="18" charset="0"/>
                  <a:ea typeface="隶书" panose="02010509060101010101" pitchFamily="49" charset="-122"/>
                </a:rPr>
                <a:t>Base2</a:t>
              </a:r>
              <a:r>
                <a:rPr lang="zh-CN" altLang="en-US" b="1" dirty="0">
                  <a:solidFill>
                    <a:srgbClr val="000000"/>
                  </a:solidFill>
                  <a:latin typeface="Times New Roman" panose="02020603050405020304" pitchFamily="18" charset="0"/>
                  <a:ea typeface="隶书" panose="02010509060101010101" pitchFamily="49" charset="-122"/>
                </a:rPr>
                <a:t>类</a:t>
              </a:r>
              <a:endParaRPr lang="zh-CN" altLang="en-US" b="1" dirty="0">
                <a:solidFill>
                  <a:srgbClr val="000000"/>
                </a:solidFill>
                <a:latin typeface="Times New Roman" panose="02020603050405020304" pitchFamily="18" charset="0"/>
                <a:ea typeface="隶书" panose="02010509060101010101" pitchFamily="49" charset="-122"/>
              </a:endParaRPr>
            </a:p>
            <a:p>
              <a:pPr algn="ctr"/>
              <a:endParaRPr lang="zh-CN" altLang="en-US" b="1" dirty="0">
                <a:solidFill>
                  <a:srgbClr val="000000"/>
                </a:solidFill>
                <a:latin typeface="Times New Roman" panose="02020603050405020304" pitchFamily="18" charset="0"/>
                <a:ea typeface="隶书" panose="02010509060101010101" pitchFamily="49" charset="-122"/>
              </a:endParaRPr>
            </a:p>
          </p:txBody>
        </p:sp>
        <p:sp>
          <p:nvSpPr>
            <p:cNvPr id="97295" name="Rectangle 15"/>
            <p:cNvSpPr/>
            <p:nvPr/>
          </p:nvSpPr>
          <p:spPr>
            <a:xfrm>
              <a:off x="2612" y="2160"/>
              <a:ext cx="1172" cy="262"/>
            </a:xfrm>
            <a:prstGeom prst="rect">
              <a:avLst/>
            </a:prstGeom>
            <a:noFill/>
            <a:ln w="9525" cap="flat" cmpd="sng">
              <a:solidFill>
                <a:srgbClr val="CC3300"/>
              </a:solidFill>
              <a:prstDash val="solid"/>
              <a:miter/>
              <a:headEnd type="none" w="med" len="med"/>
              <a:tailEnd type="none" w="med" len="med"/>
            </a:ln>
          </p:spPr>
          <p:txBody>
            <a:bodyPr lIns="18000" tIns="0" rIns="18000" bIns="0" anchor="t" anchorCtr="0"/>
            <a:p>
              <a:pPr algn="ctr">
                <a:lnSpc>
                  <a:spcPct val="96000"/>
                </a:lnSpc>
              </a:pPr>
              <a:r>
                <a:rPr lang="en-US" altLang="zh-CN" b="1" dirty="0">
                  <a:solidFill>
                    <a:srgbClr val="000000"/>
                  </a:solidFill>
                  <a:latin typeface="Times New Roman" panose="02020603050405020304" pitchFamily="18" charset="0"/>
                  <a:ea typeface="隶书" panose="02010509060101010101" pitchFamily="49" charset="-122"/>
                </a:rPr>
                <a:t>int var2;</a:t>
              </a:r>
              <a:endParaRPr lang="en-US" altLang="zh-CN" b="1" dirty="0">
                <a:solidFill>
                  <a:srgbClr val="000000"/>
                </a:solidFill>
                <a:latin typeface="Times New Roman" panose="02020603050405020304" pitchFamily="18" charset="0"/>
                <a:ea typeface="隶书" panose="02010509060101010101" pitchFamily="49" charset="-122"/>
              </a:endParaRPr>
            </a:p>
          </p:txBody>
        </p:sp>
        <p:sp>
          <p:nvSpPr>
            <p:cNvPr id="97296" name="Line 16"/>
            <p:cNvSpPr/>
            <p:nvPr/>
          </p:nvSpPr>
          <p:spPr>
            <a:xfrm>
              <a:off x="3229" y="2532"/>
              <a:ext cx="0" cy="65"/>
            </a:xfrm>
            <a:prstGeom prst="line">
              <a:avLst/>
            </a:prstGeom>
            <a:ln w="9525" cap="flat" cmpd="sng">
              <a:solidFill>
                <a:srgbClr val="CC3300"/>
              </a:solidFill>
              <a:prstDash val="solid"/>
              <a:round/>
              <a:headEnd type="none" w="med" len="med"/>
              <a:tailEnd type="none" w="med" len="med"/>
            </a:ln>
          </p:spPr>
        </p:sp>
        <p:sp>
          <p:nvSpPr>
            <p:cNvPr id="97297" name="AutoShape 17"/>
            <p:cNvSpPr/>
            <p:nvPr/>
          </p:nvSpPr>
          <p:spPr>
            <a:xfrm rot="-5400000">
              <a:off x="3196" y="2550"/>
              <a:ext cx="86" cy="186"/>
            </a:xfrm>
            <a:prstGeom prst="flowChartDelay">
              <a:avLst/>
            </a:prstGeom>
            <a:noFill/>
            <a:ln w="9525" cap="flat" cmpd="sng">
              <a:solidFill>
                <a:srgbClr val="CC3300"/>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97298" name="AutoShape 18"/>
            <p:cNvSpPr/>
            <p:nvPr/>
          </p:nvSpPr>
          <p:spPr>
            <a:xfrm>
              <a:off x="1645" y="528"/>
              <a:ext cx="1379" cy="944"/>
            </a:xfrm>
            <a:prstGeom prst="roundRect">
              <a:avLst>
                <a:gd name="adj" fmla="val 16667"/>
              </a:avLst>
            </a:prstGeom>
            <a:noFill/>
            <a:ln w="9525" cap="flat" cmpd="sng">
              <a:solidFill>
                <a:srgbClr val="CC3300"/>
              </a:solidFill>
              <a:prstDash val="solid"/>
              <a:round/>
              <a:headEnd type="none" w="med" len="med"/>
              <a:tailEnd type="none" w="med" len="med"/>
            </a:ln>
          </p:spPr>
          <p:txBody>
            <a:bodyPr lIns="0" tIns="0" rIns="0" bIns="0" anchor="t" anchorCtr="0"/>
            <a:p>
              <a:pPr algn="ctr"/>
              <a:r>
                <a:rPr lang="en-US" altLang="zh-CN" b="1" dirty="0">
                  <a:solidFill>
                    <a:srgbClr val="000000"/>
                  </a:solidFill>
                  <a:latin typeface="Times New Roman" panose="02020603050405020304" pitchFamily="18" charset="0"/>
                  <a:ea typeface="隶书" panose="02010509060101010101" pitchFamily="49" charset="-122"/>
                </a:rPr>
                <a:t>Base0</a:t>
              </a:r>
              <a:r>
                <a:rPr lang="zh-CN" altLang="en-US" b="1" dirty="0">
                  <a:solidFill>
                    <a:srgbClr val="000000"/>
                  </a:solidFill>
                  <a:latin typeface="Times New Roman" panose="02020603050405020304" pitchFamily="18" charset="0"/>
                  <a:ea typeface="隶书" panose="02010509060101010101" pitchFamily="49" charset="-122"/>
                </a:rPr>
                <a:t>类</a:t>
              </a:r>
              <a:endParaRPr lang="zh-CN" altLang="en-US" b="1" dirty="0">
                <a:solidFill>
                  <a:srgbClr val="000000"/>
                </a:solidFill>
                <a:latin typeface="Times New Roman" panose="02020603050405020304" pitchFamily="18" charset="0"/>
                <a:ea typeface="隶书" panose="02010509060101010101" pitchFamily="49" charset="-122"/>
              </a:endParaRPr>
            </a:p>
            <a:p>
              <a:pPr algn="ctr"/>
              <a:endParaRPr lang="zh-CN" altLang="en-US" b="1" dirty="0">
                <a:solidFill>
                  <a:srgbClr val="000000"/>
                </a:solidFill>
                <a:latin typeface="Times New Roman" panose="02020603050405020304" pitchFamily="18" charset="0"/>
                <a:ea typeface="隶书" panose="02010509060101010101" pitchFamily="49" charset="-122"/>
              </a:endParaRPr>
            </a:p>
            <a:p>
              <a:pPr algn="just">
                <a:lnSpc>
                  <a:spcPct val="88000"/>
                </a:lnSpc>
              </a:pPr>
              <a:r>
                <a:rPr lang="en-US" altLang="zh-CN" b="1" dirty="0">
                  <a:solidFill>
                    <a:srgbClr val="000000"/>
                  </a:solidFill>
                  <a:latin typeface="Times New Roman" panose="02020603050405020304" pitchFamily="18" charset="0"/>
                  <a:ea typeface="隶书" panose="02010509060101010101" pitchFamily="49" charset="-122"/>
                </a:rPr>
                <a:t>      void fun0( );</a:t>
              </a:r>
              <a:endParaRPr lang="en-US" altLang="zh-CN" b="1" dirty="0">
                <a:solidFill>
                  <a:srgbClr val="000000"/>
                </a:solidFill>
                <a:latin typeface="Times New Roman" panose="02020603050405020304" pitchFamily="18" charset="0"/>
                <a:ea typeface="隶书" panose="02010509060101010101" pitchFamily="49" charset="-122"/>
              </a:endParaRPr>
            </a:p>
          </p:txBody>
        </p:sp>
        <p:sp>
          <p:nvSpPr>
            <p:cNvPr id="97299" name="Rectangle 19"/>
            <p:cNvSpPr/>
            <p:nvPr/>
          </p:nvSpPr>
          <p:spPr>
            <a:xfrm>
              <a:off x="1632" y="864"/>
              <a:ext cx="1392" cy="269"/>
            </a:xfrm>
            <a:prstGeom prst="rect">
              <a:avLst/>
            </a:prstGeom>
            <a:noFill/>
            <a:ln w="9525" cap="flat" cmpd="sng">
              <a:solidFill>
                <a:srgbClr val="CC3300"/>
              </a:solidFill>
              <a:prstDash val="solid"/>
              <a:miter/>
              <a:headEnd type="none" w="med" len="med"/>
              <a:tailEnd type="none" w="med" len="med"/>
            </a:ln>
          </p:spPr>
          <p:txBody>
            <a:bodyPr lIns="18000" tIns="0" rIns="18000" bIns="0" anchor="t" anchorCtr="0"/>
            <a:p>
              <a:pPr algn="ctr"/>
              <a:r>
                <a:rPr lang="en-US" altLang="zh-CN" b="1" dirty="0">
                  <a:solidFill>
                    <a:srgbClr val="000000"/>
                  </a:solidFill>
                  <a:latin typeface="Times New Roman" panose="02020603050405020304" pitchFamily="18" charset="0"/>
                  <a:ea typeface="隶书" panose="02010509060101010101" pitchFamily="49" charset="-122"/>
                </a:rPr>
                <a:t>int var0;</a:t>
              </a:r>
              <a:endParaRPr lang="en-US" altLang="zh-CN" b="1" dirty="0">
                <a:solidFill>
                  <a:srgbClr val="000000"/>
                </a:solidFill>
                <a:latin typeface="Times New Roman" panose="02020603050405020304" pitchFamily="18" charset="0"/>
                <a:ea typeface="隶书" panose="02010509060101010101" pitchFamily="49" charset="-122"/>
              </a:endParaRPr>
            </a:p>
          </p:txBody>
        </p:sp>
        <p:sp>
          <p:nvSpPr>
            <p:cNvPr id="97300" name="Line 20"/>
            <p:cNvSpPr/>
            <p:nvPr/>
          </p:nvSpPr>
          <p:spPr>
            <a:xfrm>
              <a:off x="2181" y="1478"/>
              <a:ext cx="0" cy="80"/>
            </a:xfrm>
            <a:prstGeom prst="line">
              <a:avLst/>
            </a:prstGeom>
            <a:ln w="9525" cap="flat" cmpd="sng">
              <a:solidFill>
                <a:srgbClr val="CC3300"/>
              </a:solidFill>
              <a:prstDash val="solid"/>
              <a:round/>
              <a:headEnd type="none" w="med" len="med"/>
              <a:tailEnd type="none" w="med" len="med"/>
            </a:ln>
          </p:spPr>
        </p:sp>
        <p:sp>
          <p:nvSpPr>
            <p:cNvPr id="97301" name="AutoShape 21"/>
            <p:cNvSpPr/>
            <p:nvPr/>
          </p:nvSpPr>
          <p:spPr>
            <a:xfrm rot="-5400000">
              <a:off x="2148" y="1491"/>
              <a:ext cx="86" cy="184"/>
            </a:xfrm>
            <a:prstGeom prst="flowChartDelay">
              <a:avLst/>
            </a:prstGeom>
            <a:noFill/>
            <a:ln w="9525" cap="flat" cmpd="sng">
              <a:solidFill>
                <a:srgbClr val="CC3300"/>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97302" name="Line 22"/>
            <p:cNvSpPr/>
            <p:nvPr/>
          </p:nvSpPr>
          <p:spPr>
            <a:xfrm>
              <a:off x="1111" y="1698"/>
              <a:ext cx="2139" cy="0"/>
            </a:xfrm>
            <a:prstGeom prst="line">
              <a:avLst/>
            </a:prstGeom>
            <a:ln w="9525" cap="flat" cmpd="sng">
              <a:solidFill>
                <a:srgbClr val="CC3300"/>
              </a:solidFill>
              <a:prstDash val="solid"/>
              <a:round/>
              <a:headEnd type="none" w="med" len="med"/>
              <a:tailEnd type="none" w="med" len="med"/>
            </a:ln>
          </p:spPr>
        </p:sp>
        <p:sp>
          <p:nvSpPr>
            <p:cNvPr id="97303" name="Line 23"/>
            <p:cNvSpPr/>
            <p:nvPr/>
          </p:nvSpPr>
          <p:spPr>
            <a:xfrm>
              <a:off x="1111" y="1704"/>
              <a:ext cx="0" cy="132"/>
            </a:xfrm>
            <a:prstGeom prst="line">
              <a:avLst/>
            </a:prstGeom>
            <a:ln w="9525" cap="flat" cmpd="sng">
              <a:solidFill>
                <a:srgbClr val="CC3300"/>
              </a:solidFill>
              <a:prstDash val="solid"/>
              <a:round/>
              <a:headEnd type="none" w="med" len="med"/>
              <a:tailEnd type="none" w="med" len="med"/>
            </a:ln>
          </p:spPr>
        </p:sp>
        <p:sp>
          <p:nvSpPr>
            <p:cNvPr id="97304" name="Line 24"/>
            <p:cNvSpPr/>
            <p:nvPr/>
          </p:nvSpPr>
          <p:spPr>
            <a:xfrm>
              <a:off x="3250" y="1699"/>
              <a:ext cx="0" cy="132"/>
            </a:xfrm>
            <a:prstGeom prst="line">
              <a:avLst/>
            </a:prstGeom>
            <a:ln w="9525" cap="flat" cmpd="sng">
              <a:solidFill>
                <a:srgbClr val="CC3300"/>
              </a:solidFill>
              <a:prstDash val="solid"/>
              <a:round/>
              <a:headEnd type="none" w="med" len="med"/>
              <a:tailEnd type="none" w="med" len="med"/>
            </a:ln>
          </p:spPr>
        </p:sp>
        <p:sp>
          <p:nvSpPr>
            <p:cNvPr id="97305" name="Line 25"/>
            <p:cNvSpPr/>
            <p:nvPr/>
          </p:nvSpPr>
          <p:spPr>
            <a:xfrm>
              <a:off x="2212" y="1623"/>
              <a:ext cx="0" cy="78"/>
            </a:xfrm>
            <a:prstGeom prst="line">
              <a:avLst/>
            </a:prstGeom>
            <a:ln w="9525" cap="flat" cmpd="sng">
              <a:solidFill>
                <a:srgbClr val="CC3300"/>
              </a:solidFill>
              <a:prstDash val="solid"/>
              <a:round/>
              <a:headEnd type="none" w="med" len="med"/>
              <a:tailEnd type="none" w="med" len="med"/>
            </a:ln>
          </p:spPr>
        </p:sp>
        <p:sp>
          <p:nvSpPr>
            <p:cNvPr id="97306" name="Freeform 26"/>
            <p:cNvSpPr/>
            <p:nvPr/>
          </p:nvSpPr>
          <p:spPr>
            <a:xfrm>
              <a:off x="1163" y="2687"/>
              <a:ext cx="2097" cy="104"/>
            </a:xfrm>
            <a:custGeom>
              <a:avLst/>
              <a:gdLst/>
              <a:ahLst/>
              <a:cxnLst>
                <a:cxn ang="0">
                  <a:pos x="0" y="3"/>
                </a:cxn>
                <a:cxn ang="0">
                  <a:pos x="0" y="12"/>
                </a:cxn>
                <a:cxn ang="0">
                  <a:pos x="3170" y="12"/>
                </a:cxn>
                <a:cxn ang="0">
                  <a:pos x="3170" y="0"/>
                </a:cxn>
              </a:cxnLst>
              <a:pathLst>
                <a:path w="2040" h="120">
                  <a:moveTo>
                    <a:pt x="0" y="15"/>
                  </a:moveTo>
                  <a:lnTo>
                    <a:pt x="0" y="120"/>
                  </a:lnTo>
                  <a:lnTo>
                    <a:pt x="2040" y="120"/>
                  </a:lnTo>
                  <a:lnTo>
                    <a:pt x="2040" y="0"/>
                  </a:lnTo>
                </a:path>
              </a:pathLst>
            </a:custGeom>
            <a:noFill/>
            <a:ln w="9525" cap="flat" cmpd="sng">
              <a:solidFill>
                <a:srgbClr val="CC3300"/>
              </a:solidFill>
              <a:prstDash val="solid"/>
              <a:round/>
              <a:headEnd type="none" w="med" len="med"/>
              <a:tailEnd type="none" w="med" len="med"/>
            </a:ln>
          </p:spPr>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1732">
                                            <p:txEl>
                                              <p:charRg st="4294967295" end="4294967295"/>
                                            </p:txEl>
                                          </p:spTgt>
                                        </p:tgtEl>
                                        <p:attrNameLst>
                                          <p:attrName>style.visibility</p:attrName>
                                        </p:attrNameLst>
                                      </p:cBhvr>
                                      <p:to>
                                        <p:strVal val="visible"/>
                                      </p:to>
                                    </p:set>
                                    <p:animEffect transition="in" filter="checkerboard(across)">
                                      <p:cBhvr>
                                        <p:cTn id="7" dur="500"/>
                                        <p:tgtEl>
                                          <p:spTgt spid="201732">
                                            <p:txEl>
                                              <p:char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01732">
                                            <p:txEl>
                                              <p:charRg st="0" end="7"/>
                                            </p:txEl>
                                          </p:spTgt>
                                        </p:tgtEl>
                                        <p:attrNameLst>
                                          <p:attrName>style.visibility</p:attrName>
                                        </p:attrNameLst>
                                      </p:cBhvr>
                                      <p:to>
                                        <p:strVal val="visible"/>
                                      </p:to>
                                    </p:set>
                                    <p:animEffect transition="in" filter="checkerboard(across)">
                                      <p:cBhvr>
                                        <p:cTn id="12" dur="500"/>
                                        <p:tgtEl>
                                          <p:spTgt spid="201732">
                                            <p:txEl>
                                              <p:charRg st="0"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01732">
                                            <p:txEl>
                                              <p:charRg st="7" end="25"/>
                                            </p:txEl>
                                          </p:spTgt>
                                        </p:tgtEl>
                                        <p:attrNameLst>
                                          <p:attrName>style.visibility</p:attrName>
                                        </p:attrNameLst>
                                      </p:cBhvr>
                                      <p:to>
                                        <p:strVal val="visible"/>
                                      </p:to>
                                    </p:set>
                                    <p:animEffect transition="in" filter="checkerboard(across)">
                                      <p:cBhvr>
                                        <p:cTn id="17" dur="500"/>
                                        <p:tgtEl>
                                          <p:spTgt spid="201732">
                                            <p:txEl>
                                              <p:charRg st="7" end="2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down)">
                                      <p:cBhvr>
                                        <p:cTn id="22" dur="500"/>
                                        <p:tgtEl>
                                          <p:spTgt spid="30"/>
                                        </p:tgtEl>
                                      </p:cBhvr>
                                    </p:animEffect>
                                  </p:childTnLst>
                                </p:cTn>
                              </p:par>
                              <p:par>
                                <p:cTn id="23" presetID="22" presetClass="entr" presetSubtype="4"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down)">
                                      <p:cBhvr>
                                        <p:cTn id="2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p:nvPr>
            <p:ph idx="1"/>
          </p:nvPr>
        </p:nvSpPr>
        <p:spPr>
          <a:xfrm>
            <a:off x="888365" y="929005"/>
            <a:ext cx="10804525" cy="2087245"/>
          </a:xfrm>
          <a:noFill/>
          <a:ln>
            <a:noFill/>
          </a:ln>
        </p:spPr>
        <p:txBody>
          <a:bodyPr anchor="t" anchorCtr="0"/>
          <a:p>
            <a:pPr>
              <a:lnSpc>
                <a:spcPct val="90000"/>
              </a:lnSpc>
              <a:spcBef>
                <a:spcPct val="0"/>
              </a:spcBef>
              <a:buNone/>
            </a:pPr>
            <a:r>
              <a:rPr lang="zh-CN" altLang="en-US" sz="2800" b="1" dirty="0">
                <a:solidFill>
                  <a:srgbClr val="CC3300"/>
                </a:solidFill>
                <a:latin typeface="华文楷体" panose="02010600040101010101" pitchFamily="2" charset="-122"/>
                <a:ea typeface="华文楷体" panose="02010600040101010101" pitchFamily="2" charset="-122"/>
                <a:sym typeface="Wingdings 2" panose="05020102010507070707" pitchFamily="18" charset="2"/>
              </a:rPr>
              <a:t></a:t>
            </a:r>
            <a:r>
              <a:rPr lang="zh-CN" altLang="en-US" sz="2800" b="1" dirty="0">
                <a:solidFill>
                  <a:srgbClr val="000000"/>
                </a:solidFill>
                <a:latin typeface="华文楷体" panose="02010600040101010101" pitchFamily="2" charset="-122"/>
                <a:ea typeface="华文楷体" panose="02010600040101010101" pitchFamily="2" charset="-122"/>
              </a:rPr>
              <a:t>新类从已有类得到已有特性的过程称为</a:t>
            </a:r>
            <a:r>
              <a:rPr lang="zh-CN" altLang="en-US" sz="2800" b="1" dirty="0">
                <a:solidFill>
                  <a:srgbClr val="CC3300"/>
                </a:solidFill>
                <a:latin typeface="华文楷体" panose="02010600040101010101" pitchFamily="2" charset="-122"/>
                <a:ea typeface="华文楷体" panose="02010600040101010101" pitchFamily="2" charset="-122"/>
              </a:rPr>
              <a:t>继承</a:t>
            </a:r>
            <a:r>
              <a:rPr lang="zh-CN" altLang="en-US" sz="2800" b="1" dirty="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a:p>
            <a:pPr>
              <a:lnSpc>
                <a:spcPct val="90000"/>
              </a:lnSpc>
              <a:spcBef>
                <a:spcPct val="0"/>
              </a:spcBef>
              <a:buNone/>
            </a:pPr>
            <a:r>
              <a:rPr lang="zh-CN" altLang="en-US" sz="2800" b="1" dirty="0">
                <a:solidFill>
                  <a:srgbClr val="CC3300"/>
                </a:solidFill>
                <a:latin typeface="华文楷体" panose="02010600040101010101" pitchFamily="2" charset="-122"/>
                <a:ea typeface="华文楷体" panose="02010600040101010101" pitchFamily="2" charset="-122"/>
                <a:sym typeface="Wingdings 2" panose="05020102010507070707" pitchFamily="18" charset="2"/>
              </a:rPr>
              <a:t></a:t>
            </a:r>
            <a:r>
              <a:rPr lang="zh-CN" altLang="en-US" sz="2800" b="1" dirty="0">
                <a:solidFill>
                  <a:srgbClr val="000000"/>
                </a:solidFill>
                <a:latin typeface="华文楷体" panose="02010600040101010101" pitchFamily="2" charset="-122"/>
                <a:ea typeface="华文楷体" panose="02010600040101010101" pitchFamily="2" charset="-122"/>
              </a:rPr>
              <a:t>在已有类的基础上新增自己的特性而产生新类的过程称为</a:t>
            </a:r>
            <a:r>
              <a:rPr lang="zh-CN" altLang="en-US" sz="2800" b="1" dirty="0">
                <a:solidFill>
                  <a:srgbClr val="CC3300"/>
                </a:solidFill>
                <a:latin typeface="华文楷体" panose="02010600040101010101" pitchFamily="2" charset="-122"/>
                <a:ea typeface="华文楷体" panose="02010600040101010101" pitchFamily="2" charset="-122"/>
              </a:rPr>
              <a:t>派生</a:t>
            </a:r>
            <a:r>
              <a:rPr lang="zh-CN" altLang="en-US" sz="2800" b="1" dirty="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a:p>
            <a:pPr>
              <a:lnSpc>
                <a:spcPct val="90000"/>
              </a:lnSpc>
              <a:spcBef>
                <a:spcPct val="0"/>
              </a:spcBef>
              <a:buNone/>
            </a:pPr>
            <a:r>
              <a:rPr lang="zh-CN" altLang="en-US" sz="2800" b="1" dirty="0">
                <a:solidFill>
                  <a:srgbClr val="CC3300"/>
                </a:solidFill>
                <a:latin typeface="华文楷体" panose="02010600040101010101" pitchFamily="2" charset="-122"/>
                <a:ea typeface="华文楷体" panose="02010600040101010101" pitchFamily="2" charset="-122"/>
                <a:sym typeface="Wingdings 2" panose="05020102010507070707" pitchFamily="18" charset="2"/>
              </a:rPr>
              <a:t></a:t>
            </a:r>
            <a:r>
              <a:rPr lang="zh-CN" altLang="en-US" sz="2800" b="1" dirty="0">
                <a:solidFill>
                  <a:srgbClr val="000000"/>
                </a:solidFill>
                <a:latin typeface="华文楷体" panose="02010600040101010101" pitchFamily="2" charset="-122"/>
                <a:ea typeface="华文楷体" panose="02010600040101010101" pitchFamily="2" charset="-122"/>
              </a:rPr>
              <a:t>被继承的已有类称为</a:t>
            </a:r>
            <a:r>
              <a:rPr lang="zh-CN" altLang="en-US" sz="2800" b="1" dirty="0">
                <a:solidFill>
                  <a:srgbClr val="CC3300"/>
                </a:solidFill>
                <a:latin typeface="华文楷体" panose="02010600040101010101" pitchFamily="2" charset="-122"/>
                <a:ea typeface="华文楷体" panose="02010600040101010101" pitchFamily="2" charset="-122"/>
              </a:rPr>
              <a:t>基类</a:t>
            </a:r>
            <a:r>
              <a:rPr lang="zh-CN" altLang="en-US" sz="2800" b="1" dirty="0">
                <a:solidFill>
                  <a:srgbClr val="0000FF"/>
                </a:solidFill>
                <a:latin typeface="华文楷体" panose="02010600040101010101" pitchFamily="2" charset="-122"/>
                <a:ea typeface="华文楷体" panose="02010600040101010101" pitchFamily="2" charset="-122"/>
              </a:rPr>
              <a:t>（或父类）。</a:t>
            </a:r>
            <a:endParaRPr lang="zh-CN" altLang="en-US" sz="2800" b="1" dirty="0">
              <a:solidFill>
                <a:srgbClr val="0000FF"/>
              </a:solidFill>
              <a:latin typeface="华文楷体" panose="02010600040101010101" pitchFamily="2" charset="-122"/>
              <a:ea typeface="华文楷体" panose="02010600040101010101" pitchFamily="2" charset="-122"/>
            </a:endParaRPr>
          </a:p>
          <a:p>
            <a:pPr>
              <a:lnSpc>
                <a:spcPct val="90000"/>
              </a:lnSpc>
              <a:spcBef>
                <a:spcPct val="0"/>
              </a:spcBef>
              <a:buNone/>
            </a:pPr>
            <a:r>
              <a:rPr lang="zh-CN" altLang="en-US" sz="2800" b="1" dirty="0">
                <a:solidFill>
                  <a:srgbClr val="CC3300"/>
                </a:solidFill>
                <a:latin typeface="华文楷体" panose="02010600040101010101" pitchFamily="2" charset="-122"/>
                <a:ea typeface="华文楷体" panose="02010600040101010101" pitchFamily="2" charset="-122"/>
                <a:sym typeface="Wingdings 2" panose="05020102010507070707" pitchFamily="18" charset="2"/>
              </a:rPr>
              <a:t></a:t>
            </a:r>
            <a:r>
              <a:rPr lang="zh-CN" altLang="en-US" sz="2800" b="1" dirty="0">
                <a:solidFill>
                  <a:srgbClr val="000000"/>
                </a:solidFill>
                <a:latin typeface="华文楷体" panose="02010600040101010101" pitchFamily="2" charset="-122"/>
                <a:ea typeface="华文楷体" panose="02010600040101010101" pitchFamily="2" charset="-122"/>
              </a:rPr>
              <a:t>派生出的新类称为</a:t>
            </a:r>
            <a:r>
              <a:rPr lang="zh-CN" altLang="en-US" sz="2800" b="1" dirty="0">
                <a:solidFill>
                  <a:srgbClr val="CC3300"/>
                </a:solidFill>
                <a:latin typeface="华文楷体" panose="02010600040101010101" pitchFamily="2" charset="-122"/>
                <a:ea typeface="华文楷体" panose="02010600040101010101" pitchFamily="2" charset="-122"/>
              </a:rPr>
              <a:t>派生类</a:t>
            </a:r>
            <a:r>
              <a:rPr lang="zh-CN" altLang="en-US" sz="2800" b="1" dirty="0">
                <a:latin typeface="华文楷体" panose="02010600040101010101" pitchFamily="2" charset="-122"/>
                <a:ea typeface="华文楷体" panose="02010600040101010101" pitchFamily="2" charset="-122"/>
              </a:rPr>
              <a:t> </a:t>
            </a:r>
            <a:r>
              <a:rPr lang="zh-CN" altLang="en-US" sz="2800" b="1" dirty="0">
                <a:solidFill>
                  <a:srgbClr val="0000FF"/>
                </a:solidFill>
                <a:latin typeface="华文楷体" panose="02010600040101010101" pitchFamily="2" charset="-122"/>
                <a:ea typeface="华文楷体" panose="02010600040101010101" pitchFamily="2" charset="-122"/>
              </a:rPr>
              <a:t>（或子类）。</a:t>
            </a:r>
            <a:endParaRPr lang="zh-CN" altLang="en-US" sz="2800" b="1" dirty="0">
              <a:solidFill>
                <a:srgbClr val="0000FF"/>
              </a:solidFill>
              <a:latin typeface="华文楷体" panose="02010600040101010101" pitchFamily="2" charset="-122"/>
              <a:ea typeface="华文楷体" panose="02010600040101010101" pitchFamily="2" charset="-122"/>
            </a:endParaRPr>
          </a:p>
        </p:txBody>
      </p:sp>
      <p:grpSp>
        <p:nvGrpSpPr>
          <p:cNvPr id="2" name="Group 3"/>
          <p:cNvGrpSpPr/>
          <p:nvPr/>
        </p:nvGrpSpPr>
        <p:grpSpPr>
          <a:xfrm>
            <a:off x="2166938" y="3143250"/>
            <a:ext cx="2143125" cy="2428875"/>
            <a:chOff x="2434" y="2784"/>
            <a:chExt cx="1022" cy="1152"/>
          </a:xfrm>
        </p:grpSpPr>
        <p:sp>
          <p:nvSpPr>
            <p:cNvPr id="10243" name="Rectangle 4"/>
            <p:cNvSpPr/>
            <p:nvPr/>
          </p:nvSpPr>
          <p:spPr>
            <a:xfrm>
              <a:off x="2434" y="2784"/>
              <a:ext cx="1008" cy="288"/>
            </a:xfrm>
            <a:prstGeom prst="rect">
              <a:avLst/>
            </a:prstGeom>
            <a:noFill/>
            <a:ln w="19050" cap="sq" cmpd="sng">
              <a:solidFill>
                <a:srgbClr val="0000FF"/>
              </a:solidFill>
              <a:prstDash val="solid"/>
              <a:miter/>
              <a:headEnd type="none" w="sm" len="sm"/>
              <a:tailEnd type="none" w="sm" len="sm"/>
            </a:ln>
          </p:spPr>
          <p:txBody>
            <a:bodyPr wrap="none" anchor="ctr" anchorCtr="0"/>
            <a:p>
              <a:pPr algn="ctr"/>
              <a:r>
                <a:rPr lang="en-US" altLang="zh-CN" sz="2400" b="1" dirty="0">
                  <a:latin typeface="Times New Roman" panose="02020603050405020304" pitchFamily="18" charset="0"/>
                  <a:ea typeface="宋体" panose="02010600030101010101" pitchFamily="2" charset="-122"/>
                </a:rPr>
                <a:t>base class</a:t>
              </a:r>
              <a:endParaRPr lang="en-US" altLang="zh-CN" sz="2400" b="1" dirty="0">
                <a:latin typeface="Times New Roman" panose="02020603050405020304" pitchFamily="18" charset="0"/>
                <a:ea typeface="宋体" panose="02010600030101010101" pitchFamily="2" charset="-122"/>
              </a:endParaRPr>
            </a:p>
          </p:txBody>
        </p:sp>
        <p:sp>
          <p:nvSpPr>
            <p:cNvPr id="10244" name="Rectangle 5"/>
            <p:cNvSpPr/>
            <p:nvPr/>
          </p:nvSpPr>
          <p:spPr>
            <a:xfrm>
              <a:off x="2448" y="3648"/>
              <a:ext cx="1008" cy="288"/>
            </a:xfrm>
            <a:prstGeom prst="rect">
              <a:avLst/>
            </a:prstGeom>
            <a:noFill/>
            <a:ln w="19050" cap="sq" cmpd="sng">
              <a:solidFill>
                <a:srgbClr val="0000FF"/>
              </a:solidFill>
              <a:prstDash val="solid"/>
              <a:miter/>
              <a:headEnd type="none" w="sm" len="sm"/>
              <a:tailEnd type="none" w="sm" len="sm"/>
            </a:ln>
          </p:spPr>
          <p:txBody>
            <a:bodyPr wrap="none" anchor="ctr" anchorCtr="0"/>
            <a:p>
              <a:pPr algn="ctr"/>
              <a:r>
                <a:rPr lang="en-US" altLang="zh-CN" sz="2400" b="1" dirty="0">
                  <a:latin typeface="Times New Roman" panose="02020603050405020304" pitchFamily="18" charset="0"/>
                  <a:ea typeface="宋体" panose="02010600030101010101" pitchFamily="2" charset="-122"/>
                </a:rPr>
                <a:t>derived  class</a:t>
              </a:r>
              <a:endParaRPr lang="en-US" altLang="zh-CN" sz="2400" b="1" dirty="0">
                <a:latin typeface="Times New Roman" panose="02020603050405020304" pitchFamily="18" charset="0"/>
                <a:ea typeface="宋体" panose="02010600030101010101" pitchFamily="2" charset="-122"/>
              </a:endParaRPr>
            </a:p>
          </p:txBody>
        </p:sp>
        <p:sp>
          <p:nvSpPr>
            <p:cNvPr id="10245" name="AutoShape 6"/>
            <p:cNvSpPr/>
            <p:nvPr/>
          </p:nvSpPr>
          <p:spPr>
            <a:xfrm>
              <a:off x="2861" y="3072"/>
              <a:ext cx="144" cy="144"/>
            </a:xfrm>
            <a:prstGeom prst="triangle">
              <a:avLst>
                <a:gd name="adj" fmla="val 50000"/>
              </a:avLst>
            </a:prstGeom>
            <a:noFill/>
            <a:ln w="19050" cap="sq" cmpd="sng">
              <a:solidFill>
                <a:srgbClr val="0000FF"/>
              </a:solidFill>
              <a:prstDash val="solid"/>
              <a:miter/>
              <a:headEnd type="none" w="sm" len="sm"/>
              <a:tailEnd type="none" w="sm" len="sm"/>
            </a:ln>
          </p:spPr>
          <p:txBody>
            <a:bodyPr wrap="none" anchor="ctr" anchorCtr="0"/>
            <a:p>
              <a:endParaRPr lang="zh-CN" altLang="en-US" sz="2400" dirty="0">
                <a:latin typeface="Arial" panose="020B0604020202020204" pitchFamily="34" charset="0"/>
                <a:ea typeface="宋体" panose="02010600030101010101" pitchFamily="2" charset="-122"/>
              </a:endParaRPr>
            </a:p>
          </p:txBody>
        </p:sp>
        <p:sp>
          <p:nvSpPr>
            <p:cNvPr id="10246" name="Line 7"/>
            <p:cNvSpPr/>
            <p:nvPr/>
          </p:nvSpPr>
          <p:spPr>
            <a:xfrm>
              <a:off x="2935" y="3216"/>
              <a:ext cx="0" cy="432"/>
            </a:xfrm>
            <a:prstGeom prst="line">
              <a:avLst/>
            </a:prstGeom>
            <a:ln w="19050" cap="sq" cmpd="sng">
              <a:solidFill>
                <a:srgbClr val="0000FF"/>
              </a:solidFill>
              <a:prstDash val="solid"/>
              <a:round/>
              <a:headEnd type="none" w="sm" len="sm"/>
              <a:tailEnd type="none" w="sm" len="sm"/>
            </a:ln>
          </p:spPr>
        </p:sp>
      </p:grpSp>
      <p:sp>
        <p:nvSpPr>
          <p:cNvPr id="10247" name="Rectangle 8"/>
          <p:cNvSpPr>
            <a:spLocks noGrp="1"/>
          </p:cNvSpPr>
          <p:nvPr>
            <p:ph type="title"/>
          </p:nvPr>
        </p:nvSpPr>
        <p:spPr>
          <a:xfrm>
            <a:off x="1919288" y="188913"/>
            <a:ext cx="8229600" cy="652462"/>
          </a:xfrm>
          <a:noFill/>
          <a:ln>
            <a:noFill/>
          </a:ln>
        </p:spPr>
        <p:txBody>
          <a:bodyPr lIns="92075" tIns="46038" rIns="92075" bIns="46038" anchor="b" anchorCtr="0"/>
          <a:p>
            <a:r>
              <a:rPr lang="en-US" altLang="zh-CN" sz="3600" b="1" dirty="0"/>
              <a:t>7.1 </a:t>
            </a:r>
            <a:r>
              <a:rPr lang="zh-CN" altLang="en-US" sz="3600" b="1" dirty="0"/>
              <a:t>类的继承与派生</a:t>
            </a:r>
            <a:endParaRPr lang="zh-CN" altLang="en-US" sz="3600" b="1" dirty="0"/>
          </a:p>
        </p:txBody>
      </p:sp>
      <p:sp>
        <p:nvSpPr>
          <p:cNvPr id="10" name="Rectangle 3"/>
          <p:cNvSpPr txBox="1"/>
          <p:nvPr/>
        </p:nvSpPr>
        <p:spPr>
          <a:xfrm>
            <a:off x="4667250" y="3072130"/>
            <a:ext cx="6743700" cy="3214370"/>
          </a:xfrm>
          <a:prstGeom prst="rect">
            <a:avLst/>
          </a:prstGeom>
          <a:noFill/>
          <a:ln w="9525">
            <a:noFill/>
          </a:ln>
        </p:spPr>
        <p:txBody>
          <a:bodyPr anchor="t" anchorCtr="0"/>
          <a:p>
            <a:pPr marL="342900" indent="-342900" eaLnBrk="0" hangingPunct="0">
              <a:lnSpc>
                <a:spcPct val="90000"/>
              </a:lnSpc>
              <a:spcBef>
                <a:spcPct val="20000"/>
              </a:spcBef>
              <a:buSzTx/>
            </a:pPr>
            <a:r>
              <a:rPr lang="zh-CN" altLang="en-US" sz="2400" b="1" dirty="0">
                <a:solidFill>
                  <a:srgbClr val="CC3300"/>
                </a:solidFill>
                <a:latin typeface="华文楷体" panose="02010600040101010101" pitchFamily="2" charset="-122"/>
                <a:ea typeface="华文楷体" panose="02010600040101010101" pitchFamily="2" charset="-122"/>
                <a:sym typeface="Wingdings 2" panose="05020102010507070707" pitchFamily="18" charset="2"/>
              </a:rPr>
              <a:t></a:t>
            </a:r>
            <a:r>
              <a:rPr lang="zh-CN" altLang="en-US" sz="2400" b="1" dirty="0">
                <a:solidFill>
                  <a:srgbClr val="000000"/>
                </a:solidFill>
                <a:latin typeface="华文楷体" panose="02010600040101010101" pitchFamily="2" charset="-122"/>
                <a:ea typeface="华文楷体" panose="02010600040101010101" pitchFamily="2" charset="-122"/>
              </a:rPr>
              <a:t>类的继承和派生机制允许在已有类的基础上，进行更具体、更详细的修改和扩充。</a:t>
            </a:r>
            <a:endParaRPr lang="zh-CN" altLang="en-US" sz="2400" b="1" dirty="0">
              <a:solidFill>
                <a:srgbClr val="000000"/>
              </a:solidFill>
              <a:latin typeface="华文楷体" panose="02010600040101010101" pitchFamily="2" charset="-122"/>
              <a:ea typeface="华文楷体" panose="02010600040101010101" pitchFamily="2" charset="-122"/>
            </a:endParaRPr>
          </a:p>
          <a:p>
            <a:pPr marL="342900" indent="-342900" eaLnBrk="0" hangingPunct="0">
              <a:lnSpc>
                <a:spcPct val="105000"/>
              </a:lnSpc>
              <a:spcBef>
                <a:spcPct val="20000"/>
              </a:spcBef>
              <a:buSzTx/>
            </a:pPr>
            <a:r>
              <a:rPr lang="zh-CN" altLang="en-US" sz="2400" b="1" dirty="0">
                <a:solidFill>
                  <a:srgbClr val="CC3300"/>
                </a:solidFill>
                <a:latin typeface="华文楷体" panose="02010600040101010101" pitchFamily="2" charset="-122"/>
                <a:ea typeface="华文楷体" panose="02010600040101010101" pitchFamily="2" charset="-122"/>
                <a:sym typeface="Wingdings 2" panose="05020102010507070707" pitchFamily="18" charset="2"/>
              </a:rPr>
              <a:t></a:t>
            </a:r>
            <a:r>
              <a:rPr lang="zh-CN" altLang="en-US" sz="2400" b="1" dirty="0">
                <a:solidFill>
                  <a:srgbClr val="000000"/>
                </a:solidFill>
                <a:latin typeface="华文楷体" panose="02010600040101010101" pitchFamily="2" charset="-122"/>
                <a:ea typeface="华文楷体" panose="02010600040101010101" pitchFamily="2" charset="-122"/>
              </a:rPr>
              <a:t>类的派生是一种演化、发展的过程。</a:t>
            </a:r>
            <a:endParaRPr lang="zh-CN" altLang="en-US" sz="2400" b="1" dirty="0">
              <a:solidFill>
                <a:srgbClr val="000000"/>
              </a:solidFill>
              <a:latin typeface="华文楷体" panose="02010600040101010101" pitchFamily="2" charset="-122"/>
              <a:ea typeface="华文楷体" panose="02010600040101010101" pitchFamily="2" charset="-122"/>
            </a:endParaRPr>
          </a:p>
          <a:p>
            <a:pPr marL="342900" indent="-342900" eaLnBrk="0" hangingPunct="0">
              <a:lnSpc>
                <a:spcPct val="90000"/>
              </a:lnSpc>
              <a:spcBef>
                <a:spcPct val="20000"/>
              </a:spcBef>
              <a:buSzTx/>
            </a:pPr>
            <a:r>
              <a:rPr lang="zh-CN" altLang="en-US" sz="2400" b="1" dirty="0">
                <a:solidFill>
                  <a:srgbClr val="CC3300"/>
                </a:solidFill>
                <a:latin typeface="华文楷体" panose="02010600040101010101" pitchFamily="2" charset="-122"/>
                <a:ea typeface="华文楷体" panose="02010600040101010101" pitchFamily="2" charset="-122"/>
                <a:sym typeface="Wingdings 2" panose="05020102010507070707" pitchFamily="18" charset="2"/>
              </a:rPr>
              <a:t></a:t>
            </a:r>
            <a:r>
              <a:rPr lang="zh-CN" altLang="en-US" sz="2400" b="1" dirty="0">
                <a:solidFill>
                  <a:srgbClr val="000000"/>
                </a:solidFill>
                <a:latin typeface="华文楷体" panose="02010600040101010101" pitchFamily="2" charset="-122"/>
                <a:ea typeface="华文楷体" panose="02010600040101010101" pitchFamily="2" charset="-122"/>
              </a:rPr>
              <a:t>继承的目的：实现代码</a:t>
            </a:r>
            <a:r>
              <a:rPr lang="zh-CN" altLang="en-US" sz="2400" b="1" dirty="0">
                <a:solidFill>
                  <a:srgbClr val="CC3300"/>
                </a:solidFill>
                <a:latin typeface="华文楷体" panose="02010600040101010101" pitchFamily="2" charset="-122"/>
                <a:ea typeface="华文楷体" panose="02010600040101010101" pitchFamily="2" charset="-122"/>
              </a:rPr>
              <a:t>重用。</a:t>
            </a:r>
            <a:endParaRPr lang="zh-CN" altLang="en-US" sz="2400" b="1" dirty="0">
              <a:solidFill>
                <a:srgbClr val="CC3300"/>
              </a:solidFill>
              <a:latin typeface="华文楷体" panose="02010600040101010101" pitchFamily="2" charset="-122"/>
              <a:ea typeface="华文楷体" panose="02010600040101010101" pitchFamily="2" charset="-122"/>
            </a:endParaRPr>
          </a:p>
          <a:p>
            <a:pPr marL="342900" indent="-342900" eaLnBrk="0" hangingPunct="0">
              <a:lnSpc>
                <a:spcPct val="90000"/>
              </a:lnSpc>
              <a:spcBef>
                <a:spcPct val="20000"/>
              </a:spcBef>
              <a:buSzTx/>
            </a:pPr>
            <a:r>
              <a:rPr lang="zh-CN" altLang="en-US" sz="2400" b="1" dirty="0">
                <a:solidFill>
                  <a:srgbClr val="CC3300"/>
                </a:solidFill>
                <a:latin typeface="华文楷体" panose="02010600040101010101" pitchFamily="2" charset="-122"/>
                <a:ea typeface="华文楷体" panose="02010600040101010101" pitchFamily="2" charset="-122"/>
                <a:sym typeface="Wingdings 2" panose="05020102010507070707" pitchFamily="18" charset="2"/>
              </a:rPr>
              <a:t></a:t>
            </a:r>
            <a:r>
              <a:rPr lang="zh-CN" altLang="en-US" sz="2400" b="1" dirty="0">
                <a:solidFill>
                  <a:srgbClr val="000000"/>
                </a:solidFill>
                <a:latin typeface="华文楷体" panose="02010600040101010101" pitchFamily="2" charset="-122"/>
                <a:ea typeface="华文楷体" panose="02010600040101010101" pitchFamily="2" charset="-122"/>
              </a:rPr>
              <a:t>派生的目的：当新的问题出现，原有程序无法解决（或不能完全解决）时，需要对原有程序进行</a:t>
            </a:r>
            <a:r>
              <a:rPr lang="zh-CN" altLang="en-US" sz="2400" b="1" dirty="0">
                <a:solidFill>
                  <a:srgbClr val="CC3300"/>
                </a:solidFill>
                <a:latin typeface="华文楷体" panose="02010600040101010101" pitchFamily="2" charset="-122"/>
                <a:ea typeface="华文楷体" panose="02010600040101010101" pitchFamily="2" charset="-122"/>
              </a:rPr>
              <a:t>扩充。</a:t>
            </a:r>
            <a:endParaRPr lang="zh-CN" altLang="en-US" sz="2400" b="1" dirty="0">
              <a:solidFill>
                <a:srgbClr val="CC3300"/>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charRg st="0" end="38"/>
                                            </p:txEl>
                                          </p:spTgt>
                                        </p:tgtEl>
                                        <p:attrNameLst>
                                          <p:attrName>style.visibility</p:attrName>
                                        </p:attrNameLst>
                                      </p:cBhvr>
                                      <p:to>
                                        <p:strVal val="visible"/>
                                      </p:to>
                                    </p:set>
                                    <p:animEffect transition="in" filter="wipe(left)">
                                      <p:cBhvr>
                                        <p:cTn id="12" dur="500"/>
                                        <p:tgtEl>
                                          <p:spTgt spid="10">
                                            <p:txEl>
                                              <p:charRg st="0" end="3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charRg st="38" end="56"/>
                                            </p:txEl>
                                          </p:spTgt>
                                        </p:tgtEl>
                                        <p:attrNameLst>
                                          <p:attrName>style.visibility</p:attrName>
                                        </p:attrNameLst>
                                      </p:cBhvr>
                                      <p:to>
                                        <p:strVal val="visible"/>
                                      </p:to>
                                    </p:set>
                                    <p:animEffect transition="in" filter="wipe(left)">
                                      <p:cBhvr>
                                        <p:cTn id="17" dur="500"/>
                                        <p:tgtEl>
                                          <p:spTgt spid="10">
                                            <p:txEl>
                                              <p:charRg st="38" end="5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charRg st="56" end="71"/>
                                            </p:txEl>
                                          </p:spTgt>
                                        </p:tgtEl>
                                        <p:attrNameLst>
                                          <p:attrName>style.visibility</p:attrName>
                                        </p:attrNameLst>
                                      </p:cBhvr>
                                      <p:to>
                                        <p:strVal val="visible"/>
                                      </p:to>
                                    </p:set>
                                    <p:animEffect transition="in" filter="wipe(left)">
                                      <p:cBhvr>
                                        <p:cTn id="22" dur="500"/>
                                        <p:tgtEl>
                                          <p:spTgt spid="10">
                                            <p:txEl>
                                              <p:charRg st="56" end="7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charRg st="71" end="118"/>
                                            </p:txEl>
                                          </p:spTgt>
                                        </p:tgtEl>
                                        <p:attrNameLst>
                                          <p:attrName>style.visibility</p:attrName>
                                        </p:attrNameLst>
                                      </p:cBhvr>
                                      <p:to>
                                        <p:strVal val="visible"/>
                                      </p:to>
                                    </p:set>
                                    <p:animEffect transition="in" filter="wipe(left)">
                                      <p:cBhvr>
                                        <p:cTn id="27" dur="500"/>
                                        <p:tgtEl>
                                          <p:spTgt spid="10">
                                            <p:txEl>
                                              <p:charRg st="71" end="1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3778" name="Rectangle 2"/>
          <p:cNvSpPr>
            <a:spLocks noGrp="1" noChangeArrowheads="1"/>
          </p:cNvSpPr>
          <p:nvPr>
            <p:ph type="title"/>
          </p:nvPr>
        </p:nvSpPr>
        <p:spPr bwMode="auto">
          <a:xfrm>
            <a:off x="1981200" y="285750"/>
            <a:ext cx="8686800" cy="609600"/>
          </a:xfrm>
          <a:ln>
            <a:noFill/>
            <a:miter lim="800000"/>
          </a:ln>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mj-lt"/>
                <a:ea typeface="+mj-ea"/>
                <a:cs typeface="+mj-cs"/>
              </a:rPr>
              <a:t>虚基类及其派生类构造函数</a:t>
            </a:r>
            <a:endParaRPr kumimoji="0" lang="zh-CN" altLang="en-US" sz="36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mj-lt"/>
              <a:ea typeface="+mj-ea"/>
              <a:cs typeface="+mj-cs"/>
            </a:endParaRPr>
          </a:p>
        </p:txBody>
      </p:sp>
      <p:sp>
        <p:nvSpPr>
          <p:cNvPr id="203779" name="Rectangle 3"/>
          <p:cNvSpPr/>
          <p:nvPr>
            <p:ph idx="1"/>
          </p:nvPr>
        </p:nvSpPr>
        <p:spPr>
          <a:xfrm>
            <a:off x="1388110" y="1071880"/>
            <a:ext cx="10001885" cy="3500120"/>
          </a:xfrm>
          <a:noFill/>
          <a:ln>
            <a:noFill/>
          </a:ln>
        </p:spPr>
        <p:txBody>
          <a:bodyPr anchor="t" anchorCtr="0"/>
          <a:p>
            <a:pPr>
              <a:lnSpc>
                <a:spcPct val="125000"/>
              </a:lnSpc>
              <a:spcBef>
                <a:spcPct val="0"/>
              </a:spcBef>
              <a:buNone/>
            </a:pPr>
            <a:r>
              <a:rPr lang="zh-CN" altLang="en-US" sz="2400" b="1" dirty="0">
                <a:solidFill>
                  <a:srgbClr val="FF0000"/>
                </a:solidFill>
                <a:latin typeface="楷体_GB2312" pitchFamily="49" charset="-122"/>
                <a:ea typeface="楷体_GB2312" pitchFamily="49" charset="-122"/>
                <a:sym typeface="Wingdings 2" panose="05020102010507070707" pitchFamily="18" charset="2"/>
              </a:rPr>
              <a:t></a:t>
            </a:r>
            <a:r>
              <a:rPr lang="zh-CN" altLang="en-US" sz="2400" b="1" dirty="0">
                <a:solidFill>
                  <a:srgbClr val="000000"/>
                </a:solidFill>
                <a:latin typeface="楷体_GB2312" pitchFamily="49" charset="-122"/>
                <a:ea typeface="楷体_GB2312" pitchFamily="49" charset="-122"/>
              </a:rPr>
              <a:t>建立对象时所指定的类称为</a:t>
            </a:r>
            <a:r>
              <a:rPr lang="zh-CN" altLang="en-US" sz="2400" b="1" dirty="0">
                <a:solidFill>
                  <a:srgbClr val="CC3300"/>
                </a:solidFill>
                <a:latin typeface="楷体_GB2312" pitchFamily="49" charset="-122"/>
                <a:ea typeface="楷体_GB2312" pitchFamily="49" charset="-122"/>
              </a:rPr>
              <a:t>最远派生类。</a:t>
            </a:r>
            <a:endParaRPr lang="zh-CN" altLang="en-US" sz="2400" b="1" dirty="0">
              <a:solidFill>
                <a:srgbClr val="CC3300"/>
              </a:solidFill>
              <a:latin typeface="楷体_GB2312" pitchFamily="49" charset="-122"/>
              <a:ea typeface="楷体_GB2312" pitchFamily="49" charset="-122"/>
            </a:endParaRPr>
          </a:p>
          <a:p>
            <a:pPr>
              <a:lnSpc>
                <a:spcPct val="125000"/>
              </a:lnSpc>
              <a:spcBef>
                <a:spcPct val="0"/>
              </a:spcBef>
              <a:buNone/>
            </a:pPr>
            <a:r>
              <a:rPr lang="zh-CN" altLang="en-US" sz="2400" b="1" dirty="0">
                <a:solidFill>
                  <a:srgbClr val="FF0000"/>
                </a:solidFill>
                <a:latin typeface="楷体_GB2312" pitchFamily="49" charset="-122"/>
                <a:ea typeface="楷体_GB2312" pitchFamily="49" charset="-122"/>
                <a:sym typeface="Wingdings 2" panose="05020102010507070707" pitchFamily="18" charset="2"/>
              </a:rPr>
              <a:t></a:t>
            </a:r>
            <a:r>
              <a:rPr lang="zh-CN" altLang="en-US" sz="2400" b="1" dirty="0">
                <a:solidFill>
                  <a:srgbClr val="000000"/>
                </a:solidFill>
                <a:latin typeface="楷体_GB2312" pitchFamily="49" charset="-122"/>
                <a:ea typeface="楷体_GB2312" pitchFamily="49" charset="-122"/>
              </a:rPr>
              <a:t>虚基类的成员是由最远派生类的构造函数通过调用虚基类的构造函数进行初始化的。</a:t>
            </a:r>
            <a:endParaRPr lang="zh-CN" altLang="en-US" sz="2400" b="1" dirty="0">
              <a:solidFill>
                <a:srgbClr val="000000"/>
              </a:solidFill>
              <a:latin typeface="楷体_GB2312" pitchFamily="49" charset="-122"/>
              <a:ea typeface="楷体_GB2312" pitchFamily="49" charset="-122"/>
            </a:endParaRPr>
          </a:p>
          <a:p>
            <a:pPr>
              <a:lnSpc>
                <a:spcPct val="125000"/>
              </a:lnSpc>
              <a:spcBef>
                <a:spcPct val="0"/>
              </a:spcBef>
              <a:buNone/>
            </a:pPr>
            <a:r>
              <a:rPr lang="zh-CN" altLang="en-US" sz="2400" b="1" dirty="0">
                <a:solidFill>
                  <a:srgbClr val="FF0000"/>
                </a:solidFill>
                <a:latin typeface="楷体_GB2312" pitchFamily="49" charset="-122"/>
                <a:ea typeface="楷体_GB2312" pitchFamily="49" charset="-122"/>
                <a:sym typeface="Wingdings 2" panose="05020102010507070707" pitchFamily="18" charset="2"/>
              </a:rPr>
              <a:t></a:t>
            </a:r>
            <a:r>
              <a:rPr lang="zh-CN" altLang="en-US" sz="2400" b="1" dirty="0">
                <a:solidFill>
                  <a:srgbClr val="000000"/>
                </a:solidFill>
                <a:latin typeface="楷体_GB2312" pitchFamily="49" charset="-122"/>
                <a:ea typeface="楷体_GB2312" pitchFamily="49" charset="-122"/>
              </a:rPr>
              <a:t>在整个继承结构中，直接或间接继承虚基类的所有派生类，都必须在构造函数的成员初始化表中给出对虚基类的构造函数的调用。如果未列出，则表示调用该虚基类的缺省构造函数。</a:t>
            </a:r>
            <a:endParaRPr lang="zh-CN" altLang="en-US" sz="2400" b="1" dirty="0">
              <a:solidFill>
                <a:srgbClr val="000000"/>
              </a:solidFill>
              <a:latin typeface="楷体_GB2312" pitchFamily="49" charset="-122"/>
              <a:ea typeface="楷体_GB2312" pitchFamily="49" charset="-122"/>
            </a:endParaRPr>
          </a:p>
        </p:txBody>
      </p:sp>
      <p:sp>
        <p:nvSpPr>
          <p:cNvPr id="203781" name="Text Box 5"/>
          <p:cNvSpPr txBox="1"/>
          <p:nvPr/>
        </p:nvSpPr>
        <p:spPr>
          <a:xfrm>
            <a:off x="1164590" y="4500880"/>
            <a:ext cx="9946005" cy="1014730"/>
          </a:xfrm>
          <a:prstGeom prst="rect">
            <a:avLst/>
          </a:prstGeom>
          <a:gradFill rotWithShape="0">
            <a:gsLst>
              <a:gs pos="0">
                <a:srgbClr val="FFFFFF"/>
              </a:gs>
              <a:gs pos="100000">
                <a:srgbClr val="FFCCFF"/>
              </a:gs>
            </a:gsLst>
            <a:path path="shape">
              <a:fillToRect l="50000" t="50000" r="50000" b="50000"/>
            </a:path>
            <a:tileRect/>
          </a:gradFill>
          <a:ln w="12700">
            <a:noFill/>
          </a:ln>
        </p:spPr>
        <p:txBody>
          <a:bodyPr wrap="square" anchor="t" anchorCtr="0">
            <a:spAutoFit/>
          </a:bodyPr>
          <a:p>
            <a:pPr>
              <a:lnSpc>
                <a:spcPct val="125000"/>
              </a:lnSpc>
              <a:buClr>
                <a:schemeClr val="accent2"/>
              </a:buClr>
              <a:buSzPct val="80000"/>
              <a:buFont typeface="Wingdings" panose="05000000000000000000" pitchFamily="2" charset="2"/>
            </a:pPr>
            <a:r>
              <a:rPr lang="zh-CN" altLang="en-US" sz="2400" b="1" dirty="0">
                <a:solidFill>
                  <a:srgbClr val="FF0000"/>
                </a:solidFill>
                <a:latin typeface="楷体_GB2312" pitchFamily="49" charset="-122"/>
                <a:ea typeface="楷体_GB2312" pitchFamily="49" charset="-122"/>
                <a:sym typeface="Wingdings 2" panose="05020102010507070707" pitchFamily="18" charset="2"/>
              </a:rPr>
              <a:t></a:t>
            </a:r>
            <a:r>
              <a:rPr lang="zh-CN" altLang="en-US" sz="2400" b="1" dirty="0">
                <a:solidFill>
                  <a:srgbClr val="000000"/>
                </a:solidFill>
                <a:latin typeface="楷体_GB2312" pitchFamily="49" charset="-122"/>
                <a:ea typeface="楷体_GB2312" pitchFamily="49" charset="-122"/>
              </a:rPr>
              <a:t>在建立对象时，只有最远派生类的构造函数调用虚基类的构造函数，该派生类的其它基类对虚基类构造函数的调用被忽略。</a:t>
            </a:r>
            <a:endParaRPr lang="zh-CN" altLang="en-US" sz="2400"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3779">
                                            <p:txEl>
                                              <p:charRg st="0" end="20"/>
                                            </p:txEl>
                                          </p:spTgt>
                                        </p:tgtEl>
                                        <p:attrNameLst>
                                          <p:attrName>style.visibility</p:attrName>
                                        </p:attrNameLst>
                                      </p:cBhvr>
                                      <p:to>
                                        <p:strVal val="visible"/>
                                      </p:to>
                                    </p:set>
                                    <p:animEffect transition="in" filter="checkerboard(across)">
                                      <p:cBhvr>
                                        <p:cTn id="7" dur="500"/>
                                        <p:tgtEl>
                                          <p:spTgt spid="203779">
                                            <p:txEl>
                                              <p:charRg st="0" end="2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03779">
                                            <p:txEl>
                                              <p:charRg st="20" end="59"/>
                                            </p:txEl>
                                          </p:spTgt>
                                        </p:tgtEl>
                                        <p:attrNameLst>
                                          <p:attrName>style.visibility</p:attrName>
                                        </p:attrNameLst>
                                      </p:cBhvr>
                                      <p:to>
                                        <p:strVal val="visible"/>
                                      </p:to>
                                    </p:set>
                                    <p:animEffect transition="in" filter="checkerboard(across)">
                                      <p:cBhvr>
                                        <p:cTn id="12" dur="500"/>
                                        <p:tgtEl>
                                          <p:spTgt spid="203779">
                                            <p:txEl>
                                              <p:charRg st="20" end="5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03779">
                                            <p:txEl>
                                              <p:charRg st="59" end="141"/>
                                            </p:txEl>
                                          </p:spTgt>
                                        </p:tgtEl>
                                        <p:attrNameLst>
                                          <p:attrName>style.visibility</p:attrName>
                                        </p:attrNameLst>
                                      </p:cBhvr>
                                      <p:to>
                                        <p:strVal val="visible"/>
                                      </p:to>
                                    </p:set>
                                    <p:animEffect transition="in" filter="checkerboard(across)">
                                      <p:cBhvr>
                                        <p:cTn id="17" dur="500"/>
                                        <p:tgtEl>
                                          <p:spTgt spid="203779">
                                            <p:txEl>
                                              <p:charRg st="59" end="14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03781"/>
                                        </p:tgtEl>
                                        <p:attrNameLst>
                                          <p:attrName>style.visibility</p:attrName>
                                        </p:attrNameLst>
                                      </p:cBhvr>
                                      <p:to>
                                        <p:strVal val="visible"/>
                                      </p:to>
                                    </p:set>
                                    <p:animEffect transition="in" filter="checkerboard(across)">
                                      <p:cBhvr>
                                        <p:cTn id="22" dur="500"/>
                                        <p:tgtEl>
                                          <p:spTgt spid="203781"/>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03781">
                                            <p:txEl>
                                              <p:charRg st="0" end="56"/>
                                            </p:txEl>
                                          </p:spTgt>
                                        </p:tgtEl>
                                        <p:attrNameLst>
                                          <p:attrName>style.visibility</p:attrName>
                                        </p:attrNameLst>
                                      </p:cBhvr>
                                      <p:to>
                                        <p:strVal val="visible"/>
                                      </p:to>
                                    </p:set>
                                    <p:animEffect transition="in" filter="checkerboard(across)">
                                      <p:cBhvr>
                                        <p:cTn id="27" dur="500"/>
                                        <p:tgtEl>
                                          <p:spTgt spid="203781">
                                            <p:txEl>
                                              <p:charRg st="0" end="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p:bldP spid="203781" grpId="0" animBg="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Rectangle 2"/>
          <p:cNvSpPr/>
          <p:nvPr>
            <p:ph type="title"/>
          </p:nvPr>
        </p:nvSpPr>
        <p:spPr>
          <a:xfrm>
            <a:off x="2495550" y="0"/>
            <a:ext cx="7543800" cy="647700"/>
          </a:xfrm>
          <a:noFill/>
          <a:ln>
            <a:noFill/>
          </a:ln>
        </p:spPr>
        <p:txBody>
          <a:bodyPr anchor="t" anchorCtr="0"/>
          <a:p>
            <a:r>
              <a:rPr lang="zh-CN" altLang="en-US" sz="3200" b="1" dirty="0"/>
              <a:t>有虚基类时的构造函数举例</a:t>
            </a:r>
            <a:endParaRPr lang="zh-CN" altLang="en-US" sz="3200" b="1" dirty="0"/>
          </a:p>
        </p:txBody>
      </p:sp>
      <p:sp>
        <p:nvSpPr>
          <p:cNvPr id="205827" name="Rectangle 3"/>
          <p:cNvSpPr>
            <a:spLocks noGrp="1"/>
          </p:cNvSpPr>
          <p:nvPr>
            <p:ph idx="1"/>
          </p:nvPr>
        </p:nvSpPr>
        <p:spPr>
          <a:xfrm>
            <a:off x="2063750" y="692150"/>
            <a:ext cx="8604250" cy="5737225"/>
          </a:xfrm>
          <a:noFill/>
          <a:ln>
            <a:noFill/>
          </a:ln>
        </p:spPr>
        <p:txBody>
          <a:bodyPr lIns="92075" tIns="46038" rIns="92075" bIns="46038" anchor="t" anchorCtr="0"/>
          <a:p>
            <a:pPr>
              <a:lnSpc>
                <a:spcPct val="95000"/>
              </a:lnSpc>
              <a:spcBef>
                <a:spcPct val="0"/>
              </a:spcBef>
              <a:buNone/>
            </a:pPr>
            <a:r>
              <a:rPr lang="en-US" altLang="zh-CN" sz="2000" b="1" dirty="0"/>
              <a:t>#include &lt;iostream&gt;</a:t>
            </a:r>
            <a:endParaRPr lang="en-US" altLang="zh-CN" sz="2000" b="1" dirty="0"/>
          </a:p>
          <a:p>
            <a:pPr>
              <a:lnSpc>
                <a:spcPct val="95000"/>
              </a:lnSpc>
              <a:spcBef>
                <a:spcPct val="0"/>
              </a:spcBef>
              <a:buNone/>
            </a:pPr>
            <a:r>
              <a:rPr lang="en-US" altLang="zh-CN" sz="2000" b="1" dirty="0"/>
              <a:t>using namespace std;</a:t>
            </a:r>
            <a:endParaRPr lang="en-US" altLang="zh-CN" sz="2000" b="1" dirty="0"/>
          </a:p>
          <a:p>
            <a:pPr>
              <a:lnSpc>
                <a:spcPct val="95000"/>
              </a:lnSpc>
              <a:spcBef>
                <a:spcPct val="0"/>
              </a:spcBef>
              <a:buNone/>
            </a:pPr>
            <a:r>
              <a:rPr lang="en-US" altLang="zh-CN" sz="2000" b="1" dirty="0"/>
              <a:t>class Base0    	//</a:t>
            </a:r>
            <a:r>
              <a:rPr lang="zh-CN" altLang="en-US" sz="2000" b="1" dirty="0"/>
              <a:t>声明基类</a:t>
            </a:r>
            <a:r>
              <a:rPr lang="en-US" altLang="zh-CN" sz="2000" b="1" dirty="0"/>
              <a:t>Base0</a:t>
            </a:r>
            <a:endParaRPr lang="en-US" altLang="zh-CN" sz="2000" b="1" dirty="0"/>
          </a:p>
          <a:p>
            <a:pPr>
              <a:lnSpc>
                <a:spcPct val="95000"/>
              </a:lnSpc>
              <a:spcBef>
                <a:spcPct val="0"/>
              </a:spcBef>
              <a:buNone/>
            </a:pPr>
            <a:r>
              <a:rPr lang="en-US" altLang="zh-CN" sz="2000" b="1" dirty="0"/>
              <a:t>{ public:	//</a:t>
            </a:r>
            <a:r>
              <a:rPr lang="zh-CN" altLang="en-US" sz="2000" b="1" dirty="0"/>
              <a:t>外部接口</a:t>
            </a:r>
            <a:endParaRPr lang="zh-CN" altLang="en-US" sz="2000" b="1" dirty="0"/>
          </a:p>
          <a:p>
            <a:pPr>
              <a:lnSpc>
                <a:spcPct val="95000"/>
              </a:lnSpc>
              <a:spcBef>
                <a:spcPct val="0"/>
              </a:spcBef>
              <a:buNone/>
            </a:pPr>
            <a:r>
              <a:rPr lang="zh-CN" altLang="en-US" sz="2000" b="1" dirty="0"/>
              <a:t>	</a:t>
            </a:r>
            <a:r>
              <a:rPr lang="en-US" altLang="zh-CN" sz="2000" b="1" dirty="0">
                <a:solidFill>
                  <a:srgbClr val="0000FF"/>
                </a:solidFill>
              </a:rPr>
              <a:t>Base0(int var) :var0(var)</a:t>
            </a:r>
            <a:endParaRPr lang="en-US" altLang="zh-CN" sz="2000" b="1" dirty="0">
              <a:solidFill>
                <a:srgbClr val="0000FF"/>
              </a:solidFill>
            </a:endParaRPr>
          </a:p>
          <a:p>
            <a:pPr>
              <a:lnSpc>
                <a:spcPct val="95000"/>
              </a:lnSpc>
              <a:spcBef>
                <a:spcPct val="0"/>
              </a:spcBef>
              <a:buNone/>
            </a:pPr>
            <a:r>
              <a:rPr lang="en-US" altLang="zh-CN" sz="2000" b="1" dirty="0">
                <a:solidFill>
                  <a:srgbClr val="0000FF"/>
                </a:solidFill>
              </a:rPr>
              <a:t>     {  }</a:t>
            </a:r>
            <a:endParaRPr lang="en-US" altLang="zh-CN" sz="2000" b="1" dirty="0">
              <a:solidFill>
                <a:srgbClr val="0000FF"/>
              </a:solidFill>
            </a:endParaRPr>
          </a:p>
          <a:p>
            <a:pPr>
              <a:lnSpc>
                <a:spcPct val="95000"/>
              </a:lnSpc>
              <a:spcBef>
                <a:spcPct val="0"/>
              </a:spcBef>
              <a:buNone/>
            </a:pPr>
            <a:r>
              <a:rPr lang="en-US" altLang="zh-CN" sz="2000" b="1" dirty="0"/>
              <a:t>	int var0;</a:t>
            </a:r>
            <a:endParaRPr lang="en-US" altLang="zh-CN" sz="2000" b="1" dirty="0"/>
          </a:p>
          <a:p>
            <a:pPr>
              <a:lnSpc>
                <a:spcPct val="95000"/>
              </a:lnSpc>
              <a:spcBef>
                <a:spcPct val="0"/>
              </a:spcBef>
              <a:buNone/>
            </a:pPr>
            <a:r>
              <a:rPr lang="en-US" altLang="zh-CN" sz="2000" b="1" dirty="0"/>
              <a:t>	void fun0()</a:t>
            </a:r>
            <a:endParaRPr lang="en-US" altLang="zh-CN" sz="2000" b="1" dirty="0"/>
          </a:p>
          <a:p>
            <a:pPr>
              <a:lnSpc>
                <a:spcPct val="95000"/>
              </a:lnSpc>
              <a:spcBef>
                <a:spcPct val="0"/>
              </a:spcBef>
              <a:buNone/>
            </a:pPr>
            <a:r>
              <a:rPr lang="en-US" altLang="zh-CN" sz="2000" b="1" dirty="0"/>
              <a:t>      {cout&lt;&lt;"Member of Base0:"&lt;&lt;var0&lt;&lt;endl;}</a:t>
            </a:r>
            <a:endParaRPr lang="en-US" altLang="zh-CN" sz="2000" b="1" dirty="0"/>
          </a:p>
          <a:p>
            <a:pPr>
              <a:lnSpc>
                <a:spcPct val="95000"/>
              </a:lnSpc>
              <a:spcBef>
                <a:spcPct val="0"/>
              </a:spcBef>
              <a:buNone/>
            </a:pPr>
            <a:r>
              <a:rPr lang="en-US" altLang="zh-CN" sz="2000" b="1" dirty="0"/>
              <a:t>};</a:t>
            </a:r>
            <a:endParaRPr lang="en-US" altLang="zh-CN" sz="2000" b="1" dirty="0"/>
          </a:p>
          <a:p>
            <a:pPr>
              <a:lnSpc>
                <a:spcPct val="95000"/>
              </a:lnSpc>
              <a:spcBef>
                <a:spcPct val="0"/>
              </a:spcBef>
              <a:buNone/>
            </a:pPr>
            <a:r>
              <a:rPr lang="en-US" altLang="zh-CN" sz="2000" b="1" dirty="0"/>
              <a:t>class Base1: </a:t>
            </a:r>
            <a:r>
              <a:rPr lang="en-US" altLang="zh-CN" sz="2000" b="1" dirty="0">
                <a:solidFill>
                  <a:srgbClr val="FF3300"/>
                </a:solidFill>
              </a:rPr>
              <a:t>virtual</a:t>
            </a:r>
            <a:r>
              <a:rPr lang="en-US" altLang="zh-CN" sz="2000" b="1" dirty="0"/>
              <a:t> public Base0	 </a:t>
            </a:r>
            <a:endParaRPr lang="en-US" altLang="zh-CN" sz="2000" b="1" dirty="0"/>
          </a:p>
          <a:p>
            <a:pPr>
              <a:lnSpc>
                <a:spcPct val="95000"/>
              </a:lnSpc>
              <a:spcBef>
                <a:spcPct val="0"/>
              </a:spcBef>
              <a:buNone/>
            </a:pPr>
            <a:r>
              <a:rPr lang="en-US" altLang="zh-CN" sz="2000" b="1" dirty="0"/>
              <a:t>{  public:	</a:t>
            </a:r>
            <a:endParaRPr lang="en-US" altLang="zh-CN" sz="2000" b="1" dirty="0"/>
          </a:p>
          <a:p>
            <a:pPr>
              <a:lnSpc>
                <a:spcPct val="95000"/>
              </a:lnSpc>
              <a:spcBef>
                <a:spcPct val="0"/>
              </a:spcBef>
              <a:buNone/>
            </a:pPr>
            <a:r>
              <a:rPr lang="en-US" altLang="zh-CN" sz="2000" b="1" dirty="0"/>
              <a:t>	  Base1(int var) : Base0(var) </a:t>
            </a:r>
            <a:endParaRPr lang="en-US" altLang="zh-CN" sz="2000" b="1" dirty="0"/>
          </a:p>
          <a:p>
            <a:pPr>
              <a:lnSpc>
                <a:spcPct val="95000"/>
              </a:lnSpc>
              <a:spcBef>
                <a:spcPct val="0"/>
              </a:spcBef>
              <a:buNone/>
            </a:pPr>
            <a:r>
              <a:rPr lang="en-US" altLang="zh-CN" sz="2000" b="1" dirty="0"/>
              <a:t>       {  }  </a:t>
            </a:r>
            <a:endParaRPr lang="en-US" altLang="zh-CN" sz="2000" b="1" dirty="0"/>
          </a:p>
          <a:p>
            <a:pPr>
              <a:lnSpc>
                <a:spcPct val="95000"/>
              </a:lnSpc>
              <a:spcBef>
                <a:spcPct val="0"/>
              </a:spcBef>
              <a:buNone/>
            </a:pPr>
            <a:r>
              <a:rPr lang="en-US" altLang="zh-CN" sz="2000" b="1" dirty="0"/>
              <a:t>};</a:t>
            </a:r>
            <a:endParaRPr lang="en-US" altLang="zh-CN" sz="2000" b="1" dirty="0"/>
          </a:p>
          <a:p>
            <a:pPr>
              <a:lnSpc>
                <a:spcPct val="95000"/>
              </a:lnSpc>
              <a:spcBef>
                <a:spcPct val="0"/>
              </a:spcBef>
              <a:buNone/>
            </a:pPr>
            <a:r>
              <a:rPr lang="en-US" altLang="zh-CN" sz="2000" b="1" dirty="0"/>
              <a:t>class Base2: </a:t>
            </a:r>
            <a:r>
              <a:rPr lang="en-US" altLang="zh-CN" sz="2000" b="1" dirty="0">
                <a:solidFill>
                  <a:srgbClr val="FF3300"/>
                </a:solidFill>
              </a:rPr>
              <a:t>virtual</a:t>
            </a:r>
            <a:r>
              <a:rPr lang="en-US" altLang="zh-CN" sz="2000" b="1" dirty="0"/>
              <a:t> public Base0	 </a:t>
            </a:r>
            <a:endParaRPr lang="en-US" altLang="zh-CN" sz="2000" b="1" dirty="0"/>
          </a:p>
          <a:p>
            <a:pPr>
              <a:lnSpc>
                <a:spcPct val="95000"/>
              </a:lnSpc>
              <a:spcBef>
                <a:spcPct val="0"/>
              </a:spcBef>
              <a:buNone/>
            </a:pPr>
            <a:r>
              <a:rPr lang="en-US" altLang="zh-CN" sz="2000" b="1" dirty="0"/>
              <a:t>{  public:	</a:t>
            </a:r>
            <a:endParaRPr lang="en-US" altLang="zh-CN" sz="2000" b="1" dirty="0"/>
          </a:p>
          <a:p>
            <a:pPr>
              <a:lnSpc>
                <a:spcPct val="95000"/>
              </a:lnSpc>
              <a:spcBef>
                <a:spcPct val="0"/>
              </a:spcBef>
              <a:buNone/>
            </a:pPr>
            <a:r>
              <a:rPr lang="en-US" altLang="zh-CN" sz="2000" b="1" dirty="0"/>
              <a:t>	  Base2(int var) : Base0(var) </a:t>
            </a:r>
            <a:endParaRPr lang="en-US" altLang="zh-CN" sz="2000" b="1" dirty="0"/>
          </a:p>
          <a:p>
            <a:pPr>
              <a:lnSpc>
                <a:spcPct val="95000"/>
              </a:lnSpc>
              <a:spcBef>
                <a:spcPct val="0"/>
              </a:spcBef>
              <a:buNone/>
            </a:pPr>
            <a:r>
              <a:rPr lang="en-US" altLang="zh-CN" sz="2000" b="1" dirty="0"/>
              <a:t>       {  }	</a:t>
            </a:r>
            <a:endParaRPr lang="en-US" altLang="zh-CN" sz="2000" b="1" dirty="0"/>
          </a:p>
          <a:p>
            <a:pPr>
              <a:lnSpc>
                <a:spcPct val="95000"/>
              </a:lnSpc>
              <a:spcBef>
                <a:spcPct val="0"/>
              </a:spcBef>
              <a:buNone/>
            </a:pPr>
            <a:r>
              <a:rPr lang="en-US" altLang="zh-CN" sz="2000" b="1" dirty="0"/>
              <a:t>};</a:t>
            </a:r>
            <a:endParaRPr lang="en-US" altLang="zh-CN"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827">
                                            <p:txEl>
                                              <p:charRg st="41" end="69"/>
                                            </p:txEl>
                                          </p:spTgt>
                                        </p:tgtEl>
                                        <p:attrNameLst>
                                          <p:attrName>style.visibility</p:attrName>
                                        </p:attrNameLst>
                                      </p:cBhvr>
                                      <p:to>
                                        <p:strVal val="visible"/>
                                      </p:to>
                                    </p:set>
                                    <p:animEffect transition="in" filter="blinds(horizontal)">
                                      <p:cBhvr>
                                        <p:cTn id="7" dur="500"/>
                                        <p:tgtEl>
                                          <p:spTgt spid="205827">
                                            <p:txEl>
                                              <p:charRg st="41" end="69"/>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5827">
                                            <p:txEl>
                                              <p:charRg st="69" end="86"/>
                                            </p:txEl>
                                          </p:spTgt>
                                        </p:tgtEl>
                                        <p:attrNameLst>
                                          <p:attrName>style.visibility</p:attrName>
                                        </p:attrNameLst>
                                      </p:cBhvr>
                                      <p:to>
                                        <p:strVal val="visible"/>
                                      </p:to>
                                    </p:set>
                                    <p:animEffect transition="in" filter="blinds(horizontal)">
                                      <p:cBhvr>
                                        <p:cTn id="10" dur="500"/>
                                        <p:tgtEl>
                                          <p:spTgt spid="205827">
                                            <p:txEl>
                                              <p:charRg st="69" end="8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05827">
                                            <p:txEl>
                                              <p:charRg st="86" end="113"/>
                                            </p:txEl>
                                          </p:spTgt>
                                        </p:tgtEl>
                                        <p:attrNameLst>
                                          <p:attrName>style.visibility</p:attrName>
                                        </p:attrNameLst>
                                      </p:cBhvr>
                                      <p:to>
                                        <p:strVal val="visible"/>
                                      </p:to>
                                    </p:set>
                                    <p:animEffect transition="in" filter="blinds(horizontal)">
                                      <p:cBhvr>
                                        <p:cTn id="13" dur="500"/>
                                        <p:tgtEl>
                                          <p:spTgt spid="205827">
                                            <p:txEl>
                                              <p:charRg st="86" end="11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05827">
                                            <p:txEl>
                                              <p:charRg st="113" end="123"/>
                                            </p:txEl>
                                          </p:spTgt>
                                        </p:tgtEl>
                                        <p:attrNameLst>
                                          <p:attrName>style.visibility</p:attrName>
                                        </p:attrNameLst>
                                      </p:cBhvr>
                                      <p:to>
                                        <p:strVal val="visible"/>
                                      </p:to>
                                    </p:set>
                                    <p:animEffect transition="in" filter="blinds(horizontal)">
                                      <p:cBhvr>
                                        <p:cTn id="16" dur="500"/>
                                        <p:tgtEl>
                                          <p:spTgt spid="205827">
                                            <p:txEl>
                                              <p:charRg st="113" end="12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05827">
                                            <p:txEl>
                                              <p:charRg st="123" end="134"/>
                                            </p:txEl>
                                          </p:spTgt>
                                        </p:tgtEl>
                                        <p:attrNameLst>
                                          <p:attrName>style.visibility</p:attrName>
                                        </p:attrNameLst>
                                      </p:cBhvr>
                                      <p:to>
                                        <p:strVal val="visible"/>
                                      </p:to>
                                    </p:set>
                                    <p:animEffect transition="in" filter="blinds(horizontal)">
                                      <p:cBhvr>
                                        <p:cTn id="19" dur="500"/>
                                        <p:tgtEl>
                                          <p:spTgt spid="205827">
                                            <p:txEl>
                                              <p:charRg st="123" end="13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05827">
                                            <p:txEl>
                                              <p:charRg st="134" end="147"/>
                                            </p:txEl>
                                          </p:spTgt>
                                        </p:tgtEl>
                                        <p:attrNameLst>
                                          <p:attrName>style.visibility</p:attrName>
                                        </p:attrNameLst>
                                      </p:cBhvr>
                                      <p:to>
                                        <p:strVal val="visible"/>
                                      </p:to>
                                    </p:set>
                                    <p:animEffect transition="in" filter="blinds(horizontal)">
                                      <p:cBhvr>
                                        <p:cTn id="22" dur="500"/>
                                        <p:tgtEl>
                                          <p:spTgt spid="205827">
                                            <p:txEl>
                                              <p:charRg st="134" end="14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05827">
                                            <p:txEl>
                                              <p:charRg st="147" end="193"/>
                                            </p:txEl>
                                          </p:spTgt>
                                        </p:tgtEl>
                                        <p:attrNameLst>
                                          <p:attrName>style.visibility</p:attrName>
                                        </p:attrNameLst>
                                      </p:cBhvr>
                                      <p:to>
                                        <p:strVal val="visible"/>
                                      </p:to>
                                    </p:set>
                                    <p:animEffect transition="in" filter="blinds(horizontal)">
                                      <p:cBhvr>
                                        <p:cTn id="25" dur="500"/>
                                        <p:tgtEl>
                                          <p:spTgt spid="205827">
                                            <p:txEl>
                                              <p:charRg st="147" end="193"/>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05827">
                                            <p:txEl>
                                              <p:charRg st="193" end="196"/>
                                            </p:txEl>
                                          </p:spTgt>
                                        </p:tgtEl>
                                        <p:attrNameLst>
                                          <p:attrName>style.visibility</p:attrName>
                                        </p:attrNameLst>
                                      </p:cBhvr>
                                      <p:to>
                                        <p:strVal val="visible"/>
                                      </p:to>
                                    </p:set>
                                    <p:animEffect transition="in" filter="blinds(horizontal)">
                                      <p:cBhvr>
                                        <p:cTn id="28" dur="500"/>
                                        <p:tgtEl>
                                          <p:spTgt spid="205827">
                                            <p:txEl>
                                              <p:charRg st="193" end="19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05827">
                                            <p:txEl>
                                              <p:charRg st="196" end="232"/>
                                            </p:txEl>
                                          </p:spTgt>
                                        </p:tgtEl>
                                        <p:attrNameLst>
                                          <p:attrName>style.visibility</p:attrName>
                                        </p:attrNameLst>
                                      </p:cBhvr>
                                      <p:to>
                                        <p:strVal val="visible"/>
                                      </p:to>
                                    </p:set>
                                    <p:animEffect transition="in" filter="blinds(horizontal)">
                                      <p:cBhvr>
                                        <p:cTn id="33" dur="500"/>
                                        <p:tgtEl>
                                          <p:spTgt spid="205827">
                                            <p:txEl>
                                              <p:charRg st="196" end="232"/>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205827">
                                            <p:txEl>
                                              <p:charRg st="232" end="244"/>
                                            </p:txEl>
                                          </p:spTgt>
                                        </p:tgtEl>
                                        <p:attrNameLst>
                                          <p:attrName>style.visibility</p:attrName>
                                        </p:attrNameLst>
                                      </p:cBhvr>
                                      <p:to>
                                        <p:strVal val="visible"/>
                                      </p:to>
                                    </p:set>
                                    <p:animEffect transition="in" filter="blinds(horizontal)">
                                      <p:cBhvr>
                                        <p:cTn id="36" dur="500"/>
                                        <p:tgtEl>
                                          <p:spTgt spid="205827">
                                            <p:txEl>
                                              <p:charRg st="232" end="244"/>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205827">
                                            <p:txEl>
                                              <p:charRg st="244" end="276"/>
                                            </p:txEl>
                                          </p:spTgt>
                                        </p:tgtEl>
                                        <p:attrNameLst>
                                          <p:attrName>style.visibility</p:attrName>
                                        </p:attrNameLst>
                                      </p:cBhvr>
                                      <p:to>
                                        <p:strVal val="visible"/>
                                      </p:to>
                                    </p:set>
                                    <p:animEffect transition="in" filter="blinds(horizontal)">
                                      <p:cBhvr>
                                        <p:cTn id="39" dur="500"/>
                                        <p:tgtEl>
                                          <p:spTgt spid="205827">
                                            <p:txEl>
                                              <p:charRg st="244" end="276"/>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205827">
                                            <p:txEl>
                                              <p:charRg st="276" end="290"/>
                                            </p:txEl>
                                          </p:spTgt>
                                        </p:tgtEl>
                                        <p:attrNameLst>
                                          <p:attrName>style.visibility</p:attrName>
                                        </p:attrNameLst>
                                      </p:cBhvr>
                                      <p:to>
                                        <p:strVal val="visible"/>
                                      </p:to>
                                    </p:set>
                                    <p:animEffect transition="in" filter="blinds(horizontal)">
                                      <p:cBhvr>
                                        <p:cTn id="42" dur="500"/>
                                        <p:tgtEl>
                                          <p:spTgt spid="205827">
                                            <p:txEl>
                                              <p:charRg st="276" end="290"/>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205827">
                                            <p:txEl>
                                              <p:charRg st="290" end="293"/>
                                            </p:txEl>
                                          </p:spTgt>
                                        </p:tgtEl>
                                        <p:attrNameLst>
                                          <p:attrName>style.visibility</p:attrName>
                                        </p:attrNameLst>
                                      </p:cBhvr>
                                      <p:to>
                                        <p:strVal val="visible"/>
                                      </p:to>
                                    </p:set>
                                    <p:animEffect transition="in" filter="blinds(horizontal)">
                                      <p:cBhvr>
                                        <p:cTn id="45" dur="500"/>
                                        <p:tgtEl>
                                          <p:spTgt spid="205827">
                                            <p:txEl>
                                              <p:charRg st="290" end="29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205827">
                                            <p:txEl>
                                              <p:charRg st="293" end="329"/>
                                            </p:txEl>
                                          </p:spTgt>
                                        </p:tgtEl>
                                        <p:attrNameLst>
                                          <p:attrName>style.visibility</p:attrName>
                                        </p:attrNameLst>
                                      </p:cBhvr>
                                      <p:to>
                                        <p:strVal val="visible"/>
                                      </p:to>
                                    </p:set>
                                    <p:animEffect transition="in" filter="blinds(horizontal)">
                                      <p:cBhvr>
                                        <p:cTn id="50" dur="500"/>
                                        <p:tgtEl>
                                          <p:spTgt spid="205827">
                                            <p:txEl>
                                              <p:charRg st="293" end="329"/>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205827">
                                            <p:txEl>
                                              <p:charRg st="329" end="341"/>
                                            </p:txEl>
                                          </p:spTgt>
                                        </p:tgtEl>
                                        <p:attrNameLst>
                                          <p:attrName>style.visibility</p:attrName>
                                        </p:attrNameLst>
                                      </p:cBhvr>
                                      <p:to>
                                        <p:strVal val="visible"/>
                                      </p:to>
                                    </p:set>
                                    <p:animEffect transition="in" filter="blinds(horizontal)">
                                      <p:cBhvr>
                                        <p:cTn id="53" dur="500"/>
                                        <p:tgtEl>
                                          <p:spTgt spid="205827">
                                            <p:txEl>
                                              <p:charRg st="329" end="341"/>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205827">
                                            <p:txEl>
                                              <p:charRg st="341" end="373"/>
                                            </p:txEl>
                                          </p:spTgt>
                                        </p:tgtEl>
                                        <p:attrNameLst>
                                          <p:attrName>style.visibility</p:attrName>
                                        </p:attrNameLst>
                                      </p:cBhvr>
                                      <p:to>
                                        <p:strVal val="visible"/>
                                      </p:to>
                                    </p:set>
                                    <p:animEffect transition="in" filter="blinds(horizontal)">
                                      <p:cBhvr>
                                        <p:cTn id="56" dur="500"/>
                                        <p:tgtEl>
                                          <p:spTgt spid="205827">
                                            <p:txEl>
                                              <p:charRg st="341" end="373"/>
                                            </p:txEl>
                                          </p:spTgt>
                                        </p:tgtEl>
                                      </p:cBhvr>
                                    </p:animEffect>
                                  </p:childTnLst>
                                </p:cTn>
                              </p:par>
                              <p:par>
                                <p:cTn id="57" presetID="3" presetClass="entr" presetSubtype="10" fill="hold" nodeType="withEffect">
                                  <p:stCondLst>
                                    <p:cond delay="0"/>
                                  </p:stCondLst>
                                  <p:childTnLst>
                                    <p:set>
                                      <p:cBhvr>
                                        <p:cTn id="58" dur="1" fill="hold">
                                          <p:stCondLst>
                                            <p:cond delay="0"/>
                                          </p:stCondLst>
                                        </p:cTn>
                                        <p:tgtEl>
                                          <p:spTgt spid="205827">
                                            <p:txEl>
                                              <p:charRg st="373" end="386"/>
                                            </p:txEl>
                                          </p:spTgt>
                                        </p:tgtEl>
                                        <p:attrNameLst>
                                          <p:attrName>style.visibility</p:attrName>
                                        </p:attrNameLst>
                                      </p:cBhvr>
                                      <p:to>
                                        <p:strVal val="visible"/>
                                      </p:to>
                                    </p:set>
                                    <p:animEffect transition="in" filter="blinds(horizontal)">
                                      <p:cBhvr>
                                        <p:cTn id="59" dur="500"/>
                                        <p:tgtEl>
                                          <p:spTgt spid="205827">
                                            <p:txEl>
                                              <p:charRg st="373" end="386"/>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205827">
                                            <p:txEl>
                                              <p:charRg st="386" end="389"/>
                                            </p:txEl>
                                          </p:spTgt>
                                        </p:tgtEl>
                                        <p:attrNameLst>
                                          <p:attrName>style.visibility</p:attrName>
                                        </p:attrNameLst>
                                      </p:cBhvr>
                                      <p:to>
                                        <p:strVal val="visible"/>
                                      </p:to>
                                    </p:set>
                                    <p:animEffect transition="in" filter="blinds(horizontal)">
                                      <p:cBhvr>
                                        <p:cTn id="62" dur="500"/>
                                        <p:tgtEl>
                                          <p:spTgt spid="205827">
                                            <p:txEl>
                                              <p:charRg st="386" end="38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Rectangle 2"/>
          <p:cNvSpPr/>
          <p:nvPr>
            <p:ph idx="1"/>
          </p:nvPr>
        </p:nvSpPr>
        <p:spPr>
          <a:xfrm>
            <a:off x="2133600" y="381000"/>
            <a:ext cx="8283575" cy="6096000"/>
          </a:xfrm>
          <a:noFill/>
          <a:ln>
            <a:noFill/>
          </a:ln>
        </p:spPr>
        <p:txBody>
          <a:bodyPr anchor="t" anchorCtr="0"/>
          <a:p>
            <a:pPr>
              <a:lnSpc>
                <a:spcPct val="90000"/>
              </a:lnSpc>
              <a:buNone/>
            </a:pPr>
            <a:r>
              <a:rPr lang="en-US" altLang="zh-CN" sz="2000" b="1" dirty="0"/>
              <a:t>class Derived: public Base1, public Base2</a:t>
            </a:r>
            <a:endParaRPr lang="en-US" altLang="zh-CN" sz="2000" b="1" dirty="0"/>
          </a:p>
          <a:p>
            <a:pPr>
              <a:lnSpc>
                <a:spcPct val="90000"/>
              </a:lnSpc>
              <a:buNone/>
            </a:pPr>
            <a:r>
              <a:rPr lang="en-US" altLang="zh-CN" sz="2000" b="1" dirty="0"/>
              <a:t>{</a:t>
            </a:r>
            <a:endParaRPr lang="en-US" altLang="zh-CN" sz="2000" b="1" dirty="0"/>
          </a:p>
          <a:p>
            <a:pPr>
              <a:lnSpc>
                <a:spcPct val="90000"/>
              </a:lnSpc>
              <a:buNone/>
            </a:pPr>
            <a:r>
              <a:rPr lang="en-US" altLang="zh-CN" sz="2000" b="1" dirty="0"/>
              <a:t>public:	</a:t>
            </a:r>
            <a:endParaRPr lang="en-US" altLang="zh-CN" sz="2000" b="1" dirty="0"/>
          </a:p>
          <a:p>
            <a:pPr>
              <a:lnSpc>
                <a:spcPct val="90000"/>
              </a:lnSpc>
              <a:buNone/>
            </a:pPr>
            <a:r>
              <a:rPr lang="en-US" altLang="zh-CN" sz="2000" b="1" dirty="0"/>
              <a:t>	</a:t>
            </a:r>
            <a:r>
              <a:rPr lang="en-US" altLang="zh-CN" sz="2000" b="1" dirty="0">
                <a:solidFill>
                  <a:srgbClr val="FF3300"/>
                </a:solidFill>
              </a:rPr>
              <a:t>Derived(int var) : Base0(var), Base1(var), Base2(var)</a:t>
            </a:r>
            <a:endParaRPr lang="en-US" altLang="zh-CN" sz="2000" b="1" dirty="0">
              <a:solidFill>
                <a:srgbClr val="FF3300"/>
              </a:solidFill>
            </a:endParaRPr>
          </a:p>
          <a:p>
            <a:pPr>
              <a:lnSpc>
                <a:spcPct val="90000"/>
              </a:lnSpc>
              <a:buNone/>
            </a:pPr>
            <a:r>
              <a:rPr lang="en-US" altLang="zh-CN" sz="2000" b="1" dirty="0">
                <a:solidFill>
                  <a:srgbClr val="FF3300"/>
                </a:solidFill>
              </a:rPr>
              <a:t>    { }</a:t>
            </a:r>
            <a:endParaRPr lang="en-US" altLang="zh-CN" sz="2000" b="1" dirty="0">
              <a:solidFill>
                <a:srgbClr val="FF3300"/>
              </a:solidFill>
            </a:endParaRPr>
          </a:p>
          <a:p>
            <a:pPr>
              <a:lnSpc>
                <a:spcPct val="90000"/>
              </a:lnSpc>
              <a:buNone/>
            </a:pPr>
            <a:r>
              <a:rPr lang="en-US" altLang="zh-CN" sz="2000" b="1" dirty="0"/>
              <a:t>	int var;</a:t>
            </a:r>
            <a:endParaRPr lang="en-US" altLang="zh-CN" sz="2000" b="1" dirty="0"/>
          </a:p>
          <a:p>
            <a:pPr>
              <a:lnSpc>
                <a:spcPct val="90000"/>
              </a:lnSpc>
              <a:buNone/>
            </a:pPr>
            <a:r>
              <a:rPr lang="en-US" altLang="zh-CN" sz="2000" b="1" dirty="0"/>
              <a:t>	void fun(){cout&lt;&lt;"Member of Derived:"&lt;&lt;var&lt;&lt;endl;}</a:t>
            </a:r>
            <a:endParaRPr lang="en-US" altLang="zh-CN" sz="2000" b="1" dirty="0"/>
          </a:p>
          <a:p>
            <a:pPr>
              <a:lnSpc>
                <a:spcPct val="90000"/>
              </a:lnSpc>
              <a:buNone/>
            </a:pPr>
            <a:r>
              <a:rPr lang="en-US" altLang="zh-CN" sz="2000" b="1" dirty="0"/>
              <a:t>};</a:t>
            </a:r>
            <a:endParaRPr lang="en-US" altLang="zh-CN" sz="2000" b="1" dirty="0"/>
          </a:p>
          <a:p>
            <a:pPr>
              <a:lnSpc>
                <a:spcPct val="90000"/>
              </a:lnSpc>
              <a:buNone/>
            </a:pPr>
            <a:endParaRPr lang="en-US" altLang="zh-CN" sz="2000" b="1" dirty="0"/>
          </a:p>
          <a:p>
            <a:pPr>
              <a:lnSpc>
                <a:spcPct val="90000"/>
              </a:lnSpc>
              <a:buNone/>
            </a:pPr>
            <a:r>
              <a:rPr lang="en-US" altLang="zh-CN" sz="2000" b="1" dirty="0"/>
              <a:t>int main()	</a:t>
            </a:r>
            <a:endParaRPr lang="en-US" altLang="zh-CN" sz="2000" b="1" dirty="0"/>
          </a:p>
          <a:p>
            <a:pPr>
              <a:lnSpc>
                <a:spcPct val="90000"/>
              </a:lnSpc>
              <a:buNone/>
            </a:pPr>
            <a:r>
              <a:rPr lang="en-US" altLang="zh-CN" sz="2000" b="1" dirty="0"/>
              <a:t>{   Derived d(1);	</a:t>
            </a:r>
            <a:endParaRPr lang="en-US" altLang="zh-CN" sz="2000" b="1" dirty="0"/>
          </a:p>
          <a:p>
            <a:pPr>
              <a:lnSpc>
                <a:spcPct val="90000"/>
              </a:lnSpc>
              <a:buNone/>
            </a:pPr>
            <a:r>
              <a:rPr lang="en-US" altLang="zh-CN" sz="2000" b="1" dirty="0"/>
              <a:t>	d.var=2;</a:t>
            </a:r>
            <a:endParaRPr lang="en-US" altLang="zh-CN" sz="2000" b="1" dirty="0"/>
          </a:p>
          <a:p>
            <a:pPr>
              <a:lnSpc>
                <a:spcPct val="90000"/>
              </a:lnSpc>
              <a:buNone/>
            </a:pPr>
            <a:r>
              <a:rPr lang="en-US" altLang="zh-CN" sz="2000" b="1" dirty="0"/>
              <a:t>	d.fun();</a:t>
            </a:r>
            <a:endParaRPr lang="en-US" altLang="zh-CN" sz="2000" b="1" dirty="0"/>
          </a:p>
          <a:p>
            <a:pPr>
              <a:lnSpc>
                <a:spcPct val="90000"/>
              </a:lnSpc>
              <a:buNone/>
            </a:pPr>
            <a:r>
              <a:rPr lang="en-US" altLang="zh-CN" sz="2000" b="1" dirty="0"/>
              <a:t>     d.fun0();</a:t>
            </a:r>
            <a:endParaRPr lang="en-US" altLang="zh-CN" sz="2000" b="1" dirty="0"/>
          </a:p>
          <a:p>
            <a:pPr>
              <a:lnSpc>
                <a:spcPct val="90000"/>
              </a:lnSpc>
              <a:buNone/>
            </a:pPr>
            <a:r>
              <a:rPr lang="en-US" altLang="zh-CN" sz="2000" b="1" dirty="0"/>
              <a:t>     return 0;</a:t>
            </a:r>
            <a:endParaRPr lang="en-US" altLang="zh-CN" sz="2000" b="1" dirty="0"/>
          </a:p>
          <a:p>
            <a:pPr>
              <a:lnSpc>
                <a:spcPct val="90000"/>
              </a:lnSpc>
              <a:buNone/>
            </a:pPr>
            <a:r>
              <a:rPr lang="en-US" altLang="zh-CN" sz="2000" b="1" dirty="0"/>
              <a:t>}</a:t>
            </a:r>
            <a:endParaRPr lang="en-US" altLang="zh-CN" sz="2000" b="1" dirty="0"/>
          </a:p>
        </p:txBody>
      </p:sp>
      <p:sp>
        <p:nvSpPr>
          <p:cNvPr id="207876" name="Text Box 4"/>
          <p:cNvSpPr txBox="1">
            <a:spLocks noChangeArrowheads="1"/>
          </p:cNvSpPr>
          <p:nvPr/>
        </p:nvSpPr>
        <p:spPr bwMode="auto">
          <a:xfrm>
            <a:off x="7104063" y="4076700"/>
            <a:ext cx="3313113" cy="1198880"/>
          </a:xfrm>
          <a:prstGeom prst="rect">
            <a:avLst/>
          </a:prstGeom>
          <a:solidFill>
            <a:srgbClr val="FF9900"/>
          </a:solidFill>
          <a:ln w="12700" cap="sq">
            <a:noFill/>
            <a:miter lim="800000"/>
            <a:headEnd type="none" w="sm" len="sm"/>
            <a:tailEnd type="none" w="sm" len="sm"/>
          </a:ln>
          <a:effectLst/>
        </p:spPr>
        <p:txBody>
          <a:bodyPr>
            <a:spAutoFit/>
          </a:bodyPr>
          <a:lstStyle/>
          <a:p>
            <a:pPr marR="0" defTabSz="914400">
              <a:buClrTx/>
              <a:buSzTx/>
              <a:buFontTx/>
              <a:defRPr/>
            </a:pPr>
            <a:r>
              <a:rPr kumimoji="1" lang="zh-CN" altLang="en-US" sz="2400" b="1" kern="1200" cap="none" spc="0" normalizeH="0" baseline="0" noProof="0" dirty="0">
                <a:solidFill>
                  <a:schemeClr val="tx2"/>
                </a:solidFill>
                <a:effectLst>
                  <a:outerShdw blurRad="38100" dist="38100" dir="2700000" algn="tl">
                    <a:srgbClr val="FFFFFF"/>
                  </a:outerShdw>
                </a:effectLst>
                <a:latin typeface="Arial" panose="020B0604020202020204" pitchFamily="34" charset="0"/>
                <a:ea typeface="隶书" panose="02010509060101010101" pitchFamily="49" charset="-122"/>
                <a:cs typeface="+mn-cs"/>
              </a:rPr>
              <a:t>程序运行结果</a:t>
            </a:r>
            <a:endParaRPr kumimoji="1" lang="zh-CN" altLang="en-US" sz="2400" b="1" kern="1200" cap="none" spc="0" normalizeH="0" baseline="0" noProof="0" dirty="0">
              <a:solidFill>
                <a:schemeClr val="tx2"/>
              </a:solidFill>
              <a:effectLst>
                <a:outerShdw blurRad="38100" dist="38100" dir="2700000" algn="tl">
                  <a:srgbClr val="FFFFFF"/>
                </a:outerShdw>
              </a:effectLst>
              <a:latin typeface="Arial" panose="020B0604020202020204" pitchFamily="34" charset="0"/>
              <a:ea typeface="隶书" panose="02010509060101010101" pitchFamily="49" charset="-122"/>
              <a:cs typeface="+mn-cs"/>
            </a:endParaRPr>
          </a:p>
          <a:p>
            <a:pPr marR="0" defTabSz="914400">
              <a:buClrTx/>
              <a:buSzTx/>
              <a:buFontTx/>
              <a:defRPr/>
            </a:pPr>
            <a:r>
              <a:rPr kumimoji="1" lang="en-US" altLang="zh-CN" sz="2400" b="1" kern="1200" cap="none" spc="0" normalizeH="0" baseline="0" noProof="0" dirty="0">
                <a:solidFill>
                  <a:schemeClr val="tx2"/>
                </a:solidFill>
                <a:effectLst>
                  <a:outerShdw blurRad="38100" dist="38100" dir="2700000" algn="tl">
                    <a:srgbClr val="FFFFFF"/>
                  </a:outerShdw>
                </a:effectLst>
                <a:latin typeface="Arial" panose="020B0604020202020204" pitchFamily="34" charset="0"/>
                <a:ea typeface="隶书" panose="02010509060101010101" pitchFamily="49" charset="-122"/>
                <a:cs typeface="+mn-cs"/>
              </a:rPr>
              <a:t>Member of Derived:2</a:t>
            </a:r>
            <a:endParaRPr kumimoji="1" lang="en-US" altLang="zh-CN" sz="2400" b="1" kern="1200" cap="none" spc="0" normalizeH="0" baseline="0" noProof="0" dirty="0">
              <a:solidFill>
                <a:schemeClr val="tx2"/>
              </a:solidFill>
              <a:effectLst>
                <a:outerShdw blurRad="38100" dist="38100" dir="2700000" algn="tl">
                  <a:srgbClr val="FFFFFF"/>
                </a:outerShdw>
              </a:effectLst>
              <a:latin typeface="Arial" panose="020B0604020202020204" pitchFamily="34" charset="0"/>
              <a:ea typeface="隶书" panose="02010509060101010101" pitchFamily="49" charset="-122"/>
              <a:cs typeface="+mn-cs"/>
            </a:endParaRPr>
          </a:p>
          <a:p>
            <a:pPr marR="0" defTabSz="914400">
              <a:buClrTx/>
              <a:buSzTx/>
              <a:buFontTx/>
              <a:defRPr/>
            </a:pPr>
            <a:r>
              <a:rPr kumimoji="0" lang="en-US" altLang="zh-CN" sz="2400" b="1" kern="1200" cap="none" spc="0" normalizeH="0" baseline="0" noProof="0" dirty="0">
                <a:latin typeface="Arial" panose="020B0604020202020204" pitchFamily="34" charset="0"/>
                <a:ea typeface="宋体" panose="02010600030101010101" pitchFamily="2" charset="-122"/>
                <a:cs typeface="+mn-cs"/>
              </a:rPr>
              <a:t>Member of Base0:1</a:t>
            </a:r>
            <a:endParaRPr kumimoji="1" lang="en-US" altLang="zh-CN" sz="2400" b="1" kern="1200" cap="none" spc="0" normalizeH="0" baseline="0" noProof="0" dirty="0">
              <a:solidFill>
                <a:schemeClr val="tx2"/>
              </a:solidFill>
              <a:effectLst>
                <a:outerShdw blurRad="38100" dist="38100" dir="2700000" algn="tl">
                  <a:srgbClr val="FFFFFF"/>
                </a:outerShdw>
              </a:effectLst>
              <a:latin typeface="Arial" panose="020B0604020202020204" pitchFamily="34" charset="0"/>
              <a:ea typeface="隶书" panose="020105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7876">
                                            <p:txEl>
                                              <p:charRg st="4294967295" end="4294967295"/>
                                            </p:txEl>
                                          </p:spTgt>
                                        </p:tgtEl>
                                        <p:attrNameLst>
                                          <p:attrName>style.visibility</p:attrName>
                                        </p:attrNameLst>
                                      </p:cBhvr>
                                      <p:to>
                                        <p:strVal val="visible"/>
                                      </p:to>
                                    </p:set>
                                    <p:animEffect transition="in" filter="checkerboard(across)">
                                      <p:cBhvr>
                                        <p:cTn id="7" dur="500"/>
                                        <p:tgtEl>
                                          <p:spTgt spid="207876">
                                            <p:txEl>
                                              <p:char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07876">
                                            <p:txEl>
                                              <p:charRg st="0" end="7"/>
                                            </p:txEl>
                                          </p:spTgt>
                                        </p:tgtEl>
                                        <p:attrNameLst>
                                          <p:attrName>style.visibility</p:attrName>
                                        </p:attrNameLst>
                                      </p:cBhvr>
                                      <p:to>
                                        <p:strVal val="visible"/>
                                      </p:to>
                                    </p:set>
                                    <p:animEffect transition="in" filter="checkerboard(across)">
                                      <p:cBhvr>
                                        <p:cTn id="12" dur="500"/>
                                        <p:tgtEl>
                                          <p:spTgt spid="207876">
                                            <p:txEl>
                                              <p:charRg st="0"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07876">
                                            <p:txEl>
                                              <p:charRg st="7" end="27"/>
                                            </p:txEl>
                                          </p:spTgt>
                                        </p:tgtEl>
                                        <p:attrNameLst>
                                          <p:attrName>style.visibility</p:attrName>
                                        </p:attrNameLst>
                                      </p:cBhvr>
                                      <p:to>
                                        <p:strVal val="visible"/>
                                      </p:to>
                                    </p:set>
                                    <p:animEffect transition="in" filter="checkerboard(across)">
                                      <p:cBhvr>
                                        <p:cTn id="17" dur="500"/>
                                        <p:tgtEl>
                                          <p:spTgt spid="207876">
                                            <p:txEl>
                                              <p:charRg st="7" end="2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07876">
                                            <p:txEl>
                                              <p:charRg st="27" end="45"/>
                                            </p:txEl>
                                          </p:spTgt>
                                        </p:tgtEl>
                                        <p:attrNameLst>
                                          <p:attrName>style.visibility</p:attrName>
                                        </p:attrNameLst>
                                      </p:cBhvr>
                                      <p:to>
                                        <p:strVal val="visible"/>
                                      </p:to>
                                    </p:set>
                                    <p:animEffect transition="in" filter="checkerboard(across)">
                                      <p:cBhvr>
                                        <p:cTn id="22" dur="500"/>
                                        <p:tgtEl>
                                          <p:spTgt spid="207876">
                                            <p:txEl>
                                              <p:charRg st="27" end="4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6"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内容占位符 2"/>
          <p:cNvSpPr>
            <a:spLocks noGrp="1"/>
          </p:cNvSpPr>
          <p:nvPr>
            <p:ph idx="1"/>
          </p:nvPr>
        </p:nvSpPr>
        <p:spPr>
          <a:xfrm>
            <a:off x="1524000" y="0"/>
            <a:ext cx="9144000" cy="2357438"/>
          </a:xfrm>
          <a:solidFill>
            <a:schemeClr val="bg1"/>
          </a:solidFill>
          <a:ln>
            <a:noFill/>
          </a:ln>
        </p:spPr>
        <p:txBody>
          <a:bodyPr anchor="t" anchorCtr="0"/>
          <a:p>
            <a:pPr>
              <a:spcBef>
                <a:spcPct val="0"/>
              </a:spcBef>
              <a:buNone/>
            </a:pPr>
            <a:r>
              <a:rPr lang="en-US" altLang="zh-CN" sz="2000" b="1" dirty="0"/>
              <a:t>#include &lt;iostream&gt;</a:t>
            </a:r>
            <a:endParaRPr lang="en-US" altLang="zh-CN" sz="2000" b="1" dirty="0"/>
          </a:p>
          <a:p>
            <a:pPr>
              <a:spcBef>
                <a:spcPct val="0"/>
              </a:spcBef>
              <a:buNone/>
            </a:pPr>
            <a:r>
              <a:rPr lang="en-US" altLang="zh-CN" sz="2000" b="1" dirty="0"/>
              <a:t>using namespace std;</a:t>
            </a:r>
            <a:endParaRPr lang="en-US" altLang="zh-CN" sz="2000" b="1" dirty="0"/>
          </a:p>
          <a:p>
            <a:pPr>
              <a:spcBef>
                <a:spcPct val="0"/>
              </a:spcBef>
              <a:buNone/>
            </a:pPr>
            <a:r>
              <a:rPr lang="en-US" altLang="zh-CN" sz="2000" b="1" dirty="0">
                <a:solidFill>
                  <a:srgbClr val="FF0000"/>
                </a:solidFill>
              </a:rPr>
              <a:t>class Base</a:t>
            </a:r>
            <a:endParaRPr lang="en-US" altLang="zh-CN" sz="2000" b="1" dirty="0">
              <a:solidFill>
                <a:srgbClr val="FF0000"/>
              </a:solidFill>
            </a:endParaRPr>
          </a:p>
          <a:p>
            <a:pPr>
              <a:spcBef>
                <a:spcPct val="0"/>
              </a:spcBef>
              <a:buNone/>
            </a:pPr>
            <a:r>
              <a:rPr lang="en-US" altLang="zh-CN" sz="2000" b="1" dirty="0"/>
              <a:t>{public:</a:t>
            </a:r>
            <a:endParaRPr lang="en-US" altLang="zh-CN" sz="2000" b="1" dirty="0"/>
          </a:p>
          <a:p>
            <a:pPr>
              <a:spcBef>
                <a:spcPct val="0"/>
              </a:spcBef>
              <a:buNone/>
            </a:pPr>
            <a:r>
              <a:rPr lang="en-US" altLang="zh-CN" sz="2000" b="1" dirty="0"/>
              <a:t>	Base(int i)	{cout&lt;&lt;"Base constructor called: "&lt;&lt;i&lt;&lt;endl;	}</a:t>
            </a:r>
            <a:endParaRPr lang="en-US" altLang="zh-CN" sz="2000" b="1" dirty="0"/>
          </a:p>
          <a:p>
            <a:pPr>
              <a:spcBef>
                <a:spcPct val="0"/>
              </a:spcBef>
              <a:buNone/>
            </a:pPr>
            <a:r>
              <a:rPr lang="en-US" altLang="zh-CN" sz="2000" b="1" dirty="0"/>
              <a:t>	~Base()	{cout&lt;&lt;"Base destructor called "&lt;&lt;endl;	}</a:t>
            </a:r>
            <a:endParaRPr lang="en-US" altLang="zh-CN" sz="2000" b="1" dirty="0"/>
          </a:p>
          <a:p>
            <a:pPr>
              <a:spcBef>
                <a:spcPct val="0"/>
              </a:spcBef>
              <a:buNone/>
            </a:pPr>
            <a:r>
              <a:rPr lang="en-US" altLang="zh-CN" sz="2000" b="1" dirty="0"/>
              <a:t>};</a:t>
            </a:r>
            <a:endParaRPr lang="zh-CN" altLang="en-US" sz="2000" b="1" dirty="0"/>
          </a:p>
        </p:txBody>
      </p:sp>
      <p:sp>
        <p:nvSpPr>
          <p:cNvPr id="105474" name="Rectangle 2"/>
          <p:cNvSpPr/>
          <p:nvPr>
            <p:ph type="title"/>
          </p:nvPr>
        </p:nvSpPr>
        <p:spPr>
          <a:xfrm>
            <a:off x="5881688" y="0"/>
            <a:ext cx="4786312" cy="714375"/>
          </a:xfrm>
          <a:noFill/>
          <a:ln>
            <a:noFill/>
          </a:ln>
        </p:spPr>
        <p:txBody>
          <a:bodyPr anchor="t" anchorCtr="0"/>
          <a:p>
            <a:pPr algn="l"/>
            <a:r>
              <a:rPr lang="zh-CN" altLang="en-US" sz="2800" b="1" dirty="0"/>
              <a:t>例：包含虚基类多级继承的构造析构顺序</a:t>
            </a:r>
            <a:endParaRPr lang="zh-CN" altLang="en-US" sz="2800" b="1" dirty="0"/>
          </a:p>
        </p:txBody>
      </p:sp>
      <p:sp>
        <p:nvSpPr>
          <p:cNvPr id="6" name="内容占位符 2"/>
          <p:cNvSpPr txBox="1"/>
          <p:nvPr/>
        </p:nvSpPr>
        <p:spPr>
          <a:xfrm>
            <a:off x="1524000" y="2214563"/>
            <a:ext cx="9144000" cy="2357437"/>
          </a:xfrm>
          <a:prstGeom prst="rect">
            <a:avLst/>
          </a:prstGeom>
          <a:solidFill>
            <a:schemeClr val="bg1"/>
          </a:solidFill>
          <a:ln w="9525">
            <a:noFill/>
          </a:ln>
        </p:spPr>
        <p:txBody>
          <a:bodyPr anchor="t" anchorCtr="0"/>
          <a:p>
            <a:pPr marL="342900" indent="-342900" eaLnBrk="0" hangingPunct="0">
              <a:buSzTx/>
            </a:pPr>
            <a:r>
              <a:rPr lang="en-US" altLang="zh-CN" sz="2000" b="1" dirty="0">
                <a:solidFill>
                  <a:srgbClr val="FF0000"/>
                </a:solidFill>
                <a:latin typeface="Arial" panose="020B0604020202020204" pitchFamily="34" charset="0"/>
                <a:ea typeface="宋体" panose="02010600030101010101" pitchFamily="2" charset="-122"/>
              </a:rPr>
              <a:t>class Base1:virtual public Base</a:t>
            </a:r>
            <a:endParaRPr lang="en-US" altLang="zh-CN" sz="2000" b="1" dirty="0">
              <a:solidFill>
                <a:srgbClr val="FF0000"/>
              </a:solidFill>
              <a:latin typeface="Arial" panose="020B0604020202020204" pitchFamily="34" charset="0"/>
              <a:ea typeface="宋体" panose="02010600030101010101" pitchFamily="2" charset="-122"/>
            </a:endParaRPr>
          </a:p>
          <a:p>
            <a:pPr marL="342900" indent="-342900" eaLnBrk="0" hangingPunct="0">
              <a:buSzTx/>
            </a:pPr>
            <a:r>
              <a:rPr lang="en-US" altLang="zh-CN" sz="2000" b="1" dirty="0">
                <a:latin typeface="Arial" panose="020B0604020202020204" pitchFamily="34" charset="0"/>
                <a:ea typeface="宋体" panose="02010600030101010101" pitchFamily="2" charset="-122"/>
              </a:rPr>
              <a:t>{public:</a:t>
            </a:r>
            <a:endParaRPr lang="en-US" altLang="zh-CN" sz="2000" b="1" dirty="0">
              <a:latin typeface="Arial" panose="020B0604020202020204" pitchFamily="34" charset="0"/>
              <a:ea typeface="宋体" panose="02010600030101010101" pitchFamily="2" charset="-122"/>
            </a:endParaRPr>
          </a:p>
          <a:p>
            <a:pPr marL="342900" indent="-342900" eaLnBrk="0" hangingPunct="0">
              <a:buSzTx/>
            </a:pPr>
            <a:r>
              <a:rPr lang="en-US" altLang="zh-CN" sz="2000" b="1" dirty="0">
                <a:latin typeface="Arial" panose="020B0604020202020204" pitchFamily="34" charset="0"/>
                <a:ea typeface="宋体" panose="02010600030101010101" pitchFamily="2" charset="-122"/>
              </a:rPr>
              <a:t>	Base1(</a:t>
            </a:r>
            <a:r>
              <a:rPr lang="en-US" altLang="zh-CN" sz="2000" b="1" dirty="0" err="1">
                <a:latin typeface="Arial" panose="020B0604020202020204" pitchFamily="34" charset="0"/>
                <a:ea typeface="宋体" panose="02010600030101010101" pitchFamily="2" charset="-122"/>
              </a:rPr>
              <a:t>int</a:t>
            </a:r>
            <a:r>
              <a:rPr lang="en-US" altLang="zh-CN" sz="2000" b="1" dirty="0">
                <a:latin typeface="Arial" panose="020B0604020202020204" pitchFamily="34" charset="0"/>
                <a:ea typeface="宋体" panose="02010600030101010101" pitchFamily="2" charset="-122"/>
              </a:rPr>
              <a:t> </a:t>
            </a:r>
            <a:r>
              <a:rPr lang="en-US" altLang="zh-CN" sz="2000" b="1" dirty="0" err="1">
                <a:latin typeface="Arial" panose="020B0604020202020204" pitchFamily="34" charset="0"/>
                <a:ea typeface="宋体" panose="02010600030101010101" pitchFamily="2" charset="-122"/>
              </a:rPr>
              <a:t>i,int</a:t>
            </a:r>
            <a:r>
              <a:rPr lang="en-US" altLang="zh-CN" sz="2000" b="1" dirty="0">
                <a:latin typeface="Arial" panose="020B0604020202020204" pitchFamily="34" charset="0"/>
                <a:ea typeface="宋体" panose="02010600030101010101" pitchFamily="2" charset="-122"/>
              </a:rPr>
              <a:t> j):Base(</a:t>
            </a:r>
            <a:r>
              <a:rPr lang="en-US" altLang="zh-CN" sz="2000" b="1" dirty="0" err="1">
                <a:latin typeface="Arial" panose="020B0604020202020204" pitchFamily="34" charset="0"/>
                <a:ea typeface="宋体" panose="02010600030101010101" pitchFamily="2" charset="-122"/>
              </a:rPr>
              <a:t>i</a:t>
            </a:r>
            <a:r>
              <a:rPr lang="en-US" altLang="zh-CN" sz="2000" b="1"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宋体" panose="02010600030101010101" pitchFamily="2" charset="-122"/>
              </a:rPr>
              <a:t>调用虚基类的构造函数</a:t>
            </a:r>
            <a:endParaRPr lang="zh-CN" altLang="en-US" sz="2000" b="1" dirty="0">
              <a:latin typeface="Arial" panose="020B0604020202020204" pitchFamily="34" charset="0"/>
              <a:ea typeface="宋体" panose="02010600030101010101" pitchFamily="2" charset="-122"/>
            </a:endParaRPr>
          </a:p>
          <a:p>
            <a:pPr marL="342900" indent="-342900" eaLnBrk="0" hangingPunct="0">
              <a:buSzTx/>
            </a:pPr>
            <a:r>
              <a:rPr lang="zh-CN" altLang="en-US" sz="2000" b="1" dirty="0">
                <a:latin typeface="Arial" panose="020B0604020202020204" pitchFamily="34" charset="0"/>
                <a:ea typeface="宋体" panose="02010600030101010101" pitchFamily="2" charset="-122"/>
              </a:rPr>
              <a:t>    </a:t>
            </a:r>
            <a:r>
              <a:rPr lang="en-US" altLang="zh-CN" sz="2000" b="1" dirty="0">
                <a:latin typeface="Arial" panose="020B0604020202020204" pitchFamily="34" charset="0"/>
                <a:ea typeface="宋体" panose="02010600030101010101" pitchFamily="2" charset="-122"/>
              </a:rPr>
              <a:t>{	</a:t>
            </a:r>
            <a:r>
              <a:rPr lang="en-US" altLang="zh-CN" sz="2000" b="1" dirty="0" err="1">
                <a:latin typeface="Arial" panose="020B0604020202020204" pitchFamily="34" charset="0"/>
                <a:ea typeface="宋体" panose="02010600030101010101" pitchFamily="2" charset="-122"/>
              </a:rPr>
              <a:t>cout</a:t>
            </a:r>
            <a:r>
              <a:rPr lang="en-US" altLang="zh-CN" sz="2000" b="1" dirty="0">
                <a:latin typeface="Arial" panose="020B0604020202020204" pitchFamily="34" charset="0"/>
                <a:ea typeface="宋体" panose="02010600030101010101" pitchFamily="2" charset="-122"/>
              </a:rPr>
              <a:t>&lt;&lt;"Base1 constructor called :"&lt;&lt;j&lt;&lt;</a:t>
            </a:r>
            <a:r>
              <a:rPr lang="en-US" altLang="zh-CN" sz="2000" b="1" dirty="0" err="1">
                <a:latin typeface="Arial" panose="020B0604020202020204" pitchFamily="34" charset="0"/>
                <a:ea typeface="宋体" panose="02010600030101010101" pitchFamily="2" charset="-122"/>
              </a:rPr>
              <a:t>endl</a:t>
            </a:r>
            <a:r>
              <a:rPr lang="en-US" altLang="zh-CN" sz="2000" b="1" dirty="0">
                <a:latin typeface="Arial" panose="020B0604020202020204" pitchFamily="34" charset="0"/>
                <a:ea typeface="宋体" panose="02010600030101010101" pitchFamily="2" charset="-122"/>
              </a:rPr>
              <a:t>;	}</a:t>
            </a:r>
            <a:endParaRPr lang="en-US" altLang="zh-CN" sz="2000" b="1" dirty="0">
              <a:latin typeface="Arial" panose="020B0604020202020204" pitchFamily="34" charset="0"/>
              <a:ea typeface="宋体" panose="02010600030101010101" pitchFamily="2" charset="-122"/>
            </a:endParaRPr>
          </a:p>
          <a:p>
            <a:pPr marL="342900" indent="-342900" eaLnBrk="0" hangingPunct="0">
              <a:buSzTx/>
            </a:pPr>
            <a:r>
              <a:rPr lang="en-US" altLang="zh-CN" sz="2000" b="1" dirty="0">
                <a:latin typeface="Arial" panose="020B0604020202020204" pitchFamily="34" charset="0"/>
                <a:ea typeface="宋体" panose="02010600030101010101" pitchFamily="2" charset="-122"/>
              </a:rPr>
              <a:t>	~Base1()	{</a:t>
            </a:r>
            <a:r>
              <a:rPr lang="en-US" altLang="zh-CN" sz="2000" b="1" dirty="0" err="1">
                <a:latin typeface="Arial" panose="020B0604020202020204" pitchFamily="34" charset="0"/>
                <a:ea typeface="宋体" panose="02010600030101010101" pitchFamily="2" charset="-122"/>
              </a:rPr>
              <a:t>cout</a:t>
            </a:r>
            <a:r>
              <a:rPr lang="en-US" altLang="zh-CN" sz="2000" b="1" dirty="0">
                <a:latin typeface="Arial" panose="020B0604020202020204" pitchFamily="34" charset="0"/>
                <a:ea typeface="宋体" panose="02010600030101010101" pitchFamily="2" charset="-122"/>
              </a:rPr>
              <a:t>&lt;&lt;"Base1 destructor called"&lt;&lt;</a:t>
            </a:r>
            <a:r>
              <a:rPr lang="en-US" altLang="zh-CN" sz="2000" b="1" dirty="0" err="1">
                <a:latin typeface="Arial" panose="020B0604020202020204" pitchFamily="34" charset="0"/>
                <a:ea typeface="宋体" panose="02010600030101010101" pitchFamily="2" charset="-122"/>
              </a:rPr>
              <a:t>endl</a:t>
            </a:r>
            <a:r>
              <a:rPr lang="en-US" altLang="zh-CN" sz="2000" b="1" dirty="0">
                <a:latin typeface="Arial" panose="020B0604020202020204" pitchFamily="34" charset="0"/>
                <a:ea typeface="宋体" panose="02010600030101010101" pitchFamily="2" charset="-122"/>
              </a:rPr>
              <a:t>;	}</a:t>
            </a:r>
            <a:endParaRPr lang="en-US" altLang="zh-CN" sz="2000" b="1" dirty="0">
              <a:latin typeface="Arial" panose="020B0604020202020204" pitchFamily="34" charset="0"/>
              <a:ea typeface="宋体" panose="02010600030101010101" pitchFamily="2" charset="-122"/>
            </a:endParaRPr>
          </a:p>
          <a:p>
            <a:pPr marL="342900" indent="-342900" eaLnBrk="0" hangingPunct="0">
              <a:buSzTx/>
            </a:pPr>
            <a:r>
              <a:rPr lang="en-US" altLang="zh-CN" sz="2000" b="1" dirty="0">
                <a:latin typeface="Arial" panose="020B0604020202020204" pitchFamily="34" charset="0"/>
                <a:ea typeface="宋体" panose="02010600030101010101" pitchFamily="2" charset="-122"/>
              </a:rPr>
              <a:t>};</a:t>
            </a:r>
            <a:endParaRPr lang="zh-CN" altLang="en-US" sz="2000" b="1" dirty="0">
              <a:latin typeface="Arial" panose="020B0604020202020204" pitchFamily="34" charset="0"/>
              <a:ea typeface="宋体" panose="02010600030101010101" pitchFamily="2" charset="-122"/>
            </a:endParaRPr>
          </a:p>
        </p:txBody>
      </p:sp>
      <p:sp>
        <p:nvSpPr>
          <p:cNvPr id="7" name="内容占位符 2"/>
          <p:cNvSpPr txBox="1"/>
          <p:nvPr/>
        </p:nvSpPr>
        <p:spPr>
          <a:xfrm>
            <a:off x="1524000" y="4500563"/>
            <a:ext cx="9144000" cy="2357437"/>
          </a:xfrm>
          <a:prstGeom prst="rect">
            <a:avLst/>
          </a:prstGeom>
          <a:solidFill>
            <a:schemeClr val="bg1"/>
          </a:solidFill>
          <a:ln w="9525">
            <a:noFill/>
          </a:ln>
        </p:spPr>
        <p:txBody>
          <a:bodyPr anchor="t" anchorCtr="0"/>
          <a:p>
            <a:pPr marL="342900" indent="-342900" eaLnBrk="0" hangingPunct="0">
              <a:buSzTx/>
            </a:pPr>
            <a:r>
              <a:rPr lang="en-US" altLang="zh-CN" sz="2000" b="1" dirty="0">
                <a:solidFill>
                  <a:srgbClr val="FF0000"/>
                </a:solidFill>
                <a:latin typeface="Arial" panose="020B0604020202020204" pitchFamily="34" charset="0"/>
                <a:ea typeface="宋体" panose="02010600030101010101" pitchFamily="2" charset="-122"/>
              </a:rPr>
              <a:t>class Base2:virtual public Base</a:t>
            </a:r>
            <a:endParaRPr lang="en-US" altLang="zh-CN" sz="2000" b="1" dirty="0">
              <a:solidFill>
                <a:srgbClr val="FF0000"/>
              </a:solidFill>
              <a:latin typeface="Arial" panose="020B0604020202020204" pitchFamily="34" charset="0"/>
              <a:ea typeface="宋体" panose="02010600030101010101" pitchFamily="2" charset="-122"/>
            </a:endParaRPr>
          </a:p>
          <a:p>
            <a:pPr marL="342900" indent="-342900" eaLnBrk="0" hangingPunct="0">
              <a:buSzTx/>
            </a:pPr>
            <a:r>
              <a:rPr lang="en-US" altLang="zh-CN" sz="2000" b="1" dirty="0">
                <a:latin typeface="Arial" panose="020B0604020202020204" pitchFamily="34" charset="0"/>
                <a:ea typeface="宋体" panose="02010600030101010101" pitchFamily="2" charset="-122"/>
              </a:rPr>
              <a:t>{public:</a:t>
            </a:r>
            <a:endParaRPr lang="en-US" altLang="zh-CN" sz="2000" b="1" dirty="0">
              <a:latin typeface="Arial" panose="020B0604020202020204" pitchFamily="34" charset="0"/>
              <a:ea typeface="宋体" panose="02010600030101010101" pitchFamily="2" charset="-122"/>
            </a:endParaRPr>
          </a:p>
          <a:p>
            <a:pPr marL="342900" indent="-342900" eaLnBrk="0" hangingPunct="0">
              <a:buSzTx/>
            </a:pPr>
            <a:r>
              <a:rPr lang="en-US" altLang="zh-CN" sz="2000" b="1" dirty="0">
                <a:latin typeface="Arial" panose="020B0604020202020204" pitchFamily="34" charset="0"/>
                <a:ea typeface="宋体" panose="02010600030101010101" pitchFamily="2" charset="-122"/>
              </a:rPr>
              <a:t>	Base2(</a:t>
            </a:r>
            <a:r>
              <a:rPr lang="en-US" altLang="zh-CN" sz="2000" b="1" dirty="0" err="1">
                <a:latin typeface="Arial" panose="020B0604020202020204" pitchFamily="34" charset="0"/>
                <a:ea typeface="宋体" panose="02010600030101010101" pitchFamily="2" charset="-122"/>
              </a:rPr>
              <a:t>int</a:t>
            </a:r>
            <a:r>
              <a:rPr lang="en-US" altLang="zh-CN" sz="2000" b="1" dirty="0">
                <a:latin typeface="Arial" panose="020B0604020202020204" pitchFamily="34" charset="0"/>
                <a:ea typeface="宋体" panose="02010600030101010101" pitchFamily="2" charset="-122"/>
              </a:rPr>
              <a:t> </a:t>
            </a:r>
            <a:r>
              <a:rPr lang="en-US" altLang="zh-CN" sz="2000" b="1" dirty="0" err="1">
                <a:latin typeface="Arial" panose="020B0604020202020204" pitchFamily="34" charset="0"/>
                <a:ea typeface="宋体" panose="02010600030101010101" pitchFamily="2" charset="-122"/>
              </a:rPr>
              <a:t>i,int</a:t>
            </a:r>
            <a:r>
              <a:rPr lang="en-US" altLang="zh-CN" sz="2000" b="1" dirty="0">
                <a:latin typeface="Arial" panose="020B0604020202020204" pitchFamily="34" charset="0"/>
                <a:ea typeface="宋体" panose="02010600030101010101" pitchFamily="2" charset="-122"/>
              </a:rPr>
              <a:t> j):Base(</a:t>
            </a:r>
            <a:r>
              <a:rPr lang="en-US" altLang="zh-CN" sz="2000" b="1" dirty="0" err="1">
                <a:latin typeface="Arial" panose="020B0604020202020204" pitchFamily="34" charset="0"/>
                <a:ea typeface="宋体" panose="02010600030101010101" pitchFamily="2" charset="-122"/>
              </a:rPr>
              <a:t>i</a:t>
            </a:r>
            <a:r>
              <a:rPr lang="en-US" altLang="zh-CN" sz="2000" b="1"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宋体" panose="02010600030101010101" pitchFamily="2" charset="-122"/>
              </a:rPr>
              <a:t>调用虚基类的构造函数</a:t>
            </a:r>
            <a:endParaRPr lang="zh-CN" altLang="en-US" sz="2000" b="1" dirty="0">
              <a:latin typeface="Arial" panose="020B0604020202020204" pitchFamily="34" charset="0"/>
              <a:ea typeface="宋体" panose="02010600030101010101" pitchFamily="2" charset="-122"/>
            </a:endParaRPr>
          </a:p>
          <a:p>
            <a:pPr marL="342900" indent="-342900" eaLnBrk="0" hangingPunct="0">
              <a:buSzTx/>
            </a:pPr>
            <a:r>
              <a:rPr lang="zh-CN" altLang="en-US" sz="2000" b="1" dirty="0">
                <a:latin typeface="Arial" panose="020B0604020202020204" pitchFamily="34" charset="0"/>
                <a:ea typeface="宋体" panose="02010600030101010101" pitchFamily="2" charset="-122"/>
              </a:rPr>
              <a:t>    </a:t>
            </a:r>
            <a:r>
              <a:rPr lang="en-US" altLang="zh-CN" sz="2000" b="1" dirty="0">
                <a:latin typeface="Arial" panose="020B0604020202020204" pitchFamily="34" charset="0"/>
                <a:ea typeface="宋体" panose="02010600030101010101" pitchFamily="2" charset="-122"/>
              </a:rPr>
              <a:t>{	</a:t>
            </a:r>
            <a:r>
              <a:rPr lang="en-US" altLang="zh-CN" sz="2000" b="1" dirty="0" err="1">
                <a:latin typeface="Arial" panose="020B0604020202020204" pitchFamily="34" charset="0"/>
                <a:ea typeface="宋体" panose="02010600030101010101" pitchFamily="2" charset="-122"/>
              </a:rPr>
              <a:t>cout</a:t>
            </a:r>
            <a:r>
              <a:rPr lang="en-US" altLang="zh-CN" sz="2000" b="1" dirty="0">
                <a:latin typeface="Arial" panose="020B0604020202020204" pitchFamily="34" charset="0"/>
                <a:ea typeface="宋体" panose="02010600030101010101" pitchFamily="2" charset="-122"/>
              </a:rPr>
              <a:t>&lt;&lt;"Base2 constructor called :"&lt;&lt;j&lt;&lt;</a:t>
            </a:r>
            <a:r>
              <a:rPr lang="en-US" altLang="zh-CN" sz="2000" b="1" dirty="0" err="1">
                <a:latin typeface="Arial" panose="020B0604020202020204" pitchFamily="34" charset="0"/>
                <a:ea typeface="宋体" panose="02010600030101010101" pitchFamily="2" charset="-122"/>
              </a:rPr>
              <a:t>endl</a:t>
            </a:r>
            <a:r>
              <a:rPr lang="en-US" altLang="zh-CN" sz="2000" b="1" dirty="0">
                <a:latin typeface="Arial" panose="020B0604020202020204" pitchFamily="34" charset="0"/>
                <a:ea typeface="宋体" panose="02010600030101010101" pitchFamily="2" charset="-122"/>
              </a:rPr>
              <a:t>;	}</a:t>
            </a:r>
            <a:endParaRPr lang="en-US" altLang="zh-CN" sz="2000" b="1" dirty="0">
              <a:latin typeface="Arial" panose="020B0604020202020204" pitchFamily="34" charset="0"/>
              <a:ea typeface="宋体" panose="02010600030101010101" pitchFamily="2" charset="-122"/>
            </a:endParaRPr>
          </a:p>
          <a:p>
            <a:pPr marL="342900" indent="-342900" eaLnBrk="0" hangingPunct="0">
              <a:buSzTx/>
            </a:pPr>
            <a:r>
              <a:rPr lang="en-US" altLang="zh-CN" sz="2000" b="1" dirty="0">
                <a:latin typeface="Arial" panose="020B0604020202020204" pitchFamily="34" charset="0"/>
                <a:ea typeface="宋体" panose="02010600030101010101" pitchFamily="2" charset="-122"/>
              </a:rPr>
              <a:t>	~Base2()	{</a:t>
            </a:r>
            <a:r>
              <a:rPr lang="en-US" altLang="zh-CN" sz="2000" b="1" dirty="0" err="1">
                <a:latin typeface="Arial" panose="020B0604020202020204" pitchFamily="34" charset="0"/>
                <a:ea typeface="宋体" panose="02010600030101010101" pitchFamily="2" charset="-122"/>
              </a:rPr>
              <a:t>cout</a:t>
            </a:r>
            <a:r>
              <a:rPr lang="en-US" altLang="zh-CN" sz="2000" b="1" dirty="0">
                <a:latin typeface="Arial" panose="020B0604020202020204" pitchFamily="34" charset="0"/>
                <a:ea typeface="宋体" panose="02010600030101010101" pitchFamily="2" charset="-122"/>
              </a:rPr>
              <a:t>&lt;&lt;"Base2 destructor called"&lt;&lt;</a:t>
            </a:r>
            <a:r>
              <a:rPr lang="en-US" altLang="zh-CN" sz="2000" b="1" dirty="0" err="1">
                <a:latin typeface="Arial" panose="020B0604020202020204" pitchFamily="34" charset="0"/>
                <a:ea typeface="宋体" panose="02010600030101010101" pitchFamily="2" charset="-122"/>
              </a:rPr>
              <a:t>endl</a:t>
            </a:r>
            <a:r>
              <a:rPr lang="en-US" altLang="zh-CN" sz="2000" b="1" dirty="0">
                <a:latin typeface="Arial" panose="020B0604020202020204" pitchFamily="34" charset="0"/>
                <a:ea typeface="宋体" panose="02010600030101010101" pitchFamily="2" charset="-122"/>
              </a:rPr>
              <a:t>;	}</a:t>
            </a:r>
            <a:endParaRPr lang="en-US" altLang="zh-CN" sz="2000" b="1" dirty="0">
              <a:latin typeface="Arial" panose="020B0604020202020204" pitchFamily="34" charset="0"/>
              <a:ea typeface="宋体" panose="02010600030101010101" pitchFamily="2" charset="-122"/>
            </a:endParaRPr>
          </a:p>
          <a:p>
            <a:pPr marL="342900" indent="-342900" eaLnBrk="0" hangingPunct="0">
              <a:buSzTx/>
            </a:pPr>
            <a:r>
              <a:rPr lang="en-US" altLang="zh-CN" sz="2000" b="1" dirty="0">
                <a:latin typeface="Arial" panose="020B0604020202020204" pitchFamily="34" charset="0"/>
                <a:ea typeface="宋体" panose="02010600030101010101" pitchFamily="2" charset="-122"/>
              </a:rPr>
              <a:t>};</a:t>
            </a:r>
            <a:endParaRPr lang="zh-CN" altLang="en-US" sz="20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内容占位符 2"/>
          <p:cNvSpPr>
            <a:spLocks noGrp="1"/>
          </p:cNvSpPr>
          <p:nvPr>
            <p:ph idx="1"/>
          </p:nvPr>
        </p:nvSpPr>
        <p:spPr>
          <a:xfrm>
            <a:off x="1631950" y="44450"/>
            <a:ext cx="9144000" cy="3571875"/>
          </a:xfrm>
          <a:solidFill>
            <a:schemeClr val="bg1"/>
          </a:solidFill>
          <a:ln>
            <a:noFill/>
          </a:ln>
        </p:spPr>
        <p:txBody>
          <a:bodyPr anchor="t" anchorCtr="0"/>
          <a:p>
            <a:pPr>
              <a:spcBef>
                <a:spcPct val="0"/>
              </a:spcBef>
              <a:buNone/>
            </a:pPr>
            <a:endParaRPr lang="en-US" altLang="zh-CN" sz="2000" b="1" dirty="0">
              <a:solidFill>
                <a:srgbClr val="FF0000"/>
              </a:solidFill>
            </a:endParaRPr>
          </a:p>
          <a:p>
            <a:pPr>
              <a:spcBef>
                <a:spcPct val="0"/>
              </a:spcBef>
              <a:buNone/>
            </a:pPr>
            <a:r>
              <a:rPr lang="en-US" altLang="zh-CN" sz="2000" b="1" dirty="0">
                <a:solidFill>
                  <a:srgbClr val="FF0000"/>
                </a:solidFill>
              </a:rPr>
              <a:t>class Derived:public Base2,public Base1</a:t>
            </a:r>
            <a:endParaRPr lang="en-US" altLang="zh-CN" sz="2000" b="1" dirty="0">
              <a:solidFill>
                <a:srgbClr val="FF0000"/>
              </a:solidFill>
            </a:endParaRPr>
          </a:p>
          <a:p>
            <a:pPr>
              <a:spcBef>
                <a:spcPct val="0"/>
              </a:spcBef>
              <a:buNone/>
            </a:pPr>
            <a:r>
              <a:rPr lang="en-US" altLang="zh-CN" sz="2000" b="1" dirty="0"/>
              <a:t>{    public:</a:t>
            </a:r>
            <a:endParaRPr lang="en-US" altLang="zh-CN" sz="2000" b="1" dirty="0"/>
          </a:p>
          <a:p>
            <a:pPr>
              <a:spcBef>
                <a:spcPct val="0"/>
              </a:spcBef>
              <a:buNone/>
            </a:pPr>
            <a:r>
              <a:rPr lang="en-US" altLang="zh-CN" sz="2000" b="1" dirty="0"/>
              <a:t>          //</a:t>
            </a:r>
            <a:r>
              <a:rPr lang="zh-CN" altLang="en-US" sz="2000" b="1" dirty="0"/>
              <a:t>调用直接基类和虚基类的构造函数</a:t>
            </a:r>
            <a:endParaRPr lang="en-US" altLang="zh-CN" sz="2000" b="1" dirty="0"/>
          </a:p>
          <a:p>
            <a:pPr>
              <a:spcBef>
                <a:spcPct val="0"/>
              </a:spcBef>
              <a:buNone/>
            </a:pPr>
            <a:r>
              <a:rPr lang="en-US" altLang="zh-CN" sz="2000" b="1" dirty="0"/>
              <a:t>	</a:t>
            </a:r>
            <a:r>
              <a:rPr lang="en-US" altLang="zh-CN" sz="2000" b="1" dirty="0">
                <a:solidFill>
                  <a:srgbClr val="FF0000"/>
                </a:solidFill>
              </a:rPr>
              <a:t>Derived(int i, int a,int b,int c)  :Base1(i,a),Base2(i,b),Base(c)</a:t>
            </a:r>
            <a:endParaRPr lang="zh-CN" altLang="en-US" sz="2000" b="1" dirty="0">
              <a:solidFill>
                <a:srgbClr val="FF0000"/>
              </a:solidFill>
            </a:endParaRPr>
          </a:p>
          <a:p>
            <a:pPr>
              <a:spcBef>
                <a:spcPct val="0"/>
              </a:spcBef>
              <a:buNone/>
            </a:pPr>
            <a:r>
              <a:rPr lang="zh-CN" altLang="en-US" sz="2000" b="1" dirty="0"/>
              <a:t>	</a:t>
            </a:r>
            <a:r>
              <a:rPr lang="en-US" altLang="zh-CN" sz="2000" b="1" dirty="0"/>
              <a:t>{	cout&lt;&lt;"Derived constructor called :"&lt;&lt;i&lt;&lt;endl;	}</a:t>
            </a:r>
            <a:endParaRPr lang="en-US" altLang="zh-CN" sz="2000" b="1" dirty="0"/>
          </a:p>
          <a:p>
            <a:pPr>
              <a:spcBef>
                <a:spcPct val="0"/>
              </a:spcBef>
              <a:buNone/>
            </a:pPr>
            <a:r>
              <a:rPr lang="en-US" altLang="zh-CN" sz="2000" b="1" dirty="0"/>
              <a:t>	~Derived()	</a:t>
            </a:r>
            <a:endParaRPr lang="en-US" altLang="zh-CN" sz="2000" b="1" dirty="0"/>
          </a:p>
          <a:p>
            <a:pPr>
              <a:spcBef>
                <a:spcPct val="0"/>
              </a:spcBef>
              <a:buNone/>
            </a:pPr>
            <a:r>
              <a:rPr lang="en-US" altLang="zh-CN" sz="2000" b="1" dirty="0"/>
              <a:t>     {      cout&lt;&lt;"Derived destructor called"&lt;&lt;endl;	}</a:t>
            </a:r>
            <a:endParaRPr lang="en-US" altLang="zh-CN" sz="2000" b="1" dirty="0"/>
          </a:p>
          <a:p>
            <a:pPr>
              <a:spcBef>
                <a:spcPct val="0"/>
              </a:spcBef>
              <a:buNone/>
            </a:pPr>
            <a:r>
              <a:rPr lang="en-US" altLang="zh-CN" sz="2000" b="1" dirty="0"/>
              <a:t>};</a:t>
            </a:r>
            <a:endParaRPr lang="zh-CN" altLang="en-US" sz="2000" b="1" dirty="0"/>
          </a:p>
        </p:txBody>
      </p:sp>
      <p:sp>
        <p:nvSpPr>
          <p:cNvPr id="7" name="内容占位符 2"/>
          <p:cNvSpPr txBox="1"/>
          <p:nvPr/>
        </p:nvSpPr>
        <p:spPr>
          <a:xfrm>
            <a:off x="1703388" y="2930525"/>
            <a:ext cx="3714750" cy="1714500"/>
          </a:xfrm>
          <a:prstGeom prst="rect">
            <a:avLst/>
          </a:prstGeom>
          <a:solidFill>
            <a:schemeClr val="bg1"/>
          </a:solidFill>
          <a:ln w="9525">
            <a:noFill/>
          </a:ln>
        </p:spPr>
        <p:txBody>
          <a:bodyPr anchor="t" anchorCtr="0"/>
          <a:p>
            <a:pPr marL="342900" indent="-342900" eaLnBrk="0" hangingPunct="0">
              <a:buSzTx/>
            </a:pPr>
            <a:r>
              <a:rPr lang="en-US" altLang="zh-CN" sz="2000" b="1" dirty="0" err="1">
                <a:latin typeface="Arial" panose="020B0604020202020204" pitchFamily="34" charset="0"/>
                <a:ea typeface="宋体" panose="02010600030101010101" pitchFamily="2" charset="-122"/>
              </a:rPr>
              <a:t>int</a:t>
            </a:r>
            <a:r>
              <a:rPr lang="en-US" altLang="zh-CN" sz="2000" b="1" dirty="0">
                <a:latin typeface="Arial" panose="020B0604020202020204" pitchFamily="34" charset="0"/>
                <a:ea typeface="宋体" panose="02010600030101010101" pitchFamily="2" charset="-122"/>
              </a:rPr>
              <a:t> main()</a:t>
            </a:r>
            <a:endParaRPr lang="en-US" altLang="zh-CN" sz="2000" b="1" dirty="0">
              <a:latin typeface="Arial" panose="020B0604020202020204" pitchFamily="34" charset="0"/>
              <a:ea typeface="宋体" panose="02010600030101010101" pitchFamily="2" charset="-122"/>
            </a:endParaRPr>
          </a:p>
          <a:p>
            <a:pPr marL="342900" indent="-342900" eaLnBrk="0" hangingPunct="0">
              <a:buSzTx/>
            </a:pPr>
            <a:r>
              <a:rPr lang="en-US" altLang="zh-CN" sz="2000" b="1" dirty="0">
                <a:latin typeface="Arial" panose="020B0604020202020204" pitchFamily="34" charset="0"/>
                <a:ea typeface="宋体" panose="02010600030101010101" pitchFamily="2" charset="-122"/>
              </a:rPr>
              <a:t>{	</a:t>
            </a:r>
            <a:endParaRPr lang="en-US" altLang="zh-CN" sz="2000" b="1" dirty="0">
              <a:latin typeface="Arial" panose="020B0604020202020204" pitchFamily="34" charset="0"/>
              <a:ea typeface="宋体" panose="02010600030101010101" pitchFamily="2" charset="-122"/>
            </a:endParaRPr>
          </a:p>
          <a:p>
            <a:pPr marL="342900" indent="-342900" eaLnBrk="0" hangingPunct="0">
              <a:buSzTx/>
            </a:pPr>
            <a:r>
              <a:rPr lang="en-US" altLang="zh-CN" sz="2000" b="1" dirty="0">
                <a:latin typeface="Arial" panose="020B0604020202020204" pitchFamily="34" charset="0"/>
                <a:ea typeface="宋体" panose="02010600030101010101" pitchFamily="2" charset="-122"/>
              </a:rPr>
              <a:t>     Derived </a:t>
            </a:r>
            <a:r>
              <a:rPr lang="en-US" altLang="zh-CN" sz="2000" b="1" dirty="0" err="1">
                <a:latin typeface="Arial" panose="020B0604020202020204" pitchFamily="34" charset="0"/>
                <a:ea typeface="宋体" panose="02010600030101010101" pitchFamily="2" charset="-122"/>
              </a:rPr>
              <a:t>objD</a:t>
            </a:r>
            <a:r>
              <a:rPr lang="en-US" altLang="zh-CN" sz="2000" b="1" dirty="0">
                <a:latin typeface="Arial" panose="020B0604020202020204" pitchFamily="34" charset="0"/>
                <a:ea typeface="宋体" panose="02010600030101010101" pitchFamily="2" charset="-122"/>
              </a:rPr>
              <a:t>(1,2,3,4);</a:t>
            </a:r>
            <a:endParaRPr lang="en-US" altLang="zh-CN" sz="2000" b="1" dirty="0">
              <a:latin typeface="Arial" panose="020B0604020202020204" pitchFamily="34" charset="0"/>
              <a:ea typeface="宋体" panose="02010600030101010101" pitchFamily="2" charset="-122"/>
            </a:endParaRPr>
          </a:p>
          <a:p>
            <a:pPr marL="342900" indent="-342900" eaLnBrk="0" hangingPunct="0">
              <a:buSzTx/>
            </a:pPr>
            <a:r>
              <a:rPr lang="en-US" altLang="zh-CN" sz="2000" b="1" dirty="0">
                <a:latin typeface="Arial" panose="020B0604020202020204" pitchFamily="34" charset="0"/>
                <a:ea typeface="宋体" panose="02010600030101010101" pitchFamily="2" charset="-122"/>
              </a:rPr>
              <a:t>     return 0;</a:t>
            </a:r>
            <a:endParaRPr lang="en-US" altLang="zh-CN" sz="2000" b="1" dirty="0">
              <a:latin typeface="Arial" panose="020B0604020202020204" pitchFamily="34" charset="0"/>
              <a:ea typeface="宋体" panose="02010600030101010101" pitchFamily="2" charset="-122"/>
            </a:endParaRPr>
          </a:p>
          <a:p>
            <a:pPr marL="342900" indent="-342900" eaLnBrk="0" hangingPunct="0">
              <a:buSzTx/>
            </a:pPr>
            <a:r>
              <a:rPr lang="en-US" altLang="zh-CN" sz="2000" b="1" dirty="0">
                <a:latin typeface="Arial" panose="020B0604020202020204" pitchFamily="34" charset="0"/>
                <a:ea typeface="宋体" panose="02010600030101010101" pitchFamily="2" charset="-122"/>
              </a:rPr>
              <a:t> }</a:t>
            </a:r>
            <a:endParaRPr lang="zh-CN" altLang="en-US" sz="2000" b="1" dirty="0">
              <a:latin typeface="Arial" panose="020B0604020202020204" pitchFamily="34" charset="0"/>
              <a:ea typeface="宋体" panose="02010600030101010101" pitchFamily="2" charset="-122"/>
            </a:endParaRPr>
          </a:p>
        </p:txBody>
      </p:sp>
      <p:sp>
        <p:nvSpPr>
          <p:cNvPr id="9" name="Text Box 4"/>
          <p:cNvSpPr txBox="1"/>
          <p:nvPr/>
        </p:nvSpPr>
        <p:spPr>
          <a:xfrm>
            <a:off x="7031673" y="2565083"/>
            <a:ext cx="3833812" cy="2861310"/>
          </a:xfrm>
          <a:prstGeom prst="rect">
            <a:avLst/>
          </a:prstGeom>
          <a:solidFill>
            <a:srgbClr val="FFCC00"/>
          </a:solidFill>
          <a:ln w="12700">
            <a:noFill/>
          </a:ln>
        </p:spPr>
        <p:txBody>
          <a:bodyPr anchor="t" anchorCtr="0">
            <a:spAutoFit/>
          </a:bodyPr>
          <a:p>
            <a:pPr>
              <a:buSzTx/>
            </a:pPr>
            <a:r>
              <a:rPr lang="zh-CN" altLang="en-US" sz="2000" b="1" dirty="0">
                <a:latin typeface="Times New Roman" panose="02020603050405020304" pitchFamily="18" charset="0"/>
                <a:ea typeface="宋体" panose="02010600030101010101" pitchFamily="2" charset="-122"/>
              </a:rPr>
              <a:t>运行结果：</a:t>
            </a:r>
            <a:endParaRPr lang="zh-CN" altLang="en-US" sz="2000" b="1" dirty="0">
              <a:latin typeface="Times New Roman" panose="02020603050405020304" pitchFamily="18" charset="0"/>
              <a:ea typeface="宋体" panose="02010600030101010101" pitchFamily="2" charset="-122"/>
            </a:endParaRPr>
          </a:p>
          <a:p>
            <a:pPr>
              <a:buSzTx/>
            </a:pPr>
            <a:r>
              <a:rPr lang="en-US" altLang="zh-CN" sz="2000" b="1" dirty="0">
                <a:latin typeface="Arial" panose="020B0604020202020204" pitchFamily="34" charset="0"/>
                <a:ea typeface="宋体" panose="02010600030101010101" pitchFamily="2" charset="-122"/>
              </a:rPr>
              <a:t>Base constructor called:4 Base2 constructor called :3</a:t>
            </a:r>
            <a:endParaRPr lang="en-US" altLang="zh-CN" sz="2000" b="1" dirty="0">
              <a:latin typeface="Times New Roman" panose="02020603050405020304" pitchFamily="18" charset="0"/>
              <a:ea typeface="宋体" panose="02010600030101010101" pitchFamily="2" charset="-122"/>
            </a:endParaRPr>
          </a:p>
          <a:p>
            <a:pPr>
              <a:buSzTx/>
            </a:pPr>
            <a:r>
              <a:rPr lang="en-US" altLang="zh-CN" sz="2000" b="1" dirty="0">
                <a:latin typeface="Arial" panose="020B0604020202020204" pitchFamily="34" charset="0"/>
                <a:ea typeface="宋体" panose="02010600030101010101" pitchFamily="2" charset="-122"/>
              </a:rPr>
              <a:t>Base1 constructor called:2 Derived constructor called :1</a:t>
            </a:r>
            <a:endParaRPr lang="en-US" altLang="zh-CN" sz="2000" b="1" dirty="0">
              <a:latin typeface="Times New Roman" panose="02020603050405020304" pitchFamily="18" charset="0"/>
              <a:ea typeface="宋体" panose="02010600030101010101" pitchFamily="2" charset="-122"/>
            </a:endParaRPr>
          </a:p>
          <a:p>
            <a:pPr>
              <a:buSzTx/>
            </a:pPr>
            <a:r>
              <a:rPr lang="en-US" altLang="zh-CN" sz="2000" b="1" dirty="0">
                <a:solidFill>
                  <a:srgbClr val="FF0000"/>
                </a:solidFill>
                <a:latin typeface="Arial" panose="020B0604020202020204" pitchFamily="34" charset="0"/>
                <a:ea typeface="宋体" panose="02010600030101010101" pitchFamily="2" charset="-122"/>
              </a:rPr>
              <a:t>Derived destructor called Base1 destructor called</a:t>
            </a:r>
            <a:endParaRPr lang="en-US" altLang="zh-CN" sz="2000" b="1" dirty="0">
              <a:solidFill>
                <a:srgbClr val="FF0000"/>
              </a:solidFill>
              <a:latin typeface="Times New Roman" panose="02020603050405020304" pitchFamily="18" charset="0"/>
              <a:ea typeface="宋体" panose="02010600030101010101" pitchFamily="2" charset="-122"/>
            </a:endParaRPr>
          </a:p>
          <a:p>
            <a:pPr>
              <a:buSzTx/>
            </a:pPr>
            <a:r>
              <a:rPr lang="en-US" altLang="zh-CN" sz="2000" b="1" dirty="0">
                <a:solidFill>
                  <a:srgbClr val="FF0000"/>
                </a:solidFill>
                <a:latin typeface="Arial" panose="020B0604020202020204" pitchFamily="34" charset="0"/>
                <a:ea typeface="宋体" panose="02010600030101010101" pitchFamily="2" charset="-122"/>
              </a:rPr>
              <a:t>Base2 destructor called </a:t>
            </a:r>
            <a:endParaRPr lang="en-US" altLang="zh-CN" sz="2000" b="1" dirty="0">
              <a:solidFill>
                <a:srgbClr val="FF0000"/>
              </a:solidFill>
              <a:latin typeface="Arial" panose="020B0604020202020204" pitchFamily="34" charset="0"/>
              <a:ea typeface="宋体" panose="02010600030101010101" pitchFamily="2" charset="-122"/>
            </a:endParaRPr>
          </a:p>
          <a:p>
            <a:pPr>
              <a:buSzTx/>
            </a:pPr>
            <a:r>
              <a:rPr lang="en-US" altLang="zh-CN" sz="2000" b="1" dirty="0">
                <a:solidFill>
                  <a:srgbClr val="FF0000"/>
                </a:solidFill>
                <a:latin typeface="Arial" panose="020B0604020202020204" pitchFamily="34" charset="0"/>
                <a:ea typeface="宋体" panose="02010600030101010101" pitchFamily="2" charset="-122"/>
              </a:rPr>
              <a:t>Base destructor called</a:t>
            </a:r>
            <a:endParaRPr lang="en-US" altLang="zh-CN" sz="2000" b="1" dirty="0">
              <a:solidFill>
                <a:srgbClr val="FF0000"/>
              </a:solidFill>
              <a:latin typeface="Times New Roman" panose="02020603050405020304" pitchFamily="18" charset="0"/>
              <a:ea typeface="宋体" panose="02010600030101010101" pitchFamily="2" charset="-122"/>
            </a:endParaRPr>
          </a:p>
        </p:txBody>
      </p:sp>
      <p:sp>
        <p:nvSpPr>
          <p:cNvPr id="5" name="矩形 4"/>
          <p:cNvSpPr/>
          <p:nvPr/>
        </p:nvSpPr>
        <p:spPr>
          <a:xfrm>
            <a:off x="406718" y="5157153"/>
            <a:ext cx="6188075" cy="829945"/>
          </a:xfrm>
          <a:prstGeom prst="rect">
            <a:avLst/>
          </a:prstGeom>
          <a:solidFill>
            <a:srgbClr val="FFFF00"/>
          </a:solidFill>
          <a:ln w="9525">
            <a:noFill/>
          </a:ln>
        </p:spPr>
        <p:txBody>
          <a:bodyPr anchor="t" anchorCtr="0">
            <a:spAutoFit/>
          </a:bodyPr>
          <a:p>
            <a:r>
              <a:rPr lang="zh-CN" altLang="en-US" sz="2400" b="1" dirty="0">
                <a:solidFill>
                  <a:srgbClr val="FF0000"/>
                </a:solidFill>
                <a:latin typeface="Times New Roman" panose="02020603050405020304" pitchFamily="18" charset="0"/>
                <a:ea typeface="宋体" panose="02010600030101010101" pitchFamily="2" charset="-122"/>
              </a:rPr>
              <a:t>注意：如果没有声明虚基类，则在</a:t>
            </a:r>
            <a:r>
              <a:rPr lang="en-US" altLang="zh-CN" sz="2400" b="1" dirty="0">
                <a:solidFill>
                  <a:srgbClr val="FF0000"/>
                </a:solidFill>
                <a:latin typeface="Times New Roman" panose="02020603050405020304" pitchFamily="18" charset="0"/>
                <a:ea typeface="宋体" panose="02010600030101010101" pitchFamily="2" charset="-122"/>
              </a:rPr>
              <a:t>Derived</a:t>
            </a:r>
            <a:r>
              <a:rPr lang="zh-CN" altLang="en-US" sz="2400" b="1" dirty="0">
                <a:solidFill>
                  <a:srgbClr val="FF0000"/>
                </a:solidFill>
                <a:latin typeface="Times New Roman" panose="02020603050405020304" pitchFamily="18" charset="0"/>
                <a:ea typeface="宋体" panose="02010600030101010101" pitchFamily="2" charset="-122"/>
              </a:rPr>
              <a:t>中不能直接调用</a:t>
            </a:r>
            <a:r>
              <a:rPr lang="en-US" altLang="zh-CN" sz="2400" b="1" dirty="0">
                <a:solidFill>
                  <a:srgbClr val="FF0000"/>
                </a:solidFill>
                <a:latin typeface="Times New Roman" panose="02020603050405020304" pitchFamily="18" charset="0"/>
                <a:ea typeface="宋体" panose="02010600030101010101" pitchFamily="2" charset="-122"/>
              </a:rPr>
              <a:t>Base</a:t>
            </a:r>
            <a:r>
              <a:rPr lang="zh-CN" altLang="en-US" sz="2400" b="1" dirty="0">
                <a:solidFill>
                  <a:srgbClr val="FF0000"/>
                </a:solidFill>
                <a:latin typeface="Times New Roman" panose="02020603050405020304" pitchFamily="18" charset="0"/>
                <a:ea typeface="宋体" panose="02010600030101010101" pitchFamily="2" charset="-122"/>
              </a:rPr>
              <a:t>间接基类的构造函数。</a:t>
            </a:r>
            <a:endParaRPr lang="en-US" altLang="zh-CN" sz="2400" b="1"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bldLvl="0" animBg="1"/>
      <p:bldP spid="5"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226185" y="1143000"/>
            <a:ext cx="10073005" cy="4526280"/>
          </a:xfrm>
          <a:noFill/>
          <a:ln>
            <a:noFill/>
          </a:ln>
        </p:spPr>
        <p:txBody>
          <a:bodyPr anchor="t" anchorCtr="0"/>
          <a:p>
            <a:pPr>
              <a:buNone/>
            </a:pPr>
            <a:r>
              <a:rPr lang="zh-CN" altLang="en-US" sz="2400" b="1" dirty="0"/>
              <a:t>调用顺序：</a:t>
            </a:r>
            <a:endParaRPr lang="en-US" altLang="zh-CN" sz="2400" b="1" dirty="0"/>
          </a:p>
          <a:p>
            <a:r>
              <a:rPr lang="zh-CN" altLang="en-US" sz="2400" b="1" dirty="0"/>
              <a:t>如果该类有直接或间接的虚基类，则</a:t>
            </a:r>
            <a:r>
              <a:rPr lang="zh-CN" altLang="en-US" sz="2400" b="1" dirty="0">
                <a:solidFill>
                  <a:srgbClr val="FF0000"/>
                </a:solidFill>
              </a:rPr>
              <a:t>先执行虚基类的构造函数</a:t>
            </a:r>
            <a:r>
              <a:rPr lang="zh-CN" altLang="en-US" sz="2400" b="1" dirty="0"/>
              <a:t>；</a:t>
            </a:r>
            <a:endParaRPr lang="en-US" altLang="zh-CN" sz="2400" b="1" dirty="0"/>
          </a:p>
          <a:p>
            <a:r>
              <a:rPr lang="zh-CN" altLang="en-US" sz="2400" b="1" dirty="0"/>
              <a:t>如果该类有其他基类，则按照它们在</a:t>
            </a:r>
            <a:r>
              <a:rPr lang="zh-CN" altLang="en-US" sz="2400" b="1" dirty="0">
                <a:solidFill>
                  <a:srgbClr val="FF0000"/>
                </a:solidFill>
              </a:rPr>
              <a:t>继承声明时出现的次序</a:t>
            </a:r>
            <a:r>
              <a:rPr lang="zh-CN" altLang="en-US" sz="2400" b="1" dirty="0"/>
              <a:t>，分别执行其构造函数，不再执行虚基类的构造函数；</a:t>
            </a:r>
            <a:endParaRPr lang="en-US" altLang="zh-CN" sz="2400" b="1" dirty="0"/>
          </a:p>
          <a:p>
            <a:r>
              <a:rPr lang="zh-CN" altLang="en-US" sz="2400" b="1" dirty="0"/>
              <a:t>按照在类定义中出现的顺序，对派生类新增的</a:t>
            </a:r>
            <a:r>
              <a:rPr lang="zh-CN" altLang="en-US" sz="2400" b="1" dirty="0">
                <a:solidFill>
                  <a:srgbClr val="FF0000"/>
                </a:solidFill>
              </a:rPr>
              <a:t>成员对象进行初始化</a:t>
            </a:r>
            <a:r>
              <a:rPr lang="zh-CN" altLang="en-US" sz="2400" b="1" dirty="0"/>
              <a:t>；</a:t>
            </a:r>
            <a:endParaRPr lang="en-US" altLang="zh-CN" sz="2400" b="1" dirty="0"/>
          </a:p>
          <a:p>
            <a:r>
              <a:rPr lang="zh-CN" altLang="en-US" sz="2400" b="1" dirty="0"/>
              <a:t>执行构造函数的函数体。</a:t>
            </a:r>
            <a:endParaRPr lang="zh-CN" altLang="en-US" sz="2400" b="1" dirty="0"/>
          </a:p>
        </p:txBody>
      </p:sp>
      <p:sp>
        <p:nvSpPr>
          <p:cNvPr id="4" name="Rectangle 2"/>
          <p:cNvSpPr>
            <a:spLocks noGrp="1" noChangeArrowheads="1"/>
          </p:cNvSpPr>
          <p:nvPr>
            <p:ph type="title"/>
          </p:nvPr>
        </p:nvSpPr>
        <p:spPr bwMode="auto">
          <a:ln>
            <a:noFill/>
            <a:miter lim="800000"/>
          </a:ln>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mj-lt"/>
                <a:ea typeface="+mj-ea"/>
                <a:cs typeface="+mj-cs"/>
              </a:rPr>
              <a:t>虚基类及其派生类构造函数</a:t>
            </a:r>
            <a:endParaRPr kumimoji="0" lang="zh-CN" altLang="en-US" sz="32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mj-lt"/>
              <a:ea typeface="+mj-ea"/>
              <a:cs typeface="+mj-cs"/>
            </a:endParaRPr>
          </a:p>
        </p:txBody>
      </p:sp>
      <p:sp>
        <p:nvSpPr>
          <p:cNvPr id="5" name="Rectangle 2"/>
          <p:cNvSpPr txBox="1">
            <a:spLocks noChangeArrowheads="1"/>
          </p:cNvSpPr>
          <p:nvPr/>
        </p:nvSpPr>
        <p:spPr bwMode="auto">
          <a:xfrm>
            <a:off x="1226185" y="4437063"/>
            <a:ext cx="8229600" cy="714375"/>
          </a:xfrm>
          <a:prstGeom prst="rect">
            <a:avLst/>
          </a:prstGeom>
          <a:ln>
            <a:miter lim="800000"/>
          </a:ln>
        </p:spPr>
        <p:txBody>
          <a:bodyPr/>
          <a:lstStyle/>
          <a:p>
            <a:pPr marR="0" algn="ctr" defTabSz="914400" eaLnBrk="0" hangingPunct="0">
              <a:buClrTx/>
              <a:buSzTx/>
              <a:buFontTx/>
              <a:defRPr/>
            </a:pPr>
            <a:r>
              <a:rPr kumimoji="0" lang="zh-CN" altLang="en-US" sz="2400" b="1" kern="0" cap="none" spc="0" normalizeH="0" baseline="0" noProof="0" dirty="0">
                <a:solidFill>
                  <a:srgbClr val="FF0000"/>
                </a:solidFill>
                <a:effectLst>
                  <a:outerShdw blurRad="38100" dist="38100" dir="2700000" algn="tl">
                    <a:srgbClr val="C0C0C0"/>
                  </a:outerShdw>
                </a:effectLst>
                <a:latin typeface="+mj-lt"/>
                <a:ea typeface="+mj-ea"/>
                <a:cs typeface="+mj-cs"/>
              </a:rPr>
              <a:t>注意：析构函数的调用顺序相反。</a:t>
            </a:r>
            <a:endParaRPr kumimoji="0" lang="zh-CN" altLang="en-US" sz="2400" b="1" kern="0" cap="none" spc="0" normalizeH="0" baseline="0" noProof="0" dirty="0">
              <a:solidFill>
                <a:srgbClr val="FF0000"/>
              </a:solidFill>
              <a:effectLst>
                <a:outerShdw blurRad="38100" dist="38100" dir="2700000" algn="tl">
                  <a:srgbClr val="C0C0C0"/>
                </a:outerShdw>
              </a:effectLst>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6"/>
                                            </p:txEl>
                                          </p:spTgt>
                                        </p:tgtEl>
                                        <p:attrNameLst>
                                          <p:attrName>style.visibility</p:attrName>
                                        </p:attrNameLst>
                                      </p:cBhvr>
                                      <p:to>
                                        <p:strVal val="visible"/>
                                      </p:to>
                                    </p:set>
                                    <p:animEffect transition="in" filter="blinds(horizontal)">
                                      <p:cBhvr>
                                        <p:cTn id="7" dur="500"/>
                                        <p:tgtEl>
                                          <p:spTgt spid="3">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charRg st="6" end="35"/>
                                            </p:txEl>
                                          </p:spTgt>
                                        </p:tgtEl>
                                        <p:attrNameLst>
                                          <p:attrName>style.visibility</p:attrName>
                                        </p:attrNameLst>
                                      </p:cBhvr>
                                      <p:to>
                                        <p:strVal val="visible"/>
                                      </p:to>
                                    </p:set>
                                    <p:animEffect transition="in" filter="blinds(horizontal)">
                                      <p:cBhvr>
                                        <p:cTn id="12" dur="500"/>
                                        <p:tgtEl>
                                          <p:spTgt spid="3">
                                            <p:txEl>
                                              <p:charRg st="6"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charRg st="35" end="86"/>
                                            </p:txEl>
                                          </p:spTgt>
                                        </p:tgtEl>
                                        <p:attrNameLst>
                                          <p:attrName>style.visibility</p:attrName>
                                        </p:attrNameLst>
                                      </p:cBhvr>
                                      <p:to>
                                        <p:strVal val="visible"/>
                                      </p:to>
                                    </p:set>
                                    <p:animEffect transition="in" filter="blinds(horizontal)">
                                      <p:cBhvr>
                                        <p:cTn id="17" dur="500"/>
                                        <p:tgtEl>
                                          <p:spTgt spid="3">
                                            <p:txEl>
                                              <p:charRg st="35" end="8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charRg st="86" end="117"/>
                                            </p:txEl>
                                          </p:spTgt>
                                        </p:tgtEl>
                                        <p:attrNameLst>
                                          <p:attrName>style.visibility</p:attrName>
                                        </p:attrNameLst>
                                      </p:cBhvr>
                                      <p:to>
                                        <p:strVal val="visible"/>
                                      </p:to>
                                    </p:set>
                                    <p:animEffect transition="in" filter="blinds(horizontal)">
                                      <p:cBhvr>
                                        <p:cTn id="22" dur="500"/>
                                        <p:tgtEl>
                                          <p:spTgt spid="3">
                                            <p:txEl>
                                              <p:charRg st="86" end="11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charRg st="117" end="129"/>
                                            </p:txEl>
                                          </p:spTgt>
                                        </p:tgtEl>
                                        <p:attrNameLst>
                                          <p:attrName>style.visibility</p:attrName>
                                        </p:attrNameLst>
                                      </p:cBhvr>
                                      <p:to>
                                        <p:strVal val="visible"/>
                                      </p:to>
                                    </p:set>
                                    <p:animEffect transition="in" filter="blinds(horizontal)">
                                      <p:cBhvr>
                                        <p:cTn id="27" dur="500"/>
                                        <p:tgtEl>
                                          <p:spTgt spid="3">
                                            <p:txEl>
                                              <p:charRg st="117" end="12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标题 1"/>
          <p:cNvSpPr>
            <a:spLocks noGrp="1"/>
          </p:cNvSpPr>
          <p:nvPr>
            <p:ph type="title"/>
          </p:nvPr>
        </p:nvSpPr>
        <p:spPr>
          <a:xfrm>
            <a:off x="2063750" y="115888"/>
            <a:ext cx="8229600" cy="1143000"/>
          </a:xfrm>
          <a:noFill/>
          <a:ln>
            <a:noFill/>
          </a:ln>
        </p:spPr>
        <p:txBody>
          <a:bodyPr anchor="t" anchorCtr="0"/>
          <a:p>
            <a:r>
              <a:rPr lang="zh-CN" altLang="en-US" sz="2400" b="1" dirty="0"/>
              <a:t>综合案列分析</a:t>
            </a:r>
            <a:br>
              <a:rPr lang="en-US" altLang="zh-CN" sz="2400" b="1" dirty="0"/>
            </a:br>
            <a:r>
              <a:rPr lang="en-US" altLang="zh-CN" sz="2400" b="1" dirty="0"/>
              <a:t>--</a:t>
            </a:r>
            <a:r>
              <a:rPr lang="zh-CN" altLang="en-US" sz="2400" b="1" dirty="0"/>
              <a:t>职工大学学员信息系统</a:t>
            </a:r>
            <a:endParaRPr lang="zh-CN" altLang="en-US" sz="2400" b="1" dirty="0"/>
          </a:p>
        </p:txBody>
      </p:sp>
      <p:sp>
        <p:nvSpPr>
          <p:cNvPr id="4" name="内容占位符 2"/>
          <p:cNvSpPr>
            <a:spLocks noGrp="1"/>
          </p:cNvSpPr>
          <p:nvPr>
            <p:ph idx="1"/>
          </p:nvPr>
        </p:nvSpPr>
        <p:spPr>
          <a:xfrm>
            <a:off x="1992313" y="981075"/>
            <a:ext cx="8229600" cy="1871663"/>
          </a:xfrm>
          <a:noFill/>
          <a:ln>
            <a:noFill/>
          </a:ln>
        </p:spPr>
        <p:txBody>
          <a:bodyPr anchor="t" anchorCtr="0"/>
          <a:p>
            <a:r>
              <a:rPr lang="zh-CN" altLang="en-US" sz="2400" b="1" dirty="0"/>
              <a:t>基类</a:t>
            </a:r>
            <a:r>
              <a:rPr lang="en-US" altLang="zh-CN" sz="2400" b="1" dirty="0">
                <a:solidFill>
                  <a:srgbClr val="FF0000"/>
                </a:solidFill>
              </a:rPr>
              <a:t>Person</a:t>
            </a:r>
            <a:r>
              <a:rPr lang="zh-CN" altLang="en-US" sz="2400" b="1" dirty="0"/>
              <a:t>：姓名，性别，年龄</a:t>
            </a:r>
            <a:endParaRPr lang="en-US" altLang="zh-CN" sz="2400" b="1" dirty="0"/>
          </a:p>
          <a:p>
            <a:r>
              <a:rPr lang="zh-CN" altLang="en-US" sz="2400" b="1" dirty="0"/>
              <a:t>派生类工人类</a:t>
            </a:r>
            <a:r>
              <a:rPr lang="en-US" altLang="zh-CN" sz="2400" b="1" dirty="0">
                <a:solidFill>
                  <a:srgbClr val="FF0000"/>
                </a:solidFill>
              </a:rPr>
              <a:t>Worker</a:t>
            </a:r>
            <a:r>
              <a:rPr lang="zh-CN" altLang="en-US" sz="2400" b="1" dirty="0"/>
              <a:t>：公司，部门</a:t>
            </a:r>
            <a:endParaRPr lang="en-US" altLang="zh-CN" sz="2400" b="1" dirty="0"/>
          </a:p>
          <a:p>
            <a:r>
              <a:rPr lang="zh-CN" altLang="en-US" sz="2400" b="1" dirty="0"/>
              <a:t>派生类学生类</a:t>
            </a:r>
            <a:r>
              <a:rPr lang="en-US" altLang="zh-CN" sz="2400" b="1" dirty="0">
                <a:solidFill>
                  <a:srgbClr val="FF0000"/>
                </a:solidFill>
              </a:rPr>
              <a:t>Student</a:t>
            </a:r>
            <a:r>
              <a:rPr lang="zh-CN" altLang="en-US" sz="2400" b="1" dirty="0"/>
              <a:t>：学号，院系，专业</a:t>
            </a:r>
            <a:endParaRPr lang="en-US" altLang="zh-CN" sz="2400" b="1" dirty="0"/>
          </a:p>
          <a:p>
            <a:r>
              <a:rPr lang="zh-CN" altLang="en-US" sz="2400" b="1" dirty="0"/>
              <a:t>派生类学员类</a:t>
            </a:r>
            <a:r>
              <a:rPr lang="en-US" altLang="zh-CN" sz="2400" b="1" dirty="0">
                <a:solidFill>
                  <a:srgbClr val="FF0000"/>
                </a:solidFill>
              </a:rPr>
              <a:t>WorStu</a:t>
            </a:r>
            <a:endParaRPr lang="zh-CN" altLang="en-US" sz="2400" b="1" dirty="0">
              <a:solidFill>
                <a:srgbClr val="FF0000"/>
              </a:solidFill>
            </a:endParaRPr>
          </a:p>
        </p:txBody>
      </p:sp>
      <p:sp>
        <p:nvSpPr>
          <p:cNvPr id="2" name="矩形 1"/>
          <p:cNvSpPr/>
          <p:nvPr/>
        </p:nvSpPr>
        <p:spPr>
          <a:xfrm>
            <a:off x="1919288" y="2781300"/>
            <a:ext cx="8569325" cy="4246245"/>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#include &lt;</a:t>
            </a:r>
            <a:r>
              <a:rPr kumimoji="0" lang="en-US" altLang="zh-CN" sz="1800" b="1" i="0" u="none" strike="noStrike" kern="1200" cap="none" spc="0" normalizeH="0" baseline="0" noProof="0" dirty="0" err="1">
                <a:ln>
                  <a:noFill/>
                </a:ln>
                <a:solidFill>
                  <a:schemeClr val="tx1"/>
                </a:solidFill>
                <a:effectLst/>
                <a:uLnTx/>
                <a:uFillTx/>
                <a:latin typeface="+mn-lt"/>
                <a:ea typeface="宋体" panose="02010600030101010101" pitchFamily="2" charset="-122"/>
                <a:cs typeface="+mn-cs"/>
              </a:rPr>
              <a:t>iostream</a:t>
            </a:r>
            <a:r>
              <a:rPr kumimoji="0" lang="en-US" altLang="zh-CN" sz="18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&gt;</a:t>
            </a:r>
            <a:endParaRPr kumimoji="0" lang="en-US" altLang="zh-CN" sz="18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#include &lt;string&gt;</a:t>
            </a:r>
            <a:endParaRPr kumimoji="0" lang="en-US" altLang="zh-CN" sz="18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using namespace </a:t>
            </a:r>
            <a:r>
              <a:rPr kumimoji="0" lang="en-US" altLang="zh-CN" sz="1800" b="1" i="0" u="none" strike="noStrike" kern="1200" cap="none" spc="0" normalizeH="0" baseline="0" noProof="0" dirty="0" err="1">
                <a:ln>
                  <a:noFill/>
                </a:ln>
                <a:solidFill>
                  <a:schemeClr val="tx1"/>
                </a:solidFill>
                <a:effectLst/>
                <a:uLnTx/>
                <a:uFillTx/>
                <a:latin typeface="+mn-lt"/>
                <a:ea typeface="宋体" panose="02010600030101010101" pitchFamily="2" charset="-122"/>
                <a:cs typeface="+mn-cs"/>
              </a:rPr>
              <a:t>std</a:t>
            </a:r>
            <a:r>
              <a:rPr kumimoji="0" lang="en-US" altLang="zh-CN" sz="18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a:t>
            </a:r>
            <a:endParaRPr kumimoji="0" lang="zh-CN" altLang="en-US" sz="18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0000"/>
                </a:solidFill>
                <a:effectLst/>
                <a:uLnTx/>
                <a:uFillTx/>
                <a:latin typeface="+mn-lt"/>
                <a:ea typeface="宋体" panose="02010600030101010101" pitchFamily="2" charset="-122"/>
                <a:cs typeface="+mn-cs"/>
              </a:rPr>
              <a:t>class  Person </a:t>
            </a:r>
            <a:endParaRPr kumimoji="0" lang="en-US" altLang="zh-CN" sz="1800" b="1" i="0" u="none" strike="noStrike" kern="1200" cap="none" spc="0" normalizeH="0" baseline="0" noProof="0" dirty="0">
              <a:ln>
                <a:noFill/>
              </a:ln>
              <a:solidFill>
                <a:srgbClr val="FF0000"/>
              </a:solidFill>
              <a:effectLst/>
              <a:uLnTx/>
              <a:uFillTx/>
              <a:latin typeface="+mn-lt"/>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public:</a:t>
            </a:r>
            <a:endParaRPr kumimoji="0" lang="en-US" altLang="zh-CN" sz="18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Person(){ }  </a:t>
            </a:r>
            <a:endParaRPr kumimoji="0" lang="en-US" altLang="zh-CN" sz="18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Person(string s, </a:t>
            </a:r>
            <a:r>
              <a:rPr kumimoji="0" lang="en-US" altLang="zh-CN" sz="1800" b="1" i="0" u="none" strike="noStrike" kern="1200" cap="none" spc="0" normalizeH="0" baseline="0" noProof="0" dirty="0" err="1">
                <a:ln>
                  <a:noFill/>
                </a:ln>
                <a:solidFill>
                  <a:schemeClr val="tx1"/>
                </a:solidFill>
                <a:effectLst/>
                <a:uLnTx/>
                <a:uFillTx/>
                <a:latin typeface="+mn-lt"/>
                <a:ea typeface="宋体" panose="02010600030101010101" pitchFamily="2" charset="-122"/>
                <a:cs typeface="+mn-cs"/>
              </a:rPr>
              <a:t>int</a:t>
            </a:r>
            <a:r>
              <a:rPr kumimoji="0" lang="en-US" altLang="zh-CN" sz="18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i, char c)</a:t>
            </a:r>
            <a:endParaRPr kumimoji="0" lang="en-US" altLang="zh-CN" sz="18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{Name=s; Age=i; Sex=c; </a:t>
            </a:r>
            <a:r>
              <a:rPr kumimoji="0" lang="en-US" altLang="zh-CN" sz="1800" b="1" i="0" u="none" strike="noStrike" kern="1200" cap="none" spc="0" normalizeH="0" baseline="0" noProof="0" dirty="0" err="1">
                <a:ln>
                  <a:noFill/>
                </a:ln>
                <a:solidFill>
                  <a:schemeClr val="tx1"/>
                </a:solidFill>
                <a:effectLst/>
                <a:uLnTx/>
                <a:uFillTx/>
                <a:latin typeface="+mn-lt"/>
                <a:ea typeface="宋体" panose="02010600030101010101" pitchFamily="2" charset="-122"/>
                <a:cs typeface="+mn-cs"/>
              </a:rPr>
              <a:t>cout</a:t>
            </a:r>
            <a:r>
              <a:rPr kumimoji="0" lang="en-US" altLang="zh-CN" sz="18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&lt;&lt;"Person"&lt;&lt;</a:t>
            </a:r>
            <a:r>
              <a:rPr kumimoji="0" lang="en-US" altLang="zh-CN" sz="1800" b="1" i="0" u="none" strike="noStrike" kern="1200" cap="none" spc="0" normalizeH="0" baseline="0" noProof="0" dirty="0" err="1">
                <a:ln>
                  <a:noFill/>
                </a:ln>
                <a:solidFill>
                  <a:schemeClr val="tx1"/>
                </a:solidFill>
                <a:effectLst/>
                <a:uLnTx/>
                <a:uFillTx/>
                <a:latin typeface="+mn-lt"/>
                <a:ea typeface="宋体" panose="02010600030101010101" pitchFamily="2" charset="-122"/>
                <a:cs typeface="+mn-cs"/>
              </a:rPr>
              <a:t>endl</a:t>
            </a:r>
            <a:r>
              <a:rPr kumimoji="0" lang="en-US" altLang="zh-CN" sz="18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a:t>
            </a:r>
            <a:endParaRPr kumimoji="0" lang="en-US" altLang="zh-CN" sz="18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string </a:t>
            </a:r>
            <a:r>
              <a:rPr kumimoji="0" lang="en-US" altLang="zh-CN" sz="1800" b="1" i="0" u="none" strike="noStrike" kern="1200" cap="none" spc="0" normalizeH="0" baseline="0" noProof="0" dirty="0" err="1">
                <a:ln>
                  <a:noFill/>
                </a:ln>
                <a:solidFill>
                  <a:schemeClr val="tx1"/>
                </a:solidFill>
                <a:effectLst/>
                <a:uLnTx/>
                <a:uFillTx/>
                <a:latin typeface="+mn-lt"/>
                <a:ea typeface="宋体" panose="02010600030101010101" pitchFamily="2" charset="-122"/>
                <a:cs typeface="+mn-cs"/>
              </a:rPr>
              <a:t>GetName</a:t>
            </a:r>
            <a:r>
              <a:rPr kumimoji="0" lang="en-US" altLang="zh-CN" sz="18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  return Name;}</a:t>
            </a:r>
            <a:endParaRPr kumimoji="0" lang="en-US" altLang="zh-CN" sz="18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a:t>
            </a:r>
            <a:r>
              <a:rPr kumimoji="0" lang="en-US" altLang="zh-CN" sz="1800" b="1" i="0" u="none" strike="noStrike" kern="1200" cap="none" spc="0" normalizeH="0" baseline="0" noProof="0" dirty="0" err="1">
                <a:ln>
                  <a:noFill/>
                </a:ln>
                <a:solidFill>
                  <a:schemeClr val="tx1"/>
                </a:solidFill>
                <a:effectLst/>
                <a:uLnTx/>
                <a:uFillTx/>
                <a:latin typeface="+mn-lt"/>
                <a:ea typeface="宋体" panose="02010600030101010101" pitchFamily="2" charset="-122"/>
                <a:cs typeface="+mn-cs"/>
              </a:rPr>
              <a:t>int</a:t>
            </a:r>
            <a:r>
              <a:rPr kumimoji="0" lang="en-US" altLang="zh-CN" sz="18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a:t>
            </a:r>
            <a:r>
              <a:rPr kumimoji="0" lang="en-US" altLang="zh-CN" sz="1800" b="1" i="0" u="none" strike="noStrike" kern="1200" cap="none" spc="0" normalizeH="0" baseline="0" noProof="0" dirty="0" err="1">
                <a:ln>
                  <a:noFill/>
                </a:ln>
                <a:solidFill>
                  <a:schemeClr val="tx1"/>
                </a:solidFill>
                <a:effectLst/>
                <a:uLnTx/>
                <a:uFillTx/>
                <a:latin typeface="+mn-lt"/>
                <a:ea typeface="宋体" panose="02010600030101010101" pitchFamily="2" charset="-122"/>
                <a:cs typeface="+mn-cs"/>
              </a:rPr>
              <a:t>GetAge</a:t>
            </a:r>
            <a:r>
              <a:rPr kumimoji="0" lang="en-US" altLang="zh-CN" sz="18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   return Age; }</a:t>
            </a:r>
            <a:endParaRPr kumimoji="0" lang="en-US" altLang="zh-CN" sz="18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char  </a:t>
            </a:r>
            <a:r>
              <a:rPr kumimoji="0" lang="en-US" altLang="zh-CN" sz="1800" b="1" i="0" u="none" strike="noStrike" kern="1200" cap="none" spc="0" normalizeH="0" baseline="0" noProof="0" dirty="0" err="1">
                <a:ln>
                  <a:noFill/>
                </a:ln>
                <a:solidFill>
                  <a:schemeClr val="tx1"/>
                </a:solidFill>
                <a:effectLst/>
                <a:uLnTx/>
                <a:uFillTx/>
                <a:latin typeface="+mn-lt"/>
                <a:ea typeface="宋体" panose="02010600030101010101" pitchFamily="2" charset="-122"/>
                <a:cs typeface="+mn-cs"/>
              </a:rPr>
              <a:t>Getsex</a:t>
            </a:r>
            <a:r>
              <a:rPr kumimoji="0" lang="en-US" altLang="zh-CN" sz="18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  return Sex; }         </a:t>
            </a:r>
            <a:endParaRPr kumimoji="0" lang="en-US" altLang="zh-CN" sz="18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private: </a:t>
            </a:r>
            <a:endParaRPr kumimoji="0" lang="en-US" altLang="zh-CN" sz="18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string  Name;     </a:t>
            </a:r>
            <a:r>
              <a:rPr kumimoji="0" lang="en-US" altLang="zh-CN" sz="1800" b="1" i="0" u="none" strike="noStrike" kern="1200" cap="none" spc="0" normalizeH="0" baseline="0" noProof="0" dirty="0" err="1">
                <a:ln>
                  <a:noFill/>
                </a:ln>
                <a:solidFill>
                  <a:schemeClr val="tx1"/>
                </a:solidFill>
                <a:effectLst/>
                <a:uLnTx/>
                <a:uFillTx/>
                <a:latin typeface="+mn-lt"/>
                <a:ea typeface="宋体" panose="02010600030101010101" pitchFamily="2" charset="-122"/>
                <a:cs typeface="+mn-cs"/>
              </a:rPr>
              <a:t>int</a:t>
            </a:r>
            <a:r>
              <a:rPr kumimoji="0" lang="en-US" altLang="zh-CN" sz="18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Age;      char  Sex;</a:t>
            </a:r>
            <a:endParaRPr kumimoji="0" lang="en-US" altLang="zh-CN" sz="18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a:t>
            </a:r>
            <a:endParaRPr kumimoji="0" lang="en-US" altLang="zh-CN" sz="18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charRg st="0" end="18"/>
                                            </p:txEl>
                                          </p:spTgt>
                                        </p:tgtEl>
                                        <p:attrNameLst>
                                          <p:attrName>style.visibility</p:attrName>
                                        </p:attrNameLst>
                                      </p:cBhvr>
                                      <p:to>
                                        <p:strVal val="visible"/>
                                      </p:to>
                                    </p:set>
                                    <p:animEffect transition="in" filter="blinds(horizontal)">
                                      <p:cBhvr>
                                        <p:cTn id="7" dur="500"/>
                                        <p:tgtEl>
                                          <p:spTgt spid="4">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charRg st="18" end="37"/>
                                            </p:txEl>
                                          </p:spTgt>
                                        </p:tgtEl>
                                        <p:attrNameLst>
                                          <p:attrName>style.visibility</p:attrName>
                                        </p:attrNameLst>
                                      </p:cBhvr>
                                      <p:to>
                                        <p:strVal val="visible"/>
                                      </p:to>
                                    </p:set>
                                    <p:animEffect transition="in" filter="blinds(horizontal)">
                                      <p:cBhvr>
                                        <p:cTn id="12" dur="500"/>
                                        <p:tgtEl>
                                          <p:spTgt spid="4">
                                            <p:txEl>
                                              <p:charRg st="18" end="3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charRg st="37" end="60"/>
                                            </p:txEl>
                                          </p:spTgt>
                                        </p:tgtEl>
                                        <p:attrNameLst>
                                          <p:attrName>style.visibility</p:attrName>
                                        </p:attrNameLst>
                                      </p:cBhvr>
                                      <p:to>
                                        <p:strVal val="visible"/>
                                      </p:to>
                                    </p:set>
                                    <p:animEffect transition="in" filter="blinds(horizontal)">
                                      <p:cBhvr>
                                        <p:cTn id="17" dur="500"/>
                                        <p:tgtEl>
                                          <p:spTgt spid="4">
                                            <p:txEl>
                                              <p:charRg st="37" end="6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charRg st="60" end="73"/>
                                            </p:txEl>
                                          </p:spTgt>
                                        </p:tgtEl>
                                        <p:attrNameLst>
                                          <p:attrName>style.visibility</p:attrName>
                                        </p:attrNameLst>
                                      </p:cBhvr>
                                      <p:to>
                                        <p:strVal val="visible"/>
                                      </p:to>
                                    </p:set>
                                    <p:animEffect transition="in" filter="blinds(horizontal)">
                                      <p:cBhvr>
                                        <p:cTn id="22" dur="500"/>
                                        <p:tgtEl>
                                          <p:spTgt spid="4">
                                            <p:txEl>
                                              <p:charRg st="60" end="7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heel(1)">
                                      <p:cBhvr>
                                        <p:cTn id="2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内容占位符 2"/>
          <p:cNvSpPr>
            <a:spLocks noGrp="1"/>
          </p:cNvSpPr>
          <p:nvPr>
            <p:ph idx="1"/>
          </p:nvPr>
        </p:nvSpPr>
        <p:spPr>
          <a:xfrm>
            <a:off x="1524000" y="0"/>
            <a:ext cx="9144000" cy="6092825"/>
          </a:xfrm>
          <a:solidFill>
            <a:schemeClr val="bg1"/>
          </a:solidFill>
          <a:ln>
            <a:noFill/>
          </a:ln>
        </p:spPr>
        <p:txBody>
          <a:bodyPr anchor="t" anchorCtr="0"/>
          <a:p>
            <a:pPr marL="0" indent="0">
              <a:buNone/>
            </a:pPr>
            <a:endParaRPr lang="en-US" altLang="zh-CN" sz="1800" b="1" dirty="0">
              <a:solidFill>
                <a:srgbClr val="FF0000"/>
              </a:solidFill>
            </a:endParaRPr>
          </a:p>
          <a:p>
            <a:pPr marL="0" indent="0">
              <a:buNone/>
            </a:pPr>
            <a:endParaRPr lang="en-US" altLang="zh-CN" sz="1800" b="1" dirty="0">
              <a:solidFill>
                <a:srgbClr val="FF0000"/>
              </a:solidFill>
            </a:endParaRPr>
          </a:p>
          <a:p>
            <a:pPr marL="0" indent="0">
              <a:buNone/>
            </a:pPr>
            <a:r>
              <a:rPr lang="en-US" altLang="zh-CN" sz="1800" b="1" dirty="0">
                <a:solidFill>
                  <a:srgbClr val="FF0000"/>
                </a:solidFill>
              </a:rPr>
              <a:t>class  Student :virtual public Person </a:t>
            </a:r>
            <a:endParaRPr lang="en-US" altLang="zh-CN" sz="1800" b="1" dirty="0">
              <a:solidFill>
                <a:srgbClr val="FF0000"/>
              </a:solidFill>
            </a:endParaRPr>
          </a:p>
          <a:p>
            <a:pPr marL="0" indent="0">
              <a:buNone/>
            </a:pPr>
            <a:r>
              <a:rPr lang="en-US" altLang="zh-CN" sz="1800" b="1" dirty="0"/>
              <a:t>{</a:t>
            </a:r>
            <a:endParaRPr lang="en-US" altLang="zh-CN" sz="1800" b="1" dirty="0"/>
          </a:p>
          <a:p>
            <a:pPr marL="0" indent="0">
              <a:buNone/>
            </a:pPr>
            <a:r>
              <a:rPr lang="en-US" altLang="zh-CN" sz="1800" b="1" dirty="0"/>
              <a:t>     public:</a:t>
            </a:r>
            <a:endParaRPr lang="en-US" altLang="zh-CN" sz="1800" b="1" dirty="0"/>
          </a:p>
          <a:p>
            <a:pPr marL="0" indent="0">
              <a:buNone/>
            </a:pPr>
            <a:r>
              <a:rPr lang="en-US" altLang="zh-CN" sz="1800" b="1" dirty="0"/>
              <a:t>        Student()    { }</a:t>
            </a:r>
            <a:endParaRPr lang="en-US" altLang="zh-CN" sz="1800" b="1" dirty="0"/>
          </a:p>
          <a:p>
            <a:pPr marL="0" indent="0">
              <a:buNone/>
            </a:pPr>
            <a:r>
              <a:rPr lang="en-US" altLang="zh-CN" sz="1800" b="1" dirty="0"/>
              <a:t>       Student(string s, int i, char c, string sno, string dep, string spe):Person(s,i,c)</a:t>
            </a:r>
            <a:endParaRPr lang="en-US" altLang="zh-CN" sz="1800" b="1" dirty="0"/>
          </a:p>
          <a:p>
            <a:pPr marL="0" indent="0">
              <a:buNone/>
            </a:pPr>
            <a:r>
              <a:rPr lang="en-US" altLang="zh-CN" sz="1800" b="1" dirty="0"/>
              <a:t>        {    Sno=sno;    Department=dep;    Speciality=spe;  cout&lt;&lt;"Student"&lt;&lt;endl;}</a:t>
            </a:r>
            <a:endParaRPr lang="en-US" altLang="zh-CN" sz="1800" b="1" dirty="0"/>
          </a:p>
          <a:p>
            <a:pPr marL="0" indent="0">
              <a:buNone/>
            </a:pPr>
            <a:r>
              <a:rPr lang="en-US" altLang="zh-CN" sz="1800" b="1" dirty="0"/>
              <a:t>      Student(string sno, string dep, string spe)</a:t>
            </a:r>
            <a:endParaRPr lang="en-US" altLang="zh-CN" sz="1800" b="1" dirty="0"/>
          </a:p>
          <a:p>
            <a:pPr marL="0" indent="0">
              <a:buNone/>
            </a:pPr>
            <a:r>
              <a:rPr lang="en-US" altLang="zh-CN" sz="1800" b="1" dirty="0"/>
              <a:t>        {    Sno=sno;    Department=dep;    Speciality=spe;  cout&lt;&lt;"Student2"&lt;&lt;endl;}</a:t>
            </a:r>
            <a:endParaRPr lang="en-US" altLang="zh-CN" sz="1800" b="1" dirty="0"/>
          </a:p>
          <a:p>
            <a:pPr marL="0" indent="0">
              <a:buNone/>
            </a:pPr>
            <a:r>
              <a:rPr lang="en-US" altLang="zh-CN" sz="1800" b="1" dirty="0"/>
              <a:t>        string  GetDep()      {return Department;} </a:t>
            </a:r>
            <a:endParaRPr lang="en-US" altLang="zh-CN" sz="1800" b="1" dirty="0"/>
          </a:p>
          <a:p>
            <a:pPr marL="0" indent="0">
              <a:buNone/>
            </a:pPr>
            <a:r>
              <a:rPr lang="en-US" altLang="zh-CN" sz="1800" b="1" dirty="0"/>
              <a:t>        string  GetSpec()    {return Speciality;} </a:t>
            </a:r>
            <a:endParaRPr lang="en-US" altLang="zh-CN" sz="1800" b="1" dirty="0"/>
          </a:p>
          <a:p>
            <a:pPr marL="0" indent="0">
              <a:buNone/>
            </a:pPr>
            <a:r>
              <a:rPr lang="en-US" altLang="zh-CN" sz="1800" b="1" dirty="0"/>
              <a:t>        string  GetNum()    {return Sno;} </a:t>
            </a:r>
            <a:endParaRPr lang="en-US" altLang="zh-CN" sz="1800" b="1" dirty="0"/>
          </a:p>
          <a:p>
            <a:pPr marL="0" indent="0">
              <a:buNone/>
            </a:pPr>
            <a:r>
              <a:rPr lang="en-US" altLang="zh-CN" sz="1800" b="1" dirty="0"/>
              <a:t>   private:</a:t>
            </a:r>
            <a:endParaRPr lang="en-US" altLang="zh-CN" sz="1800" b="1" dirty="0"/>
          </a:p>
          <a:p>
            <a:pPr marL="0" indent="0">
              <a:buNone/>
            </a:pPr>
            <a:r>
              <a:rPr lang="en-US" altLang="zh-CN" sz="1800" b="1" dirty="0"/>
              <a:t>      string  Sno;</a:t>
            </a:r>
            <a:endParaRPr lang="en-US" altLang="zh-CN" sz="1800" b="1" dirty="0"/>
          </a:p>
          <a:p>
            <a:pPr marL="0" indent="0">
              <a:buNone/>
            </a:pPr>
            <a:r>
              <a:rPr lang="en-US" altLang="zh-CN" sz="1800" b="1" dirty="0"/>
              <a:t>      string  Department;</a:t>
            </a:r>
            <a:endParaRPr lang="en-US" altLang="zh-CN" sz="1800" b="1" dirty="0"/>
          </a:p>
          <a:p>
            <a:pPr marL="0" indent="0">
              <a:buNone/>
            </a:pPr>
            <a:r>
              <a:rPr lang="en-US" altLang="zh-CN" sz="1800" b="1" dirty="0"/>
              <a:t>      string  Speciality;</a:t>
            </a:r>
            <a:endParaRPr lang="en-US" altLang="zh-CN" sz="1800" b="1" dirty="0"/>
          </a:p>
          <a:p>
            <a:pPr marL="0" indent="0">
              <a:buNone/>
            </a:pPr>
            <a:r>
              <a:rPr lang="en-US" altLang="zh-CN" sz="1800" b="1" dirty="0"/>
              <a:t>};</a:t>
            </a:r>
            <a:endParaRPr lang="en-US" altLang="zh-CN" sz="1800" b="1" dirty="0"/>
          </a:p>
          <a:p>
            <a:pPr marL="0" indent="0">
              <a:buNone/>
            </a:pPr>
            <a:endParaRPr lang="zh-CN" altLang="en-US" sz="1800" b="1"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内容占位符 2"/>
          <p:cNvSpPr>
            <a:spLocks noGrp="1"/>
          </p:cNvSpPr>
          <p:nvPr>
            <p:ph idx="1"/>
          </p:nvPr>
        </p:nvSpPr>
        <p:spPr>
          <a:xfrm>
            <a:off x="1524000" y="0"/>
            <a:ext cx="9144000" cy="6858000"/>
          </a:xfrm>
          <a:solidFill>
            <a:schemeClr val="bg1"/>
          </a:solidFill>
          <a:ln>
            <a:noFill/>
          </a:ln>
        </p:spPr>
        <p:txBody>
          <a:bodyPr anchor="t" anchorCtr="0"/>
          <a:p>
            <a:pPr marL="0" indent="0">
              <a:buNone/>
            </a:pPr>
            <a:r>
              <a:rPr lang="en-US" altLang="zh-CN" sz="1800" b="1" dirty="0">
                <a:solidFill>
                  <a:srgbClr val="FF0000"/>
                </a:solidFill>
              </a:rPr>
              <a:t>class  Worker : virtual public Person</a:t>
            </a:r>
            <a:endParaRPr lang="en-US" altLang="zh-CN" sz="1800" b="1" dirty="0">
              <a:solidFill>
                <a:srgbClr val="FF0000"/>
              </a:solidFill>
            </a:endParaRPr>
          </a:p>
          <a:p>
            <a:pPr marL="0" indent="0">
              <a:buNone/>
            </a:pPr>
            <a:r>
              <a:rPr lang="en-US" altLang="zh-CN" sz="1800" b="1" dirty="0"/>
              <a:t>{</a:t>
            </a:r>
            <a:endParaRPr lang="en-US" altLang="zh-CN" sz="1800" b="1" dirty="0"/>
          </a:p>
          <a:p>
            <a:pPr marL="0" indent="0">
              <a:buNone/>
            </a:pPr>
            <a:r>
              <a:rPr lang="en-US" altLang="zh-CN" sz="1800" b="1" dirty="0"/>
              <a:t>  public:</a:t>
            </a:r>
            <a:endParaRPr lang="en-US" altLang="zh-CN" sz="1800" b="1" dirty="0"/>
          </a:p>
          <a:p>
            <a:pPr marL="0" indent="0">
              <a:buNone/>
            </a:pPr>
            <a:r>
              <a:rPr lang="en-US" altLang="zh-CN" sz="1800" b="1" dirty="0"/>
              <a:t>     Worker()    {  }</a:t>
            </a:r>
            <a:endParaRPr lang="en-US" altLang="zh-CN" sz="1800" b="1" dirty="0"/>
          </a:p>
          <a:p>
            <a:pPr marL="0" indent="0">
              <a:buNone/>
            </a:pPr>
            <a:r>
              <a:rPr lang="en-US" altLang="zh-CN" sz="1800" b="1" dirty="0"/>
              <a:t>     Worker(string s, int i, char c, string comp, string dep):Person(s,i,c)</a:t>
            </a:r>
            <a:endParaRPr lang="en-US" altLang="zh-CN" sz="1800" b="1" dirty="0"/>
          </a:p>
          <a:p>
            <a:pPr marL="0" indent="0">
              <a:buNone/>
            </a:pPr>
            <a:r>
              <a:rPr lang="en-US" altLang="zh-CN" sz="1800" b="1" dirty="0"/>
              <a:t>     { Company=comp;Department=dep;cout&lt;&lt;"Worker"&lt;&lt;endl;}</a:t>
            </a:r>
            <a:endParaRPr lang="en-US" altLang="zh-CN" sz="1800" b="1" dirty="0"/>
          </a:p>
          <a:p>
            <a:pPr marL="0" indent="0">
              <a:buNone/>
            </a:pPr>
            <a:r>
              <a:rPr lang="en-US" altLang="zh-CN" sz="1800" b="1" dirty="0"/>
              <a:t>      Worker(string comp, string dep)</a:t>
            </a:r>
            <a:endParaRPr lang="en-US" altLang="zh-CN" sz="1800" b="1" dirty="0"/>
          </a:p>
          <a:p>
            <a:pPr marL="0" indent="0">
              <a:buNone/>
            </a:pPr>
            <a:r>
              <a:rPr lang="en-US" altLang="zh-CN" sz="1800" b="1" dirty="0"/>
              <a:t>     { Company=comp;Department=dep;cout&lt;&lt;"Worker2"&lt;&lt;endl;}   </a:t>
            </a:r>
            <a:endParaRPr lang="en-US" altLang="zh-CN" sz="1800" b="1" dirty="0"/>
          </a:p>
          <a:p>
            <a:pPr marL="0" indent="0">
              <a:buNone/>
            </a:pPr>
            <a:r>
              <a:rPr lang="en-US" altLang="zh-CN" sz="1800" b="1" dirty="0"/>
              <a:t>      string GetComp()   {return Company;} </a:t>
            </a:r>
            <a:endParaRPr lang="en-US" altLang="zh-CN" sz="1800" b="1" dirty="0"/>
          </a:p>
          <a:p>
            <a:pPr marL="0" indent="0">
              <a:buNone/>
            </a:pPr>
            <a:r>
              <a:rPr lang="en-US" altLang="zh-CN" sz="1800" b="1" dirty="0"/>
              <a:t>      string  GetDep()     {return Department;} </a:t>
            </a:r>
            <a:endParaRPr lang="en-US" altLang="zh-CN" sz="1800" b="1" dirty="0"/>
          </a:p>
          <a:p>
            <a:pPr marL="0" indent="0">
              <a:buNone/>
            </a:pPr>
            <a:r>
              <a:rPr lang="en-US" altLang="zh-CN" sz="1800" b="1" dirty="0"/>
              <a:t>   private: </a:t>
            </a:r>
            <a:endParaRPr lang="en-US" altLang="zh-CN" sz="1800" b="1" dirty="0"/>
          </a:p>
          <a:p>
            <a:pPr marL="0" indent="0">
              <a:buNone/>
            </a:pPr>
            <a:r>
              <a:rPr lang="en-US" altLang="zh-CN" sz="1800" b="1" dirty="0"/>
              <a:t>       string Company;</a:t>
            </a:r>
            <a:endParaRPr lang="en-US" altLang="zh-CN" sz="1800" b="1" dirty="0"/>
          </a:p>
          <a:p>
            <a:pPr marL="0" indent="0">
              <a:buNone/>
            </a:pPr>
            <a:r>
              <a:rPr lang="en-US" altLang="zh-CN" sz="1800" b="1" dirty="0"/>
              <a:t>       string Department;</a:t>
            </a:r>
            <a:endParaRPr lang="en-US" altLang="zh-CN" sz="1800" b="1" dirty="0"/>
          </a:p>
          <a:p>
            <a:pPr marL="0" indent="0">
              <a:buNone/>
            </a:pPr>
            <a:r>
              <a:rPr lang="en-US" altLang="zh-CN" sz="1800" b="1" dirty="0"/>
              <a:t>}; </a:t>
            </a:r>
            <a:endParaRPr lang="en-US" altLang="zh-CN" sz="1800" b="1" dirty="0"/>
          </a:p>
          <a:p>
            <a:pPr marL="0" indent="0">
              <a:buNone/>
            </a:pPr>
            <a:r>
              <a:rPr lang="en-US" altLang="zh-CN" sz="1800" b="1" dirty="0">
                <a:solidFill>
                  <a:srgbClr val="FF0000"/>
                </a:solidFill>
              </a:rPr>
              <a:t>class  WorStu : public Worker, public Student  </a:t>
            </a:r>
            <a:endParaRPr lang="en-US" altLang="zh-CN" sz="1800" b="1" dirty="0">
              <a:solidFill>
                <a:srgbClr val="FF0000"/>
              </a:solidFill>
            </a:endParaRPr>
          </a:p>
          <a:p>
            <a:pPr marL="0" indent="0">
              <a:buNone/>
            </a:pPr>
            <a:r>
              <a:rPr lang="en-US" altLang="zh-CN" sz="1800" b="1" dirty="0"/>
              <a:t>{  public:</a:t>
            </a:r>
            <a:endParaRPr lang="en-US" altLang="zh-CN" sz="1800" b="1" dirty="0"/>
          </a:p>
          <a:p>
            <a:pPr marL="0" indent="0">
              <a:buNone/>
            </a:pPr>
            <a:r>
              <a:rPr lang="en-US" altLang="zh-CN" sz="1800" b="1" dirty="0"/>
              <a:t>       WorStu() { };</a:t>
            </a:r>
            <a:endParaRPr lang="en-US" altLang="zh-CN" sz="1800" b="1" dirty="0"/>
          </a:p>
          <a:p>
            <a:pPr marL="0" indent="0">
              <a:buNone/>
            </a:pPr>
            <a:r>
              <a:rPr lang="en-US" altLang="zh-CN" sz="1800" b="1" dirty="0"/>
              <a:t>       WorStu(string s, int i, char c, string sno, string sdep, string spe,string comp, string wdep): </a:t>
            </a:r>
            <a:r>
              <a:rPr lang="en-US" altLang="zh-CN" sz="1800" b="1" dirty="0">
                <a:solidFill>
                  <a:srgbClr val="FF0000"/>
                </a:solidFill>
              </a:rPr>
              <a:t>Person(s, i, c), Worker(comp, wdep), Student(sno, sdep, spe)  </a:t>
            </a:r>
            <a:endParaRPr lang="en-US" altLang="zh-CN" sz="1800" b="1" dirty="0">
              <a:solidFill>
                <a:srgbClr val="FF0000"/>
              </a:solidFill>
            </a:endParaRPr>
          </a:p>
          <a:p>
            <a:pPr marL="0" indent="0">
              <a:buNone/>
            </a:pPr>
            <a:r>
              <a:rPr lang="en-US" altLang="zh-CN" sz="1800" b="1" dirty="0"/>
              <a:t>    {   cout&lt;&lt;"WorStu"&lt;&lt;endl;   }</a:t>
            </a:r>
            <a:endParaRPr lang="en-US" altLang="zh-CN" sz="1800" b="1" dirty="0"/>
          </a:p>
          <a:p>
            <a:pPr marL="0" indent="0">
              <a:buNone/>
            </a:pPr>
            <a:r>
              <a:rPr lang="en-US" altLang="zh-CN" sz="1800" b="1" dirty="0"/>
              <a:t>};</a:t>
            </a:r>
            <a:endParaRPr lang="en-US" altLang="zh-CN" sz="1800" b="1" dirty="0"/>
          </a:p>
          <a:p>
            <a:pPr marL="0" indent="0">
              <a:buNone/>
            </a:pPr>
            <a:endParaRPr lang="en-US" altLang="zh-CN" sz="1800" b="1" dirty="0"/>
          </a:p>
          <a:p>
            <a:pPr marL="0" indent="0">
              <a:buNone/>
            </a:pPr>
            <a:endParaRPr lang="zh-CN" altLang="en-US"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9394">
                                            <p:txEl>
                                              <p:charRg st="465" end="513"/>
                                            </p:txEl>
                                          </p:spTgt>
                                        </p:tgtEl>
                                        <p:attrNameLst>
                                          <p:attrName>style.visibility</p:attrName>
                                        </p:attrNameLst>
                                      </p:cBhvr>
                                      <p:to>
                                        <p:strVal val="visible"/>
                                      </p:to>
                                    </p:set>
                                    <p:animEffect transition="in" filter="wipe(down)">
                                      <p:cBhvr>
                                        <p:cTn id="7" dur="500"/>
                                        <p:tgtEl>
                                          <p:spTgt spid="59394">
                                            <p:txEl>
                                              <p:charRg st="465" end="51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9394">
                                            <p:txEl>
                                              <p:charRg st="513" end="524"/>
                                            </p:txEl>
                                          </p:spTgt>
                                        </p:tgtEl>
                                        <p:attrNameLst>
                                          <p:attrName>style.visibility</p:attrName>
                                        </p:attrNameLst>
                                      </p:cBhvr>
                                      <p:to>
                                        <p:strVal val="visible"/>
                                      </p:to>
                                    </p:set>
                                    <p:animEffect transition="in" filter="wipe(down)">
                                      <p:cBhvr>
                                        <p:cTn id="10" dur="500"/>
                                        <p:tgtEl>
                                          <p:spTgt spid="59394">
                                            <p:txEl>
                                              <p:charRg st="513" end="52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9394">
                                            <p:txEl>
                                              <p:charRg st="524" end="545"/>
                                            </p:txEl>
                                          </p:spTgt>
                                        </p:tgtEl>
                                        <p:attrNameLst>
                                          <p:attrName>style.visibility</p:attrName>
                                        </p:attrNameLst>
                                      </p:cBhvr>
                                      <p:to>
                                        <p:strVal val="visible"/>
                                      </p:to>
                                    </p:set>
                                    <p:animEffect transition="in" filter="wipe(down)">
                                      <p:cBhvr>
                                        <p:cTn id="13" dur="500"/>
                                        <p:tgtEl>
                                          <p:spTgt spid="59394">
                                            <p:txEl>
                                              <p:charRg st="524" end="545"/>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59394">
                                            <p:txEl>
                                              <p:charRg st="545" end="710"/>
                                            </p:txEl>
                                          </p:spTgt>
                                        </p:tgtEl>
                                        <p:attrNameLst>
                                          <p:attrName>style.visibility</p:attrName>
                                        </p:attrNameLst>
                                      </p:cBhvr>
                                      <p:to>
                                        <p:strVal val="visible"/>
                                      </p:to>
                                    </p:set>
                                    <p:animEffect transition="in" filter="wipe(down)">
                                      <p:cBhvr>
                                        <p:cTn id="16" dur="500"/>
                                        <p:tgtEl>
                                          <p:spTgt spid="59394">
                                            <p:txEl>
                                              <p:charRg st="545" end="71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59394">
                                            <p:txEl>
                                              <p:charRg st="710" end="744"/>
                                            </p:txEl>
                                          </p:spTgt>
                                        </p:tgtEl>
                                        <p:attrNameLst>
                                          <p:attrName>style.visibility</p:attrName>
                                        </p:attrNameLst>
                                      </p:cBhvr>
                                      <p:to>
                                        <p:strVal val="visible"/>
                                      </p:to>
                                    </p:set>
                                    <p:animEffect transition="in" filter="wipe(down)">
                                      <p:cBhvr>
                                        <p:cTn id="19" dur="500"/>
                                        <p:tgtEl>
                                          <p:spTgt spid="59394">
                                            <p:txEl>
                                              <p:charRg st="710" end="74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59394">
                                            <p:txEl>
                                              <p:charRg st="744" end="747"/>
                                            </p:txEl>
                                          </p:spTgt>
                                        </p:tgtEl>
                                        <p:attrNameLst>
                                          <p:attrName>style.visibility</p:attrName>
                                        </p:attrNameLst>
                                      </p:cBhvr>
                                      <p:to>
                                        <p:strVal val="visible"/>
                                      </p:to>
                                    </p:set>
                                    <p:animEffect transition="in" filter="wipe(down)">
                                      <p:cBhvr>
                                        <p:cTn id="22" dur="500"/>
                                        <p:tgtEl>
                                          <p:spTgt spid="59394">
                                            <p:txEl>
                                              <p:charRg st="744" end="74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70585" y="0"/>
            <a:ext cx="10440670" cy="6858000"/>
          </a:xfrm>
          <a:solidFill>
            <a:schemeClr val="bg1"/>
          </a:solidFill>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en-US" altLang="zh-CN" sz="16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1600" b="1" i="0" u="none" strike="noStrike" kern="0" cap="none" spc="0" normalizeH="0" baseline="0" noProof="0" dirty="0" smtClean="0">
                <a:ln>
                  <a:noFill/>
                </a:ln>
                <a:solidFill>
                  <a:schemeClr val="tx1"/>
                </a:solidFill>
                <a:effectLst/>
                <a:uLnTx/>
                <a:uFillTx/>
                <a:latin typeface="+mn-lt"/>
                <a:ea typeface="+mn-ea"/>
                <a:cs typeface="+mn-cs"/>
              </a:rPr>
              <a:t>void  main()</a:t>
            </a:r>
            <a:endParaRPr kumimoji="0" lang="en-US" altLang="zh-CN" sz="16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1600" b="1" i="0" u="none" strike="noStrike" kern="0" cap="none" spc="0" normalizeH="0" baseline="0" noProof="0" dirty="0" smtClean="0">
                <a:ln>
                  <a:noFill/>
                </a:ln>
                <a:solidFill>
                  <a:schemeClr val="tx1"/>
                </a:solidFill>
                <a:effectLst/>
                <a:uLnTx/>
                <a:uFillTx/>
                <a:latin typeface="+mn-lt"/>
                <a:ea typeface="+mn-ea"/>
                <a:cs typeface="+mn-cs"/>
              </a:rPr>
              <a:t>{	</a:t>
            </a:r>
            <a:endParaRPr kumimoji="0" lang="en-US" altLang="zh-CN" sz="16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1800" b="1" i="0" u="none" strike="noStrike" kern="0" cap="none" spc="0" normalizeH="0" baseline="0" noProof="0" dirty="0" err="1" smtClean="0">
                <a:ln>
                  <a:noFill/>
                </a:ln>
                <a:solidFill>
                  <a:schemeClr val="tx1"/>
                </a:solidFill>
                <a:effectLst/>
                <a:uLnTx/>
                <a:uFillTx/>
                <a:latin typeface="+mn-lt"/>
                <a:ea typeface="+mn-ea"/>
                <a:cs typeface="+mn-cs"/>
              </a:rPr>
              <a:t>WorStu</a:t>
            </a:r>
            <a:r>
              <a:rPr kumimoji="0" lang="en-US" altLang="zh-CN" sz="18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1800" b="1" i="0" u="none" strike="noStrike" kern="0" cap="none" spc="0" normalizeH="0" baseline="0" noProof="0" dirty="0" err="1">
                <a:ln>
                  <a:noFill/>
                </a:ln>
                <a:solidFill>
                  <a:schemeClr val="tx1"/>
                </a:solidFill>
                <a:effectLst/>
                <a:uLnTx/>
                <a:uFillTx/>
                <a:latin typeface="+mn-lt"/>
                <a:ea typeface="+mn-ea"/>
                <a:cs typeface="+mn-cs"/>
              </a:rPr>
              <a:t>ws</a:t>
            </a:r>
            <a:r>
              <a:rPr kumimoji="0" lang="en-US" altLang="zh-CN" sz="1800" b="1" i="0" u="none" strike="noStrike" kern="0" cap="none" spc="0" normalizeH="0" baseline="0" noProof="0" dirty="0">
                <a:ln>
                  <a:noFill/>
                </a:ln>
                <a:solidFill>
                  <a:schemeClr val="tx1"/>
                </a:solidFill>
                <a:effectLst/>
                <a:uLnTx/>
                <a:uFillTx/>
                <a:latin typeface="+mn-lt"/>
                <a:ea typeface="+mn-ea"/>
                <a:cs typeface="+mn-cs"/>
              </a:rPr>
              <a:t>("Liming",25, 'M', "20151001", "Computer </a:t>
            </a:r>
            <a:r>
              <a:rPr kumimoji="0" lang="en-US" altLang="zh-CN" sz="1800" b="1" i="0" u="none" strike="noStrike" kern="0" cap="none" spc="0" normalizeH="0" baseline="0" noProof="0" dirty="0" err="1">
                <a:ln>
                  <a:noFill/>
                </a:ln>
                <a:solidFill>
                  <a:schemeClr val="tx1"/>
                </a:solidFill>
                <a:effectLst/>
                <a:uLnTx/>
                <a:uFillTx/>
                <a:latin typeface="+mn-lt"/>
                <a:ea typeface="+mn-ea"/>
                <a:cs typeface="+mn-cs"/>
              </a:rPr>
              <a:t>Department","Computer</a:t>
            </a:r>
            <a:r>
              <a:rPr kumimoji="0" lang="en-US" altLang="zh-CN" sz="1800" b="1" i="0" u="none" strike="noStrike" kern="0" cap="none" spc="0" normalizeH="0" baseline="0" noProof="0" dirty="0">
                <a:ln>
                  <a:noFill/>
                </a:ln>
                <a:solidFill>
                  <a:schemeClr val="tx1"/>
                </a:solidFill>
                <a:effectLst/>
                <a:uLnTx/>
                <a:uFillTx/>
                <a:latin typeface="+mn-lt"/>
                <a:ea typeface="+mn-ea"/>
                <a:cs typeface="+mn-cs"/>
              </a:rPr>
              <a:t> Science", "Microsoft", "Marketing Department</a:t>
            </a:r>
            <a:r>
              <a:rPr kumimoji="0" lang="en-US" altLang="zh-CN" sz="1800" b="1"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1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8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1800" b="1" i="0" u="none" strike="noStrike" kern="0" cap="none" spc="0" normalizeH="0" baseline="0" noProof="0" dirty="0" err="1">
                <a:ln>
                  <a:noFill/>
                </a:ln>
                <a:solidFill>
                  <a:schemeClr val="tx1"/>
                </a:solidFill>
                <a:effectLst/>
                <a:uLnTx/>
                <a:uFillTx/>
                <a:latin typeface="+mn-lt"/>
                <a:ea typeface="+mn-ea"/>
                <a:cs typeface="+mn-cs"/>
              </a:rPr>
              <a:t>cout</a:t>
            </a:r>
            <a:r>
              <a:rPr kumimoji="0" lang="en-US" altLang="zh-CN" sz="1800" b="1" i="0" u="none" strike="noStrike" kern="0" cap="none" spc="0" normalizeH="0" baseline="0" noProof="0" dirty="0">
                <a:ln>
                  <a:noFill/>
                </a:ln>
                <a:solidFill>
                  <a:schemeClr val="tx1"/>
                </a:solidFill>
                <a:effectLst/>
                <a:uLnTx/>
                <a:uFillTx/>
                <a:latin typeface="+mn-lt"/>
                <a:ea typeface="+mn-ea"/>
                <a:cs typeface="+mn-cs"/>
              </a:rPr>
              <a:t> &lt;&lt; "Name: " &lt;&lt; </a:t>
            </a:r>
            <a:r>
              <a:rPr kumimoji="0" lang="en-US" altLang="zh-CN" sz="1800" b="1" i="0" u="none" strike="noStrike" kern="0" cap="none" spc="0" normalizeH="0" baseline="0" noProof="0" dirty="0" err="1">
                <a:ln>
                  <a:noFill/>
                </a:ln>
                <a:solidFill>
                  <a:schemeClr val="tx1"/>
                </a:solidFill>
                <a:effectLst/>
                <a:uLnTx/>
                <a:uFillTx/>
                <a:latin typeface="+mn-lt"/>
                <a:ea typeface="+mn-ea"/>
                <a:cs typeface="+mn-cs"/>
              </a:rPr>
              <a:t>ws.GetName</a:t>
            </a:r>
            <a:r>
              <a:rPr kumimoji="0" lang="en-US" altLang="zh-CN" sz="1800" b="1" i="0" u="none" strike="noStrike" kern="0" cap="none" spc="0" normalizeH="0" baseline="0" noProof="0" dirty="0">
                <a:ln>
                  <a:noFill/>
                </a:ln>
                <a:solidFill>
                  <a:schemeClr val="tx1"/>
                </a:solidFill>
                <a:effectLst/>
                <a:uLnTx/>
                <a:uFillTx/>
                <a:latin typeface="+mn-lt"/>
                <a:ea typeface="+mn-ea"/>
                <a:cs typeface="+mn-cs"/>
              </a:rPr>
              <a:t>()&lt;&lt;"   Age: " &lt;&lt; </a:t>
            </a:r>
            <a:r>
              <a:rPr kumimoji="0" lang="en-US" altLang="zh-CN" sz="1800" b="1" i="0" u="none" strike="noStrike" kern="0" cap="none" spc="0" normalizeH="0" baseline="0" noProof="0" dirty="0" err="1">
                <a:ln>
                  <a:noFill/>
                </a:ln>
                <a:solidFill>
                  <a:schemeClr val="tx1"/>
                </a:solidFill>
                <a:effectLst/>
                <a:uLnTx/>
                <a:uFillTx/>
                <a:latin typeface="+mn-lt"/>
                <a:ea typeface="+mn-ea"/>
                <a:cs typeface="+mn-cs"/>
              </a:rPr>
              <a:t>ws.GetAge</a:t>
            </a:r>
            <a:r>
              <a:rPr kumimoji="0" lang="en-US" altLang="zh-CN" sz="1800" b="1" i="0" u="none" strike="noStrike" kern="0" cap="none" spc="0" normalizeH="0" baseline="0" noProof="0" dirty="0">
                <a:ln>
                  <a:noFill/>
                </a:ln>
                <a:solidFill>
                  <a:schemeClr val="tx1"/>
                </a:solidFill>
                <a:effectLst/>
                <a:uLnTx/>
                <a:uFillTx/>
                <a:latin typeface="+mn-lt"/>
                <a:ea typeface="+mn-ea"/>
                <a:cs typeface="+mn-cs"/>
              </a:rPr>
              <a:t>() &lt;&lt;"   </a:t>
            </a:r>
            <a:r>
              <a:rPr kumimoji="0" lang="en-US" altLang="zh-CN" sz="1800" b="1" i="0" u="none" strike="noStrike" kern="0" cap="none" spc="0" normalizeH="0" baseline="0" noProof="0" dirty="0" smtClean="0">
                <a:ln>
                  <a:noFill/>
                </a:ln>
                <a:solidFill>
                  <a:schemeClr val="tx1"/>
                </a:solidFill>
                <a:effectLst/>
                <a:uLnTx/>
                <a:uFillTx/>
                <a:latin typeface="+mn-lt"/>
                <a:ea typeface="+mn-ea"/>
                <a:cs typeface="+mn-cs"/>
              </a:rPr>
              <a:t>Sex</a:t>
            </a:r>
            <a:r>
              <a:rPr kumimoji="0" lang="en-US" altLang="zh-CN" sz="1800" b="1" i="0" u="none" strike="noStrike" kern="0" cap="none" spc="0" normalizeH="0" baseline="0" noProof="0" dirty="0">
                <a:ln>
                  <a:noFill/>
                </a:ln>
                <a:solidFill>
                  <a:schemeClr val="tx1"/>
                </a:solidFill>
                <a:effectLst/>
                <a:uLnTx/>
                <a:uFillTx/>
                <a:latin typeface="+mn-lt"/>
                <a:ea typeface="+mn-ea"/>
                <a:cs typeface="+mn-cs"/>
              </a:rPr>
              <a:t>: " &lt;&lt; </a:t>
            </a:r>
            <a:r>
              <a:rPr kumimoji="0" lang="en-US" altLang="zh-CN" sz="1800" b="1" i="0" u="none" strike="noStrike" kern="0" cap="none" spc="0" normalizeH="0" baseline="0" noProof="0" dirty="0" err="1">
                <a:ln>
                  <a:noFill/>
                </a:ln>
                <a:solidFill>
                  <a:schemeClr val="tx1"/>
                </a:solidFill>
                <a:effectLst/>
                <a:uLnTx/>
                <a:uFillTx/>
                <a:latin typeface="+mn-lt"/>
                <a:ea typeface="+mn-ea"/>
                <a:cs typeface="+mn-cs"/>
              </a:rPr>
              <a:t>ws.Getsex</a:t>
            </a:r>
            <a:r>
              <a:rPr kumimoji="0" lang="en-US" altLang="zh-CN" sz="1800" b="1" i="0" u="none" strike="noStrike" kern="0" cap="none" spc="0" normalizeH="0" baseline="0" noProof="0" dirty="0">
                <a:ln>
                  <a:noFill/>
                </a:ln>
                <a:solidFill>
                  <a:schemeClr val="tx1"/>
                </a:solidFill>
                <a:effectLst/>
                <a:uLnTx/>
                <a:uFillTx/>
                <a:latin typeface="+mn-lt"/>
                <a:ea typeface="+mn-ea"/>
                <a:cs typeface="+mn-cs"/>
              </a:rPr>
              <a:t>() &lt;&lt; </a:t>
            </a:r>
            <a:r>
              <a:rPr kumimoji="0" lang="en-US" altLang="zh-CN" sz="1800" b="1" i="0" u="none" strike="noStrike" kern="0" cap="none" spc="0" normalizeH="0" baseline="0" noProof="0" dirty="0" err="1">
                <a:ln>
                  <a:noFill/>
                </a:ln>
                <a:solidFill>
                  <a:schemeClr val="tx1"/>
                </a:solidFill>
                <a:effectLst/>
                <a:uLnTx/>
                <a:uFillTx/>
                <a:latin typeface="+mn-lt"/>
                <a:ea typeface="+mn-ea"/>
                <a:cs typeface="+mn-cs"/>
              </a:rPr>
              <a:t>endl</a:t>
            </a:r>
            <a:r>
              <a:rPr kumimoji="0" lang="en-US" altLang="zh-CN" sz="1800" b="1" i="0" u="none" strike="noStrike" kern="0" cap="none" spc="0" normalizeH="0" baseline="0" noProof="0" dirty="0">
                <a:ln>
                  <a:noFill/>
                </a:ln>
                <a:solidFill>
                  <a:schemeClr val="tx1"/>
                </a:solidFill>
                <a:effectLst/>
                <a:uLnTx/>
                <a:uFillTx/>
                <a:latin typeface="+mn-lt"/>
                <a:ea typeface="+mn-ea"/>
                <a:cs typeface="+mn-cs"/>
              </a:rPr>
              <a:t>;</a:t>
            </a:r>
            <a:endParaRPr kumimoji="0" lang="en-US" altLang="zh-CN" sz="1800" b="1"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800" b="1" i="0" u="none" strike="noStrike" kern="0" cap="none" spc="0" normalizeH="0" baseline="0" noProof="0" dirty="0">
                <a:ln>
                  <a:noFill/>
                </a:ln>
                <a:solidFill>
                  <a:schemeClr val="tx1"/>
                </a:solidFill>
                <a:effectLst/>
                <a:uLnTx/>
                <a:uFillTx/>
                <a:latin typeface="+mn-lt"/>
                <a:ea typeface="+mn-ea"/>
                <a:cs typeface="+mn-cs"/>
              </a:rPr>
              <a:t>    </a:t>
            </a:r>
            <a:r>
              <a:rPr kumimoji="0" lang="en-US" altLang="zh-CN" sz="1800" b="1" i="0" u="none" strike="noStrike" kern="0" cap="none" spc="0" normalizeH="0" baseline="0" noProof="0" dirty="0" err="1">
                <a:ln>
                  <a:noFill/>
                </a:ln>
                <a:solidFill>
                  <a:schemeClr val="tx1"/>
                </a:solidFill>
                <a:effectLst/>
                <a:uLnTx/>
                <a:uFillTx/>
                <a:latin typeface="+mn-lt"/>
                <a:ea typeface="+mn-ea"/>
                <a:cs typeface="+mn-cs"/>
              </a:rPr>
              <a:t>cout</a:t>
            </a:r>
            <a:r>
              <a:rPr kumimoji="0" lang="en-US" altLang="zh-CN" sz="1800" b="1" i="0" u="none" strike="noStrike" kern="0" cap="none" spc="0" normalizeH="0" baseline="0" noProof="0" dirty="0">
                <a:ln>
                  <a:noFill/>
                </a:ln>
                <a:solidFill>
                  <a:schemeClr val="tx1"/>
                </a:solidFill>
                <a:effectLst/>
                <a:uLnTx/>
                <a:uFillTx/>
                <a:latin typeface="+mn-lt"/>
                <a:ea typeface="+mn-ea"/>
                <a:cs typeface="+mn-cs"/>
              </a:rPr>
              <a:t>&lt;&lt;"Company: "&lt;&lt;</a:t>
            </a:r>
            <a:r>
              <a:rPr kumimoji="0" lang="en-US" altLang="zh-CN" sz="1800" b="1" i="0" u="none" strike="noStrike" kern="0" cap="none" spc="0" normalizeH="0" baseline="0" noProof="0" dirty="0" err="1">
                <a:ln>
                  <a:noFill/>
                </a:ln>
                <a:solidFill>
                  <a:schemeClr val="tx1"/>
                </a:solidFill>
                <a:effectLst/>
                <a:uLnTx/>
                <a:uFillTx/>
                <a:latin typeface="+mn-lt"/>
                <a:ea typeface="+mn-ea"/>
                <a:cs typeface="+mn-cs"/>
              </a:rPr>
              <a:t>ws.GetComp</a:t>
            </a:r>
            <a:r>
              <a:rPr kumimoji="0" lang="en-US" altLang="zh-CN" sz="1800" b="1" i="0" u="none" strike="noStrike" kern="0" cap="none" spc="0" normalizeH="0" baseline="0" noProof="0" dirty="0">
                <a:ln>
                  <a:noFill/>
                </a:ln>
                <a:solidFill>
                  <a:schemeClr val="tx1"/>
                </a:solidFill>
                <a:effectLst/>
                <a:uLnTx/>
                <a:uFillTx/>
                <a:latin typeface="+mn-lt"/>
                <a:ea typeface="+mn-ea"/>
                <a:cs typeface="+mn-cs"/>
              </a:rPr>
              <a:t>()&lt;&lt; "   Work Dep.: "&lt;&lt;</a:t>
            </a:r>
            <a:r>
              <a:rPr kumimoji="0" lang="en-US" altLang="zh-CN" sz="1800" b="1" i="0" u="none" strike="noStrike" kern="0" cap="none" spc="0" normalizeH="0" baseline="0" noProof="0" dirty="0" err="1">
                <a:ln>
                  <a:noFill/>
                </a:ln>
                <a:solidFill>
                  <a:schemeClr val="tx1"/>
                </a:solidFill>
                <a:effectLst/>
                <a:uLnTx/>
                <a:uFillTx/>
                <a:latin typeface="+mn-lt"/>
                <a:ea typeface="+mn-ea"/>
                <a:cs typeface="+mn-cs"/>
              </a:rPr>
              <a:t>ws.Worker</a:t>
            </a:r>
            <a:r>
              <a:rPr kumimoji="0" lang="en-US" altLang="zh-CN" sz="1800" b="1" i="0" u="none" strike="noStrike" kern="0" cap="none" spc="0" normalizeH="0" baseline="0" noProof="0" dirty="0">
                <a:ln>
                  <a:noFill/>
                </a:ln>
                <a:solidFill>
                  <a:schemeClr val="tx1"/>
                </a:solidFill>
                <a:effectLst/>
                <a:uLnTx/>
                <a:uFillTx/>
                <a:latin typeface="+mn-lt"/>
                <a:ea typeface="+mn-ea"/>
                <a:cs typeface="+mn-cs"/>
              </a:rPr>
              <a:t>::</a:t>
            </a:r>
            <a:r>
              <a:rPr kumimoji="0" lang="en-US" altLang="zh-CN" sz="1800" b="1" i="0" u="none" strike="noStrike" kern="0" cap="none" spc="0" normalizeH="0" baseline="0" noProof="0" dirty="0" err="1">
                <a:ln>
                  <a:noFill/>
                </a:ln>
                <a:solidFill>
                  <a:schemeClr val="tx1"/>
                </a:solidFill>
                <a:effectLst/>
                <a:uLnTx/>
                <a:uFillTx/>
                <a:latin typeface="+mn-lt"/>
                <a:ea typeface="+mn-ea"/>
                <a:cs typeface="+mn-cs"/>
              </a:rPr>
              <a:t>GetDep</a:t>
            </a:r>
            <a:r>
              <a:rPr kumimoji="0" lang="en-US" altLang="zh-CN" sz="1800" b="1" i="0" u="none" strike="noStrike" kern="0" cap="none" spc="0" normalizeH="0" baseline="0" noProof="0" dirty="0">
                <a:ln>
                  <a:noFill/>
                </a:ln>
                <a:solidFill>
                  <a:schemeClr val="tx1"/>
                </a:solidFill>
                <a:effectLst/>
                <a:uLnTx/>
                <a:uFillTx/>
                <a:latin typeface="+mn-lt"/>
                <a:ea typeface="+mn-ea"/>
                <a:cs typeface="+mn-cs"/>
              </a:rPr>
              <a:t>()&lt;&lt; </a:t>
            </a:r>
            <a:r>
              <a:rPr kumimoji="0" lang="en-US" altLang="zh-CN" sz="1800" b="1" i="0" u="none" strike="noStrike" kern="0" cap="none" spc="0" normalizeH="0" baseline="0" noProof="0" dirty="0" err="1">
                <a:ln>
                  <a:noFill/>
                </a:ln>
                <a:solidFill>
                  <a:schemeClr val="tx1"/>
                </a:solidFill>
                <a:effectLst/>
                <a:uLnTx/>
                <a:uFillTx/>
                <a:latin typeface="+mn-lt"/>
                <a:ea typeface="+mn-ea"/>
                <a:cs typeface="+mn-cs"/>
              </a:rPr>
              <a:t>endl</a:t>
            </a:r>
            <a:r>
              <a:rPr kumimoji="0" lang="en-US" altLang="zh-CN" sz="1800" b="1" i="0" u="none" strike="noStrike" kern="0" cap="none" spc="0" normalizeH="0" baseline="0" noProof="0" dirty="0">
                <a:ln>
                  <a:noFill/>
                </a:ln>
                <a:solidFill>
                  <a:schemeClr val="tx1"/>
                </a:solidFill>
                <a:effectLst/>
                <a:uLnTx/>
                <a:uFillTx/>
                <a:latin typeface="+mn-lt"/>
                <a:ea typeface="+mn-ea"/>
                <a:cs typeface="+mn-cs"/>
              </a:rPr>
              <a:t>;</a:t>
            </a:r>
            <a:endParaRPr kumimoji="0" lang="en-US" altLang="zh-CN" sz="1800" b="1"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800" b="1" i="0" u="none" strike="noStrike" kern="0" cap="none" spc="0" normalizeH="0" baseline="0" noProof="0" dirty="0">
                <a:ln>
                  <a:noFill/>
                </a:ln>
                <a:solidFill>
                  <a:schemeClr val="tx1"/>
                </a:solidFill>
                <a:effectLst/>
                <a:uLnTx/>
                <a:uFillTx/>
                <a:latin typeface="+mn-lt"/>
                <a:ea typeface="+mn-ea"/>
                <a:cs typeface="+mn-cs"/>
              </a:rPr>
              <a:t>    </a:t>
            </a:r>
            <a:r>
              <a:rPr kumimoji="0" lang="en-US" altLang="zh-CN" sz="1800" b="1" i="0" u="none" strike="noStrike" kern="0" cap="none" spc="0" normalizeH="0" baseline="0" noProof="0" dirty="0" err="1">
                <a:ln>
                  <a:noFill/>
                </a:ln>
                <a:solidFill>
                  <a:schemeClr val="tx1"/>
                </a:solidFill>
                <a:effectLst/>
                <a:uLnTx/>
                <a:uFillTx/>
                <a:latin typeface="+mn-lt"/>
                <a:ea typeface="+mn-ea"/>
                <a:cs typeface="+mn-cs"/>
              </a:rPr>
              <a:t>cout</a:t>
            </a:r>
            <a:r>
              <a:rPr kumimoji="0" lang="en-US" altLang="zh-CN" sz="1800" b="1" i="0" u="none" strike="noStrike" kern="0" cap="none" spc="0" normalizeH="0" baseline="0" noProof="0" dirty="0">
                <a:ln>
                  <a:noFill/>
                </a:ln>
                <a:solidFill>
                  <a:schemeClr val="tx1"/>
                </a:solidFill>
                <a:effectLst/>
                <a:uLnTx/>
                <a:uFillTx/>
                <a:latin typeface="+mn-lt"/>
                <a:ea typeface="+mn-ea"/>
                <a:cs typeface="+mn-cs"/>
              </a:rPr>
              <a:t> &lt;&lt; </a:t>
            </a:r>
            <a:r>
              <a:rPr kumimoji="0" lang="en-US" altLang="zh-CN" sz="18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1800" b="1" i="0" u="none" strike="noStrike" kern="0" cap="none" spc="0" normalizeH="0" baseline="0" noProof="0" dirty="0" err="1" smtClean="0">
                <a:ln>
                  <a:noFill/>
                </a:ln>
                <a:solidFill>
                  <a:schemeClr val="tx1"/>
                </a:solidFill>
                <a:effectLst/>
                <a:uLnTx/>
                <a:uFillTx/>
                <a:latin typeface="+mn-lt"/>
                <a:ea typeface="+mn-ea"/>
                <a:cs typeface="+mn-cs"/>
              </a:rPr>
              <a:t>Sno</a:t>
            </a:r>
            <a:r>
              <a:rPr kumimoji="0" lang="en-US" altLang="zh-CN" sz="18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1800" b="1" i="0" u="none" strike="noStrike" kern="0" cap="none" spc="0" normalizeH="0" baseline="0" noProof="0" dirty="0">
                <a:ln>
                  <a:noFill/>
                </a:ln>
                <a:solidFill>
                  <a:schemeClr val="tx1"/>
                </a:solidFill>
                <a:effectLst/>
                <a:uLnTx/>
                <a:uFillTx/>
                <a:latin typeface="+mn-lt"/>
                <a:ea typeface="+mn-ea"/>
                <a:cs typeface="+mn-cs"/>
              </a:rPr>
              <a:t>" &lt;&lt; </a:t>
            </a:r>
            <a:r>
              <a:rPr kumimoji="0" lang="en-US" altLang="zh-CN" sz="1800" b="1" i="0" u="none" strike="noStrike" kern="0" cap="none" spc="0" normalizeH="0" baseline="0" noProof="0" dirty="0" err="1">
                <a:ln>
                  <a:noFill/>
                </a:ln>
                <a:solidFill>
                  <a:schemeClr val="tx1"/>
                </a:solidFill>
                <a:effectLst/>
                <a:uLnTx/>
                <a:uFillTx/>
                <a:latin typeface="+mn-lt"/>
                <a:ea typeface="+mn-ea"/>
                <a:cs typeface="+mn-cs"/>
              </a:rPr>
              <a:t>ws.GetNum</a:t>
            </a:r>
            <a:r>
              <a:rPr kumimoji="0" lang="en-US" altLang="zh-CN" sz="1800" b="1" i="0" u="none" strike="noStrike" kern="0" cap="none" spc="0" normalizeH="0" baseline="0" noProof="0" dirty="0">
                <a:ln>
                  <a:noFill/>
                </a:ln>
                <a:solidFill>
                  <a:schemeClr val="tx1"/>
                </a:solidFill>
                <a:effectLst/>
                <a:uLnTx/>
                <a:uFillTx/>
                <a:latin typeface="+mn-lt"/>
                <a:ea typeface="+mn-ea"/>
                <a:cs typeface="+mn-cs"/>
              </a:rPr>
              <a:t>()&lt;&lt; "   College Dep.: " &lt;&lt; </a:t>
            </a:r>
            <a:r>
              <a:rPr kumimoji="0" lang="en-US" altLang="zh-CN" sz="1800" b="1" i="0" u="none" strike="noStrike" kern="0" cap="none" spc="0" normalizeH="0" baseline="0" noProof="0" dirty="0" err="1">
                <a:ln>
                  <a:noFill/>
                </a:ln>
                <a:solidFill>
                  <a:schemeClr val="tx1"/>
                </a:solidFill>
                <a:effectLst/>
                <a:uLnTx/>
                <a:uFillTx/>
                <a:latin typeface="+mn-lt"/>
                <a:ea typeface="+mn-ea"/>
                <a:cs typeface="+mn-cs"/>
              </a:rPr>
              <a:t>ws.Student</a:t>
            </a:r>
            <a:r>
              <a:rPr kumimoji="0" lang="en-US" altLang="zh-CN" sz="1800" b="1" i="0" u="none" strike="noStrike" kern="0" cap="none" spc="0" normalizeH="0" baseline="0" noProof="0" dirty="0">
                <a:ln>
                  <a:noFill/>
                </a:ln>
                <a:solidFill>
                  <a:schemeClr val="tx1"/>
                </a:solidFill>
                <a:effectLst/>
                <a:uLnTx/>
                <a:uFillTx/>
                <a:latin typeface="+mn-lt"/>
                <a:ea typeface="+mn-ea"/>
                <a:cs typeface="+mn-cs"/>
              </a:rPr>
              <a:t>::</a:t>
            </a:r>
            <a:r>
              <a:rPr kumimoji="0" lang="en-US" altLang="zh-CN" sz="1800" b="1" i="0" u="none" strike="noStrike" kern="0" cap="none" spc="0" normalizeH="0" baseline="0" noProof="0" dirty="0" err="1">
                <a:ln>
                  <a:noFill/>
                </a:ln>
                <a:solidFill>
                  <a:schemeClr val="tx1"/>
                </a:solidFill>
                <a:effectLst/>
                <a:uLnTx/>
                <a:uFillTx/>
                <a:latin typeface="+mn-lt"/>
                <a:ea typeface="+mn-ea"/>
                <a:cs typeface="+mn-cs"/>
              </a:rPr>
              <a:t>GetDep</a:t>
            </a:r>
            <a:r>
              <a:rPr kumimoji="0" lang="en-US" altLang="zh-CN" sz="1800" b="1" i="0" u="none" strike="noStrike" kern="0" cap="none" spc="0" normalizeH="0" baseline="0" noProof="0" dirty="0">
                <a:ln>
                  <a:noFill/>
                </a:ln>
                <a:solidFill>
                  <a:schemeClr val="tx1"/>
                </a:solidFill>
                <a:effectLst/>
                <a:uLnTx/>
                <a:uFillTx/>
                <a:latin typeface="+mn-lt"/>
                <a:ea typeface="+mn-ea"/>
                <a:cs typeface="+mn-cs"/>
              </a:rPr>
              <a:t>()&lt;&lt; "   </a:t>
            </a:r>
            <a:r>
              <a:rPr kumimoji="0" lang="en-US" altLang="zh-CN" sz="1800" b="1" i="0" u="none" strike="noStrike" kern="0" cap="none" spc="0" normalizeH="0" baseline="0" noProof="0" dirty="0" err="1">
                <a:ln>
                  <a:noFill/>
                </a:ln>
                <a:solidFill>
                  <a:schemeClr val="tx1"/>
                </a:solidFill>
                <a:effectLst/>
                <a:uLnTx/>
                <a:uFillTx/>
                <a:latin typeface="+mn-lt"/>
                <a:ea typeface="+mn-ea"/>
                <a:cs typeface="+mn-cs"/>
              </a:rPr>
              <a:t>Speciality</a:t>
            </a:r>
            <a:r>
              <a:rPr kumimoji="0" lang="en-US" altLang="zh-CN" sz="1800" b="1" i="0" u="none" strike="noStrike" kern="0" cap="none" spc="0" normalizeH="0" baseline="0" noProof="0" dirty="0">
                <a:ln>
                  <a:noFill/>
                </a:ln>
                <a:solidFill>
                  <a:schemeClr val="tx1"/>
                </a:solidFill>
                <a:effectLst/>
                <a:uLnTx/>
                <a:uFillTx/>
                <a:latin typeface="+mn-lt"/>
                <a:ea typeface="+mn-ea"/>
                <a:cs typeface="+mn-cs"/>
              </a:rPr>
              <a:t>: " &lt;&lt; </a:t>
            </a:r>
            <a:r>
              <a:rPr kumimoji="0" lang="en-US" altLang="zh-CN" sz="1800" b="1" i="0" u="none" strike="noStrike" kern="0" cap="none" spc="0" normalizeH="0" baseline="0" noProof="0" dirty="0" err="1">
                <a:ln>
                  <a:noFill/>
                </a:ln>
                <a:solidFill>
                  <a:schemeClr val="tx1"/>
                </a:solidFill>
                <a:effectLst/>
                <a:uLnTx/>
                <a:uFillTx/>
                <a:latin typeface="+mn-lt"/>
                <a:ea typeface="+mn-ea"/>
                <a:cs typeface="+mn-cs"/>
              </a:rPr>
              <a:t>ws.GetSpec</a:t>
            </a:r>
            <a:r>
              <a:rPr kumimoji="0" lang="en-US" altLang="zh-CN" sz="1800" b="1" i="0" u="none" strike="noStrike" kern="0" cap="none" spc="0" normalizeH="0" baseline="0" noProof="0" dirty="0">
                <a:ln>
                  <a:noFill/>
                </a:ln>
                <a:solidFill>
                  <a:schemeClr val="tx1"/>
                </a:solidFill>
                <a:effectLst/>
                <a:uLnTx/>
                <a:uFillTx/>
                <a:latin typeface="+mn-lt"/>
                <a:ea typeface="+mn-ea"/>
                <a:cs typeface="+mn-cs"/>
              </a:rPr>
              <a:t>() &lt;&lt; </a:t>
            </a:r>
            <a:r>
              <a:rPr kumimoji="0" lang="en-US" altLang="zh-CN" sz="1800" b="1" i="0" u="none" strike="noStrike" kern="0" cap="none" spc="0" normalizeH="0" baseline="0" noProof="0" dirty="0" err="1">
                <a:ln>
                  <a:noFill/>
                </a:ln>
                <a:solidFill>
                  <a:schemeClr val="tx1"/>
                </a:solidFill>
                <a:effectLst/>
                <a:uLnTx/>
                <a:uFillTx/>
                <a:latin typeface="+mn-lt"/>
                <a:ea typeface="+mn-ea"/>
                <a:cs typeface="+mn-cs"/>
              </a:rPr>
              <a:t>endl</a:t>
            </a:r>
            <a:r>
              <a:rPr kumimoji="0" lang="en-US" altLang="zh-CN" sz="1800" b="1"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16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1600" b="1"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1600" b="1" i="0" u="none" strike="noStrike" kern="0" cap="none" spc="0" normalizeH="0" baseline="0" noProof="0" dirty="0" smtClean="0">
              <a:ln>
                <a:noFill/>
              </a:ln>
              <a:solidFill>
                <a:schemeClr val="tx1"/>
              </a:solidFill>
              <a:effectLst/>
              <a:uLnTx/>
              <a:uFillTx/>
              <a:latin typeface="+mn-lt"/>
              <a:ea typeface="+mn-ea"/>
              <a:cs typeface="+mn-cs"/>
            </a:endParaRPr>
          </a:p>
        </p:txBody>
      </p:sp>
      <p:sp>
        <p:nvSpPr>
          <p:cNvPr id="4" name="Text Box 4"/>
          <p:cNvSpPr txBox="1">
            <a:spLocks noChangeArrowheads="1"/>
          </p:cNvSpPr>
          <p:nvPr/>
        </p:nvSpPr>
        <p:spPr bwMode="auto">
          <a:xfrm>
            <a:off x="1415098" y="3573145"/>
            <a:ext cx="9269413" cy="2306955"/>
          </a:xfrm>
          <a:prstGeom prst="rect">
            <a:avLst/>
          </a:prstGeom>
          <a:solidFill>
            <a:srgbClr val="FFCC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Times New Roman" panose="02020603050405020304" pitchFamily="18" charset="0"/>
              </a:rPr>
              <a:t>运行结果：</a:t>
            </a:r>
            <a:endParaRPr kumimoji="1" lang="en-US" altLang="zh-CN" sz="1800" b="1"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Person</a:t>
            </a:r>
            <a:endParaRPr kumimoji="0" lang="en-US" altLang="zh-CN" sz="1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Worker2</a:t>
            </a:r>
            <a:endParaRPr kumimoji="0" lang="en-US" altLang="zh-CN" sz="1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Student2</a:t>
            </a:r>
            <a:endParaRPr kumimoji="0" lang="en-US" altLang="zh-CN" sz="1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rPr>
              <a:t>WorStu</a:t>
            </a:r>
            <a:endParaRPr kumimoji="1" lang="zh-CN" altLang="en-US" sz="1800" b="1"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err="1" smtClean="0">
                <a:ln>
                  <a:noFill/>
                </a:ln>
                <a:solidFill>
                  <a:schemeClr val="tx1"/>
                </a:solidFill>
                <a:effectLst/>
                <a:uLnTx/>
                <a:uFillTx/>
                <a:latin typeface="+mn-lt"/>
                <a:ea typeface="宋体" panose="02010600030101010101" pitchFamily="2" charset="-122"/>
                <a:cs typeface="Times New Roman" panose="02020603050405020304" pitchFamily="18" charset="0"/>
              </a:rPr>
              <a:t>Name:Liming</a:t>
            </a:r>
            <a:r>
              <a:rPr kumimoji="0" lang="en-US" altLang="zh-CN" sz="1800" b="1"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Times New Roman" panose="02020603050405020304" pitchFamily="18" charset="0"/>
              </a:rPr>
              <a:t>       Age:25       </a:t>
            </a:r>
            <a:r>
              <a:rPr kumimoji="0" lang="en-US" altLang="zh-CN" sz="1800" b="1" i="0" u="none" strike="noStrike" kern="1200" cap="none" spc="0" normalizeH="0" baseline="0" noProof="0" dirty="0" err="1" smtClean="0">
                <a:ln>
                  <a:noFill/>
                </a:ln>
                <a:solidFill>
                  <a:schemeClr val="tx1"/>
                </a:solidFill>
                <a:effectLst/>
                <a:uLnTx/>
                <a:uFillTx/>
                <a:latin typeface="+mn-lt"/>
                <a:ea typeface="宋体" panose="02010600030101010101" pitchFamily="2" charset="-122"/>
                <a:cs typeface="Times New Roman" panose="02020603050405020304" pitchFamily="18" charset="0"/>
              </a:rPr>
              <a:t>Sex:m</a:t>
            </a:r>
            <a:endParaRPr kumimoji="0" lang="en-US" altLang="zh-CN" sz="1800" b="1"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Company: Microsoft      Work Dep.: Marketing Department </a:t>
            </a:r>
            <a:endParaRPr kumimoji="0" lang="en-US" altLang="zh-CN" sz="1800" b="1"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Sno:20151001    </a:t>
            </a:r>
            <a:r>
              <a:rPr kumimoji="1" lang="en-US" altLang="zh-CN" sz="1800" b="1"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Times New Roman" panose="02020603050405020304" pitchFamily="18" charset="0"/>
              </a:rPr>
              <a:t>College </a:t>
            </a:r>
            <a:r>
              <a:rPr kumimoji="1" lang="en-US" altLang="zh-CN" sz="1800" b="1" i="0" u="none" strike="noStrike" kern="1200" cap="none" spc="0" normalizeH="0" baseline="0" noProof="0" dirty="0" err="1" smtClean="0">
                <a:ln>
                  <a:noFill/>
                </a:ln>
                <a:solidFill>
                  <a:schemeClr val="tx1"/>
                </a:solidFill>
                <a:effectLst/>
                <a:uLnTx/>
                <a:uFillTx/>
                <a:latin typeface="+mn-lt"/>
                <a:ea typeface="宋体" panose="02010600030101010101" pitchFamily="2" charset="-122"/>
                <a:cs typeface="Times New Roman" panose="02020603050405020304" pitchFamily="18" charset="0"/>
              </a:rPr>
              <a:t>Dep</a:t>
            </a:r>
            <a:r>
              <a:rPr kumimoji="1" lang="en-US" altLang="zh-CN" sz="1800" b="1"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Times New Roman" panose="02020603050405020304" pitchFamily="18" charset="0"/>
              </a:rPr>
              <a:t>.:Computer </a:t>
            </a:r>
            <a:r>
              <a:rPr kumimoji="0" lang="en-US" altLang="zh-CN" sz="1800" b="1"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Department   </a:t>
            </a:r>
            <a:r>
              <a:rPr kumimoji="1" lang="en-US" altLang="zh-CN" sz="1800" b="1" i="0" u="none" strike="noStrike" kern="1200" cap="none" spc="0" normalizeH="0" baseline="0" noProof="0" dirty="0" err="1" smtClean="0">
                <a:ln>
                  <a:noFill/>
                </a:ln>
                <a:solidFill>
                  <a:schemeClr val="tx1"/>
                </a:solidFill>
                <a:effectLst/>
                <a:uLnTx/>
                <a:uFillTx/>
                <a:latin typeface="+mn-lt"/>
                <a:ea typeface="宋体" panose="02010600030101010101" pitchFamily="2" charset="-122"/>
                <a:cs typeface="Times New Roman" panose="02020603050405020304" pitchFamily="18" charset="0"/>
              </a:rPr>
              <a:t>Speciality:Computer</a:t>
            </a:r>
            <a:r>
              <a:rPr kumimoji="1" lang="en-US" altLang="zh-CN" sz="1800" b="1"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Times New Roman" panose="02020603050405020304" pitchFamily="18" charset="0"/>
              </a:rPr>
              <a:t> Science</a:t>
            </a:r>
            <a:endParaRPr kumimoji="1" lang="en-US" altLang="zh-CN" sz="1800" b="1"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4">
            <a:hlinkClick r:id="" action="ppaction://hlinkshowjump?jump=nextslide"/>
          </p:cNvPr>
          <p:cNvSpPr/>
          <p:nvPr/>
        </p:nvSpPr>
        <p:spPr>
          <a:xfrm>
            <a:off x="6400800" y="2133600"/>
            <a:ext cx="1752600" cy="533400"/>
          </a:xfrm>
          <a:prstGeom prst="rect">
            <a:avLst/>
          </a:prstGeom>
          <a:noFill/>
          <a:ln w="12700">
            <a:noFill/>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84997" name="Rectangle 5"/>
          <p:cNvSpPr>
            <a:spLocks noGrp="1" noChangeArrowheads="1"/>
          </p:cNvSpPr>
          <p:nvPr>
            <p:ph idx="1"/>
          </p:nvPr>
        </p:nvSpPr>
        <p:spPr bwMode="auto">
          <a:xfrm>
            <a:off x="1524000" y="1285875"/>
            <a:ext cx="9144000" cy="2532063"/>
          </a:xfrm>
          <a:ln>
            <a:noFill/>
            <a:miter lim="800000"/>
          </a:ln>
          <a:effectLst>
            <a:prstShdw prst="shdw17" dist="17961" dir="2700000">
              <a:schemeClr val="tx1">
                <a:gamma/>
                <a:shade val="60000"/>
                <a:invGamma/>
              </a:schemeClr>
            </a:prstShdw>
          </a:effectLst>
        </p:spPr>
        <p:txBody>
          <a:bodyPr vert="horz" wrap="square" lIns="92075" tIns="46038" rIns="92075" bIns="46038"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800" b="1" i="0" u="none" strike="noStrike" kern="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mn-cs"/>
              </a:rPr>
              <a:t>class   </a:t>
            </a:r>
            <a:r>
              <a:rPr kumimoji="0" lang="zh-CN" altLang="en-US" sz="2800" b="1" i="0" u="none" strike="noStrike" kern="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mn-cs"/>
              </a:rPr>
              <a:t>派生类名</a:t>
            </a:r>
            <a:r>
              <a:rPr kumimoji="0" lang="en-US" altLang="zh-CN" sz="2800" b="1" i="0" u="none" strike="noStrike" kern="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mn-cs"/>
              </a:rPr>
              <a:t>:  </a:t>
            </a:r>
            <a:r>
              <a:rPr kumimoji="0" lang="zh-CN" altLang="en-US" sz="2800" b="1" i="0" u="none" strike="noStrike" kern="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mn-cs"/>
              </a:rPr>
              <a:t>继承方式   基类名</a:t>
            </a:r>
            <a:r>
              <a:rPr kumimoji="0" lang="en-US" altLang="zh-CN" sz="2800" b="1" i="0" u="none" strike="noStrike" kern="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mn-cs"/>
              </a:rPr>
              <a:t>1, </a:t>
            </a:r>
            <a:r>
              <a:rPr kumimoji="0" lang="zh-CN" altLang="en-US" sz="2800" b="1" i="0" u="none" strike="noStrike" kern="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mn-cs"/>
              </a:rPr>
              <a:t>继承方式   基类名</a:t>
            </a:r>
            <a:r>
              <a:rPr kumimoji="0" lang="en-US" altLang="zh-CN" sz="2800" b="1" i="0" u="none" strike="noStrike" kern="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mn-cs"/>
              </a:rPr>
              <a:t>2,  …</a:t>
            </a:r>
            <a:r>
              <a:rPr kumimoji="0" lang="zh-CN" altLang="en-US" sz="2800" b="1" i="0" u="none" strike="noStrike" kern="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mn-cs"/>
              </a:rPr>
              <a:t>继承方式   基类名</a:t>
            </a:r>
            <a:r>
              <a:rPr kumimoji="0" lang="en-US" altLang="zh-CN" sz="2800" b="1" i="0" u="none" strike="noStrike" kern="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mn-cs"/>
              </a:rPr>
              <a:t>n</a:t>
            </a:r>
            <a:endParaRPr kumimoji="0" lang="en-US" altLang="zh-CN" sz="2800" b="1" i="0" u="none" strike="noStrike" kern="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800" b="1" i="0" u="none" strike="noStrike" kern="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a:t>
            </a:r>
            <a:endParaRPr kumimoji="0" lang="en-US" altLang="zh-CN" sz="2800" b="1" i="0" u="none" strike="noStrike" kern="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800" b="1" i="0" u="none" strike="noStrike" kern="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        </a:t>
            </a:r>
            <a:r>
              <a:rPr kumimoji="0" lang="zh-CN" altLang="en-US" sz="2800" b="1" i="0" u="none" strike="noStrike" kern="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派生类成员声明；</a:t>
            </a:r>
            <a:endParaRPr kumimoji="0" lang="zh-CN" altLang="en-US" sz="2800" b="1" i="0" u="none" strike="noStrike" kern="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800" b="1" i="0" u="none" strike="noStrike" kern="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a:t>
            </a:r>
            <a:endParaRPr kumimoji="0" lang="en-US" altLang="zh-CN" sz="2800" b="1" i="0" u="none" strike="noStrike" kern="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
        <p:nvSpPr>
          <p:cNvPr id="84998" name="Text Box 6"/>
          <p:cNvSpPr txBox="1"/>
          <p:nvPr/>
        </p:nvSpPr>
        <p:spPr>
          <a:xfrm>
            <a:off x="2206943" y="3817938"/>
            <a:ext cx="7273925" cy="1972310"/>
          </a:xfrm>
          <a:prstGeom prst="rect">
            <a:avLst/>
          </a:prstGeom>
          <a:noFill/>
          <a:ln w="12700">
            <a:noFill/>
          </a:ln>
        </p:spPr>
        <p:txBody>
          <a:bodyPr anchor="t" anchorCtr="0">
            <a:spAutoFit/>
          </a:bodyPr>
          <a:p>
            <a:pPr>
              <a:lnSpc>
                <a:spcPct val="85000"/>
              </a:lnSpc>
            </a:pPr>
            <a:r>
              <a:rPr lang="en-US" altLang="zh-CN" sz="2400" b="1" dirty="0">
                <a:solidFill>
                  <a:schemeClr val="accent2"/>
                </a:solidFill>
                <a:latin typeface="华文楷体" panose="02010600040101010101" pitchFamily="2" charset="-122"/>
                <a:ea typeface="华文楷体" panose="02010600040101010101" pitchFamily="2" charset="-122"/>
              </a:rPr>
              <a:t>Class    Dr1 : public  Base1,  private   Base2</a:t>
            </a:r>
            <a:endParaRPr lang="en-US" altLang="zh-CN" sz="2400" b="1" dirty="0">
              <a:solidFill>
                <a:schemeClr val="accent2"/>
              </a:solidFill>
              <a:latin typeface="华文楷体" panose="02010600040101010101" pitchFamily="2" charset="-122"/>
              <a:ea typeface="华文楷体" panose="02010600040101010101" pitchFamily="2" charset="-122"/>
            </a:endParaRPr>
          </a:p>
          <a:p>
            <a:pPr>
              <a:lnSpc>
                <a:spcPct val="85000"/>
              </a:lnSpc>
            </a:pPr>
            <a:r>
              <a:rPr lang="en-US" altLang="zh-CN" sz="2400" b="1" dirty="0">
                <a:solidFill>
                  <a:schemeClr val="tx2"/>
                </a:solidFill>
                <a:latin typeface="华文楷体" panose="02010600040101010101" pitchFamily="2" charset="-122"/>
                <a:ea typeface="华文楷体" panose="02010600040101010101" pitchFamily="2" charset="-122"/>
              </a:rPr>
              <a:t>{</a:t>
            </a:r>
            <a:endParaRPr lang="en-US" altLang="zh-CN" sz="2400" b="1" dirty="0">
              <a:solidFill>
                <a:schemeClr val="tx2"/>
              </a:solidFill>
              <a:latin typeface="华文楷体" panose="02010600040101010101" pitchFamily="2" charset="-122"/>
              <a:ea typeface="华文楷体" panose="02010600040101010101" pitchFamily="2" charset="-122"/>
            </a:endParaRPr>
          </a:p>
          <a:p>
            <a:pPr>
              <a:lnSpc>
                <a:spcPct val="85000"/>
              </a:lnSpc>
            </a:pPr>
            <a:r>
              <a:rPr lang="en-US" altLang="zh-CN" sz="2400" b="1" dirty="0">
                <a:solidFill>
                  <a:schemeClr val="tx2"/>
                </a:solidFill>
                <a:latin typeface="华文楷体" panose="02010600040101010101" pitchFamily="2" charset="-122"/>
                <a:ea typeface="华文楷体" panose="02010600040101010101" pitchFamily="2" charset="-122"/>
              </a:rPr>
              <a:t>   public:</a:t>
            </a:r>
            <a:endParaRPr lang="en-US" altLang="zh-CN" sz="2400" b="1" dirty="0">
              <a:solidFill>
                <a:schemeClr val="tx2"/>
              </a:solidFill>
              <a:latin typeface="华文楷体" panose="02010600040101010101" pitchFamily="2" charset="-122"/>
              <a:ea typeface="华文楷体" panose="02010600040101010101" pitchFamily="2" charset="-122"/>
            </a:endParaRPr>
          </a:p>
          <a:p>
            <a:pPr>
              <a:lnSpc>
                <a:spcPct val="85000"/>
              </a:lnSpc>
            </a:pPr>
            <a:r>
              <a:rPr lang="en-US" altLang="zh-CN" sz="2400" b="1" dirty="0">
                <a:solidFill>
                  <a:schemeClr val="tx2"/>
                </a:solidFill>
                <a:latin typeface="华文楷体" panose="02010600040101010101" pitchFamily="2" charset="-122"/>
                <a:ea typeface="华文楷体" panose="02010600040101010101" pitchFamily="2" charset="-122"/>
              </a:rPr>
              <a:t>       Dr1 ( );</a:t>
            </a:r>
            <a:endParaRPr lang="en-US" altLang="zh-CN" sz="2400" b="1" dirty="0">
              <a:solidFill>
                <a:schemeClr val="tx2"/>
              </a:solidFill>
              <a:latin typeface="华文楷体" panose="02010600040101010101" pitchFamily="2" charset="-122"/>
              <a:ea typeface="华文楷体" panose="02010600040101010101" pitchFamily="2" charset="-122"/>
            </a:endParaRPr>
          </a:p>
          <a:p>
            <a:pPr>
              <a:lnSpc>
                <a:spcPct val="85000"/>
              </a:lnSpc>
            </a:pPr>
            <a:r>
              <a:rPr lang="en-US" altLang="zh-CN" sz="2400" b="1" dirty="0">
                <a:solidFill>
                  <a:schemeClr val="tx2"/>
                </a:solidFill>
                <a:latin typeface="华文楷体" panose="02010600040101010101" pitchFamily="2" charset="-122"/>
                <a:ea typeface="华文楷体" panose="02010600040101010101" pitchFamily="2" charset="-122"/>
              </a:rPr>
              <a:t>       ~Dr1 ( );</a:t>
            </a:r>
            <a:endParaRPr lang="en-US" altLang="zh-CN" sz="2400" b="1" dirty="0">
              <a:solidFill>
                <a:schemeClr val="tx2"/>
              </a:solidFill>
              <a:latin typeface="华文楷体" panose="02010600040101010101" pitchFamily="2" charset="-122"/>
              <a:ea typeface="华文楷体" panose="02010600040101010101" pitchFamily="2" charset="-122"/>
            </a:endParaRPr>
          </a:p>
          <a:p>
            <a:pPr>
              <a:lnSpc>
                <a:spcPct val="85000"/>
              </a:lnSpc>
            </a:pPr>
            <a:r>
              <a:rPr lang="en-US" altLang="zh-CN" sz="2400" b="1" dirty="0">
                <a:solidFill>
                  <a:schemeClr val="tx2"/>
                </a:solidFill>
                <a:latin typeface="华文楷体" panose="02010600040101010101" pitchFamily="2" charset="-122"/>
                <a:ea typeface="华文楷体" panose="02010600040101010101" pitchFamily="2" charset="-122"/>
              </a:rPr>
              <a:t>}</a:t>
            </a:r>
            <a:endParaRPr lang="en-US" altLang="zh-CN" sz="2400" b="1" dirty="0">
              <a:solidFill>
                <a:schemeClr val="tx2"/>
              </a:solidFill>
              <a:latin typeface="华文楷体" panose="02010600040101010101" pitchFamily="2" charset="-122"/>
              <a:ea typeface="华文楷体" panose="02010600040101010101" pitchFamily="2" charset="-122"/>
            </a:endParaRPr>
          </a:p>
        </p:txBody>
      </p:sp>
      <p:sp>
        <p:nvSpPr>
          <p:cNvPr id="12292" name="Rectangle 8"/>
          <p:cNvSpPr/>
          <p:nvPr/>
        </p:nvSpPr>
        <p:spPr>
          <a:xfrm>
            <a:off x="1919288" y="188913"/>
            <a:ext cx="8229600" cy="652462"/>
          </a:xfrm>
          <a:prstGeom prst="rect">
            <a:avLst/>
          </a:prstGeom>
          <a:noFill/>
          <a:ln w="9525">
            <a:noFill/>
          </a:ln>
        </p:spPr>
        <p:txBody>
          <a:bodyPr lIns="92075" tIns="46038" rIns="92075" bIns="46038" anchor="b" anchorCtr="0"/>
          <a:p>
            <a:pPr algn="ctr" eaLnBrk="0" hangingPunct="0"/>
            <a:r>
              <a:rPr lang="en-US" altLang="zh-CN" sz="3600" b="1" dirty="0">
                <a:solidFill>
                  <a:schemeClr val="tx2"/>
                </a:solidFill>
                <a:latin typeface="Arial" panose="020B0604020202020204" pitchFamily="34" charset="0"/>
                <a:ea typeface="宋体" panose="02010600030101010101" pitchFamily="2" charset="-122"/>
              </a:rPr>
              <a:t>7.1.2 </a:t>
            </a:r>
            <a:r>
              <a:rPr lang="zh-CN" altLang="en-US" sz="3600" b="1" dirty="0">
                <a:solidFill>
                  <a:schemeClr val="tx2"/>
                </a:solidFill>
                <a:latin typeface="Arial" panose="020B0604020202020204" pitchFamily="34" charset="0"/>
                <a:ea typeface="宋体" panose="02010600030101010101" pitchFamily="2" charset="-122"/>
              </a:rPr>
              <a:t>派生类的定义</a:t>
            </a:r>
            <a:endParaRPr lang="en-US" altLang="zh-CN" sz="3600" b="1" dirty="0">
              <a:solidFill>
                <a:schemeClr val="tx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4997">
                                            <p:txEl>
                                              <p:charRg st="4294967295" end="4294967295"/>
                                            </p:txEl>
                                          </p:spTgt>
                                        </p:tgtEl>
                                        <p:attrNameLst>
                                          <p:attrName>style.visibility</p:attrName>
                                        </p:attrNameLst>
                                      </p:cBhvr>
                                      <p:to>
                                        <p:strVal val="visible"/>
                                      </p:to>
                                    </p:set>
                                    <p:animEffect transition="in" filter="strips(downRight)">
                                      <p:cBhvr>
                                        <p:cTn id="7" dur="500"/>
                                        <p:tgtEl>
                                          <p:spTgt spid="84997">
                                            <p:txEl>
                                              <p:char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4997">
                                            <p:txEl>
                                              <p:charRg st="0" end="55"/>
                                            </p:txEl>
                                          </p:spTgt>
                                        </p:tgtEl>
                                        <p:attrNameLst>
                                          <p:attrName>style.visibility</p:attrName>
                                        </p:attrNameLst>
                                      </p:cBhvr>
                                      <p:to>
                                        <p:strVal val="visible"/>
                                      </p:to>
                                    </p:set>
                                    <p:animEffect transition="in" filter="strips(downRight)">
                                      <p:cBhvr>
                                        <p:cTn id="12" dur="500"/>
                                        <p:tgtEl>
                                          <p:spTgt spid="84997">
                                            <p:txEl>
                                              <p:charRg st="0" end="5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4997">
                                            <p:txEl>
                                              <p:charRg st="55" end="57"/>
                                            </p:txEl>
                                          </p:spTgt>
                                        </p:tgtEl>
                                        <p:attrNameLst>
                                          <p:attrName>style.visibility</p:attrName>
                                        </p:attrNameLst>
                                      </p:cBhvr>
                                      <p:to>
                                        <p:strVal val="visible"/>
                                      </p:to>
                                    </p:set>
                                    <p:animEffect transition="in" filter="strips(downRight)">
                                      <p:cBhvr>
                                        <p:cTn id="17" dur="500"/>
                                        <p:tgtEl>
                                          <p:spTgt spid="84997">
                                            <p:txEl>
                                              <p:charRg st="55" end="5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84997">
                                            <p:txEl>
                                              <p:charRg st="57" end="74"/>
                                            </p:txEl>
                                          </p:spTgt>
                                        </p:tgtEl>
                                        <p:attrNameLst>
                                          <p:attrName>style.visibility</p:attrName>
                                        </p:attrNameLst>
                                      </p:cBhvr>
                                      <p:to>
                                        <p:strVal val="visible"/>
                                      </p:to>
                                    </p:set>
                                    <p:animEffect transition="in" filter="strips(downRight)">
                                      <p:cBhvr>
                                        <p:cTn id="22" dur="500"/>
                                        <p:tgtEl>
                                          <p:spTgt spid="84997">
                                            <p:txEl>
                                              <p:charRg st="57" end="7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84997">
                                            <p:txEl>
                                              <p:charRg st="74" end="77"/>
                                            </p:txEl>
                                          </p:spTgt>
                                        </p:tgtEl>
                                        <p:attrNameLst>
                                          <p:attrName>style.visibility</p:attrName>
                                        </p:attrNameLst>
                                      </p:cBhvr>
                                      <p:to>
                                        <p:strVal val="visible"/>
                                      </p:to>
                                    </p:set>
                                    <p:animEffect transition="in" filter="strips(downRight)">
                                      <p:cBhvr>
                                        <p:cTn id="27" dur="500"/>
                                        <p:tgtEl>
                                          <p:spTgt spid="84997">
                                            <p:txEl>
                                              <p:charRg st="74" end="7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84998"/>
                                        </p:tgtEl>
                                        <p:attrNameLst>
                                          <p:attrName>style.visibility</p:attrName>
                                        </p:attrNameLst>
                                      </p:cBhvr>
                                      <p:to>
                                        <p:strVal val="visible"/>
                                      </p:to>
                                    </p:set>
                                    <p:animEffect transition="in" filter="randombar(horizontal)">
                                      <p:cBhvr>
                                        <p:cTn id="32" dur="500"/>
                                        <p:tgtEl>
                                          <p:spTgt spid="84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7" grpId="0" build="p"/>
      <p:bldP spid="8499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Rectangle 2"/>
          <p:cNvSpPr/>
          <p:nvPr/>
        </p:nvSpPr>
        <p:spPr>
          <a:xfrm>
            <a:off x="2566988" y="0"/>
            <a:ext cx="7162800" cy="738188"/>
          </a:xfrm>
          <a:prstGeom prst="rect">
            <a:avLst/>
          </a:prstGeom>
          <a:noFill/>
          <a:ln w="9525">
            <a:noFill/>
          </a:ln>
        </p:spPr>
        <p:txBody>
          <a:bodyPr lIns="92075" tIns="46038" rIns="92075" bIns="46038" anchor="b" anchorCtr="0"/>
          <a:p>
            <a:pPr algn="ctr" eaLnBrk="0" hangingPunct="0"/>
            <a:r>
              <a:rPr lang="zh-CN" altLang="en-US" sz="3600" b="1" dirty="0">
                <a:solidFill>
                  <a:schemeClr val="tx2"/>
                </a:solidFill>
                <a:latin typeface="Arial" panose="020B0604020202020204" pitchFamily="34" charset="0"/>
                <a:ea typeface="宋体" panose="02010600030101010101" pitchFamily="2" charset="-122"/>
              </a:rPr>
              <a:t>本章小结</a:t>
            </a:r>
            <a:endParaRPr lang="zh-CN" altLang="en-US" sz="3600" b="1" dirty="0">
              <a:solidFill>
                <a:schemeClr val="tx2"/>
              </a:solidFill>
              <a:latin typeface="Arial" panose="020B0604020202020204" pitchFamily="34" charset="0"/>
              <a:ea typeface="宋体" panose="02010600030101010101" pitchFamily="2" charset="-122"/>
            </a:endParaRPr>
          </a:p>
        </p:txBody>
      </p:sp>
      <p:sp>
        <p:nvSpPr>
          <p:cNvPr id="112642" name="Rectangle 3"/>
          <p:cNvSpPr/>
          <p:nvPr/>
        </p:nvSpPr>
        <p:spPr>
          <a:xfrm>
            <a:off x="2640013" y="1412875"/>
            <a:ext cx="7239000" cy="3313113"/>
          </a:xfrm>
          <a:prstGeom prst="rect">
            <a:avLst/>
          </a:prstGeom>
          <a:noFill/>
          <a:ln w="9525">
            <a:noFill/>
          </a:ln>
        </p:spPr>
        <p:txBody>
          <a:bodyPr lIns="92075" tIns="46038" rIns="92075" bIns="46038" anchor="t" anchorCtr="0"/>
          <a:p>
            <a:pPr marL="342900" indent="-342900" eaLnBrk="0" hangingPunct="0">
              <a:spcBef>
                <a:spcPct val="20000"/>
              </a:spcBef>
              <a:buChar char="•"/>
            </a:pPr>
            <a:r>
              <a:rPr lang="zh-CN" altLang="en-US" sz="2800" b="1" dirty="0">
                <a:latin typeface="Arial" panose="020B0604020202020204" pitchFamily="34" charset="0"/>
                <a:ea typeface="宋体" panose="02010600030101010101" pitchFamily="2" charset="-122"/>
              </a:rPr>
              <a:t>类的继承与派生的定义</a:t>
            </a:r>
            <a:r>
              <a:rPr lang="en-US" altLang="zh-CN" sz="2800" b="1" dirty="0">
                <a:latin typeface="Arial" panose="020B0604020202020204" pitchFamily="34" charset="0"/>
                <a:ea typeface="宋体" panose="02010600030101010101" pitchFamily="2" charset="-122"/>
              </a:rPr>
              <a:t>,</a:t>
            </a:r>
            <a:r>
              <a:rPr lang="zh-CN" altLang="en-US" sz="2800" b="1" dirty="0">
                <a:latin typeface="Arial" panose="020B0604020202020204" pitchFamily="34" charset="0"/>
                <a:ea typeface="宋体" panose="02010600030101010101" pitchFamily="2" charset="-122"/>
              </a:rPr>
              <a:t>派生类的生成过程</a:t>
            </a:r>
            <a:r>
              <a:rPr lang="en-US" altLang="zh-CN" sz="2800" b="1" dirty="0">
                <a:latin typeface="Arial" panose="020B0604020202020204" pitchFamily="34" charset="0"/>
                <a:ea typeface="宋体" panose="02010600030101010101" pitchFamily="2" charset="-122"/>
              </a:rPr>
              <a:t>;</a:t>
            </a:r>
            <a:endParaRPr lang="en-US" altLang="zh-CN" sz="2800" b="1" dirty="0">
              <a:latin typeface="Arial" panose="020B0604020202020204" pitchFamily="34" charset="0"/>
              <a:ea typeface="宋体" panose="02010600030101010101" pitchFamily="2" charset="-122"/>
            </a:endParaRPr>
          </a:p>
          <a:p>
            <a:pPr marL="342900" indent="-342900" eaLnBrk="0" hangingPunct="0">
              <a:spcBef>
                <a:spcPct val="20000"/>
              </a:spcBef>
              <a:buChar char="•"/>
            </a:pPr>
            <a:r>
              <a:rPr lang="zh-CN" altLang="en-US" sz="2800" b="1" dirty="0">
                <a:latin typeface="Arial" panose="020B0604020202020204" pitchFamily="34" charset="0"/>
                <a:ea typeface="宋体" panose="02010600030101010101" pitchFamily="2" charset="-122"/>
              </a:rPr>
              <a:t>访问控制</a:t>
            </a:r>
            <a:r>
              <a:rPr lang="en-US" altLang="zh-CN" sz="2800" b="1" dirty="0">
                <a:latin typeface="Arial" panose="020B0604020202020204" pitchFamily="34" charset="0"/>
                <a:ea typeface="宋体" panose="02010600030101010101" pitchFamily="2" charset="-122"/>
              </a:rPr>
              <a:t>:</a:t>
            </a:r>
            <a:r>
              <a:rPr lang="zh-CN" altLang="en-US" sz="2800" b="1" dirty="0">
                <a:latin typeface="Arial" panose="020B0604020202020204" pitchFamily="34" charset="0"/>
                <a:ea typeface="宋体" panose="02010600030101010101" pitchFamily="2" charset="-122"/>
              </a:rPr>
              <a:t>共有</a:t>
            </a:r>
            <a:r>
              <a:rPr lang="en-US" altLang="zh-CN" sz="2800" b="1" dirty="0">
                <a:latin typeface="Arial" panose="020B0604020202020204" pitchFamily="34" charset="0"/>
                <a:ea typeface="宋体" panose="02010600030101010101" pitchFamily="2" charset="-122"/>
              </a:rPr>
              <a:t>\</a:t>
            </a:r>
            <a:r>
              <a:rPr lang="zh-CN" altLang="en-US" sz="2800" b="1" dirty="0">
                <a:latin typeface="Arial" panose="020B0604020202020204" pitchFamily="34" charset="0"/>
                <a:ea typeface="宋体" panose="02010600030101010101" pitchFamily="2" charset="-122"/>
              </a:rPr>
              <a:t>私有</a:t>
            </a:r>
            <a:r>
              <a:rPr lang="en-US" altLang="zh-CN" sz="2800" b="1" dirty="0">
                <a:latin typeface="Arial" panose="020B0604020202020204" pitchFamily="34" charset="0"/>
                <a:ea typeface="宋体" panose="02010600030101010101" pitchFamily="2" charset="-122"/>
              </a:rPr>
              <a:t>\</a:t>
            </a:r>
            <a:r>
              <a:rPr lang="zh-CN" altLang="en-US" sz="2800" b="1" dirty="0">
                <a:latin typeface="Arial" panose="020B0604020202020204" pitchFamily="34" charset="0"/>
                <a:ea typeface="宋体" panose="02010600030101010101" pitchFamily="2" charset="-122"/>
              </a:rPr>
              <a:t>保护</a:t>
            </a:r>
            <a:r>
              <a:rPr lang="en-US" altLang="zh-CN" sz="2800" b="1" dirty="0">
                <a:latin typeface="Arial" panose="020B0604020202020204" pitchFamily="34" charset="0"/>
                <a:ea typeface="宋体" panose="02010600030101010101" pitchFamily="2" charset="-122"/>
              </a:rPr>
              <a:t>;</a:t>
            </a:r>
            <a:endParaRPr lang="en-US" altLang="zh-CN" sz="2800" b="1" dirty="0">
              <a:latin typeface="Arial" panose="020B0604020202020204" pitchFamily="34" charset="0"/>
              <a:ea typeface="宋体" panose="02010600030101010101" pitchFamily="2" charset="-122"/>
            </a:endParaRPr>
          </a:p>
          <a:p>
            <a:pPr marL="342900" indent="-342900" eaLnBrk="0" hangingPunct="0">
              <a:spcBef>
                <a:spcPct val="20000"/>
              </a:spcBef>
              <a:buChar char="•"/>
            </a:pPr>
            <a:r>
              <a:rPr lang="zh-CN" altLang="en-US" sz="2800" b="1" dirty="0">
                <a:latin typeface="Arial" panose="020B0604020202020204" pitchFamily="34" charset="0"/>
                <a:ea typeface="宋体" panose="02010600030101010101" pitchFamily="2" charset="-122"/>
              </a:rPr>
              <a:t>类型兼容规则</a:t>
            </a:r>
            <a:r>
              <a:rPr lang="en-US" altLang="zh-CN" sz="2800" b="1" dirty="0">
                <a:latin typeface="Arial" panose="020B0604020202020204" pitchFamily="34" charset="0"/>
                <a:ea typeface="宋体" panose="02010600030101010101" pitchFamily="2" charset="-122"/>
              </a:rPr>
              <a:t>;</a:t>
            </a:r>
            <a:endParaRPr lang="en-US" altLang="zh-CN" sz="2800" b="1" dirty="0">
              <a:latin typeface="Arial" panose="020B0604020202020204" pitchFamily="34" charset="0"/>
              <a:ea typeface="宋体" panose="02010600030101010101" pitchFamily="2" charset="-122"/>
            </a:endParaRPr>
          </a:p>
          <a:p>
            <a:pPr marL="342900" indent="-342900" eaLnBrk="0" hangingPunct="0">
              <a:spcBef>
                <a:spcPct val="20000"/>
              </a:spcBef>
              <a:buChar char="•"/>
            </a:pPr>
            <a:r>
              <a:rPr lang="zh-CN" altLang="en-US" sz="2800" b="1" dirty="0">
                <a:latin typeface="Arial" panose="020B0604020202020204" pitchFamily="34" charset="0"/>
                <a:ea typeface="宋体" panose="02010600030101010101" pitchFamily="2" charset="-122"/>
              </a:rPr>
              <a:t>派生类的构造和析构函数</a:t>
            </a:r>
            <a:r>
              <a:rPr lang="en-US" altLang="zh-CN" sz="2800" b="1" dirty="0">
                <a:latin typeface="Arial" panose="020B0604020202020204" pitchFamily="34" charset="0"/>
                <a:ea typeface="宋体" panose="02010600030101010101" pitchFamily="2" charset="-122"/>
              </a:rPr>
              <a:t>;</a:t>
            </a:r>
            <a:endParaRPr lang="en-US" altLang="zh-CN" sz="2800" b="1" dirty="0">
              <a:latin typeface="Arial" panose="020B0604020202020204" pitchFamily="34" charset="0"/>
              <a:ea typeface="宋体" panose="02010600030101010101" pitchFamily="2" charset="-122"/>
            </a:endParaRPr>
          </a:p>
          <a:p>
            <a:pPr marL="342900" indent="-342900" eaLnBrk="0" hangingPunct="0">
              <a:lnSpc>
                <a:spcPct val="120000"/>
              </a:lnSpc>
              <a:spcBef>
                <a:spcPct val="20000"/>
              </a:spcBef>
              <a:buChar char="•"/>
            </a:pPr>
            <a:r>
              <a:rPr lang="zh-CN" altLang="en-US" sz="2800" b="1" dirty="0">
                <a:latin typeface="Arial" panose="020B0604020202020204" pitchFamily="34" charset="0"/>
                <a:ea typeface="宋体" panose="02010600030101010101" pitchFamily="2" charset="-122"/>
              </a:rPr>
              <a:t>派生类成员的标识和访问。</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3"/>
          <p:cNvSpPr>
            <a:spLocks noGrp="1"/>
          </p:cNvSpPr>
          <p:nvPr>
            <p:ph idx="1"/>
          </p:nvPr>
        </p:nvSpPr>
        <p:spPr>
          <a:xfrm>
            <a:off x="551180" y="1845310"/>
            <a:ext cx="7240270" cy="1643380"/>
          </a:xfrm>
          <a:noFill/>
          <a:ln>
            <a:noFill/>
          </a:ln>
        </p:spPr>
        <p:txBody>
          <a:bodyPr lIns="92075" tIns="46038" rIns="92075" bIns="46038" anchor="t" anchorCtr="0"/>
          <a:p>
            <a:pPr>
              <a:buNone/>
            </a:pPr>
            <a:r>
              <a:rPr lang="zh-CN" altLang="en-US" sz="2400" b="1" dirty="0">
                <a:solidFill>
                  <a:srgbClr val="CC3300"/>
                </a:solidFill>
                <a:latin typeface="楷体_GB2312" pitchFamily="49" charset="-122"/>
                <a:ea typeface="楷体_GB2312" pitchFamily="49" charset="-122"/>
                <a:sym typeface="Wingdings 2" panose="05020102010507070707" pitchFamily="18" charset="2"/>
              </a:rPr>
              <a:t></a:t>
            </a:r>
            <a:r>
              <a:rPr lang="zh-CN" altLang="en-US" sz="2400" b="1" dirty="0">
                <a:solidFill>
                  <a:srgbClr val="000000"/>
                </a:solidFill>
                <a:latin typeface="楷体_GB2312" pitchFamily="49" charset="-122"/>
                <a:ea typeface="楷体_GB2312" pitchFamily="49" charset="-122"/>
              </a:rPr>
              <a:t>一个派生类同时有多个直接基类，称为</a:t>
            </a:r>
            <a:r>
              <a:rPr lang="zh-CN" altLang="en-US" sz="2400" b="1" dirty="0">
                <a:solidFill>
                  <a:srgbClr val="CC3300"/>
                </a:solidFill>
                <a:latin typeface="楷体_GB2312" pitchFamily="49" charset="-122"/>
                <a:ea typeface="楷体_GB2312" pitchFamily="49" charset="-122"/>
              </a:rPr>
              <a:t>多继承。</a:t>
            </a:r>
            <a:endParaRPr lang="zh-CN" altLang="en-US" sz="2400" b="1" dirty="0">
              <a:solidFill>
                <a:srgbClr val="CC3300"/>
              </a:solidFill>
              <a:latin typeface="楷体_GB2312" pitchFamily="49" charset="-122"/>
              <a:ea typeface="楷体_GB2312" pitchFamily="49" charset="-122"/>
            </a:endParaRPr>
          </a:p>
          <a:p>
            <a:pPr>
              <a:buNone/>
            </a:pPr>
            <a:r>
              <a:rPr lang="zh-CN" altLang="en-US" sz="2400" b="1" dirty="0">
                <a:solidFill>
                  <a:srgbClr val="CC3300"/>
                </a:solidFill>
                <a:latin typeface="楷体_GB2312" pitchFamily="49" charset="-122"/>
                <a:ea typeface="楷体_GB2312" pitchFamily="49" charset="-122"/>
                <a:sym typeface="Wingdings 2" panose="05020102010507070707" pitchFamily="18" charset="2"/>
              </a:rPr>
              <a:t></a:t>
            </a:r>
            <a:r>
              <a:rPr lang="zh-CN" altLang="en-US" sz="2400" b="1" dirty="0">
                <a:solidFill>
                  <a:srgbClr val="000000"/>
                </a:solidFill>
                <a:latin typeface="楷体_GB2312" pitchFamily="49" charset="-122"/>
                <a:ea typeface="楷体_GB2312" pitchFamily="49" charset="-122"/>
              </a:rPr>
              <a:t>一个派生类只有一个直接基类，称为</a:t>
            </a:r>
            <a:r>
              <a:rPr lang="zh-CN" altLang="en-US" sz="2400" b="1" dirty="0">
                <a:solidFill>
                  <a:srgbClr val="CC3300"/>
                </a:solidFill>
                <a:latin typeface="楷体_GB2312" pitchFamily="49" charset="-122"/>
                <a:ea typeface="楷体_GB2312" pitchFamily="49" charset="-122"/>
              </a:rPr>
              <a:t>单继承。</a:t>
            </a:r>
            <a:endParaRPr lang="zh-CN" altLang="en-US" sz="2400" b="1" dirty="0">
              <a:solidFill>
                <a:srgbClr val="CC3300"/>
              </a:solidFill>
              <a:latin typeface="楷体_GB2312" pitchFamily="49" charset="-122"/>
              <a:ea typeface="楷体_GB2312" pitchFamily="49" charset="-122"/>
            </a:endParaRPr>
          </a:p>
        </p:txBody>
      </p:sp>
      <p:grpSp>
        <p:nvGrpSpPr>
          <p:cNvPr id="2" name="Group 4"/>
          <p:cNvGrpSpPr/>
          <p:nvPr/>
        </p:nvGrpSpPr>
        <p:grpSpPr>
          <a:xfrm>
            <a:off x="8113395" y="849630"/>
            <a:ext cx="1447800" cy="1643063"/>
            <a:chOff x="2795" y="1296"/>
            <a:chExt cx="1289" cy="1296"/>
          </a:xfrm>
        </p:grpSpPr>
        <p:sp>
          <p:nvSpPr>
            <p:cNvPr id="14339" name="Rectangle 5"/>
            <p:cNvSpPr/>
            <p:nvPr/>
          </p:nvSpPr>
          <p:spPr>
            <a:xfrm>
              <a:off x="3220" y="1296"/>
              <a:ext cx="432" cy="192"/>
            </a:xfrm>
            <a:prstGeom prst="rect">
              <a:avLst/>
            </a:prstGeom>
            <a:noFill/>
            <a:ln w="19050" cap="sq" cmpd="sng">
              <a:solidFill>
                <a:srgbClr val="FF3300"/>
              </a:solidFill>
              <a:prstDash val="solid"/>
              <a:miter/>
              <a:headEnd type="none" w="sm" len="sm"/>
              <a:tailEnd type="none" w="sm" len="sm"/>
            </a:ln>
          </p:spPr>
          <p:txBody>
            <a:bodyPr wrap="none" anchor="ctr" anchorCtr="0"/>
            <a:p>
              <a:pPr algn="ctr"/>
              <a:r>
                <a:rPr lang="en-US" altLang="zh-CN" sz="2000" dirty="0">
                  <a:solidFill>
                    <a:srgbClr val="0000FF"/>
                  </a:solidFill>
                  <a:latin typeface="Times New Roman" panose="02020603050405020304" pitchFamily="18" charset="0"/>
                  <a:ea typeface="宋体" panose="02010600030101010101" pitchFamily="2" charset="-122"/>
                </a:rPr>
                <a:t>A</a:t>
              </a:r>
              <a:endParaRPr lang="en-US" altLang="zh-CN" sz="2000" dirty="0">
                <a:solidFill>
                  <a:srgbClr val="0000FF"/>
                </a:solidFill>
                <a:latin typeface="Times New Roman" panose="02020603050405020304" pitchFamily="18" charset="0"/>
                <a:ea typeface="宋体" panose="02010600030101010101" pitchFamily="2" charset="-122"/>
              </a:endParaRPr>
            </a:p>
          </p:txBody>
        </p:sp>
        <p:sp>
          <p:nvSpPr>
            <p:cNvPr id="14340" name="Rectangle 6"/>
            <p:cNvSpPr/>
            <p:nvPr/>
          </p:nvSpPr>
          <p:spPr>
            <a:xfrm>
              <a:off x="3220" y="1488"/>
              <a:ext cx="432" cy="144"/>
            </a:xfrm>
            <a:prstGeom prst="rect">
              <a:avLst/>
            </a:prstGeom>
            <a:noFill/>
            <a:ln w="19050" cap="sq" cmpd="sng">
              <a:solidFill>
                <a:srgbClr val="FF3300"/>
              </a:solidFill>
              <a:prstDash val="solid"/>
              <a:miter/>
              <a:headEnd type="none" w="sm" len="sm"/>
              <a:tailEnd type="none" w="sm" len="sm"/>
            </a:ln>
          </p:spPr>
          <p:txBody>
            <a:bodyPr wrap="none" anchor="ctr" anchorCtr="0"/>
            <a:p>
              <a:pPr algn="ctr"/>
              <a:endParaRPr lang="zh-CN" altLang="en-US" sz="2000" dirty="0">
                <a:solidFill>
                  <a:srgbClr val="0000FF"/>
                </a:solidFill>
                <a:latin typeface="Times New Roman" panose="02020603050405020304" pitchFamily="18" charset="0"/>
                <a:ea typeface="宋体" panose="02010600030101010101" pitchFamily="2" charset="-122"/>
              </a:endParaRPr>
            </a:p>
          </p:txBody>
        </p:sp>
        <p:sp>
          <p:nvSpPr>
            <p:cNvPr id="14341" name="Rectangle 7"/>
            <p:cNvSpPr/>
            <p:nvPr/>
          </p:nvSpPr>
          <p:spPr>
            <a:xfrm>
              <a:off x="3220" y="1632"/>
              <a:ext cx="432" cy="144"/>
            </a:xfrm>
            <a:prstGeom prst="rect">
              <a:avLst/>
            </a:prstGeom>
            <a:noFill/>
            <a:ln w="19050" cap="sq" cmpd="sng">
              <a:solidFill>
                <a:srgbClr val="FF3300"/>
              </a:solidFill>
              <a:prstDash val="solid"/>
              <a:miter/>
              <a:headEnd type="none" w="sm" len="sm"/>
              <a:tailEnd type="none" w="sm" len="sm"/>
            </a:ln>
          </p:spPr>
          <p:txBody>
            <a:bodyPr wrap="none" anchor="ctr" anchorCtr="0"/>
            <a:p>
              <a:pPr algn="ctr"/>
              <a:endParaRPr lang="zh-CN" altLang="en-US" sz="2000" dirty="0">
                <a:solidFill>
                  <a:srgbClr val="0000FF"/>
                </a:solidFill>
                <a:latin typeface="Times New Roman" panose="02020603050405020304" pitchFamily="18" charset="0"/>
                <a:ea typeface="宋体" panose="02010600030101010101" pitchFamily="2" charset="-122"/>
              </a:endParaRPr>
            </a:p>
          </p:txBody>
        </p:sp>
        <p:sp>
          <p:nvSpPr>
            <p:cNvPr id="14342" name="AutoShape 8"/>
            <p:cNvSpPr/>
            <p:nvPr/>
          </p:nvSpPr>
          <p:spPr>
            <a:xfrm>
              <a:off x="3386" y="1783"/>
              <a:ext cx="96" cy="96"/>
            </a:xfrm>
            <a:prstGeom prst="triangle">
              <a:avLst>
                <a:gd name="adj" fmla="val 50000"/>
              </a:avLst>
            </a:prstGeom>
            <a:noFill/>
            <a:ln w="19050" cap="sq" cmpd="sng">
              <a:solidFill>
                <a:srgbClr val="FF3300"/>
              </a:solidFill>
              <a:prstDash val="solid"/>
              <a:miter/>
              <a:headEnd type="none" w="sm" len="sm"/>
              <a:tailEnd type="none" w="sm" len="sm"/>
            </a:ln>
          </p:spPr>
          <p:txBody>
            <a:bodyPr wrap="none" anchor="ctr" anchorCtr="0"/>
            <a:p>
              <a:endParaRPr lang="zh-CN" altLang="en-US" sz="2000" dirty="0">
                <a:latin typeface="Arial" panose="020B0604020202020204" pitchFamily="34" charset="0"/>
                <a:ea typeface="宋体" panose="02010600030101010101" pitchFamily="2" charset="-122"/>
              </a:endParaRPr>
            </a:p>
          </p:txBody>
        </p:sp>
        <p:sp>
          <p:nvSpPr>
            <p:cNvPr id="14343" name="Rectangle 9"/>
            <p:cNvSpPr/>
            <p:nvPr/>
          </p:nvSpPr>
          <p:spPr>
            <a:xfrm>
              <a:off x="2795" y="2112"/>
              <a:ext cx="432" cy="192"/>
            </a:xfrm>
            <a:prstGeom prst="rect">
              <a:avLst/>
            </a:prstGeom>
            <a:noFill/>
            <a:ln w="19050" cap="sq" cmpd="sng">
              <a:solidFill>
                <a:srgbClr val="FF3300"/>
              </a:solidFill>
              <a:prstDash val="solid"/>
              <a:miter/>
              <a:headEnd type="none" w="sm" len="sm"/>
              <a:tailEnd type="none" w="sm" len="sm"/>
            </a:ln>
          </p:spPr>
          <p:txBody>
            <a:bodyPr wrap="none" anchor="ctr" anchorCtr="0"/>
            <a:p>
              <a:pPr algn="ctr"/>
              <a:r>
                <a:rPr lang="en-US" altLang="zh-CN" sz="2000" dirty="0">
                  <a:solidFill>
                    <a:srgbClr val="0000FF"/>
                  </a:solidFill>
                  <a:latin typeface="Times New Roman" panose="02020603050405020304" pitchFamily="18" charset="0"/>
                  <a:ea typeface="宋体" panose="02010600030101010101" pitchFamily="2" charset="-122"/>
                </a:rPr>
                <a:t>B</a:t>
              </a:r>
              <a:endParaRPr lang="en-US" altLang="zh-CN" sz="2000" dirty="0">
                <a:solidFill>
                  <a:srgbClr val="0000FF"/>
                </a:solidFill>
                <a:latin typeface="Times New Roman" panose="02020603050405020304" pitchFamily="18" charset="0"/>
                <a:ea typeface="宋体" panose="02010600030101010101" pitchFamily="2" charset="-122"/>
              </a:endParaRPr>
            </a:p>
          </p:txBody>
        </p:sp>
        <p:sp>
          <p:nvSpPr>
            <p:cNvPr id="14344" name="Rectangle 10"/>
            <p:cNvSpPr/>
            <p:nvPr/>
          </p:nvSpPr>
          <p:spPr>
            <a:xfrm>
              <a:off x="2795" y="2304"/>
              <a:ext cx="432" cy="144"/>
            </a:xfrm>
            <a:prstGeom prst="rect">
              <a:avLst/>
            </a:prstGeom>
            <a:noFill/>
            <a:ln w="19050" cap="sq" cmpd="sng">
              <a:solidFill>
                <a:srgbClr val="FF3300"/>
              </a:solidFill>
              <a:prstDash val="solid"/>
              <a:miter/>
              <a:headEnd type="none" w="sm" len="sm"/>
              <a:tailEnd type="none" w="sm" len="sm"/>
            </a:ln>
          </p:spPr>
          <p:txBody>
            <a:bodyPr wrap="none" anchor="ctr" anchorCtr="0"/>
            <a:p>
              <a:pPr algn="ctr"/>
              <a:endParaRPr lang="zh-CN" altLang="en-US" sz="2000" dirty="0">
                <a:solidFill>
                  <a:srgbClr val="0000FF"/>
                </a:solidFill>
                <a:latin typeface="Times New Roman" panose="02020603050405020304" pitchFamily="18" charset="0"/>
                <a:ea typeface="宋体" panose="02010600030101010101" pitchFamily="2" charset="-122"/>
              </a:endParaRPr>
            </a:p>
          </p:txBody>
        </p:sp>
        <p:sp>
          <p:nvSpPr>
            <p:cNvPr id="14345" name="Rectangle 11"/>
            <p:cNvSpPr/>
            <p:nvPr/>
          </p:nvSpPr>
          <p:spPr>
            <a:xfrm>
              <a:off x="2795" y="2448"/>
              <a:ext cx="432" cy="144"/>
            </a:xfrm>
            <a:prstGeom prst="rect">
              <a:avLst/>
            </a:prstGeom>
            <a:noFill/>
            <a:ln w="19050" cap="sq" cmpd="sng">
              <a:solidFill>
                <a:srgbClr val="FF3300"/>
              </a:solidFill>
              <a:prstDash val="solid"/>
              <a:miter/>
              <a:headEnd type="none" w="sm" len="sm"/>
              <a:tailEnd type="none" w="sm" len="sm"/>
            </a:ln>
          </p:spPr>
          <p:txBody>
            <a:bodyPr wrap="none" anchor="ctr" anchorCtr="0"/>
            <a:p>
              <a:pPr algn="ctr"/>
              <a:endParaRPr lang="zh-CN" altLang="en-US" sz="2000" dirty="0">
                <a:solidFill>
                  <a:srgbClr val="0000FF"/>
                </a:solidFill>
                <a:latin typeface="Times New Roman" panose="02020603050405020304" pitchFamily="18" charset="0"/>
                <a:ea typeface="宋体" panose="02010600030101010101" pitchFamily="2" charset="-122"/>
              </a:endParaRPr>
            </a:p>
          </p:txBody>
        </p:sp>
        <p:sp>
          <p:nvSpPr>
            <p:cNvPr id="14346" name="Rectangle 12"/>
            <p:cNvSpPr/>
            <p:nvPr/>
          </p:nvSpPr>
          <p:spPr>
            <a:xfrm>
              <a:off x="3652" y="2105"/>
              <a:ext cx="432" cy="192"/>
            </a:xfrm>
            <a:prstGeom prst="rect">
              <a:avLst/>
            </a:prstGeom>
            <a:noFill/>
            <a:ln w="19050" cap="sq" cmpd="sng">
              <a:solidFill>
                <a:srgbClr val="FF3300"/>
              </a:solidFill>
              <a:prstDash val="solid"/>
              <a:miter/>
              <a:headEnd type="none" w="sm" len="sm"/>
              <a:tailEnd type="none" w="sm" len="sm"/>
            </a:ln>
          </p:spPr>
          <p:txBody>
            <a:bodyPr wrap="none" anchor="ctr" anchorCtr="0"/>
            <a:p>
              <a:pPr algn="ctr"/>
              <a:r>
                <a:rPr lang="en-US" altLang="zh-CN" sz="2000" dirty="0">
                  <a:solidFill>
                    <a:srgbClr val="0000FF"/>
                  </a:solidFill>
                  <a:latin typeface="Times New Roman" panose="02020603050405020304" pitchFamily="18" charset="0"/>
                  <a:ea typeface="宋体" panose="02010600030101010101" pitchFamily="2" charset="-122"/>
                </a:rPr>
                <a:t>C</a:t>
              </a:r>
              <a:endParaRPr lang="en-US" altLang="zh-CN" sz="2000" dirty="0">
                <a:solidFill>
                  <a:srgbClr val="0000FF"/>
                </a:solidFill>
                <a:latin typeface="Times New Roman" panose="02020603050405020304" pitchFamily="18" charset="0"/>
                <a:ea typeface="宋体" panose="02010600030101010101" pitchFamily="2" charset="-122"/>
              </a:endParaRPr>
            </a:p>
          </p:txBody>
        </p:sp>
        <p:sp>
          <p:nvSpPr>
            <p:cNvPr id="14347" name="Rectangle 13"/>
            <p:cNvSpPr/>
            <p:nvPr/>
          </p:nvSpPr>
          <p:spPr>
            <a:xfrm>
              <a:off x="3652" y="2297"/>
              <a:ext cx="432" cy="144"/>
            </a:xfrm>
            <a:prstGeom prst="rect">
              <a:avLst/>
            </a:prstGeom>
            <a:noFill/>
            <a:ln w="19050" cap="sq" cmpd="sng">
              <a:solidFill>
                <a:srgbClr val="FF3300"/>
              </a:solidFill>
              <a:prstDash val="solid"/>
              <a:miter/>
              <a:headEnd type="none" w="sm" len="sm"/>
              <a:tailEnd type="none" w="sm" len="sm"/>
            </a:ln>
          </p:spPr>
          <p:txBody>
            <a:bodyPr wrap="none" anchor="ctr" anchorCtr="0"/>
            <a:p>
              <a:pPr algn="ctr"/>
              <a:endParaRPr lang="zh-CN" altLang="en-US" sz="2000" dirty="0">
                <a:solidFill>
                  <a:srgbClr val="0000FF"/>
                </a:solidFill>
                <a:latin typeface="Times New Roman" panose="02020603050405020304" pitchFamily="18" charset="0"/>
                <a:ea typeface="宋体" panose="02010600030101010101" pitchFamily="2" charset="-122"/>
              </a:endParaRPr>
            </a:p>
          </p:txBody>
        </p:sp>
        <p:sp>
          <p:nvSpPr>
            <p:cNvPr id="14348" name="Rectangle 14"/>
            <p:cNvSpPr/>
            <p:nvPr/>
          </p:nvSpPr>
          <p:spPr>
            <a:xfrm>
              <a:off x="3652" y="2441"/>
              <a:ext cx="432" cy="144"/>
            </a:xfrm>
            <a:prstGeom prst="rect">
              <a:avLst/>
            </a:prstGeom>
            <a:noFill/>
            <a:ln w="19050" cap="sq" cmpd="sng">
              <a:solidFill>
                <a:srgbClr val="FF3300"/>
              </a:solidFill>
              <a:prstDash val="solid"/>
              <a:miter/>
              <a:headEnd type="none" w="sm" len="sm"/>
              <a:tailEnd type="none" w="sm" len="sm"/>
            </a:ln>
          </p:spPr>
          <p:txBody>
            <a:bodyPr wrap="none" anchor="ctr" anchorCtr="0"/>
            <a:p>
              <a:pPr algn="ctr"/>
              <a:endParaRPr lang="zh-CN" altLang="en-US" sz="2000" dirty="0">
                <a:solidFill>
                  <a:srgbClr val="0000FF"/>
                </a:solidFill>
                <a:latin typeface="Times New Roman" panose="02020603050405020304" pitchFamily="18" charset="0"/>
                <a:ea typeface="宋体" panose="02010600030101010101" pitchFamily="2" charset="-122"/>
              </a:endParaRPr>
            </a:p>
          </p:txBody>
        </p:sp>
        <p:sp>
          <p:nvSpPr>
            <p:cNvPr id="14349" name="Line 15"/>
            <p:cNvSpPr/>
            <p:nvPr/>
          </p:nvSpPr>
          <p:spPr>
            <a:xfrm>
              <a:off x="3439" y="1886"/>
              <a:ext cx="0" cy="96"/>
            </a:xfrm>
            <a:prstGeom prst="line">
              <a:avLst/>
            </a:prstGeom>
            <a:ln w="19050" cap="sq" cmpd="sng">
              <a:solidFill>
                <a:srgbClr val="FF3300"/>
              </a:solidFill>
              <a:prstDash val="solid"/>
              <a:round/>
              <a:headEnd type="none" w="sm" len="sm"/>
              <a:tailEnd type="none" w="sm" len="sm"/>
            </a:ln>
          </p:spPr>
        </p:sp>
        <p:sp>
          <p:nvSpPr>
            <p:cNvPr id="14350" name="Line 16"/>
            <p:cNvSpPr/>
            <p:nvPr/>
          </p:nvSpPr>
          <p:spPr>
            <a:xfrm>
              <a:off x="3021" y="1988"/>
              <a:ext cx="864" cy="0"/>
            </a:xfrm>
            <a:prstGeom prst="line">
              <a:avLst/>
            </a:prstGeom>
            <a:ln w="19050" cap="sq" cmpd="sng">
              <a:solidFill>
                <a:srgbClr val="FF3300"/>
              </a:solidFill>
              <a:prstDash val="solid"/>
              <a:round/>
              <a:headEnd type="none" w="sm" len="sm"/>
              <a:tailEnd type="none" w="sm" len="sm"/>
            </a:ln>
          </p:spPr>
        </p:sp>
        <p:sp>
          <p:nvSpPr>
            <p:cNvPr id="14351" name="Line 17"/>
            <p:cNvSpPr/>
            <p:nvPr/>
          </p:nvSpPr>
          <p:spPr>
            <a:xfrm>
              <a:off x="3009" y="1988"/>
              <a:ext cx="0" cy="96"/>
            </a:xfrm>
            <a:prstGeom prst="line">
              <a:avLst/>
            </a:prstGeom>
            <a:ln w="19050" cap="sq" cmpd="sng">
              <a:solidFill>
                <a:srgbClr val="FF3300"/>
              </a:solidFill>
              <a:prstDash val="solid"/>
              <a:round/>
              <a:headEnd type="none" w="sm" len="sm"/>
              <a:tailEnd type="none" w="sm" len="sm"/>
            </a:ln>
          </p:spPr>
        </p:sp>
        <p:sp>
          <p:nvSpPr>
            <p:cNvPr id="14352" name="Line 18"/>
            <p:cNvSpPr/>
            <p:nvPr/>
          </p:nvSpPr>
          <p:spPr>
            <a:xfrm>
              <a:off x="3885" y="1989"/>
              <a:ext cx="0" cy="96"/>
            </a:xfrm>
            <a:prstGeom prst="line">
              <a:avLst/>
            </a:prstGeom>
            <a:ln w="19050" cap="sq" cmpd="sng">
              <a:solidFill>
                <a:srgbClr val="FF3300"/>
              </a:solidFill>
              <a:prstDash val="solid"/>
              <a:round/>
              <a:headEnd type="none" w="sm" len="sm"/>
              <a:tailEnd type="none" w="sm" len="sm"/>
            </a:ln>
          </p:spPr>
        </p:sp>
      </p:grpSp>
      <p:grpSp>
        <p:nvGrpSpPr>
          <p:cNvPr id="3" name="Group 19"/>
          <p:cNvGrpSpPr/>
          <p:nvPr/>
        </p:nvGrpSpPr>
        <p:grpSpPr>
          <a:xfrm>
            <a:off x="8256270" y="2492693"/>
            <a:ext cx="1158875" cy="1071562"/>
            <a:chOff x="2966" y="2592"/>
            <a:chExt cx="954" cy="809"/>
          </a:xfrm>
        </p:grpSpPr>
        <p:sp>
          <p:nvSpPr>
            <p:cNvPr id="14354" name="Rectangle 20"/>
            <p:cNvSpPr/>
            <p:nvPr/>
          </p:nvSpPr>
          <p:spPr>
            <a:xfrm>
              <a:off x="3247" y="2921"/>
              <a:ext cx="432" cy="192"/>
            </a:xfrm>
            <a:prstGeom prst="rect">
              <a:avLst/>
            </a:prstGeom>
            <a:noFill/>
            <a:ln w="19050" cap="sq" cmpd="sng">
              <a:solidFill>
                <a:srgbClr val="FF3300"/>
              </a:solidFill>
              <a:prstDash val="solid"/>
              <a:miter/>
              <a:headEnd type="none" w="sm" len="sm"/>
              <a:tailEnd type="none" w="sm" len="sm"/>
            </a:ln>
          </p:spPr>
          <p:txBody>
            <a:bodyPr wrap="none" anchor="ctr" anchorCtr="0"/>
            <a:p>
              <a:pPr algn="ctr"/>
              <a:r>
                <a:rPr lang="en-US" altLang="zh-CN" sz="2000" dirty="0">
                  <a:solidFill>
                    <a:srgbClr val="0000FF"/>
                  </a:solidFill>
                  <a:latin typeface="Times New Roman" panose="02020603050405020304" pitchFamily="18" charset="0"/>
                  <a:ea typeface="宋体" panose="02010600030101010101" pitchFamily="2" charset="-122"/>
                </a:rPr>
                <a:t>D</a:t>
              </a:r>
              <a:endParaRPr lang="en-US" altLang="zh-CN" sz="2000" dirty="0">
                <a:solidFill>
                  <a:srgbClr val="0000FF"/>
                </a:solidFill>
                <a:latin typeface="Times New Roman" panose="02020603050405020304" pitchFamily="18" charset="0"/>
                <a:ea typeface="宋体" panose="02010600030101010101" pitchFamily="2" charset="-122"/>
              </a:endParaRPr>
            </a:p>
          </p:txBody>
        </p:sp>
        <p:sp>
          <p:nvSpPr>
            <p:cNvPr id="14355" name="Rectangle 21"/>
            <p:cNvSpPr/>
            <p:nvPr/>
          </p:nvSpPr>
          <p:spPr>
            <a:xfrm>
              <a:off x="3247" y="3113"/>
              <a:ext cx="432" cy="144"/>
            </a:xfrm>
            <a:prstGeom prst="rect">
              <a:avLst/>
            </a:prstGeom>
            <a:noFill/>
            <a:ln w="19050" cap="sq" cmpd="sng">
              <a:solidFill>
                <a:srgbClr val="FF3300"/>
              </a:solidFill>
              <a:prstDash val="solid"/>
              <a:miter/>
              <a:headEnd type="none" w="sm" len="sm"/>
              <a:tailEnd type="none" w="sm" len="sm"/>
            </a:ln>
          </p:spPr>
          <p:txBody>
            <a:bodyPr wrap="none" anchor="ctr" anchorCtr="0"/>
            <a:p>
              <a:pPr algn="ctr"/>
              <a:endParaRPr lang="zh-CN" altLang="en-US" sz="2000" dirty="0">
                <a:solidFill>
                  <a:srgbClr val="0000FF"/>
                </a:solidFill>
                <a:latin typeface="Times New Roman" panose="02020603050405020304" pitchFamily="18" charset="0"/>
                <a:ea typeface="宋体" panose="02010600030101010101" pitchFamily="2" charset="-122"/>
              </a:endParaRPr>
            </a:p>
          </p:txBody>
        </p:sp>
        <p:sp>
          <p:nvSpPr>
            <p:cNvPr id="14356" name="Rectangle 22"/>
            <p:cNvSpPr/>
            <p:nvPr/>
          </p:nvSpPr>
          <p:spPr>
            <a:xfrm>
              <a:off x="3247" y="3257"/>
              <a:ext cx="432" cy="144"/>
            </a:xfrm>
            <a:prstGeom prst="rect">
              <a:avLst/>
            </a:prstGeom>
            <a:noFill/>
            <a:ln w="19050" cap="sq" cmpd="sng">
              <a:solidFill>
                <a:srgbClr val="FF3300"/>
              </a:solidFill>
              <a:prstDash val="solid"/>
              <a:miter/>
              <a:headEnd type="none" w="sm" len="sm"/>
              <a:tailEnd type="none" w="sm" len="sm"/>
            </a:ln>
          </p:spPr>
          <p:txBody>
            <a:bodyPr wrap="none" anchor="ctr" anchorCtr="0"/>
            <a:p>
              <a:pPr algn="ctr"/>
              <a:endParaRPr lang="zh-CN" altLang="en-US" sz="2000" dirty="0">
                <a:solidFill>
                  <a:srgbClr val="0000FF"/>
                </a:solidFill>
                <a:latin typeface="Times New Roman" panose="02020603050405020304" pitchFamily="18" charset="0"/>
                <a:ea typeface="宋体" panose="02010600030101010101" pitchFamily="2" charset="-122"/>
              </a:endParaRPr>
            </a:p>
          </p:txBody>
        </p:sp>
        <p:sp>
          <p:nvSpPr>
            <p:cNvPr id="14357" name="AutoShape 23"/>
            <p:cNvSpPr/>
            <p:nvPr/>
          </p:nvSpPr>
          <p:spPr>
            <a:xfrm>
              <a:off x="2966" y="2592"/>
              <a:ext cx="96" cy="96"/>
            </a:xfrm>
            <a:prstGeom prst="triangle">
              <a:avLst>
                <a:gd name="adj" fmla="val 50000"/>
              </a:avLst>
            </a:prstGeom>
            <a:noFill/>
            <a:ln w="19050" cap="sq" cmpd="sng">
              <a:solidFill>
                <a:srgbClr val="FF3300"/>
              </a:solidFill>
              <a:prstDash val="solid"/>
              <a:miter/>
              <a:headEnd type="none" w="sm" len="sm"/>
              <a:tailEnd type="none" w="sm" len="sm"/>
            </a:ln>
          </p:spPr>
          <p:txBody>
            <a:bodyPr wrap="none" anchor="ctr" anchorCtr="0"/>
            <a:p>
              <a:endParaRPr lang="zh-CN" altLang="en-US" sz="2000" dirty="0">
                <a:latin typeface="Arial" panose="020B0604020202020204" pitchFamily="34" charset="0"/>
                <a:ea typeface="宋体" panose="02010600030101010101" pitchFamily="2" charset="-122"/>
              </a:endParaRPr>
            </a:p>
          </p:txBody>
        </p:sp>
        <p:sp>
          <p:nvSpPr>
            <p:cNvPr id="14358" name="AutoShape 24"/>
            <p:cNvSpPr/>
            <p:nvPr/>
          </p:nvSpPr>
          <p:spPr>
            <a:xfrm>
              <a:off x="3824" y="2592"/>
              <a:ext cx="96" cy="96"/>
            </a:xfrm>
            <a:prstGeom prst="triangle">
              <a:avLst>
                <a:gd name="adj" fmla="val 50000"/>
              </a:avLst>
            </a:prstGeom>
            <a:noFill/>
            <a:ln w="19050" cap="sq" cmpd="sng">
              <a:solidFill>
                <a:srgbClr val="FF3300"/>
              </a:solidFill>
              <a:prstDash val="solid"/>
              <a:miter/>
              <a:headEnd type="none" w="sm" len="sm"/>
              <a:tailEnd type="none" w="sm" len="sm"/>
            </a:ln>
          </p:spPr>
          <p:txBody>
            <a:bodyPr wrap="none" anchor="ctr" anchorCtr="0"/>
            <a:p>
              <a:endParaRPr lang="zh-CN" altLang="en-US" sz="2000" dirty="0">
                <a:latin typeface="Arial" panose="020B0604020202020204" pitchFamily="34" charset="0"/>
                <a:ea typeface="宋体" panose="02010600030101010101" pitchFamily="2" charset="-122"/>
              </a:endParaRPr>
            </a:p>
          </p:txBody>
        </p:sp>
        <p:sp>
          <p:nvSpPr>
            <p:cNvPr id="14359" name="Line 25"/>
            <p:cNvSpPr/>
            <p:nvPr/>
          </p:nvSpPr>
          <p:spPr>
            <a:xfrm>
              <a:off x="3014" y="2804"/>
              <a:ext cx="864" cy="0"/>
            </a:xfrm>
            <a:prstGeom prst="line">
              <a:avLst/>
            </a:prstGeom>
            <a:ln w="19050" cap="sq" cmpd="sng">
              <a:solidFill>
                <a:srgbClr val="FF3300"/>
              </a:solidFill>
              <a:prstDash val="solid"/>
              <a:round/>
              <a:headEnd type="none" w="sm" len="sm"/>
              <a:tailEnd type="none" w="sm" len="sm"/>
            </a:ln>
          </p:spPr>
        </p:sp>
        <p:sp>
          <p:nvSpPr>
            <p:cNvPr id="14360" name="Line 26"/>
            <p:cNvSpPr/>
            <p:nvPr/>
          </p:nvSpPr>
          <p:spPr>
            <a:xfrm>
              <a:off x="3015" y="2695"/>
              <a:ext cx="0" cy="96"/>
            </a:xfrm>
            <a:prstGeom prst="line">
              <a:avLst/>
            </a:prstGeom>
            <a:ln w="19050" cap="sq" cmpd="sng">
              <a:solidFill>
                <a:srgbClr val="FF3300"/>
              </a:solidFill>
              <a:prstDash val="solid"/>
              <a:round/>
              <a:headEnd type="none" w="sm" len="sm"/>
              <a:tailEnd type="none" w="sm" len="sm"/>
            </a:ln>
          </p:spPr>
        </p:sp>
        <p:sp>
          <p:nvSpPr>
            <p:cNvPr id="14361" name="Line 27"/>
            <p:cNvSpPr/>
            <p:nvPr/>
          </p:nvSpPr>
          <p:spPr>
            <a:xfrm>
              <a:off x="3878" y="2702"/>
              <a:ext cx="0" cy="96"/>
            </a:xfrm>
            <a:prstGeom prst="line">
              <a:avLst/>
            </a:prstGeom>
            <a:ln w="19050" cap="sq" cmpd="sng">
              <a:solidFill>
                <a:srgbClr val="FF3300"/>
              </a:solidFill>
              <a:prstDash val="solid"/>
              <a:round/>
              <a:headEnd type="none" w="sm" len="sm"/>
              <a:tailEnd type="none" w="sm" len="sm"/>
            </a:ln>
          </p:spPr>
        </p:sp>
        <p:sp>
          <p:nvSpPr>
            <p:cNvPr id="14362" name="Line 28"/>
            <p:cNvSpPr/>
            <p:nvPr/>
          </p:nvSpPr>
          <p:spPr>
            <a:xfrm>
              <a:off x="3460" y="2811"/>
              <a:ext cx="0" cy="96"/>
            </a:xfrm>
            <a:prstGeom prst="line">
              <a:avLst/>
            </a:prstGeom>
            <a:ln w="19050" cap="sq" cmpd="sng">
              <a:solidFill>
                <a:srgbClr val="FF3300"/>
              </a:solidFill>
              <a:prstDash val="solid"/>
              <a:round/>
              <a:headEnd type="none" w="sm" len="sm"/>
              <a:tailEnd type="none" w="sm" len="sm"/>
            </a:ln>
          </p:spPr>
        </p:sp>
      </p:grpSp>
      <p:grpSp>
        <p:nvGrpSpPr>
          <p:cNvPr id="4" name="Group 29"/>
          <p:cNvGrpSpPr/>
          <p:nvPr/>
        </p:nvGrpSpPr>
        <p:grpSpPr>
          <a:xfrm>
            <a:off x="10040620" y="896620"/>
            <a:ext cx="1052513" cy="2357438"/>
            <a:chOff x="4583" y="1296"/>
            <a:chExt cx="459" cy="1860"/>
          </a:xfrm>
        </p:grpSpPr>
        <p:sp>
          <p:nvSpPr>
            <p:cNvPr id="14364" name="Rectangle 30"/>
            <p:cNvSpPr/>
            <p:nvPr/>
          </p:nvSpPr>
          <p:spPr>
            <a:xfrm>
              <a:off x="4583" y="1296"/>
              <a:ext cx="432" cy="192"/>
            </a:xfrm>
            <a:prstGeom prst="rect">
              <a:avLst/>
            </a:prstGeom>
            <a:noFill/>
            <a:ln w="19050" cap="sq" cmpd="sng">
              <a:solidFill>
                <a:srgbClr val="FF3300"/>
              </a:solidFill>
              <a:prstDash val="solid"/>
              <a:miter/>
              <a:headEnd type="none" w="sm" len="sm"/>
              <a:tailEnd type="none" w="sm" len="sm"/>
            </a:ln>
          </p:spPr>
          <p:txBody>
            <a:bodyPr wrap="none" anchor="ctr" anchorCtr="0"/>
            <a:p>
              <a:pPr algn="ctr"/>
              <a:r>
                <a:rPr lang="en-US" altLang="zh-CN" sz="2000" dirty="0">
                  <a:solidFill>
                    <a:srgbClr val="0000FF"/>
                  </a:solidFill>
                  <a:latin typeface="Times New Roman" panose="02020603050405020304" pitchFamily="18" charset="0"/>
                  <a:ea typeface="宋体" panose="02010600030101010101" pitchFamily="2" charset="-122"/>
                </a:rPr>
                <a:t>A</a:t>
              </a:r>
              <a:endParaRPr lang="en-US" altLang="zh-CN" sz="2000" dirty="0">
                <a:solidFill>
                  <a:srgbClr val="0000FF"/>
                </a:solidFill>
                <a:latin typeface="Times New Roman" panose="02020603050405020304" pitchFamily="18" charset="0"/>
                <a:ea typeface="宋体" panose="02010600030101010101" pitchFamily="2" charset="-122"/>
              </a:endParaRPr>
            </a:p>
          </p:txBody>
        </p:sp>
        <p:sp>
          <p:nvSpPr>
            <p:cNvPr id="14365" name="Rectangle 31"/>
            <p:cNvSpPr/>
            <p:nvPr/>
          </p:nvSpPr>
          <p:spPr>
            <a:xfrm>
              <a:off x="4583" y="1488"/>
              <a:ext cx="432" cy="144"/>
            </a:xfrm>
            <a:prstGeom prst="rect">
              <a:avLst/>
            </a:prstGeom>
            <a:noFill/>
            <a:ln w="19050" cap="sq" cmpd="sng">
              <a:solidFill>
                <a:srgbClr val="FF3300"/>
              </a:solidFill>
              <a:prstDash val="solid"/>
              <a:miter/>
              <a:headEnd type="none" w="sm" len="sm"/>
              <a:tailEnd type="none" w="sm" len="sm"/>
            </a:ln>
          </p:spPr>
          <p:txBody>
            <a:bodyPr wrap="none" anchor="ctr" anchorCtr="0"/>
            <a:p>
              <a:pPr algn="ctr"/>
              <a:endParaRPr lang="zh-CN" altLang="en-US" sz="2000" dirty="0">
                <a:solidFill>
                  <a:srgbClr val="0000FF"/>
                </a:solidFill>
                <a:latin typeface="Times New Roman" panose="02020603050405020304" pitchFamily="18" charset="0"/>
                <a:ea typeface="宋体" panose="02010600030101010101" pitchFamily="2" charset="-122"/>
              </a:endParaRPr>
            </a:p>
          </p:txBody>
        </p:sp>
        <p:sp>
          <p:nvSpPr>
            <p:cNvPr id="14366" name="Rectangle 32"/>
            <p:cNvSpPr/>
            <p:nvPr/>
          </p:nvSpPr>
          <p:spPr>
            <a:xfrm>
              <a:off x="4583" y="1632"/>
              <a:ext cx="432" cy="144"/>
            </a:xfrm>
            <a:prstGeom prst="rect">
              <a:avLst/>
            </a:prstGeom>
            <a:noFill/>
            <a:ln w="19050" cap="sq" cmpd="sng">
              <a:solidFill>
                <a:srgbClr val="FF3300"/>
              </a:solidFill>
              <a:prstDash val="solid"/>
              <a:miter/>
              <a:headEnd type="none" w="sm" len="sm"/>
              <a:tailEnd type="none" w="sm" len="sm"/>
            </a:ln>
          </p:spPr>
          <p:txBody>
            <a:bodyPr wrap="none" anchor="ctr" anchorCtr="0"/>
            <a:p>
              <a:pPr algn="ctr"/>
              <a:endParaRPr lang="zh-CN" altLang="en-US" sz="2000" dirty="0">
                <a:solidFill>
                  <a:srgbClr val="0000FF"/>
                </a:solidFill>
                <a:latin typeface="Times New Roman" panose="02020603050405020304" pitchFamily="18" charset="0"/>
                <a:ea typeface="宋体" panose="02010600030101010101" pitchFamily="2" charset="-122"/>
              </a:endParaRPr>
            </a:p>
          </p:txBody>
        </p:sp>
        <p:sp>
          <p:nvSpPr>
            <p:cNvPr id="14367" name="AutoShape 33"/>
            <p:cNvSpPr/>
            <p:nvPr/>
          </p:nvSpPr>
          <p:spPr>
            <a:xfrm>
              <a:off x="4749" y="1783"/>
              <a:ext cx="96" cy="96"/>
            </a:xfrm>
            <a:prstGeom prst="triangle">
              <a:avLst>
                <a:gd name="adj" fmla="val 50000"/>
              </a:avLst>
            </a:prstGeom>
            <a:noFill/>
            <a:ln w="19050" cap="sq" cmpd="sng">
              <a:solidFill>
                <a:srgbClr val="FF3300"/>
              </a:solidFill>
              <a:prstDash val="solid"/>
              <a:miter/>
              <a:headEnd type="none" w="sm" len="sm"/>
              <a:tailEnd type="none" w="sm" len="sm"/>
            </a:ln>
          </p:spPr>
          <p:txBody>
            <a:bodyPr wrap="none" anchor="ctr" anchorCtr="0"/>
            <a:p>
              <a:endParaRPr lang="zh-CN" altLang="en-US" sz="2000" dirty="0">
                <a:latin typeface="Arial" panose="020B0604020202020204" pitchFamily="34" charset="0"/>
                <a:ea typeface="宋体" panose="02010600030101010101" pitchFamily="2" charset="-122"/>
              </a:endParaRPr>
            </a:p>
          </p:txBody>
        </p:sp>
        <p:sp>
          <p:nvSpPr>
            <p:cNvPr id="14368" name="Rectangle 34"/>
            <p:cNvSpPr/>
            <p:nvPr/>
          </p:nvSpPr>
          <p:spPr>
            <a:xfrm>
              <a:off x="4590" y="1988"/>
              <a:ext cx="432" cy="192"/>
            </a:xfrm>
            <a:prstGeom prst="rect">
              <a:avLst/>
            </a:prstGeom>
            <a:noFill/>
            <a:ln w="19050" cap="sq" cmpd="sng">
              <a:solidFill>
                <a:srgbClr val="FF3300"/>
              </a:solidFill>
              <a:prstDash val="solid"/>
              <a:miter/>
              <a:headEnd type="none" w="sm" len="sm"/>
              <a:tailEnd type="none" w="sm" len="sm"/>
            </a:ln>
          </p:spPr>
          <p:txBody>
            <a:bodyPr wrap="none" anchor="ctr" anchorCtr="0"/>
            <a:p>
              <a:pPr algn="ctr"/>
              <a:r>
                <a:rPr lang="en-US" altLang="zh-CN" sz="2000" dirty="0">
                  <a:solidFill>
                    <a:srgbClr val="0000FF"/>
                  </a:solidFill>
                  <a:latin typeface="Times New Roman" panose="02020603050405020304" pitchFamily="18" charset="0"/>
                  <a:ea typeface="宋体" panose="02010600030101010101" pitchFamily="2" charset="-122"/>
                </a:rPr>
                <a:t>B</a:t>
              </a:r>
              <a:endParaRPr lang="en-US" altLang="zh-CN" sz="2000" dirty="0">
                <a:solidFill>
                  <a:srgbClr val="0000FF"/>
                </a:solidFill>
                <a:latin typeface="Times New Roman" panose="02020603050405020304" pitchFamily="18" charset="0"/>
                <a:ea typeface="宋体" panose="02010600030101010101" pitchFamily="2" charset="-122"/>
              </a:endParaRPr>
            </a:p>
          </p:txBody>
        </p:sp>
        <p:sp>
          <p:nvSpPr>
            <p:cNvPr id="14369" name="Rectangle 35"/>
            <p:cNvSpPr/>
            <p:nvPr/>
          </p:nvSpPr>
          <p:spPr>
            <a:xfrm>
              <a:off x="4590" y="2180"/>
              <a:ext cx="432" cy="144"/>
            </a:xfrm>
            <a:prstGeom prst="rect">
              <a:avLst/>
            </a:prstGeom>
            <a:noFill/>
            <a:ln w="19050" cap="sq" cmpd="sng">
              <a:solidFill>
                <a:srgbClr val="FF3300"/>
              </a:solidFill>
              <a:prstDash val="solid"/>
              <a:miter/>
              <a:headEnd type="none" w="sm" len="sm"/>
              <a:tailEnd type="none" w="sm" len="sm"/>
            </a:ln>
          </p:spPr>
          <p:txBody>
            <a:bodyPr wrap="none" anchor="ctr" anchorCtr="0"/>
            <a:p>
              <a:pPr algn="ctr"/>
              <a:endParaRPr lang="zh-CN" altLang="en-US" sz="2000" dirty="0">
                <a:solidFill>
                  <a:srgbClr val="0000FF"/>
                </a:solidFill>
                <a:latin typeface="Times New Roman" panose="02020603050405020304" pitchFamily="18" charset="0"/>
                <a:ea typeface="宋体" panose="02010600030101010101" pitchFamily="2" charset="-122"/>
              </a:endParaRPr>
            </a:p>
          </p:txBody>
        </p:sp>
        <p:sp>
          <p:nvSpPr>
            <p:cNvPr id="14370" name="Rectangle 36"/>
            <p:cNvSpPr/>
            <p:nvPr/>
          </p:nvSpPr>
          <p:spPr>
            <a:xfrm>
              <a:off x="4590" y="2324"/>
              <a:ext cx="432" cy="144"/>
            </a:xfrm>
            <a:prstGeom prst="rect">
              <a:avLst/>
            </a:prstGeom>
            <a:noFill/>
            <a:ln w="19050" cap="sq" cmpd="sng">
              <a:solidFill>
                <a:srgbClr val="FF3300"/>
              </a:solidFill>
              <a:prstDash val="solid"/>
              <a:miter/>
              <a:headEnd type="none" w="sm" len="sm"/>
              <a:tailEnd type="none" w="sm" len="sm"/>
            </a:ln>
          </p:spPr>
          <p:txBody>
            <a:bodyPr wrap="none" anchor="ctr" anchorCtr="0"/>
            <a:p>
              <a:pPr algn="ctr"/>
              <a:endParaRPr lang="zh-CN" altLang="en-US" sz="2000" dirty="0">
                <a:solidFill>
                  <a:srgbClr val="0000FF"/>
                </a:solidFill>
                <a:latin typeface="Times New Roman" panose="02020603050405020304" pitchFamily="18" charset="0"/>
                <a:ea typeface="宋体" panose="02010600030101010101" pitchFamily="2" charset="-122"/>
              </a:endParaRPr>
            </a:p>
          </p:txBody>
        </p:sp>
        <p:sp>
          <p:nvSpPr>
            <p:cNvPr id="14371" name="Rectangle 37"/>
            <p:cNvSpPr/>
            <p:nvPr/>
          </p:nvSpPr>
          <p:spPr>
            <a:xfrm>
              <a:off x="4610" y="2676"/>
              <a:ext cx="432" cy="192"/>
            </a:xfrm>
            <a:prstGeom prst="rect">
              <a:avLst/>
            </a:prstGeom>
            <a:noFill/>
            <a:ln w="19050" cap="sq" cmpd="sng">
              <a:solidFill>
                <a:srgbClr val="FF3300"/>
              </a:solidFill>
              <a:prstDash val="solid"/>
              <a:miter/>
              <a:headEnd type="none" w="sm" len="sm"/>
              <a:tailEnd type="none" w="sm" len="sm"/>
            </a:ln>
          </p:spPr>
          <p:txBody>
            <a:bodyPr wrap="none" anchor="ctr" anchorCtr="0"/>
            <a:p>
              <a:pPr algn="ctr"/>
              <a:r>
                <a:rPr lang="en-US" altLang="zh-CN" sz="2000" dirty="0">
                  <a:solidFill>
                    <a:srgbClr val="0000FF"/>
                  </a:solidFill>
                  <a:latin typeface="Times New Roman" panose="02020603050405020304" pitchFamily="18" charset="0"/>
                  <a:ea typeface="宋体" panose="02010600030101010101" pitchFamily="2" charset="-122"/>
                </a:rPr>
                <a:t>C</a:t>
              </a:r>
              <a:endParaRPr lang="en-US" altLang="zh-CN" sz="2000" dirty="0">
                <a:solidFill>
                  <a:srgbClr val="0000FF"/>
                </a:solidFill>
                <a:latin typeface="Times New Roman" panose="02020603050405020304" pitchFamily="18" charset="0"/>
                <a:ea typeface="宋体" panose="02010600030101010101" pitchFamily="2" charset="-122"/>
              </a:endParaRPr>
            </a:p>
          </p:txBody>
        </p:sp>
        <p:sp>
          <p:nvSpPr>
            <p:cNvPr id="14372" name="Rectangle 38"/>
            <p:cNvSpPr/>
            <p:nvPr/>
          </p:nvSpPr>
          <p:spPr>
            <a:xfrm>
              <a:off x="4610" y="2868"/>
              <a:ext cx="432" cy="144"/>
            </a:xfrm>
            <a:prstGeom prst="rect">
              <a:avLst/>
            </a:prstGeom>
            <a:noFill/>
            <a:ln w="19050" cap="sq" cmpd="sng">
              <a:solidFill>
                <a:srgbClr val="FF3300"/>
              </a:solidFill>
              <a:prstDash val="solid"/>
              <a:miter/>
              <a:headEnd type="none" w="sm" len="sm"/>
              <a:tailEnd type="none" w="sm" len="sm"/>
            </a:ln>
          </p:spPr>
          <p:txBody>
            <a:bodyPr wrap="none" anchor="ctr" anchorCtr="0"/>
            <a:p>
              <a:pPr algn="ctr"/>
              <a:endParaRPr lang="zh-CN" altLang="en-US" sz="2000" dirty="0">
                <a:solidFill>
                  <a:srgbClr val="0000FF"/>
                </a:solidFill>
                <a:latin typeface="Times New Roman" panose="02020603050405020304" pitchFamily="18" charset="0"/>
                <a:ea typeface="宋体" panose="02010600030101010101" pitchFamily="2" charset="-122"/>
              </a:endParaRPr>
            </a:p>
          </p:txBody>
        </p:sp>
        <p:sp>
          <p:nvSpPr>
            <p:cNvPr id="14373" name="Rectangle 39"/>
            <p:cNvSpPr/>
            <p:nvPr/>
          </p:nvSpPr>
          <p:spPr>
            <a:xfrm>
              <a:off x="4610" y="3012"/>
              <a:ext cx="432" cy="144"/>
            </a:xfrm>
            <a:prstGeom prst="rect">
              <a:avLst/>
            </a:prstGeom>
            <a:noFill/>
            <a:ln w="19050" cap="sq" cmpd="sng">
              <a:solidFill>
                <a:srgbClr val="FF3300"/>
              </a:solidFill>
              <a:prstDash val="solid"/>
              <a:miter/>
              <a:headEnd type="none" w="sm" len="sm"/>
              <a:tailEnd type="none" w="sm" len="sm"/>
            </a:ln>
          </p:spPr>
          <p:txBody>
            <a:bodyPr wrap="none" anchor="ctr" anchorCtr="0"/>
            <a:p>
              <a:pPr algn="ctr"/>
              <a:endParaRPr lang="zh-CN" altLang="en-US" sz="2000" dirty="0">
                <a:solidFill>
                  <a:srgbClr val="0000FF"/>
                </a:solidFill>
                <a:latin typeface="Times New Roman" panose="02020603050405020304" pitchFamily="18" charset="0"/>
                <a:ea typeface="宋体" panose="02010600030101010101" pitchFamily="2" charset="-122"/>
              </a:endParaRPr>
            </a:p>
          </p:txBody>
        </p:sp>
        <p:sp>
          <p:nvSpPr>
            <p:cNvPr id="14374" name="Line 40"/>
            <p:cNvSpPr/>
            <p:nvPr/>
          </p:nvSpPr>
          <p:spPr>
            <a:xfrm>
              <a:off x="4802" y="1886"/>
              <a:ext cx="0" cy="96"/>
            </a:xfrm>
            <a:prstGeom prst="line">
              <a:avLst/>
            </a:prstGeom>
            <a:ln w="19050" cap="sq" cmpd="sng">
              <a:solidFill>
                <a:srgbClr val="FF3300"/>
              </a:solidFill>
              <a:prstDash val="solid"/>
              <a:round/>
              <a:headEnd type="none" w="sm" len="sm"/>
              <a:tailEnd type="none" w="sm" len="sm"/>
            </a:ln>
          </p:spPr>
        </p:sp>
        <p:sp>
          <p:nvSpPr>
            <p:cNvPr id="14375" name="AutoShape 41"/>
            <p:cNvSpPr/>
            <p:nvPr/>
          </p:nvSpPr>
          <p:spPr>
            <a:xfrm>
              <a:off x="4761" y="2468"/>
              <a:ext cx="96" cy="96"/>
            </a:xfrm>
            <a:prstGeom prst="triangle">
              <a:avLst>
                <a:gd name="adj" fmla="val 50000"/>
              </a:avLst>
            </a:prstGeom>
            <a:noFill/>
            <a:ln w="19050" cap="sq" cmpd="sng">
              <a:solidFill>
                <a:srgbClr val="FF3300"/>
              </a:solidFill>
              <a:prstDash val="solid"/>
              <a:miter/>
              <a:headEnd type="none" w="sm" len="sm"/>
              <a:tailEnd type="none" w="sm" len="sm"/>
            </a:ln>
          </p:spPr>
          <p:txBody>
            <a:bodyPr wrap="none" anchor="ctr" anchorCtr="0"/>
            <a:p>
              <a:endParaRPr lang="zh-CN" altLang="en-US" sz="2000" dirty="0">
                <a:latin typeface="Arial" panose="020B0604020202020204" pitchFamily="34" charset="0"/>
                <a:ea typeface="宋体" panose="02010600030101010101" pitchFamily="2" charset="-122"/>
              </a:endParaRPr>
            </a:p>
          </p:txBody>
        </p:sp>
        <p:sp>
          <p:nvSpPr>
            <p:cNvPr id="14376" name="Line 42"/>
            <p:cNvSpPr/>
            <p:nvPr/>
          </p:nvSpPr>
          <p:spPr>
            <a:xfrm>
              <a:off x="4809" y="2571"/>
              <a:ext cx="0" cy="96"/>
            </a:xfrm>
            <a:prstGeom prst="line">
              <a:avLst/>
            </a:prstGeom>
            <a:ln w="19050" cap="sq" cmpd="sng">
              <a:solidFill>
                <a:srgbClr val="FF3300"/>
              </a:solidFill>
              <a:prstDash val="solid"/>
              <a:round/>
              <a:headEnd type="none" w="sm" len="sm"/>
              <a:tailEnd type="none" w="sm" len="sm"/>
            </a:ln>
          </p:spPr>
        </p:sp>
      </p:grpSp>
      <p:sp>
        <p:nvSpPr>
          <p:cNvPr id="14377" name="Rectangle 46"/>
          <p:cNvSpPr/>
          <p:nvPr/>
        </p:nvSpPr>
        <p:spPr>
          <a:xfrm>
            <a:off x="1952625" y="0"/>
            <a:ext cx="8229600" cy="652463"/>
          </a:xfrm>
          <a:prstGeom prst="rect">
            <a:avLst/>
          </a:prstGeom>
          <a:noFill/>
          <a:ln w="9525">
            <a:noFill/>
          </a:ln>
        </p:spPr>
        <p:txBody>
          <a:bodyPr lIns="92075" tIns="46038" rIns="92075" bIns="46038" anchor="b" anchorCtr="0"/>
          <a:p>
            <a:pPr algn="ctr" eaLnBrk="0" hangingPunct="0"/>
            <a:r>
              <a:rPr lang="en-US" altLang="zh-CN" sz="3600" b="1" dirty="0">
                <a:solidFill>
                  <a:schemeClr val="tx2"/>
                </a:solidFill>
                <a:latin typeface="Arial" panose="020B0604020202020204" pitchFamily="34" charset="0"/>
                <a:ea typeface="宋体" panose="02010600030101010101" pitchFamily="2" charset="-122"/>
              </a:rPr>
              <a:t>7.1.2 </a:t>
            </a:r>
            <a:r>
              <a:rPr lang="zh-CN" altLang="en-US" sz="3600" b="1" dirty="0">
                <a:solidFill>
                  <a:schemeClr val="tx2"/>
                </a:solidFill>
                <a:latin typeface="Arial" panose="020B0604020202020204" pitchFamily="34" charset="0"/>
                <a:ea typeface="宋体" panose="02010600030101010101" pitchFamily="2" charset="-122"/>
              </a:rPr>
              <a:t>派生类的定义</a:t>
            </a:r>
            <a:endParaRPr lang="en-US" altLang="zh-CN" sz="3600" b="1" dirty="0">
              <a:solidFill>
                <a:schemeClr val="tx2"/>
              </a:solidFill>
              <a:latin typeface="Arial" panose="020B0604020202020204" pitchFamily="34" charset="0"/>
              <a:ea typeface="宋体" panose="02010600030101010101" pitchFamily="2" charset="-122"/>
            </a:endParaRPr>
          </a:p>
        </p:txBody>
      </p:sp>
      <p:sp>
        <p:nvSpPr>
          <p:cNvPr id="43" name="Text Box 2"/>
          <p:cNvSpPr txBox="1"/>
          <p:nvPr/>
        </p:nvSpPr>
        <p:spPr>
          <a:xfrm>
            <a:off x="421005" y="3246120"/>
            <a:ext cx="9167495" cy="2861310"/>
          </a:xfrm>
          <a:prstGeom prst="rect">
            <a:avLst/>
          </a:prstGeom>
          <a:noFill/>
          <a:ln w="12700">
            <a:noFill/>
          </a:ln>
        </p:spPr>
        <p:txBody>
          <a:bodyPr wrap="square" anchor="t" anchorCtr="0">
            <a:spAutoFit/>
          </a:bodyPr>
          <a:p>
            <a:pPr>
              <a:lnSpc>
                <a:spcPct val="125000"/>
              </a:lnSpc>
            </a:pPr>
            <a:r>
              <a:rPr lang="en-US" altLang="zh-CN" sz="2400" b="1" dirty="0">
                <a:solidFill>
                  <a:srgbClr val="CC3300"/>
                </a:solidFill>
                <a:latin typeface="楷体_GB2312" pitchFamily="49" charset="-122"/>
                <a:ea typeface="楷体_GB2312" pitchFamily="49" charset="-122"/>
              </a:rPr>
              <a:t>1.</a:t>
            </a:r>
            <a:r>
              <a:rPr lang="zh-CN" altLang="en-US" sz="2400" b="1" dirty="0">
                <a:solidFill>
                  <a:srgbClr val="CC3300"/>
                </a:solidFill>
                <a:latin typeface="楷体_GB2312" pitchFamily="49" charset="-122"/>
                <a:ea typeface="楷体_GB2312" pitchFamily="49" charset="-122"/>
              </a:rPr>
              <a:t>一个类从父类继承来的特征也可以被其派生类所继承。</a:t>
            </a:r>
            <a:endParaRPr lang="zh-CN" altLang="en-US" sz="2400" b="1" dirty="0">
              <a:solidFill>
                <a:srgbClr val="CC3300"/>
              </a:solidFill>
              <a:latin typeface="楷体_GB2312" pitchFamily="49" charset="-122"/>
              <a:ea typeface="楷体_GB2312" pitchFamily="49" charset="-122"/>
            </a:endParaRPr>
          </a:p>
          <a:p>
            <a:pPr>
              <a:lnSpc>
                <a:spcPct val="125000"/>
              </a:lnSpc>
            </a:pPr>
            <a:r>
              <a:rPr lang="zh-CN" altLang="en-US" sz="2400" b="1" dirty="0">
                <a:solidFill>
                  <a:srgbClr val="CC3300"/>
                </a:solidFill>
                <a:latin typeface="楷体_GB2312" pitchFamily="49" charset="-122"/>
                <a:ea typeface="楷体_GB2312" pitchFamily="49" charset="-122"/>
              </a:rPr>
              <a:t>    </a:t>
            </a:r>
            <a:r>
              <a:rPr lang="zh-CN" altLang="en-US" sz="2400" b="1" dirty="0">
                <a:solidFill>
                  <a:srgbClr val="000000"/>
                </a:solidFill>
                <a:latin typeface="楷体_GB2312" pitchFamily="49" charset="-122"/>
                <a:ea typeface="楷体_GB2312" pitchFamily="49" charset="-122"/>
              </a:rPr>
              <a:t>类似于：祖父</a:t>
            </a:r>
            <a:r>
              <a:rPr lang="zh-CN" altLang="en-US" sz="2400" b="1" dirty="0">
                <a:solidFill>
                  <a:srgbClr val="000000"/>
                </a:solidFill>
                <a:latin typeface="楷体_GB2312" pitchFamily="49" charset="-122"/>
                <a:ea typeface="楷体_GB2312" pitchFamily="49" charset="-122"/>
                <a:sym typeface="Wingdings 3" panose="05040102010807070707" pitchFamily="18" charset="2"/>
              </a:rPr>
              <a:t></a:t>
            </a:r>
            <a:r>
              <a:rPr lang="zh-CN" altLang="en-US" sz="2400" b="1" dirty="0">
                <a:solidFill>
                  <a:srgbClr val="000000"/>
                </a:solidFill>
                <a:latin typeface="楷体_GB2312" pitchFamily="49" charset="-122"/>
                <a:ea typeface="楷体_GB2312" pitchFamily="49" charset="-122"/>
              </a:rPr>
              <a:t>父亲</a:t>
            </a:r>
            <a:r>
              <a:rPr lang="zh-CN" altLang="en-US" sz="2400" b="1" dirty="0">
                <a:solidFill>
                  <a:srgbClr val="000000"/>
                </a:solidFill>
                <a:latin typeface="楷体_GB2312" pitchFamily="49" charset="-122"/>
                <a:ea typeface="楷体_GB2312" pitchFamily="49" charset="-122"/>
                <a:sym typeface="Wingdings 3" panose="05040102010807070707" pitchFamily="18" charset="2"/>
              </a:rPr>
              <a:t></a:t>
            </a:r>
            <a:r>
              <a:rPr lang="zh-CN" altLang="en-US" sz="2400" b="1" dirty="0">
                <a:solidFill>
                  <a:srgbClr val="000000"/>
                </a:solidFill>
                <a:latin typeface="楷体_GB2312" pitchFamily="49" charset="-122"/>
                <a:ea typeface="楷体_GB2312" pitchFamily="49" charset="-122"/>
              </a:rPr>
              <a:t>儿子</a:t>
            </a:r>
            <a:r>
              <a:rPr lang="zh-CN" altLang="en-US" sz="2400" b="1" dirty="0">
                <a:solidFill>
                  <a:srgbClr val="000000"/>
                </a:solidFill>
                <a:latin typeface="楷体_GB2312" pitchFamily="49" charset="-122"/>
                <a:ea typeface="楷体_GB2312" pitchFamily="49" charset="-122"/>
                <a:sym typeface="Wingdings 3" panose="05040102010807070707" pitchFamily="18" charset="2"/>
              </a:rPr>
              <a:t></a:t>
            </a:r>
            <a:r>
              <a:rPr lang="zh-CN" altLang="en-US" sz="2400" b="1" dirty="0">
                <a:solidFill>
                  <a:srgbClr val="000000"/>
                </a:solidFill>
                <a:latin typeface="楷体_GB2312" pitchFamily="49" charset="-122"/>
                <a:ea typeface="楷体_GB2312" pitchFamily="49" charset="-122"/>
              </a:rPr>
              <a:t>孙子</a:t>
            </a:r>
            <a:r>
              <a:rPr lang="zh-CN" altLang="en-US" sz="2400" b="1" dirty="0">
                <a:solidFill>
                  <a:srgbClr val="000000"/>
                </a:solidFill>
                <a:latin typeface="楷体_GB2312" pitchFamily="49" charset="-122"/>
                <a:ea typeface="楷体_GB2312" pitchFamily="49" charset="-122"/>
                <a:sym typeface="Wingdings 3" panose="05040102010807070707" pitchFamily="18" charset="2"/>
              </a:rPr>
              <a:t></a:t>
            </a:r>
            <a:r>
              <a:rPr lang="en-US" altLang="zh-CN" sz="2400" b="1" dirty="0">
                <a:solidFill>
                  <a:srgbClr val="000000"/>
                </a:solidFill>
                <a:latin typeface="Times New Roman" panose="02020603050405020304" pitchFamily="18" charset="0"/>
                <a:ea typeface="楷体_GB2312" pitchFamily="49" charset="-122"/>
                <a:sym typeface="Wingdings 3" panose="05040102010807070707" pitchFamily="18" charset="2"/>
              </a:rPr>
              <a:t>……</a:t>
            </a:r>
            <a:endParaRPr lang="en-US" altLang="zh-CN" sz="2400" b="1" dirty="0">
              <a:solidFill>
                <a:srgbClr val="000000"/>
              </a:solidFill>
              <a:latin typeface="楷体_GB2312" pitchFamily="49" charset="-122"/>
              <a:ea typeface="楷体_GB2312" pitchFamily="49" charset="-122"/>
              <a:sym typeface="Wingdings 3" panose="05040102010807070707" pitchFamily="18" charset="2"/>
            </a:endParaRPr>
          </a:p>
          <a:p>
            <a:pPr>
              <a:lnSpc>
                <a:spcPct val="125000"/>
              </a:lnSpc>
            </a:pPr>
            <a:r>
              <a:rPr lang="en-US" altLang="zh-CN" sz="2400" b="1" dirty="0">
                <a:solidFill>
                  <a:srgbClr val="CC3300"/>
                </a:solidFill>
                <a:latin typeface="楷体_GB2312" pitchFamily="49" charset="-122"/>
                <a:ea typeface="楷体_GB2312" pitchFamily="49" charset="-122"/>
                <a:sym typeface="Wingdings 3" panose="05040102010807070707" pitchFamily="18" charset="2"/>
              </a:rPr>
              <a:t>2.</a:t>
            </a:r>
            <a:r>
              <a:rPr lang="zh-CN" altLang="en-US" sz="2400" b="1" dirty="0">
                <a:solidFill>
                  <a:srgbClr val="CC3300"/>
                </a:solidFill>
                <a:latin typeface="楷体_GB2312" pitchFamily="49" charset="-122"/>
                <a:ea typeface="楷体_GB2312" pitchFamily="49" charset="-122"/>
                <a:sym typeface="Wingdings 3" panose="05040102010807070707" pitchFamily="18" charset="2"/>
              </a:rPr>
              <a:t>一个父类的特征</a:t>
            </a:r>
            <a:r>
              <a:rPr lang="en-US" altLang="zh-CN" sz="2400" b="1" dirty="0">
                <a:solidFill>
                  <a:srgbClr val="CC3300"/>
                </a:solidFill>
                <a:latin typeface="楷体_GB2312" pitchFamily="49" charset="-122"/>
                <a:ea typeface="楷体_GB2312" pitchFamily="49" charset="-122"/>
                <a:sym typeface="Wingdings 3" panose="05040102010807070707" pitchFamily="18" charset="2"/>
              </a:rPr>
              <a:t>,</a:t>
            </a:r>
            <a:r>
              <a:rPr lang="zh-CN" altLang="en-US" sz="2400" b="1" dirty="0">
                <a:solidFill>
                  <a:srgbClr val="CC3300"/>
                </a:solidFill>
                <a:latin typeface="楷体_GB2312" pitchFamily="49" charset="-122"/>
                <a:ea typeface="楷体_GB2312" pitchFamily="49" charset="-122"/>
                <a:sym typeface="Wingdings 3" panose="05040102010807070707" pitchFamily="18" charset="2"/>
              </a:rPr>
              <a:t>可以同时被多个子类继承。</a:t>
            </a:r>
            <a:endParaRPr lang="zh-CN" altLang="en-US" sz="2400" b="1" dirty="0">
              <a:solidFill>
                <a:srgbClr val="CC3300"/>
              </a:solidFill>
              <a:latin typeface="楷体_GB2312" pitchFamily="49" charset="-122"/>
              <a:ea typeface="楷体_GB2312" pitchFamily="49" charset="-122"/>
              <a:sym typeface="Wingdings 3" panose="05040102010807070707" pitchFamily="18" charset="2"/>
            </a:endParaRPr>
          </a:p>
          <a:p>
            <a:pPr>
              <a:lnSpc>
                <a:spcPct val="125000"/>
              </a:lnSpc>
            </a:pPr>
            <a:r>
              <a:rPr lang="zh-CN" altLang="en-US" sz="2400" b="1" dirty="0">
                <a:solidFill>
                  <a:srgbClr val="CC3300"/>
                </a:solidFill>
                <a:latin typeface="楷体_GB2312" pitchFamily="49" charset="-122"/>
                <a:ea typeface="楷体_GB2312" pitchFamily="49" charset="-122"/>
              </a:rPr>
              <a:t>　  </a:t>
            </a:r>
            <a:r>
              <a:rPr lang="zh-CN" altLang="en-US" sz="2400" b="1" dirty="0">
                <a:solidFill>
                  <a:srgbClr val="000000"/>
                </a:solidFill>
                <a:latin typeface="楷体_GB2312" pitchFamily="49" charset="-122"/>
                <a:ea typeface="楷体_GB2312" pitchFamily="49" charset="-122"/>
              </a:rPr>
              <a:t>类似于：</a:t>
            </a:r>
            <a:r>
              <a:rPr lang="zh-CN" altLang="en-US" sz="2400" b="1" dirty="0">
                <a:solidFill>
                  <a:srgbClr val="000000"/>
                </a:solidFill>
                <a:latin typeface="Times New Roman" panose="02020603050405020304" pitchFamily="18" charset="0"/>
                <a:ea typeface="楷体_GB2312" pitchFamily="49" charset="-122"/>
              </a:rPr>
              <a:t>父亲</a:t>
            </a:r>
            <a:r>
              <a:rPr lang="zh-CN" altLang="en-US" sz="2400" b="1" dirty="0">
                <a:solidFill>
                  <a:srgbClr val="000000"/>
                </a:solidFill>
                <a:latin typeface="楷体_GB2312" pitchFamily="49" charset="-122"/>
                <a:ea typeface="楷体_GB2312" pitchFamily="49" charset="-122"/>
                <a:sym typeface="Wingdings 3" panose="05040102010807070707" pitchFamily="18" charset="2"/>
              </a:rPr>
              <a:t></a:t>
            </a:r>
            <a:r>
              <a:rPr lang="zh-CN" altLang="en-US" sz="2400" b="1" dirty="0">
                <a:solidFill>
                  <a:srgbClr val="000000"/>
                </a:solidFill>
                <a:latin typeface="楷体_GB2312" pitchFamily="49" charset="-122"/>
                <a:ea typeface="楷体_GB2312" pitchFamily="49" charset="-122"/>
              </a:rPr>
              <a:t>多个儿子</a:t>
            </a:r>
            <a:endParaRPr lang="zh-CN" altLang="en-US" sz="2400" b="1" dirty="0">
              <a:solidFill>
                <a:srgbClr val="000000"/>
              </a:solidFill>
              <a:latin typeface="楷体_GB2312" pitchFamily="49" charset="-122"/>
              <a:ea typeface="楷体_GB2312" pitchFamily="49" charset="-122"/>
            </a:endParaRPr>
          </a:p>
          <a:p>
            <a:pPr>
              <a:lnSpc>
                <a:spcPct val="125000"/>
              </a:lnSpc>
            </a:pPr>
            <a:r>
              <a:rPr lang="en-US" altLang="zh-CN" sz="2400" b="1" dirty="0">
                <a:solidFill>
                  <a:srgbClr val="CC3300"/>
                </a:solidFill>
                <a:latin typeface="楷体_GB2312" pitchFamily="49" charset="-122"/>
                <a:ea typeface="楷体_GB2312" pitchFamily="49" charset="-122"/>
              </a:rPr>
              <a:t>3.</a:t>
            </a:r>
            <a:r>
              <a:rPr lang="zh-CN" altLang="en-US" sz="2400" b="1" dirty="0">
                <a:solidFill>
                  <a:srgbClr val="CC3300"/>
                </a:solidFill>
                <a:latin typeface="楷体_GB2312" pitchFamily="49" charset="-122"/>
                <a:ea typeface="楷体_GB2312" pitchFamily="49" charset="-122"/>
              </a:rPr>
              <a:t>直接基类：</a:t>
            </a:r>
            <a:r>
              <a:rPr lang="zh-CN" altLang="en-US" sz="2400" b="1" dirty="0">
                <a:solidFill>
                  <a:srgbClr val="000000"/>
                </a:solidFill>
                <a:latin typeface="楷体_GB2312" pitchFamily="49" charset="-122"/>
                <a:ea typeface="楷体_GB2312" pitchFamily="49" charset="-122"/>
              </a:rPr>
              <a:t>在类族中，直接参与派生出某类的基类称为直接基类。</a:t>
            </a:r>
            <a:endParaRPr lang="zh-CN" altLang="en-US" sz="2400" b="1" dirty="0">
              <a:solidFill>
                <a:srgbClr val="000000"/>
              </a:solidFill>
              <a:latin typeface="楷体_GB2312" pitchFamily="49" charset="-122"/>
              <a:ea typeface="楷体_GB2312" pitchFamily="49" charset="-122"/>
            </a:endParaRPr>
          </a:p>
          <a:p>
            <a:pPr>
              <a:lnSpc>
                <a:spcPct val="125000"/>
              </a:lnSpc>
            </a:pPr>
            <a:r>
              <a:rPr lang="en-US" altLang="zh-CN" sz="2400" b="1" dirty="0">
                <a:solidFill>
                  <a:srgbClr val="CC3300"/>
                </a:solidFill>
                <a:latin typeface="楷体_GB2312" pitchFamily="49" charset="-122"/>
                <a:ea typeface="楷体_GB2312" pitchFamily="49" charset="-122"/>
              </a:rPr>
              <a:t>4.</a:t>
            </a:r>
            <a:r>
              <a:rPr lang="zh-CN" altLang="en-US" sz="2400" b="1" dirty="0">
                <a:solidFill>
                  <a:srgbClr val="CC3300"/>
                </a:solidFill>
                <a:latin typeface="楷体_GB2312" pitchFamily="49" charset="-122"/>
                <a:ea typeface="楷体_GB2312" pitchFamily="49" charset="-122"/>
              </a:rPr>
              <a:t>间接基类：</a:t>
            </a:r>
            <a:r>
              <a:rPr lang="zh-CN" altLang="en-US" sz="2400" b="1" dirty="0">
                <a:solidFill>
                  <a:srgbClr val="000000"/>
                </a:solidFill>
                <a:latin typeface="楷体_GB2312" pitchFamily="49" charset="-122"/>
                <a:ea typeface="楷体_GB2312" pitchFamily="49" charset="-122"/>
              </a:rPr>
              <a:t>基类的基类甚至更高层的基类称为间接基类。</a:t>
            </a:r>
            <a:r>
              <a:rPr lang="zh-CN" altLang="en-US" sz="2400" dirty="0">
                <a:solidFill>
                  <a:srgbClr val="000000"/>
                </a:solidFill>
                <a:latin typeface="楷体_GB2312" pitchFamily="49" charset="-122"/>
                <a:ea typeface="楷体_GB2312" pitchFamily="49" charset="-122"/>
              </a:rPr>
              <a:t> </a:t>
            </a:r>
            <a:endParaRPr lang="zh-CN" altLang="en-US" sz="2400" dirty="0">
              <a:solidFill>
                <a:srgbClr val="000000"/>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3">
                                            <p:txEl>
                                              <p:charRg st="0" end="27"/>
                                            </p:txEl>
                                          </p:spTgt>
                                        </p:tgtEl>
                                        <p:attrNameLst>
                                          <p:attrName>style.visibility</p:attrName>
                                        </p:attrNameLst>
                                      </p:cBhvr>
                                      <p:to>
                                        <p:strVal val="visible"/>
                                      </p:to>
                                    </p:set>
                                    <p:animEffect transition="in" filter="blinds(horizontal)">
                                      <p:cBhvr>
                                        <p:cTn id="20" dur="500"/>
                                        <p:tgtEl>
                                          <p:spTgt spid="43">
                                            <p:txEl>
                                              <p:charRg st="0" end="2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3">
                                            <p:txEl>
                                              <p:charRg st="27" end="50"/>
                                            </p:txEl>
                                          </p:spTgt>
                                        </p:tgtEl>
                                        <p:attrNameLst>
                                          <p:attrName>style.visibility</p:attrName>
                                        </p:attrNameLst>
                                      </p:cBhvr>
                                      <p:to>
                                        <p:strVal val="visible"/>
                                      </p:to>
                                    </p:set>
                                    <p:animEffect transition="in" filter="blinds(horizontal)">
                                      <p:cBhvr>
                                        <p:cTn id="25" dur="500"/>
                                        <p:tgtEl>
                                          <p:spTgt spid="43">
                                            <p:txEl>
                                              <p:charRg st="27" end="5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3">
                                            <p:txEl>
                                              <p:charRg st="50" end="73"/>
                                            </p:txEl>
                                          </p:spTgt>
                                        </p:tgtEl>
                                        <p:attrNameLst>
                                          <p:attrName>style.visibility</p:attrName>
                                        </p:attrNameLst>
                                      </p:cBhvr>
                                      <p:to>
                                        <p:strVal val="visible"/>
                                      </p:to>
                                    </p:set>
                                    <p:animEffect transition="in" filter="blinds(horizontal)">
                                      <p:cBhvr>
                                        <p:cTn id="30" dur="500"/>
                                        <p:tgtEl>
                                          <p:spTgt spid="43">
                                            <p:txEl>
                                              <p:charRg st="50" end="7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3">
                                            <p:txEl>
                                              <p:charRg st="73" end="88"/>
                                            </p:txEl>
                                          </p:spTgt>
                                        </p:tgtEl>
                                        <p:attrNameLst>
                                          <p:attrName>style.visibility</p:attrName>
                                        </p:attrNameLst>
                                      </p:cBhvr>
                                      <p:to>
                                        <p:strVal val="visible"/>
                                      </p:to>
                                    </p:set>
                                    <p:animEffect transition="in" filter="blinds(horizontal)">
                                      <p:cBhvr>
                                        <p:cTn id="35" dur="500"/>
                                        <p:tgtEl>
                                          <p:spTgt spid="43">
                                            <p:txEl>
                                              <p:charRg st="73" end="8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3">
                                            <p:txEl>
                                              <p:charRg st="88" end="120"/>
                                            </p:txEl>
                                          </p:spTgt>
                                        </p:tgtEl>
                                        <p:attrNameLst>
                                          <p:attrName>style.visibility</p:attrName>
                                        </p:attrNameLst>
                                      </p:cBhvr>
                                      <p:to>
                                        <p:strVal val="visible"/>
                                      </p:to>
                                    </p:set>
                                    <p:animEffect transition="in" filter="blinds(horizontal)">
                                      <p:cBhvr>
                                        <p:cTn id="40" dur="500"/>
                                        <p:tgtEl>
                                          <p:spTgt spid="43">
                                            <p:txEl>
                                              <p:charRg st="88" end="12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3">
                                            <p:txEl>
                                              <p:charRg st="120" end="149"/>
                                            </p:txEl>
                                          </p:spTgt>
                                        </p:tgtEl>
                                        <p:attrNameLst>
                                          <p:attrName>style.visibility</p:attrName>
                                        </p:attrNameLst>
                                      </p:cBhvr>
                                      <p:to>
                                        <p:strVal val="visible"/>
                                      </p:to>
                                    </p:set>
                                    <p:animEffect transition="in" filter="blinds(horizontal)">
                                      <p:cBhvr>
                                        <p:cTn id="45" dur="500"/>
                                        <p:tgtEl>
                                          <p:spTgt spid="43">
                                            <p:txEl>
                                              <p:charRg st="120" end="14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Text Box 2"/>
          <p:cNvSpPr txBox="1"/>
          <p:nvPr/>
        </p:nvSpPr>
        <p:spPr>
          <a:xfrm>
            <a:off x="1181100" y="1268730"/>
            <a:ext cx="10204450" cy="4591050"/>
          </a:xfrm>
          <a:prstGeom prst="rect">
            <a:avLst/>
          </a:prstGeom>
          <a:noFill/>
          <a:ln w="12700">
            <a:noFill/>
          </a:ln>
        </p:spPr>
        <p:txBody>
          <a:bodyPr wrap="square" anchor="t" anchorCtr="0">
            <a:spAutoFit/>
          </a:bodyPr>
          <a:p>
            <a:pPr>
              <a:lnSpc>
                <a:spcPct val="95000"/>
              </a:lnSpc>
            </a:pPr>
            <a:r>
              <a:rPr lang="zh-CN" altLang="en-US" sz="2800" b="1" dirty="0">
                <a:solidFill>
                  <a:srgbClr val="CC3300"/>
                </a:solidFill>
                <a:latin typeface="楷体_GB2312" pitchFamily="49" charset="-122"/>
                <a:ea typeface="楷体_GB2312" pitchFamily="49" charset="-122"/>
                <a:sym typeface="Wingdings 2" panose="05020102010507070707" pitchFamily="18" charset="2"/>
              </a:rPr>
              <a:t></a:t>
            </a:r>
            <a:r>
              <a:rPr lang="zh-CN" altLang="en-US" sz="2800" b="1" dirty="0">
                <a:solidFill>
                  <a:srgbClr val="FF3300"/>
                </a:solidFill>
                <a:latin typeface="楷体_GB2312" pitchFamily="49" charset="-122"/>
                <a:ea typeface="楷体_GB2312" pitchFamily="49" charset="-122"/>
                <a:sym typeface="Wingdings 2" panose="05020102010507070707" pitchFamily="18" charset="2"/>
              </a:rPr>
              <a:t>继承方式</a:t>
            </a:r>
            <a:endParaRPr lang="zh-CN" altLang="en-US" sz="2800" b="1" dirty="0">
              <a:solidFill>
                <a:srgbClr val="FF3300"/>
              </a:solidFill>
              <a:latin typeface="楷体_GB2312" pitchFamily="49" charset="-122"/>
              <a:ea typeface="楷体_GB2312" pitchFamily="49" charset="-122"/>
              <a:sym typeface="Wingdings 2" panose="05020102010507070707" pitchFamily="18" charset="2"/>
            </a:endParaRPr>
          </a:p>
          <a:p>
            <a:pPr>
              <a:lnSpc>
                <a:spcPct val="95000"/>
              </a:lnSpc>
            </a:pPr>
            <a:r>
              <a:rPr lang="zh-CN" altLang="en-US" sz="2800" b="1" dirty="0">
                <a:solidFill>
                  <a:srgbClr val="000000"/>
                </a:solidFill>
                <a:latin typeface="楷体_GB2312" pitchFamily="49" charset="-122"/>
                <a:ea typeface="楷体_GB2312" pitchFamily="49" charset="-122"/>
                <a:sym typeface="Wingdings 2" panose="05020102010507070707" pitchFamily="18" charset="2"/>
              </a:rPr>
              <a:t>      继承方式规定了如何访问从基类继承的成员。</a:t>
            </a:r>
            <a:endParaRPr lang="zh-CN" altLang="en-US" sz="2800" b="1" dirty="0">
              <a:solidFill>
                <a:srgbClr val="000000"/>
              </a:solidFill>
              <a:latin typeface="楷体_GB2312" pitchFamily="49" charset="-122"/>
              <a:ea typeface="楷体_GB2312" pitchFamily="49" charset="-122"/>
              <a:sym typeface="Wingdings 2" panose="05020102010507070707" pitchFamily="18" charset="2"/>
            </a:endParaRPr>
          </a:p>
          <a:p>
            <a:pPr>
              <a:lnSpc>
                <a:spcPct val="95000"/>
              </a:lnSpc>
            </a:pPr>
            <a:r>
              <a:rPr lang="zh-CN" altLang="en-US" sz="2800" b="1" dirty="0">
                <a:solidFill>
                  <a:srgbClr val="CC3300"/>
                </a:solidFill>
                <a:latin typeface="楷体_GB2312" pitchFamily="49" charset="-122"/>
                <a:ea typeface="楷体_GB2312" pitchFamily="49" charset="-122"/>
                <a:sym typeface="Wingdings 2" panose="05020102010507070707" pitchFamily="18" charset="2"/>
              </a:rPr>
              <a:t></a:t>
            </a:r>
            <a:r>
              <a:rPr lang="zh-CN" altLang="en-US" sz="2800" b="1" dirty="0">
                <a:solidFill>
                  <a:srgbClr val="FF3300"/>
                </a:solidFill>
                <a:latin typeface="楷体_GB2312" pitchFamily="49" charset="-122"/>
                <a:ea typeface="楷体_GB2312" pitchFamily="49" charset="-122"/>
                <a:sym typeface="Wingdings 2" panose="05020102010507070707" pitchFamily="18" charset="2"/>
              </a:rPr>
              <a:t>继承方式关键字</a:t>
            </a:r>
            <a:endParaRPr lang="zh-CN" altLang="en-US" sz="2800" b="1" dirty="0">
              <a:solidFill>
                <a:srgbClr val="FF3300"/>
              </a:solidFill>
              <a:latin typeface="楷体_GB2312" pitchFamily="49" charset="-122"/>
              <a:ea typeface="楷体_GB2312" pitchFamily="49" charset="-122"/>
              <a:sym typeface="Wingdings 2" panose="05020102010507070707" pitchFamily="18" charset="2"/>
            </a:endParaRPr>
          </a:p>
          <a:p>
            <a:pPr>
              <a:lnSpc>
                <a:spcPct val="95000"/>
              </a:lnSpc>
            </a:pPr>
            <a:r>
              <a:rPr lang="zh-CN" altLang="en-US" sz="2800" b="1" dirty="0">
                <a:solidFill>
                  <a:srgbClr val="CC3300"/>
                </a:solidFill>
                <a:latin typeface="楷体_GB2312" pitchFamily="49" charset="-122"/>
                <a:ea typeface="楷体_GB2312" pitchFamily="49" charset="-122"/>
                <a:sym typeface="Wingdings 2" panose="05020102010507070707" pitchFamily="18" charset="2"/>
              </a:rPr>
              <a:t>      </a:t>
            </a:r>
            <a:r>
              <a:rPr lang="en-US" altLang="zh-CN" sz="2800" b="1" dirty="0">
                <a:solidFill>
                  <a:srgbClr val="CC3300"/>
                </a:solidFill>
                <a:latin typeface="楷体_GB2312" pitchFamily="49" charset="-122"/>
                <a:ea typeface="楷体_GB2312" pitchFamily="49" charset="-122"/>
                <a:sym typeface="Wingdings 2" panose="05020102010507070707" pitchFamily="18" charset="2"/>
              </a:rPr>
              <a:t>public:</a:t>
            </a:r>
            <a:r>
              <a:rPr lang="en-US" altLang="zh-CN" sz="2800" b="1" dirty="0">
                <a:solidFill>
                  <a:srgbClr val="000000"/>
                </a:solidFill>
                <a:latin typeface="楷体_GB2312" pitchFamily="49" charset="-122"/>
                <a:ea typeface="楷体_GB2312" pitchFamily="49" charset="-122"/>
                <a:sym typeface="Wingdings 2" panose="05020102010507070707" pitchFamily="18" charset="2"/>
              </a:rPr>
              <a:t>     </a:t>
            </a:r>
            <a:r>
              <a:rPr lang="zh-CN" altLang="en-US" sz="2800" b="1" dirty="0">
                <a:solidFill>
                  <a:srgbClr val="000000"/>
                </a:solidFill>
                <a:latin typeface="楷体_GB2312" pitchFamily="49" charset="-122"/>
                <a:ea typeface="楷体_GB2312" pitchFamily="49" charset="-122"/>
                <a:sym typeface="Wingdings 2" panose="05020102010507070707" pitchFamily="18" charset="2"/>
              </a:rPr>
              <a:t>公有继承</a:t>
            </a:r>
            <a:endParaRPr lang="zh-CN" altLang="en-US" sz="2800" b="1" dirty="0">
              <a:solidFill>
                <a:srgbClr val="000000"/>
              </a:solidFill>
              <a:latin typeface="楷体_GB2312" pitchFamily="49" charset="-122"/>
              <a:ea typeface="楷体_GB2312" pitchFamily="49" charset="-122"/>
              <a:sym typeface="Wingdings 2" panose="05020102010507070707" pitchFamily="18" charset="2"/>
            </a:endParaRPr>
          </a:p>
          <a:p>
            <a:pPr>
              <a:lnSpc>
                <a:spcPct val="95000"/>
              </a:lnSpc>
            </a:pPr>
            <a:r>
              <a:rPr lang="zh-CN" altLang="en-US" sz="2800" b="1" dirty="0">
                <a:solidFill>
                  <a:srgbClr val="000000"/>
                </a:solidFill>
                <a:latin typeface="楷体_GB2312" pitchFamily="49" charset="-122"/>
                <a:ea typeface="楷体_GB2312" pitchFamily="49" charset="-122"/>
                <a:sym typeface="Wingdings 2" panose="05020102010507070707" pitchFamily="18" charset="2"/>
              </a:rPr>
              <a:t>     </a:t>
            </a:r>
            <a:r>
              <a:rPr lang="zh-CN" altLang="en-US" sz="2800" b="1" dirty="0">
                <a:solidFill>
                  <a:srgbClr val="CC3300"/>
                </a:solidFill>
                <a:latin typeface="楷体_GB2312" pitchFamily="49" charset="-122"/>
                <a:ea typeface="楷体_GB2312" pitchFamily="49" charset="-122"/>
                <a:sym typeface="Wingdings 2" panose="05020102010507070707" pitchFamily="18" charset="2"/>
              </a:rPr>
              <a:t></a:t>
            </a:r>
            <a:r>
              <a:rPr lang="zh-CN" altLang="en-US" sz="2800" b="1" dirty="0">
                <a:solidFill>
                  <a:srgbClr val="000000"/>
                </a:solidFill>
                <a:latin typeface="楷体_GB2312" pitchFamily="49" charset="-122"/>
                <a:ea typeface="楷体_GB2312" pitchFamily="49" charset="-122"/>
                <a:sym typeface="Wingdings 2" panose="05020102010507070707" pitchFamily="18" charset="2"/>
              </a:rPr>
              <a:t> </a:t>
            </a:r>
            <a:r>
              <a:rPr lang="en-US" altLang="zh-CN" sz="2800" b="1" dirty="0">
                <a:solidFill>
                  <a:srgbClr val="CC3300"/>
                </a:solidFill>
                <a:latin typeface="楷体_GB2312" pitchFamily="49" charset="-122"/>
                <a:ea typeface="楷体_GB2312" pitchFamily="49" charset="-122"/>
                <a:sym typeface="Wingdings 2" panose="05020102010507070707" pitchFamily="18" charset="2"/>
              </a:rPr>
              <a:t>protected:  </a:t>
            </a:r>
            <a:r>
              <a:rPr lang="zh-CN" altLang="en-US" sz="2800" b="1" dirty="0">
                <a:solidFill>
                  <a:srgbClr val="000000"/>
                </a:solidFill>
                <a:latin typeface="楷体_GB2312" pitchFamily="49" charset="-122"/>
                <a:ea typeface="楷体_GB2312" pitchFamily="49" charset="-122"/>
                <a:sym typeface="Wingdings 2" panose="05020102010507070707" pitchFamily="18" charset="2"/>
              </a:rPr>
              <a:t>保护继承</a:t>
            </a:r>
            <a:endParaRPr lang="zh-CN" altLang="en-US" sz="2800" b="1" dirty="0">
              <a:solidFill>
                <a:srgbClr val="000000"/>
              </a:solidFill>
              <a:latin typeface="楷体_GB2312" pitchFamily="49" charset="-122"/>
              <a:ea typeface="楷体_GB2312" pitchFamily="49" charset="-122"/>
              <a:sym typeface="Wingdings 2" panose="05020102010507070707" pitchFamily="18" charset="2"/>
            </a:endParaRPr>
          </a:p>
          <a:p>
            <a:pPr>
              <a:lnSpc>
                <a:spcPct val="95000"/>
              </a:lnSpc>
            </a:pPr>
            <a:r>
              <a:rPr lang="zh-CN" altLang="en-US" sz="2800" b="1" dirty="0">
                <a:solidFill>
                  <a:srgbClr val="000000"/>
                </a:solidFill>
                <a:latin typeface="楷体_GB2312" pitchFamily="49" charset="-122"/>
                <a:ea typeface="楷体_GB2312" pitchFamily="49" charset="-122"/>
                <a:sym typeface="Wingdings 2" panose="05020102010507070707" pitchFamily="18" charset="2"/>
              </a:rPr>
              <a:t>     </a:t>
            </a:r>
            <a:r>
              <a:rPr lang="zh-CN" altLang="en-US" sz="2800" b="1" dirty="0">
                <a:solidFill>
                  <a:srgbClr val="CC3300"/>
                </a:solidFill>
                <a:latin typeface="楷体_GB2312" pitchFamily="49" charset="-122"/>
                <a:ea typeface="楷体_GB2312" pitchFamily="49" charset="-122"/>
                <a:sym typeface="Wingdings 2" panose="05020102010507070707" pitchFamily="18" charset="2"/>
              </a:rPr>
              <a:t></a:t>
            </a:r>
            <a:r>
              <a:rPr lang="zh-CN" altLang="en-US" sz="2800" b="1" dirty="0">
                <a:solidFill>
                  <a:srgbClr val="000000"/>
                </a:solidFill>
                <a:latin typeface="楷体_GB2312" pitchFamily="49" charset="-122"/>
                <a:ea typeface="楷体_GB2312" pitchFamily="49" charset="-122"/>
                <a:sym typeface="Wingdings 2" panose="05020102010507070707" pitchFamily="18" charset="2"/>
              </a:rPr>
              <a:t> </a:t>
            </a:r>
            <a:r>
              <a:rPr lang="en-US" altLang="zh-CN" sz="2800" b="1" dirty="0">
                <a:solidFill>
                  <a:srgbClr val="CC3300"/>
                </a:solidFill>
                <a:latin typeface="楷体_GB2312" pitchFamily="49" charset="-122"/>
                <a:ea typeface="楷体_GB2312" pitchFamily="49" charset="-122"/>
                <a:sym typeface="Wingdings 2" panose="05020102010507070707" pitchFamily="18" charset="2"/>
              </a:rPr>
              <a:t>private:    </a:t>
            </a:r>
            <a:r>
              <a:rPr lang="zh-CN" altLang="en-US" sz="2800" b="1" dirty="0">
                <a:solidFill>
                  <a:srgbClr val="000000"/>
                </a:solidFill>
                <a:latin typeface="楷体_GB2312" pitchFamily="49" charset="-122"/>
                <a:ea typeface="楷体_GB2312" pitchFamily="49" charset="-122"/>
                <a:sym typeface="Wingdings 2" panose="05020102010507070707" pitchFamily="18" charset="2"/>
              </a:rPr>
              <a:t>私有继承   </a:t>
            </a:r>
            <a:r>
              <a:rPr lang="en-US" altLang="zh-CN" sz="2800" b="1" dirty="0">
                <a:solidFill>
                  <a:srgbClr val="0000FF"/>
                </a:solidFill>
                <a:latin typeface="楷体_GB2312" pitchFamily="49" charset="-122"/>
                <a:ea typeface="楷体_GB2312" pitchFamily="49" charset="-122"/>
                <a:sym typeface="Wingdings 2" panose="05020102010507070707" pitchFamily="18" charset="2"/>
              </a:rPr>
              <a:t>(</a:t>
            </a:r>
            <a:r>
              <a:rPr lang="zh-CN" altLang="en-US" sz="2800" b="1" dirty="0">
                <a:solidFill>
                  <a:srgbClr val="0000FF"/>
                </a:solidFill>
                <a:latin typeface="楷体_GB2312" pitchFamily="49" charset="-122"/>
                <a:ea typeface="楷体_GB2312" pitchFamily="49" charset="-122"/>
                <a:sym typeface="Wingdings 2" panose="05020102010507070707" pitchFamily="18" charset="2"/>
              </a:rPr>
              <a:t>默认</a:t>
            </a:r>
            <a:r>
              <a:rPr lang="en-US" altLang="zh-CN" sz="2800" b="1" dirty="0">
                <a:solidFill>
                  <a:srgbClr val="0000FF"/>
                </a:solidFill>
                <a:latin typeface="楷体_GB2312" pitchFamily="49" charset="-122"/>
                <a:ea typeface="楷体_GB2312" pitchFamily="49" charset="-122"/>
                <a:sym typeface="Wingdings 2" panose="05020102010507070707" pitchFamily="18" charset="2"/>
              </a:rPr>
              <a:t>)</a:t>
            </a:r>
            <a:endParaRPr lang="en-US" altLang="zh-CN" sz="2800" b="1" dirty="0">
              <a:solidFill>
                <a:srgbClr val="0000FF"/>
              </a:solidFill>
              <a:latin typeface="楷体_GB2312" pitchFamily="49" charset="-122"/>
              <a:ea typeface="楷体_GB2312" pitchFamily="49" charset="-122"/>
              <a:sym typeface="Wingdings 2" panose="05020102010507070707" pitchFamily="18" charset="2"/>
            </a:endParaRPr>
          </a:p>
          <a:p>
            <a:pPr>
              <a:lnSpc>
                <a:spcPct val="95000"/>
              </a:lnSpc>
            </a:pPr>
            <a:r>
              <a:rPr lang="en-US" altLang="zh-CN" sz="2800" b="1" dirty="0">
                <a:solidFill>
                  <a:srgbClr val="CC3300"/>
                </a:solidFill>
                <a:latin typeface="楷体_GB2312" pitchFamily="49" charset="-122"/>
                <a:ea typeface="楷体_GB2312" pitchFamily="49" charset="-122"/>
                <a:sym typeface="Wingdings 2" panose="05020102010507070707" pitchFamily="18" charset="2"/>
              </a:rPr>
              <a:t></a:t>
            </a:r>
            <a:r>
              <a:rPr lang="zh-CN" altLang="en-US" sz="2800" b="1" dirty="0">
                <a:solidFill>
                  <a:srgbClr val="FF3300"/>
                </a:solidFill>
                <a:latin typeface="楷体_GB2312" pitchFamily="49" charset="-122"/>
                <a:ea typeface="楷体_GB2312" pitchFamily="49" charset="-122"/>
                <a:sym typeface="Wingdings 2" panose="05020102010507070707" pitchFamily="18" charset="2"/>
              </a:rPr>
              <a:t>派生类成员</a:t>
            </a:r>
            <a:endParaRPr lang="zh-CN" altLang="en-US" sz="2800" b="1" dirty="0">
              <a:solidFill>
                <a:srgbClr val="FF3300"/>
              </a:solidFill>
              <a:latin typeface="楷体_GB2312" pitchFamily="49" charset="-122"/>
              <a:ea typeface="楷体_GB2312" pitchFamily="49" charset="-122"/>
              <a:sym typeface="Wingdings 2" panose="05020102010507070707" pitchFamily="18" charset="2"/>
            </a:endParaRPr>
          </a:p>
          <a:p>
            <a:pPr>
              <a:lnSpc>
                <a:spcPct val="95000"/>
              </a:lnSpc>
            </a:pPr>
            <a:r>
              <a:rPr lang="zh-CN" altLang="en-US" sz="2800" b="1" dirty="0">
                <a:solidFill>
                  <a:srgbClr val="000000"/>
                </a:solidFill>
                <a:latin typeface="楷体_GB2312" pitchFamily="49" charset="-122"/>
                <a:ea typeface="楷体_GB2312" pitchFamily="49" charset="-122"/>
                <a:sym typeface="Wingdings 2" panose="05020102010507070707" pitchFamily="18" charset="2"/>
              </a:rPr>
              <a:t>　　派生类成员是指除了从基类继承来的所有成员之外，新增加的数据和函数成员。</a:t>
            </a:r>
            <a:endParaRPr lang="zh-CN" altLang="en-US" sz="2800" b="1" dirty="0">
              <a:solidFill>
                <a:srgbClr val="000000"/>
              </a:solidFill>
              <a:latin typeface="楷体_GB2312" pitchFamily="49" charset="-122"/>
              <a:ea typeface="楷体_GB2312" pitchFamily="49" charset="-122"/>
              <a:sym typeface="Wingdings 2" panose="05020102010507070707" pitchFamily="18" charset="2"/>
            </a:endParaRPr>
          </a:p>
          <a:p>
            <a:pPr>
              <a:lnSpc>
                <a:spcPct val="95000"/>
              </a:lnSpc>
            </a:pPr>
            <a:r>
              <a:rPr lang="zh-CN" altLang="en-US" sz="2800" b="1" dirty="0">
                <a:solidFill>
                  <a:srgbClr val="000000"/>
                </a:solidFill>
                <a:latin typeface="楷体_GB2312" pitchFamily="49" charset="-122"/>
                <a:ea typeface="楷体_GB2312" pitchFamily="49" charset="-122"/>
                <a:sym typeface="Wingdings 2" panose="05020102010507070707" pitchFamily="18" charset="2"/>
              </a:rPr>
              <a:t>    派生过程是很重要的，若没有派生过程，而只有继承过程，也是没有意义的。</a:t>
            </a:r>
            <a:endParaRPr lang="zh-CN" altLang="en-US" sz="2800" b="1" dirty="0">
              <a:solidFill>
                <a:srgbClr val="000000"/>
              </a:solidFill>
              <a:latin typeface="楷体_GB2312" pitchFamily="49" charset="-122"/>
              <a:ea typeface="楷体_GB2312" pitchFamily="49" charset="-122"/>
              <a:sym typeface="Wingdings 2" panose="05020102010507070707" pitchFamily="18" charset="2"/>
            </a:endParaRPr>
          </a:p>
        </p:txBody>
      </p:sp>
      <p:sp>
        <p:nvSpPr>
          <p:cNvPr id="16386" name="Rectangle 4"/>
          <p:cNvSpPr/>
          <p:nvPr/>
        </p:nvSpPr>
        <p:spPr>
          <a:xfrm>
            <a:off x="1919288" y="188913"/>
            <a:ext cx="8229600" cy="652462"/>
          </a:xfrm>
          <a:prstGeom prst="rect">
            <a:avLst/>
          </a:prstGeom>
          <a:noFill/>
          <a:ln w="9525">
            <a:noFill/>
          </a:ln>
        </p:spPr>
        <p:txBody>
          <a:bodyPr lIns="92075" tIns="46038" rIns="92075" bIns="46038" anchor="b" anchorCtr="0"/>
          <a:p>
            <a:pPr algn="ctr" eaLnBrk="0" hangingPunct="0"/>
            <a:r>
              <a:rPr lang="en-US" altLang="zh-CN" sz="3600" b="1" dirty="0">
                <a:solidFill>
                  <a:schemeClr val="tx2"/>
                </a:solidFill>
                <a:latin typeface="Arial" panose="020B0604020202020204" pitchFamily="34" charset="0"/>
                <a:ea typeface="宋体" panose="02010600030101010101" pitchFamily="2" charset="-122"/>
              </a:rPr>
              <a:t>7.1.2 </a:t>
            </a:r>
            <a:r>
              <a:rPr lang="zh-CN" altLang="en-US" sz="3600" b="1" dirty="0">
                <a:solidFill>
                  <a:schemeClr val="tx2"/>
                </a:solidFill>
                <a:latin typeface="Arial" panose="020B0604020202020204" pitchFamily="34" charset="0"/>
                <a:ea typeface="宋体" panose="02010600030101010101" pitchFamily="2" charset="-122"/>
              </a:rPr>
              <a:t>派生类的定义</a:t>
            </a:r>
            <a:endParaRPr lang="en-US" altLang="zh-CN" sz="3600" b="1" dirty="0">
              <a:solidFill>
                <a:schemeClr val="tx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138">
                                            <p:txEl>
                                              <p:charRg st="0" end="6"/>
                                            </p:txEl>
                                          </p:spTgt>
                                        </p:tgtEl>
                                        <p:attrNameLst>
                                          <p:attrName>style.visibility</p:attrName>
                                        </p:attrNameLst>
                                      </p:cBhvr>
                                      <p:to>
                                        <p:strVal val="visible"/>
                                      </p:to>
                                    </p:set>
                                    <p:animEffect transition="in" filter="blinds(horizontal)">
                                      <p:cBhvr>
                                        <p:cTn id="7" dur="500"/>
                                        <p:tgtEl>
                                          <p:spTgt spid="91138">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1138">
                                            <p:txEl>
                                              <p:charRg st="6" end="33"/>
                                            </p:txEl>
                                          </p:spTgt>
                                        </p:tgtEl>
                                        <p:attrNameLst>
                                          <p:attrName>style.visibility</p:attrName>
                                        </p:attrNameLst>
                                      </p:cBhvr>
                                      <p:to>
                                        <p:strVal val="visible"/>
                                      </p:to>
                                    </p:set>
                                    <p:animEffect transition="in" filter="blinds(horizontal)">
                                      <p:cBhvr>
                                        <p:cTn id="12" dur="500"/>
                                        <p:tgtEl>
                                          <p:spTgt spid="91138">
                                            <p:txEl>
                                              <p:charRg st="6" end="3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1138">
                                            <p:txEl>
                                              <p:charRg st="33" end="42"/>
                                            </p:txEl>
                                          </p:spTgt>
                                        </p:tgtEl>
                                        <p:attrNameLst>
                                          <p:attrName>style.visibility</p:attrName>
                                        </p:attrNameLst>
                                      </p:cBhvr>
                                      <p:to>
                                        <p:strVal val="visible"/>
                                      </p:to>
                                    </p:set>
                                    <p:animEffect transition="in" filter="blinds(horizontal)">
                                      <p:cBhvr>
                                        <p:cTn id="17" dur="500"/>
                                        <p:tgtEl>
                                          <p:spTgt spid="91138">
                                            <p:txEl>
                                              <p:charRg st="33" end="4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1138">
                                            <p:txEl>
                                              <p:charRg st="42" end="66"/>
                                            </p:txEl>
                                          </p:spTgt>
                                        </p:tgtEl>
                                        <p:attrNameLst>
                                          <p:attrName>style.visibility</p:attrName>
                                        </p:attrNameLst>
                                      </p:cBhvr>
                                      <p:to>
                                        <p:strVal val="visible"/>
                                      </p:to>
                                    </p:set>
                                    <p:animEffect transition="in" filter="blinds(horizontal)">
                                      <p:cBhvr>
                                        <p:cTn id="22" dur="500"/>
                                        <p:tgtEl>
                                          <p:spTgt spid="91138">
                                            <p:txEl>
                                              <p:charRg st="42" end="6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1138">
                                            <p:txEl>
                                              <p:charRg st="66" end="90"/>
                                            </p:txEl>
                                          </p:spTgt>
                                        </p:tgtEl>
                                        <p:attrNameLst>
                                          <p:attrName>style.visibility</p:attrName>
                                        </p:attrNameLst>
                                      </p:cBhvr>
                                      <p:to>
                                        <p:strVal val="visible"/>
                                      </p:to>
                                    </p:set>
                                    <p:animEffect transition="in" filter="blinds(horizontal)">
                                      <p:cBhvr>
                                        <p:cTn id="27" dur="500"/>
                                        <p:tgtEl>
                                          <p:spTgt spid="91138">
                                            <p:txEl>
                                              <p:charRg st="66" end="9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1138">
                                            <p:txEl>
                                              <p:charRg st="90" end="121"/>
                                            </p:txEl>
                                          </p:spTgt>
                                        </p:tgtEl>
                                        <p:attrNameLst>
                                          <p:attrName>style.visibility</p:attrName>
                                        </p:attrNameLst>
                                      </p:cBhvr>
                                      <p:to>
                                        <p:strVal val="visible"/>
                                      </p:to>
                                    </p:set>
                                    <p:animEffect transition="in" filter="blinds(horizontal)">
                                      <p:cBhvr>
                                        <p:cTn id="32" dur="500"/>
                                        <p:tgtEl>
                                          <p:spTgt spid="91138">
                                            <p:txEl>
                                              <p:charRg st="90" end="12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1138">
                                            <p:txEl>
                                              <p:charRg st="121" end="128"/>
                                            </p:txEl>
                                          </p:spTgt>
                                        </p:tgtEl>
                                        <p:attrNameLst>
                                          <p:attrName>style.visibility</p:attrName>
                                        </p:attrNameLst>
                                      </p:cBhvr>
                                      <p:to>
                                        <p:strVal val="visible"/>
                                      </p:to>
                                    </p:set>
                                    <p:animEffect transition="in" filter="blinds(horizontal)">
                                      <p:cBhvr>
                                        <p:cTn id="37" dur="500"/>
                                        <p:tgtEl>
                                          <p:spTgt spid="91138">
                                            <p:txEl>
                                              <p:charRg st="121" end="12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1138">
                                            <p:txEl>
                                              <p:charRg st="128" end="166"/>
                                            </p:txEl>
                                          </p:spTgt>
                                        </p:tgtEl>
                                        <p:attrNameLst>
                                          <p:attrName>style.visibility</p:attrName>
                                        </p:attrNameLst>
                                      </p:cBhvr>
                                      <p:to>
                                        <p:strVal val="visible"/>
                                      </p:to>
                                    </p:set>
                                    <p:animEffect transition="in" filter="blinds(horizontal)">
                                      <p:cBhvr>
                                        <p:cTn id="42" dur="500"/>
                                        <p:tgtEl>
                                          <p:spTgt spid="91138">
                                            <p:txEl>
                                              <p:charRg st="128" end="16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1138">
                                            <p:txEl>
                                              <p:charRg st="166" end="205"/>
                                            </p:txEl>
                                          </p:spTgt>
                                        </p:tgtEl>
                                        <p:attrNameLst>
                                          <p:attrName>style.visibility</p:attrName>
                                        </p:attrNameLst>
                                      </p:cBhvr>
                                      <p:to>
                                        <p:strVal val="visible"/>
                                      </p:to>
                                    </p:set>
                                    <p:animEffect transition="in" filter="blinds(horizontal)">
                                      <p:cBhvr>
                                        <p:cTn id="47" dur="500"/>
                                        <p:tgtEl>
                                          <p:spTgt spid="91138">
                                            <p:txEl>
                                              <p:charRg st="166" end="20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3"/>
          <p:cNvSpPr/>
          <p:nvPr>
            <p:ph idx="1"/>
          </p:nvPr>
        </p:nvSpPr>
        <p:spPr>
          <a:xfrm>
            <a:off x="2286000" y="1196975"/>
            <a:ext cx="8382000" cy="2209800"/>
          </a:xfrm>
          <a:noFill/>
          <a:ln>
            <a:noFill/>
          </a:ln>
        </p:spPr>
        <p:txBody>
          <a:bodyPr anchor="t" anchorCtr="0"/>
          <a:p>
            <a:pPr>
              <a:lnSpc>
                <a:spcPct val="110000"/>
              </a:lnSpc>
              <a:spcBef>
                <a:spcPct val="0"/>
              </a:spcBef>
              <a:buNone/>
            </a:pPr>
            <a:r>
              <a:rPr lang="zh-CN" altLang="en-US" sz="2800" b="1" dirty="0">
                <a:solidFill>
                  <a:srgbClr val="CC3300"/>
                </a:solidFill>
                <a:latin typeface="楷体_GB2312" pitchFamily="49" charset="-122"/>
                <a:ea typeface="楷体_GB2312" pitchFamily="49" charset="-122"/>
                <a:sym typeface="Wingdings 2" panose="05020102010507070707" pitchFamily="18" charset="2"/>
              </a:rPr>
              <a:t></a:t>
            </a:r>
            <a:r>
              <a:rPr lang="zh-CN" altLang="en-US" sz="2800" b="1" dirty="0">
                <a:solidFill>
                  <a:srgbClr val="000000"/>
                </a:solidFill>
                <a:latin typeface="楷体_GB2312" pitchFamily="49" charset="-122"/>
                <a:ea typeface="楷体_GB2312" pitchFamily="49" charset="-122"/>
              </a:rPr>
              <a:t>派生新类的生成过程：</a:t>
            </a:r>
            <a:endParaRPr lang="zh-CN" altLang="en-US" sz="2800" b="1" dirty="0">
              <a:solidFill>
                <a:srgbClr val="000000"/>
              </a:solidFill>
              <a:latin typeface="楷体_GB2312" pitchFamily="49" charset="-122"/>
              <a:ea typeface="楷体_GB2312" pitchFamily="49" charset="-122"/>
            </a:endParaRPr>
          </a:p>
          <a:p>
            <a:pPr lvl="1">
              <a:lnSpc>
                <a:spcPct val="110000"/>
              </a:lnSpc>
              <a:spcBef>
                <a:spcPct val="0"/>
              </a:spcBef>
              <a:buNone/>
            </a:pPr>
            <a:r>
              <a:rPr lang="zh-CN" altLang="en-US" b="1" dirty="0">
                <a:solidFill>
                  <a:srgbClr val="CC0066"/>
                </a:solidFill>
                <a:latin typeface="楷体_GB2312" pitchFamily="49" charset="-122"/>
                <a:ea typeface="楷体_GB2312" pitchFamily="49" charset="-122"/>
              </a:rPr>
              <a:t>①   吸收基类成员</a:t>
            </a:r>
            <a:endParaRPr lang="zh-CN" altLang="en-US" b="1" dirty="0">
              <a:solidFill>
                <a:srgbClr val="CC0066"/>
              </a:solidFill>
              <a:latin typeface="楷体_GB2312" pitchFamily="49" charset="-122"/>
              <a:ea typeface="楷体_GB2312" pitchFamily="49" charset="-122"/>
            </a:endParaRPr>
          </a:p>
          <a:p>
            <a:pPr lvl="1">
              <a:lnSpc>
                <a:spcPct val="110000"/>
              </a:lnSpc>
              <a:spcBef>
                <a:spcPct val="0"/>
              </a:spcBef>
              <a:buNone/>
            </a:pPr>
            <a:r>
              <a:rPr lang="zh-CN" altLang="en-US" b="1" dirty="0">
                <a:solidFill>
                  <a:srgbClr val="CC0066"/>
                </a:solidFill>
                <a:latin typeface="楷体_GB2312" pitchFamily="49" charset="-122"/>
                <a:ea typeface="楷体_GB2312" pitchFamily="49" charset="-122"/>
              </a:rPr>
              <a:t>②   改造基类成员</a:t>
            </a:r>
            <a:endParaRPr lang="zh-CN" altLang="en-US" b="1" dirty="0">
              <a:solidFill>
                <a:srgbClr val="CC0066"/>
              </a:solidFill>
              <a:latin typeface="楷体_GB2312" pitchFamily="49" charset="-122"/>
              <a:ea typeface="楷体_GB2312" pitchFamily="49" charset="-122"/>
            </a:endParaRPr>
          </a:p>
          <a:p>
            <a:pPr lvl="1">
              <a:lnSpc>
                <a:spcPct val="110000"/>
              </a:lnSpc>
              <a:spcBef>
                <a:spcPct val="0"/>
              </a:spcBef>
              <a:buNone/>
            </a:pPr>
            <a:r>
              <a:rPr lang="zh-CN" altLang="en-US" b="1" dirty="0">
                <a:solidFill>
                  <a:srgbClr val="CC0066"/>
                </a:solidFill>
                <a:latin typeface="楷体_GB2312" pitchFamily="49" charset="-122"/>
                <a:ea typeface="楷体_GB2312" pitchFamily="49" charset="-122"/>
              </a:rPr>
              <a:t>③   添加新的成员</a:t>
            </a:r>
            <a:endParaRPr lang="zh-CN" altLang="en-US" b="1" dirty="0">
              <a:latin typeface="楷体_GB2312" pitchFamily="49" charset="-122"/>
              <a:ea typeface="楷体_GB2312" pitchFamily="49" charset="-122"/>
            </a:endParaRPr>
          </a:p>
        </p:txBody>
      </p:sp>
      <p:sp>
        <p:nvSpPr>
          <p:cNvPr id="93188" name="Text Box 4"/>
          <p:cNvSpPr txBox="1"/>
          <p:nvPr/>
        </p:nvSpPr>
        <p:spPr>
          <a:xfrm>
            <a:off x="957580" y="3357880"/>
            <a:ext cx="10633710" cy="3200400"/>
          </a:xfrm>
          <a:prstGeom prst="rect">
            <a:avLst/>
          </a:prstGeom>
          <a:noFill/>
          <a:ln w="12700">
            <a:noFill/>
          </a:ln>
        </p:spPr>
        <p:txBody>
          <a:bodyPr anchor="t" anchorCtr="0"/>
          <a:p>
            <a:pPr>
              <a:lnSpc>
                <a:spcPct val="110000"/>
              </a:lnSpc>
              <a:spcBef>
                <a:spcPct val="20000"/>
              </a:spcBef>
              <a:buClr>
                <a:schemeClr val="accent2"/>
              </a:buClr>
            </a:pPr>
            <a:r>
              <a:rPr lang="zh-CN" altLang="en-US" sz="2800" b="1" dirty="0">
                <a:solidFill>
                  <a:srgbClr val="CC3300"/>
                </a:solidFill>
                <a:latin typeface="楷体_GB2312" pitchFamily="49" charset="-122"/>
                <a:ea typeface="楷体_GB2312" pitchFamily="49" charset="-122"/>
                <a:sym typeface="Wingdings 2" panose="05020102010507070707" pitchFamily="18" charset="2"/>
              </a:rPr>
              <a:t></a:t>
            </a:r>
            <a:r>
              <a:rPr lang="zh-CN" altLang="en-US" sz="2800" b="1" dirty="0">
                <a:solidFill>
                  <a:srgbClr val="000000"/>
                </a:solidFill>
                <a:latin typeface="楷体_GB2312" pitchFamily="49" charset="-122"/>
                <a:ea typeface="楷体_GB2312" pitchFamily="49" charset="-122"/>
                <a:sym typeface="Wingdings 2" panose="05020102010507070707" pitchFamily="18" charset="2"/>
              </a:rPr>
              <a:t>最</a:t>
            </a:r>
            <a:r>
              <a:rPr lang="zh-CN" altLang="en-US" sz="2800" b="1" dirty="0">
                <a:solidFill>
                  <a:srgbClr val="000000"/>
                </a:solidFill>
                <a:latin typeface="楷体_GB2312" pitchFamily="49" charset="-122"/>
                <a:ea typeface="楷体_GB2312" pitchFamily="49" charset="-122"/>
              </a:rPr>
              <a:t>主要目的：</a:t>
            </a:r>
            <a:endParaRPr lang="zh-CN" altLang="en-US" sz="2800" b="1" dirty="0">
              <a:solidFill>
                <a:srgbClr val="000000"/>
              </a:solidFill>
              <a:latin typeface="楷体_GB2312" pitchFamily="49" charset="-122"/>
              <a:ea typeface="楷体_GB2312" pitchFamily="49" charset="-122"/>
            </a:endParaRPr>
          </a:p>
          <a:p>
            <a:pPr>
              <a:lnSpc>
                <a:spcPct val="110000"/>
              </a:lnSpc>
            </a:pPr>
            <a:r>
              <a:rPr lang="zh-CN" altLang="en-US" sz="2800" b="1" dirty="0">
                <a:solidFill>
                  <a:srgbClr val="000000"/>
                </a:solidFill>
                <a:latin typeface="楷体_GB2312" pitchFamily="49" charset="-122"/>
                <a:ea typeface="楷体_GB2312" pitchFamily="49" charset="-122"/>
              </a:rPr>
              <a:t>　　面向对象的继承和派生机制，其最主要的目的是实现代码的重用和扩充。</a:t>
            </a:r>
            <a:endParaRPr lang="zh-CN" altLang="en-US" sz="2800" b="1" dirty="0">
              <a:solidFill>
                <a:srgbClr val="000000"/>
              </a:solidFill>
              <a:latin typeface="楷体_GB2312" pitchFamily="49" charset="-122"/>
              <a:ea typeface="楷体_GB2312" pitchFamily="49" charset="-122"/>
            </a:endParaRPr>
          </a:p>
          <a:p>
            <a:pPr>
              <a:lnSpc>
                <a:spcPct val="110000"/>
              </a:lnSpc>
            </a:pPr>
            <a:r>
              <a:rPr lang="zh-CN" altLang="en-US" sz="2800" b="1" dirty="0">
                <a:solidFill>
                  <a:srgbClr val="CC0066"/>
                </a:solidFill>
                <a:latin typeface="楷体_GB2312" pitchFamily="49" charset="-122"/>
                <a:ea typeface="楷体_GB2312" pitchFamily="49" charset="-122"/>
              </a:rPr>
              <a:t>    </a:t>
            </a:r>
            <a:r>
              <a:rPr lang="zh-CN" altLang="en-US" sz="2800" b="1" dirty="0">
                <a:latin typeface="楷体_GB2312" pitchFamily="49" charset="-122"/>
                <a:ea typeface="楷体_GB2312" pitchFamily="49" charset="-122"/>
              </a:rPr>
              <a:t>吸收基类成员是代码</a:t>
            </a:r>
            <a:r>
              <a:rPr lang="zh-CN" altLang="en-US" sz="2800" b="1" dirty="0">
                <a:solidFill>
                  <a:srgbClr val="FF3300"/>
                </a:solidFill>
                <a:latin typeface="楷体_GB2312" pitchFamily="49" charset="-122"/>
                <a:ea typeface="楷体_GB2312" pitchFamily="49" charset="-122"/>
              </a:rPr>
              <a:t>重用</a:t>
            </a:r>
            <a:r>
              <a:rPr lang="zh-CN" altLang="en-US" sz="2800" b="1" dirty="0">
                <a:latin typeface="楷体_GB2312" pitchFamily="49" charset="-122"/>
                <a:ea typeface="楷体_GB2312" pitchFamily="49" charset="-122"/>
              </a:rPr>
              <a:t>的过程，而对基类成员进行改造和添加新的成员就是原有代码的</a:t>
            </a:r>
            <a:r>
              <a:rPr lang="zh-CN" altLang="en-US" sz="2800" b="1" dirty="0">
                <a:solidFill>
                  <a:srgbClr val="FF3300"/>
                </a:solidFill>
                <a:latin typeface="楷体_GB2312" pitchFamily="49" charset="-122"/>
                <a:ea typeface="楷体_GB2312" pitchFamily="49" charset="-122"/>
              </a:rPr>
              <a:t>扩充</a:t>
            </a:r>
            <a:r>
              <a:rPr lang="zh-CN" altLang="en-US" sz="2800" b="1" dirty="0">
                <a:latin typeface="楷体_GB2312" pitchFamily="49" charset="-122"/>
                <a:ea typeface="楷体_GB2312" pitchFamily="49" charset="-122"/>
              </a:rPr>
              <a:t>过程。</a:t>
            </a:r>
            <a:endParaRPr lang="zh-CN" altLang="en-US" sz="2800" b="1" dirty="0">
              <a:latin typeface="楷体_GB2312" pitchFamily="49" charset="-122"/>
              <a:ea typeface="楷体_GB2312" pitchFamily="49" charset="-122"/>
            </a:endParaRPr>
          </a:p>
        </p:txBody>
      </p:sp>
      <p:sp>
        <p:nvSpPr>
          <p:cNvPr id="18435" name="Rectangle 6"/>
          <p:cNvSpPr/>
          <p:nvPr/>
        </p:nvSpPr>
        <p:spPr>
          <a:xfrm>
            <a:off x="1919288" y="188913"/>
            <a:ext cx="8229600" cy="652462"/>
          </a:xfrm>
          <a:prstGeom prst="rect">
            <a:avLst/>
          </a:prstGeom>
          <a:noFill/>
          <a:ln w="9525">
            <a:noFill/>
          </a:ln>
        </p:spPr>
        <p:txBody>
          <a:bodyPr lIns="92075" tIns="46038" rIns="92075" bIns="46038" anchor="b" anchorCtr="0"/>
          <a:p>
            <a:pPr algn="ctr" eaLnBrk="0" hangingPunct="0"/>
            <a:r>
              <a:rPr lang="en-US" altLang="zh-CN" sz="3600" b="1" dirty="0">
                <a:solidFill>
                  <a:schemeClr val="tx2"/>
                </a:solidFill>
                <a:latin typeface="Arial" panose="020B0604020202020204" pitchFamily="34" charset="0"/>
                <a:ea typeface="宋体" panose="02010600030101010101" pitchFamily="2" charset="-122"/>
              </a:rPr>
              <a:t>7.1.3 </a:t>
            </a:r>
            <a:r>
              <a:rPr lang="zh-CN" altLang="en-US" sz="3600" b="1" dirty="0">
                <a:solidFill>
                  <a:schemeClr val="tx2"/>
                </a:solidFill>
                <a:latin typeface="Arial" panose="020B0604020202020204" pitchFamily="34" charset="0"/>
                <a:ea typeface="宋体" panose="02010600030101010101" pitchFamily="2" charset="-122"/>
              </a:rPr>
              <a:t>派生类生成过程</a:t>
            </a:r>
            <a:endParaRPr lang="en-US" altLang="zh-CN" sz="3600" b="1" dirty="0">
              <a:solidFill>
                <a:schemeClr val="tx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188"/>
                                        </p:tgtEl>
                                        <p:attrNameLst>
                                          <p:attrName>style.visibility</p:attrName>
                                        </p:attrNameLst>
                                      </p:cBhvr>
                                      <p:to>
                                        <p:strVal val="visible"/>
                                      </p:to>
                                    </p:set>
                                    <p:animEffect transition="in" filter="blinds(horizontal)">
                                      <p:cBhvr>
                                        <p:cTn id="7" dur="500"/>
                                        <p:tgtEl>
                                          <p:spTgt spid="93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p:bldLst>
  </p:timing>
</p:sld>
</file>

<file path=ppt/tags/tag1.xml><?xml version="1.0" encoding="utf-8"?>
<p:tagLst xmlns:p="http://schemas.openxmlformats.org/presentationml/2006/main">
  <p:tag name="COMMONDATA" val="eyJoZGlkIjoiOGM2OTRkZmNhZmYxNDg3NzJjMjc0ZWViZWI5NmRiZjUifQ=="/>
  <p:tag name="KSO_WPP_MARK_KEY" val="15758496-f6f6-43fc-be74-b87a256ddd80"/>
</p:tagLst>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20526</Words>
  <Application>WPS 演示</Application>
  <PresentationFormat>全屏显示(4:3)</PresentationFormat>
  <Paragraphs>1454</Paragraphs>
  <Slides>60</Slides>
  <Notes>49</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60</vt:i4>
      </vt:variant>
    </vt:vector>
  </HeadingPairs>
  <TitlesOfParts>
    <vt:vector size="77" baseType="lpstr">
      <vt:lpstr>Arial</vt:lpstr>
      <vt:lpstr>宋体</vt:lpstr>
      <vt:lpstr>Wingdings</vt:lpstr>
      <vt:lpstr>黑体</vt:lpstr>
      <vt:lpstr>Times New Roman</vt:lpstr>
      <vt:lpstr>隶书</vt:lpstr>
      <vt:lpstr>华文行楷</vt:lpstr>
      <vt:lpstr>华文楷体</vt:lpstr>
      <vt:lpstr>Wingdings 2</vt:lpstr>
      <vt:lpstr>华文新魏</vt:lpstr>
      <vt:lpstr>楷体_GB2312</vt:lpstr>
      <vt:lpstr>新宋体</vt:lpstr>
      <vt:lpstr>Wingdings 3</vt:lpstr>
      <vt:lpstr>微软雅黑</vt:lpstr>
      <vt:lpstr>Arial Unicode MS</vt:lpstr>
      <vt:lpstr>华文中宋</vt:lpstr>
      <vt:lpstr>自定义设计方案</vt:lpstr>
      <vt:lpstr>PowerPoint 演示文稿</vt:lpstr>
      <vt:lpstr>继承与派生问题举例</vt:lpstr>
      <vt:lpstr>继承与派生问题举例</vt:lpstr>
      <vt:lpstr>继承与派生问题举例</vt:lpstr>
      <vt:lpstr>7.1 类的继承与派生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例7-2 私有继承举例</vt:lpstr>
      <vt:lpstr>PowerPoint 演示文稿</vt:lpstr>
      <vt:lpstr>PowerPoint 演示文稿</vt:lpstr>
      <vt:lpstr>protected 成员的特点与作用</vt:lpstr>
      <vt:lpstr>练习</vt:lpstr>
      <vt:lpstr>练习</vt:lpstr>
      <vt:lpstr>PowerPoint 演示文稿</vt:lpstr>
      <vt:lpstr>例7-3  类型兼容规则举例</vt:lpstr>
      <vt:lpstr>PowerPoint 演示文稿</vt:lpstr>
      <vt:lpstr>PowerPoint 演示文稿</vt:lpstr>
      <vt:lpstr>单一继承时的构造函数举例</vt:lpstr>
      <vt:lpstr>PowerPoint 演示文稿</vt:lpstr>
      <vt:lpstr>派生类与基类的构造函数</vt:lpstr>
      <vt:lpstr>例7-4 派生类构造函数举例</vt:lpstr>
      <vt:lpstr>PowerPoint 演示文稿</vt:lpstr>
      <vt:lpstr>PowerPoint 演示文稿</vt:lpstr>
      <vt:lpstr>PowerPoint 演示文稿</vt:lpstr>
      <vt:lpstr>PowerPoint 演示文稿</vt:lpstr>
      <vt:lpstr>例7-5  派生类析构函数举例</vt:lpstr>
      <vt:lpstr>PowerPoint 演示文稿</vt:lpstr>
      <vt:lpstr>例：人员和学生的继承关系</vt:lpstr>
      <vt:lpstr>PowerPoint 演示文稿</vt:lpstr>
      <vt:lpstr>PowerPoint 演示文稿</vt:lpstr>
      <vt:lpstr>例7-６  多继承同名隐藏举例</vt:lpstr>
      <vt:lpstr>PowerPoint 演示文稿</vt:lpstr>
      <vt:lpstr>PowerPoint 演示文稿</vt:lpstr>
      <vt:lpstr>二义性问题</vt:lpstr>
      <vt:lpstr>二义性问题举例（一）</vt:lpstr>
      <vt:lpstr>二义性问题举例（二）</vt:lpstr>
      <vt:lpstr>PowerPoint 演示文稿</vt:lpstr>
      <vt:lpstr>PowerPoint 演示文稿</vt:lpstr>
      <vt:lpstr>PowerPoint 演示文稿</vt:lpstr>
      <vt:lpstr>虚基类举例</vt:lpstr>
      <vt:lpstr>PowerPoint 演示文稿</vt:lpstr>
      <vt:lpstr>PowerPoint 演示文稿</vt:lpstr>
      <vt:lpstr>虚基类及其派生类构造函数</vt:lpstr>
      <vt:lpstr>有虚基类时的构造函数举例</vt:lpstr>
      <vt:lpstr>PowerPoint 演示文稿</vt:lpstr>
      <vt:lpstr>例：包含虚基类多级继承的构造析构顺序</vt:lpstr>
      <vt:lpstr>PowerPoint 演示文稿</vt:lpstr>
      <vt:lpstr>虚基类及其派生类构造函数</vt:lpstr>
      <vt:lpstr>综合案列分析 --职工大学学员信息系统</vt:lpstr>
      <vt:lpstr>PowerPoint 演示文稿</vt:lpstr>
      <vt:lpstr>PowerPoint 演示文稿</vt:lpstr>
      <vt:lpstr>PowerPoint 演示文稿</vt:lpstr>
      <vt:lpstr>PowerPoint 演示文稿</vt:lpstr>
    </vt:vector>
  </TitlesOfParts>
  <Company>jhyx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wen</dc:creator>
  <cp:lastModifiedBy>悦然于心</cp:lastModifiedBy>
  <cp:revision>225</cp:revision>
  <dcterms:created xsi:type="dcterms:W3CDTF">2008-04-03T14:48:00Z</dcterms:created>
  <dcterms:modified xsi:type="dcterms:W3CDTF">2023-05-07T22:56:14Z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09DEA5D61BF04AE08609C886971A90B4</vt:lpwstr>
  </property>
</Properties>
</file>