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84" r:id="rId3"/>
    <p:sldId id="285" r:id="rId4"/>
    <p:sldId id="286" r:id="rId5"/>
    <p:sldId id="287" r:id="rId6"/>
    <p:sldId id="289" r:id="rId7"/>
    <p:sldId id="290" r:id="rId9"/>
    <p:sldId id="291" r:id="rId10"/>
    <p:sldId id="293" r:id="rId11"/>
    <p:sldId id="294" r:id="rId12"/>
    <p:sldId id="295" r:id="rId13"/>
    <p:sldId id="296" r:id="rId14"/>
    <p:sldId id="297" r:id="rId15"/>
    <p:sldId id="298" r:id="rId16"/>
    <p:sldId id="300" r:id="rId17"/>
    <p:sldId id="301" r:id="rId18"/>
    <p:sldId id="302" r:id="rId19"/>
    <p:sldId id="303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4" r:id="rId29"/>
    <p:sldId id="315" r:id="rId30"/>
    <p:sldId id="316" r:id="rId31"/>
    <p:sldId id="333" r:id="rId32"/>
    <p:sldId id="334" r:id="rId33"/>
    <p:sldId id="318" r:id="rId34"/>
    <p:sldId id="320" r:id="rId35"/>
    <p:sldId id="323" r:id="rId36"/>
    <p:sldId id="324" r:id="rId37"/>
    <p:sldId id="326" r:id="rId38"/>
    <p:sldId id="331" r:id="rId39"/>
    <p:sldId id="332" r:id="rId40"/>
    <p:sldId id="328" r:id="rId41"/>
  </p:sldIdLst>
  <p:sldSz cx="12192000" cy="6858000"/>
  <p:notesSz cx="6858000" cy="9144000"/>
  <p:custDataLst>
    <p:tags r:id="rId4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47F3C6"/>
    <a:srgbClr val="0000FF"/>
    <a:srgbClr val="FFFF00"/>
    <a:srgbClr val="FDA3A1"/>
    <a:srgbClr val="339933"/>
    <a:srgbClr val="89B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39"/>
    <p:restoredTop sz="93075"/>
  </p:normalViewPr>
  <p:slideViewPr>
    <p:cSldViewPr showGuides="1">
      <p:cViewPr varScale="1">
        <p:scale>
          <a:sx n="66" d="100"/>
          <a:sy n="66" d="100"/>
        </p:scale>
        <p:origin x="-246" y="-96"/>
      </p:cViewPr>
      <p:guideLst>
        <p:guide orient="horz" pos="2160"/>
        <p:guide pos="3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gs" Target="tags/tag1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Ro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>
              <a:buFontTx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>
              <a:buFontTx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072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0723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>
              <a:buFontTx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277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2771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>
              <a:buFontTx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481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4819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>
              <a:buFontTx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891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8915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>
              <a:buFontTx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4301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3011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>
              <a:buFontTx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4505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5059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12"/>
          <p:cNvSpPr>
            <a:spLocks noChangeArrowheads="1"/>
          </p:cNvSpPr>
          <p:nvPr/>
        </p:nvSpPr>
        <p:spPr bwMode="auto">
          <a:xfrm>
            <a:off x="11813117" y="0"/>
            <a:ext cx="378884" cy="6188075"/>
          </a:xfrm>
          <a:prstGeom prst="rect">
            <a:avLst/>
          </a:prstGeom>
          <a:gradFill rotWithShape="1">
            <a:gsLst>
              <a:gs pos="0">
                <a:srgbClr val="339933">
                  <a:alpha val="75000"/>
                </a:srgbClr>
              </a:gs>
              <a:gs pos="100000">
                <a:srgbClr val="FFFFFF">
                  <a:alpha val="37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AutoShape 7"/>
          <p:cNvSpPr>
            <a:spLocks noChangeArrowheads="1"/>
          </p:cNvSpPr>
          <p:nvPr/>
        </p:nvSpPr>
        <p:spPr bwMode="auto">
          <a:xfrm>
            <a:off x="11281833" y="-6350"/>
            <a:ext cx="719667" cy="835025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AB8B5C"/>
              </a:gs>
              <a:gs pos="100000">
                <a:srgbClr val="E0B67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AutoShape 8"/>
          <p:cNvSpPr>
            <a:spLocks noChangeArrowheads="1"/>
          </p:cNvSpPr>
          <p:nvPr/>
        </p:nvSpPr>
        <p:spPr bwMode="auto">
          <a:xfrm>
            <a:off x="10860617" y="-6350"/>
            <a:ext cx="719667" cy="835025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AB8B5C"/>
              </a:gs>
              <a:gs pos="100000">
                <a:srgbClr val="E0B67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4902200" y="0"/>
            <a:ext cx="5611284" cy="8334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0B67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AutoShape 11"/>
          <p:cNvSpPr>
            <a:spLocks noChangeArrowheads="1"/>
          </p:cNvSpPr>
          <p:nvPr/>
        </p:nvSpPr>
        <p:spPr bwMode="auto">
          <a:xfrm>
            <a:off x="10517717" y="0"/>
            <a:ext cx="569384" cy="835025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E0B678"/>
              </a:gs>
              <a:gs pos="100000">
                <a:srgbClr val="BD996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Rectangle 6"/>
          <p:cNvSpPr/>
          <p:nvPr/>
        </p:nvSpPr>
        <p:spPr>
          <a:xfrm>
            <a:off x="1558925" y="260033"/>
            <a:ext cx="907415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第</a:t>
            </a:r>
            <a:r>
              <a:rPr lang="en-US" altLang="zh-CN" sz="28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8</a:t>
            </a:r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章 多态性</a:t>
            </a:r>
            <a:endParaRPr lang="en-US" altLang="zh-CN" sz="28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074" name="Line 12"/>
          <p:cNvSpPr/>
          <p:nvPr/>
        </p:nvSpPr>
        <p:spPr>
          <a:xfrm flipV="1">
            <a:off x="4173538" y="2986088"/>
            <a:ext cx="4541837" cy="49212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round/>
            <a:headEnd type="none" w="med" len="med"/>
            <a:tailEnd type="oval" w="med" len="med"/>
          </a:ln>
        </p:spPr>
      </p:sp>
      <p:sp>
        <p:nvSpPr>
          <p:cNvPr id="3075" name="Line 14"/>
          <p:cNvSpPr/>
          <p:nvPr/>
        </p:nvSpPr>
        <p:spPr>
          <a:xfrm flipV="1">
            <a:off x="4186238" y="2003425"/>
            <a:ext cx="4446587" cy="285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round/>
            <a:headEnd type="none" w="med" len="med"/>
            <a:tailEnd type="oval" w="med" len="med"/>
          </a:ln>
        </p:spPr>
      </p:sp>
      <p:grpSp>
        <p:nvGrpSpPr>
          <p:cNvPr id="3076" name="Group 16"/>
          <p:cNvGrpSpPr/>
          <p:nvPr/>
        </p:nvGrpSpPr>
        <p:grpSpPr>
          <a:xfrm>
            <a:off x="3662680" y="1578138"/>
            <a:ext cx="569642" cy="530658"/>
            <a:chOff x="1248" y="1347"/>
            <a:chExt cx="400" cy="373"/>
          </a:xfrm>
        </p:grpSpPr>
        <p:grpSp>
          <p:nvGrpSpPr>
            <p:cNvPr id="3077" name="Group 17"/>
            <p:cNvGrpSpPr/>
            <p:nvPr/>
          </p:nvGrpSpPr>
          <p:grpSpPr>
            <a:xfrm>
              <a:off x="1248" y="1347"/>
              <a:ext cx="400" cy="373"/>
              <a:chOff x="624" y="1563"/>
              <a:chExt cx="1169" cy="1203"/>
            </a:xfrm>
          </p:grpSpPr>
          <p:sp>
            <p:nvSpPr>
              <p:cNvPr id="68626" name="Oval 18"/>
              <p:cNvSpPr>
                <a:spLocks noChangeArrowheads="1"/>
              </p:cNvSpPr>
              <p:nvPr/>
            </p:nvSpPr>
            <p:spPr bwMode="gray">
              <a:xfrm>
                <a:off x="624" y="1563"/>
                <a:ext cx="1002" cy="120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627" name="Oval 19"/>
              <p:cNvSpPr>
                <a:spLocks noChangeArrowheads="1"/>
              </p:cNvSpPr>
              <p:nvPr/>
            </p:nvSpPr>
            <p:spPr bwMode="gray">
              <a:xfrm>
                <a:off x="624" y="1563"/>
                <a:ext cx="1002" cy="120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alpha val="32001"/>
                    </a:schemeClr>
                  </a:gs>
                  <a:gs pos="100000">
                    <a:schemeClr val="folHlink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628" name="Oval 20"/>
              <p:cNvSpPr>
                <a:spLocks noChangeArrowheads="1"/>
              </p:cNvSpPr>
              <p:nvPr/>
            </p:nvSpPr>
            <p:spPr bwMode="gray">
              <a:xfrm>
                <a:off x="705" y="1587"/>
                <a:ext cx="1088" cy="1154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54118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629" name="Oval 21"/>
              <p:cNvSpPr>
                <a:spLocks noChangeArrowheads="1"/>
              </p:cNvSpPr>
              <p:nvPr/>
            </p:nvSpPr>
            <p:spPr bwMode="gray">
              <a:xfrm>
                <a:off x="705" y="1588"/>
                <a:ext cx="1088" cy="1155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63529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82" name="Oval 22"/>
              <p:cNvSpPr/>
              <p:nvPr/>
            </p:nvSpPr>
            <p:spPr>
              <a:xfrm>
                <a:off x="760" y="1603"/>
                <a:ext cx="979" cy="1123"/>
              </a:xfrm>
              <a:prstGeom prst="ellipse">
                <a:avLst/>
              </a:prstGeom>
              <a:solidFill>
                <a:srgbClr val="333333"/>
              </a:solidFill>
              <a:ln w="38100">
                <a:noFill/>
              </a:ln>
            </p:spPr>
            <p:txBody>
              <a:bodyPr anchor="ctr" anchorCtr="0">
                <a:spAutoFit/>
              </a:bodyPr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083" name="Group 23"/>
              <p:cNvGrpSpPr/>
              <p:nvPr/>
            </p:nvGrpSpPr>
            <p:grpSpPr>
              <a:xfrm>
                <a:off x="776" y="1687"/>
                <a:ext cx="947" cy="952"/>
                <a:chOff x="4166" y="1706"/>
                <a:chExt cx="1252" cy="1252"/>
              </a:xfrm>
            </p:grpSpPr>
            <p:sp>
              <p:nvSpPr>
                <p:cNvPr id="3084" name="Oval 24"/>
                <p:cNvSpPr/>
                <p:nvPr/>
              </p:nvSpPr>
              <p:spPr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85" name="Oval 25"/>
                <p:cNvSpPr/>
                <p:nvPr/>
              </p:nvSpPr>
              <p:spPr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86" name="Oval 26"/>
                <p:cNvSpPr/>
                <p:nvPr/>
              </p:nvSpPr>
              <p:spPr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87" name="Oval 27"/>
                <p:cNvSpPr/>
                <p:nvPr/>
              </p:nvSpPr>
              <p:spPr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3088" name="Text Box 28"/>
            <p:cNvSpPr txBox="1"/>
            <p:nvPr/>
          </p:nvSpPr>
          <p:spPr>
            <a:xfrm>
              <a:off x="1344" y="1393"/>
              <a:ext cx="239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89" name="Group 29"/>
          <p:cNvGrpSpPr/>
          <p:nvPr/>
        </p:nvGrpSpPr>
        <p:grpSpPr>
          <a:xfrm>
            <a:off x="3667443" y="2520491"/>
            <a:ext cx="574710" cy="549669"/>
            <a:chOff x="1244" y="1864"/>
            <a:chExt cx="403" cy="386"/>
          </a:xfrm>
        </p:grpSpPr>
        <p:grpSp>
          <p:nvGrpSpPr>
            <p:cNvPr id="3090" name="Group 30"/>
            <p:cNvGrpSpPr/>
            <p:nvPr/>
          </p:nvGrpSpPr>
          <p:grpSpPr>
            <a:xfrm>
              <a:off x="1244" y="1864"/>
              <a:ext cx="403" cy="386"/>
              <a:chOff x="1248" y="1535"/>
              <a:chExt cx="770" cy="736"/>
            </a:xfrm>
          </p:grpSpPr>
          <p:sp>
            <p:nvSpPr>
              <p:cNvPr id="68639" name="Oval 31"/>
              <p:cNvSpPr>
                <a:spLocks noChangeArrowheads="1"/>
              </p:cNvSpPr>
              <p:nvPr/>
            </p:nvSpPr>
            <p:spPr bwMode="gray">
              <a:xfrm>
                <a:off x="1248" y="1535"/>
                <a:ext cx="656" cy="736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640" name="Oval 32"/>
              <p:cNvSpPr>
                <a:spLocks noChangeArrowheads="1"/>
              </p:cNvSpPr>
              <p:nvPr/>
            </p:nvSpPr>
            <p:spPr bwMode="gray">
              <a:xfrm>
                <a:off x="1248" y="1535"/>
                <a:ext cx="656" cy="736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32001"/>
                    </a:schemeClr>
                  </a:gs>
                  <a:gs pos="100000">
                    <a:schemeClr val="accent1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641" name="Oval 33"/>
              <p:cNvSpPr>
                <a:spLocks noChangeArrowheads="1"/>
              </p:cNvSpPr>
              <p:nvPr/>
            </p:nvSpPr>
            <p:spPr bwMode="gray">
              <a:xfrm>
                <a:off x="1301" y="1550"/>
                <a:ext cx="715" cy="70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5411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642" name="Oval 34"/>
              <p:cNvSpPr>
                <a:spLocks noChangeArrowheads="1"/>
              </p:cNvSpPr>
              <p:nvPr/>
            </p:nvSpPr>
            <p:spPr bwMode="gray">
              <a:xfrm>
                <a:off x="1303" y="1550"/>
                <a:ext cx="715" cy="70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63529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95" name="Oval 35"/>
              <p:cNvSpPr/>
              <p:nvPr/>
            </p:nvSpPr>
            <p:spPr>
              <a:xfrm>
                <a:off x="1337" y="1561"/>
                <a:ext cx="643" cy="683"/>
              </a:xfrm>
              <a:prstGeom prst="ellipse">
                <a:avLst/>
              </a:prstGeom>
              <a:solidFill>
                <a:srgbClr val="333333"/>
              </a:solidFill>
              <a:ln w="38100">
                <a:noFill/>
              </a:ln>
            </p:spPr>
            <p:txBody>
              <a:bodyPr anchor="ctr" anchorCtr="0">
                <a:spAutoFit/>
              </a:bodyPr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096" name="Group 36"/>
              <p:cNvGrpSpPr/>
              <p:nvPr/>
            </p:nvGrpSpPr>
            <p:grpSpPr>
              <a:xfrm>
                <a:off x="1348" y="1588"/>
                <a:ext cx="621" cy="628"/>
                <a:chOff x="4166" y="1706"/>
                <a:chExt cx="1252" cy="1252"/>
              </a:xfrm>
            </p:grpSpPr>
            <p:sp>
              <p:nvSpPr>
                <p:cNvPr id="3097" name="Oval 37"/>
                <p:cNvSpPr/>
                <p:nvPr/>
              </p:nvSpPr>
              <p:spPr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98" name="Oval 38"/>
                <p:cNvSpPr/>
                <p:nvPr/>
              </p:nvSpPr>
              <p:spPr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99" name="Oval 39"/>
                <p:cNvSpPr/>
                <p:nvPr/>
              </p:nvSpPr>
              <p:spPr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00" name="Oval 40"/>
                <p:cNvSpPr/>
                <p:nvPr/>
              </p:nvSpPr>
              <p:spPr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3101" name="Text Box 41"/>
            <p:cNvSpPr txBox="1"/>
            <p:nvPr/>
          </p:nvSpPr>
          <p:spPr>
            <a:xfrm>
              <a:off x="1344" y="1904"/>
              <a:ext cx="240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02" name="Rectangle 68"/>
          <p:cNvSpPr/>
          <p:nvPr/>
        </p:nvSpPr>
        <p:spPr>
          <a:xfrm>
            <a:off x="3738880" y="1556703"/>
            <a:ext cx="4714875" cy="4298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多态性概述</a:t>
            </a:r>
            <a:endParaRPr lang="zh-CN" altLang="en-US" sz="22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103" name="Rectangle 69"/>
          <p:cNvSpPr/>
          <p:nvPr/>
        </p:nvSpPr>
        <p:spPr>
          <a:xfrm>
            <a:off x="3753168" y="2510790"/>
            <a:ext cx="4419600" cy="4298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运算符重载</a:t>
            </a:r>
            <a:endParaRPr lang="zh-CN" altLang="en-US" sz="22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104" name="Line 12"/>
          <p:cNvSpPr/>
          <p:nvPr/>
        </p:nvSpPr>
        <p:spPr>
          <a:xfrm flipV="1">
            <a:off x="4178300" y="4905375"/>
            <a:ext cx="4541838" cy="49213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round/>
            <a:headEnd type="none" w="med" len="med"/>
            <a:tailEnd type="oval" w="med" len="med"/>
          </a:ln>
        </p:spPr>
      </p:sp>
      <p:sp>
        <p:nvSpPr>
          <p:cNvPr id="3105" name="Line 14"/>
          <p:cNvSpPr/>
          <p:nvPr/>
        </p:nvSpPr>
        <p:spPr>
          <a:xfrm flipV="1">
            <a:off x="4191000" y="3922713"/>
            <a:ext cx="4446588" cy="285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round/>
            <a:headEnd type="none" w="med" len="med"/>
            <a:tailEnd type="oval" w="med" len="med"/>
          </a:ln>
        </p:spPr>
      </p:sp>
      <p:grpSp>
        <p:nvGrpSpPr>
          <p:cNvPr id="3106" name="Group 16"/>
          <p:cNvGrpSpPr/>
          <p:nvPr/>
        </p:nvGrpSpPr>
        <p:grpSpPr>
          <a:xfrm>
            <a:off x="3667443" y="3497425"/>
            <a:ext cx="569642" cy="530659"/>
            <a:chOff x="1248" y="1347"/>
            <a:chExt cx="400" cy="373"/>
          </a:xfrm>
        </p:grpSpPr>
        <p:grpSp>
          <p:nvGrpSpPr>
            <p:cNvPr id="3107" name="Group 17"/>
            <p:cNvGrpSpPr/>
            <p:nvPr/>
          </p:nvGrpSpPr>
          <p:grpSpPr>
            <a:xfrm>
              <a:off x="1248" y="1347"/>
              <a:ext cx="400" cy="373"/>
              <a:chOff x="624" y="1563"/>
              <a:chExt cx="1169" cy="1203"/>
            </a:xfrm>
          </p:grpSpPr>
          <p:sp>
            <p:nvSpPr>
              <p:cNvPr id="38" name="Oval 18"/>
              <p:cNvSpPr>
                <a:spLocks noChangeArrowheads="1"/>
              </p:cNvSpPr>
              <p:nvPr/>
            </p:nvSpPr>
            <p:spPr bwMode="gray">
              <a:xfrm>
                <a:off x="624" y="1563"/>
                <a:ext cx="1002" cy="120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Oval 19"/>
              <p:cNvSpPr>
                <a:spLocks noChangeArrowheads="1"/>
              </p:cNvSpPr>
              <p:nvPr/>
            </p:nvSpPr>
            <p:spPr bwMode="gray">
              <a:xfrm>
                <a:off x="624" y="1563"/>
                <a:ext cx="1002" cy="120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alpha val="32001"/>
                    </a:schemeClr>
                  </a:gs>
                  <a:gs pos="100000">
                    <a:schemeClr val="folHlink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Oval 20"/>
              <p:cNvSpPr>
                <a:spLocks noChangeArrowheads="1"/>
              </p:cNvSpPr>
              <p:nvPr/>
            </p:nvSpPr>
            <p:spPr bwMode="gray">
              <a:xfrm>
                <a:off x="705" y="1587"/>
                <a:ext cx="1088" cy="1154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54118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Oval 21"/>
              <p:cNvSpPr>
                <a:spLocks noChangeArrowheads="1"/>
              </p:cNvSpPr>
              <p:nvPr/>
            </p:nvSpPr>
            <p:spPr bwMode="gray">
              <a:xfrm>
                <a:off x="705" y="1588"/>
                <a:ext cx="1088" cy="1155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63529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12" name="Oval 22"/>
              <p:cNvSpPr/>
              <p:nvPr/>
            </p:nvSpPr>
            <p:spPr>
              <a:xfrm>
                <a:off x="760" y="1603"/>
                <a:ext cx="979" cy="1123"/>
              </a:xfrm>
              <a:prstGeom prst="ellipse">
                <a:avLst/>
              </a:prstGeom>
              <a:solidFill>
                <a:srgbClr val="333333"/>
              </a:solidFill>
              <a:ln w="38100">
                <a:noFill/>
              </a:ln>
            </p:spPr>
            <p:txBody>
              <a:bodyPr anchor="ctr" anchorCtr="0">
                <a:spAutoFit/>
              </a:bodyPr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113" name="Group 23"/>
              <p:cNvGrpSpPr/>
              <p:nvPr/>
            </p:nvGrpSpPr>
            <p:grpSpPr>
              <a:xfrm>
                <a:off x="776" y="1687"/>
                <a:ext cx="947" cy="952"/>
                <a:chOff x="4166" y="1706"/>
                <a:chExt cx="1252" cy="1252"/>
              </a:xfrm>
            </p:grpSpPr>
            <p:sp>
              <p:nvSpPr>
                <p:cNvPr id="3114" name="Oval 24"/>
                <p:cNvSpPr/>
                <p:nvPr/>
              </p:nvSpPr>
              <p:spPr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15" name="Oval 25"/>
                <p:cNvSpPr/>
                <p:nvPr/>
              </p:nvSpPr>
              <p:spPr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16" name="Oval 26"/>
                <p:cNvSpPr/>
                <p:nvPr/>
              </p:nvSpPr>
              <p:spPr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17" name="Oval 27"/>
                <p:cNvSpPr/>
                <p:nvPr/>
              </p:nvSpPr>
              <p:spPr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3118" name="Text Box 28"/>
            <p:cNvSpPr txBox="1"/>
            <p:nvPr/>
          </p:nvSpPr>
          <p:spPr>
            <a:xfrm>
              <a:off x="1344" y="1393"/>
              <a:ext cx="239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119" name="Group 29"/>
          <p:cNvGrpSpPr/>
          <p:nvPr/>
        </p:nvGrpSpPr>
        <p:grpSpPr>
          <a:xfrm>
            <a:off x="3672205" y="4439779"/>
            <a:ext cx="574710" cy="549669"/>
            <a:chOff x="1244" y="1864"/>
            <a:chExt cx="403" cy="386"/>
          </a:xfrm>
        </p:grpSpPr>
        <p:grpSp>
          <p:nvGrpSpPr>
            <p:cNvPr id="3120" name="Group 30"/>
            <p:cNvGrpSpPr/>
            <p:nvPr/>
          </p:nvGrpSpPr>
          <p:grpSpPr>
            <a:xfrm>
              <a:off x="1244" y="1864"/>
              <a:ext cx="403" cy="386"/>
              <a:chOff x="1248" y="1535"/>
              <a:chExt cx="770" cy="736"/>
            </a:xfrm>
          </p:grpSpPr>
          <p:sp>
            <p:nvSpPr>
              <p:cNvPr id="51" name="Oval 31"/>
              <p:cNvSpPr>
                <a:spLocks noChangeArrowheads="1"/>
              </p:cNvSpPr>
              <p:nvPr/>
            </p:nvSpPr>
            <p:spPr bwMode="gray">
              <a:xfrm>
                <a:off x="1248" y="1535"/>
                <a:ext cx="656" cy="736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Oval 32"/>
              <p:cNvSpPr>
                <a:spLocks noChangeArrowheads="1"/>
              </p:cNvSpPr>
              <p:nvPr/>
            </p:nvSpPr>
            <p:spPr bwMode="gray">
              <a:xfrm>
                <a:off x="1248" y="1535"/>
                <a:ext cx="656" cy="736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32001"/>
                    </a:schemeClr>
                  </a:gs>
                  <a:gs pos="100000">
                    <a:schemeClr val="accent1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Oval 33"/>
              <p:cNvSpPr>
                <a:spLocks noChangeArrowheads="1"/>
              </p:cNvSpPr>
              <p:nvPr/>
            </p:nvSpPr>
            <p:spPr bwMode="gray">
              <a:xfrm>
                <a:off x="1301" y="1550"/>
                <a:ext cx="715" cy="70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5411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Oval 34"/>
              <p:cNvSpPr>
                <a:spLocks noChangeArrowheads="1"/>
              </p:cNvSpPr>
              <p:nvPr/>
            </p:nvSpPr>
            <p:spPr bwMode="gray">
              <a:xfrm>
                <a:off x="1303" y="1550"/>
                <a:ext cx="715" cy="70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63529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25" name="Oval 35"/>
              <p:cNvSpPr/>
              <p:nvPr/>
            </p:nvSpPr>
            <p:spPr>
              <a:xfrm>
                <a:off x="1337" y="1561"/>
                <a:ext cx="643" cy="683"/>
              </a:xfrm>
              <a:prstGeom prst="ellipse">
                <a:avLst/>
              </a:prstGeom>
              <a:solidFill>
                <a:srgbClr val="333333"/>
              </a:solidFill>
              <a:ln w="38100">
                <a:noFill/>
              </a:ln>
            </p:spPr>
            <p:txBody>
              <a:bodyPr anchor="ctr" anchorCtr="0">
                <a:spAutoFit/>
              </a:bodyPr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126" name="Group 36"/>
              <p:cNvGrpSpPr/>
              <p:nvPr/>
            </p:nvGrpSpPr>
            <p:grpSpPr>
              <a:xfrm>
                <a:off x="1348" y="1588"/>
                <a:ext cx="621" cy="628"/>
                <a:chOff x="4166" y="1706"/>
                <a:chExt cx="1252" cy="1252"/>
              </a:xfrm>
            </p:grpSpPr>
            <p:sp>
              <p:nvSpPr>
                <p:cNvPr id="3127" name="Oval 37"/>
                <p:cNvSpPr/>
                <p:nvPr/>
              </p:nvSpPr>
              <p:spPr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28" name="Oval 38"/>
                <p:cNvSpPr/>
                <p:nvPr/>
              </p:nvSpPr>
              <p:spPr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29" name="Oval 39"/>
                <p:cNvSpPr/>
                <p:nvPr/>
              </p:nvSpPr>
              <p:spPr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30" name="Oval 40"/>
                <p:cNvSpPr/>
                <p:nvPr/>
              </p:nvSpPr>
              <p:spPr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vert="eaVert"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3131" name="Text Box 41"/>
            <p:cNvSpPr txBox="1"/>
            <p:nvPr/>
          </p:nvSpPr>
          <p:spPr>
            <a:xfrm>
              <a:off x="1344" y="1904"/>
              <a:ext cx="240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32" name="Rectangle 68"/>
          <p:cNvSpPr/>
          <p:nvPr/>
        </p:nvSpPr>
        <p:spPr>
          <a:xfrm>
            <a:off x="3743643" y="3475990"/>
            <a:ext cx="4419600" cy="4298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虚函数</a:t>
            </a:r>
            <a:endParaRPr lang="zh-CN" altLang="en-US" sz="22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133" name="Rectangle 69"/>
          <p:cNvSpPr/>
          <p:nvPr/>
        </p:nvSpPr>
        <p:spPr>
          <a:xfrm>
            <a:off x="3757930" y="4430078"/>
            <a:ext cx="4419600" cy="4298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纯虚函数与抽象类</a:t>
            </a:r>
            <a:endParaRPr lang="zh-CN" altLang="en-US" sz="22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2"/>
          <p:cNvSpPr>
            <a:spLocks noGrp="1"/>
          </p:cNvSpPr>
          <p:nvPr>
            <p:ph idx="1"/>
          </p:nvPr>
        </p:nvSpPr>
        <p:spPr>
          <a:xfrm>
            <a:off x="407670" y="260350"/>
            <a:ext cx="8077200" cy="6172200"/>
          </a:xfrm>
          <a:solidFill>
            <a:srgbClr val="FFFFFF"/>
          </a:solidFill>
          <a:ln>
            <a:noFill/>
          </a:ln>
        </p:spPr>
        <p:txBody>
          <a:bodyPr anchor="t" anchorCtr="0"/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void complex::display()</a:t>
            </a:r>
            <a:endParaRPr lang="en-US" altLang="zh-CN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{   cout&lt;&lt;"("&lt;&lt;real&lt;&lt;","&lt;&lt;imag&lt;&lt;")"&lt;&lt;endl; }</a:t>
            </a:r>
            <a:endParaRPr lang="en-US" altLang="zh-CN" sz="2400" b="1" dirty="0"/>
          </a:p>
          <a:p>
            <a:pPr>
              <a:lnSpc>
                <a:spcPct val="90000"/>
              </a:lnSpc>
              <a:buNone/>
            </a:pPr>
            <a:endParaRPr lang="en-US" altLang="zh-CN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int main()     //</a:t>
            </a:r>
            <a:r>
              <a:rPr lang="zh-CN" altLang="en-US" sz="2400" b="1" dirty="0"/>
              <a:t>主函数</a:t>
            </a:r>
            <a:endParaRPr lang="zh-CN" altLang="en-US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{	complex </a:t>
            </a:r>
            <a:r>
              <a:rPr lang="en-US" altLang="zh-CN" sz="2400" b="1" dirty="0">
                <a:solidFill>
                  <a:srgbClr val="FF3300"/>
                </a:solidFill>
              </a:rPr>
              <a:t>c1(5,4),c2(2,10),c3</a:t>
            </a:r>
            <a:r>
              <a:rPr lang="en-US" altLang="zh-CN" sz="2400" b="1" dirty="0"/>
              <a:t>;  //</a:t>
            </a:r>
            <a:r>
              <a:rPr lang="zh-CN" altLang="en-US" sz="2400" b="1" dirty="0"/>
              <a:t>声明复数类的对象</a:t>
            </a:r>
            <a:endParaRPr lang="zh-CN" altLang="en-US" sz="2400" b="1" dirty="0"/>
          </a:p>
          <a:p>
            <a:pPr>
              <a:lnSpc>
                <a:spcPct val="90000"/>
              </a:lnSpc>
              <a:buNone/>
            </a:pPr>
            <a:r>
              <a:rPr lang="zh-CN" altLang="en-US" sz="2400" b="1" dirty="0"/>
              <a:t>	</a:t>
            </a:r>
            <a:r>
              <a:rPr lang="en-US" altLang="zh-CN" sz="2400" b="1" dirty="0"/>
              <a:t>cout&lt;&lt;"c1=";      c1.display();</a:t>
            </a:r>
            <a:endParaRPr lang="en-US" altLang="zh-CN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	cout&lt;&lt;"c2=";      c2.display();</a:t>
            </a:r>
            <a:endParaRPr lang="en-US" altLang="zh-CN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chemeClr val="folHlink"/>
                </a:solidFill>
              </a:rPr>
              <a:t>	</a:t>
            </a:r>
            <a:r>
              <a:rPr lang="en-US" altLang="zh-CN" sz="2400" b="1" dirty="0">
                <a:solidFill>
                  <a:srgbClr val="FF3300"/>
                </a:solidFill>
              </a:rPr>
              <a:t>c3=c1-c2;	</a:t>
            </a:r>
            <a:r>
              <a:rPr lang="en-US" altLang="zh-CN" sz="2400" b="1" dirty="0"/>
              <a:t>          //</a:t>
            </a:r>
            <a:r>
              <a:rPr lang="zh-CN" altLang="en-US" sz="2400" b="1" dirty="0"/>
              <a:t>使用重载运算符完成复数减法</a:t>
            </a:r>
            <a:endParaRPr lang="zh-CN" altLang="en-US" sz="2400" b="1" dirty="0"/>
          </a:p>
          <a:p>
            <a:pPr>
              <a:lnSpc>
                <a:spcPct val="90000"/>
              </a:lnSpc>
              <a:buNone/>
            </a:pPr>
            <a:r>
              <a:rPr lang="zh-CN" altLang="en-US" sz="2400" b="1" dirty="0"/>
              <a:t>	</a:t>
            </a:r>
            <a:r>
              <a:rPr lang="en-US" altLang="zh-CN" sz="2400" b="1" dirty="0"/>
              <a:t>cout&lt;&lt;"c3=c1-c2=";</a:t>
            </a:r>
            <a:endParaRPr lang="en-US" altLang="zh-CN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	c3.display();</a:t>
            </a:r>
            <a:endParaRPr lang="en-US" altLang="zh-CN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	c3=c1+c2;	</a:t>
            </a:r>
            <a:r>
              <a:rPr lang="en-US" altLang="zh-CN" sz="2400" b="1" dirty="0"/>
              <a:t>        //</a:t>
            </a:r>
            <a:r>
              <a:rPr lang="zh-CN" altLang="en-US" sz="2400" b="1" dirty="0"/>
              <a:t>使用重载运算符完成复数加法</a:t>
            </a:r>
            <a:endParaRPr lang="zh-CN" altLang="en-US" sz="2400" b="1" dirty="0"/>
          </a:p>
          <a:p>
            <a:pPr>
              <a:lnSpc>
                <a:spcPct val="90000"/>
              </a:lnSpc>
              <a:buNone/>
            </a:pPr>
            <a:r>
              <a:rPr lang="zh-CN" altLang="en-US" sz="2400" b="1" dirty="0"/>
              <a:t>	</a:t>
            </a:r>
            <a:r>
              <a:rPr lang="en-US" altLang="zh-CN" sz="2400" b="1" dirty="0"/>
              <a:t>cout&lt;&lt;"c3=c1+c2=";</a:t>
            </a:r>
            <a:endParaRPr lang="en-US" altLang="zh-CN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	c3.display();</a:t>
            </a:r>
            <a:endParaRPr lang="en-US" altLang="zh-CN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    return 0;</a:t>
            </a:r>
            <a:endParaRPr lang="en-US" altLang="zh-CN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}</a:t>
            </a:r>
            <a:endParaRPr lang="en-US" altLang="zh-CN" sz="2400" b="1" dirty="0"/>
          </a:p>
        </p:txBody>
      </p:sp>
      <p:sp>
        <p:nvSpPr>
          <p:cNvPr id="77828" name="Rectangle 4"/>
          <p:cNvSpPr/>
          <p:nvPr/>
        </p:nvSpPr>
        <p:spPr>
          <a:xfrm>
            <a:off x="7535863" y="4149090"/>
            <a:ext cx="3436937" cy="21590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 anchor="t" anchorCtr="0"/>
          <a:p>
            <a:pPr marL="342900" indent="-342900" algn="just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程序输出的结果为：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just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c1=(5,4)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just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c2=(2,10)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just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c3=c1-c2=(3,-6)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just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c3=c1+c2=(7,14)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7829" name="AutoShape 5"/>
          <p:cNvSpPr/>
          <p:nvPr/>
        </p:nvSpPr>
        <p:spPr>
          <a:xfrm>
            <a:off x="6744018" y="2276158"/>
            <a:ext cx="3673475" cy="792162"/>
          </a:xfrm>
          <a:prstGeom prst="wedgeRoundRectCallout">
            <a:avLst>
              <a:gd name="adj1" fmla="val -158184"/>
              <a:gd name="adj2" fmla="val 71002"/>
              <a:gd name="adj3" fmla="val 16667"/>
            </a:avLst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等价于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c3=c1.operator-(c2)</a:t>
            </a:r>
            <a:endParaRPr lang="en-US" altLang="zh-CN" sz="20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c1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为操作数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c2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为操作数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20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charRg st="70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6">
                                            <p:txEl>
                                              <p:charRg st="70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charRg st="92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7826">
                                            <p:txEl>
                                              <p:charRg st="92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charRg st="135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7826">
                                            <p:txEl>
                                              <p:charRg st="135" end="1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charRg st="168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7826">
                                            <p:txEl>
                                              <p:charRg st="168" end="2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charRg st="201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7826">
                                            <p:txEl>
                                              <p:charRg st="201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charRg st="238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826">
                                            <p:txEl>
                                              <p:charRg st="238" end="2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charRg st="258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7826">
                                            <p:txEl>
                                              <p:charRg st="258" end="2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charRg st="273" end="3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7826">
                                            <p:txEl>
                                              <p:charRg st="273" end="3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charRg st="308" end="3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7826">
                                            <p:txEl>
                                              <p:charRg st="308" end="3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charRg st="328" end="3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7826">
                                            <p:txEl>
                                              <p:charRg st="328" end="3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char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7826">
                                            <p:txEl>
                                              <p:char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charRg st="343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7826">
                                            <p:txEl>
                                              <p:charRg st="343" end="3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bldLvl="0" animBg="1"/>
      <p:bldP spid="7782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3"/>
          <p:cNvSpPr>
            <a:spLocks noGrp="1"/>
          </p:cNvSpPr>
          <p:nvPr>
            <p:ph idx="1"/>
          </p:nvPr>
        </p:nvSpPr>
        <p:spPr>
          <a:xfrm>
            <a:off x="1062990" y="1196975"/>
            <a:ext cx="10131425" cy="4483100"/>
          </a:xfrm>
          <a:noFill/>
          <a:ln>
            <a:noFill/>
          </a:ln>
        </p:spPr>
        <p:txBody>
          <a:bodyPr anchor="t" anchorCtr="0"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前置单目运算符 U</a:t>
            </a:r>
            <a:endParaRPr lang="zh-CN" altLang="en-US" sz="24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30000"/>
              </a:lnSpc>
              <a:spcBef>
                <a:spcPct val="500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如果要重载 U 为类成员函数，使之能够实现表达式 </a:t>
            </a:r>
            <a:r>
              <a:rPr lang="zh-CN" altLang="en-US" sz="24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 oprd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，其中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oprd 为A类对象，则 U 应被重载为 A 类的成员函数，无形参。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经重载后，表达式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 oprd</a:t>
            </a:r>
            <a:r>
              <a:rPr lang="zh-CN" altLang="en-US" sz="2400" dirty="0">
                <a:solidFill>
                  <a:schemeClr val="folHlin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相当于</a:t>
            </a:r>
            <a:r>
              <a:rPr lang="zh-CN" altLang="en-US" sz="24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oprd.operator U()</a:t>
            </a:r>
            <a:endParaRPr lang="zh-CN" altLang="en-US" sz="24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8853" name="Rectangle 5"/>
          <p:cNvSpPr/>
          <p:nvPr/>
        </p:nvSpPr>
        <p:spPr>
          <a:xfrm>
            <a:off x="920750" y="3645535"/>
            <a:ext cx="1041209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C++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允许重载的单目运算符包括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（正）、－（负）、*（指针间接引用）、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&amp;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（取地址）、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!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（逻辑非）、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（取反）等。其中经常使用的有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++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（自增）、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（自减）运算符。单目运算符同样既可以定义为成员函数，也可以定义为友元函数。</a:t>
            </a:r>
            <a:endParaRPr lang="zh-CN" altLang="en-US" sz="24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9" name="Rectangle 7"/>
          <p:cNvSpPr/>
          <p:nvPr/>
        </p:nvSpPr>
        <p:spPr>
          <a:xfrm>
            <a:off x="1774825" y="188913"/>
            <a:ext cx="8229600" cy="65246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p>
            <a:pPr algn="ctr" eaLnBrk="0" hangingPunct="0"/>
            <a:r>
              <a:rPr lang="en-US" altLang="zh-CN" sz="4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8.2.2 </a:t>
            </a:r>
            <a:r>
              <a:rPr lang="zh-CN" altLang="en-US" sz="4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运算符重载为成员函数</a:t>
            </a:r>
            <a:endParaRPr lang="zh-CN" altLang="en-US" sz="4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3"/>
          <p:cNvSpPr>
            <a:spLocks noGrp="1"/>
          </p:cNvSpPr>
          <p:nvPr>
            <p:ph idx="1"/>
          </p:nvPr>
        </p:nvSpPr>
        <p:spPr>
          <a:xfrm>
            <a:off x="744855" y="1124585"/>
            <a:ext cx="10667365" cy="4495800"/>
          </a:xfrm>
          <a:noFill/>
          <a:ln>
            <a:noFill/>
          </a:ln>
        </p:spPr>
        <p:txBody>
          <a:bodyPr anchor="t" anchorCtr="0"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后置单目运算符 </a:t>
            </a:r>
            <a:r>
              <a:rPr lang="en-US" altLang="zh-CN" sz="24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++</a:t>
            </a:r>
            <a:r>
              <a:rPr lang="zh-CN" altLang="en-US" sz="24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和--</a:t>
            </a:r>
            <a:endParaRPr lang="en-US" altLang="zh-CN" sz="24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如果要重载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++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或--为类成员函数，使之能够实现表达式 </a:t>
            </a:r>
            <a:r>
              <a:rPr lang="en-US" altLang="zh-CN" sz="2400" dirty="0">
                <a:solidFill>
                  <a:schemeClr val="folHlin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oprd++</a:t>
            </a:r>
            <a:r>
              <a:rPr lang="zh-CN" altLang="en-US" sz="2400" dirty="0">
                <a:solidFill>
                  <a:schemeClr val="folHlin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 </a:t>
            </a:r>
            <a:r>
              <a:rPr lang="zh-CN" altLang="en-US" sz="24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oprd--</a:t>
            </a:r>
            <a:r>
              <a:rPr lang="zh-CN" altLang="en-US" sz="2400" dirty="0">
                <a:solidFill>
                  <a:schemeClr val="folHlin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，其中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oprd 为A类对象，则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++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或--  应被重载为 A 类的成员函数，且具有一个 int 类型形参。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经重载后，表达式</a:t>
            </a:r>
            <a:r>
              <a:rPr lang="zh-CN" altLang="en-US" sz="24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oprd++</a:t>
            </a:r>
            <a:r>
              <a:rPr lang="zh-CN" altLang="en-US" sz="2400" dirty="0">
                <a:solidFill>
                  <a:schemeClr val="folHlin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相当于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oprd.operator ++(0)</a:t>
            </a:r>
            <a:endParaRPr lang="zh-CN" altLang="en-US" sz="24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362" name="Rectangle 6"/>
          <p:cNvSpPr/>
          <p:nvPr/>
        </p:nvSpPr>
        <p:spPr>
          <a:xfrm>
            <a:off x="1774825" y="188913"/>
            <a:ext cx="8229600" cy="65246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p>
            <a:pPr algn="ctr" eaLnBrk="0" hangingPunct="0"/>
            <a:r>
              <a:rPr lang="en-US" altLang="zh-CN" sz="4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8.2.2 </a:t>
            </a:r>
            <a:r>
              <a:rPr lang="zh-CN" altLang="en-US" sz="4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运算符重载为成员函数</a:t>
            </a:r>
            <a:endParaRPr lang="zh-CN" altLang="en-US" sz="4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2093913" y="3844290"/>
            <a:ext cx="7772400" cy="107156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例：重载：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A++  &lt;=&gt;  A.operator++(0)</a:t>
            </a:r>
            <a:endParaRPr lang="en-US" altLang="zh-CN" sz="24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++A  &lt;=&gt;  A.operator++()</a:t>
            </a:r>
            <a:endParaRPr lang="en-US" altLang="zh-CN" sz="24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zh-CN" altLang="en-US" sz="24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413" name="矩形 4"/>
          <p:cNvSpPr/>
          <p:nvPr/>
        </p:nvSpPr>
        <p:spPr>
          <a:xfrm>
            <a:off x="1069975" y="5156835"/>
            <a:ext cx="9975215" cy="82994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注意：前置单目运算符，重载函数没有形参，对于后置单目运算符，重载函数需要有一个整型形参。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41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/>
          </p:nvPr>
        </p:nvSpPr>
        <p:spPr>
          <a:xfrm>
            <a:off x="2063750" y="260350"/>
            <a:ext cx="7543800" cy="882650"/>
          </a:xfrm>
          <a:noFill/>
          <a:ln>
            <a:noFill/>
          </a:ln>
        </p:spPr>
        <p:txBody>
          <a:bodyPr anchor="t" anchorCtr="0"/>
          <a:p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8.2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时钟类的自加运算符重载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386" name="Rectangle 3"/>
          <p:cNvSpPr>
            <a:spLocks noGrp="1"/>
          </p:cNvSpPr>
          <p:nvPr>
            <p:ph idx="1"/>
          </p:nvPr>
        </p:nvSpPr>
        <p:spPr>
          <a:xfrm>
            <a:off x="1841818" y="980123"/>
            <a:ext cx="8507412" cy="1428750"/>
          </a:xfrm>
          <a:noFill/>
          <a:ln>
            <a:noFill/>
          </a:ln>
        </p:spPr>
        <p:txBody>
          <a:bodyPr anchor="t" anchorCtr="0"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运算符前置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++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和后置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++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重载为时钟类的成员函数。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操作数：时钟类的对象。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实现时间增加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秒钟。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Rectangle 2"/>
          <p:cNvSpPr txBox="1"/>
          <p:nvPr/>
        </p:nvSpPr>
        <p:spPr>
          <a:xfrm>
            <a:off x="2063750" y="2564765"/>
            <a:ext cx="7848600" cy="3816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#include&lt;iostream&gt;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using namespace std;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FontTx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class Clock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时钟类声明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  public:	//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外部接口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FontTx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Clock(int NewH=0, int NewM=0, int NewS=0);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void ShowTime();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Clock 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operator ++();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//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前置单目运算符重载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FontTx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Clock 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operator ++(int);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//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后置单目运算符重载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FontTx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private:	//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私有数据成员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FontTx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Hour, Minute, Second;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2"/>
          <p:cNvSpPr>
            <a:spLocks noGrp="1"/>
          </p:cNvSpPr>
          <p:nvPr>
            <p:ph idx="1"/>
          </p:nvPr>
        </p:nvSpPr>
        <p:spPr>
          <a:xfrm>
            <a:off x="911860" y="357505"/>
            <a:ext cx="9430385" cy="6192520"/>
          </a:xfrm>
          <a:noFill/>
          <a:ln>
            <a:noFill/>
          </a:ln>
        </p:spPr>
        <p:txBody>
          <a:bodyPr anchor="t" anchorCtr="0"/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Clock::Clock(int NewH, int NewM, int NewS)	//</a:t>
            </a:r>
            <a:r>
              <a:rPr lang="zh-CN" altLang="en-US" sz="2400" b="1" dirty="0"/>
              <a:t>构造函数</a:t>
            </a:r>
            <a:endParaRPr lang="zh-CN" altLang="en-US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{</a:t>
            </a: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	if(0 &lt;= NewH &amp;&amp; NewH &lt; 24 &amp;&amp; 0 &lt;= NewM &amp;&amp; NewM &lt; 60 &amp;&amp; 0 &lt;= NewS &amp;&amp; NewS &lt; 60)</a:t>
            </a: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	{     Hour=NewH;</a:t>
            </a: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	      Minute=NewM;</a:t>
            </a: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	      Second=NewS;</a:t>
            </a: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	}</a:t>
            </a: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	else</a:t>
            </a: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	     cout&lt;&lt;"Time error!"&lt;&lt;endl;</a:t>
            </a: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}</a:t>
            </a: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void Clock::ShowTime()	//</a:t>
            </a:r>
            <a:r>
              <a:rPr lang="zh-CN" altLang="en-US" sz="2400" b="1" dirty="0"/>
              <a:t>显示时间函数</a:t>
            </a:r>
            <a:endParaRPr lang="zh-CN" altLang="en-US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{</a:t>
            </a: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	cout&lt;&lt;Hour&lt;&lt;":"&lt;&lt;Minute&lt;&lt;":"&lt;&lt;Second&lt;&lt;endl;</a:t>
            </a: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}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charRg st="235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6">
                                            <p:txEl>
                                              <p:charRg st="235" end="2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charRg st="267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2946">
                                            <p:txEl>
                                              <p:charRg st="267" end="2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charRg st="269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2946">
                                            <p:txEl>
                                              <p:charRg st="269" end="3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charRg st="314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2946">
                                            <p:txEl>
                                              <p:charRg st="314" end="3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idx="1"/>
          </p:nvPr>
        </p:nvSpPr>
        <p:spPr>
          <a:xfrm>
            <a:off x="839470" y="476885"/>
            <a:ext cx="8686800" cy="6248400"/>
          </a:xfrm>
          <a:noFill/>
          <a:ln>
            <a:noFill/>
          </a:ln>
        </p:spPr>
        <p:txBody>
          <a:bodyPr anchor="t" anchorCtr="0"/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Clock  Clock::operator ++()</a:t>
            </a:r>
            <a:r>
              <a:rPr lang="en-US" altLang="zh-CN" sz="2400" b="1" dirty="0">
                <a:solidFill>
                  <a:schemeClr val="folHlink"/>
                </a:solidFill>
              </a:rPr>
              <a:t>	</a:t>
            </a:r>
            <a:r>
              <a:rPr lang="en-US" altLang="zh-CN" sz="2400" b="1" dirty="0"/>
              <a:t>//</a:t>
            </a:r>
            <a:r>
              <a:rPr lang="zh-CN" altLang="en-US" sz="2400" b="1" dirty="0"/>
              <a:t>前置单目运算符重载函数</a:t>
            </a:r>
            <a:endParaRPr lang="zh-CN" altLang="en-US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{	Second++;</a:t>
            </a:r>
            <a:endParaRPr lang="en-US" altLang="zh-CN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	if(Second&gt;=60)</a:t>
            </a:r>
            <a:endParaRPr lang="en-US" altLang="zh-CN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	{   Second=Second-60;</a:t>
            </a:r>
            <a:endParaRPr lang="en-US" altLang="zh-CN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	     Minute++;</a:t>
            </a:r>
            <a:endParaRPr lang="en-US" altLang="zh-CN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	     if(Minute&gt;=60)</a:t>
            </a:r>
            <a:endParaRPr lang="en-US" altLang="zh-CN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	     {</a:t>
            </a:r>
            <a:endParaRPr lang="en-US" altLang="zh-CN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	          Minute=Minute-60;</a:t>
            </a:r>
            <a:endParaRPr lang="en-US" altLang="zh-CN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	          Hour++;</a:t>
            </a:r>
            <a:endParaRPr lang="en-US" altLang="zh-CN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	          Hour=Hour%24;</a:t>
            </a:r>
            <a:endParaRPr lang="en-US" altLang="zh-CN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	     }</a:t>
            </a:r>
            <a:endParaRPr lang="en-US" altLang="zh-CN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	}</a:t>
            </a:r>
            <a:endParaRPr lang="en-US" altLang="zh-CN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    return *this;</a:t>
            </a:r>
            <a:endParaRPr lang="en-US" altLang="zh-CN" sz="2400" b="1" dirty="0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}</a:t>
            </a:r>
            <a:endParaRPr lang="en-US" altLang="zh-CN" sz="2400" b="1" dirty="0"/>
          </a:p>
        </p:txBody>
      </p:sp>
      <p:sp>
        <p:nvSpPr>
          <p:cNvPr id="83972" name="Rectangle 4"/>
          <p:cNvSpPr/>
          <p:nvPr/>
        </p:nvSpPr>
        <p:spPr>
          <a:xfrm>
            <a:off x="6527800" y="1268413"/>
            <a:ext cx="4787900" cy="3548062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lIns="92075" tIns="46038" rIns="92075" bIns="46038" anchor="t" anchorCtr="0"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后置单目运算符重载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Clock Clock::operator ++(int)	</a:t>
            </a:r>
            <a:endParaRPr lang="en-US" altLang="zh-CN" sz="2400" b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{   //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注意形参表中的整型参数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Clock old=*this;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++(*this);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return old;</a:t>
            </a:r>
            <a:endParaRPr lang="en-US" altLang="zh-CN" sz="2400" b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973" name="Rectangle 5"/>
          <p:cNvSpPr/>
          <p:nvPr/>
        </p:nvSpPr>
        <p:spPr>
          <a:xfrm>
            <a:off x="4763135" y="5013325"/>
            <a:ext cx="6065520" cy="1198880"/>
          </a:xfrm>
          <a:prstGeom prst="rect">
            <a:avLst/>
          </a:prstGeom>
          <a:solidFill>
            <a:srgbClr val="FFCC99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如果在自增（自减）运算符重载函数中，增加一个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型的形参，就表示该函数为实现后置自增（自减）运算的函数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endParaRPr lang="en-US" altLang="zh-CN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bldLvl="0" animBg="1"/>
      <p:bldP spid="8397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idx="1"/>
          </p:nvPr>
        </p:nvSpPr>
        <p:spPr>
          <a:xfrm>
            <a:off x="1342708" y="241935"/>
            <a:ext cx="7924800" cy="5867400"/>
          </a:xfrm>
          <a:noFill/>
          <a:ln>
            <a:noFill/>
          </a:ln>
        </p:spPr>
        <p:txBody>
          <a:bodyPr anchor="t" anchorCtr="0"/>
          <a:p>
            <a:pPr>
              <a:lnSpc>
                <a:spcPct val="90000"/>
              </a:lnSpc>
              <a:buNone/>
            </a:pPr>
            <a:endParaRPr lang="zh-CN" altLang="en-US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int main()</a:t>
            </a:r>
            <a:endParaRPr lang="en-US" altLang="zh-CN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{</a:t>
            </a:r>
            <a:endParaRPr lang="en-US" altLang="zh-CN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	Clock myClock(23,59,59);</a:t>
            </a:r>
            <a:endParaRPr lang="en-US" altLang="zh-CN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	cout&lt;&lt;"First time output:";</a:t>
            </a:r>
            <a:endParaRPr lang="en-US" altLang="zh-CN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	myClock.ShowTime();</a:t>
            </a:r>
            <a:endParaRPr lang="en-US" altLang="zh-CN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    cout&lt;&lt;"Show myClock++:";</a:t>
            </a:r>
            <a:endParaRPr lang="en-US" altLang="zh-CN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>
                <a:solidFill>
                  <a:srgbClr val="FF3300"/>
                </a:solidFill>
              </a:rPr>
              <a:t>(myClock++).</a:t>
            </a:r>
            <a:r>
              <a:rPr lang="en-US" altLang="zh-CN" sz="2400" b="1" dirty="0"/>
              <a:t>ShowTime();</a:t>
            </a:r>
            <a:endParaRPr lang="en-US" altLang="zh-CN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   cout&lt;&lt;"Show myClock:";</a:t>
            </a:r>
            <a:endParaRPr lang="en-US" altLang="zh-CN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>
                <a:solidFill>
                  <a:srgbClr val="FF3300"/>
                </a:solidFill>
              </a:rPr>
              <a:t>(myClock).</a:t>
            </a:r>
            <a:r>
              <a:rPr lang="en-US" altLang="zh-CN" sz="2400" b="1" dirty="0"/>
              <a:t>ShowTime();</a:t>
            </a:r>
            <a:endParaRPr lang="en-US" altLang="zh-CN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    cout&lt;&lt;"Show ++myClock:";</a:t>
            </a:r>
            <a:endParaRPr lang="en-US" altLang="zh-CN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>
                <a:solidFill>
                  <a:srgbClr val="FF3300"/>
                </a:solidFill>
              </a:rPr>
              <a:t>(++myClock).</a:t>
            </a:r>
            <a:r>
              <a:rPr lang="en-US" altLang="zh-CN" sz="2400" b="1" dirty="0"/>
              <a:t>ShowTime();</a:t>
            </a:r>
            <a:endParaRPr lang="en-US" altLang="zh-CN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     return 0;</a:t>
            </a:r>
            <a:endParaRPr lang="en-US" altLang="zh-CN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}</a:t>
            </a:r>
            <a:endParaRPr lang="en-US" altLang="zh-CN" sz="2400" b="1" dirty="0"/>
          </a:p>
        </p:txBody>
      </p:sp>
      <p:sp>
        <p:nvSpPr>
          <p:cNvPr id="19458" name="Rectangle 4"/>
          <p:cNvSpPr/>
          <p:nvPr/>
        </p:nvSpPr>
        <p:spPr>
          <a:xfrm>
            <a:off x="7464425" y="2060258"/>
            <a:ext cx="3959225" cy="2206625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 lIns="92075" tIns="46038" rIns="92075" bIns="46038" anchor="t" anchorCtr="0"/>
          <a:p>
            <a:pPr marL="342900" indent="-342900" algn="just" eaLnBrk="0" hangingPunct="0">
              <a:spcBef>
                <a:spcPct val="2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程序运行结果为：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 eaLnBrk="0" hangingPunct="0">
              <a:spcBef>
                <a:spcPct val="2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First time output: 23:59:59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 eaLnBrk="0" hangingPunct="0">
              <a:spcBef>
                <a:spcPct val="2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Show myClock++: 23:59:59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 eaLnBrk="0" hangingPunct="0">
              <a:spcBef>
                <a:spcPct val="2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Show myClock: 0:0:0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 eaLnBrk="0" hangingPunct="0">
              <a:spcBef>
                <a:spcPct val="2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Show ++myClock: 0:0:1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3"/>
          <p:cNvSpPr>
            <a:spLocks noGrp="1"/>
          </p:cNvSpPr>
          <p:nvPr>
            <p:ph idx="1"/>
          </p:nvPr>
        </p:nvSpPr>
        <p:spPr>
          <a:xfrm>
            <a:off x="276860" y="1124585"/>
            <a:ext cx="4957445" cy="5214620"/>
          </a:xfrm>
          <a:noFill/>
          <a:ln>
            <a:noFill/>
          </a:ln>
        </p:spPr>
        <p:txBody>
          <a:bodyPr anchor="t" anchorCtr="0"/>
          <a:p>
            <a:pPr latinLnBrk="0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如果需要重载一个运算符，使之能够用于操作某类对象的私有成员，可以此将运算符重载为该类的</a:t>
            </a:r>
            <a:r>
              <a:rPr lang="zh-CN" altLang="en-US" sz="24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友元函数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函数的形参代表依自左至右次序排列的各操作数。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后置单目运算符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++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和--的重载函数，形参列表中要增加一个int，但不必写形参名。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482" name="Rectangle 6"/>
          <p:cNvSpPr/>
          <p:nvPr/>
        </p:nvSpPr>
        <p:spPr>
          <a:xfrm>
            <a:off x="1774825" y="188913"/>
            <a:ext cx="8229600" cy="65246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p>
            <a:pPr algn="ctr" eaLnBrk="0" hangingPunct="0"/>
            <a:r>
              <a:rPr lang="en-US" altLang="zh-CN" sz="4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8.2.3 </a:t>
            </a:r>
            <a:r>
              <a:rPr lang="zh-CN" altLang="en-US" sz="4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运算符重载为友元函数</a:t>
            </a:r>
            <a:endParaRPr lang="zh-CN" altLang="en-US" sz="4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 txBox="1"/>
          <p:nvPr/>
        </p:nvSpPr>
        <p:spPr>
          <a:xfrm>
            <a:off x="5520055" y="1052830"/>
            <a:ext cx="5863590" cy="3714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双目运算符 B重载后：</a:t>
            </a:r>
            <a:b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表达式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oprd1 B oprd2 </a:t>
            </a:r>
            <a:br>
              <a:rPr lang="zh-CN" altLang="en-US" sz="2400" dirty="0">
                <a:solidFill>
                  <a:schemeClr val="folHlin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等同于 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operator B(oprd1,oprd2 )</a:t>
            </a:r>
            <a:endParaRPr lang="zh-CN" altLang="en-US" sz="24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前置单目运算符 B重载后：</a:t>
            </a:r>
            <a:b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表达式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 oprd </a:t>
            </a:r>
            <a:b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等同于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operator B(oprd )</a:t>
            </a:r>
            <a:endParaRPr lang="zh-CN" altLang="en-US" sz="24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后置单目运算符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++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和--重载后：</a:t>
            </a:r>
            <a:b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表达式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oprd B</a:t>
            </a:r>
            <a:r>
              <a:rPr lang="zh-CN" altLang="en-US" sz="2400" dirty="0">
                <a:solidFill>
                  <a:schemeClr val="folHlin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br>
              <a:rPr lang="zh-CN" altLang="en-US" sz="2400" dirty="0">
                <a:solidFill>
                  <a:schemeClr val="folHlin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等同于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operator B(oprd,0 )</a:t>
            </a:r>
            <a:endParaRPr lang="zh-CN" altLang="en-US" sz="24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519738" y="981075"/>
            <a:ext cx="0" cy="58769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charRg st="0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60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charRg st="60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07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charRg st="107" end="1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/>
          </p:cNvSpPr>
          <p:nvPr>
            <p:ph type="title"/>
          </p:nvPr>
        </p:nvSpPr>
        <p:spPr>
          <a:xfrm>
            <a:off x="551180" y="260033"/>
            <a:ext cx="10972800" cy="1143000"/>
          </a:xfrm>
          <a:noFill/>
          <a:ln>
            <a:noFill/>
          </a:ln>
        </p:spPr>
        <p:txBody>
          <a:bodyPr anchor="t" anchorCtr="0"/>
          <a:p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8-3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友元函数重载复数类的运算符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506" name="Rectangle 3"/>
          <p:cNvSpPr>
            <a:spLocks noGrp="1"/>
          </p:cNvSpPr>
          <p:nvPr>
            <p:ph idx="1"/>
          </p:nvPr>
        </p:nvSpPr>
        <p:spPr>
          <a:xfrm>
            <a:off x="911225" y="1124585"/>
            <a:ext cx="10731500" cy="1900555"/>
          </a:xfrm>
          <a:noFill/>
          <a:ln>
            <a:noFill/>
          </a:ln>
        </p:spPr>
        <p:txBody>
          <a:bodyPr anchor="t" anchorCtr="0"/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（双目）重载为复数类的友元函数，两个操作数都是复数类的对象。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&lt;&lt;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重载表示输出一个复数对象。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806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615" y="2499678"/>
            <a:ext cx="4714875" cy="2724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6384290" y="2781300"/>
            <a:ext cx="5062220" cy="2399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C++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I/O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流库的一个重要特性就是能够支持新的数据类型的输出和输入。用户可以通过对插入符（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&lt;&lt;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）和提取符（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&gt;&gt;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）进行重载来支持新的数据类型。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/>
          </p:cNvSpPr>
          <p:nvPr>
            <p:ph idx="1"/>
          </p:nvPr>
        </p:nvSpPr>
        <p:spPr>
          <a:xfrm>
            <a:off x="526415" y="500380"/>
            <a:ext cx="11308080" cy="6143625"/>
          </a:xfrm>
          <a:noFill/>
          <a:ln>
            <a:noFill/>
          </a:ln>
        </p:spPr>
        <p:txBody>
          <a:bodyPr anchor="t" anchorCtr="0"/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#include&lt;iostream&gt;</a:t>
            </a: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using namespace std;</a:t>
            </a: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class complex	//</a:t>
            </a:r>
            <a:r>
              <a:rPr lang="zh-CN" altLang="en-US" sz="2400" b="1" dirty="0"/>
              <a:t>复数类声明</a:t>
            </a:r>
            <a:endParaRPr lang="zh-CN" altLang="en-US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{</a:t>
            </a: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   public:	//</a:t>
            </a:r>
            <a:r>
              <a:rPr lang="zh-CN" altLang="en-US" sz="2400" b="1" dirty="0"/>
              <a:t>外部接口</a:t>
            </a:r>
            <a:endParaRPr lang="zh-CN" altLang="en-US" sz="2400" b="1" dirty="0"/>
          </a:p>
          <a:p>
            <a:pPr>
              <a:lnSpc>
                <a:spcPct val="80000"/>
              </a:lnSpc>
              <a:buNone/>
            </a:pPr>
            <a:r>
              <a:rPr lang="zh-CN" altLang="en-US" sz="2400" b="1" dirty="0"/>
              <a:t>	</a:t>
            </a:r>
            <a:r>
              <a:rPr lang="en-US" altLang="zh-CN" sz="2400" b="1" dirty="0"/>
              <a:t>   complex(double r=0.0,double i=0.0)</a:t>
            </a:r>
            <a:br>
              <a:rPr lang="en-US" altLang="zh-CN" sz="2400" b="1" dirty="0"/>
            </a:br>
            <a:r>
              <a:rPr lang="en-US" altLang="zh-CN" sz="2400" b="1" dirty="0"/>
              <a:t>   </a:t>
            </a:r>
            <a:r>
              <a:rPr lang="en-US" altLang="zh-CN" sz="2400" b="1" dirty="0"/>
              <a:t>{ real=r; imag=i; }	      //</a:t>
            </a:r>
            <a:r>
              <a:rPr lang="zh-CN" altLang="en-US" sz="2400" b="1" dirty="0"/>
              <a:t>构造函数</a:t>
            </a:r>
            <a:endParaRPr lang="zh-CN" altLang="en-US" sz="2400" b="1" dirty="0"/>
          </a:p>
          <a:p>
            <a:pPr>
              <a:lnSpc>
                <a:spcPct val="80000"/>
              </a:lnSpc>
              <a:buNone/>
            </a:pPr>
            <a:r>
              <a:rPr lang="zh-CN" altLang="en-US" sz="2400" b="1" dirty="0"/>
              <a:t>	</a:t>
            </a:r>
            <a:r>
              <a:rPr lang="en-US" altLang="zh-CN" sz="2400" b="1" dirty="0"/>
              <a:t>    </a:t>
            </a:r>
            <a:r>
              <a:rPr lang="en-US" altLang="zh-CN" sz="2400" b="1" dirty="0">
                <a:solidFill>
                  <a:srgbClr val="FF0000"/>
                </a:solidFill>
              </a:rPr>
              <a:t>friend complex operator + (complex c1,complex c2);</a:t>
            </a:r>
            <a:r>
              <a:rPr lang="en-US" altLang="zh-CN" sz="2400" b="1" dirty="0"/>
              <a:t>	</a:t>
            </a:r>
            <a:r>
              <a:rPr lang="en-US" altLang="zh-CN" sz="2000" b="1" dirty="0"/>
              <a:t>//</a:t>
            </a:r>
            <a:r>
              <a:rPr lang="zh-CN" altLang="en-US" sz="2000" b="1" dirty="0">
                <a:latin typeface="宋体" panose="02010600030101010101" pitchFamily="2" charset="-122"/>
              </a:rPr>
              <a:t>运算符</a:t>
            </a:r>
            <a:r>
              <a:rPr lang="en-US" altLang="zh-CN" sz="2000" b="1" dirty="0">
                <a:latin typeface="宋体" panose="02010600030101010101" pitchFamily="2" charset="-122"/>
              </a:rPr>
              <a:t>+</a:t>
            </a:r>
            <a:r>
              <a:rPr lang="zh-CN" altLang="en-US" sz="2000" b="1" dirty="0">
                <a:latin typeface="宋体" panose="02010600030101010101" pitchFamily="2" charset="-122"/>
              </a:rPr>
              <a:t>重载为友元函数</a:t>
            </a:r>
            <a:endParaRPr lang="zh-CN" altLang="en-US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en-US" sz="2400" b="1" dirty="0"/>
              <a:t>	</a:t>
            </a:r>
            <a:r>
              <a:rPr lang="en-US" altLang="zh-CN" sz="2400" b="1" dirty="0"/>
              <a:t>    </a:t>
            </a:r>
            <a:r>
              <a:rPr lang="en-US" altLang="zh-CN" sz="2400" b="1" dirty="0">
                <a:solidFill>
                  <a:srgbClr val="FF0000"/>
                </a:solidFill>
              </a:rPr>
              <a:t>friend complex operator - (complex c1,complex c2);	</a:t>
            </a:r>
            <a:r>
              <a:rPr lang="en-US" altLang="zh-CN" sz="2400" b="1" dirty="0"/>
              <a:t>/</a:t>
            </a:r>
            <a:r>
              <a:rPr lang="en-US" altLang="zh-CN" sz="2000" b="1" dirty="0"/>
              <a:t>/</a:t>
            </a:r>
            <a:r>
              <a:rPr lang="zh-CN" altLang="en-US" sz="2000" b="1" dirty="0">
                <a:latin typeface="宋体" panose="02010600030101010101" pitchFamily="2" charset="-122"/>
              </a:rPr>
              <a:t>运算符</a:t>
            </a:r>
            <a:r>
              <a:rPr lang="en-US" altLang="zh-CN" sz="2000" b="1" dirty="0">
                <a:latin typeface="宋体" panose="02010600030101010101" pitchFamily="2" charset="-122"/>
              </a:rPr>
              <a:t>-</a:t>
            </a:r>
            <a:r>
              <a:rPr lang="zh-CN" altLang="en-US" sz="2000" b="1" dirty="0">
                <a:latin typeface="宋体" panose="02010600030101010101" pitchFamily="2" charset="-122"/>
              </a:rPr>
              <a:t>重载为友元函数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        </a:t>
            </a:r>
            <a:r>
              <a:rPr lang="en-US" altLang="zh-CN" sz="2400" b="1" dirty="0">
                <a:solidFill>
                  <a:srgbClr val="FF0000"/>
                </a:solidFill>
              </a:rPr>
              <a:t>friend ostream &amp; operator &lt;&lt; (ostream &amp;out, const complex &amp;c);</a:t>
            </a:r>
            <a:r>
              <a:rPr lang="en-US" altLang="zh-CN" sz="2400" b="1" dirty="0"/>
              <a:t>		               </a:t>
            </a: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                                                                                         //</a:t>
            </a:r>
            <a:r>
              <a:rPr lang="zh-CN" altLang="en-US" sz="2400" b="1" dirty="0"/>
              <a:t>运算符</a:t>
            </a:r>
            <a:r>
              <a:rPr lang="en-US" altLang="zh-CN" sz="2400" b="1" dirty="0"/>
              <a:t>&lt;&lt; </a:t>
            </a:r>
            <a:r>
              <a:rPr lang="zh-CN" altLang="en-US" sz="2400" b="1" dirty="0"/>
              <a:t>重载</a:t>
            </a:r>
            <a:endParaRPr lang="zh-CN" altLang="en-US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  private:	//</a:t>
            </a:r>
            <a:r>
              <a:rPr lang="zh-CN" altLang="en-US" sz="2400" b="1" dirty="0"/>
              <a:t>私有数据成员</a:t>
            </a:r>
            <a:endParaRPr lang="zh-CN" altLang="en-US" sz="2400" b="1" dirty="0"/>
          </a:p>
          <a:p>
            <a:pPr>
              <a:lnSpc>
                <a:spcPct val="80000"/>
              </a:lnSpc>
              <a:buNone/>
            </a:pPr>
            <a:r>
              <a:rPr lang="zh-CN" altLang="en-US" sz="2400" b="1" dirty="0"/>
              <a:t>	</a:t>
            </a:r>
            <a:r>
              <a:rPr lang="en-US" altLang="zh-CN" sz="2400" b="1" dirty="0"/>
              <a:t>   double real;</a:t>
            </a: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	   double imag;</a:t>
            </a: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};			</a:t>
            </a:r>
            <a:endParaRPr lang="en-US" altLang="zh-CN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5807710" y="5013325"/>
            <a:ext cx="4549775" cy="706755"/>
          </a:xfrm>
          <a:prstGeom prst="rect">
            <a:avLst/>
          </a:prstGeom>
          <a:solidFill>
            <a:srgbClr val="FFCC99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当运算符重载为类的友元函数时，函数的参数个数和原来的操作数个数相同。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16200000" flipV="1">
            <a:off x="6007100" y="4164965"/>
            <a:ext cx="1398588" cy="21431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813550" y="3212783"/>
            <a:ext cx="794385" cy="178879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2"/>
          <p:cNvSpPr>
            <a:spLocks noGrp="1"/>
          </p:cNvSpPr>
          <p:nvPr>
            <p:ph idx="1"/>
          </p:nvPr>
        </p:nvSpPr>
        <p:spPr>
          <a:xfrm>
            <a:off x="747395" y="1172210"/>
            <a:ext cx="10439400" cy="2049780"/>
          </a:xfrm>
          <a:noFill/>
          <a:ln>
            <a:noFill/>
          </a:ln>
        </p:spPr>
        <p:txBody>
          <a:bodyPr anchor="t" anchorCtr="0"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多态性是面向对象程序设计的重要特征之一。</a:t>
            </a:r>
            <a:endParaRPr lang="zh-CN" altLang="en-US" sz="2400" dirty="0">
              <a:solidFill>
                <a:schemeClr val="folHlin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多态：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同样的消息被不同类型的对象接收时导致不同的行为。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消息：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指对类的成员函数的调用。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不同的行为：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不同的实现是指执行了不同的函数。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98" name="Rectangle 3"/>
          <p:cNvSpPr>
            <a:spLocks noGrp="1"/>
          </p:cNvSpPr>
          <p:nvPr>
            <p:ph type="title"/>
          </p:nvPr>
        </p:nvSpPr>
        <p:spPr>
          <a:xfrm>
            <a:off x="1774825" y="188913"/>
            <a:ext cx="8229600" cy="652462"/>
          </a:xfrm>
          <a:noFill/>
          <a:ln>
            <a:noFill/>
          </a:ln>
        </p:spPr>
        <p:txBody>
          <a:bodyPr lIns="92075" tIns="46038" rIns="92075" bIns="46038" anchor="b" anchorCtr="0"/>
          <a:p>
            <a:r>
              <a:rPr lang="en-US" altLang="zh-CN" sz="3600" b="1" dirty="0"/>
              <a:t>8.1 </a:t>
            </a:r>
            <a:r>
              <a:rPr lang="zh-CN" altLang="en-US" sz="3600" b="1" dirty="0"/>
              <a:t>多态性概述</a:t>
            </a:r>
            <a:r>
              <a:rPr lang="en-US" altLang="zh-CN" sz="3600" b="1" dirty="0"/>
              <a:t> </a:t>
            </a:r>
            <a:endParaRPr lang="en-US" altLang="zh-CN" sz="3600" b="1" dirty="0"/>
          </a:p>
        </p:txBody>
      </p:sp>
      <p:sp>
        <p:nvSpPr>
          <p:cNvPr id="4" name="Rectangle 3"/>
          <p:cNvSpPr txBox="1"/>
          <p:nvPr/>
        </p:nvSpPr>
        <p:spPr>
          <a:xfrm>
            <a:off x="622935" y="3140710"/>
            <a:ext cx="10984230" cy="2615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</a:t>
            </a:r>
            <a:endParaRPr lang="zh-CN" altLang="en-US" sz="24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重载多态：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函数重载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运算符重载。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强制多态：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将一个变元的类型改变以符合某种操作要求。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包含多态：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类族中定义不同类中同名成员函数的多态行为，通过虚函数实现。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参数多态：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与类模板相关，使用时必须赋予实际类型才可实例化。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charRg st="21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6">
                                            <p:txEl>
                                              <p:charRg st="21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charRg st="49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86">
                                            <p:txEl>
                                              <p:charRg st="49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charRg st="65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586">
                                            <p:txEl>
                                              <p:charRg st="65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charRg st="3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2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charRg st="22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8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charRg st="48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83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charRg st="83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13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charRg st="113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>
            <a:spLocks noGrp="1"/>
          </p:cNvSpPr>
          <p:nvPr>
            <p:ph idx="1"/>
          </p:nvPr>
        </p:nvSpPr>
        <p:spPr>
          <a:xfrm>
            <a:off x="1151890" y="0"/>
            <a:ext cx="9416415" cy="6324600"/>
          </a:xfrm>
          <a:noFill/>
          <a:ln>
            <a:noFill/>
          </a:ln>
        </p:spPr>
        <p:txBody>
          <a:bodyPr anchor="t" anchorCtr="0"/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complex operator +(complex c1,complex c2)</a:t>
            </a:r>
            <a:r>
              <a:rPr lang="en-US" altLang="zh-CN" sz="2400" b="1" dirty="0"/>
              <a:t>	</a:t>
            </a:r>
            <a:endParaRPr lang="en-US" altLang="zh-CN" sz="24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/>
              <a:t>{	   return complex(c2.real+c1.real, c2.imag+c1.imag);}</a:t>
            </a:r>
            <a:endParaRPr lang="en-US" altLang="zh-CN" sz="24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complex operator -(complex c1,complex c2)	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/>
              <a:t>{	return complex(c1.real-c2.real, c1.imag-c2.imag);    }</a:t>
            </a:r>
            <a:endParaRPr lang="en-US" altLang="zh-CN" sz="24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ostream &amp; operator &lt;&lt; (ostream &amp;out, const complex &amp;c)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/>
              <a:t>{   out &lt;&lt; c.real;</a:t>
            </a:r>
            <a:endParaRPr lang="en-US" altLang="zh-CN" sz="24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/>
              <a:t>     if(c.imag&gt;0) out&lt;&lt; "+" &lt;&lt; c.imag &lt;&lt; "i";</a:t>
            </a:r>
            <a:endParaRPr lang="en-US" altLang="zh-CN" sz="24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/>
              <a:t>     else if(c.imag&lt;0)  out&lt;&lt; c.imag &lt;&lt; "i";</a:t>
            </a:r>
            <a:endParaRPr lang="en-US" altLang="zh-CN" sz="24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/>
              <a:t>	 return out;</a:t>
            </a:r>
            <a:endParaRPr lang="en-US" altLang="zh-CN" sz="24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/>
              <a:t>}</a:t>
            </a:r>
            <a:endParaRPr lang="en-US" altLang="zh-CN" sz="2400" b="1" dirty="0"/>
          </a:p>
        </p:txBody>
      </p:sp>
      <p:sp>
        <p:nvSpPr>
          <p:cNvPr id="4" name="矩形 3"/>
          <p:cNvSpPr/>
          <p:nvPr/>
        </p:nvSpPr>
        <p:spPr>
          <a:xfrm>
            <a:off x="1919288" y="3500438"/>
            <a:ext cx="5537200" cy="31692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int main()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Tx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{   complex c1(5, 4), c2(2, 10), c3;	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Tx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cout &lt;&lt; "c1 = " &lt;&lt; c1 &lt;&lt; endl;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Tx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cout &lt;&lt; "c2 = " &lt;&lt; c2 &lt;&lt; endl;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Tx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c3 = c1 - c2;	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Tx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cout &lt;&lt; "c3 = c1 - c2 = " &lt;&lt; c3 &lt;&lt; endl;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Tx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c3 = c1 + c2;	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Tx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cout &lt;&lt; "c3 = c1 + c2 = " &lt;&lt; c3 &lt;&lt; endl;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Tx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Tx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51763" y="2996565"/>
            <a:ext cx="3436937" cy="21590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 anchor="t" anchorCtr="0"/>
          <a:p>
            <a:pPr marL="342900" indent="-342900" algn="just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程序输出的结果为：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c1=5+4i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c2=2+10i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c3=c1-c2=3-6i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c3=c1+c2=7+14i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/>
          </p:nvPr>
        </p:nvSpPr>
        <p:spPr>
          <a:xfrm>
            <a:off x="2595563" y="214313"/>
            <a:ext cx="7315200" cy="1143000"/>
          </a:xfrm>
          <a:noFill/>
          <a:ln>
            <a:noFill/>
          </a:ln>
        </p:spPr>
        <p:txBody>
          <a:bodyPr anchor="t" anchorCtr="0"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静态绑定与动态绑定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1139" name="Rectangle 3"/>
          <p:cNvSpPr>
            <a:spLocks noGrp="1"/>
          </p:cNvSpPr>
          <p:nvPr>
            <p:ph idx="1"/>
          </p:nvPr>
        </p:nvSpPr>
        <p:spPr>
          <a:xfrm>
            <a:off x="741045" y="1214755"/>
            <a:ext cx="10832465" cy="4876800"/>
          </a:xfrm>
          <a:noFill/>
          <a:ln>
            <a:noFill/>
          </a:ln>
        </p:spPr>
        <p:txBody>
          <a:bodyPr anchor="t" anchorCtr="0"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绑定</a:t>
            </a:r>
            <a:endParaRPr lang="zh-CN" altLang="en-US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程序自身彼此关联的过程，确定程序中的操作调用与执行该操作的代码间的关系。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静态绑定（静态联编）</a:t>
            </a:r>
            <a:endParaRPr lang="zh-CN" altLang="en-US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联编工作出现在编译阶段，用对象名或者类名来限定要调用的函数。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动态绑定</a:t>
            </a:r>
            <a:endParaRPr lang="zh-CN" altLang="en-US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联编工作在程序运行时执行，在程序运行时才确定将要调用的函数。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charRg st="3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1139">
                                            <p:txEl>
                                              <p:charRg st="3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charRg st="51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1139">
                                            <p:txEl>
                                              <p:charRg st="51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charRg st="82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1139">
                                            <p:txEl>
                                              <p:charRg st="82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charRg st="87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1139">
                                            <p:txEl>
                                              <p:charRg st="87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idx="1"/>
          </p:nvPr>
        </p:nvSpPr>
        <p:spPr>
          <a:xfrm>
            <a:off x="2063750" y="404813"/>
            <a:ext cx="8229600" cy="6172200"/>
          </a:xfrm>
          <a:noFill/>
          <a:ln>
            <a:noFill/>
          </a:ln>
        </p:spPr>
        <p:txBody>
          <a:bodyPr anchor="t" anchorCtr="0"/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#include&lt;iostream&gt;</a:t>
            </a: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using namespace std;</a:t>
            </a: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class Point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{ public:</a:t>
            </a: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	Point(double i, double j) {x=i; y=j;}</a:t>
            </a: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>
                <a:solidFill>
                  <a:srgbClr val="0000FF"/>
                </a:solidFill>
              </a:rPr>
              <a:t>double Area()  </a:t>
            </a:r>
            <a:r>
              <a:rPr lang="en-US" altLang="zh-CN" sz="2400" b="1" dirty="0"/>
              <a:t>const{  return 0.0;}</a:t>
            </a: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  private:</a:t>
            </a: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	double x, y;</a:t>
            </a: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};</a:t>
            </a: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class Rectangle:public Point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{ public:</a:t>
            </a: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	Rectangle(double i, double j, double k, double l);</a:t>
            </a: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>
                <a:solidFill>
                  <a:srgbClr val="0000FF"/>
                </a:solidFill>
              </a:rPr>
              <a:t>double Area()</a:t>
            </a:r>
            <a:r>
              <a:rPr lang="en-US" altLang="zh-CN" sz="2400" b="1" dirty="0"/>
              <a:t> const  {return  w*h;}</a:t>
            </a: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  private:</a:t>
            </a: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	double w,h;</a:t>
            </a: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};</a:t>
            </a:r>
            <a:endParaRPr lang="en-US" altLang="zh-CN" sz="2400" b="1" dirty="0"/>
          </a:p>
        </p:txBody>
      </p:sp>
      <p:sp>
        <p:nvSpPr>
          <p:cNvPr id="25602" name="Text Box 3"/>
          <p:cNvSpPr txBox="1"/>
          <p:nvPr/>
        </p:nvSpPr>
        <p:spPr>
          <a:xfrm>
            <a:off x="8382000" y="381000"/>
            <a:ext cx="18288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u="sng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静态绑定例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>
            <a:spLocks noGrp="1"/>
          </p:cNvSpPr>
          <p:nvPr>
            <p:ph idx="1"/>
          </p:nvPr>
        </p:nvSpPr>
        <p:spPr>
          <a:xfrm>
            <a:off x="794385" y="609600"/>
            <a:ext cx="10215245" cy="5715000"/>
          </a:xfrm>
          <a:noFill/>
          <a:ln>
            <a:noFill/>
          </a:ln>
        </p:spPr>
        <p:txBody>
          <a:bodyPr anchor="t" anchorCtr="0"/>
          <a:p>
            <a:pPr>
              <a:buNone/>
            </a:pPr>
            <a:r>
              <a:rPr lang="en-US" altLang="zh-CN" sz="2400" b="1" dirty="0"/>
              <a:t>Rectangle::Rectangle(double i, double j, double k, double l) :</a:t>
            </a:r>
            <a:r>
              <a:rPr lang="en-US" altLang="zh-CN" sz="2400" b="1" dirty="0">
                <a:solidFill>
                  <a:srgbClr val="FF0000"/>
                </a:solidFill>
              </a:rPr>
              <a:t>Point(i,j)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400" b="1" dirty="0"/>
              <a:t>{	w=k;  h=l; }</a:t>
            </a:r>
            <a:endParaRPr lang="en-US" altLang="zh-CN" sz="2400" b="1" dirty="0"/>
          </a:p>
          <a:p>
            <a:pPr>
              <a:spcBef>
                <a:spcPct val="50000"/>
              </a:spcBef>
              <a:buNone/>
            </a:pPr>
            <a:r>
              <a:rPr lang="en-US" altLang="zh-CN" sz="2400" b="1" dirty="0"/>
              <a:t>void fun( </a:t>
            </a:r>
            <a:r>
              <a:rPr lang="en-US" altLang="zh-CN" sz="2400" b="1" dirty="0">
                <a:solidFill>
                  <a:srgbClr val="FF0000"/>
                </a:solidFill>
              </a:rPr>
              <a:t>Point &amp;s </a:t>
            </a:r>
            <a:r>
              <a:rPr lang="en-US" altLang="zh-CN" sz="2400" b="1" dirty="0"/>
              <a:t>)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{	cout&lt;&lt;"Area="&lt;&lt;</a:t>
            </a:r>
            <a:r>
              <a:rPr lang="en-US" altLang="zh-CN" sz="2400" b="1" dirty="0">
                <a:solidFill>
                  <a:srgbClr val="FF0000"/>
                </a:solidFill>
              </a:rPr>
              <a:t>s</a:t>
            </a:r>
            <a:r>
              <a:rPr lang="en-US" altLang="zh-CN" sz="2400" b="1" dirty="0"/>
              <a:t>.Area()&lt;&lt;endl;  }</a:t>
            </a:r>
            <a:endParaRPr lang="en-US" altLang="zh-CN" sz="2400" b="1" dirty="0"/>
          </a:p>
          <a:p>
            <a:pPr>
              <a:spcBef>
                <a:spcPct val="50000"/>
              </a:spcBef>
              <a:buNone/>
            </a:pPr>
            <a:r>
              <a:rPr lang="en-US" altLang="zh-CN" sz="2400" b="1" dirty="0"/>
              <a:t>int main()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{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	Point p1(1.5,2.5);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    Rectangle rec</a:t>
            </a:r>
            <a:r>
              <a:rPr lang="en-US" altLang="zh-CN" sz="2400" b="1" dirty="0"/>
              <a:t>(3.0, 5.2, 15.0, 25.0);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    fun(p1);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	fun(</a:t>
            </a:r>
            <a:r>
              <a:rPr lang="en-US" altLang="zh-CN" sz="2400" b="1" dirty="0">
                <a:solidFill>
                  <a:schemeClr val="tx2"/>
                </a:solidFill>
              </a:rPr>
              <a:t>rec</a:t>
            </a:r>
            <a:r>
              <a:rPr lang="en-US" altLang="zh-CN" sz="2400" b="1" dirty="0"/>
              <a:t>);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    return 0;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}</a:t>
            </a:r>
            <a:endParaRPr lang="en-US" altLang="zh-CN" sz="2400" b="1" dirty="0"/>
          </a:p>
        </p:txBody>
      </p:sp>
      <p:sp>
        <p:nvSpPr>
          <p:cNvPr id="93188" name="Rectangle 4"/>
          <p:cNvSpPr/>
          <p:nvPr/>
        </p:nvSpPr>
        <p:spPr>
          <a:xfrm>
            <a:off x="8401050" y="3213100"/>
            <a:ext cx="1943100" cy="119888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运行结果：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Area=0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Area=0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4808220" y="4927600"/>
            <a:ext cx="6352540" cy="460375"/>
          </a:xfrm>
          <a:prstGeom prst="rect">
            <a:avLst/>
          </a:prstGeom>
          <a:solidFill>
            <a:srgbClr val="FDA3A1"/>
          </a:solidFill>
          <a:ln w="12700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说明：继承与派生时的类型兼容规则起作用。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bldLvl="0" animBg="1"/>
      <p:bldP spid="4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>
            <a:spLocks noGrp="1"/>
          </p:cNvSpPr>
          <p:nvPr>
            <p:ph idx="1"/>
          </p:nvPr>
        </p:nvSpPr>
        <p:spPr>
          <a:xfrm>
            <a:off x="1738313" y="0"/>
            <a:ext cx="8534400" cy="6858000"/>
          </a:xfrm>
          <a:noFill/>
          <a:ln>
            <a:noFill/>
          </a:ln>
        </p:spPr>
        <p:txBody>
          <a:bodyPr anchor="t" anchorCtr="0"/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#include&lt;iostream&gt;</a:t>
            </a: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using namespace std;</a:t>
            </a: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class Point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{ </a:t>
            </a: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   public:</a:t>
            </a: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	 Point(double i, double j) {x=i; y=j;}</a:t>
            </a: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>
                <a:solidFill>
                  <a:schemeClr val="tx2"/>
                </a:solidFill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virtual double Area() </a:t>
            </a:r>
            <a:r>
              <a:rPr lang="en-US" altLang="zh-CN" sz="2400" b="1" dirty="0"/>
              <a:t> const{  return 0.0;}</a:t>
            </a: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  private:</a:t>
            </a: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	double x, y;</a:t>
            </a: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};</a:t>
            </a: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class Rectangle:public Point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{ public:</a:t>
            </a: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	 Rectangle(double i, double j, double k, double l);</a:t>
            </a: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>
                <a:solidFill>
                  <a:srgbClr val="0000FF"/>
                </a:solidFill>
              </a:rPr>
              <a:t> virtual double Area() </a:t>
            </a:r>
            <a:r>
              <a:rPr lang="en-US" altLang="zh-CN" sz="2400" b="1" dirty="0"/>
              <a:t>const  {return  w*h;}</a:t>
            </a: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  private:</a:t>
            </a: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	double w,h;</a:t>
            </a: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/>
              <a:t>};</a:t>
            </a:r>
            <a:endParaRPr lang="en-US" altLang="zh-CN" sz="2400" b="1" dirty="0"/>
          </a:p>
          <a:p>
            <a:pPr>
              <a:lnSpc>
                <a:spcPct val="80000"/>
              </a:lnSpc>
              <a:buNone/>
            </a:pPr>
            <a:endParaRPr lang="zh-CN" altLang="en-US" sz="2400" b="1" dirty="0">
              <a:solidFill>
                <a:srgbClr val="66FFFF"/>
              </a:solidFill>
            </a:endParaRPr>
          </a:p>
        </p:txBody>
      </p:sp>
      <p:sp>
        <p:nvSpPr>
          <p:cNvPr id="27650" name="Text Box 3"/>
          <p:cNvSpPr txBox="1"/>
          <p:nvPr/>
        </p:nvSpPr>
        <p:spPr>
          <a:xfrm>
            <a:off x="8458200" y="381000"/>
            <a:ext cx="1752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u="sng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动态绑定例 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2"/>
          <p:cNvSpPr>
            <a:spLocks noGrp="1"/>
          </p:cNvSpPr>
          <p:nvPr>
            <p:ph idx="1"/>
          </p:nvPr>
        </p:nvSpPr>
        <p:spPr>
          <a:xfrm>
            <a:off x="1266825" y="428625"/>
            <a:ext cx="10339070" cy="5715000"/>
          </a:xfrm>
          <a:noFill/>
          <a:ln>
            <a:noFill/>
          </a:ln>
        </p:spPr>
        <p:txBody>
          <a:bodyPr anchor="t" anchorCtr="0"/>
          <a:p>
            <a:pPr>
              <a:buNone/>
            </a:pPr>
            <a:r>
              <a:rPr lang="en-US" altLang="zh-CN" sz="2400" b="1" dirty="0"/>
              <a:t>Rectangle::Rectangle(double i, double j, double k, double l) :</a:t>
            </a:r>
            <a:r>
              <a:rPr lang="en-US" altLang="zh-CN" sz="2400" b="1" dirty="0">
                <a:solidFill>
                  <a:srgbClr val="FF0000"/>
                </a:solidFill>
              </a:rPr>
              <a:t>Point(i,j)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400" b="1" dirty="0"/>
              <a:t>{	w=k;  h=l; }</a:t>
            </a:r>
            <a:endParaRPr lang="en-US" altLang="zh-CN" sz="2400" b="1" dirty="0"/>
          </a:p>
          <a:p>
            <a:pPr>
              <a:spcBef>
                <a:spcPct val="50000"/>
              </a:spcBef>
              <a:buNone/>
            </a:pPr>
            <a:r>
              <a:rPr lang="en-US" altLang="zh-CN" sz="2400" b="1" dirty="0"/>
              <a:t>void fun( </a:t>
            </a:r>
            <a:r>
              <a:rPr lang="en-US" altLang="zh-CN" sz="2400" b="1" dirty="0">
                <a:solidFill>
                  <a:srgbClr val="FF0000"/>
                </a:solidFill>
              </a:rPr>
              <a:t>Point &amp;s </a:t>
            </a:r>
            <a:r>
              <a:rPr lang="en-US" altLang="zh-CN" sz="2400" b="1" dirty="0"/>
              <a:t>)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{	cout&lt;&lt;"Area="&lt;&lt;</a:t>
            </a:r>
            <a:r>
              <a:rPr lang="en-US" altLang="zh-CN" sz="2400" b="1" dirty="0">
                <a:solidFill>
                  <a:srgbClr val="FF0000"/>
                </a:solidFill>
              </a:rPr>
              <a:t>s</a:t>
            </a:r>
            <a:r>
              <a:rPr lang="en-US" altLang="zh-CN" sz="2400" b="1" dirty="0"/>
              <a:t>.Area()&lt;&lt;endl;  }</a:t>
            </a:r>
            <a:endParaRPr lang="en-US" altLang="zh-CN" sz="2400" b="1" dirty="0"/>
          </a:p>
          <a:p>
            <a:pPr>
              <a:spcBef>
                <a:spcPct val="50000"/>
              </a:spcBef>
              <a:buNone/>
            </a:pPr>
            <a:r>
              <a:rPr lang="en-US" altLang="zh-CN" sz="2400" b="1" dirty="0"/>
              <a:t>int main()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{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	Point p1(1.5,2.5);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    Rectangle rec</a:t>
            </a:r>
            <a:r>
              <a:rPr lang="en-US" altLang="zh-CN" sz="2400" b="1" dirty="0"/>
              <a:t>(3.0, 5.2, 15.0, 25.0);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    fun(p1);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	fun(</a:t>
            </a:r>
            <a:r>
              <a:rPr lang="en-US" altLang="zh-CN" sz="2400" b="1" dirty="0">
                <a:solidFill>
                  <a:schemeClr val="tx2"/>
                </a:solidFill>
              </a:rPr>
              <a:t>rec</a:t>
            </a:r>
            <a:r>
              <a:rPr lang="en-US" altLang="zh-CN" sz="2400" b="1" dirty="0"/>
              <a:t>);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    return 0;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}</a:t>
            </a:r>
            <a:endParaRPr lang="en-US" altLang="zh-CN" sz="2400" b="1" dirty="0"/>
          </a:p>
        </p:txBody>
      </p:sp>
      <p:sp>
        <p:nvSpPr>
          <p:cNvPr id="95236" name="Rectangle 4"/>
          <p:cNvSpPr/>
          <p:nvPr/>
        </p:nvSpPr>
        <p:spPr>
          <a:xfrm>
            <a:off x="8401050" y="3213100"/>
            <a:ext cx="1873250" cy="119888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运行结果：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Area=0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Area=375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671830" y="1143000"/>
            <a:ext cx="10882630" cy="5257800"/>
          </a:xfrm>
          <a:noFill/>
          <a:ln>
            <a:noFill/>
          </a:ln>
        </p:spPr>
        <p:txBody>
          <a:bodyPr anchor="t" anchorCtr="0"/>
          <a:p>
            <a:pPr latinLnBrk="0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虚函数是动态绑定的基础。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虚函数是非静态的成员函数。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在类的声明中，在函数原型之前写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virtual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virtual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只用来说明类声明中的原型，不能用在函数实现时。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虚函数具有继承性，基类中声明了虚函数，派生类中无论是否说明，同原型函数都自动为虚函数。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本质：不是重载声明而是覆盖。</a:t>
            </a:r>
            <a:endParaRPr lang="zh-CN" altLang="en-US" sz="24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调用方式：通过基类指针或引用，执行时会根据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指针指向的对象的类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，决定调用哪个函数。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698" name="Rectangle 6"/>
          <p:cNvSpPr/>
          <p:nvPr/>
        </p:nvSpPr>
        <p:spPr>
          <a:xfrm>
            <a:off x="1774825" y="188913"/>
            <a:ext cx="8229600" cy="65246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p>
            <a:pPr algn="ctr" eaLnBrk="0" hangingPunct="0"/>
            <a:r>
              <a:rPr lang="en-US" altLang="zh-CN" sz="4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8.3 </a:t>
            </a:r>
            <a:r>
              <a:rPr lang="zh-CN" altLang="en-US" sz="4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虚函数</a:t>
            </a:r>
            <a:endParaRPr lang="zh-CN" altLang="en-US" sz="4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27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charRg st="27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51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charRg st="51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83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charRg st="83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127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charRg st="127" end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142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charRg st="142" end="1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7" name="Rectangle 5"/>
          <p:cNvSpPr>
            <a:spLocks noGrp="1"/>
          </p:cNvSpPr>
          <p:nvPr>
            <p:ph idx="1"/>
          </p:nvPr>
        </p:nvSpPr>
        <p:spPr>
          <a:xfrm>
            <a:off x="1487805" y="188595"/>
            <a:ext cx="7597775" cy="6072188"/>
          </a:xfrm>
          <a:noFill/>
          <a:ln>
            <a:noFill/>
          </a:ln>
        </p:spPr>
        <p:txBody>
          <a:bodyPr anchor="t" anchorCtr="0"/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#include &lt;iostream&gt;</a:t>
            </a:r>
            <a:endParaRPr lang="en-US" altLang="zh-CN" sz="2000" b="1" dirty="0"/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using namespace std;</a:t>
            </a:r>
            <a:endParaRPr lang="en-US" altLang="zh-CN" sz="2000" b="1" dirty="0"/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class Base1	//</a:t>
            </a:r>
            <a:r>
              <a:rPr lang="zh-CN" altLang="en-US" sz="2000" b="1" dirty="0"/>
              <a:t>基类</a:t>
            </a:r>
            <a:r>
              <a:rPr lang="en-US" altLang="zh-CN" sz="2000" b="1" dirty="0"/>
              <a:t>Base1</a:t>
            </a:r>
            <a:r>
              <a:rPr lang="zh-CN" altLang="en-US" sz="2000" b="1" dirty="0"/>
              <a:t>声明</a:t>
            </a:r>
            <a:endParaRPr lang="zh-CN" altLang="en-US" sz="2000" b="1" dirty="0"/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{ public:	//</a:t>
            </a:r>
            <a:r>
              <a:rPr lang="zh-CN" altLang="en-US" sz="2000" b="1" dirty="0"/>
              <a:t>外部接口</a:t>
            </a:r>
            <a:endParaRPr lang="zh-CN" altLang="en-US" sz="2000" b="1" dirty="0"/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>
                <a:solidFill>
                  <a:srgbClr val="FF0000"/>
                </a:solidFill>
              </a:rPr>
              <a:t>virtual void display()  const;</a:t>
            </a:r>
            <a:r>
              <a:rPr lang="en-US" altLang="zh-CN" sz="2000" b="1" dirty="0"/>
              <a:t>//</a:t>
            </a:r>
            <a:r>
              <a:rPr lang="zh-CN" altLang="en-US" sz="2000" b="1" dirty="0"/>
              <a:t>虚成员函数</a:t>
            </a:r>
            <a:endParaRPr lang="zh-CN" altLang="en-US" sz="2000" b="1" dirty="0"/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};</a:t>
            </a:r>
            <a:r>
              <a:rPr lang="zh-CN" altLang="en-US" sz="2000" b="1" dirty="0"/>
              <a:t> </a:t>
            </a:r>
            <a:endParaRPr lang="en-US" altLang="zh-CN" sz="2000" b="1" dirty="0"/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void Base1::display()  const</a:t>
            </a:r>
            <a:endParaRPr lang="en-US" altLang="zh-CN" sz="2000" b="1" dirty="0"/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{ cout&lt;&lt;"Base1::display()"&lt;&lt;endl;  } </a:t>
            </a:r>
            <a:endParaRPr lang="en-US" altLang="zh-CN" sz="2000" b="1" dirty="0"/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altLang="zh-CN" sz="2000" b="1" dirty="0"/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class Base2: public Base1	//</a:t>
            </a:r>
            <a:r>
              <a:rPr lang="zh-CN" altLang="en-US" sz="2000" b="1" dirty="0"/>
              <a:t>公有派生</a:t>
            </a:r>
            <a:endParaRPr lang="zh-CN" altLang="en-US" sz="2000" b="1" dirty="0"/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{ public:</a:t>
            </a:r>
            <a:endParaRPr lang="en-US" altLang="zh-CN" sz="2000" b="1" dirty="0"/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 </a:t>
            </a:r>
            <a:r>
              <a:rPr lang="en-US" altLang="zh-CN" sz="2000" b="1" dirty="0">
                <a:solidFill>
                  <a:srgbClr val="0000FF"/>
                </a:solidFill>
              </a:rPr>
              <a:t>void display() const;  </a:t>
            </a:r>
            <a:endParaRPr lang="en-US" altLang="zh-CN" sz="2000" b="1" dirty="0"/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};</a:t>
            </a:r>
            <a:endParaRPr lang="en-US" altLang="zh-CN" sz="2000" b="1" dirty="0"/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void  Base2::display()  const 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{  cout&lt;&lt;"Base2::display()"&lt;&lt;endl;  }</a:t>
            </a:r>
            <a:endParaRPr lang="en-US" altLang="zh-CN" sz="2000" b="1" dirty="0"/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altLang="zh-CN" sz="2000" b="1" dirty="0"/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class Derived: public Base2	//</a:t>
            </a:r>
            <a:r>
              <a:rPr lang="zh-CN" altLang="en-US" sz="2000" b="1" dirty="0"/>
              <a:t>公有派生</a:t>
            </a:r>
            <a:endParaRPr lang="zh-CN" altLang="en-US" sz="2000" b="1" dirty="0"/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{ public:</a:t>
            </a:r>
            <a:endParaRPr lang="en-US" altLang="zh-CN" sz="2000" b="1" dirty="0"/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>
                <a:solidFill>
                  <a:srgbClr val="0000FF"/>
                </a:solidFill>
              </a:rPr>
              <a:t>  void display() const; </a:t>
            </a:r>
            <a:r>
              <a:rPr lang="en-US" altLang="zh-CN" sz="2000" b="1" dirty="0"/>
              <a:t>    </a:t>
            </a:r>
            <a:endParaRPr lang="en-US" altLang="zh-CN" sz="2000" b="1" dirty="0"/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}; </a:t>
            </a:r>
            <a:endParaRPr lang="en-US" altLang="zh-CN" sz="2000" b="1" dirty="0"/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void Derived::display() const</a:t>
            </a:r>
            <a:endParaRPr lang="en-US" altLang="zh-CN" sz="2000" b="1" dirty="0"/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{  cout&lt;&lt;"Derived::display()"&lt;&lt;endl;  }</a:t>
            </a:r>
            <a:endParaRPr lang="en-US" altLang="zh-CN" sz="2000" b="1" dirty="0"/>
          </a:p>
        </p:txBody>
      </p:sp>
      <p:sp>
        <p:nvSpPr>
          <p:cNvPr id="6" name="矩形标注 5"/>
          <p:cNvSpPr/>
          <p:nvPr/>
        </p:nvSpPr>
        <p:spPr>
          <a:xfrm>
            <a:off x="6453505" y="2929255"/>
            <a:ext cx="4810125" cy="1000125"/>
          </a:xfrm>
          <a:prstGeom prst="wedgeRectCallout">
            <a:avLst>
              <a:gd name="adj1" fmla="val -117370"/>
              <a:gd name="adj2" fmla="val -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虚函数具有继承性，基类中声明了虚函数，派生类中无论是否说明，同原型函数都自动为虚函数。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6524625" y="929005"/>
            <a:ext cx="4552950" cy="1000125"/>
          </a:xfrm>
          <a:prstGeom prst="wedgeRectCallout">
            <a:avLst>
              <a:gd name="adj1" fmla="val -139353"/>
              <a:gd name="adj2" fmla="val -2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虚函数定义：在类的声明中，在函数类型前写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virtual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。当成员函数在类体外实现时，不能加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virtual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10800000" flipV="1">
            <a:off x="3810000" y="3786188"/>
            <a:ext cx="2643188" cy="17145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193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7">
                                            <p:txEl>
                                              <p:charRg st="193" end="2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226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7">
                                            <p:txEl>
                                              <p:charRg st="226" end="2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236" end="2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677">
                                            <p:txEl>
                                              <p:charRg st="236" end="2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265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677">
                                            <p:txEl>
                                              <p:charRg st="265" end="2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268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677">
                                            <p:txEl>
                                              <p:charRg st="268" end="2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299" end="3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7">
                                            <p:txEl>
                                              <p:charRg st="299" end="3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342" end="3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677">
                                            <p:txEl>
                                              <p:charRg st="342" end="3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377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677">
                                            <p:txEl>
                                              <p:charRg st="377" end="3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387" end="4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677">
                                            <p:txEl>
                                              <p:charRg st="387" end="4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417" end="4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8677">
                                            <p:txEl>
                                              <p:charRg st="417" end="4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421" end="4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8677">
                                            <p:txEl>
                                              <p:charRg st="421" end="4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451" end="4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677">
                                            <p:txEl>
                                              <p:charRg st="451" end="4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1881188" y="204788"/>
            <a:ext cx="7924800" cy="6324600"/>
          </a:xfrm>
        </p:spPr>
        <p:txBody>
          <a:bodyPr/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fun(Base1 *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	//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普通函数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-&gt;display();    }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	//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主函数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	Base1 b1,  *p;	//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声明基类对象和指针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Base2  b2;	//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声明派生类对象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Derived d1;	//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声明派生类对象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=&amp;b1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fun(p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=&amp;b2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fun(p);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p=&amp;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d1;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fun(p);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return 0;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8018463" y="1285875"/>
            <a:ext cx="2649538" cy="1506855"/>
          </a:xfrm>
          <a:prstGeom prst="rect">
            <a:avLst/>
          </a:prstGeom>
          <a:solidFill>
            <a:srgbClr val="FFC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R="0" algn="just" defTabSz="9144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defRPr/>
            </a:pPr>
            <a:r>
              <a:rPr kumimoji="0" lang="zh-CN" altLang="en-US" sz="2000" b="1" kern="1200" cap="none" spc="0" normalizeH="0" baseline="0" noProof="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运行结果：</a:t>
            </a:r>
            <a:endParaRPr kumimoji="0" lang="zh-CN" altLang="en-US" sz="2000" b="1" kern="1200" cap="none" spc="0" normalizeH="0" baseline="0" noProof="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defRPr/>
            </a:pPr>
            <a:r>
              <a:rPr kumimoji="0" lang="en-US" altLang="zh-CN" sz="2000" b="1" kern="1200" cap="none" spc="0" normalizeH="0" baseline="0" noProof="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Base1::display()</a:t>
            </a:r>
            <a:endParaRPr kumimoji="0" lang="en-US" altLang="zh-CN" sz="2000" b="1" kern="1200" cap="none" spc="0" normalizeH="0" baseline="0" noProof="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defRPr/>
            </a:pPr>
            <a:r>
              <a:rPr kumimoji="0" lang="en-US" altLang="zh-CN" sz="2000" b="1" kern="1200" cap="none" spc="0" normalizeH="0" baseline="0" noProof="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Base2::display()</a:t>
            </a:r>
            <a:endParaRPr kumimoji="0" lang="en-US" altLang="zh-CN" sz="2000" b="1" kern="1200" cap="none" spc="0" normalizeH="0" baseline="0" noProof="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defRPr/>
            </a:pPr>
            <a:r>
              <a:rPr kumimoji="0" lang="en-US" altLang="zh-CN" sz="2000" b="1" kern="1200" cap="none" spc="0" normalizeH="0" baseline="0" noProof="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Derived</a:t>
            </a:r>
            <a:r>
              <a:rPr kumimoji="0" lang="en-US" altLang="zh-CN" sz="2000" kern="1200" cap="none" spc="0" normalizeH="0" baseline="0" noProof="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kern="1200" cap="none" spc="0" normalizeH="0" baseline="0" noProof="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::display()</a:t>
            </a:r>
            <a:endParaRPr kumimoji="0" lang="en-US" altLang="zh-CN" sz="2000" b="1" kern="1200" cap="none" spc="0" normalizeH="0" baseline="0" noProof="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3"/>
          <p:cNvSpPr txBox="1"/>
          <p:nvPr/>
        </p:nvSpPr>
        <p:spPr>
          <a:xfrm>
            <a:off x="4540250" y="3357245"/>
            <a:ext cx="7223125" cy="292862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虚函数调用方式</a:t>
            </a:r>
            <a:endParaRPr lang="zh-CN" altLang="en-US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1)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基类指针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，执行时会根据指针指向的对象，决定调用哪个函数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2)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基类引用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，执行时会根据所引用的对象，决定调用哪个函数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2400" dirty="0">
                <a:solidFill>
                  <a:srgbClr val="2D2D8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注意：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不能通过对象名实现动态绑定，通过对象名实现的是静态绑定。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54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charRg st="54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71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299">
                                            <p:txEl>
                                              <p:charRg st="71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100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299">
                                            <p:txEl>
                                              <p:charRg st="100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122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299">
                                            <p:txEl>
                                              <p:charRg st="122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145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5299">
                                            <p:txEl>
                                              <p:charRg st="145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153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299">
                                            <p:txEl>
                                              <p:charRg st="153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162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5299">
                                            <p:txEl>
                                              <p:charRg st="162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164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5299">
                                            <p:txEl>
                                              <p:charRg st="164" end="1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172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5299">
                                            <p:txEl>
                                              <p:charRg st="172" end="1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183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5299">
                                            <p:txEl>
                                              <p:charRg st="183" end="1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191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299">
                                            <p:txEl>
                                              <p:charRg st="191" end="2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201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5299">
                                            <p:txEl>
                                              <p:charRg st="201" end="2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215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5299">
                                            <p:txEl>
                                              <p:charRg st="215" end="2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ldLvl="0" animBg="1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内容占位符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3786188"/>
          </a:xfrm>
          <a:solidFill>
            <a:srgbClr val="FFFFFF"/>
          </a:solidFill>
          <a:ln>
            <a:noFill/>
          </a:ln>
        </p:spPr>
        <p:txBody>
          <a:bodyPr anchor="t" anchorCtr="0"/>
          <a:p>
            <a:pPr>
              <a:spcBef>
                <a:spcPct val="10000"/>
              </a:spcBef>
              <a:buNone/>
            </a:pPr>
            <a:r>
              <a:rPr lang="en-US" altLang="zh-CN" sz="2000" b="1" dirty="0"/>
              <a:t>#include &lt;iostream&gt;</a:t>
            </a:r>
            <a:endParaRPr lang="en-US" altLang="zh-CN" sz="2000" b="1" dirty="0"/>
          </a:p>
          <a:p>
            <a:pPr>
              <a:spcBef>
                <a:spcPct val="10000"/>
              </a:spcBef>
              <a:buNone/>
            </a:pPr>
            <a:r>
              <a:rPr lang="en-US" altLang="zh-CN" sz="2000" b="1" dirty="0"/>
              <a:t>#include &lt;string&gt;</a:t>
            </a:r>
            <a:endParaRPr lang="en-US" altLang="zh-CN" sz="2000" b="1" dirty="0"/>
          </a:p>
          <a:p>
            <a:pPr>
              <a:spcBef>
                <a:spcPct val="10000"/>
              </a:spcBef>
              <a:buNone/>
            </a:pPr>
            <a:r>
              <a:rPr lang="en-US" altLang="zh-CN" sz="2000" b="1" dirty="0"/>
              <a:t>using namespace std;</a:t>
            </a:r>
            <a:endParaRPr lang="en-US" altLang="zh-CN" sz="2000" b="1" dirty="0"/>
          </a:p>
          <a:p>
            <a:pPr>
              <a:spcBef>
                <a:spcPct val="1000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class Person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spcBef>
                <a:spcPct val="10000"/>
              </a:spcBef>
              <a:buNone/>
            </a:pPr>
            <a:r>
              <a:rPr lang="en-US" altLang="zh-CN" sz="2000" b="1" dirty="0"/>
              <a:t>{  public:</a:t>
            </a:r>
            <a:endParaRPr lang="en-US" altLang="zh-CN" sz="2000" b="1" dirty="0"/>
          </a:p>
          <a:p>
            <a:pPr>
              <a:spcBef>
                <a:spcPct val="10000"/>
              </a:spcBef>
              <a:buNone/>
            </a:pPr>
            <a:r>
              <a:rPr lang="en-US" altLang="zh-CN" sz="2000" b="1" dirty="0"/>
              <a:t>      Person(string s)   {   name = s;   }</a:t>
            </a:r>
            <a:endParaRPr lang="en-US" altLang="zh-CN" sz="2000" b="1" dirty="0"/>
          </a:p>
          <a:p>
            <a:pPr>
              <a:spcBef>
                <a:spcPct val="10000"/>
              </a:spcBef>
              <a:buNone/>
            </a:pPr>
            <a:r>
              <a:rPr lang="en-US" altLang="zh-CN" sz="2000" b="1" dirty="0"/>
              <a:t>      </a:t>
            </a:r>
            <a:r>
              <a:rPr lang="en-US" altLang="zh-CN" sz="2000" b="1" dirty="0">
                <a:solidFill>
                  <a:srgbClr val="0000FF"/>
                </a:solidFill>
              </a:rPr>
              <a:t>virtual void Disp()         </a:t>
            </a:r>
            <a:r>
              <a:rPr lang="en-US" altLang="zh-CN" sz="2000" b="1" dirty="0"/>
              <a:t>//</a:t>
            </a:r>
            <a:r>
              <a:rPr lang="zh-CN" altLang="en-US" sz="2000" b="1" dirty="0"/>
              <a:t>声明虚函数</a:t>
            </a:r>
            <a:endParaRPr lang="en-US" altLang="zh-CN" sz="2000" b="1" dirty="0"/>
          </a:p>
          <a:p>
            <a:pPr>
              <a:spcBef>
                <a:spcPct val="10000"/>
              </a:spcBef>
              <a:buNone/>
            </a:pPr>
            <a:r>
              <a:rPr lang="en-US" altLang="zh-CN" sz="2000" b="1" dirty="0"/>
              <a:t>      { cout &lt;&lt; "My name is " &lt;&lt; name &lt;&lt; endl; }</a:t>
            </a:r>
            <a:endParaRPr lang="zh-CN" altLang="en-US" sz="2000" b="1" dirty="0"/>
          </a:p>
          <a:p>
            <a:pPr>
              <a:spcBef>
                <a:spcPct val="10000"/>
              </a:spcBef>
              <a:buNone/>
            </a:pPr>
            <a:r>
              <a:rPr lang="en-US" altLang="zh-CN" sz="2000" b="1" dirty="0"/>
              <a:t>   protected:</a:t>
            </a:r>
            <a:endParaRPr lang="en-US" altLang="zh-CN" sz="2000" b="1" dirty="0"/>
          </a:p>
          <a:p>
            <a:pPr>
              <a:spcBef>
                <a:spcPct val="10000"/>
              </a:spcBef>
              <a:buNone/>
            </a:pPr>
            <a:r>
              <a:rPr lang="en-US" altLang="zh-CN" sz="2000" b="1" dirty="0"/>
              <a:t>        string name;</a:t>
            </a:r>
            <a:endParaRPr lang="en-US" altLang="zh-CN" sz="2000" b="1" dirty="0"/>
          </a:p>
          <a:p>
            <a:pPr>
              <a:spcBef>
                <a:spcPct val="10000"/>
              </a:spcBef>
              <a:buNone/>
            </a:pPr>
            <a:r>
              <a:rPr lang="en-US" altLang="zh-CN" sz="2000" b="1" dirty="0"/>
              <a:t>};</a:t>
            </a:r>
            <a:endParaRPr lang="zh-CN" altLang="en-US" sz="2000" b="1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524000" y="3786188"/>
            <a:ext cx="9429750" cy="3071812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 anchorCtr="0"/>
          <a:p>
            <a:pPr marL="342900" indent="-342900" eaLnBrk="0" hangingPunct="0">
              <a:spcBef>
                <a:spcPct val="20000"/>
              </a:spcBef>
              <a:buFontTx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class Student : public Person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{  public: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	Student(string s, float g) : Person(s), gpa(g) { }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void Disp()  </a:t>
            </a:r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{ cout &lt;&lt; "my name is " &lt;&lt; name &lt;&lt; " and my GPA is " &lt;&lt; gpa &lt;&lt; endl; }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private: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	float gpa;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矩形 4"/>
          <p:cNvSpPr/>
          <p:nvPr/>
        </p:nvSpPr>
        <p:spPr>
          <a:xfrm>
            <a:off x="5794375" y="214313"/>
            <a:ext cx="483044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例：人员类、学生类和教师类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1" name="Rectangle 3"/>
          <p:cNvSpPr>
            <a:spLocks noGrp="1"/>
          </p:cNvSpPr>
          <p:nvPr>
            <p:ph idx="1"/>
          </p:nvPr>
        </p:nvSpPr>
        <p:spPr>
          <a:xfrm>
            <a:off x="767080" y="1052830"/>
            <a:ext cx="10866755" cy="4895850"/>
          </a:xfrm>
          <a:noFill/>
          <a:ln>
            <a:noFill/>
          </a:ln>
        </p:spPr>
        <p:txBody>
          <a:bodyPr anchor="t" anchorCtr="0"/>
          <a:p>
            <a:pPr latinLnBrk="0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从实现的角度看</a:t>
            </a:r>
            <a:endParaRPr lang="zh-CN" altLang="en-US" sz="24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编译时多态性</a:t>
            </a:r>
            <a:endParaRPr lang="zh-CN" altLang="en-US" sz="24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程序编译时系统就决定调用哪个函数。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静态联编（静态绑定），在程序开始之前绑定。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比如：重载多态、强制多态和参数多态。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运行时多态性</a:t>
            </a:r>
            <a:endParaRPr lang="zh-CN" altLang="en-US" sz="24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程序运行的过程中，类的成员函数能根据调用它的对象类型自动作出适应性调整。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动态联编（动态绑定），绑定工作在程序运行阶段完成。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比如：包含多态。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122" name="Rectangle 5"/>
          <p:cNvSpPr>
            <a:spLocks noGrp="1"/>
          </p:cNvSpPr>
          <p:nvPr>
            <p:ph type="title"/>
          </p:nvPr>
        </p:nvSpPr>
        <p:spPr>
          <a:xfrm>
            <a:off x="1774825" y="188913"/>
            <a:ext cx="8229600" cy="652462"/>
          </a:xfrm>
          <a:noFill/>
          <a:ln>
            <a:noFill/>
          </a:ln>
        </p:spPr>
        <p:txBody>
          <a:bodyPr lIns="92075" tIns="46038" rIns="92075" bIns="46038" anchor="b" anchorCtr="0"/>
          <a:p>
            <a:r>
              <a:rPr lang="en-US" altLang="zh-CN" sz="4000" b="1" dirty="0"/>
              <a:t>8.1.2 </a:t>
            </a:r>
            <a:r>
              <a:rPr lang="zh-CN" altLang="en-US" sz="4000" b="1" dirty="0"/>
              <a:t>多态的实现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16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charRg st="16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39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charRg st="39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66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charRg st="66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99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611">
                                            <p:txEl>
                                              <p:charRg st="99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141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611">
                                            <p:txEl>
                                              <p:charRg st="141" end="1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172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611">
                                            <p:txEl>
                                              <p:charRg st="172" end="1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内容占位符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3071813"/>
          </a:xfrm>
          <a:solidFill>
            <a:srgbClr val="FFFFFF"/>
          </a:solidFill>
          <a:ln>
            <a:noFill/>
          </a:ln>
        </p:spPr>
        <p:txBody>
          <a:bodyPr anchor="t" anchorCtr="0"/>
          <a:p>
            <a:pPr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class Teacher : public Person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b="1" dirty="0"/>
              <a:t>{public: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	Teacher(string s, int n) : Person(s), publs(n) { }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>
                <a:solidFill>
                  <a:srgbClr val="0000FF"/>
                </a:solidFill>
              </a:rPr>
              <a:t>void Disp()</a:t>
            </a:r>
            <a:r>
              <a:rPr lang="en-US" altLang="zh-CN" sz="2000" b="1" dirty="0"/>
              <a:t> 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     {cout&lt;&lt; "My name is "&lt;&lt;name&lt;&lt;"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I have " &lt;&lt; publs &lt;&lt; " publications."&lt;&lt;endl;  }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private: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	int publs;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};</a:t>
            </a:r>
            <a:endParaRPr lang="zh-CN" altLang="en-US" sz="2000" b="1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524000" y="3284538"/>
            <a:ext cx="9144000" cy="3071812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 anchorCtr="0"/>
          <a:p>
            <a:pPr marL="342900" indent="-342900" eaLnBrk="0" hangingPunct="0">
              <a:spcBef>
                <a:spcPct val="20000"/>
              </a:spcBef>
              <a:buFontTx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int main()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{	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Person* p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, x("Liming");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	p = &amp;x;     p-&gt;Disp();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Student y("Zhangfeng", 3.88);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	p = &amp;y;     p-&gt;Disp();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Teacher z("Wanghong", 8);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	p = &amp;z;     p-&gt;Disp();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return 0;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} 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663565" y="2061210"/>
            <a:ext cx="5715000" cy="1506855"/>
          </a:xfrm>
          <a:prstGeom prst="rect">
            <a:avLst/>
          </a:prstGeom>
          <a:solidFill>
            <a:srgbClr val="FFC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R="0" algn="just" defTabSz="9144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defRPr/>
            </a:pPr>
            <a:r>
              <a:rPr kumimoji="0" lang="zh-CN" altLang="en-US" sz="2000" b="1" kern="1200" cap="none" spc="0" normalizeH="0" baseline="0" noProof="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运行结果：</a:t>
            </a:r>
            <a:endParaRPr kumimoji="0" lang="zh-CN" altLang="en-US" sz="2000" b="1" kern="1200" cap="none" spc="0" normalizeH="0" baseline="0" noProof="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defRPr/>
            </a:pPr>
            <a:r>
              <a:rPr kumimoji="0" lang="en-US" altLang="zh-CN" sz="20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My name is Liming</a:t>
            </a:r>
            <a:endParaRPr kumimoji="0" lang="en-US" altLang="zh-CN" sz="2000" b="1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defRPr/>
            </a:pPr>
            <a:r>
              <a:rPr kumimoji="0" lang="en-US" altLang="zh-CN" sz="20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My name is </a:t>
            </a:r>
            <a:r>
              <a:rPr kumimoji="0" lang="en-US" altLang="zh-CN" sz="2000" b="1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Zhangfeng</a:t>
            </a:r>
            <a:r>
              <a:rPr kumimoji="0" lang="en-US" altLang="zh-CN" sz="20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kern="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and my GPA is  3.88</a:t>
            </a:r>
            <a:endParaRPr kumimoji="0" lang="en-US" altLang="zh-CN" sz="2000" b="1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defRPr/>
            </a:pPr>
            <a:r>
              <a:rPr kumimoji="0" lang="en-US" altLang="zh-CN" sz="20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My name is </a:t>
            </a:r>
            <a:r>
              <a:rPr kumimoji="0" lang="en-US" altLang="zh-CN" sz="2000" b="1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Wanghong</a:t>
            </a:r>
            <a:r>
              <a:rPr kumimoji="0" lang="en-US" altLang="zh-CN" sz="20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I have 8 publications.</a:t>
            </a:r>
            <a:endParaRPr kumimoji="0" lang="en-US" altLang="zh-CN" sz="2000" b="1" kern="1200" cap="none" spc="0" normalizeH="0" baseline="0" noProof="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667500" y="4071938"/>
            <a:ext cx="3714750" cy="1506855"/>
          </a:xfrm>
          <a:prstGeom prst="rect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R="0" algn="just" defTabSz="9144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defRPr/>
            </a:pPr>
            <a:r>
              <a:rPr kumimoji="0" lang="zh-CN" altLang="en-US" sz="2000" b="1" kern="120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若不设为虚函数则运行结果：</a:t>
            </a:r>
            <a:endParaRPr kumimoji="0" lang="zh-CN" altLang="en-US" sz="2000" b="1" kern="1200" cap="none" spc="0" normalizeH="0" baseline="0" noProof="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defRPr/>
            </a:pPr>
            <a:r>
              <a:rPr kumimoji="0" lang="en-US" altLang="zh-CN" sz="20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My name is Liming</a:t>
            </a:r>
            <a:endParaRPr kumimoji="0" lang="en-US" altLang="zh-CN" sz="2000" b="1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defRPr/>
            </a:pPr>
            <a:r>
              <a:rPr kumimoji="0" lang="en-US" altLang="zh-CN" sz="20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My name is </a:t>
            </a:r>
            <a:r>
              <a:rPr kumimoji="0" lang="en-US" altLang="zh-CN" sz="2000" b="1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Zhangfeng</a:t>
            </a:r>
            <a:endParaRPr kumimoji="0" lang="en-US" altLang="zh-CN" sz="2000" b="1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defRPr/>
            </a:pPr>
            <a:r>
              <a:rPr kumimoji="0" lang="en-US" altLang="zh-CN" sz="20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My name is </a:t>
            </a:r>
            <a:r>
              <a:rPr kumimoji="0" lang="en-US" altLang="zh-CN" sz="2000" b="1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Wanghong</a:t>
            </a:r>
            <a:endParaRPr kumimoji="0" lang="en-US" altLang="zh-CN" sz="2000" b="1" kern="1200" cap="none" spc="0" normalizeH="0" baseline="0" noProof="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9" name="Rectangle 3"/>
          <p:cNvSpPr>
            <a:spLocks noGrp="1"/>
          </p:cNvSpPr>
          <p:nvPr>
            <p:ph idx="1"/>
          </p:nvPr>
        </p:nvSpPr>
        <p:spPr>
          <a:xfrm>
            <a:off x="1083310" y="999490"/>
            <a:ext cx="10243185" cy="3221355"/>
          </a:xfrm>
          <a:noFill/>
          <a:ln>
            <a:noFill/>
          </a:ln>
        </p:spPr>
        <p:txBody>
          <a:bodyPr anchor="t" anchorCtr="0"/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C++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中不允许声明虚构造函数，但可以声明虚析构函数。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何时需要虚析构函数？</a:t>
            </a:r>
            <a:endParaRPr lang="zh-CN" altLang="en-US" sz="24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当可能通过基类指针删除派生类对象时；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如果打算允许其他人通过基类指针调用对象的析构函数（通过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delete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实现），并且被析构的对象是有重要的析构函数的派生类的对象，就需要让基类的析构函数成为虚拟的。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7890" name="Rectangle 6"/>
          <p:cNvSpPr/>
          <p:nvPr/>
        </p:nvSpPr>
        <p:spPr>
          <a:xfrm>
            <a:off x="1774825" y="188913"/>
            <a:ext cx="8229600" cy="65246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p>
            <a:pPr algn="ctr" eaLnBrk="0" hangingPunct="0"/>
            <a:r>
              <a:rPr lang="en-US" altLang="zh-CN" sz="4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8.3.2 </a:t>
            </a:r>
            <a:r>
              <a:rPr lang="zh-CN" altLang="en-US" sz="4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虚析构函数</a:t>
            </a:r>
            <a:endParaRPr lang="zh-CN" altLang="en-US" sz="4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3"/>
          <p:cNvSpPr txBox="1"/>
          <p:nvPr/>
        </p:nvSpPr>
        <p:spPr>
          <a:xfrm>
            <a:off x="1199515" y="4076700"/>
            <a:ext cx="9854565" cy="15716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声明语法：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virtual ~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 );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一个类的析构函数是虚函数时，由它派生而来的所有子类的析构函数也都是虚函数。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charRg st="29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charRg st="29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charRg st="4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0659">
                                            <p:txEl>
                                              <p:charRg st="40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charRg st="60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0659">
                                            <p:txEl>
                                              <p:charRg st="60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/>
      <p:bldP spid="37891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3"/>
          <p:cNvSpPr>
            <a:spLocks noGrp="1"/>
          </p:cNvSpPr>
          <p:nvPr>
            <p:ph idx="1"/>
          </p:nvPr>
        </p:nvSpPr>
        <p:spPr>
          <a:xfrm>
            <a:off x="1524000" y="0"/>
            <a:ext cx="8715375" cy="6119813"/>
          </a:xfrm>
          <a:solidFill>
            <a:srgbClr val="FFFFFF"/>
          </a:solidFill>
          <a:ln>
            <a:noFill/>
          </a:ln>
        </p:spPr>
        <p:txBody>
          <a:bodyPr anchor="t" anchorCtr="0"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include &lt;iostream&gt;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using namespace std;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class Base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{   public: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               ~Base(){ cout&lt;&lt; "Base destructor " &lt;&lt;endl;}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};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class Derived: public Base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{   public:</a:t>
            </a:r>
            <a:endParaRPr lang="en-US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	    Derived() { p=new int(0); cout&lt;&lt; "Derived constructor " &lt;&lt;endl; }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    ~Derived() { cout&lt;&lt; "Derived destructor " &lt;&lt;endl;  delete p;  }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private: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    int *p;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};</a:t>
            </a:r>
            <a:endParaRPr lang="en-US" altLang="zh-CN" sz="2000" b="1" dirty="0"/>
          </a:p>
        </p:txBody>
      </p:sp>
      <p:sp>
        <p:nvSpPr>
          <p:cNvPr id="138245" name="Rectangle 5"/>
          <p:cNvSpPr/>
          <p:nvPr/>
        </p:nvSpPr>
        <p:spPr>
          <a:xfrm>
            <a:off x="1881188" y="1143000"/>
            <a:ext cx="1097280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virtual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3"/>
          <p:cNvSpPr txBox="1"/>
          <p:nvPr/>
        </p:nvSpPr>
        <p:spPr>
          <a:xfrm>
            <a:off x="1524000" y="3929063"/>
            <a:ext cx="3786188" cy="27146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void fun(Base* b)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{   delete b;   }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void main()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{   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Base *b=new Derived();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	fun(b);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 Box 4"/>
          <p:cNvSpPr txBox="1"/>
          <p:nvPr/>
        </p:nvSpPr>
        <p:spPr>
          <a:xfrm>
            <a:off x="7453313" y="3286125"/>
            <a:ext cx="2890837" cy="1014730"/>
          </a:xfrm>
          <a:prstGeom prst="rect">
            <a:avLst/>
          </a:prstGeom>
          <a:solidFill>
            <a:srgbClr val="FFC0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运行结果：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Derived constructor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Base destructor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5375910" y="4941570"/>
            <a:ext cx="5522595" cy="1014730"/>
          </a:xfrm>
          <a:prstGeom prst="rect">
            <a:avLst/>
          </a:prstGeom>
          <a:solidFill>
            <a:srgbClr val="FDA3A1"/>
          </a:solidFill>
          <a:ln w="12700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说明：派生类的析构函数没有执行，也即动态分配的空间没有释放。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解决方法：将析构函数声明为虚函数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 Box 4"/>
          <p:cNvSpPr txBox="1"/>
          <p:nvPr/>
        </p:nvSpPr>
        <p:spPr>
          <a:xfrm>
            <a:off x="7453313" y="3948113"/>
            <a:ext cx="2890837" cy="706755"/>
          </a:xfrm>
          <a:prstGeom prst="rect">
            <a:avLst/>
          </a:prstGeom>
          <a:solidFill>
            <a:srgbClr val="FF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Derived destructor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Base destructor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5" grpId="0"/>
      <p:bldP spid="7" grpId="0" bldLvl="0" animBg="1"/>
      <p:bldP spid="8" grpId="0" bldLvl="0" animBg="1"/>
      <p:bldP spid="9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2"/>
          <p:cNvSpPr>
            <a:spLocks noGrp="1"/>
          </p:cNvSpPr>
          <p:nvPr>
            <p:ph type="title"/>
          </p:nvPr>
        </p:nvSpPr>
        <p:spPr>
          <a:xfrm>
            <a:off x="2095500" y="142875"/>
            <a:ext cx="8229600" cy="1143000"/>
          </a:xfrm>
          <a:noFill/>
          <a:ln>
            <a:noFill/>
          </a:ln>
        </p:spPr>
        <p:txBody>
          <a:bodyPr anchor="t" anchorCtr="0"/>
          <a:p>
            <a:r>
              <a:rPr lang="en-US" altLang="zh-CN" sz="3600" b="1" dirty="0"/>
              <a:t>8.4 </a:t>
            </a:r>
            <a:r>
              <a:rPr lang="zh-CN" altLang="en-US" sz="3600" b="1" dirty="0"/>
              <a:t>纯虚函数和抽象类</a:t>
            </a:r>
            <a:endParaRPr lang="zh-CN" altLang="en-US" sz="3600" b="1" dirty="0"/>
          </a:p>
        </p:txBody>
      </p:sp>
      <p:sp>
        <p:nvSpPr>
          <p:cNvPr id="141315" name="Rectangle 3"/>
          <p:cNvSpPr>
            <a:spLocks noGrp="1"/>
          </p:cNvSpPr>
          <p:nvPr>
            <p:ph idx="1"/>
          </p:nvPr>
        </p:nvSpPr>
        <p:spPr>
          <a:xfrm>
            <a:off x="649605" y="1143000"/>
            <a:ext cx="10982325" cy="4752975"/>
          </a:xfrm>
          <a:noFill/>
          <a:ln>
            <a:noFill/>
          </a:ln>
        </p:spPr>
        <p:txBody>
          <a:bodyPr anchor="t" anchorCtr="0"/>
          <a:p>
            <a:pPr latinLnBrk="0">
              <a:lnSpc>
                <a:spcPct val="12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纯虚函数</a:t>
            </a:r>
            <a:endParaRPr lang="zh-CN" altLang="en-US" sz="2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virtual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函数类型函数名（参数列表）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const= 0;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注意：“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=0”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只是一种表示形式，用它来告诉编译系统这个函数是纯虚函数。纯虚函数没有函数体，且不能被调用。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抽象类</a:t>
            </a:r>
            <a:endParaRPr lang="zh-CN" altLang="en-US" sz="2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在一个类的所有成员函数中，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至少有一个是纯虚函数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，那么这个类就叫做抽象类。由于纯虚函数不可以被调用，所以抽象类不能建立对象，它一般是作为基类去建立派生类，因此又将其称为抽象基类。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charRg st="97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15">
                                            <p:txEl>
                                              <p:charRg st="97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charRg st="101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1315">
                                            <p:txEl>
                                              <p:charRg st="101" end="1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3"/>
          <p:cNvSpPr>
            <a:spLocks noGrp="1"/>
          </p:cNvSpPr>
          <p:nvPr>
            <p:ph idx="1"/>
          </p:nvPr>
        </p:nvSpPr>
        <p:spPr>
          <a:xfrm>
            <a:off x="2855595" y="836930"/>
            <a:ext cx="6163945" cy="2301240"/>
          </a:xfrm>
          <a:solidFill>
            <a:srgbClr val="FFFF00"/>
          </a:solidFill>
          <a:ln>
            <a:noFill/>
          </a:ln>
        </p:spPr>
        <p:txBody>
          <a:bodyPr anchor="t" anchorCtr="0"/>
          <a:p>
            <a:pPr latinLnBrk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带有纯虚函数的类称为抽象类</a:t>
            </a:r>
            <a:endParaRPr lang="zh-CN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 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类名</a:t>
            </a:r>
            <a:endParaRPr lang="zh-CN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  virtual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 函数名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)=0; 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latinLnBrk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...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}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1986" name="Rectangle 2"/>
          <p:cNvSpPr txBox="1"/>
          <p:nvPr/>
        </p:nvSpPr>
        <p:spPr>
          <a:xfrm>
            <a:off x="2095500" y="142875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 eaLnBrk="0" hangingPunct="0">
              <a:buFontTx/>
            </a:pPr>
            <a:r>
              <a:rPr lang="en-US" altLang="zh-CN" sz="36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8.4 </a:t>
            </a:r>
            <a:r>
              <a:rPr lang="zh-CN" altLang="en-US" sz="36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纯虚函数和抽象类</a:t>
            </a:r>
            <a:endParaRPr lang="zh-CN" altLang="en-US" sz="36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Rectangle 6"/>
          <p:cNvSpPr txBox="1"/>
          <p:nvPr/>
        </p:nvSpPr>
        <p:spPr>
          <a:xfrm>
            <a:off x="1055370" y="2694305"/>
            <a:ext cx="10597515" cy="392938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作用</a:t>
            </a:r>
            <a:endParaRPr lang="zh-CN" altLang="en-US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eaLnBrk="0" hangingPunct="0">
              <a:lnSpc>
                <a:spcPct val="120000"/>
              </a:lnSpc>
              <a:buFont typeface="Arial" panose="020B0604020202020204" pitchFamily="34" charset="0"/>
              <a:buChar char="–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抽象类为抽象和设计的目的而声明，将有关的数据和行为组织在一个继承层次结构中，保证派生类具有要求的行为。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eaLnBrk="0" hangingPunct="0">
              <a:lnSpc>
                <a:spcPct val="120000"/>
              </a:lnSpc>
              <a:buFont typeface="Arial" panose="020B0604020202020204" pitchFamily="34" charset="0"/>
              <a:buChar char="–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对于暂时无法实现的函数，可以声明为纯虚函数，留给派生类去实现。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eaLnBrk="0" hangingPunct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注意</a:t>
            </a:r>
            <a:endParaRPr lang="zh-CN" altLang="en-US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eaLnBrk="0" hangingPunct="0">
              <a:lnSpc>
                <a:spcPct val="120000"/>
              </a:lnSpc>
              <a:buFont typeface="Arial" panose="020B0604020202020204" pitchFamily="34" charset="0"/>
              <a:buChar char="–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抽象类只能作为基类来使用。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eaLnBrk="0" hangingPunct="0">
              <a:lnSpc>
                <a:spcPct val="120000"/>
              </a:lnSpc>
              <a:buFont typeface="Arial" panose="020B0604020202020204" pitchFamily="34" charset="0"/>
              <a:buChar char="–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不能声明抽象类的对象。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eaLnBrk="0" hangingPunct="0">
              <a:lnSpc>
                <a:spcPct val="120000"/>
              </a:lnSpc>
              <a:buFont typeface="Arial" panose="020B0604020202020204" pitchFamily="34" charset="0"/>
              <a:buChar char="–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构造函数不能是虚函数，析构函数可以是虚函数。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3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charRg st="3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55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charRg st="55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87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charRg st="87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90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charRg st="90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104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charRg st="104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116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charRg st="116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5" animBg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50" name="Rectangle 6"/>
          <p:cNvSpPr>
            <a:spLocks noGrp="1"/>
          </p:cNvSpPr>
          <p:nvPr>
            <p:ph idx="1"/>
          </p:nvPr>
        </p:nvSpPr>
        <p:spPr>
          <a:xfrm>
            <a:off x="1819275" y="23813"/>
            <a:ext cx="8890000" cy="4289425"/>
          </a:xfrm>
          <a:noFill/>
          <a:ln>
            <a:noFill/>
          </a:ln>
        </p:spPr>
        <p:txBody>
          <a:bodyPr anchor="t" anchorCtr="0"/>
          <a:p>
            <a:pPr algn="just" defTabSz="914400">
              <a:lnSpc>
                <a:spcPct val="80000"/>
              </a:lnSpc>
              <a:buFont typeface="Wingdings" panose="05000000000000000000" pitchFamily="2" charset="2"/>
              <a:buNone/>
              <a:tabLst>
                <a:tab pos="5946775" algn="l"/>
              </a:tabLst>
            </a:pPr>
            <a:r>
              <a:rPr lang="en-US" altLang="zh-CN" sz="2000" b="1" dirty="0"/>
              <a:t>#include &lt;iostream&gt;</a:t>
            </a:r>
            <a:endParaRPr lang="en-US" altLang="zh-CN" sz="2000" b="1" dirty="0"/>
          </a:p>
          <a:p>
            <a:pPr algn="just" defTabSz="914400">
              <a:lnSpc>
                <a:spcPct val="80000"/>
              </a:lnSpc>
              <a:buFont typeface="Wingdings" panose="05000000000000000000" pitchFamily="2" charset="2"/>
              <a:buNone/>
              <a:tabLst>
                <a:tab pos="5946775" algn="l"/>
              </a:tabLst>
            </a:pPr>
            <a:r>
              <a:rPr lang="en-US" altLang="zh-CN" sz="2000" b="1" dirty="0"/>
              <a:t>using namespace std;</a:t>
            </a:r>
            <a:endParaRPr lang="en-US" altLang="zh-CN" sz="2000" b="1" dirty="0"/>
          </a:p>
          <a:p>
            <a:pPr algn="just" defTabSz="914400">
              <a:lnSpc>
                <a:spcPct val="80000"/>
              </a:lnSpc>
              <a:buFont typeface="Wingdings" panose="05000000000000000000" pitchFamily="2" charset="2"/>
              <a:buNone/>
              <a:tabLst>
                <a:tab pos="5946775" algn="l"/>
              </a:tabLst>
            </a:pPr>
            <a:r>
              <a:rPr lang="en-US" altLang="zh-CN" sz="2000" b="1" dirty="0"/>
              <a:t>class Base1      //</a:t>
            </a:r>
            <a:r>
              <a:rPr lang="zh-CN" altLang="en-US" sz="2000" b="1" dirty="0"/>
              <a:t>抽象基类</a:t>
            </a:r>
            <a:r>
              <a:rPr lang="en-US" altLang="zh-CN" sz="2000" b="1" dirty="0"/>
              <a:t>B0</a:t>
            </a:r>
            <a:r>
              <a:rPr lang="zh-CN" altLang="en-US" sz="2000" b="1" dirty="0"/>
              <a:t>声明</a:t>
            </a:r>
            <a:endParaRPr lang="zh-CN" altLang="en-US" sz="2000" b="1" dirty="0"/>
          </a:p>
          <a:p>
            <a:pPr algn="just" defTabSz="914400">
              <a:lnSpc>
                <a:spcPct val="80000"/>
              </a:lnSpc>
              <a:buFont typeface="Wingdings" panose="05000000000000000000" pitchFamily="2" charset="2"/>
              <a:buNone/>
              <a:tabLst>
                <a:tab pos="5946775" algn="l"/>
              </a:tabLst>
            </a:pPr>
            <a:r>
              <a:rPr lang="en-US" altLang="zh-CN" sz="2000" b="1" dirty="0"/>
              <a:t>{ public:</a:t>
            </a:r>
            <a:endParaRPr lang="zh-CN" altLang="en-US" sz="2000" b="1" dirty="0"/>
          </a:p>
          <a:p>
            <a:pPr algn="just" defTabSz="914400">
              <a:lnSpc>
                <a:spcPct val="80000"/>
              </a:lnSpc>
              <a:buFont typeface="Wingdings" panose="05000000000000000000" pitchFamily="2" charset="2"/>
              <a:buNone/>
              <a:tabLst>
                <a:tab pos="5946775" algn="l"/>
              </a:tabLst>
            </a:pPr>
            <a:r>
              <a:rPr lang="zh-CN" altLang="en-US" sz="2000" b="1" dirty="0"/>
              <a:t>	</a:t>
            </a:r>
            <a:r>
              <a:rPr lang="en-US" altLang="zh-CN" sz="2000" b="1" i="1" dirty="0">
                <a:solidFill>
                  <a:srgbClr val="FF0000"/>
                </a:solidFill>
              </a:rPr>
              <a:t>virtual</a:t>
            </a:r>
            <a:r>
              <a:rPr lang="en-US" altLang="zh-CN" sz="2000" b="1" dirty="0">
                <a:solidFill>
                  <a:srgbClr val="FF0000"/>
                </a:solidFill>
              </a:rPr>
              <a:t> void display( )</a:t>
            </a:r>
            <a:r>
              <a:rPr lang="en-US" altLang="zh-CN" sz="2000" b="1" i="1" dirty="0">
                <a:solidFill>
                  <a:srgbClr val="FF0000"/>
                </a:solidFill>
              </a:rPr>
              <a:t>=0</a:t>
            </a:r>
            <a:r>
              <a:rPr lang="en-US" altLang="zh-CN" sz="2000" b="1" dirty="0">
                <a:solidFill>
                  <a:srgbClr val="FF0000"/>
                </a:solidFill>
              </a:rPr>
              <a:t>;    </a:t>
            </a:r>
            <a:r>
              <a:rPr lang="en-US" altLang="zh-CN" sz="2000" b="1" dirty="0"/>
              <a:t>//</a:t>
            </a:r>
            <a:r>
              <a:rPr lang="zh-CN" altLang="en-US" sz="2000" b="1" dirty="0"/>
              <a:t>纯虚函数成员</a:t>
            </a:r>
            <a:endParaRPr lang="zh-CN" altLang="en-US" sz="2000" b="1" dirty="0"/>
          </a:p>
          <a:p>
            <a:pPr algn="just" defTabSz="914400">
              <a:lnSpc>
                <a:spcPct val="80000"/>
              </a:lnSpc>
              <a:buFont typeface="Wingdings" panose="05000000000000000000" pitchFamily="2" charset="2"/>
              <a:buNone/>
              <a:tabLst>
                <a:tab pos="5946775" algn="l"/>
              </a:tabLst>
            </a:pPr>
            <a:r>
              <a:rPr lang="en-US" altLang="zh-CN" sz="2000" b="1" dirty="0"/>
              <a:t>};</a:t>
            </a:r>
            <a:endParaRPr lang="en-US" altLang="zh-CN" sz="2000" b="1" dirty="0"/>
          </a:p>
          <a:p>
            <a:pPr defTabSz="914400">
              <a:lnSpc>
                <a:spcPct val="80000"/>
              </a:lnSpc>
              <a:buFont typeface="Wingdings" panose="05000000000000000000" pitchFamily="2" charset="2"/>
              <a:buNone/>
              <a:tabLst>
                <a:tab pos="5946775" algn="l"/>
              </a:tabLst>
            </a:pPr>
            <a:r>
              <a:rPr lang="en-US" altLang="zh-CN" sz="2000" b="1" dirty="0"/>
              <a:t>class Base2: public Base1    //</a:t>
            </a:r>
            <a:r>
              <a:rPr lang="zh-CN" altLang="en-US" sz="2000" b="1" dirty="0"/>
              <a:t>公有派生</a:t>
            </a:r>
            <a:endParaRPr lang="zh-CN" altLang="en-US" sz="2000" b="1" dirty="0"/>
          </a:p>
          <a:p>
            <a:pPr defTabSz="914400">
              <a:lnSpc>
                <a:spcPct val="80000"/>
              </a:lnSpc>
              <a:buFont typeface="Wingdings" panose="05000000000000000000" pitchFamily="2" charset="2"/>
              <a:buNone/>
              <a:tabLst>
                <a:tab pos="5946775" algn="l"/>
              </a:tabLst>
            </a:pPr>
            <a:r>
              <a:rPr lang="en-US" altLang="zh-CN" sz="2000" b="1" dirty="0"/>
              <a:t>{ public:</a:t>
            </a:r>
            <a:endParaRPr lang="en-US" altLang="zh-CN" sz="2000" b="1" dirty="0"/>
          </a:p>
          <a:p>
            <a:pPr defTabSz="914400">
              <a:lnSpc>
                <a:spcPct val="80000"/>
              </a:lnSpc>
              <a:buFont typeface="Wingdings" panose="05000000000000000000" pitchFamily="2" charset="2"/>
              <a:buNone/>
              <a:tabLst>
                <a:tab pos="5946775" algn="l"/>
              </a:tabLst>
            </a:pPr>
            <a:r>
              <a:rPr lang="en-US" altLang="zh-CN" sz="2000" b="1" dirty="0"/>
              <a:t>	</a:t>
            </a:r>
            <a:r>
              <a:rPr lang="en-US" altLang="zh-CN" sz="2000" b="1" dirty="0">
                <a:solidFill>
                  <a:srgbClr val="0000FF"/>
                </a:solidFill>
              </a:rPr>
              <a:t>void display()</a:t>
            </a:r>
            <a:r>
              <a:rPr lang="en-US" altLang="zh-CN" sz="2000" b="1" dirty="0"/>
              <a:t>{cout&lt;&lt;"Base2::display()"&lt;&lt;endl;}     //</a:t>
            </a:r>
            <a:r>
              <a:rPr lang="zh-CN" altLang="en-US" sz="2000" b="1" dirty="0"/>
              <a:t>虚函数</a:t>
            </a:r>
            <a:endParaRPr lang="zh-CN" altLang="en-US" sz="2000" b="1" dirty="0"/>
          </a:p>
          <a:p>
            <a:pPr defTabSz="914400">
              <a:lnSpc>
                <a:spcPct val="80000"/>
              </a:lnSpc>
              <a:buFont typeface="Wingdings" panose="05000000000000000000" pitchFamily="2" charset="2"/>
              <a:buNone/>
              <a:tabLst>
                <a:tab pos="5946775" algn="l"/>
              </a:tabLst>
            </a:pPr>
            <a:r>
              <a:rPr lang="en-US" altLang="zh-CN" sz="2000" b="1" dirty="0"/>
              <a:t>};</a:t>
            </a:r>
            <a:endParaRPr lang="en-US" altLang="zh-CN" sz="2000" b="1" dirty="0"/>
          </a:p>
          <a:p>
            <a:pPr defTabSz="914400">
              <a:lnSpc>
                <a:spcPct val="80000"/>
              </a:lnSpc>
              <a:buFont typeface="Wingdings" panose="05000000000000000000" pitchFamily="2" charset="2"/>
              <a:buNone/>
              <a:tabLst>
                <a:tab pos="5946775" algn="l"/>
              </a:tabLst>
            </a:pPr>
            <a:r>
              <a:rPr lang="en-US" altLang="zh-CN" sz="2000" b="1" dirty="0"/>
              <a:t>class Derived: public Base2   //</a:t>
            </a:r>
            <a:r>
              <a:rPr lang="zh-CN" altLang="en-US" sz="2000" b="1" dirty="0"/>
              <a:t>公有派生</a:t>
            </a:r>
            <a:endParaRPr lang="zh-CN" altLang="en-US" sz="2000" b="1" dirty="0"/>
          </a:p>
          <a:p>
            <a:pPr defTabSz="914400">
              <a:lnSpc>
                <a:spcPct val="80000"/>
              </a:lnSpc>
              <a:buFont typeface="Wingdings" panose="05000000000000000000" pitchFamily="2" charset="2"/>
              <a:buNone/>
              <a:tabLst>
                <a:tab pos="5946775" algn="l"/>
              </a:tabLst>
            </a:pPr>
            <a:r>
              <a:rPr lang="en-US" altLang="zh-CN" sz="2000" b="1" dirty="0"/>
              <a:t>{ public:</a:t>
            </a:r>
            <a:endParaRPr lang="en-US" altLang="zh-CN" sz="2000" b="1" dirty="0"/>
          </a:p>
          <a:p>
            <a:pPr defTabSz="914400">
              <a:lnSpc>
                <a:spcPct val="80000"/>
              </a:lnSpc>
              <a:buFont typeface="Wingdings" panose="05000000000000000000" pitchFamily="2" charset="2"/>
              <a:buNone/>
              <a:tabLst>
                <a:tab pos="5946775" algn="l"/>
              </a:tabLst>
            </a:pPr>
            <a:r>
              <a:rPr lang="en-US" altLang="zh-CN" sz="2000" b="1" dirty="0"/>
              <a:t>	</a:t>
            </a:r>
            <a:r>
              <a:rPr lang="en-US" altLang="zh-CN" sz="2000" b="1" dirty="0">
                <a:solidFill>
                  <a:srgbClr val="0000FF"/>
                </a:solidFill>
              </a:rPr>
              <a:t>void display()</a:t>
            </a:r>
            <a:r>
              <a:rPr lang="en-US" altLang="zh-CN" sz="2000" b="1" dirty="0"/>
              <a:t>{cout&lt;&lt;"Derived ::display()"&lt;&lt;endl;}    //</a:t>
            </a:r>
            <a:r>
              <a:rPr lang="zh-CN" altLang="en-US" sz="2000" b="1" dirty="0"/>
              <a:t>虚函数</a:t>
            </a:r>
            <a:endParaRPr lang="zh-CN" altLang="en-US" sz="2000" b="1" dirty="0"/>
          </a:p>
          <a:p>
            <a:pPr defTabSz="914400">
              <a:lnSpc>
                <a:spcPct val="80000"/>
              </a:lnSpc>
              <a:buFont typeface="Wingdings" panose="05000000000000000000" pitchFamily="2" charset="2"/>
              <a:buNone/>
              <a:tabLst>
                <a:tab pos="5946775" algn="l"/>
              </a:tabLst>
            </a:pPr>
            <a:r>
              <a:rPr lang="en-US" altLang="zh-CN" sz="2000" b="1" dirty="0"/>
              <a:t> };</a:t>
            </a:r>
            <a:endParaRPr lang="en-US" altLang="zh-CN" sz="2000" b="1" dirty="0"/>
          </a:p>
        </p:txBody>
      </p:sp>
      <p:sp>
        <p:nvSpPr>
          <p:cNvPr id="37890" name="Rectangle 3"/>
          <p:cNvSpPr>
            <a:spLocks noGrp="1"/>
          </p:cNvSpPr>
          <p:nvPr/>
        </p:nvSpPr>
        <p:spPr>
          <a:xfrm>
            <a:off x="1689100" y="4400550"/>
            <a:ext cx="7696200" cy="2457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just" eaLnBrk="0" hangingPunct="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void fun(Base1 *ptr)	//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普通函数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 eaLnBrk="0" hangingPunct="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{	ptr-&gt;display();   }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 eaLnBrk="0" hangingPunct="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void main()	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 eaLnBrk="0" hangingPunct="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{	Base2 b2;	   Derived d1;	       //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声明派生类对象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 eaLnBrk="0" hangingPunct="0"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fun(&amp;b2);	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调用派生类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B1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函数成员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 eaLnBrk="0" hangingPunct="0"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fun(&amp;d1);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	//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调用派生类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D1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函数成员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 eaLnBrk="0" hangingPunct="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6" name="Text Box 4"/>
          <p:cNvSpPr txBox="1"/>
          <p:nvPr/>
        </p:nvSpPr>
        <p:spPr>
          <a:xfrm>
            <a:off x="7847013" y="1085850"/>
            <a:ext cx="2481262" cy="1137285"/>
          </a:xfrm>
          <a:prstGeom prst="rect">
            <a:avLst/>
          </a:prstGeom>
          <a:solidFill>
            <a:srgbClr val="FFC0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运行结果：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Base2::display()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Derived::display()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charRg st="122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50">
                                            <p:txEl>
                                              <p:charRg st="122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charRg st="158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750">
                                            <p:txEl>
                                              <p:charRg st="158" end="1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charRg st="168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750">
                                            <p:txEl>
                                              <p:charRg st="168" end="2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charRg st="224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750">
                                            <p:txEl>
                                              <p:charRg st="224" end="2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charRg st="227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750">
                                            <p:txEl>
                                              <p:charRg st="227" end="2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charRg st="264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1750">
                                            <p:txEl>
                                              <p:charRg st="264" end="2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charRg st="274" end="3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50">
                                            <p:txEl>
                                              <p:charRg st="274" end="3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charRg st="328" end="3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1750">
                                            <p:txEl>
                                              <p:charRg st="328" end="3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59396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内容占位符 2"/>
          <p:cNvSpPr>
            <a:spLocks noGrp="1"/>
          </p:cNvSpPr>
          <p:nvPr>
            <p:ph idx="1"/>
          </p:nvPr>
        </p:nvSpPr>
        <p:spPr>
          <a:xfrm>
            <a:off x="695325" y="0"/>
            <a:ext cx="9144000" cy="3786188"/>
          </a:xfrm>
          <a:solidFill>
            <a:srgbClr val="FFFFFF"/>
          </a:solidFill>
          <a:ln>
            <a:noFill/>
          </a:ln>
        </p:spPr>
        <p:txBody>
          <a:bodyPr anchor="t" anchorCtr="0"/>
          <a:p>
            <a:pPr>
              <a:spcBef>
                <a:spcPts val="300"/>
              </a:spcBef>
              <a:buNone/>
            </a:pPr>
            <a:r>
              <a:rPr lang="en-US" altLang="zh-CN" sz="2000" b="1" dirty="0"/>
              <a:t>#include &lt;iostream&gt;</a:t>
            </a:r>
            <a:endParaRPr lang="en-US" altLang="zh-CN" sz="2000" b="1" dirty="0"/>
          </a:p>
          <a:p>
            <a:pPr>
              <a:spcBef>
                <a:spcPts val="300"/>
              </a:spcBef>
              <a:buNone/>
            </a:pPr>
            <a:r>
              <a:rPr lang="en-US" altLang="zh-CN" sz="2000" b="1" dirty="0"/>
              <a:t>#include &lt;string&gt;</a:t>
            </a:r>
            <a:endParaRPr lang="en-US" altLang="zh-CN" sz="2000" b="1" dirty="0"/>
          </a:p>
          <a:p>
            <a:pPr>
              <a:spcBef>
                <a:spcPts val="300"/>
              </a:spcBef>
              <a:buNone/>
            </a:pPr>
            <a:r>
              <a:rPr lang="en-US" altLang="zh-CN" sz="2000" b="1" dirty="0"/>
              <a:t>#define PI 3.1415</a:t>
            </a:r>
            <a:endParaRPr lang="en-US" altLang="zh-CN" sz="2000" b="1" dirty="0"/>
          </a:p>
          <a:p>
            <a:pPr>
              <a:spcBef>
                <a:spcPts val="300"/>
              </a:spcBef>
              <a:buNone/>
            </a:pPr>
            <a:r>
              <a:rPr lang="en-US" altLang="zh-CN" sz="2000" b="1" dirty="0"/>
              <a:t>using namespace std; </a:t>
            </a:r>
            <a:endParaRPr lang="en-US" altLang="zh-CN" sz="2000" b="1" dirty="0"/>
          </a:p>
          <a:p>
            <a:pPr>
              <a:spcBef>
                <a:spcPts val="30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class TwoDShape  // </a:t>
            </a:r>
            <a:r>
              <a:rPr lang="zh-CN" altLang="en-US" sz="2000" b="1" dirty="0">
                <a:solidFill>
                  <a:srgbClr val="FF0000"/>
                </a:solidFill>
              </a:rPr>
              <a:t>二维图形类</a:t>
            </a:r>
            <a:r>
              <a:rPr lang="en-US" altLang="zh-CN" sz="2000" b="1" dirty="0">
                <a:solidFill>
                  <a:srgbClr val="FF0000"/>
                </a:solidFill>
              </a:rPr>
              <a:t>.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CN" sz="2000" b="1" dirty="0"/>
              <a:t>{  public: </a:t>
            </a:r>
            <a:endParaRPr lang="en-US" altLang="zh-CN" sz="2000" b="1" dirty="0"/>
          </a:p>
          <a:p>
            <a:pPr>
              <a:spcBef>
                <a:spcPts val="300"/>
              </a:spcBef>
              <a:buNone/>
            </a:pPr>
            <a:r>
              <a:rPr lang="en-US" altLang="zh-CN" sz="2000" b="1" dirty="0"/>
              <a:t>  	  TwoDShape() { name="unknown";} // </a:t>
            </a:r>
            <a:r>
              <a:rPr lang="zh-CN" altLang="en-US" sz="2000" b="1" dirty="0"/>
              <a:t>默认构造函数</a:t>
            </a:r>
            <a:endParaRPr lang="zh-CN" altLang="en-US" sz="2000" b="1" dirty="0"/>
          </a:p>
          <a:p>
            <a:pPr>
              <a:spcBef>
                <a:spcPts val="300"/>
              </a:spcBef>
              <a:buNone/>
            </a:pPr>
            <a:r>
              <a:rPr lang="zh-CN" altLang="en-US" sz="2000" b="1" dirty="0"/>
              <a:t>	  </a:t>
            </a:r>
            <a:r>
              <a:rPr lang="en-US" altLang="zh-CN" sz="2000" b="1" dirty="0"/>
              <a:t>TwoDShape( string n)   {  name=n;}</a:t>
            </a:r>
            <a:endParaRPr lang="en-US" altLang="zh-CN" sz="2000" b="1" dirty="0"/>
          </a:p>
          <a:p>
            <a:pPr>
              <a:spcBef>
                <a:spcPts val="300"/>
              </a:spcBef>
              <a:buNone/>
            </a:pPr>
            <a:r>
              <a:rPr lang="en-US" altLang="zh-CN" sz="2000" b="1" dirty="0"/>
              <a:t>  	  string getName() { return name; } </a:t>
            </a:r>
            <a:endParaRPr lang="en-US" altLang="zh-CN" sz="2000" b="1" dirty="0"/>
          </a:p>
          <a:p>
            <a:pPr>
              <a:spcBef>
                <a:spcPts val="300"/>
              </a:spcBef>
              <a:buNone/>
            </a:pPr>
            <a:r>
              <a:rPr lang="en-US" altLang="zh-CN" sz="2000" b="1" dirty="0"/>
              <a:t>  	</a:t>
            </a:r>
            <a:r>
              <a:rPr lang="en-US" altLang="zh-CN" sz="2000" b="1" dirty="0">
                <a:solidFill>
                  <a:srgbClr val="0000FF"/>
                </a:solidFill>
              </a:rPr>
              <a:t>   virtual double area() = 0;  		</a:t>
            </a:r>
            <a:r>
              <a:rPr lang="en-US" altLang="zh-CN" sz="2000" b="1" dirty="0"/>
              <a:t>	// area()</a:t>
            </a:r>
            <a:r>
              <a:rPr lang="zh-CN" altLang="en-US" sz="2000" b="1" dirty="0"/>
              <a:t>是纯虚函数 </a:t>
            </a:r>
            <a:endParaRPr lang="zh-CN" altLang="en-US" sz="2000" b="1" dirty="0"/>
          </a:p>
          <a:p>
            <a:pPr>
              <a:spcBef>
                <a:spcPts val="300"/>
              </a:spcBef>
              <a:buNone/>
            </a:pPr>
            <a:r>
              <a:rPr lang="zh-CN" altLang="en-US" sz="2000" b="1" dirty="0"/>
              <a:t>  </a:t>
            </a:r>
            <a:r>
              <a:rPr lang="en-US" altLang="zh-CN" sz="2000" b="1" dirty="0"/>
              <a:t>private:	</a:t>
            </a:r>
            <a:endParaRPr lang="en-US" altLang="zh-CN" sz="2000" b="1" dirty="0"/>
          </a:p>
          <a:p>
            <a:pPr>
              <a:spcBef>
                <a:spcPts val="300"/>
              </a:spcBef>
              <a:buNone/>
            </a:pPr>
            <a:r>
              <a:rPr lang="en-US" altLang="zh-CN" sz="2000" b="1" dirty="0"/>
              <a:t>  	string name; </a:t>
            </a:r>
            <a:endParaRPr lang="en-US" altLang="zh-CN" sz="2000" b="1" dirty="0"/>
          </a:p>
          <a:p>
            <a:pPr>
              <a:spcBef>
                <a:spcPts val="300"/>
              </a:spcBef>
              <a:buNone/>
            </a:pPr>
            <a:r>
              <a:rPr lang="en-US" altLang="zh-CN" sz="2000" b="1" dirty="0"/>
              <a:t>};</a:t>
            </a:r>
            <a:endParaRPr lang="zh-CN" altLang="en-US" sz="2000" b="1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2351405" y="4148773"/>
            <a:ext cx="9144000" cy="257175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 anchorCtr="0"/>
          <a:p>
            <a:pPr marL="342900" indent="-342900" eaLnBrk="0" hangingPunct="0">
              <a:spcBef>
                <a:spcPct val="20000"/>
              </a:spcBef>
              <a:buFontTx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class Circle: public TwoDShape 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{ public: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	Circle(int r):TwoDShape("Circle") {radius=r;  } 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	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double area(){ return PI*radius*radius;   } </a:t>
            </a:r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private:	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	int radius; 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矩形 4"/>
          <p:cNvSpPr/>
          <p:nvPr/>
        </p:nvSpPr>
        <p:spPr>
          <a:xfrm>
            <a:off x="5794375" y="214630"/>
            <a:ext cx="475551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例：设计形状类，通过抽象基类实现统一接口。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内容占位符 2"/>
          <p:cNvSpPr>
            <a:spLocks noGrp="1"/>
          </p:cNvSpPr>
          <p:nvPr>
            <p:ph idx="1"/>
          </p:nvPr>
        </p:nvSpPr>
        <p:spPr>
          <a:xfrm>
            <a:off x="551180" y="13970"/>
            <a:ext cx="9144000" cy="3071813"/>
          </a:xfrm>
          <a:solidFill>
            <a:srgbClr val="FFFFFF"/>
          </a:solidFill>
          <a:ln>
            <a:noFill/>
          </a:ln>
        </p:spPr>
        <p:txBody>
          <a:bodyPr anchor="t" anchorCtr="0"/>
          <a:p>
            <a:pPr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class Rectangle: public TwoDShape 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b="1" dirty="0"/>
              <a:t>{ public: 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  	Rectangle(double w, double h): TwoDShape("rectangle")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     {width=w;   height=h; }  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	Rectangle(double x) :  TwoDShape("square") {   width=height=x; }  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  	</a:t>
            </a:r>
            <a:r>
              <a:rPr lang="en-US" altLang="zh-CN" sz="2000" b="1" dirty="0">
                <a:solidFill>
                  <a:srgbClr val="0000FF"/>
                </a:solidFill>
              </a:rPr>
              <a:t>double area(){ return width*height;   } 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zh-CN" sz="2000" b="1" dirty="0"/>
              <a:t>   private:	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	int width, height;  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};</a:t>
            </a:r>
            <a:endParaRPr lang="zh-CN" altLang="en-US" sz="2000" b="1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551180" y="3141345"/>
            <a:ext cx="9144000" cy="3214688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 anchorCtr="0"/>
          <a:p>
            <a:pPr marL="342900" indent="-342900" eaLnBrk="0" hangingPunct="0">
              <a:spcBef>
                <a:spcPts val="300"/>
              </a:spcBef>
              <a:buFontTx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int main()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ts val="300"/>
              </a:spcBef>
              <a:buFontTx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{ 	TwoDShape *shapes[3];   	//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声明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TwoDShape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对象指针数组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.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ts val="300"/>
              </a:spcBef>
              <a:buFontTx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	shapes[0] = new Circle(2);   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ts val="300"/>
              </a:spcBef>
              <a:buFontTx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	shapes[1] = new Rectangle(5); 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ts val="300"/>
              </a:spcBef>
              <a:buFontTx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	shapes[2] = new Rectangle(10, 5);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ts val="300"/>
              </a:spcBef>
              <a:buFontTx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	for(int i=0; i &lt; 3; i++)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ts val="300"/>
              </a:spcBef>
              <a:buFontTx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	{  	cout &lt;&lt; "object is " &lt;&lt;shapes[i]-&gt;getName() ; 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ts val="300"/>
              </a:spcBef>
              <a:buFontTx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	cout &lt;&lt; ", Area is " &lt;&lt;shapes[i]-&gt;area() &lt;&lt; "\n"; 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ts val="300"/>
              </a:spcBef>
              <a:buFontTx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	} 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ts val="300"/>
              </a:spcBef>
              <a:buFontTx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	return 0; 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ts val="300"/>
              </a:spcBef>
              <a:buFontTx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751763" y="1844993"/>
            <a:ext cx="3929063" cy="1506855"/>
          </a:xfrm>
          <a:prstGeom prst="rect">
            <a:avLst/>
          </a:prstGeom>
          <a:solidFill>
            <a:srgbClr val="FFC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R="0" algn="just" defTabSz="9144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defRPr/>
            </a:pPr>
            <a:r>
              <a:rPr kumimoji="0" lang="zh-CN" altLang="en-US" sz="2000" b="1" kern="1200" cap="none" spc="0" normalizeH="0" baseline="0" noProof="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运行结果：</a:t>
            </a:r>
            <a:endParaRPr kumimoji="0" lang="en-US" altLang="zh-CN" sz="2000" b="1" kern="1200" cap="none" spc="0" normalizeH="0" baseline="0" noProof="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defRPr/>
            </a:pPr>
            <a:r>
              <a:rPr kumimoji="0" lang="en-US" altLang="zh-CN" sz="2000" b="1" kern="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object is Circle , Area is 12.566</a:t>
            </a:r>
            <a:endParaRPr kumimoji="0" lang="en-US" altLang="zh-CN" sz="2000" b="1" kern="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spcBef>
                <a:spcPct val="20000"/>
              </a:spcBef>
              <a:buClr>
                <a:schemeClr val="accent2"/>
              </a:buClr>
              <a:buSzPct val="80000"/>
              <a:buFontTx/>
              <a:defRPr/>
            </a:pPr>
            <a:r>
              <a:rPr kumimoji="0" lang="en-US" altLang="zh-CN" sz="2000" b="1" kern="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object is </a:t>
            </a:r>
            <a:r>
              <a:rPr kumimoji="0" lang="en-US" altLang="zh-CN" sz="20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square</a:t>
            </a:r>
            <a:r>
              <a:rPr kumimoji="0" lang="en-US" altLang="zh-CN" sz="2000" b="1" kern="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Area is 25 </a:t>
            </a:r>
            <a:endParaRPr kumimoji="0" lang="zh-CN" altLang="en-US" sz="2000" b="1" kern="1200" cap="none" spc="0" normalizeH="0" baseline="0" noProof="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spcBef>
                <a:spcPct val="20000"/>
              </a:spcBef>
              <a:buClr>
                <a:schemeClr val="accent2"/>
              </a:buClr>
              <a:buSzPct val="80000"/>
              <a:buFontTx/>
              <a:defRPr/>
            </a:pPr>
            <a:r>
              <a:rPr kumimoji="0" lang="en-US" altLang="zh-CN" sz="2000" b="1" kern="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object is </a:t>
            </a:r>
            <a:r>
              <a:rPr kumimoji="0" lang="en-US" altLang="zh-CN" sz="20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rectangle</a:t>
            </a:r>
            <a:r>
              <a:rPr kumimoji="0" lang="en-US" altLang="zh-CN" sz="2000" b="1" kern="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Area is 50 </a:t>
            </a:r>
            <a:endParaRPr kumimoji="0" lang="zh-CN" altLang="en-US" sz="2000" b="1" kern="1200" cap="none" spc="0" normalizeH="0" baseline="0" noProof="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4"/>
          <p:cNvSpPr txBox="1"/>
          <p:nvPr/>
        </p:nvSpPr>
        <p:spPr>
          <a:xfrm>
            <a:off x="6453188" y="4071938"/>
            <a:ext cx="4000500" cy="768350"/>
          </a:xfrm>
          <a:prstGeom prst="rect">
            <a:avLst/>
          </a:prstGeom>
          <a:solidFill>
            <a:srgbClr val="FF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注意：不可对虚基类进行实例化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shapes[0] = new TwoDShape ();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9167813" y="4429125"/>
            <a:ext cx="457200" cy="457200"/>
            <a:chOff x="3600" y="3840"/>
            <a:chExt cx="288" cy="288"/>
          </a:xfrm>
        </p:grpSpPr>
        <p:sp>
          <p:nvSpPr>
            <p:cNvPr id="47110" name="Line 18"/>
            <p:cNvSpPr/>
            <p:nvPr/>
          </p:nvSpPr>
          <p:spPr>
            <a:xfrm flipH="1">
              <a:off x="3600" y="3840"/>
              <a:ext cx="288" cy="288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7111" name="Line 19"/>
            <p:cNvSpPr/>
            <p:nvPr/>
          </p:nvSpPr>
          <p:spPr>
            <a:xfrm>
              <a:off x="3600" y="3840"/>
              <a:ext cx="288" cy="288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2"/>
          <p:cNvSpPr/>
          <p:nvPr/>
        </p:nvSpPr>
        <p:spPr>
          <a:xfrm>
            <a:off x="2309813" y="0"/>
            <a:ext cx="71628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p>
            <a:pPr algn="ctr"/>
            <a:r>
              <a:rPr lang="zh-CN" altLang="en-US" sz="4000" b="1" dirty="0">
                <a:solidFill>
                  <a:schemeClr val="accent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本章小结</a:t>
            </a:r>
            <a:endParaRPr lang="zh-CN" altLang="en-US" sz="4000" b="1" dirty="0">
              <a:solidFill>
                <a:schemeClr val="accent2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48130" name="Rectangle 3"/>
          <p:cNvSpPr/>
          <p:nvPr/>
        </p:nvSpPr>
        <p:spPr>
          <a:xfrm>
            <a:off x="717550" y="1844675"/>
            <a:ext cx="10571480" cy="331343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理解多态的含义，及分类和实现方法。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sz="2800" dirty="0">
                <a:latin typeface="微软雅黑" panose="020B0503020204020204" charset="-122"/>
                <a:ea typeface="微软雅黑" panose="020B0503020204020204" charset="-122"/>
              </a:rPr>
              <a:t>掌握运算符重载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的实现方法，可以</a:t>
            </a:r>
            <a:r>
              <a:rPr lang="zh-CN" altLang="zh-CN" sz="2800" dirty="0">
                <a:latin typeface="微软雅黑" panose="020B0503020204020204" charset="-122"/>
                <a:ea typeface="微软雅黑" panose="020B0503020204020204" charset="-122"/>
              </a:rPr>
              <a:t>重载为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类的</a:t>
            </a:r>
            <a:r>
              <a:rPr lang="zh-CN" altLang="zh-CN" sz="2800" dirty="0">
                <a:latin typeface="微软雅黑" panose="020B0503020204020204" charset="-122"/>
                <a:ea typeface="微软雅黑" panose="020B0503020204020204" charset="-122"/>
              </a:rPr>
              <a:t>成员函数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或者</a:t>
            </a:r>
            <a:r>
              <a:rPr lang="zh-CN" altLang="zh-CN" sz="2800" dirty="0">
                <a:latin typeface="微软雅黑" panose="020B0503020204020204" charset="-122"/>
                <a:ea typeface="微软雅黑" panose="020B0503020204020204" charset="-122"/>
              </a:rPr>
              <a:t>重载为友元函数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zh-CN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sz="2800" dirty="0">
                <a:latin typeface="微软雅黑" panose="020B0503020204020204" charset="-122"/>
                <a:ea typeface="微软雅黑" panose="020B0503020204020204" charset="-122"/>
              </a:rPr>
              <a:t>理解虚函数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的应用；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理解纯虚函数和抽象类的概念。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5" name="Rectangle 3"/>
          <p:cNvSpPr>
            <a:spLocks noGrp="1"/>
          </p:cNvSpPr>
          <p:nvPr>
            <p:ph idx="1"/>
          </p:nvPr>
        </p:nvSpPr>
        <p:spPr>
          <a:xfrm>
            <a:off x="733425" y="764540"/>
            <a:ext cx="10725150" cy="3857625"/>
          </a:xfrm>
          <a:noFill/>
          <a:ln>
            <a:noFill/>
          </a:ln>
        </p:spPr>
        <p:txBody>
          <a:bodyPr anchor="t" anchorCtr="0"/>
          <a:p>
            <a:pPr latinLnBrk="0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运算符重载是对已有的运算符赋予多重含义。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必要性</a:t>
            </a:r>
            <a:endParaRPr lang="zh-CN" altLang="en-US" sz="24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latinLnBrk="0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C++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中预定义的运算符其运算对象只能是基本数据类型，而不适用于用户自定义类型（如类）。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实现机制</a:t>
            </a:r>
            <a:endParaRPr lang="zh-CN" altLang="en-US" sz="24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latinLnBrk="0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将指定的运算表达式转化为对运算符函数的调用，运算对象转化为运算符函数的实参。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latinLnBrk="0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编译系统对重载运算符的选择，遵循</a:t>
            </a:r>
            <a:r>
              <a:rPr lang="zh-CN" altLang="en-US" sz="24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函数重载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的选择原则。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146" name="Rectangle 6"/>
          <p:cNvSpPr>
            <a:spLocks noGrp="1"/>
          </p:cNvSpPr>
          <p:nvPr>
            <p:ph type="title"/>
          </p:nvPr>
        </p:nvSpPr>
        <p:spPr>
          <a:xfrm>
            <a:off x="1774825" y="188913"/>
            <a:ext cx="8229600" cy="652462"/>
          </a:xfrm>
          <a:noFill/>
          <a:ln>
            <a:noFill/>
          </a:ln>
        </p:spPr>
        <p:txBody>
          <a:bodyPr lIns="92075" tIns="46038" rIns="92075" bIns="46038" anchor="b" anchorCtr="0"/>
          <a:p>
            <a:r>
              <a:rPr lang="en-US" altLang="zh-CN" sz="4000" b="1" dirty="0"/>
              <a:t>8.2 </a:t>
            </a:r>
            <a:r>
              <a:rPr lang="zh-CN" altLang="en-US" sz="4000" b="1" dirty="0"/>
              <a:t>运算符重载</a:t>
            </a:r>
            <a:endParaRPr lang="zh-CN" altLang="en-US" sz="4000" b="1" dirty="0"/>
          </a:p>
        </p:txBody>
      </p:sp>
      <p:sp>
        <p:nvSpPr>
          <p:cNvPr id="4" name="Rectangle 3"/>
          <p:cNvSpPr txBox="1"/>
          <p:nvPr/>
        </p:nvSpPr>
        <p:spPr>
          <a:xfrm>
            <a:off x="2567940" y="4652645"/>
            <a:ext cx="4371340" cy="17145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用“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+”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、“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-”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能够实现复数的加减运算吗？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2670" y="4269740"/>
            <a:ext cx="3599180" cy="22345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charRg st="21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charRg st="21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charRg st="25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635">
                                            <p:txEl>
                                              <p:charRg st="25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charRg st="69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9635">
                                            <p:txEl>
                                              <p:charRg st="69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charRg st="74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9635">
                                            <p:txEl>
                                              <p:charRg st="74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charRg st="113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9635">
                                            <p:txEl>
                                              <p:charRg st="113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4" name="Rectangle 4"/>
          <p:cNvSpPr>
            <a:spLocks noGrp="1"/>
          </p:cNvSpPr>
          <p:nvPr>
            <p:ph idx="1"/>
          </p:nvPr>
        </p:nvSpPr>
        <p:spPr>
          <a:xfrm>
            <a:off x="1055370" y="908685"/>
            <a:ext cx="10361295" cy="2730500"/>
          </a:xfrm>
          <a:noFill/>
          <a:ln>
            <a:noFill/>
          </a:ln>
        </p:spPr>
        <p:txBody>
          <a:bodyPr anchor="t" anchorCtr="0"/>
          <a:p>
            <a:pPr latinLnBrk="0">
              <a:lnSpc>
                <a:spcPct val="11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可以重载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C++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中除下列运算符外的所有运算符：</a:t>
            </a:r>
            <a:b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en-US" altLang="zh-CN" sz="24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     .*       ::       ?:   </a:t>
            </a:r>
            <a:endParaRPr lang="en-US" altLang="zh-CN" sz="24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1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只能重载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C++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语言中已有的运算符，不可臆造新的。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1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不改变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原运算符的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优先级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结合性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1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不能改变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操作数个数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1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经重载的运算符，其操作数中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至少应该有一个是自定义类型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170" name="Rectangle 5"/>
          <p:cNvSpPr/>
          <p:nvPr/>
        </p:nvSpPr>
        <p:spPr>
          <a:xfrm>
            <a:off x="1774825" y="188913"/>
            <a:ext cx="8229600" cy="65246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p>
            <a:pPr algn="ctr" eaLnBrk="0" hangingPunct="0"/>
            <a:r>
              <a:rPr lang="en-US" altLang="zh-CN" sz="4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8.2.1 </a:t>
            </a:r>
            <a:r>
              <a:rPr lang="zh-CN" altLang="en-US" sz="4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运算符重载的规则</a:t>
            </a:r>
            <a:endParaRPr lang="zh-CN" altLang="en-US" sz="4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171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9735" y="3429000"/>
            <a:ext cx="5643563" cy="26590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标题 1"/>
          <p:cNvSpPr>
            <a:spLocks noGrp="1"/>
          </p:cNvSpPr>
          <p:nvPr>
            <p:ph type="title"/>
          </p:nvPr>
        </p:nvSpPr>
        <p:spPr>
          <a:xfrm>
            <a:off x="1666875" y="6132513"/>
            <a:ext cx="8229600" cy="725487"/>
          </a:xfrm>
          <a:noFill/>
          <a:ln>
            <a:noFill/>
          </a:ln>
        </p:spPr>
        <p:txBody>
          <a:bodyPr anchor="t" anchorCtr="0"/>
          <a:p>
            <a:r>
              <a:rPr lang="en-US" altLang="zh-CN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C++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中可以重载的运算符</a:t>
            </a:r>
            <a:endParaRPr lang="zh-CN" altLang="en-US" sz="24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4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charRg st="5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684">
                                            <p:txEl>
                                              <p:charRg st="50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charRg st="75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684">
                                            <p:txEl>
                                              <p:charRg st="75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charRg st="92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684">
                                            <p:txEl>
                                              <p:charRg st="92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charRg st="103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684">
                                            <p:txEl>
                                              <p:charRg st="103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/>
          </p:nvPr>
        </p:nvSpPr>
        <p:spPr>
          <a:xfrm>
            <a:off x="1992313" y="188913"/>
            <a:ext cx="8229600" cy="633412"/>
          </a:xfrm>
          <a:noFill/>
          <a:ln>
            <a:noFill/>
          </a:ln>
        </p:spPr>
        <p:txBody>
          <a:bodyPr anchor="t" anchorCtr="0"/>
          <a:p>
            <a:r>
              <a:rPr lang="zh-CN" altLang="en-US" sz="4000" b="1" dirty="0">
                <a:solidFill>
                  <a:srgbClr val="0000FF"/>
                </a:solidFill>
              </a:rPr>
              <a:t>两种实现形式</a:t>
            </a:r>
            <a:endParaRPr lang="zh-CN" altLang="en-US" sz="4000" b="1" dirty="0">
              <a:solidFill>
                <a:srgbClr val="0000FF"/>
              </a:solidFill>
            </a:endParaRPr>
          </a:p>
        </p:txBody>
      </p:sp>
      <p:sp>
        <p:nvSpPr>
          <p:cNvPr id="72707" name="Rectangle 3"/>
          <p:cNvSpPr>
            <a:spLocks noGrp="1"/>
          </p:cNvSpPr>
          <p:nvPr>
            <p:ph idx="1"/>
          </p:nvPr>
        </p:nvSpPr>
        <p:spPr>
          <a:xfrm>
            <a:off x="1346200" y="1268730"/>
            <a:ext cx="9321800" cy="3962400"/>
          </a:xfrm>
          <a:noFill/>
          <a:ln>
            <a:noFill/>
          </a:ln>
        </p:spPr>
        <p:txBody>
          <a:bodyPr anchor="t" anchorCtr="0"/>
          <a:p>
            <a:pPr>
              <a:lnSpc>
                <a:spcPct val="8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重载为类的成员函数</a:t>
            </a:r>
            <a:endParaRPr lang="zh-CN" altLang="en-US" sz="28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返回类型  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operator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运算符（形参表）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{ …    }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400" dirty="0">
              <a:solidFill>
                <a:schemeClr val="folHlin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参数个数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原操作数个数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-1</a:t>
            </a:r>
            <a:r>
              <a:rPr lang="en-US" altLang="zh-CN" sz="2400" dirty="0">
                <a:solidFill>
                  <a:schemeClr val="folHlin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（后置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++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除外）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80000"/>
              </a:lnSpc>
              <a:buNone/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重载为非成员函数（友元）</a:t>
            </a:r>
            <a:endParaRPr lang="zh-CN" altLang="en-US" sz="28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返回类型  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operator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运算符（形参表）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{    …    }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2709" name="Rectangle 5"/>
          <p:cNvSpPr/>
          <p:nvPr/>
        </p:nvSpPr>
        <p:spPr>
          <a:xfrm>
            <a:off x="839470" y="5085080"/>
            <a:ext cx="10302875" cy="7207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400" dirty="0">
                <a:solidFill>
                  <a:schemeClr val="folHlin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参数个数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原操作数个数，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且至少应该有一个自定义类型的形参。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charRg st="81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charRg st="81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charRg st="94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707">
                                            <p:txEl>
                                              <p:charRg st="94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charRg st="122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2707">
                                            <p:txEl>
                                              <p:charRg st="122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3"/>
          <p:cNvSpPr>
            <a:spLocks noGrp="1"/>
          </p:cNvSpPr>
          <p:nvPr>
            <p:ph idx="1"/>
          </p:nvPr>
        </p:nvSpPr>
        <p:spPr>
          <a:xfrm>
            <a:off x="615315" y="929005"/>
            <a:ext cx="11149965" cy="3785870"/>
          </a:xfrm>
          <a:noFill/>
          <a:ln>
            <a:noFill/>
          </a:ln>
        </p:spPr>
        <p:txBody>
          <a:bodyPr anchor="t" anchorCtr="0"/>
          <a:p>
            <a:pPr>
              <a:lnSpc>
                <a:spcPct val="110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重载双目运算符 B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如果要重载 B 为类成员函数，使之能够实现表达式 </a:t>
            </a:r>
            <a:r>
              <a:rPr lang="zh-CN" altLang="en-US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oprd1 B oprd2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，其中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oprd1 为A 类对象，则 B 应被重载为 A 类的成员函数，形参类型应该是 </a:t>
            </a:r>
            <a:r>
              <a:rPr lang="zh-CN" altLang="en-US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oprd2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所属的类型。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经重载后，表达式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oprd1 B oprd2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相当于 </a:t>
            </a:r>
            <a:r>
              <a:rPr lang="zh-CN" altLang="en-US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oprd1.operator B(oprd2)</a:t>
            </a:r>
            <a:endParaRPr lang="zh-CN" altLang="en-US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242" name="Rectangle 6"/>
          <p:cNvSpPr/>
          <p:nvPr/>
        </p:nvSpPr>
        <p:spPr>
          <a:xfrm>
            <a:off x="1774825" y="188913"/>
            <a:ext cx="8229600" cy="65246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p>
            <a:pPr algn="ctr" eaLnBrk="0" hangingPunct="0"/>
            <a:r>
              <a:rPr lang="en-US" altLang="zh-CN" sz="4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8.2.2 </a:t>
            </a:r>
            <a:r>
              <a:rPr lang="zh-CN" altLang="en-US" sz="4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运算符重载为成员函数</a:t>
            </a:r>
            <a:endParaRPr lang="zh-CN" altLang="en-US" sz="4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1847533" y="4580890"/>
            <a:ext cx="7772400" cy="107156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例：重载：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A+B</a:t>
            </a:r>
            <a:endParaRPr lang="en-US" altLang="zh-CN" sz="24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&lt;=&gt;  A.operator+(B)</a:t>
            </a:r>
            <a:endParaRPr lang="en-US" altLang="zh-CN" sz="24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zh-CN" altLang="en-US" sz="24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idx="1"/>
          </p:nvPr>
        </p:nvSpPr>
        <p:spPr>
          <a:xfrm>
            <a:off x="1631950" y="1844675"/>
            <a:ext cx="8534400" cy="4762500"/>
          </a:xfrm>
          <a:noFill/>
          <a:ln>
            <a:noFill/>
          </a:ln>
        </p:spPr>
        <p:txBody>
          <a:bodyPr anchor="t" anchorCtr="0"/>
          <a:p>
            <a:pPr>
              <a:lnSpc>
                <a:spcPct val="90000"/>
              </a:lnSpc>
              <a:buNone/>
            </a:pPr>
            <a:r>
              <a:rPr lang="en-US" altLang="zh-CN" sz="2000" b="1" dirty="0"/>
              <a:t>#include&lt;iostream&gt;</a:t>
            </a:r>
            <a:endParaRPr lang="en-US" altLang="zh-CN" sz="20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/>
              <a:t>using namespace std;</a:t>
            </a:r>
            <a:endParaRPr lang="en-US" altLang="zh-CN" sz="20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class complex	</a:t>
            </a:r>
            <a:r>
              <a:rPr lang="en-US" altLang="zh-CN" sz="2000" b="1" dirty="0"/>
              <a:t>//</a:t>
            </a:r>
            <a:r>
              <a:rPr lang="zh-CN" altLang="en-US" sz="2000" b="1" dirty="0"/>
              <a:t>复数类声明</a:t>
            </a:r>
            <a:endParaRPr lang="zh-CN" altLang="en-US" sz="20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/>
              <a:t>{</a:t>
            </a:r>
            <a:endParaRPr lang="en-US" altLang="zh-CN" sz="20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/>
              <a:t>     public:	//</a:t>
            </a:r>
            <a:r>
              <a:rPr lang="zh-CN" altLang="en-US" sz="2000" b="1" dirty="0"/>
              <a:t>外部接口</a:t>
            </a:r>
            <a:endParaRPr lang="zh-CN" altLang="en-US" sz="2000" b="1" dirty="0"/>
          </a:p>
          <a:p>
            <a:pPr>
              <a:lnSpc>
                <a:spcPct val="90000"/>
              </a:lnSpc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    complex(double r=0.0,double i=0.0)    //</a:t>
            </a:r>
            <a:r>
              <a:rPr lang="zh-CN" altLang="en-US" sz="2000" b="1" dirty="0"/>
              <a:t>构造函数</a:t>
            </a:r>
            <a:endParaRPr lang="en-US" altLang="zh-CN" sz="20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/>
              <a:t>         {  real=r;    imag=i;   }</a:t>
            </a:r>
            <a:endParaRPr lang="zh-CN" altLang="en-US" sz="2000" b="1" dirty="0"/>
          </a:p>
          <a:p>
            <a:pPr>
              <a:lnSpc>
                <a:spcPct val="90000"/>
              </a:lnSpc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    </a:t>
            </a:r>
            <a:r>
              <a:rPr lang="en-US" altLang="zh-CN" sz="2000" b="1" dirty="0">
                <a:solidFill>
                  <a:srgbClr val="FF0000"/>
                </a:solidFill>
              </a:rPr>
              <a:t>complex operator + (complex c2); </a:t>
            </a:r>
            <a:r>
              <a:rPr lang="en-US" altLang="zh-CN" sz="2000" b="1" dirty="0"/>
              <a:t>//+</a:t>
            </a:r>
            <a:r>
              <a:rPr lang="zh-CN" altLang="en-US" sz="2000" b="1" dirty="0"/>
              <a:t>重载为成员函数</a:t>
            </a:r>
            <a:endParaRPr lang="zh-CN" altLang="en-US" sz="2000" b="1" dirty="0"/>
          </a:p>
          <a:p>
            <a:pPr>
              <a:lnSpc>
                <a:spcPct val="90000"/>
              </a:lnSpc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    </a:t>
            </a:r>
            <a:r>
              <a:rPr lang="en-US" altLang="zh-CN" sz="2000" b="1" dirty="0">
                <a:solidFill>
                  <a:srgbClr val="FF0000"/>
                </a:solidFill>
              </a:rPr>
              <a:t>complex operator - (complex c2); </a:t>
            </a:r>
            <a:r>
              <a:rPr lang="en-US" altLang="zh-CN" sz="2000" b="1" dirty="0"/>
              <a:t>//-</a:t>
            </a:r>
            <a:r>
              <a:rPr lang="zh-CN" altLang="en-US" sz="2000" b="1" dirty="0"/>
              <a:t>重载为成员函数</a:t>
            </a:r>
            <a:endParaRPr lang="zh-CN" altLang="en-US" sz="2000" b="1" dirty="0"/>
          </a:p>
          <a:p>
            <a:pPr>
              <a:lnSpc>
                <a:spcPct val="90000"/>
              </a:lnSpc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   void display();	//</a:t>
            </a:r>
            <a:r>
              <a:rPr lang="zh-CN" altLang="en-US" sz="2000" b="1" dirty="0"/>
              <a:t>输出复数</a:t>
            </a:r>
            <a:endParaRPr lang="zh-CN" altLang="en-US" sz="20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/>
              <a:t>    private:	              //</a:t>
            </a:r>
            <a:r>
              <a:rPr lang="zh-CN" altLang="en-US" sz="2000" b="1" dirty="0"/>
              <a:t>私有数据成员</a:t>
            </a:r>
            <a:endParaRPr lang="zh-CN" altLang="en-US" sz="2000" b="1" dirty="0"/>
          </a:p>
          <a:p>
            <a:pPr>
              <a:lnSpc>
                <a:spcPct val="90000"/>
              </a:lnSpc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   double real;	              //</a:t>
            </a:r>
            <a:r>
              <a:rPr lang="zh-CN" altLang="en-US" sz="2000" b="1" dirty="0"/>
              <a:t>复数实部</a:t>
            </a:r>
            <a:endParaRPr lang="zh-CN" altLang="en-US" sz="2000" b="1" dirty="0"/>
          </a:p>
          <a:p>
            <a:pPr>
              <a:lnSpc>
                <a:spcPct val="90000"/>
              </a:lnSpc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   double imag;	//</a:t>
            </a:r>
            <a:r>
              <a:rPr lang="zh-CN" altLang="en-US" sz="2000" b="1" dirty="0"/>
              <a:t>复数虚部</a:t>
            </a:r>
            <a:endParaRPr lang="zh-CN" altLang="en-US" sz="20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/>
              <a:t>};	</a:t>
            </a:r>
            <a:endParaRPr lang="en-US" altLang="zh-CN" sz="2000" b="1" dirty="0"/>
          </a:p>
        </p:txBody>
      </p:sp>
      <p:sp>
        <p:nvSpPr>
          <p:cNvPr id="11266" name="Rectangle 3"/>
          <p:cNvSpPr>
            <a:spLocks noGrp="1"/>
          </p:cNvSpPr>
          <p:nvPr>
            <p:ph type="title"/>
          </p:nvPr>
        </p:nvSpPr>
        <p:spPr>
          <a:xfrm>
            <a:off x="335598" y="44450"/>
            <a:ext cx="4543425" cy="654050"/>
          </a:xfrm>
          <a:noFill/>
          <a:ln>
            <a:noFill/>
          </a:ln>
        </p:spPr>
        <p:txBody>
          <a:bodyPr anchor="t" anchorCtr="0"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例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8.1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复数类加减法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Rectangle 4"/>
          <p:cNvSpPr txBox="1"/>
          <p:nvPr/>
        </p:nvSpPr>
        <p:spPr>
          <a:xfrm>
            <a:off x="2783205" y="476885"/>
            <a:ext cx="8942705" cy="1657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>
              <a:spcBef>
                <a:spcPct val="20000"/>
              </a:spcBef>
              <a:buFontTx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将“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+”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、“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-”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运算重载为复数类的成员函数。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规则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实部和虚部分别相加减。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操作数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两个操作数都是复数类的对象。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6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26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3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charRg st="43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14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14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4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19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314">
                                            <p:txEl>
                                              <p:charRg st="19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314">
                                            <p:txEl>
                                              <p:charRg st="19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14">
                                            <p:txEl>
                                              <p:charRg st="19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4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314">
                                            <p:txEl>
                                              <p:charRg st="4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314">
                                            <p:txEl>
                                              <p:charRg st="4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314">
                                            <p:txEl>
                                              <p:charRg st="40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62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14">
                                            <p:txEl>
                                              <p:charRg st="62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14">
                                            <p:txEl>
                                              <p:charRg st="62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14">
                                            <p:txEl>
                                              <p:charRg st="62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64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314">
                                            <p:txEl>
                                              <p:charRg st="64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314">
                                            <p:txEl>
                                              <p:charRg st="64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314">
                                            <p:txEl>
                                              <p:charRg st="64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81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314">
                                            <p:txEl>
                                              <p:charRg st="81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314">
                                            <p:txEl>
                                              <p:charRg st="81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314">
                                            <p:txEl>
                                              <p:charRg st="81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127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314">
                                            <p:txEl>
                                              <p:charRg st="127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314">
                                            <p:txEl>
                                              <p:charRg st="127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314">
                                            <p:txEl>
                                              <p:charRg st="127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158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314">
                                            <p:txEl>
                                              <p:charRg st="158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314">
                                            <p:txEl>
                                              <p:charRg st="158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314">
                                            <p:txEl>
                                              <p:charRg st="158" end="2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203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314">
                                            <p:txEl>
                                              <p:charRg st="203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314">
                                            <p:txEl>
                                              <p:charRg st="203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314">
                                            <p:txEl>
                                              <p:charRg st="203" end="2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248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314">
                                            <p:txEl>
                                              <p:charRg st="248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314">
                                            <p:txEl>
                                              <p:charRg st="248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314">
                                            <p:txEl>
                                              <p:charRg st="248" end="2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272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314">
                                            <p:txEl>
                                              <p:charRg st="272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314">
                                            <p:txEl>
                                              <p:charRg st="272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314">
                                            <p:txEl>
                                              <p:charRg st="272" end="3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306" end="3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314">
                                            <p:txEl>
                                              <p:charRg st="306" end="34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314">
                                            <p:txEl>
                                              <p:charRg st="306" end="34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314">
                                            <p:txEl>
                                              <p:charRg st="306" end="3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341" end="3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3314">
                                            <p:txEl>
                                              <p:charRg st="341" end="36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3314">
                                            <p:txEl>
                                              <p:charRg st="341" end="36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314">
                                            <p:txEl>
                                              <p:charRg st="341" end="3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362" end="3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3314">
                                            <p:txEl>
                                              <p:charRg st="362" end="36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3314">
                                            <p:txEl>
                                              <p:charRg st="362" end="36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314">
                                            <p:txEl>
                                              <p:charRg st="362" end="3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 build="p"/>
      <p:bldP spid="4" grpId="0" animBg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/>
          </p:cNvSpPr>
          <p:nvPr>
            <p:ph idx="1"/>
          </p:nvPr>
        </p:nvSpPr>
        <p:spPr>
          <a:xfrm>
            <a:off x="1919288" y="549275"/>
            <a:ext cx="7848600" cy="2662238"/>
          </a:xfrm>
          <a:solidFill>
            <a:srgbClr val="FFFFFF"/>
          </a:solidFill>
          <a:ln>
            <a:noFill/>
          </a:ln>
        </p:spPr>
        <p:txBody>
          <a:bodyPr anchor="t" anchorCtr="0"/>
          <a:p>
            <a:pPr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complex complex::operator +(complex c2)</a:t>
            </a:r>
            <a:r>
              <a:rPr lang="en-US" altLang="zh-CN" sz="2400" b="1" dirty="0"/>
              <a:t> //</a:t>
            </a:r>
            <a:r>
              <a:rPr lang="zh-CN" altLang="en-US" sz="2400" b="1" dirty="0"/>
              <a:t>重载函数</a:t>
            </a:r>
            <a:endParaRPr lang="zh-CN" altLang="en-US" sz="2400" b="1" dirty="0"/>
          </a:p>
          <a:p>
            <a:pPr>
              <a:buNone/>
            </a:pPr>
            <a:r>
              <a:rPr lang="en-US" altLang="zh-CN" sz="2400" b="1" dirty="0"/>
              <a:t>{   complex c;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	c.real=real+c2.real;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	c.imag=imag+c2.imag;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	return c;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}</a:t>
            </a:r>
            <a:endParaRPr lang="en-US" altLang="zh-CN" sz="2400" b="1" dirty="0"/>
          </a:p>
        </p:txBody>
      </p:sp>
      <p:sp>
        <p:nvSpPr>
          <p:cNvPr id="76804" name="Rectangle 4"/>
          <p:cNvSpPr/>
          <p:nvPr/>
        </p:nvSpPr>
        <p:spPr>
          <a:xfrm>
            <a:off x="2135188" y="3500438"/>
            <a:ext cx="7848600" cy="258603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complex complex::operator -(complex c2)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//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重载函数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{   complex c;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	c.real=real-c2.real;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	c.imag=imag-c2.imag;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	return c;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5" name="Rectangle 5"/>
          <p:cNvSpPr/>
          <p:nvPr/>
        </p:nvSpPr>
        <p:spPr>
          <a:xfrm>
            <a:off x="6596380" y="1571625"/>
            <a:ext cx="4192270" cy="1014730"/>
          </a:xfrm>
          <a:prstGeom prst="rect">
            <a:avLst/>
          </a:prstGeom>
          <a:solidFill>
            <a:srgbClr val="FFCC99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当运算符重载为类的成员函数</a:t>
            </a:r>
            <a:endParaRPr lang="zh-CN" altLang="en-US" sz="20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时，函数的参数个数比原来的操作数个数要少一个。</a:t>
            </a:r>
            <a:endParaRPr lang="zh-CN" altLang="en-US" sz="20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6806" name="Rectangle 6"/>
          <p:cNvSpPr/>
          <p:nvPr/>
        </p:nvSpPr>
        <p:spPr>
          <a:xfrm>
            <a:off x="6596380" y="4500880"/>
            <a:ext cx="5037455" cy="1322070"/>
          </a:xfrm>
          <a:prstGeom prst="rect">
            <a:avLst/>
          </a:prstGeom>
          <a:solidFill>
            <a:srgbClr val="FF99CC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注意：操作数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+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操作数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20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操作数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类的对象，当把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-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重载为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类的成员函数，该函数只有一个形参，形参的类型是操作数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所属的类型。</a:t>
            </a:r>
            <a:endParaRPr lang="zh-CN" altLang="en-US" sz="20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10800000">
            <a:off x="7024688" y="928688"/>
            <a:ext cx="1071563" cy="61277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5400000">
            <a:off x="7417594" y="2750344"/>
            <a:ext cx="1000125" cy="64293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/>
      <p:bldP spid="76805" grpId="0" bldLvl="0" animBg="1"/>
      <p:bldP spid="76806" grpId="0" bldLvl="0" animBg="1"/>
    </p:bldLst>
  </p:timing>
</p:sld>
</file>

<file path=ppt/tags/tag1.xml><?xml version="1.0" encoding="utf-8"?>
<p:tagLst xmlns:p="http://schemas.openxmlformats.org/presentationml/2006/main">
  <p:tag name="COMMONDATA" val="eyJoZGlkIjoiOGM2OTRkZmNhZmYxNDg3NzJjMjc0ZWViZWI5NmRiZjUifQ=="/>
  <p:tag name="KSO_WPP_MARK_KEY" val="97f215d6-bea4-421c-b947-0c78dc037935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12346</Words>
  <Application>WPS 演示</Application>
  <PresentationFormat>全屏显示(4:3)</PresentationFormat>
  <Paragraphs>680</Paragraphs>
  <Slides>38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Arial</vt:lpstr>
      <vt:lpstr>宋体</vt:lpstr>
      <vt:lpstr>Wingdings</vt:lpstr>
      <vt:lpstr>黑体</vt:lpstr>
      <vt:lpstr>微软雅黑</vt:lpstr>
      <vt:lpstr>Arial Unicode MS</vt:lpstr>
      <vt:lpstr>Times New Roman</vt:lpstr>
      <vt:lpstr>楷体_GB2312</vt:lpstr>
      <vt:lpstr>新宋体</vt:lpstr>
      <vt:lpstr>隶书</vt:lpstr>
      <vt:lpstr>自定义设计方案</vt:lpstr>
      <vt:lpstr>PowerPoint 演示文稿</vt:lpstr>
      <vt:lpstr>8.1 多态性概述 </vt:lpstr>
      <vt:lpstr>8.1.2 多态的实现</vt:lpstr>
      <vt:lpstr>8.2 运算符重载</vt:lpstr>
      <vt:lpstr>C++中可以重载的运算符</vt:lpstr>
      <vt:lpstr>两种实现形式</vt:lpstr>
      <vt:lpstr>PowerPoint 演示文稿</vt:lpstr>
      <vt:lpstr>  例  8.1  复数类加减法</vt:lpstr>
      <vt:lpstr>PowerPoint 演示文稿</vt:lpstr>
      <vt:lpstr>PowerPoint 演示文稿</vt:lpstr>
      <vt:lpstr>PowerPoint 演示文稿</vt:lpstr>
      <vt:lpstr>PowerPoint 演示文稿</vt:lpstr>
      <vt:lpstr>例8.2 时钟类的自加运算符重载</vt:lpstr>
      <vt:lpstr>PowerPoint 演示文稿</vt:lpstr>
      <vt:lpstr>PowerPoint 演示文稿</vt:lpstr>
      <vt:lpstr>PowerPoint 演示文稿</vt:lpstr>
      <vt:lpstr>PowerPoint 演示文稿</vt:lpstr>
      <vt:lpstr>例8-3 友元函数重载复数类的运算符</vt:lpstr>
      <vt:lpstr>PowerPoint 演示文稿</vt:lpstr>
      <vt:lpstr>PowerPoint 演示文稿</vt:lpstr>
      <vt:lpstr>静态绑定与动态绑定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8.4 纯虚函数和抽象类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jhyx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wen</dc:creator>
  <cp:lastModifiedBy>悦然于心</cp:lastModifiedBy>
  <cp:revision>170</cp:revision>
  <dcterms:created xsi:type="dcterms:W3CDTF">2008-04-03T14:48:00Z</dcterms:created>
  <dcterms:modified xsi:type="dcterms:W3CDTF">2023-05-17T07:31:28Z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97B43AEAE7A745A290D6CA57E7246F51</vt:lpwstr>
  </property>
</Properties>
</file>