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4" r:id="rId3"/>
    <p:sldId id="285" r:id="rId5"/>
    <p:sldId id="347" r:id="rId6"/>
    <p:sldId id="348" r:id="rId7"/>
    <p:sldId id="350" r:id="rId8"/>
    <p:sldId id="352" r:id="rId9"/>
    <p:sldId id="353" r:id="rId10"/>
    <p:sldId id="354" r:id="rId11"/>
    <p:sldId id="355" r:id="rId12"/>
    <p:sldId id="359" r:id="rId13"/>
    <p:sldId id="333" r:id="rId14"/>
    <p:sldId id="360" r:id="rId15"/>
    <p:sldId id="335" r:id="rId16"/>
    <p:sldId id="336" r:id="rId17"/>
    <p:sldId id="361" r:id="rId18"/>
    <p:sldId id="363" r:id="rId19"/>
    <p:sldId id="364" r:id="rId20"/>
    <p:sldId id="346" r:id="rId21"/>
  </p:sldIdLst>
  <p:sldSz cx="12192000" cy="6858000"/>
  <p:notesSz cx="6858000" cy="9144000"/>
  <p:custDataLst>
    <p:tags r:id="rId25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33"/>
    <a:srgbClr val="0000FF"/>
    <a:srgbClr val="47F3C6"/>
    <a:srgbClr val="FFFF00"/>
    <a:srgbClr val="FFFFFF"/>
    <a:srgbClr val="000000"/>
    <a:srgbClr val="FDA3A1"/>
    <a:srgbClr val="89B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39"/>
    <p:restoredTop sz="93075"/>
  </p:normalViewPr>
  <p:slideViewPr>
    <p:cSldViewPr showGuides="1">
      <p:cViewPr varScale="1">
        <p:scale>
          <a:sx n="66" d="100"/>
          <a:sy n="66" d="100"/>
        </p:scale>
        <p:origin x="-234" y="-96"/>
      </p:cViewPr>
      <p:guideLst>
        <p:guide orient="horz" pos="217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gs" Target="tags/tag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4" name="Rectangle 4"/>
          <p:cNvSpPr>
            <a:spLocks noRo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02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507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2150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12"/>
          <p:cNvSpPr>
            <a:spLocks noChangeArrowheads="1"/>
          </p:cNvSpPr>
          <p:nvPr/>
        </p:nvSpPr>
        <p:spPr bwMode="ltGray">
          <a:xfrm>
            <a:off x="11813117" y="0"/>
            <a:ext cx="378884" cy="6188075"/>
          </a:xfrm>
          <a:prstGeom prst="rect">
            <a:avLst/>
          </a:prstGeom>
          <a:gradFill rotWithShape="1">
            <a:gsLst>
              <a:gs pos="0">
                <a:srgbClr val="339933">
                  <a:alpha val="75000"/>
                </a:srgbClr>
              </a:gs>
              <a:gs pos="100000">
                <a:srgbClr val="FFFFFF">
                  <a:alpha val="3700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7" name="AutoShape 7"/>
          <p:cNvSpPr>
            <a:spLocks noChangeArrowheads="1"/>
          </p:cNvSpPr>
          <p:nvPr/>
        </p:nvSpPr>
        <p:spPr bwMode="ltGray">
          <a:xfrm>
            <a:off x="11281833" y="-6350"/>
            <a:ext cx="719667" cy="835025"/>
          </a:xfrm>
          <a:prstGeom prst="homePlate">
            <a:avLst>
              <a:gd name="adj" fmla="val 25000"/>
            </a:avLst>
          </a:prstGeom>
          <a:gradFill rotWithShape="1">
            <a:gsLst>
              <a:gs pos="0">
                <a:srgbClr val="AB8B5C"/>
              </a:gs>
              <a:gs pos="100000">
                <a:srgbClr val="E0B678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8" name="AutoShape 8"/>
          <p:cNvSpPr>
            <a:spLocks noChangeArrowheads="1"/>
          </p:cNvSpPr>
          <p:nvPr/>
        </p:nvSpPr>
        <p:spPr bwMode="ltGray">
          <a:xfrm>
            <a:off x="10860617" y="-6350"/>
            <a:ext cx="719667" cy="835025"/>
          </a:xfrm>
          <a:prstGeom prst="homePlate">
            <a:avLst>
              <a:gd name="adj" fmla="val 25000"/>
            </a:avLst>
          </a:prstGeom>
          <a:gradFill rotWithShape="1">
            <a:gsLst>
              <a:gs pos="0">
                <a:srgbClr val="AB8B5C"/>
              </a:gs>
              <a:gs pos="100000">
                <a:srgbClr val="E0B678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10"/>
          <p:cNvSpPr>
            <a:spLocks noChangeArrowheads="1"/>
          </p:cNvSpPr>
          <p:nvPr/>
        </p:nvSpPr>
        <p:spPr bwMode="ltGray">
          <a:xfrm>
            <a:off x="4902200" y="0"/>
            <a:ext cx="5611284" cy="83343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0B678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AutoShape 11"/>
          <p:cNvSpPr>
            <a:spLocks noChangeArrowheads="1"/>
          </p:cNvSpPr>
          <p:nvPr/>
        </p:nvSpPr>
        <p:spPr bwMode="ltGray">
          <a:xfrm>
            <a:off x="10517717" y="0"/>
            <a:ext cx="569384" cy="835025"/>
          </a:xfrm>
          <a:prstGeom prst="homePlate">
            <a:avLst>
              <a:gd name="adj" fmla="val 25000"/>
            </a:avLst>
          </a:prstGeom>
          <a:gradFill rotWithShape="1">
            <a:gsLst>
              <a:gs pos="0">
                <a:srgbClr val="E0B678"/>
              </a:gs>
              <a:gs pos="100000">
                <a:srgbClr val="BD9965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Rectangle 6"/>
          <p:cNvSpPr/>
          <p:nvPr/>
        </p:nvSpPr>
        <p:spPr>
          <a:xfrm>
            <a:off x="1589088" y="347663"/>
            <a:ext cx="8890000" cy="5635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/>
            <a:r>
              <a:rPr lang="zh-CN" altLang="en-US" sz="2800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模板</a:t>
            </a:r>
            <a:r>
              <a:rPr lang="en-US" altLang="zh-CN" sz="2800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+</a:t>
            </a:r>
            <a:r>
              <a:rPr lang="zh-CN" altLang="en-US" sz="2800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输入输出流</a:t>
            </a:r>
            <a:endParaRPr lang="en-US" altLang="zh-CN" sz="2800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051" name="Line 12"/>
          <p:cNvSpPr/>
          <p:nvPr/>
        </p:nvSpPr>
        <p:spPr>
          <a:xfrm flipV="1">
            <a:off x="4043363" y="3702050"/>
            <a:ext cx="4541837" cy="49213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oval" w="med" len="med"/>
          </a:ln>
        </p:spPr>
      </p:sp>
      <p:sp>
        <p:nvSpPr>
          <p:cNvPr id="2052" name="Line 14"/>
          <p:cNvSpPr/>
          <p:nvPr/>
        </p:nvSpPr>
        <p:spPr>
          <a:xfrm flipV="1">
            <a:off x="4056063" y="2719388"/>
            <a:ext cx="4446587" cy="28575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oval" w="med" len="med"/>
          </a:ln>
        </p:spPr>
      </p:sp>
      <p:grpSp>
        <p:nvGrpSpPr>
          <p:cNvPr id="2053" name="Group 16"/>
          <p:cNvGrpSpPr/>
          <p:nvPr/>
        </p:nvGrpSpPr>
        <p:grpSpPr>
          <a:xfrm>
            <a:off x="3499485" y="2226790"/>
            <a:ext cx="569642" cy="530659"/>
            <a:chOff x="1248" y="1347"/>
            <a:chExt cx="400" cy="373"/>
          </a:xfrm>
        </p:grpSpPr>
        <p:grpSp>
          <p:nvGrpSpPr>
            <p:cNvPr id="2069" name="Group 17"/>
            <p:cNvGrpSpPr/>
            <p:nvPr/>
          </p:nvGrpSpPr>
          <p:grpSpPr>
            <a:xfrm>
              <a:off x="1248" y="1347"/>
              <a:ext cx="400" cy="373"/>
              <a:chOff x="624" y="1563"/>
              <a:chExt cx="1169" cy="1203"/>
            </a:xfrm>
          </p:grpSpPr>
          <p:sp>
            <p:nvSpPr>
              <p:cNvPr id="68626" name="Oval 18"/>
              <p:cNvSpPr>
                <a:spLocks noChangeArrowheads="1"/>
              </p:cNvSpPr>
              <p:nvPr/>
            </p:nvSpPr>
            <p:spPr bwMode="gray">
              <a:xfrm>
                <a:off x="624" y="1563"/>
                <a:ext cx="1002" cy="1203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tint val="0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8627" name="Oval 19"/>
              <p:cNvSpPr>
                <a:spLocks noChangeArrowheads="1"/>
              </p:cNvSpPr>
              <p:nvPr/>
            </p:nvSpPr>
            <p:spPr bwMode="gray">
              <a:xfrm>
                <a:off x="624" y="1563"/>
                <a:ext cx="1002" cy="1203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alpha val="32001"/>
                    </a:schemeClr>
                  </a:gs>
                  <a:gs pos="100000">
                    <a:schemeClr val="folHlink">
                      <a:gamma/>
                      <a:shade val="0"/>
                      <a:invGamma/>
                      <a:alpha val="89999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8628" name="Oval 20"/>
              <p:cNvSpPr>
                <a:spLocks noChangeArrowheads="1"/>
              </p:cNvSpPr>
              <p:nvPr/>
            </p:nvSpPr>
            <p:spPr bwMode="gray">
              <a:xfrm>
                <a:off x="705" y="1587"/>
                <a:ext cx="1088" cy="1154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54118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8629" name="Oval 21"/>
              <p:cNvSpPr>
                <a:spLocks noChangeArrowheads="1"/>
              </p:cNvSpPr>
              <p:nvPr/>
            </p:nvSpPr>
            <p:spPr bwMode="gray">
              <a:xfrm>
                <a:off x="705" y="1588"/>
                <a:ext cx="1088" cy="1155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63529"/>
                      <a:invGamma/>
                    </a:schemeClr>
                  </a:gs>
                  <a:gs pos="100000">
                    <a:schemeClr val="folHlink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75" name="Oval 22"/>
              <p:cNvSpPr/>
              <p:nvPr/>
            </p:nvSpPr>
            <p:spPr>
              <a:xfrm>
                <a:off x="760" y="1603"/>
                <a:ext cx="979" cy="1123"/>
              </a:xfrm>
              <a:prstGeom prst="ellipse">
                <a:avLst/>
              </a:prstGeom>
              <a:solidFill>
                <a:srgbClr val="333333"/>
              </a:solidFill>
              <a:ln w="38100">
                <a:noFill/>
              </a:ln>
            </p:spPr>
            <p:txBody>
              <a:bodyPr anchor="ctr" anchorCtr="0">
                <a:spAutoFit/>
              </a:bodyPr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2076" name="Group 23"/>
              <p:cNvGrpSpPr/>
              <p:nvPr/>
            </p:nvGrpSpPr>
            <p:grpSpPr>
              <a:xfrm>
                <a:off x="776" y="1687"/>
                <a:ext cx="947" cy="952"/>
                <a:chOff x="4166" y="1706"/>
                <a:chExt cx="1252" cy="1252"/>
              </a:xfrm>
            </p:grpSpPr>
            <p:sp>
              <p:nvSpPr>
                <p:cNvPr id="2077" name="Oval 24"/>
                <p:cNvSpPr/>
                <p:nvPr/>
              </p:nvSpPr>
              <p:spPr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 vert="eaVert" wrap="none" anchor="ctr" anchorCtr="0"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078" name="Oval 25"/>
                <p:cNvSpPr/>
                <p:nvPr/>
              </p:nvSpPr>
              <p:spPr>
                <a:xfrm>
                  <a:off x="4182" y="1713"/>
                  <a:ext cx="1222" cy="122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 vert="eaVert" wrap="none" anchor="ctr" anchorCtr="0"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079" name="Oval 26"/>
                <p:cNvSpPr/>
                <p:nvPr/>
              </p:nvSpPr>
              <p:spPr>
                <a:xfrm>
                  <a:off x="4195" y="1725"/>
                  <a:ext cx="1162" cy="114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 vert="eaVert" wrap="none" anchor="ctr" anchorCtr="0"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080" name="Oval 27"/>
                <p:cNvSpPr/>
                <p:nvPr/>
              </p:nvSpPr>
              <p:spPr>
                <a:xfrm>
                  <a:off x="4263" y="1757"/>
                  <a:ext cx="1033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 vert="eaVert" wrap="none" anchor="ctr" anchorCtr="0"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2070" name="Text Box 28"/>
            <p:cNvSpPr txBox="1"/>
            <p:nvPr/>
          </p:nvSpPr>
          <p:spPr>
            <a:xfrm>
              <a:off x="1344" y="1393"/>
              <a:ext cx="239" cy="32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400" b="1" dirty="0">
                  <a:latin typeface="Arial" panose="020B0604020202020204" pitchFamily="34" charset="0"/>
                </a:rPr>
                <a:t>9</a:t>
              </a:r>
              <a:endParaRPr lang="en-US" altLang="zh-CN" sz="2400" b="1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2054" name="Group 29"/>
          <p:cNvGrpSpPr/>
          <p:nvPr/>
        </p:nvGrpSpPr>
        <p:grpSpPr>
          <a:xfrm>
            <a:off x="3432810" y="3169144"/>
            <a:ext cx="714375" cy="549669"/>
            <a:chOff x="1194" y="1864"/>
            <a:chExt cx="501" cy="386"/>
          </a:xfrm>
        </p:grpSpPr>
        <p:grpSp>
          <p:nvGrpSpPr>
            <p:cNvPr id="2057" name="Group 30"/>
            <p:cNvGrpSpPr/>
            <p:nvPr/>
          </p:nvGrpSpPr>
          <p:grpSpPr>
            <a:xfrm>
              <a:off x="1244" y="1864"/>
              <a:ext cx="403" cy="386"/>
              <a:chOff x="1248" y="1535"/>
              <a:chExt cx="769" cy="736"/>
            </a:xfrm>
          </p:grpSpPr>
          <p:sp>
            <p:nvSpPr>
              <p:cNvPr id="68639" name="Oval 31"/>
              <p:cNvSpPr>
                <a:spLocks noChangeArrowheads="1"/>
              </p:cNvSpPr>
              <p:nvPr/>
            </p:nvSpPr>
            <p:spPr bwMode="gray">
              <a:xfrm>
                <a:off x="1248" y="1535"/>
                <a:ext cx="655" cy="736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8640" name="Oval 32"/>
              <p:cNvSpPr>
                <a:spLocks noChangeArrowheads="1"/>
              </p:cNvSpPr>
              <p:nvPr/>
            </p:nvSpPr>
            <p:spPr bwMode="gray">
              <a:xfrm>
                <a:off x="1248" y="1535"/>
                <a:ext cx="655" cy="736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alpha val="32001"/>
                    </a:schemeClr>
                  </a:gs>
                  <a:gs pos="100000">
                    <a:schemeClr val="accent1">
                      <a:gamma/>
                      <a:shade val="0"/>
                      <a:invGamma/>
                      <a:alpha val="89999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8641" name="Oval 33"/>
              <p:cNvSpPr>
                <a:spLocks noChangeArrowheads="1"/>
              </p:cNvSpPr>
              <p:nvPr/>
            </p:nvSpPr>
            <p:spPr bwMode="gray">
              <a:xfrm>
                <a:off x="1301" y="1550"/>
                <a:ext cx="714" cy="705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54118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8642" name="Oval 34"/>
              <p:cNvSpPr>
                <a:spLocks noChangeArrowheads="1"/>
              </p:cNvSpPr>
              <p:nvPr/>
            </p:nvSpPr>
            <p:spPr bwMode="gray">
              <a:xfrm>
                <a:off x="1303" y="1550"/>
                <a:ext cx="714" cy="705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63529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63" name="Oval 35"/>
              <p:cNvSpPr/>
              <p:nvPr/>
            </p:nvSpPr>
            <p:spPr>
              <a:xfrm>
                <a:off x="1337" y="1561"/>
                <a:ext cx="643" cy="683"/>
              </a:xfrm>
              <a:prstGeom prst="ellipse">
                <a:avLst/>
              </a:prstGeom>
              <a:solidFill>
                <a:srgbClr val="333333"/>
              </a:solidFill>
              <a:ln w="38100">
                <a:noFill/>
              </a:ln>
            </p:spPr>
            <p:txBody>
              <a:bodyPr anchor="ctr" anchorCtr="0">
                <a:spAutoFit/>
              </a:bodyPr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2064" name="Group 36"/>
              <p:cNvGrpSpPr/>
              <p:nvPr/>
            </p:nvGrpSpPr>
            <p:grpSpPr>
              <a:xfrm>
                <a:off x="1348" y="1588"/>
                <a:ext cx="621" cy="628"/>
                <a:chOff x="4166" y="1706"/>
                <a:chExt cx="1252" cy="1252"/>
              </a:xfrm>
            </p:grpSpPr>
            <p:sp>
              <p:nvSpPr>
                <p:cNvPr id="2065" name="Oval 37"/>
                <p:cNvSpPr/>
                <p:nvPr/>
              </p:nvSpPr>
              <p:spPr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 vert="eaVert" wrap="none" anchor="ctr" anchorCtr="0"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066" name="Oval 38"/>
                <p:cNvSpPr/>
                <p:nvPr/>
              </p:nvSpPr>
              <p:spPr>
                <a:xfrm>
                  <a:off x="4182" y="1713"/>
                  <a:ext cx="1222" cy="122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 vert="eaVert" wrap="none" anchor="ctr" anchorCtr="0"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067" name="Oval 39"/>
                <p:cNvSpPr/>
                <p:nvPr/>
              </p:nvSpPr>
              <p:spPr>
                <a:xfrm>
                  <a:off x="4195" y="1725"/>
                  <a:ext cx="1162" cy="114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 vert="eaVert" wrap="none" anchor="ctr" anchorCtr="0"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068" name="Oval 40"/>
                <p:cNvSpPr/>
                <p:nvPr/>
              </p:nvSpPr>
              <p:spPr>
                <a:xfrm>
                  <a:off x="4263" y="1757"/>
                  <a:ext cx="1033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 vert="eaVert" wrap="none" anchor="ctr" anchorCtr="0"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2058" name="Text Box 41"/>
            <p:cNvSpPr txBox="1"/>
            <p:nvPr/>
          </p:nvSpPr>
          <p:spPr>
            <a:xfrm>
              <a:off x="1194" y="1904"/>
              <a:ext cx="501" cy="32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400" b="1" dirty="0">
                  <a:latin typeface="Arial" panose="020B0604020202020204" pitchFamily="34" charset="0"/>
                </a:rPr>
                <a:t>11</a:t>
              </a:r>
              <a:endParaRPr lang="en-US" altLang="zh-CN" sz="2400" b="1" dirty="0">
                <a:latin typeface="Arial" panose="020B0604020202020204" pitchFamily="34" charset="0"/>
              </a:endParaRPr>
            </a:p>
          </p:txBody>
        </p:sp>
      </p:grpSp>
      <p:sp>
        <p:nvSpPr>
          <p:cNvPr id="2055" name="Rectangle 68"/>
          <p:cNvSpPr/>
          <p:nvPr/>
        </p:nvSpPr>
        <p:spPr>
          <a:xfrm>
            <a:off x="3575685" y="2205355"/>
            <a:ext cx="4714875" cy="4298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zh-CN" altLang="en-US" sz="2200" dirty="0">
                <a:latin typeface="Arial" panose="020B0604020202020204" pitchFamily="34" charset="0"/>
                <a:ea typeface="黑体" panose="02010609060101010101" pitchFamily="49" charset="-122"/>
              </a:rPr>
              <a:t>模板</a:t>
            </a:r>
            <a:r>
              <a:rPr lang="en-US" altLang="zh-CN" sz="2200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endParaRPr lang="en-US" altLang="zh-CN" sz="22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056" name="Rectangle 69"/>
          <p:cNvSpPr/>
          <p:nvPr/>
        </p:nvSpPr>
        <p:spPr>
          <a:xfrm>
            <a:off x="3589973" y="3159443"/>
            <a:ext cx="4419600" cy="4298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en-US" altLang="zh-CN" sz="2200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200" dirty="0">
                <a:latin typeface="Arial" panose="020B0604020202020204" pitchFamily="34" charset="0"/>
                <a:ea typeface="黑体" panose="02010609060101010101" pitchFamily="49" charset="-122"/>
              </a:rPr>
              <a:t>输入输出流</a:t>
            </a:r>
            <a:endParaRPr lang="zh-CN" altLang="en-US" sz="22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2101215" y="188278"/>
            <a:ext cx="7989888" cy="428625"/>
          </a:xfrm>
          <a:noFill/>
          <a:ln>
            <a:noFill/>
          </a:ln>
        </p:spPr>
        <p:txBody>
          <a:bodyPr/>
          <a:p>
            <a:pPr algn="l" eaLnBrk="1" hangingPunct="1"/>
            <a:r>
              <a:rPr lang="zh-CN" altLang="es-ES" sz="2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带两个类型参数的类模板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应用实例 </a:t>
            </a:r>
            <a:endParaRPr lang="zh-CN" altLang="en-US" sz="28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3298" y="692150"/>
            <a:ext cx="3963988" cy="5808663"/>
          </a:xfrm>
          <a:prstGeom prst="rect">
            <a:avLst/>
          </a:prstGeom>
          <a:solidFill>
            <a:srgbClr val="FFFFFF"/>
          </a:solidFill>
          <a:ln w="28575" algn="ctr">
            <a:noFill/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#include&lt;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iostream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&gt;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using namespace std;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//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类模板定义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template&lt;class T1,class T2&gt;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class A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{  private: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  T1 x;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  T2 y;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public: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   A(T1 m,T2 n); //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构造函数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void show();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}; 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//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构造函数定义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template&lt;class T1,class T2&gt;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A&lt;T1,T2&gt;::A(T1 m, T2 n)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{   x=m;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y=n;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}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312218" y="908685"/>
            <a:ext cx="4668838" cy="45974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template&lt;class T1,class T2&gt;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void A&lt;T1,T2&gt;::show()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{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cout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&lt;&lt;"x="&lt;&lt;x&lt;&lt;",y="&lt;&lt;y&lt;&lt;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endl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; }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main()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{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A&lt;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int,int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c1(24,59); 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c1.show(); 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A&lt;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int,char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c2(20,'d');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c2.show(); 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A&lt;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double,int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c3(32.5,12);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c3.show(); 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A&lt;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double,double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&gt;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c4(34.3,38.2); 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c4.show();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}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7" name="直接连接符 6"/>
          <p:cNvCxnSpPr/>
          <p:nvPr/>
        </p:nvCxnSpPr>
        <p:spPr>
          <a:xfrm rot="16200000" flipH="1">
            <a:off x="2917031" y="3679031"/>
            <a:ext cx="5643563" cy="0"/>
          </a:xfrm>
          <a:prstGeom prst="line">
            <a:avLst/>
          </a:prstGeom>
          <a:ln w="4762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4"/>
          <p:cNvSpPr txBox="1"/>
          <p:nvPr/>
        </p:nvSpPr>
        <p:spPr>
          <a:xfrm>
            <a:off x="8472805" y="5013325"/>
            <a:ext cx="2058988" cy="1630045"/>
          </a:xfrm>
          <a:prstGeom prst="rect">
            <a:avLst/>
          </a:prstGeom>
          <a:solidFill>
            <a:srgbClr val="FFC000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p>
            <a:pPr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000" b="1" dirty="0">
                <a:latin typeface="Arial" panose="020B0604020202020204" pitchFamily="34" charset="0"/>
              </a:rPr>
              <a:t>运行结果：</a:t>
            </a:r>
            <a:endParaRPr lang="zh-CN" altLang="en-US" sz="2000" b="1" dirty="0">
              <a:latin typeface="Arial" panose="020B0604020202020204" pitchFamily="34" charset="0"/>
            </a:endParaRPr>
          </a:p>
          <a:p>
            <a:r>
              <a:rPr lang="es-ES" altLang="zh-CN" sz="2000" b="1" dirty="0">
                <a:latin typeface="Arial" panose="020B0604020202020204" pitchFamily="34" charset="0"/>
              </a:rPr>
              <a:t>x=24,y=59</a:t>
            </a:r>
            <a:endParaRPr lang="es-ES" altLang="zh-CN" sz="2000" b="1" dirty="0">
              <a:latin typeface="Arial" panose="020B0604020202020204" pitchFamily="34" charset="0"/>
            </a:endParaRPr>
          </a:p>
          <a:p>
            <a:r>
              <a:rPr lang="es-ES" altLang="zh-CN" sz="2000" b="1" dirty="0">
                <a:latin typeface="Arial" panose="020B0604020202020204" pitchFamily="34" charset="0"/>
              </a:rPr>
              <a:t>x=20,y=d</a:t>
            </a:r>
            <a:endParaRPr lang="es-ES" altLang="zh-CN" sz="2000" b="1" dirty="0">
              <a:latin typeface="Arial" panose="020B0604020202020204" pitchFamily="34" charset="0"/>
            </a:endParaRPr>
          </a:p>
          <a:p>
            <a:r>
              <a:rPr lang="es-ES" altLang="zh-CN" sz="2000" b="1" dirty="0">
                <a:latin typeface="Arial" panose="020B0604020202020204" pitchFamily="34" charset="0"/>
              </a:rPr>
              <a:t>x=32.5,y=12</a:t>
            </a:r>
            <a:endParaRPr lang="es-ES" altLang="zh-CN" sz="2000" b="1" dirty="0">
              <a:latin typeface="Arial" panose="020B0604020202020204" pitchFamily="34" charset="0"/>
            </a:endParaRPr>
          </a:p>
          <a:p>
            <a:r>
              <a:rPr lang="es-ES" altLang="zh-CN" sz="2000" b="1" dirty="0">
                <a:latin typeface="Arial" panose="020B0604020202020204" pitchFamily="34" charset="0"/>
              </a:rPr>
              <a:t>x=34.3,y=38.2</a:t>
            </a:r>
            <a:endParaRPr lang="es-ES" altLang="zh-CN" sz="20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11 </a:t>
            </a:r>
            <a:r>
              <a:rPr kumimoji="0" lang="zh-CN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流类库与输入/输出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2140" y="930275"/>
            <a:ext cx="10803255" cy="5143500"/>
          </a:xfrm>
        </p:spPr>
        <p:txBody>
          <a:bodyPr/>
          <a:lstStyle/>
          <a:p>
            <a:pPr marL="400050" marR="0" lvl="0" indent="-3429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当程序与外界环境进行信息交换时，存在着两个对象，一个是</a:t>
            </a:r>
            <a:r>
              <a:rPr kumimoji="0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程序中的对象</a:t>
            </a:r>
            <a:r>
              <a:rPr kumimoji="0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，另一个是</a:t>
            </a:r>
            <a:r>
              <a:rPr kumimoji="0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文件对象</a:t>
            </a:r>
            <a:r>
              <a:rPr kumimoji="0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。</a:t>
            </a:r>
            <a:endParaRPr kumimoji="0" lang="zh-CN" altLang="en-US" sz="24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400050" marR="0" lvl="0" indent="-3429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流是一种抽象，它负责在数据的</a:t>
            </a:r>
            <a:r>
              <a:rPr kumimoji="0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生产者</a:t>
            </a:r>
            <a:r>
              <a:rPr kumimoji="0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和数据的</a:t>
            </a:r>
            <a:r>
              <a:rPr kumimoji="0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消费者</a:t>
            </a:r>
            <a:r>
              <a:rPr kumimoji="0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之间建立联系，并管理数据的流动。</a:t>
            </a:r>
            <a:endParaRPr kumimoji="0" lang="zh-CN" altLang="en-US" sz="24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400050" marR="0" lvl="0" indent="-3429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程序建立一个</a:t>
            </a:r>
            <a:r>
              <a:rPr kumimoji="0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流对象</a:t>
            </a:r>
            <a:r>
              <a:rPr kumimoji="0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，并指定这个流对象与某个文件对象建立连接，程序操作流对象，流对象通过文件系统对所连接的文件对象产生作用。</a:t>
            </a:r>
            <a:endParaRPr kumimoji="0" lang="zh-CN" altLang="en-US" sz="24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400050" marR="0" lvl="0" indent="-3429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读操作在流数据抽象中被</a:t>
            </a:r>
            <a:endParaRPr kumimoji="0" lang="en-US" altLang="zh-CN" sz="24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5715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称为（从流中）</a:t>
            </a:r>
            <a:r>
              <a:rPr kumimoji="0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提取</a:t>
            </a:r>
            <a:r>
              <a:rPr kumimoji="0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，写操</a:t>
            </a:r>
            <a:endParaRPr kumimoji="0" lang="en-US" altLang="zh-CN" sz="24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5715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作被称为（向流中）</a:t>
            </a:r>
            <a:r>
              <a:rPr kumimoji="0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插入</a:t>
            </a:r>
            <a:r>
              <a:rPr kumimoji="0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。</a:t>
            </a:r>
            <a:endParaRPr kumimoji="0" lang="zh-CN" altLang="en-US" sz="24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24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24563" y="3606800"/>
            <a:ext cx="4362450" cy="3117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Rectangle 32"/>
          <p:cNvSpPr/>
          <p:nvPr/>
        </p:nvSpPr>
        <p:spPr>
          <a:xfrm>
            <a:off x="5902325" y="6021388"/>
            <a:ext cx="2303463" cy="431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 dirty="0">
                <a:solidFill>
                  <a:schemeClr val="hlink"/>
                </a:solidFill>
                <a:latin typeface="微软雅黑" panose="020B0503020204020204" charset="-122"/>
                <a:ea typeface="微软雅黑" panose="020B0503020204020204" charset="-122"/>
              </a:rPr>
              <a:t>数据流输入输出过程</a:t>
            </a:r>
            <a:endParaRPr lang="zh-CN" altLang="en-US" dirty="0">
              <a:solidFill>
                <a:schemeClr val="hlin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5588" name="Rectangle 4"/>
          <p:cNvSpPr>
            <a:spLocks noChangeArrowheads="1"/>
          </p:cNvSpPr>
          <p:nvPr/>
        </p:nvSpPr>
        <p:spPr bwMode="auto">
          <a:xfrm>
            <a:off x="3647440" y="190500"/>
            <a:ext cx="4679950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11 </a:t>
            </a:r>
            <a:r>
              <a:rPr kumimoji="0" lang="zh-CN" altLang="zh-CN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流类库与输入/输出</a:t>
            </a:r>
            <a:endParaRPr kumimoji="0" lang="zh-CN" altLang="zh-CN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3315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125" y="1383030"/>
            <a:ext cx="6048375" cy="3602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5590" name="Rectangle 6"/>
          <p:cNvSpPr/>
          <p:nvPr/>
        </p:nvSpPr>
        <p:spPr>
          <a:xfrm>
            <a:off x="3287713" y="909638"/>
            <a:ext cx="2447925" cy="431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I/O类库中的常用流类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3317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325" y="1773238"/>
            <a:ext cx="2652713" cy="3241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5592" name="Rectangle 8"/>
          <p:cNvSpPr/>
          <p:nvPr/>
        </p:nvSpPr>
        <p:spPr>
          <a:xfrm>
            <a:off x="8040688" y="1341438"/>
            <a:ext cx="2447925" cy="431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ios类的继承层次关系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5590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5590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2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5592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5592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标题 1"/>
          <p:cNvSpPr txBox="1"/>
          <p:nvPr/>
        </p:nvSpPr>
        <p:spPr>
          <a:xfrm>
            <a:off x="1980883" y="116523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ctr" eaLnBrk="0" hangingPunct="0"/>
            <a:r>
              <a:rPr lang="en-US" altLang="zh-CN" sz="32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11 </a:t>
            </a:r>
            <a:r>
              <a:rPr lang="zh-CN" altLang="zh-CN" sz="32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流类库与输入/输出</a:t>
            </a:r>
            <a:endParaRPr lang="zh-CN" altLang="en-US" sz="32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24063" y="5214938"/>
            <a:ext cx="1714500" cy="1000125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Rectangle 4"/>
          <p:cNvSpPr/>
          <p:nvPr/>
        </p:nvSpPr>
        <p:spPr>
          <a:xfrm>
            <a:off x="263525" y="836295"/>
            <a:ext cx="8964613" cy="5762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不同类的声明被放在不同的头文件中，常用的头文件有：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buClr>
                <a:schemeClr val="folHlink"/>
              </a:buClr>
              <a:buSzPct val="60000"/>
              <a:buFont typeface="Wingdings" panose="05000000000000000000" pitchFamily="2" charset="2"/>
            </a:pP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buClr>
                <a:schemeClr val="folHlink"/>
              </a:buClr>
              <a:buSzPct val="60000"/>
              <a:buFont typeface="Wingdings" panose="05000000000000000000" pitchFamily="2" charset="2"/>
            </a:pP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Rectangle 5"/>
          <p:cNvSpPr/>
          <p:nvPr/>
        </p:nvSpPr>
        <p:spPr>
          <a:xfrm>
            <a:off x="958850" y="1341120"/>
            <a:ext cx="8461375" cy="5032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iostream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：包含对输入输出流进行操作所需的基本信息。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Rectangle 6"/>
          <p:cNvSpPr/>
          <p:nvPr/>
        </p:nvSpPr>
        <p:spPr>
          <a:xfrm>
            <a:off x="947738" y="1772920"/>
            <a:ext cx="8137525" cy="5032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fstream</a:t>
            </a:r>
            <a:r>
              <a:rPr lang="en-US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：用于文件流的I/O操作。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Rectangle 7"/>
          <p:cNvSpPr/>
          <p:nvPr/>
        </p:nvSpPr>
        <p:spPr>
          <a:xfrm>
            <a:off x="960438" y="2206308"/>
            <a:ext cx="8137525" cy="50323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strstream</a:t>
            </a:r>
            <a:r>
              <a:rPr lang="en-US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：用于字符串流的I/O操作。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Rectangle 8"/>
          <p:cNvSpPr/>
          <p:nvPr/>
        </p:nvSpPr>
        <p:spPr>
          <a:xfrm>
            <a:off x="981075" y="2638108"/>
            <a:ext cx="8137525" cy="50323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stdio</a:t>
            </a:r>
            <a:r>
              <a:rPr lang="en-US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：定义输入/输出函数。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Rectangle 9"/>
          <p:cNvSpPr/>
          <p:nvPr/>
        </p:nvSpPr>
        <p:spPr>
          <a:xfrm>
            <a:off x="981075" y="3069908"/>
            <a:ext cx="8137525" cy="50323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iomanip</a:t>
            </a:r>
            <a:r>
              <a:rPr lang="en-US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：用于对I/O流进行格式控制。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551815" y="3716655"/>
            <a:ext cx="9612630" cy="2692400"/>
          </a:xfrm>
          <a:noFill/>
          <a:ln>
            <a:noFill/>
          </a:ln>
        </p:spPr>
        <p:txBody>
          <a:bodyPr/>
          <a:p>
            <a:pPr>
              <a:spcBef>
                <a:spcPct val="0"/>
              </a:spcBef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C++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有四个预先定义的流对象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cin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标准输入</a:t>
            </a:r>
            <a:endParaRPr lang="en-US" altLang="zh-CN" sz="24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cout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标准输出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cerr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标准错误输出，没有缓冲，发送给它的内容立即被输出。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clog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类似于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cerr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，但是有缓冲，缓冲区满时被输出。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spcBef>
                <a:spcPct val="0"/>
              </a:spcBef>
            </a:pP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0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charRg st="1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0">
                                            <p:txEl>
                                              <p:charRg st="1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charRg st="2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0">
                                            <p:txEl>
                                              <p:charRg st="26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charRg st="36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0">
                                            <p:txEl>
                                              <p:charRg st="36" end="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charRg st="67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0">
                                            <p:txEl>
                                              <p:charRg st="67" end="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  <p:bldP spid="2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标题 1"/>
          <p:cNvSpPr txBox="1"/>
          <p:nvPr/>
        </p:nvSpPr>
        <p:spPr>
          <a:xfrm>
            <a:off x="2166938" y="115888"/>
            <a:ext cx="8229600" cy="69691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ctr" eaLnBrk="0" hangingPunct="0"/>
            <a:r>
              <a:rPr lang="en-US" altLang="zh-CN" sz="32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11.1 </a:t>
            </a:r>
            <a:r>
              <a:rPr lang="zh-CN" altLang="zh-CN" sz="32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输出</a:t>
            </a:r>
            <a:r>
              <a:rPr lang="zh-CN" altLang="en-US" sz="32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流</a:t>
            </a:r>
            <a:endParaRPr lang="zh-CN" altLang="en-US" sz="32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695643" y="812800"/>
            <a:ext cx="9144000" cy="2760663"/>
          </a:xfrm>
          <a:noFill/>
          <a:ln>
            <a:noFill/>
          </a:ln>
        </p:spPr>
        <p:txBody>
          <a:bodyPr/>
          <a:p>
            <a:pPr>
              <a:spcBef>
                <a:spcPct val="0"/>
              </a:spcBef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控制输出格式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width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输出宽度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()</a:t>
            </a:r>
            <a:endParaRPr lang="en-US" altLang="zh-CN" sz="24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setw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输出宽度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(),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必须在每次使用时都设定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fill 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填充格式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(),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默认为空格填充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setiosflags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对齐方式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()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，默认右对齐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setprecision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精度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()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，默认值为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endParaRPr lang="en-US" altLang="zh-CN" sz="24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spcBef>
                <a:spcPct val="0"/>
              </a:spcBef>
              <a:buNone/>
            </a:pP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spcBef>
                <a:spcPct val="0"/>
              </a:spcBef>
            </a:pP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5364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0238" y="3213100"/>
            <a:ext cx="5761037" cy="33067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Rectangle 4"/>
          <p:cNvSpPr/>
          <p:nvPr/>
        </p:nvSpPr>
        <p:spPr>
          <a:xfrm>
            <a:off x="8040688" y="2781300"/>
            <a:ext cx="1223962" cy="431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en-US" b="1" dirty="0">
                <a:solidFill>
                  <a:schemeClr val="hlink"/>
                </a:solidFill>
                <a:latin typeface="Stencil" panose="040409050D0802020404" charset="0"/>
              </a:rPr>
              <a:t>格式标志</a:t>
            </a:r>
            <a:endParaRPr lang="en-US" altLang="en-US" b="1" dirty="0">
              <a:solidFill>
                <a:schemeClr val="hlink"/>
              </a:solidFill>
              <a:latin typeface="Stencil" panose="040409050D08020204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1524000" y="928688"/>
            <a:ext cx="9786938" cy="4525962"/>
          </a:xfrm>
          <a:noFill/>
          <a:ln>
            <a:noFill/>
          </a:ln>
        </p:spPr>
        <p:txBody>
          <a:bodyPr/>
          <a:p>
            <a:pPr>
              <a:spcBef>
                <a:spcPts val="600"/>
              </a:spcBef>
              <a:buNone/>
            </a:pPr>
            <a:r>
              <a:rPr lang="en-US" altLang="zh-CN" sz="2000" b="1" dirty="0"/>
              <a:t>#include &lt;iostream&gt;   </a:t>
            </a:r>
            <a:endParaRPr lang="en-US" altLang="zh-CN" sz="2000" b="1" dirty="0"/>
          </a:p>
          <a:p>
            <a:pPr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#include &lt;iomanip&gt; 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2000" b="1" dirty="0"/>
              <a:t>using namespace std;  </a:t>
            </a:r>
            <a:endParaRPr lang="en-US" altLang="zh-CN" sz="2000" b="1" dirty="0"/>
          </a:p>
          <a:p>
            <a:pPr>
              <a:spcBef>
                <a:spcPts val="600"/>
              </a:spcBef>
              <a:buNone/>
            </a:pPr>
            <a:r>
              <a:rPr lang="en-US" altLang="zh-CN" sz="2000" b="1" dirty="0"/>
              <a:t>void main()   </a:t>
            </a:r>
            <a:endParaRPr lang="en-US" altLang="zh-CN" sz="2000" b="1" dirty="0"/>
          </a:p>
          <a:p>
            <a:pPr>
              <a:spcBef>
                <a:spcPts val="600"/>
              </a:spcBef>
              <a:buNone/>
            </a:pPr>
            <a:r>
              <a:rPr lang="en-US" altLang="zh-CN" sz="2000" b="1" dirty="0"/>
              <a:t>{ char *names[]={"Li", "Wang", "Zhang", "Tom"};</a:t>
            </a:r>
            <a:endParaRPr lang="en-US" altLang="zh-CN" sz="2000" b="1" dirty="0"/>
          </a:p>
          <a:p>
            <a:pPr>
              <a:spcBef>
                <a:spcPts val="600"/>
              </a:spcBef>
              <a:buNone/>
            </a:pPr>
            <a:r>
              <a:rPr lang="en-US" altLang="zh-CN" sz="2000" b="1" dirty="0"/>
              <a:t>   double values[]={1.23,35.36,653.7,4358.24};</a:t>
            </a:r>
            <a:endParaRPr lang="en-US" altLang="zh-CN" sz="2000" b="1" dirty="0"/>
          </a:p>
          <a:p>
            <a:pPr>
              <a:spcBef>
                <a:spcPts val="600"/>
              </a:spcBef>
              <a:buNone/>
            </a:pPr>
            <a:r>
              <a:rPr lang="en-US" altLang="zh-CN" sz="2000" b="1" dirty="0"/>
              <a:t>   cout&lt;&lt;setiosflags(ios::scientific);</a:t>
            </a:r>
            <a:endParaRPr lang="en-US" altLang="zh-CN" sz="2000" b="1" dirty="0"/>
          </a:p>
          <a:p>
            <a:pPr>
              <a:spcBef>
                <a:spcPts val="600"/>
              </a:spcBef>
              <a:buNone/>
            </a:pPr>
            <a:r>
              <a:rPr lang="en-US" altLang="zh-CN" sz="2000" b="1" dirty="0"/>
              <a:t>  for(int i=0;i&lt;4;i++)</a:t>
            </a:r>
            <a:endParaRPr lang="en-US" altLang="zh-CN" sz="2000" b="1" dirty="0"/>
          </a:p>
          <a:p>
            <a:pPr>
              <a:spcBef>
                <a:spcPts val="600"/>
              </a:spcBef>
              <a:buNone/>
            </a:pPr>
            <a:r>
              <a:rPr lang="en-US" altLang="zh-CN" sz="2000" b="1" dirty="0"/>
              <a:t> { cout&lt;&lt;setiosflags(ios::left)&lt;&lt;setw(6)&lt;&lt;names[i]&lt;&lt;resetiosflags(ios::left);</a:t>
            </a:r>
            <a:endParaRPr lang="en-US" altLang="zh-CN" sz="2000" b="1" dirty="0"/>
          </a:p>
          <a:p>
            <a:pPr>
              <a:spcBef>
                <a:spcPts val="600"/>
              </a:spcBef>
              <a:buNone/>
            </a:pPr>
            <a:r>
              <a:rPr lang="en-US" altLang="zh-CN" sz="2000" b="1" dirty="0"/>
              <a:t>    cout.width(10);  </a:t>
            </a:r>
            <a:endParaRPr lang="en-US" altLang="zh-CN" sz="2000" b="1" dirty="0"/>
          </a:p>
          <a:p>
            <a:pPr>
              <a:spcBef>
                <a:spcPts val="600"/>
              </a:spcBef>
              <a:buNone/>
            </a:pPr>
            <a:r>
              <a:rPr lang="en-US" altLang="zh-CN" sz="2000" b="1" dirty="0"/>
              <a:t>    cout&lt;&lt;setprecision(1)&lt;&lt;values[i]&lt;&lt;endl;</a:t>
            </a:r>
            <a:endParaRPr lang="en-US" altLang="zh-CN" sz="2000" b="1" dirty="0"/>
          </a:p>
          <a:p>
            <a:pPr>
              <a:spcBef>
                <a:spcPts val="600"/>
              </a:spcBef>
              <a:buNone/>
            </a:pPr>
            <a:r>
              <a:rPr lang="en-US" altLang="zh-CN" sz="2000" b="1" dirty="0"/>
              <a:t>  }</a:t>
            </a:r>
            <a:endParaRPr lang="en-US" altLang="zh-CN" sz="2000" b="1" dirty="0"/>
          </a:p>
          <a:p>
            <a:pPr>
              <a:spcBef>
                <a:spcPts val="600"/>
              </a:spcBef>
              <a:buNone/>
            </a:pPr>
            <a:r>
              <a:rPr lang="en-US" altLang="zh-CN" sz="2000" b="1" dirty="0"/>
              <a:t>cout.fill(‘*’);</a:t>
            </a:r>
            <a:endParaRPr lang="en-US" altLang="zh-CN" sz="2000" b="1" dirty="0"/>
          </a:p>
          <a:p>
            <a:pPr>
              <a:spcBef>
                <a:spcPts val="600"/>
              </a:spcBef>
              <a:buNone/>
            </a:pPr>
            <a:r>
              <a:rPr lang="en-US" altLang="zh-CN" sz="2000" b="1" dirty="0"/>
              <a:t>cout&lt;&lt;setw(10)&lt;&lt;1234&lt;&lt;endl;</a:t>
            </a:r>
            <a:endParaRPr lang="en-US" altLang="zh-CN" sz="2000" b="1" dirty="0"/>
          </a:p>
          <a:p>
            <a:pPr>
              <a:spcBef>
                <a:spcPts val="600"/>
              </a:spcBef>
              <a:buNone/>
            </a:pPr>
            <a:r>
              <a:rPr lang="en-US" altLang="zh-CN" sz="2000" b="1" dirty="0"/>
              <a:t>}</a:t>
            </a:r>
            <a:endParaRPr lang="zh-CN" altLang="en-US" sz="2000" b="1" dirty="0"/>
          </a:p>
        </p:txBody>
      </p:sp>
      <p:sp>
        <p:nvSpPr>
          <p:cNvPr id="16387" name="标题 1"/>
          <p:cNvSpPr txBox="1"/>
          <p:nvPr/>
        </p:nvSpPr>
        <p:spPr>
          <a:xfrm>
            <a:off x="2135823" y="116523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ctr" eaLnBrk="0" hangingPunct="0"/>
            <a:r>
              <a:rPr lang="en-US" altLang="zh-CN" sz="32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11.1 </a:t>
            </a:r>
            <a:r>
              <a:rPr lang="zh-CN" altLang="zh-CN" sz="32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输出</a:t>
            </a:r>
            <a:r>
              <a:rPr lang="zh-CN" altLang="en-US" sz="32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流</a:t>
            </a:r>
            <a:endParaRPr lang="zh-CN" altLang="en-US" sz="32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7453313" y="857250"/>
            <a:ext cx="2786062" cy="2245360"/>
          </a:xfrm>
          <a:prstGeom prst="rect">
            <a:avLst/>
          </a:prstGeom>
          <a:solidFill>
            <a:srgbClr val="FFC000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p>
            <a:pPr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000" b="1" dirty="0">
                <a:latin typeface="Arial" panose="020B0604020202020204" pitchFamily="34" charset="0"/>
              </a:rPr>
              <a:t>运行结果：</a:t>
            </a:r>
            <a:endParaRPr lang="zh-CN" altLang="en-US" sz="2000" b="1" dirty="0">
              <a:latin typeface="Arial" panose="020B0604020202020204" pitchFamily="34" charset="0"/>
            </a:endParaRPr>
          </a:p>
          <a:p>
            <a:pPr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Li          1.2e+000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Wang    3.5e+001 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Zhang   6.5e+002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Tom      4.4e+003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******1234</a:t>
            </a:r>
            <a:endParaRPr lang="en-US" altLang="zh-CN" sz="20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7637" name="Rectangle 5"/>
          <p:cNvSpPr/>
          <p:nvPr/>
        </p:nvSpPr>
        <p:spPr>
          <a:xfrm>
            <a:off x="-90805" y="884555"/>
            <a:ext cx="11576685" cy="122428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cin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istream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的派生类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istream_withassign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的对象，它从标准输入设备（键盘）获取数据，称为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标准输入流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。程序中的变量通过流提取运算符“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&gt;&gt;”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从流中提取数据。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7638" name="Rectangle 6"/>
          <p:cNvSpPr/>
          <p:nvPr/>
        </p:nvSpPr>
        <p:spPr>
          <a:xfrm>
            <a:off x="408305" y="2204720"/>
            <a:ext cx="10925175" cy="863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只有在按回车键后，当前行数据才会被送入键盘缓冲区，形成输入流，提取运算符“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&gt;&gt;”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才会从中提取出数据。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7639" name="Rectangle 7"/>
          <p:cNvSpPr/>
          <p:nvPr/>
        </p:nvSpPr>
        <p:spPr>
          <a:xfrm>
            <a:off x="421005" y="2997200"/>
            <a:ext cx="10925175" cy="11525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使用“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&gt;&gt;”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提取数据时，系统会跳过输入流中的空格、制表符、换行符等空白字符，然后读入后面的与变量类型相对应的值。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7640" name="Rectangle 8"/>
          <p:cNvSpPr/>
          <p:nvPr/>
        </p:nvSpPr>
        <p:spPr>
          <a:xfrm>
            <a:off x="407670" y="3860800"/>
            <a:ext cx="10925175" cy="15843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输入字符串（即类型为字符数组或字符指针变量）时，提取运算符“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&gt;&gt;”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将跳过空白符，然后读入非空白字符，并且直到遇到另一空白符为止。读取结束后，系统会在字符串的串尾放一个字符串结束标志’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\0’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7641" name="Rectangle 9"/>
          <p:cNvSpPr/>
          <p:nvPr/>
        </p:nvSpPr>
        <p:spPr>
          <a:xfrm>
            <a:off x="420370" y="5038090"/>
            <a:ext cx="10925175" cy="863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输入数据时，系统除了会检查空白符外，还会检查输入数据与变量的匹配情况。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415" name="标题 1"/>
          <p:cNvSpPr txBox="1"/>
          <p:nvPr/>
        </p:nvSpPr>
        <p:spPr>
          <a:xfrm>
            <a:off x="1434465" y="186055"/>
            <a:ext cx="8896350" cy="69659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ctr" eaLnBrk="0" hangingPunct="0">
              <a:lnSpc>
                <a:spcPct val="110000"/>
              </a:lnSpc>
            </a:pPr>
            <a:r>
              <a:rPr lang="en-US" altLang="zh-CN" sz="32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11.2 </a:t>
            </a:r>
            <a:r>
              <a:rPr lang="zh-CN" altLang="zh-CN" sz="32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输</a:t>
            </a:r>
            <a:r>
              <a:rPr lang="zh-CN" altLang="en-US" sz="32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入流</a:t>
            </a:r>
            <a:endParaRPr lang="zh-CN" altLang="en-US" sz="32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7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7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7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7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7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7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7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7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7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7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7" grpId="0"/>
      <p:bldP spid="197638" grpId="0"/>
      <p:bldP spid="197639" grpId="0"/>
      <p:bldP spid="197640" grpId="0"/>
      <p:bldP spid="19764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标题 1"/>
          <p:cNvSpPr txBox="1"/>
          <p:nvPr/>
        </p:nvSpPr>
        <p:spPr>
          <a:xfrm>
            <a:off x="2166938" y="115888"/>
            <a:ext cx="8229600" cy="69691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ctr" eaLnBrk="0" hangingPunct="0"/>
            <a:r>
              <a:rPr lang="en-US" altLang="zh-CN" sz="32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11.2 </a:t>
            </a:r>
            <a:r>
              <a:rPr lang="zh-CN" altLang="zh-CN" sz="32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输</a:t>
            </a:r>
            <a:r>
              <a:rPr lang="zh-CN" altLang="en-US" sz="32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入流</a:t>
            </a:r>
            <a:endParaRPr lang="zh-CN" altLang="en-US" sz="32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Rectangle 3"/>
          <p:cNvSpPr txBox="1"/>
          <p:nvPr/>
        </p:nvSpPr>
        <p:spPr>
          <a:xfrm>
            <a:off x="839470" y="764540"/>
            <a:ext cx="10725785" cy="20891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eaLnBrk="0" hangingPunct="0">
              <a:lnSpc>
                <a:spcPct val="105000"/>
              </a:lnSpc>
              <a:spcBef>
                <a:spcPct val="10000"/>
              </a:spcBef>
              <a:buChar char="•"/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get()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功能与提取运算符（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&gt;&gt;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）很相像，主要的不同点是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get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函数在读入数据时包括空白字符。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eaLnBrk="0" hangingPunct="0">
              <a:lnSpc>
                <a:spcPct val="105000"/>
              </a:lnSpc>
              <a:spcBef>
                <a:spcPct val="10000"/>
              </a:spcBef>
              <a:buChar char="•"/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getline()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: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功能是从输入流中读取多个字符，并且允许指定输入终止字符，读取完成后，从读取的内容中删除终止字符。非成员的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getline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函数的声明在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string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头文件中。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87938" y="2854325"/>
            <a:ext cx="5580062" cy="2584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b="1" dirty="0">
                <a:latin typeface="Arial" panose="020B0604020202020204" pitchFamily="34" charset="0"/>
              </a:rPr>
              <a:t>#include &lt;iostream&gt;</a:t>
            </a:r>
            <a:endParaRPr lang="en-US" altLang="zh-CN" b="1" dirty="0">
              <a:latin typeface="Arial" panose="020B0604020202020204" pitchFamily="34" charset="0"/>
            </a:endParaRPr>
          </a:p>
          <a:p>
            <a:r>
              <a:rPr lang="en-US" altLang="zh-CN" b="1" dirty="0">
                <a:latin typeface="Arial" panose="020B0604020202020204" pitchFamily="34" charset="0"/>
              </a:rPr>
              <a:t>#include &lt;string&gt;</a:t>
            </a:r>
            <a:endParaRPr lang="en-US" altLang="zh-CN" b="1" dirty="0">
              <a:latin typeface="Arial" panose="020B0604020202020204" pitchFamily="34" charset="0"/>
            </a:endParaRPr>
          </a:p>
          <a:p>
            <a:r>
              <a:rPr lang="en-US" altLang="zh-CN" b="1" dirty="0">
                <a:latin typeface="Arial" panose="020B0604020202020204" pitchFamily="34" charset="0"/>
              </a:rPr>
              <a:t>using namespace std;</a:t>
            </a:r>
            <a:endParaRPr lang="en-US" altLang="zh-CN" b="1" dirty="0">
              <a:latin typeface="Arial" panose="020B0604020202020204" pitchFamily="34" charset="0"/>
            </a:endParaRPr>
          </a:p>
          <a:p>
            <a:r>
              <a:rPr lang="en-US" altLang="zh-CN" b="1" dirty="0">
                <a:latin typeface="Arial" panose="020B0604020202020204" pitchFamily="34" charset="0"/>
              </a:rPr>
              <a:t>void main()</a:t>
            </a:r>
            <a:endParaRPr lang="en-US" altLang="zh-CN" b="1" dirty="0">
              <a:latin typeface="Arial" panose="020B0604020202020204" pitchFamily="34" charset="0"/>
            </a:endParaRPr>
          </a:p>
          <a:p>
            <a:r>
              <a:rPr lang="en-US" altLang="zh-CN" b="1" dirty="0">
                <a:latin typeface="Arial" panose="020B0604020202020204" pitchFamily="34" charset="0"/>
              </a:rPr>
              <a:t>{    string line;</a:t>
            </a:r>
            <a:endParaRPr lang="en-US" altLang="zh-CN" b="1" dirty="0">
              <a:latin typeface="Arial" panose="020B0604020202020204" pitchFamily="34" charset="0"/>
            </a:endParaRPr>
          </a:p>
          <a:p>
            <a:r>
              <a:rPr lang="en-US" altLang="zh-CN" b="1" dirty="0">
                <a:latin typeface="Arial" panose="020B0604020202020204" pitchFamily="34" charset="0"/>
              </a:rPr>
              <a:t>     cout&lt;&lt; "Type a line terminated by ‘t’ " &lt;&lt;endl;</a:t>
            </a:r>
            <a:endParaRPr lang="en-US" altLang="zh-CN" b="1" dirty="0">
              <a:latin typeface="Arial" panose="020B0604020202020204" pitchFamily="34" charset="0"/>
            </a:endParaRPr>
          </a:p>
          <a:p>
            <a:r>
              <a:rPr lang="en-US" altLang="zh-CN" b="1" dirty="0">
                <a:latin typeface="Arial" panose="020B0604020202020204" pitchFamily="34" charset="0"/>
              </a:rPr>
              <a:t>     getline(cin,line,'t');    </a:t>
            </a:r>
            <a:endParaRPr lang="en-US" altLang="zh-CN" b="1" dirty="0">
              <a:latin typeface="Arial" panose="020B0604020202020204" pitchFamily="34" charset="0"/>
            </a:endParaRPr>
          </a:p>
          <a:p>
            <a:r>
              <a:rPr lang="en-US" altLang="zh-CN" b="1" dirty="0">
                <a:latin typeface="Arial" panose="020B0604020202020204" pitchFamily="34" charset="0"/>
              </a:rPr>
              <a:t>     cout&lt;&lt;line&lt;&lt;endl;</a:t>
            </a:r>
            <a:endParaRPr lang="en-US" altLang="zh-CN" b="1" dirty="0">
              <a:latin typeface="Arial" panose="020B0604020202020204" pitchFamily="34" charset="0"/>
            </a:endParaRPr>
          </a:p>
          <a:p>
            <a:r>
              <a:rPr lang="en-US" altLang="zh-CN" b="1" dirty="0">
                <a:latin typeface="Arial" panose="020B0604020202020204" pitchFamily="34" charset="0"/>
              </a:rPr>
              <a:t>}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27125" y="2830830"/>
            <a:ext cx="2952750" cy="21958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b="1" dirty="0">
                <a:latin typeface="Arial" panose="020B0604020202020204" pitchFamily="34" charset="0"/>
              </a:rPr>
              <a:t>#include &lt;iostream&gt;</a:t>
            </a:r>
            <a:endParaRPr lang="en-US" altLang="zh-CN" b="1" dirty="0">
              <a:latin typeface="Arial" panose="020B0604020202020204" pitchFamily="34" charset="0"/>
            </a:endParaRPr>
          </a:p>
          <a:p>
            <a:r>
              <a:rPr lang="en-US" altLang="zh-CN" b="1" dirty="0">
                <a:latin typeface="Arial" panose="020B0604020202020204" pitchFamily="34" charset="0"/>
              </a:rPr>
              <a:t>using namespace std;</a:t>
            </a:r>
            <a:endParaRPr lang="en-US" altLang="zh-CN" b="1" dirty="0">
              <a:latin typeface="Arial" panose="020B0604020202020204" pitchFamily="34" charset="0"/>
            </a:endParaRPr>
          </a:p>
          <a:p>
            <a:r>
              <a:rPr lang="en-US" altLang="zh-CN" b="1" dirty="0">
                <a:latin typeface="Arial" panose="020B0604020202020204" pitchFamily="34" charset="0"/>
              </a:rPr>
              <a:t>void main()</a:t>
            </a:r>
            <a:endParaRPr lang="en-US" altLang="zh-CN" b="1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b="1" dirty="0">
                <a:latin typeface="Arial" panose="020B0604020202020204" pitchFamily="34" charset="0"/>
              </a:rPr>
              <a:t>{  </a:t>
            </a:r>
            <a:r>
              <a:rPr lang="en-US" altLang="en-US" b="1" dirty="0">
                <a:latin typeface="Arial" panose="020B0604020202020204" pitchFamily="34" charset="0"/>
              </a:rPr>
              <a:t>char c;</a:t>
            </a:r>
            <a:endParaRPr lang="en-US" altLang="en-US" b="1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en-US" b="1" dirty="0">
                <a:latin typeface="Arial" panose="020B0604020202020204" pitchFamily="34" charset="0"/>
              </a:rPr>
              <a:t>   c=cin.get();</a:t>
            </a:r>
            <a:endParaRPr lang="en-US" altLang="en-US" b="1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b="1" dirty="0">
                <a:latin typeface="Arial" panose="020B0604020202020204" pitchFamily="34" charset="0"/>
              </a:rPr>
              <a:t>   cout.put(c);</a:t>
            </a:r>
            <a:endParaRPr lang="zh-CN" altLang="en-US" dirty="0">
              <a:latin typeface="Arial" panose="020B0604020202020204" pitchFamily="34" charset="0"/>
            </a:endParaRPr>
          </a:p>
          <a:p>
            <a:r>
              <a:rPr lang="en-US" altLang="zh-CN" b="1" dirty="0">
                <a:latin typeface="Arial" panose="020B0604020202020204" pitchFamily="34" charset="0"/>
              </a:rPr>
              <a:t>}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4800600" y="2973388"/>
            <a:ext cx="0" cy="3489325"/>
          </a:xfrm>
          <a:prstGeom prst="line">
            <a:avLst/>
          </a:prstGeom>
          <a:ln w="4762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6888163" y="5229225"/>
            <a:ext cx="3348037" cy="1229995"/>
          </a:xfrm>
          <a:prstGeom prst="rect">
            <a:avLst/>
          </a:prstGeom>
          <a:solidFill>
            <a:srgbClr val="FFC000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p>
            <a:pPr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000" b="1" dirty="0">
                <a:latin typeface="Arial" panose="020B0604020202020204" pitchFamily="34" charset="0"/>
              </a:rPr>
              <a:t>运行结果：</a:t>
            </a:r>
            <a:endParaRPr lang="zh-CN" altLang="en-US" sz="2000" b="1" dirty="0">
              <a:latin typeface="Arial" panose="020B0604020202020204" pitchFamily="34" charset="0"/>
            </a:endParaRPr>
          </a:p>
          <a:p>
            <a:r>
              <a:rPr lang="en-US" altLang="zh-CN" b="1" dirty="0">
                <a:latin typeface="Arial" panose="020B0604020202020204" pitchFamily="34" charset="0"/>
              </a:rPr>
              <a:t>Type a line terminated by ‘t’</a:t>
            </a:r>
            <a:endParaRPr lang="en-US" altLang="zh-CN" b="1" dirty="0">
              <a:latin typeface="Arial" panose="020B0604020202020204" pitchFamily="34" charset="0"/>
            </a:endParaRPr>
          </a:p>
          <a:p>
            <a:r>
              <a:rPr lang="en-US" altLang="zh-CN" b="1" dirty="0">
                <a:latin typeface="Arial" panose="020B0604020202020204" pitchFamily="34" charset="0"/>
              </a:rPr>
              <a:t>I am a student</a:t>
            </a:r>
            <a:endParaRPr lang="en-US" altLang="zh-CN" b="1" dirty="0">
              <a:latin typeface="Arial" panose="020B0604020202020204" pitchFamily="34" charset="0"/>
            </a:endParaRPr>
          </a:p>
          <a:p>
            <a:r>
              <a:rPr lang="en-US" altLang="zh-CN" b="1" dirty="0">
                <a:latin typeface="Arial" panose="020B0604020202020204" pitchFamily="34" charset="0"/>
              </a:rPr>
              <a:t>I am a s</a:t>
            </a:r>
            <a:endParaRPr lang="en-US" altLang="zh-CN" b="1" dirty="0">
              <a:latin typeface="Arial" panose="020B0604020202020204" pitchFamily="34" charset="0"/>
            </a:endParaRPr>
          </a:p>
        </p:txBody>
      </p:sp>
      <p:sp>
        <p:nvSpPr>
          <p:cNvPr id="10" name="Text Box 4"/>
          <p:cNvSpPr txBox="1"/>
          <p:nvPr/>
        </p:nvSpPr>
        <p:spPr>
          <a:xfrm>
            <a:off x="2689225" y="5165725"/>
            <a:ext cx="1727200" cy="1137285"/>
          </a:xfrm>
          <a:prstGeom prst="rect">
            <a:avLst/>
          </a:prstGeom>
          <a:solidFill>
            <a:srgbClr val="FFC000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p>
            <a:pPr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000" b="1" dirty="0">
                <a:latin typeface="Arial" panose="020B0604020202020204" pitchFamily="34" charset="0"/>
              </a:rPr>
              <a:t>运行结果：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a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a</a:t>
            </a:r>
            <a:endParaRPr lang="zh-CN" altLang="en-US" sz="20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charRg st="0" end="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8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charRg st="48" end="1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5" grpId="0" bldLvl="0" animBg="1"/>
      <p:bldP spid="10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9458" name="Picture 4" descr="情人卡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2625" y="642938"/>
            <a:ext cx="5184775" cy="5184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1381" name="AutoShape 5"/>
          <p:cNvSpPr/>
          <p:nvPr/>
        </p:nvSpPr>
        <p:spPr>
          <a:xfrm>
            <a:off x="6453188" y="285750"/>
            <a:ext cx="3857625" cy="3516313"/>
          </a:xfrm>
          <a:prstGeom prst="cloudCallout">
            <a:avLst>
              <a:gd name="adj1" fmla="val -87630"/>
              <a:gd name="adj2" fmla="val 50667"/>
            </a:avLst>
          </a:prstGeom>
          <a:gradFill rotWithShape="1">
            <a:gsLst>
              <a:gs pos="0">
                <a:schemeClr val="bg1"/>
              </a:gs>
              <a:gs pos="100000">
                <a:srgbClr val="003300"/>
              </a:gs>
            </a:gsLst>
            <a:path path="rect">
              <a:fillToRect l="50000" t="50000" r="50000" b="50000"/>
            </a:path>
            <a:tileRect/>
          </a:gradFill>
          <a:ln w="9525">
            <a:noFill/>
          </a:ln>
        </p:spPr>
        <p:txBody>
          <a:bodyPr/>
          <a:p>
            <a:pPr algn="ctr"/>
            <a:endParaRPr lang="en-US" altLang="zh-CN" sz="3200" b="1" dirty="0">
              <a:solidFill>
                <a:srgbClr val="003300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zh-CN" sz="36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Thanks</a:t>
            </a:r>
            <a:r>
              <a:rPr lang="zh-CN" altLang="en-US" sz="36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！</a:t>
            </a:r>
            <a:endParaRPr lang="en-US" altLang="zh-CN" sz="36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ctr"/>
            <a:r>
              <a:rPr lang="zh-CN" altLang="en-US" sz="36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希望大家考出好成绩！</a:t>
            </a:r>
            <a:endParaRPr lang="zh-CN" altLang="en-US" sz="36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1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Rectangle 2"/>
          <p:cNvSpPr txBox="1"/>
          <p:nvPr/>
        </p:nvSpPr>
        <p:spPr>
          <a:xfrm>
            <a:off x="2595563" y="214313"/>
            <a:ext cx="6870700" cy="8445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ctr"/>
            <a:r>
              <a:rPr lang="zh-CN" altLang="en-US" sz="32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参数多态</a:t>
            </a:r>
            <a:endParaRPr lang="zh-CN" altLang="en-US" sz="32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55015" y="1059180"/>
            <a:ext cx="10850245" cy="3726180"/>
          </a:xfrm>
          <a:prstGeom prst="rect">
            <a:avLst/>
          </a:prstGeom>
        </p:spPr>
        <p:txBody>
          <a:bodyPr/>
          <a:lstStyle/>
          <a:p>
            <a:pPr marL="342900" marR="0" indent="-342900" defTabSz="914400">
              <a:lnSpc>
                <a:spcPct val="120000"/>
              </a:lnSpc>
              <a:spcBef>
                <a:spcPct val="20000"/>
              </a:spcBef>
              <a:buClrTx/>
              <a:buSzTx/>
              <a:buFontTx/>
              <a:buChar char="•"/>
              <a:defRPr/>
            </a:pPr>
            <a:r>
              <a:rPr kumimoji="0" lang="zh-CN" altLang="en-US" sz="2800" kern="0" cap="none" spc="0" normalizeH="0" baseline="0" noProof="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参数多态就是将程序所处理的对象的</a:t>
            </a:r>
            <a:r>
              <a:rPr kumimoji="0" lang="zh-CN" altLang="en-US" sz="2800" kern="0" cap="none" spc="0" normalizeH="0" baseline="0" noProof="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类型</a:t>
            </a:r>
            <a:r>
              <a:rPr kumimoji="0" lang="zh-CN" altLang="en-US" sz="2800" kern="0" cap="none" spc="0" normalizeH="0" baseline="0" noProof="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参数化</a:t>
            </a:r>
            <a:r>
              <a:rPr kumimoji="0" lang="zh-CN" altLang="en-US" sz="2800" kern="0" cap="none" spc="0" normalizeH="0" baseline="0" noProof="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，使得一段程序可以处理</a:t>
            </a:r>
            <a:r>
              <a:rPr kumimoji="0" lang="zh-CN" altLang="en-US" sz="2800" kern="0" cap="none" spc="0" normalizeH="0" baseline="0" noProof="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不同类型的对象</a:t>
            </a:r>
            <a:r>
              <a:rPr kumimoji="0" lang="zh-CN" altLang="en-US" sz="2800" kern="0" cap="none" spc="0" normalizeH="0" baseline="0" noProof="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。</a:t>
            </a:r>
            <a:endParaRPr kumimoji="0" lang="zh-CN" altLang="en-US" sz="2800" kern="0" cap="none" spc="0" normalizeH="0" baseline="0" noProof="0" dirty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342900" marR="0" indent="-342900" defTabSz="914400">
              <a:lnSpc>
                <a:spcPct val="120000"/>
              </a:lnSpc>
              <a:spcBef>
                <a:spcPct val="20000"/>
              </a:spcBef>
              <a:buClrTx/>
              <a:buSzTx/>
              <a:buFontTx/>
              <a:buChar char="•"/>
              <a:defRPr/>
            </a:pPr>
            <a:r>
              <a:rPr kumimoji="0" lang="zh-CN" altLang="en-US" sz="2800" kern="0" cap="none" spc="0" normalizeH="0" baseline="0" noProof="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作用：</a:t>
            </a:r>
            <a:endParaRPr kumimoji="0" lang="zh-CN" altLang="en-US" sz="2800" kern="0" cap="none" spc="0" normalizeH="0" baseline="0" noProof="0" dirty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742950" marR="0" lvl="1" indent="-285750" algn="l" defTabSz="914400" rtl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代码具有</a:t>
            </a:r>
            <a:r>
              <a:rPr kumimoji="0" lang="zh-CN" altLang="en-US" sz="280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通用性；</a:t>
            </a:r>
            <a:endParaRPr kumimoji="0" lang="zh-CN" altLang="en-US" sz="280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742950" marR="0" lvl="1" indent="-285750" algn="l" defTabSz="914400" rtl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可以</a:t>
            </a:r>
            <a:r>
              <a:rPr kumimoji="0" lang="zh-CN" altLang="en-US" sz="280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自动适应数据类型</a:t>
            </a:r>
            <a:r>
              <a:rPr kumimoji="0" lang="zh-CN" altLang="en-US" sz="28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的变化。</a:t>
            </a:r>
            <a:endParaRPr kumimoji="0" lang="zh-CN" altLang="en-US" sz="28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342900" marR="0" indent="-342900" defTabSz="914400">
              <a:lnSpc>
                <a:spcPct val="120000"/>
              </a:lnSpc>
              <a:spcBef>
                <a:spcPct val="20000"/>
              </a:spcBef>
              <a:buClrTx/>
              <a:buSzTx/>
              <a:buFontTx/>
              <a:buChar char="•"/>
              <a:defRPr/>
            </a:pPr>
            <a:r>
              <a:rPr kumimoji="0" lang="zh-CN" altLang="en-US" sz="2800" kern="0" cap="none" spc="0" normalizeH="0" baseline="0" noProof="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参数化程序设计</a:t>
            </a:r>
            <a:endParaRPr kumimoji="0" lang="zh-CN" altLang="en-US" sz="2800" kern="0" cap="none" spc="0" normalizeH="0" baseline="0" noProof="0" dirty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742950" marR="0" lvl="1" indent="-285750" algn="l" defTabSz="914400" rtl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模板</a:t>
            </a:r>
            <a:endParaRPr kumimoji="0" lang="zh-CN" altLang="en-US" sz="28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" name="Rectangle 3"/>
          <p:cNvSpPr txBox="1"/>
          <p:nvPr/>
        </p:nvSpPr>
        <p:spPr>
          <a:xfrm>
            <a:off x="4367848" y="4436428"/>
            <a:ext cx="2951162" cy="100806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>
              <a:lnSpc>
                <a:spcPct val="120000"/>
              </a:lnSpc>
              <a:buChar char="•"/>
            </a:pPr>
            <a:r>
              <a:rPr lang="zh-CN" altLang="en-US" sz="2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函数模板</a:t>
            </a:r>
            <a:endParaRPr lang="en-US" altLang="zh-CN" sz="28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20000"/>
              </a:lnSpc>
              <a:buChar char="•"/>
            </a:pPr>
            <a:r>
              <a:rPr lang="zh-CN" altLang="en-US" sz="2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类模板</a:t>
            </a:r>
            <a:endParaRPr lang="en-US" altLang="zh-CN" sz="2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0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txEl>
                                              <p:charRg st="0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charRg st="0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>
                                            <p:txEl>
                                              <p:charRg st="0" end="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41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charRg st="41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charRg st="41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7">
                                            <p:txEl>
                                              <p:charRg st="41" end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45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charRg st="45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charRg st="45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7">
                                            <p:txEl>
                                              <p:charRg st="45" end="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54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charRg st="54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charRg st="54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7">
                                            <p:txEl>
                                              <p:charRg st="54" end="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69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charRg st="69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charRg st="69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7">
                                            <p:txEl>
                                              <p:charRg st="69" end="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77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>
                                            <p:txEl>
                                              <p:charRg st="77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charRg st="77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7">
                                            <p:txEl>
                                              <p:charRg st="77" end="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5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txEl>
                                              <p:charRg st="5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charRg st="5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8" dur="1000"/>
                                        <p:tgtEl>
                                          <p:spTgt spid="4">
                                            <p:txEl>
                                              <p:charRg st="5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2639378" y="188595"/>
            <a:ext cx="7162800" cy="1143000"/>
          </a:xfrm>
          <a:noFill/>
          <a:ln>
            <a:noFill/>
          </a:ln>
        </p:spPr>
        <p:txBody>
          <a:bodyPr/>
          <a:p>
            <a:pPr eaLnBrk="1" hangingPunct="1"/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</a:rPr>
              <a:t>函数重载</a:t>
            </a:r>
            <a:endParaRPr lang="zh-CN" altLang="en-US" sz="3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806133" y="906463"/>
            <a:ext cx="3889375" cy="2160587"/>
          </a:xfrm>
          <a:prstGeom prst="rect">
            <a:avLst/>
          </a:prstGeom>
          <a:solidFill>
            <a:srgbClr val="CCFFFF"/>
          </a:solidFill>
          <a:ln w="12700" cap="sq" cmpd="sng">
            <a:solidFill>
              <a:srgbClr val="0080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p>
            <a:r>
              <a:rPr lang="en-US" altLang="zh-CN" sz="2400" b="1" dirty="0">
                <a:latin typeface="Arial" panose="020B0604020202020204" pitchFamily="34" charset="0"/>
              </a:rPr>
              <a:t>void swap(int &amp;x,int &amp;y)</a:t>
            </a:r>
            <a:endParaRPr lang="en-US" altLang="zh-CN" sz="2400" b="1" dirty="0">
              <a:latin typeface="Arial" panose="020B0604020202020204" pitchFamily="34" charset="0"/>
            </a:endParaRPr>
          </a:p>
          <a:p>
            <a:r>
              <a:rPr lang="en-US" altLang="zh-CN" sz="2400" b="1" dirty="0">
                <a:latin typeface="Arial" panose="020B0604020202020204" pitchFamily="34" charset="0"/>
              </a:rPr>
              <a:t>{   int temp;</a:t>
            </a:r>
            <a:endParaRPr lang="en-US" altLang="zh-CN" sz="2400" b="1" dirty="0">
              <a:latin typeface="Arial" panose="020B0604020202020204" pitchFamily="34" charset="0"/>
            </a:endParaRPr>
          </a:p>
          <a:p>
            <a:r>
              <a:rPr lang="en-US" altLang="zh-CN" sz="2400" b="1" dirty="0">
                <a:latin typeface="Arial" panose="020B0604020202020204" pitchFamily="34" charset="0"/>
              </a:rPr>
              <a:t>    temp=x;</a:t>
            </a:r>
            <a:endParaRPr lang="en-US" altLang="zh-CN" sz="2400" b="1" dirty="0">
              <a:latin typeface="Arial" panose="020B0604020202020204" pitchFamily="34" charset="0"/>
            </a:endParaRPr>
          </a:p>
          <a:p>
            <a:r>
              <a:rPr lang="en-US" altLang="zh-CN" sz="2400" b="1" dirty="0">
                <a:latin typeface="Arial" panose="020B0604020202020204" pitchFamily="34" charset="0"/>
              </a:rPr>
              <a:t>    x=y;</a:t>
            </a:r>
            <a:endParaRPr lang="en-US" altLang="zh-CN" sz="2400" b="1" dirty="0">
              <a:latin typeface="Arial" panose="020B0604020202020204" pitchFamily="34" charset="0"/>
            </a:endParaRPr>
          </a:p>
          <a:p>
            <a:r>
              <a:rPr lang="en-US" altLang="zh-CN" sz="2400" b="1" dirty="0">
                <a:latin typeface="Arial" panose="020B0604020202020204" pitchFamily="34" charset="0"/>
              </a:rPr>
              <a:t>    y=temp;</a:t>
            </a:r>
            <a:endParaRPr lang="en-US" altLang="zh-CN" sz="2400" b="1" dirty="0">
              <a:latin typeface="Arial" panose="020B0604020202020204" pitchFamily="34" charset="0"/>
            </a:endParaRPr>
          </a:p>
          <a:p>
            <a:r>
              <a:rPr lang="en-US" altLang="zh-CN" sz="2400" b="1" dirty="0">
                <a:latin typeface="Arial" panose="020B0604020202020204" pitchFamily="34" charset="0"/>
              </a:rPr>
              <a:t>}</a:t>
            </a:r>
            <a:endParaRPr lang="en-US" altLang="zh-CN" sz="2400" b="1" dirty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6311900" y="979488"/>
            <a:ext cx="4176713" cy="2160587"/>
          </a:xfrm>
          <a:prstGeom prst="rect">
            <a:avLst/>
          </a:prstGeom>
          <a:solidFill>
            <a:srgbClr val="339933"/>
          </a:solidFill>
          <a:ln w="12700" cap="sq" cmpd="sng">
            <a:solidFill>
              <a:srgbClr val="CC99FF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void swap(char &amp;x,char &amp;y)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{   char temp;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    temp=x;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    x=y;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    y=temp;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}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5"/>
          <p:cNvSpPr/>
          <p:nvPr/>
        </p:nvSpPr>
        <p:spPr>
          <a:xfrm>
            <a:off x="335280" y="3213100"/>
            <a:ext cx="4935855" cy="2160905"/>
          </a:xfrm>
          <a:prstGeom prst="rect">
            <a:avLst/>
          </a:prstGeom>
          <a:solidFill>
            <a:schemeClr val="bg1"/>
          </a:solidFill>
          <a:ln w="12700" cap="sq" cmpd="sng">
            <a:solidFill>
              <a:schemeClr val="accent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p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</a:rPr>
              <a:t>void swap(double &amp;x,double &amp;y)</a:t>
            </a:r>
            <a:endParaRPr lang="en-US" altLang="zh-CN" sz="2400" b="1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</a:rPr>
              <a:t>{   double temp;</a:t>
            </a:r>
            <a:endParaRPr lang="en-US" altLang="zh-CN" sz="2400" b="1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</a:rPr>
              <a:t>    temp=x;</a:t>
            </a:r>
            <a:endParaRPr lang="en-US" altLang="zh-CN" sz="2400" b="1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</a:rPr>
              <a:t>    x=y;</a:t>
            </a:r>
            <a:endParaRPr lang="en-US" altLang="zh-CN" sz="2400" b="1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</a:rPr>
              <a:t>    y=temp;</a:t>
            </a:r>
            <a:endParaRPr lang="en-US" altLang="zh-CN" sz="2400" b="1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</a:rPr>
              <a:t>}</a:t>
            </a:r>
            <a:endParaRPr lang="en-US" altLang="zh-CN" sz="2400" b="1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8" name="AutoShape 6"/>
          <p:cNvSpPr/>
          <p:nvPr/>
        </p:nvSpPr>
        <p:spPr>
          <a:xfrm>
            <a:off x="7392035" y="2924810"/>
            <a:ext cx="3890010" cy="1728470"/>
          </a:xfrm>
          <a:prstGeom prst="cloudCallout">
            <a:avLst>
              <a:gd name="adj1" fmla="val -77630"/>
              <a:gd name="adj2" fmla="val -47981"/>
            </a:avLst>
          </a:prstGeom>
          <a:solidFill>
            <a:schemeClr val="bg1"/>
          </a:solidFill>
          <a:ln w="12700" cap="sq" cmpd="sng">
            <a:solidFill>
              <a:srgbClr val="3366FF"/>
            </a:solidFill>
            <a:prstDash val="solid"/>
            <a:headEnd type="none" w="sm" len="sm"/>
            <a:tailEnd type="none" w="sm" len="sm"/>
          </a:ln>
        </p:spPr>
        <p:txBody>
          <a:bodyPr/>
          <a:p>
            <a:pPr algn="ctr"/>
            <a:r>
              <a:rPr lang="zh-CN" altLang="en-US" sz="24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函数重载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实现了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不同类型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的两个数据的交换功能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Rectangle 2"/>
          <p:cNvSpPr txBox="1"/>
          <p:nvPr/>
        </p:nvSpPr>
        <p:spPr>
          <a:xfrm>
            <a:off x="5161280" y="4219893"/>
            <a:ext cx="2571750" cy="41433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ctr"/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函数重载的问题</a:t>
            </a:r>
            <a:endParaRPr lang="zh-CN" altLang="en-US" sz="24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Rectangle 3"/>
          <p:cNvSpPr txBox="1"/>
          <p:nvPr/>
        </p:nvSpPr>
        <p:spPr>
          <a:xfrm>
            <a:off x="5304155" y="4640580"/>
            <a:ext cx="6607175" cy="17938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>
              <a:buChar char="•"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只有参数类型不同，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功能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完全一样。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Char char="•"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解决方法：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1" indent="-285750" eaLnBrk="1" hangingPunct="1">
              <a:buChar char="–"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编写通用代码适用于多种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不同的数据类型。</a:t>
            </a:r>
            <a:endParaRPr lang="zh-CN" altLang="en-US" sz="24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1" indent="-285750" eaLnBrk="1" hangingPunct="1">
              <a:buChar char="–"/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函数模板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2" dur="1000"/>
                                        <p:tgtEl>
                                          <p:spTgt spid="12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17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>
                                            <p:txEl>
                                              <p:charRg st="17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>
                                            <p:txEl>
                                              <p:charRg st="17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9" dur="1000"/>
                                        <p:tgtEl>
                                          <p:spTgt spid="12">
                                            <p:txEl>
                                              <p:charRg st="17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23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>
                                            <p:txEl>
                                              <p:charRg st="23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>
                                            <p:txEl>
                                              <p:charRg st="23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6" dur="1000"/>
                                        <p:tgtEl>
                                          <p:spTgt spid="12">
                                            <p:txEl>
                                              <p:charRg st="23" end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43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>
                                            <p:txEl>
                                              <p:charRg st="43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>
                                            <p:txEl>
                                              <p:charRg st="43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3" dur="1000"/>
                                        <p:tgtEl>
                                          <p:spTgt spid="12">
                                            <p:txEl>
                                              <p:charRg st="43" end="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7" grpId="0" bldLvl="0" animBg="1"/>
      <p:bldP spid="8" grpId="0" bldLvl="0" animBg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09600" y="908685"/>
            <a:ext cx="11045825" cy="2286000"/>
          </a:xfrm>
          <a:prstGeom prst="rect">
            <a:avLst/>
          </a:prstGeom>
        </p:spPr>
        <p:txBody>
          <a:bodyPr/>
          <a:lstStyle/>
          <a:p>
            <a:pPr marL="342900" marR="0" indent="-342900" defTabSz="914400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Char char="•"/>
              <a:defRPr/>
            </a:pPr>
            <a:r>
              <a:rPr kumimoji="0" lang="zh-CN" altLang="en-US" sz="2400" kern="0" cap="none" spc="0" normalizeH="0" baseline="0" noProof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函数模板</a:t>
            </a:r>
            <a:r>
              <a:rPr kumimoji="0" lang="zh-CN" altLang="en-US" sz="2400" kern="0" cap="none" spc="0" normalizeH="0" baseline="0" noProof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可以用来创建一个</a:t>
            </a:r>
            <a:r>
              <a:rPr kumimoji="0" lang="zh-CN" altLang="en-US" sz="2400" kern="0" cap="none" spc="0" normalizeH="0" baseline="0" noProof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通用功能</a:t>
            </a:r>
            <a:r>
              <a:rPr kumimoji="0" lang="zh-CN" altLang="en-US" sz="2400" kern="0" cap="none" spc="0" normalizeH="0" baseline="0" noProof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的函数，以</a:t>
            </a:r>
            <a:r>
              <a:rPr kumimoji="0" lang="zh-CN" altLang="en-US" sz="2400" kern="0" cap="none" spc="0" normalizeH="0" baseline="0" noProof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支持多种不同形参</a:t>
            </a:r>
            <a:r>
              <a:rPr kumimoji="0" lang="zh-CN" altLang="en-US" sz="2400" kern="0" cap="none" spc="0" normalizeH="0" baseline="0" noProof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，进一步简化重载函数的函数体设计。</a:t>
            </a:r>
            <a:endParaRPr kumimoji="0" lang="zh-CN" altLang="en-US" sz="2400" kern="0" cap="none" spc="0" normalizeH="0" baseline="0" noProof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indent="-342900" defTabSz="914400">
              <a:spcBef>
                <a:spcPts val="0"/>
              </a:spcBef>
              <a:buClrTx/>
              <a:buSzTx/>
              <a:buFontTx/>
              <a:buChar char="•"/>
              <a:defRPr/>
            </a:pPr>
            <a:r>
              <a:rPr kumimoji="0" lang="zh-CN" altLang="en-US" sz="2400" kern="0" cap="none" spc="0" normalizeH="0" baseline="0" noProof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声明方法：</a:t>
            </a:r>
            <a:endParaRPr kumimoji="0" lang="zh-CN" altLang="en-US" sz="2400" kern="0" cap="none" spc="0" normalizeH="0" baseline="0" noProof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template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&lt;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模板参数表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&gt; </a:t>
            </a:r>
            <a:endParaRPr kumimoji="0" lang="en-US" altLang="zh-CN" sz="24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函数定义</a:t>
            </a:r>
            <a:endParaRPr kumimoji="0" lang="zh-CN" altLang="en-US" sz="24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endParaRPr kumimoji="0" lang="en-US" altLang="zh-CN" sz="24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Rectangle 1027"/>
          <p:cNvSpPr txBox="1">
            <a:spLocks noChangeArrowheads="1"/>
          </p:cNvSpPr>
          <p:nvPr/>
        </p:nvSpPr>
        <p:spPr>
          <a:xfrm>
            <a:off x="479425" y="3194685"/>
            <a:ext cx="7700645" cy="2286000"/>
          </a:xfrm>
          <a:prstGeom prst="rect">
            <a:avLst/>
          </a:prstGeom>
        </p:spPr>
        <p:txBody>
          <a:bodyPr/>
          <a:lstStyle/>
          <a:p>
            <a:pPr marL="342900" marR="0" indent="-342900" defTabSz="914400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Char char="•"/>
              <a:defRPr/>
            </a:pPr>
            <a:r>
              <a:rPr kumimoji="0" lang="zh-CN" altLang="en-US" sz="2400" kern="0" cap="none" spc="0" normalizeH="0" baseline="0" noProof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模板参数表</a:t>
            </a:r>
            <a:endParaRPr kumimoji="0" lang="en-US" altLang="zh-CN" sz="2400" kern="0" cap="none" spc="0" normalizeH="0" baseline="0" noProof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类型参数：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class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（或</a:t>
            </a:r>
            <a:r>
              <a:rPr kumimoji="0" lang="en-US" altLang="zh-CN" sz="24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typename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 标识符</a:t>
            </a:r>
            <a:endParaRPr kumimoji="0" lang="en-US" altLang="zh-CN" sz="24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常量参数：类型说明符  标识符</a:t>
            </a:r>
            <a:endParaRPr kumimoji="0" lang="en-US" altLang="zh-CN" sz="24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模板参数：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template &lt;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参数表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&gt; class 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标识符</a:t>
            </a:r>
            <a:endParaRPr kumimoji="0" lang="zh-CN" altLang="en-US" sz="24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680008" y="2956878"/>
            <a:ext cx="3717925" cy="2928938"/>
          </a:xfrm>
          <a:prstGeom prst="rect">
            <a:avLst/>
          </a:prstGeom>
          <a:solidFill>
            <a:srgbClr val="CCFFFF"/>
          </a:solidFill>
          <a:ln w="12700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华文楷体" panose="0201060004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template &lt;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typename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 T&gt;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华文楷体" panose="0201060004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void  swap(T &amp;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x,T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 &amp;y)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华文楷体" panose="0201060004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{  T temp;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华文楷体" panose="0201060004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    temp=x;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华文楷体" panose="0201060004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    x=y;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华文楷体" panose="0201060004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    y=temp;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华文楷体" panose="0201060004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}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华文楷体" panose="0201060004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9" name="AutoShape 4"/>
          <p:cNvSpPr/>
          <p:nvPr/>
        </p:nvSpPr>
        <p:spPr>
          <a:xfrm>
            <a:off x="6613843" y="1700530"/>
            <a:ext cx="3214687" cy="714375"/>
          </a:xfrm>
          <a:prstGeom prst="wedgeEllipseCallout">
            <a:avLst>
              <a:gd name="adj1" fmla="val 38801"/>
              <a:gd name="adj2" fmla="val 172468"/>
            </a:avLst>
          </a:prstGeom>
          <a:solidFill>
            <a:srgbClr val="CCFFFF"/>
          </a:solidFill>
          <a:ln w="12700" cap="sq" cmpd="sng">
            <a:solidFill>
              <a:srgbClr val="CC99FF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p>
            <a:pPr algn="ctr"/>
            <a:r>
              <a:rPr lang="zh-CN" altLang="en-US" sz="20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模板前缀，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类型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参数</a:t>
            </a:r>
            <a:endParaRPr lang="zh-CN" altLang="en-US" sz="20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标题 1"/>
          <p:cNvSpPr>
            <a:spLocks noGrp="1"/>
          </p:cNvSpPr>
          <p:nvPr/>
        </p:nvSpPr>
        <p:spPr>
          <a:xfrm>
            <a:off x="609600" y="260033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9.1.1 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函数模板</a:t>
            </a:r>
            <a:endParaRPr lang="zh-CN" altLang="en-US" sz="3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>
                                            <p:txEl>
                                              <p:charRg st="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charRg st="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6">
                                            <p:txEl>
                                              <p:charRg st="0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47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charRg st="47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charRg st="47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6">
                                            <p:txEl>
                                              <p:charRg st="47" end="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53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charRg st="53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charRg st="53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6">
                                            <p:txEl>
                                              <p:charRg st="53" end="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75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charRg st="75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charRg st="75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charRg st="75" end="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84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>
                                            <p:txEl>
                                              <p:charRg st="84" end="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charRg st="84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6">
                                            <p:txEl>
                                              <p:charRg st="84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84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 bldLvl="0" animBg="1"/>
      <p:bldP spid="9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 txBox="1"/>
          <p:nvPr/>
        </p:nvSpPr>
        <p:spPr>
          <a:xfrm>
            <a:off x="2567623" y="116840"/>
            <a:ext cx="7543800" cy="838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ctr">
              <a:lnSpc>
                <a:spcPct val="12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求绝对值函数的模板</a:t>
            </a:r>
            <a:endParaRPr lang="zh-CN" altLang="en-US" sz="28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911225" y="857250"/>
            <a:ext cx="6934200" cy="49530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342900" marR="0" indent="-342900" defTabSz="914400">
              <a:lnSpc>
                <a:spcPct val="110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kern="0" cap="none" spc="0" normalizeH="0" baseline="0" noProof="0" dirty="0">
                <a:latin typeface="+mn-lt"/>
                <a:ea typeface="+mn-ea"/>
                <a:cs typeface="+mn-cs"/>
              </a:rPr>
              <a:t>#include &lt;</a:t>
            </a:r>
            <a:r>
              <a:rPr kumimoji="0" lang="en-US" altLang="zh-CN" sz="2400" b="1" kern="0" cap="none" spc="0" normalizeH="0" baseline="0" noProof="0" dirty="0" err="1">
                <a:latin typeface="+mn-lt"/>
                <a:ea typeface="+mn-ea"/>
                <a:cs typeface="+mn-cs"/>
              </a:rPr>
              <a:t>iostream</a:t>
            </a:r>
            <a:r>
              <a:rPr kumimoji="0" lang="en-US" altLang="zh-CN" sz="2400" b="1" kern="0" cap="none" spc="0" normalizeH="0" baseline="0" noProof="0" dirty="0">
                <a:latin typeface="+mn-lt"/>
                <a:ea typeface="+mn-ea"/>
                <a:cs typeface="+mn-cs"/>
              </a:rPr>
              <a:t>&gt;</a:t>
            </a:r>
            <a:endParaRPr kumimoji="0" lang="en-US" altLang="zh-CN" sz="2400" b="1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>
              <a:lnSpc>
                <a:spcPct val="110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kern="0" cap="none" spc="0" normalizeH="0" baseline="0" noProof="0" dirty="0">
                <a:latin typeface="+mn-lt"/>
                <a:ea typeface="+mn-ea"/>
                <a:cs typeface="+mn-cs"/>
              </a:rPr>
              <a:t>using namespace std;</a:t>
            </a:r>
            <a:endParaRPr kumimoji="0" lang="en-US" altLang="zh-CN" sz="2400" b="1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>
              <a:lnSpc>
                <a:spcPct val="110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kern="0" cap="none" spc="0" normalizeH="0" baseline="0" noProof="0" dirty="0">
                <a:latin typeface="+mn-lt"/>
                <a:ea typeface="+mn-ea"/>
                <a:cs typeface="+mn-cs"/>
              </a:rPr>
              <a:t>template&lt;</a:t>
            </a:r>
            <a:r>
              <a:rPr kumimoji="0" lang="en-US" altLang="zh-CN" sz="2400" b="1" kern="0" cap="none" spc="0" normalizeH="0" baseline="0" noProof="0" dirty="0" err="1">
                <a:latin typeface="+mn-lt"/>
                <a:ea typeface="+mn-ea"/>
                <a:cs typeface="+mn-cs"/>
              </a:rPr>
              <a:t>typename</a:t>
            </a:r>
            <a:r>
              <a:rPr kumimoji="0" lang="en-US" altLang="zh-CN" sz="2400" b="1" kern="0" cap="none" spc="0" normalizeH="0" baseline="0" noProof="0" dirty="0"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b="1" kern="0" cap="none" spc="0" normalizeH="0" baseline="0" noProof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T</a:t>
            </a:r>
            <a:r>
              <a:rPr kumimoji="0" lang="en-US" altLang="zh-CN" sz="2400" b="1" kern="0" cap="none" spc="0" normalizeH="0" baseline="0" noProof="0" dirty="0">
                <a:latin typeface="+mn-lt"/>
                <a:ea typeface="+mn-ea"/>
                <a:cs typeface="+mn-cs"/>
              </a:rPr>
              <a:t>&gt;</a:t>
            </a:r>
            <a:endParaRPr kumimoji="0" lang="en-US" altLang="zh-CN" sz="2400" b="1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>
              <a:lnSpc>
                <a:spcPct val="110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kern="0" cap="none" spc="0" normalizeH="0" baseline="0" noProof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T</a:t>
            </a:r>
            <a:r>
              <a:rPr kumimoji="0" lang="en-US" altLang="zh-CN" sz="2400" b="1" kern="0" cap="none" spc="0" normalizeH="0" baseline="0" noProof="0" dirty="0">
                <a:latin typeface="+mn-lt"/>
                <a:ea typeface="+mn-ea"/>
                <a:cs typeface="+mn-cs"/>
              </a:rPr>
              <a:t> abs(</a:t>
            </a:r>
            <a:r>
              <a:rPr kumimoji="0" lang="en-US" altLang="zh-CN" sz="2400" b="1" kern="0" cap="none" spc="0" normalizeH="0" baseline="0" noProof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T</a:t>
            </a:r>
            <a:r>
              <a:rPr kumimoji="0" lang="en-US" altLang="zh-CN" sz="2400" b="1" kern="0" cap="none" spc="0" normalizeH="0" baseline="0" noProof="0" dirty="0">
                <a:latin typeface="+mn-lt"/>
                <a:ea typeface="+mn-ea"/>
                <a:cs typeface="+mn-cs"/>
              </a:rPr>
              <a:t> x)</a:t>
            </a:r>
            <a:endParaRPr kumimoji="0" lang="en-US" altLang="zh-CN" sz="2400" b="1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>
              <a:lnSpc>
                <a:spcPct val="110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kern="0" cap="none" spc="0" normalizeH="0" baseline="0" noProof="0" dirty="0">
                <a:latin typeface="+mn-lt"/>
                <a:ea typeface="+mn-ea"/>
                <a:cs typeface="+mn-cs"/>
              </a:rPr>
              <a:t> {</a:t>
            </a:r>
            <a:endParaRPr kumimoji="0" lang="en-US" altLang="zh-CN" sz="2400" b="1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>
              <a:lnSpc>
                <a:spcPct val="110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kern="0" cap="none" spc="0" normalizeH="0" baseline="0" noProof="0" dirty="0">
                <a:latin typeface="+mn-lt"/>
                <a:ea typeface="+mn-ea"/>
                <a:cs typeface="+mn-cs"/>
              </a:rPr>
              <a:t>	return x &lt; 0? -x : x;</a:t>
            </a:r>
            <a:endParaRPr kumimoji="0" lang="en-US" altLang="zh-CN" sz="2400" b="1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>
              <a:lnSpc>
                <a:spcPct val="110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kern="0" cap="none" spc="0" normalizeH="0" baseline="0" noProof="0" dirty="0">
                <a:latin typeface="+mn-lt"/>
                <a:ea typeface="+mn-ea"/>
                <a:cs typeface="+mn-cs"/>
              </a:rPr>
              <a:t>}</a:t>
            </a:r>
            <a:endParaRPr kumimoji="0" lang="en-US" altLang="zh-CN" sz="2400" b="1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>
              <a:lnSpc>
                <a:spcPct val="110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kern="0" cap="none" spc="0" normalizeH="0" baseline="0" noProof="0" dirty="0" err="1"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2400" b="1" kern="0" cap="none" spc="0" normalizeH="0" baseline="0" noProof="0" dirty="0">
                <a:latin typeface="+mn-lt"/>
                <a:ea typeface="+mn-ea"/>
                <a:cs typeface="+mn-cs"/>
              </a:rPr>
              <a:t> main()</a:t>
            </a:r>
            <a:endParaRPr kumimoji="0" lang="en-US" altLang="zh-CN" sz="2400" b="1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>
              <a:lnSpc>
                <a:spcPct val="110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kern="0" cap="none" spc="0" normalizeH="0" baseline="0" noProof="0" dirty="0">
                <a:latin typeface="+mn-lt"/>
                <a:ea typeface="+mn-ea"/>
                <a:cs typeface="+mn-cs"/>
              </a:rPr>
              <a:t>{</a:t>
            </a:r>
            <a:endParaRPr kumimoji="0" lang="en-US" altLang="zh-CN" sz="2400" b="1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>
              <a:lnSpc>
                <a:spcPct val="110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kern="0" cap="none" spc="0" normalizeH="0" baseline="0" noProof="0" dirty="0"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2400" b="1" kern="0" cap="none" spc="0" normalizeH="0" baseline="0" noProof="0" dirty="0" err="1"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2400" b="1" kern="0" cap="none" spc="0" normalizeH="0" baseline="0" noProof="0" dirty="0">
                <a:latin typeface="+mn-lt"/>
                <a:ea typeface="+mn-ea"/>
                <a:cs typeface="+mn-cs"/>
              </a:rPr>
              <a:t> n = -5;</a:t>
            </a:r>
            <a:endParaRPr kumimoji="0" lang="en-US" altLang="zh-CN" sz="2400" b="1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>
              <a:lnSpc>
                <a:spcPct val="110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kern="0" cap="none" spc="0" normalizeH="0" baseline="0" noProof="0" dirty="0">
                <a:latin typeface="+mn-lt"/>
                <a:ea typeface="+mn-ea"/>
                <a:cs typeface="+mn-cs"/>
              </a:rPr>
              <a:t>	double d = -5.5;</a:t>
            </a:r>
            <a:endParaRPr kumimoji="0" lang="en-US" altLang="zh-CN" sz="2400" b="1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>
              <a:lnSpc>
                <a:spcPct val="110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kern="0" cap="none" spc="0" normalizeH="0" baseline="0" noProof="0" dirty="0"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2400" b="1" kern="0" cap="none" spc="0" normalizeH="0" baseline="0" noProof="0" dirty="0" err="1">
                <a:latin typeface="+mn-lt"/>
                <a:ea typeface="+mn-ea"/>
                <a:cs typeface="+mn-cs"/>
              </a:rPr>
              <a:t>cout</a:t>
            </a:r>
            <a:r>
              <a:rPr kumimoji="0" lang="en-US" altLang="zh-CN" sz="2400" b="1" kern="0" cap="none" spc="0" normalizeH="0" baseline="0" noProof="0" dirty="0">
                <a:latin typeface="+mn-lt"/>
                <a:ea typeface="+mn-ea"/>
                <a:cs typeface="+mn-cs"/>
              </a:rPr>
              <a:t> &lt;&lt; abs(</a:t>
            </a:r>
            <a:r>
              <a:rPr kumimoji="0" lang="en-US" altLang="zh-CN" sz="2400" b="1" kern="0" cap="none" spc="0" normalizeH="0" baseline="0" noProof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n</a:t>
            </a:r>
            <a:r>
              <a:rPr kumimoji="0" lang="en-US" altLang="zh-CN" sz="2400" b="1" kern="0" cap="none" spc="0" normalizeH="0" baseline="0" noProof="0" dirty="0">
                <a:latin typeface="+mn-lt"/>
                <a:ea typeface="+mn-ea"/>
                <a:cs typeface="+mn-cs"/>
              </a:rPr>
              <a:t>) &lt;&lt; </a:t>
            </a:r>
            <a:r>
              <a:rPr kumimoji="0" lang="en-US" altLang="zh-CN" sz="2400" b="1" kern="0" cap="none" spc="0" normalizeH="0" baseline="0" noProof="0" dirty="0" err="1">
                <a:latin typeface="+mn-lt"/>
                <a:ea typeface="+mn-ea"/>
                <a:cs typeface="+mn-cs"/>
              </a:rPr>
              <a:t>endl</a:t>
            </a:r>
            <a:r>
              <a:rPr kumimoji="0" lang="en-US" altLang="zh-CN" sz="2400" b="1" kern="0" cap="none" spc="0" normalizeH="0" baseline="0" noProof="0" dirty="0">
                <a:latin typeface="+mn-lt"/>
                <a:ea typeface="+mn-ea"/>
                <a:cs typeface="+mn-cs"/>
              </a:rPr>
              <a:t>;</a:t>
            </a:r>
            <a:endParaRPr kumimoji="0" lang="en-US" altLang="zh-CN" sz="2400" b="1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>
              <a:lnSpc>
                <a:spcPct val="110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kern="0" cap="none" spc="0" normalizeH="0" baseline="0" noProof="0" dirty="0"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2400" b="1" kern="0" cap="none" spc="0" normalizeH="0" baseline="0" noProof="0" dirty="0" err="1">
                <a:latin typeface="+mn-lt"/>
                <a:ea typeface="+mn-ea"/>
                <a:cs typeface="+mn-cs"/>
              </a:rPr>
              <a:t>cout</a:t>
            </a:r>
            <a:r>
              <a:rPr kumimoji="0" lang="en-US" altLang="zh-CN" sz="2400" b="1" kern="0" cap="none" spc="0" normalizeH="0" baseline="0" noProof="0" dirty="0">
                <a:latin typeface="+mn-lt"/>
                <a:ea typeface="+mn-ea"/>
                <a:cs typeface="+mn-cs"/>
              </a:rPr>
              <a:t> &lt;&lt; abs(</a:t>
            </a:r>
            <a:r>
              <a:rPr kumimoji="0" lang="en-US" altLang="zh-CN" sz="2400" b="1" kern="0" cap="none" spc="0" normalizeH="0" baseline="0" noProof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d</a:t>
            </a:r>
            <a:r>
              <a:rPr kumimoji="0" lang="en-US" altLang="zh-CN" sz="2400" b="1" kern="0" cap="none" spc="0" normalizeH="0" baseline="0" noProof="0" dirty="0">
                <a:latin typeface="+mn-lt"/>
                <a:ea typeface="+mn-ea"/>
                <a:cs typeface="+mn-cs"/>
              </a:rPr>
              <a:t>) &lt;&lt; </a:t>
            </a:r>
            <a:r>
              <a:rPr kumimoji="0" lang="en-US" altLang="zh-CN" sz="2400" b="1" kern="0" cap="none" spc="0" normalizeH="0" baseline="0" noProof="0" dirty="0" err="1">
                <a:latin typeface="+mn-lt"/>
                <a:ea typeface="+mn-ea"/>
                <a:cs typeface="+mn-cs"/>
              </a:rPr>
              <a:t>endl</a:t>
            </a:r>
            <a:r>
              <a:rPr kumimoji="0" lang="en-US" altLang="zh-CN" sz="2400" b="1" kern="0" cap="none" spc="0" normalizeH="0" baseline="0" noProof="0" dirty="0">
                <a:latin typeface="+mn-lt"/>
                <a:ea typeface="+mn-ea"/>
                <a:cs typeface="+mn-cs"/>
              </a:rPr>
              <a:t>;</a:t>
            </a:r>
            <a:endParaRPr kumimoji="0" lang="en-US" altLang="zh-CN" sz="2400" b="1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>
              <a:lnSpc>
                <a:spcPct val="110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kern="0" cap="none" spc="0" normalizeH="0" baseline="0" noProof="0" dirty="0">
                <a:latin typeface="+mn-lt"/>
                <a:ea typeface="+mn-ea"/>
                <a:cs typeface="+mn-cs"/>
              </a:rPr>
              <a:t>	return 0;</a:t>
            </a:r>
            <a:endParaRPr kumimoji="0" lang="en-US" altLang="zh-CN" sz="2400" b="1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>
              <a:lnSpc>
                <a:spcPct val="110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kern="0" cap="none" spc="0" normalizeH="0" baseline="0" noProof="0" dirty="0">
                <a:latin typeface="+mn-lt"/>
                <a:ea typeface="+mn-ea"/>
                <a:cs typeface="+mn-cs"/>
              </a:rPr>
              <a:t>}</a:t>
            </a:r>
            <a:endParaRPr kumimoji="0" lang="en-US" altLang="zh-CN" sz="2400" b="1" kern="0" cap="none" spc="0" normalizeH="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6" name="Text Box 4"/>
          <p:cNvSpPr txBox="1"/>
          <p:nvPr/>
        </p:nvSpPr>
        <p:spPr>
          <a:xfrm>
            <a:off x="2927350" y="5229225"/>
            <a:ext cx="1857375" cy="1137285"/>
          </a:xfrm>
          <a:prstGeom prst="rect">
            <a:avLst/>
          </a:prstGeom>
          <a:solidFill>
            <a:srgbClr val="FFC000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p>
            <a:pPr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000" b="1" dirty="0">
                <a:latin typeface="Arial" panose="020B0604020202020204" pitchFamily="34" charset="0"/>
              </a:rPr>
              <a:t>运行结果：</a:t>
            </a:r>
            <a:endParaRPr lang="zh-CN" altLang="en-US" sz="2000" b="1" dirty="0">
              <a:latin typeface="Arial" panose="020B0604020202020204" pitchFamily="34" charset="0"/>
            </a:endParaRPr>
          </a:p>
          <a:p>
            <a:pPr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5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5.5</a:t>
            </a:r>
            <a:endParaRPr lang="en-US" altLang="zh-CN" sz="2000" dirty="0">
              <a:latin typeface="Arial" panose="020B0604020202020204" pitchFamily="34" charset="0"/>
            </a:endParaRPr>
          </a:p>
        </p:txBody>
      </p:sp>
      <p:sp>
        <p:nvSpPr>
          <p:cNvPr id="7" name="Rectangle 5"/>
          <p:cNvSpPr txBox="1"/>
          <p:nvPr/>
        </p:nvSpPr>
        <p:spPr>
          <a:xfrm>
            <a:off x="5995670" y="1026795"/>
            <a:ext cx="5443855" cy="534606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>
              <a:lnSpc>
                <a:spcPct val="120000"/>
              </a:lnSpc>
              <a:spcBef>
                <a:spcPct val="20000"/>
              </a:spcBef>
              <a:buChar char="•"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编译器从调用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abs( )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时实参的类型，推导出函数模板的类型参数。例如，对于调用表达式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abs(n)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，由于实参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int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型，所以推导出模板中类型参数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int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har char="•"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当类型参数的含义确定后，编译器将以函数模板为样板，生成一个函数：</a:t>
            </a:r>
            <a:b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int abs(int x) 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{</a:t>
            </a:r>
            <a:b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return x &lt; 0 ? –x : x;</a:t>
            </a:r>
            <a:b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 rot="16200000" flipH="1">
            <a:off x="2702719" y="3679031"/>
            <a:ext cx="5643563" cy="0"/>
          </a:xfrm>
          <a:prstGeom prst="line">
            <a:avLst/>
          </a:prstGeom>
          <a:ln w="4762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0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charRg st="0" end="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79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charRg st="79" end="1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128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charRg st="128" end="1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1971675" y="250508"/>
            <a:ext cx="8229600" cy="582612"/>
          </a:xfrm>
          <a:noFill/>
          <a:ln>
            <a:noFill/>
          </a:ln>
        </p:spPr>
        <p:txBody>
          <a:bodyPr/>
          <a:p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9.1.2 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类模板</a:t>
            </a:r>
            <a:endParaRPr lang="zh-CN" altLang="en-US" sz="3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Rectangle 3"/>
          <p:cNvSpPr txBox="1"/>
          <p:nvPr/>
        </p:nvSpPr>
        <p:spPr>
          <a:xfrm>
            <a:off x="1056005" y="914400"/>
            <a:ext cx="10400030" cy="192913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>
              <a:spcBef>
                <a:spcPct val="20000"/>
              </a:spcBef>
              <a:buChar char="•"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类模板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使用户可以为类声明一种模式，使得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类中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的某些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数据成员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、某些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成员函数的参数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、某些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成员函数的返回值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，能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取任意类型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（包括基本类型和用户自定义类型）。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spcBef>
                <a:spcPct val="20000"/>
              </a:spcBef>
              <a:buChar char="•"/>
            </a:pP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11860" y="2420620"/>
            <a:ext cx="9099550" cy="3657600"/>
          </a:xfrm>
          <a:prstGeom prst="rect">
            <a:avLst/>
          </a:prstGeom>
        </p:spPr>
        <p:txBody>
          <a:bodyPr/>
          <a:lstStyle/>
          <a:p>
            <a:pPr marL="342900" marR="0" indent="-342900" defTabSz="914400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Char char="•"/>
              <a:defRPr/>
            </a:pPr>
            <a:r>
              <a:rPr kumimoji="0" lang="zh-CN" altLang="en-US" sz="2400" kern="0" cap="none" spc="0" normalizeH="0" baseline="0" noProof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类模板：</a:t>
            </a:r>
            <a:endParaRPr kumimoji="0" lang="zh-CN" altLang="en-US" sz="2400" kern="0" cap="none" spc="0" normalizeH="0" baseline="0" noProof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marR="0" lvl="1" indent="-285750" algn="l" defTabSz="914400" rtl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template 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模板参数表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&gt;</a:t>
            </a:r>
            <a:endParaRPr kumimoji="0" lang="en-US" altLang="zh-CN" sz="240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marR="0" lvl="1" indent="-285750" algn="l" defTabSz="914400" rtl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class 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类名</a:t>
            </a:r>
            <a:endParaRPr kumimoji="0" lang="zh-CN" altLang="en-US" sz="240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marR="0" lvl="1" indent="-285750" algn="l" defTabSz="914400" rtl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{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类成员声明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</a:t>
            </a:r>
            <a:endParaRPr kumimoji="0" lang="en-US" altLang="zh-CN" sz="240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indent="-342900" defTabSz="914400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Char char="•"/>
              <a:defRPr/>
            </a:pPr>
            <a:r>
              <a:rPr kumimoji="0" lang="zh-CN" altLang="en-US" sz="2400" kern="0" cap="none" spc="0" normalizeH="0" baseline="0" noProof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如果需要在类模板</a:t>
            </a:r>
            <a:r>
              <a:rPr kumimoji="0" lang="zh-CN" altLang="en-US" sz="2400" kern="0" cap="none" spc="0" normalizeH="0" baseline="0" noProof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以外定义</a:t>
            </a:r>
            <a:r>
              <a:rPr kumimoji="0" lang="zh-CN" altLang="en-US" sz="2400" kern="0" cap="none" spc="0" normalizeH="0" baseline="0" noProof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其成员函数，则要采用以下的形式：</a:t>
            </a:r>
            <a:endParaRPr kumimoji="0" lang="zh-CN" altLang="en-US" sz="2400" kern="0" cap="none" spc="0" normalizeH="0" baseline="0" noProof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marR="0" lvl="1" indent="-285750" algn="l" defTabSz="914400" rtl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template 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模板参数表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&gt;</a:t>
            </a:r>
            <a:endParaRPr kumimoji="0" lang="en-US" altLang="zh-CN" sz="240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marR="0" lvl="1" indent="-285750" algn="l" defTabSz="914400" rtl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类型名 类名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&gt;::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函数名（参数表）</a:t>
            </a:r>
            <a:endParaRPr kumimoji="0" lang="zh-CN" altLang="en-US" sz="240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6096000" y="2420303"/>
            <a:ext cx="2182813" cy="1439863"/>
          </a:xfrm>
          <a:prstGeom prst="wedgeRoundRectCallout">
            <a:avLst>
              <a:gd name="adj1" fmla="val -93765"/>
              <a:gd name="adj2" fmla="val -11410"/>
              <a:gd name="adj3" fmla="val 16667"/>
            </a:avLst>
          </a:prstGeom>
          <a:solidFill>
            <a:schemeClr val="bg1"/>
          </a:solidFill>
          <a:ln w="12700" cap="sq">
            <a:solidFill>
              <a:srgbClr val="00FF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模板参数表为：</a:t>
            </a:r>
            <a:endParaRPr kumimoji="0" lang="zh-CN" altLang="en-US" sz="2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class  T</a:t>
            </a:r>
            <a:endParaRPr kumimoji="0" lang="en-US" altLang="zh-CN" sz="240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typename T</a:t>
            </a:r>
            <a:endParaRPr kumimoji="0" lang="en-US" altLang="zh-CN" sz="240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charRg st="0" end="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5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charRg st="5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charRg st="5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charRg st="5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22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charRg st="22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charRg st="22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charRg st="22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31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charRg st="31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charRg st="31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charRg st="31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39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>
                                            <p:txEl>
                                              <p:charRg st="39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>
                                            <p:txEl>
                                              <p:charRg st="39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7" dur="1000"/>
                                        <p:tgtEl>
                                          <p:spTgt spid="6">
                                            <p:txEl>
                                              <p:charRg st="39" end="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68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">
                                            <p:txEl>
                                              <p:charRg st="68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>
                                            <p:txEl>
                                              <p:charRg st="68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4" dur="1000"/>
                                        <p:tgtEl>
                                          <p:spTgt spid="6">
                                            <p:txEl>
                                              <p:charRg st="68" end="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85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>
                                            <p:txEl>
                                              <p:charRg st="85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>
                                            <p:txEl>
                                              <p:charRg st="85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9" dur="1000"/>
                                        <p:tgtEl>
                                          <p:spTgt spid="6">
                                            <p:txEl>
                                              <p:charRg st="85" end="10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415415" y="858838"/>
            <a:ext cx="3384550" cy="3927475"/>
          </a:xfrm>
          <a:prstGeom prst="rect">
            <a:avLst/>
          </a:prstGeom>
          <a:solidFill>
            <a:schemeClr val="bg1"/>
          </a:solidFill>
          <a:ln w="12700" cap="sq">
            <a:solidFill>
              <a:srgbClr val="FF00FF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#include &lt;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iostream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&gt;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#include &lt;string&gt;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using namespace std;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template &lt;class T&gt;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class Student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{    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 public: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name;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sex;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age;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};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664200" y="785813"/>
            <a:ext cx="4646613" cy="4000500"/>
          </a:xfrm>
          <a:prstGeom prst="rect">
            <a:avLst/>
          </a:prstGeom>
          <a:solidFill>
            <a:schemeClr val="bg1"/>
          </a:solidFill>
          <a:ln w="12700" cap="sq">
            <a:solidFill>
              <a:srgbClr val="FF00FF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main()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{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Student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&lt;string&gt;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s1;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cin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&gt;&gt;s1.name;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cin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&gt;&gt;s1.sex;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cin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&gt;&gt;s1.age;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cout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&lt;&lt;"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名字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:"&lt;&lt;s1.name&lt;&lt;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endl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;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cout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&lt;&lt;"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性别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:"&lt;&lt;s1.sex&lt;&lt;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endl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;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cout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&lt;&lt;"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年龄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:"&lt;&lt;s1.age&lt;&lt;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endl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;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return 0;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}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AutoShape 6"/>
          <p:cNvSpPr/>
          <p:nvPr/>
        </p:nvSpPr>
        <p:spPr>
          <a:xfrm>
            <a:off x="6311900" y="357188"/>
            <a:ext cx="4356100" cy="722312"/>
          </a:xfrm>
          <a:prstGeom prst="wedgeRectCallout">
            <a:avLst>
              <a:gd name="adj1" fmla="val -27806"/>
              <a:gd name="adj2" fmla="val 139889"/>
            </a:avLst>
          </a:prstGeom>
          <a:solidFill>
            <a:srgbClr val="FFFFFF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/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类模板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类型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&gt;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对象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，对象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  <a:endParaRPr lang="zh-CN" altLang="en-US" sz="2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Text Box 4"/>
          <p:cNvSpPr txBox="1"/>
          <p:nvPr/>
        </p:nvSpPr>
        <p:spPr>
          <a:xfrm>
            <a:off x="7524750" y="4286250"/>
            <a:ext cx="1857375" cy="2245360"/>
          </a:xfrm>
          <a:prstGeom prst="rect">
            <a:avLst/>
          </a:prstGeom>
          <a:solidFill>
            <a:srgbClr val="FFC000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p>
            <a:pPr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运行结果：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马晓丽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女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名字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马晓丽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性别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女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年龄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:20   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20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charRg st="20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38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charRg st="38" end="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59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charRg st="59" end="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78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charRg st="78" end="9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92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charRg st="92" end="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98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charRg st="98" end="1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11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charRg st="111" end="1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26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charRg st="126" end="1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40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charRg st="140" end="1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56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charRg st="156" end="1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59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charRg st="59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>
                                            <p:txEl>
                                              <p:charRg st="59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7" dur="1000"/>
                                        <p:tgtEl>
                                          <p:spTgt spid="5">
                                            <p:txEl>
                                              <p:charRg st="59" end="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9" dur="1000"/>
                                        <p:tgtEl>
                                          <p:spTgt spid="7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11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">
                                            <p:txEl>
                                              <p:charRg st="11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>
                                            <p:txEl>
                                              <p:charRg st="11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4" dur="1000"/>
                                        <p:tgtEl>
                                          <p:spTgt spid="7">
                                            <p:txEl>
                                              <p:charRg st="11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13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">
                                            <p:txEl>
                                              <p:charRg st="13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">
                                            <p:txEl>
                                              <p:charRg st="13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9" dur="1000"/>
                                        <p:tgtEl>
                                          <p:spTgt spid="7">
                                            <p:txEl>
                                              <p:charRg st="13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37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">
                                            <p:txEl>
                                              <p:charRg st="37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">
                                            <p:txEl>
                                              <p:charRg st="37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4" dur="1000"/>
                                        <p:tgtEl>
                                          <p:spTgt spid="7">
                                            <p:txEl>
                                              <p:charRg st="37" end="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55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7">
                                            <p:txEl>
                                              <p:charRg st="55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">
                                            <p:txEl>
                                              <p:charRg st="55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9" dur="1000"/>
                                        <p:tgtEl>
                                          <p:spTgt spid="7">
                                            <p:txEl>
                                              <p:charRg st="55" end="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72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7">
                                            <p:txEl>
                                              <p:charRg st="72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">
                                            <p:txEl>
                                              <p:charRg st="72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4" dur="1000"/>
                                        <p:tgtEl>
                                          <p:spTgt spid="7">
                                            <p:txEl>
                                              <p:charRg st="72" end="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89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7">
                                            <p:txEl>
                                              <p:charRg st="89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7">
                                            <p:txEl>
                                              <p:charRg st="89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9" dur="1000"/>
                                        <p:tgtEl>
                                          <p:spTgt spid="7">
                                            <p:txEl>
                                              <p:charRg st="89" end="1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121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">
                                            <p:txEl>
                                              <p:charRg st="121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">
                                            <p:txEl>
                                              <p:charRg st="121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4" dur="1000"/>
                                        <p:tgtEl>
                                          <p:spTgt spid="7">
                                            <p:txEl>
                                              <p:charRg st="121" end="1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152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7">
                                            <p:txEl>
                                              <p:charRg st="152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7">
                                            <p:txEl>
                                              <p:charRg st="152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9" dur="1000"/>
                                        <p:tgtEl>
                                          <p:spTgt spid="7">
                                            <p:txEl>
                                              <p:charRg st="152" end="1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183" end="1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7">
                                            <p:txEl>
                                              <p:charRg st="183" end="19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7">
                                            <p:txEl>
                                              <p:charRg st="183" end="19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4" dur="1000"/>
                                        <p:tgtEl>
                                          <p:spTgt spid="7">
                                            <p:txEl>
                                              <p:charRg st="183" end="1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197" end="1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7">
                                            <p:txEl>
                                              <p:charRg st="197" end="19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7">
                                            <p:txEl>
                                              <p:charRg st="197" end="19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9" dur="1000"/>
                                        <p:tgtEl>
                                          <p:spTgt spid="7">
                                            <p:txEl>
                                              <p:charRg st="197" end="19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13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7">
                                            <p:txEl>
                                              <p:charRg st="13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7">
                                            <p:txEl>
                                              <p:charRg st="13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6" dur="1000"/>
                                        <p:tgtEl>
                                          <p:spTgt spid="7">
                                            <p:txEl>
                                              <p:charRg st="13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build="allAtOnce"/>
      <p:bldP spid="7" grpId="0" animBg="1" build="allAtOnce"/>
      <p:bldP spid="8" grpId="0" bldLvl="0" animBg="1"/>
      <p:bldP spid="9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2"/>
          <p:cNvSpPr/>
          <p:nvPr/>
        </p:nvSpPr>
        <p:spPr>
          <a:xfrm>
            <a:off x="2279650" y="333375"/>
            <a:ext cx="4681538" cy="6264275"/>
          </a:xfrm>
          <a:prstGeom prst="rect">
            <a:avLst/>
          </a:prstGeom>
          <a:noFill/>
          <a:ln w="12700" cap="sq" cmpd="sng">
            <a:solidFill>
              <a:srgbClr val="FF00FF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p>
            <a:r>
              <a:rPr lang="en-US" altLang="zh-CN" sz="2000" b="1" dirty="0">
                <a:latin typeface="Arial" panose="020B0604020202020204" pitchFamily="34" charset="0"/>
              </a:rPr>
              <a:t>#include &lt;iostream&gt;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r>
              <a:rPr lang="en-US" altLang="zh-CN" sz="2000" b="1" dirty="0">
                <a:latin typeface="Arial" panose="020B0604020202020204" pitchFamily="34" charset="0"/>
              </a:rPr>
              <a:t>#include &lt;string&gt;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r>
              <a:rPr lang="en-US" altLang="zh-CN" sz="2000" b="1" dirty="0">
                <a:latin typeface="Arial" panose="020B0604020202020204" pitchFamily="34" charset="0"/>
              </a:rPr>
              <a:t>using namespace std;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template &lt;class T&gt; //</a:t>
            </a: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模板前缀</a:t>
            </a:r>
            <a:endParaRPr lang="zh-CN" altLang="en-US" sz="20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en-US" altLang="zh-CN" sz="2000" b="1" dirty="0">
                <a:latin typeface="Arial" panose="020B0604020202020204" pitchFamily="34" charset="0"/>
              </a:rPr>
              <a:t>class Student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r>
              <a:rPr lang="en-US" altLang="zh-CN" sz="2000" b="1" dirty="0">
                <a:latin typeface="Arial" panose="020B0604020202020204" pitchFamily="34" charset="0"/>
              </a:rPr>
              <a:t>{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r>
              <a:rPr lang="en-US" altLang="zh-CN" sz="2000" b="1" dirty="0">
                <a:latin typeface="Arial" panose="020B0604020202020204" pitchFamily="34" charset="0"/>
              </a:rPr>
              <a:t>   public: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r>
              <a:rPr lang="en-US" altLang="zh-CN" sz="2000" b="1" dirty="0">
                <a:latin typeface="Arial" panose="020B0604020202020204" pitchFamily="34" charset="0"/>
              </a:rPr>
              <a:t>      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Student(T na,T s,int a);</a:t>
            </a:r>
            <a:endParaRPr lang="en-US" altLang="zh-CN" sz="20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       int getAge();</a:t>
            </a:r>
            <a:endParaRPr lang="en-US" altLang="zh-CN" sz="20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       T getSex();</a:t>
            </a:r>
            <a:endParaRPr lang="en-US" altLang="zh-CN" sz="20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       T getName();</a:t>
            </a:r>
            <a:endParaRPr lang="en-US" altLang="zh-CN" sz="20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en-US" altLang="zh-CN" sz="2000" b="1" dirty="0">
                <a:latin typeface="Arial" panose="020B0604020202020204" pitchFamily="34" charset="0"/>
              </a:rPr>
              <a:t>  private: //</a:t>
            </a:r>
            <a:r>
              <a:rPr lang="zh-CN" altLang="en-US" sz="2000" b="1" dirty="0">
                <a:latin typeface="Arial" panose="020B0604020202020204" pitchFamily="34" charset="0"/>
              </a:rPr>
              <a:t>私有的</a:t>
            </a:r>
            <a:endParaRPr lang="zh-CN" altLang="en-US" sz="2000" b="1" dirty="0">
              <a:latin typeface="Arial" panose="020B0604020202020204" pitchFamily="34" charset="0"/>
            </a:endParaRPr>
          </a:p>
          <a:p>
            <a:r>
              <a:rPr lang="zh-CN" altLang="en-US" sz="2000" b="1" dirty="0">
                <a:latin typeface="Arial" panose="020B0604020202020204" pitchFamily="34" charset="0"/>
              </a:rPr>
              <a:t>     </a:t>
            </a: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T name;</a:t>
            </a:r>
            <a:endParaRPr lang="en-US" altLang="zh-CN" sz="20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      T sex;</a:t>
            </a:r>
            <a:endParaRPr lang="en-US" altLang="zh-CN" sz="20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en-US" altLang="zh-CN" sz="2000" b="1" dirty="0">
                <a:latin typeface="Arial" panose="020B0604020202020204" pitchFamily="34" charset="0"/>
              </a:rPr>
              <a:t>      int age;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r>
              <a:rPr lang="en-US" altLang="zh-CN" sz="2000" b="1" dirty="0">
                <a:latin typeface="Arial" panose="020B0604020202020204" pitchFamily="34" charset="0"/>
              </a:rPr>
              <a:t>};</a:t>
            </a:r>
            <a:endParaRPr lang="en-US" altLang="zh-CN" sz="2000" b="1" dirty="0">
              <a:latin typeface="Arial" panose="020B0604020202020204" pitchFamily="34" charset="0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6959600" y="1268413"/>
            <a:ext cx="3997325" cy="3600450"/>
            <a:chOff x="3424" y="799"/>
            <a:chExt cx="2518" cy="2268"/>
          </a:xfrm>
        </p:grpSpPr>
        <p:sp>
          <p:nvSpPr>
            <p:cNvPr id="9220" name="AutoShape 4"/>
            <p:cNvSpPr/>
            <p:nvPr/>
          </p:nvSpPr>
          <p:spPr>
            <a:xfrm>
              <a:off x="4105" y="799"/>
              <a:ext cx="1837" cy="2268"/>
            </a:xfrm>
            <a:prstGeom prst="cloudCallout">
              <a:avLst>
                <a:gd name="adj1" fmla="val -79185"/>
                <a:gd name="adj2" fmla="val 22838"/>
              </a:avLst>
            </a:prstGeom>
            <a:solidFill>
              <a:srgbClr val="CCFFFF"/>
            </a:solidFill>
            <a:ln w="12700" cap="sq" cmpd="sng">
              <a:solidFill>
                <a:srgbClr val="99CC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p>
              <a:pPr algn="ctr"/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</a:rPr>
                <a:t>将</a:t>
              </a:r>
              <a:r>
                <a:rPr lang="zh-CN" altLang="en-US" sz="2400" dirty="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</a:rPr>
                <a:t>公有的</a:t>
              </a:r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</a:rPr>
                <a:t>数据改变为</a:t>
              </a:r>
              <a:r>
                <a:rPr lang="zh-CN" altLang="en-US" sz="2400" dirty="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</a:rPr>
                <a:t>私有数据</a:t>
              </a:r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</a:rPr>
                <a:t>后，为了访问私有数据</a:t>
              </a:r>
              <a:r>
                <a:rPr lang="zh-CN" altLang="en-US" sz="2400" dirty="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</a:rPr>
                <a:t>必须</a:t>
              </a:r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</a:rPr>
                <a:t>添加</a:t>
              </a:r>
              <a:r>
                <a:rPr lang="zh-CN" altLang="en-US" sz="2400" dirty="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</a:rPr>
                <a:t>公共的访问接口。</a:t>
              </a:r>
              <a:endParaRPr lang="zh-CN" altLang="en-US" sz="24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21" name="AutoShape 5"/>
            <p:cNvSpPr/>
            <p:nvPr/>
          </p:nvSpPr>
          <p:spPr>
            <a:xfrm>
              <a:off x="3424" y="2069"/>
              <a:ext cx="136" cy="817"/>
            </a:xfrm>
            <a:prstGeom prst="rightBrace">
              <a:avLst>
                <a:gd name="adj1" fmla="val 50005"/>
                <a:gd name="adj2" fmla="val 50000"/>
              </a:avLst>
            </a:prstGeom>
            <a:noFill/>
            <a:ln w="127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 anchorCtr="0"/>
            <a:p>
              <a:endPara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59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charRg st="59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charRg st="59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>
                                            <p:txEl>
                                              <p:charRg st="59" end="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12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charRg st="112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charRg st="112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charRg st="112" end="1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43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charRg st="143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charRg st="143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4">
                                            <p:txEl>
                                              <p:charRg st="143" end="1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64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charRg st="164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charRg st="164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4">
                                            <p:txEl>
                                              <p:charRg st="164" end="1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83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charRg st="183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charRg st="183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charRg st="183" end="2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2"/>
          <p:cNvSpPr/>
          <p:nvPr/>
        </p:nvSpPr>
        <p:spPr>
          <a:xfrm>
            <a:off x="1952625" y="214313"/>
            <a:ext cx="5832475" cy="1809750"/>
          </a:xfrm>
          <a:prstGeom prst="rect">
            <a:avLst/>
          </a:prstGeom>
          <a:solidFill>
            <a:schemeClr val="bg1"/>
          </a:solidFill>
          <a:ln w="12700" cap="sq" cmpd="sng">
            <a:solidFill>
              <a:schemeClr val="folHlink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p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template &lt;class T&gt;</a:t>
            </a:r>
            <a:endParaRPr lang="en-US" altLang="zh-CN" sz="20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Student&lt;T&gt;::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Student(T na,T s,int a)</a:t>
            </a:r>
            <a:endParaRPr lang="en-US" altLang="zh-CN" sz="2000" b="1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r>
              <a:rPr lang="en-US" altLang="zh-CN" sz="2000" b="1" dirty="0">
                <a:latin typeface="Arial" panose="020B0604020202020204" pitchFamily="34" charset="0"/>
              </a:rPr>
              <a:t>{  name=na;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r>
              <a:rPr lang="en-US" altLang="zh-CN" sz="2000" b="1" dirty="0">
                <a:latin typeface="Arial" panose="020B0604020202020204" pitchFamily="34" charset="0"/>
              </a:rPr>
              <a:t>   sex=s;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r>
              <a:rPr lang="en-US" altLang="zh-CN" sz="2000" b="1" dirty="0">
                <a:latin typeface="Arial" panose="020B0604020202020204" pitchFamily="34" charset="0"/>
              </a:rPr>
              <a:t>   age=a;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r>
              <a:rPr lang="en-US" altLang="zh-CN" sz="2000" b="1" dirty="0">
                <a:latin typeface="Arial" panose="020B0604020202020204" pitchFamily="34" charset="0"/>
              </a:rPr>
              <a:t>}</a:t>
            </a:r>
            <a:endParaRPr lang="en-US" altLang="zh-CN" sz="2000" b="1" dirty="0"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1952625" y="2000250"/>
            <a:ext cx="5832475" cy="1214438"/>
          </a:xfrm>
          <a:prstGeom prst="rect">
            <a:avLst/>
          </a:prstGeom>
          <a:solidFill>
            <a:schemeClr val="bg1"/>
          </a:solidFill>
          <a:ln w="12700" cap="sq" cmpd="sng">
            <a:solidFill>
              <a:schemeClr val="folHlink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p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template &lt;class T&gt;</a:t>
            </a:r>
            <a:endParaRPr lang="en-US" altLang="zh-CN" sz="20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int Student&lt;T&gt;::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getAge()</a:t>
            </a:r>
            <a:endParaRPr lang="en-US" altLang="zh-CN" sz="2000" b="1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r>
              <a:rPr lang="en-US" altLang="zh-CN" sz="2000" b="1" dirty="0">
                <a:latin typeface="Arial" panose="020B0604020202020204" pitchFamily="34" charset="0"/>
              </a:rPr>
              <a:t>{  return age;  }</a:t>
            </a:r>
            <a:endParaRPr lang="en-US" altLang="zh-CN" sz="2000" b="1" dirty="0">
              <a:latin typeface="Arial" panose="020B0604020202020204" pitchFamily="34" charset="0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4810125" y="714375"/>
            <a:ext cx="7262813" cy="1830388"/>
            <a:chOff x="1957" y="933"/>
            <a:chExt cx="4575" cy="1153"/>
          </a:xfrm>
        </p:grpSpPr>
        <p:sp>
          <p:nvSpPr>
            <p:cNvPr id="10248" name="AutoShape 5"/>
            <p:cNvSpPr/>
            <p:nvPr/>
          </p:nvSpPr>
          <p:spPr>
            <a:xfrm>
              <a:off x="4037" y="1418"/>
              <a:ext cx="2495" cy="668"/>
            </a:xfrm>
            <a:prstGeom prst="wedgeRoundRectCallout">
              <a:avLst>
                <a:gd name="adj1" fmla="val -64156"/>
                <a:gd name="adj2" fmla="val 30449"/>
                <a:gd name="adj3" fmla="val 16667"/>
              </a:avLst>
            </a:prstGeom>
            <a:solidFill>
              <a:srgbClr val="CCFFCC"/>
            </a:solidFill>
            <a:ln w="12700" cap="sq" cmpd="sng">
              <a:solidFill>
                <a:srgbClr val="993366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p>
              <a:pPr algn="l"/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类名</a:t>
              </a:r>
              <a:r>
                <a:rPr lang="en-US" altLang="zh-CN" sz="20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&lt;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类型参数</a:t>
              </a:r>
              <a:r>
                <a:rPr lang="en-US" altLang="zh-CN" sz="20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&gt;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：：限定函数。</a:t>
              </a: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l"/>
              <a:r>
                <a:rPr lang="zh-CN" altLang="en-US" sz="2000" dirty="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表示该函数是特定类模板的函数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</a:t>
              </a: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249" name="Line 6"/>
            <p:cNvSpPr/>
            <p:nvPr/>
          </p:nvSpPr>
          <p:spPr>
            <a:xfrm flipH="1" flipV="1">
              <a:off x="1957" y="933"/>
              <a:ext cx="1739" cy="1046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10250" name="Line 7"/>
            <p:cNvSpPr/>
            <p:nvPr/>
          </p:nvSpPr>
          <p:spPr>
            <a:xfrm flipH="1">
              <a:off x="1957" y="1979"/>
              <a:ext cx="1739" cy="79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</p:grpSp>
      <p:sp>
        <p:nvSpPr>
          <p:cNvPr id="10" name="Rectangle 8"/>
          <p:cNvSpPr/>
          <p:nvPr/>
        </p:nvSpPr>
        <p:spPr>
          <a:xfrm>
            <a:off x="5453063" y="2928938"/>
            <a:ext cx="4897437" cy="64293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类模板的成员函数必须是函数模板。</a:t>
            </a:r>
            <a:endParaRPr lang="zh-CN" altLang="en-US" sz="2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24063" y="3571875"/>
            <a:ext cx="3357562" cy="22453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template &lt;class T&gt;</a:t>
            </a:r>
            <a:endParaRPr lang="en-US" altLang="zh-CN" sz="20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T Student&lt;T&gt;::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getName()</a:t>
            </a:r>
            <a:endParaRPr lang="en-US" altLang="zh-CN" sz="2000" b="1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r>
              <a:rPr lang="en-US" altLang="zh-CN" sz="2000" b="1" dirty="0">
                <a:latin typeface="Arial" panose="020B0604020202020204" pitchFamily="34" charset="0"/>
              </a:rPr>
              <a:t>{   return name;   }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endParaRPr lang="en-US" altLang="zh-CN" sz="2000" b="1" dirty="0">
              <a:latin typeface="Arial" panose="020B0604020202020204" pitchFamily="34" charset="0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template &lt;class T&gt;</a:t>
            </a:r>
            <a:endParaRPr lang="en-US" altLang="zh-CN" sz="20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T Student&lt;T&gt;::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getSex()</a:t>
            </a:r>
            <a:endParaRPr lang="en-US" altLang="zh-CN" sz="2000" b="1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r>
              <a:rPr lang="en-US" altLang="zh-CN" sz="2000" b="1" dirty="0">
                <a:latin typeface="Arial" panose="020B0604020202020204" pitchFamily="34" charset="0"/>
              </a:rPr>
              <a:t>{   return sex;     }</a:t>
            </a:r>
            <a:endParaRPr lang="en-US" altLang="zh-CN" sz="2000" b="1" dirty="0">
              <a:latin typeface="Arial" panose="020B0604020202020204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5381625" y="3643313"/>
            <a:ext cx="5000625" cy="2286000"/>
          </a:xfrm>
          <a:prstGeom prst="rect">
            <a:avLst/>
          </a:prstGeom>
          <a:solidFill>
            <a:schemeClr val="bg1"/>
          </a:solidFill>
          <a:ln w="12700" cap="sq">
            <a:solidFill>
              <a:srgbClr val="8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main()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{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Student&lt;string&gt;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stu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("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马晓丽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","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女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",20);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cout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&lt;&lt;"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名字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:"&lt;&lt;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stu.getName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()&lt;&lt;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endl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;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cout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&lt;&lt;"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性别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:"&lt;&lt;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stu.getSex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()&lt;&lt;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endl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;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cout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&lt;&lt;"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年龄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:"&lt;&lt;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stu.getAge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()&lt;&lt;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endl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;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return 0;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}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10" grpId="0" bldLvl="0" animBg="1"/>
      <p:bldP spid="11" grpId="0"/>
      <p:bldP spid="12" grpId="0" bldLvl="0" animBg="1"/>
    </p:bldLst>
  </p:timing>
</p:sld>
</file>

<file path=ppt/tags/tag1.xml><?xml version="1.0" encoding="utf-8"?>
<p:tagLst xmlns:p="http://schemas.openxmlformats.org/presentationml/2006/main">
  <p:tag name="COMMONDATA" val="eyJoZGlkIjoiOGM2OTRkZmNhZmYxNDg3NzJjMjc0ZWViZWI5NmRiZjUifQ=="/>
  <p:tag name="KSO_WPP_MARK_KEY" val="e035ce80-16ab-440f-8e36-467021f80e85"/>
</p:tagLst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4903</Words>
  <Application>WPS 演示</Application>
  <PresentationFormat>全屏显示(4:3)</PresentationFormat>
  <Paragraphs>374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Arial</vt:lpstr>
      <vt:lpstr>宋体</vt:lpstr>
      <vt:lpstr>Wingdings</vt:lpstr>
      <vt:lpstr>黑体</vt:lpstr>
      <vt:lpstr>微软雅黑</vt:lpstr>
      <vt:lpstr>华文楷体</vt:lpstr>
      <vt:lpstr>Times New Roman</vt:lpstr>
      <vt:lpstr>Stencil</vt:lpstr>
      <vt:lpstr>楷体_GB2312</vt:lpstr>
      <vt:lpstr>新宋体</vt:lpstr>
      <vt:lpstr>Arial Unicode MS</vt:lpstr>
      <vt:lpstr>自定义设计方案</vt:lpstr>
      <vt:lpstr>PowerPoint 演示文稿</vt:lpstr>
      <vt:lpstr>PowerPoint 演示文稿</vt:lpstr>
      <vt:lpstr>函数重载</vt:lpstr>
      <vt:lpstr>PowerPoint 演示文稿</vt:lpstr>
      <vt:lpstr>PowerPoint 演示文稿</vt:lpstr>
      <vt:lpstr>9.1.2 类模板</vt:lpstr>
      <vt:lpstr>PowerPoint 演示文稿</vt:lpstr>
      <vt:lpstr>PowerPoint 演示文稿</vt:lpstr>
      <vt:lpstr>PowerPoint 演示文稿</vt:lpstr>
      <vt:lpstr>带两个类型参数的类模板应用实例 </vt:lpstr>
      <vt:lpstr>11 流类库与输入/输出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jhyx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wen</dc:creator>
  <cp:lastModifiedBy>悦然于心</cp:lastModifiedBy>
  <cp:revision>179</cp:revision>
  <dcterms:created xsi:type="dcterms:W3CDTF">2008-04-03T14:48:00Z</dcterms:created>
  <dcterms:modified xsi:type="dcterms:W3CDTF">2023-05-17T07:33:18Z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4C40460EF86342B0AC7E91DC9708B480</vt:lpwstr>
  </property>
</Properties>
</file>