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57" r:id="rId4"/>
    <p:sldId id="258" r:id="rId5"/>
    <p:sldId id="261" r:id="rId6"/>
    <p:sldId id="267" r:id="rId7"/>
    <p:sldId id="262" r:id="rId8"/>
    <p:sldId id="268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60" r:id="rId17"/>
    <p:sldId id="265" r:id="rId18"/>
    <p:sldId id="266" r:id="rId19"/>
    <p:sldId id="274" r:id="rId20"/>
  </p:sldIdLst>
  <p:sldSz cx="9144000" cy="6858000" type="screen4x3"/>
  <p:notesSz cx="6858000" cy="9144000"/>
  <p:embeddedFontLst>
    <p:embeddedFont>
      <p:font typeface="方正黑体简体" panose="02010600030101010101" charset="-122"/>
      <p:regular r:id="rId23"/>
    </p:embeddedFont>
    <p:embeddedFont>
      <p:font typeface="黑体" panose="02010609060101010101" pitchFamily="49" charset="-122"/>
      <p:regular r:id="rId24"/>
    </p:embeddedFont>
  </p:embeddedFontLst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要内容" id="{F6D2D9D7-C98B-4EF6-AE57-9557164E4B0A}">
          <p14:sldIdLst>
            <p14:sldId id="256"/>
            <p14:sldId id="259"/>
            <p14:sldId id="257"/>
            <p14:sldId id="258"/>
            <p14:sldId id="261"/>
            <p14:sldId id="267"/>
            <p14:sldId id="262"/>
            <p14:sldId id="268"/>
            <p14:sldId id="263"/>
            <p14:sldId id="264"/>
            <p14:sldId id="269"/>
            <p14:sldId id="270"/>
            <p14:sldId id="271"/>
            <p14:sldId id="272"/>
            <p14:sldId id="273"/>
            <p14:sldId id="260"/>
            <p14:sldId id="265"/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5D"/>
    <a:srgbClr val="B5313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36" y="56"/>
      </p:cViewPr>
      <p:guideLst>
        <p:guide orient="horz" pos="21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5A4C-0DFB-4F0F-868E-FE419C877B5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0F3C9-F3DD-4291-AD83-792F0DF43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68A1-DC71-423D-AF53-B1392B74E4B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C2DD3-F322-44B9-B682-21757949A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63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95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05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23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8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3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78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4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1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4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4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5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6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8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7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CA2F66-E275-D096-EE61-BE16ACEB15C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" y="3"/>
            <a:ext cx="9287351" cy="6857365"/>
          </a:xfrm>
          <a:prstGeom prst="rect">
            <a:avLst/>
          </a:prstGeom>
          <a:blipFill dpi="0" rotWithShape="1">
            <a:blip r:embed="rId3">
              <a:alphaModFix amt="3000"/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42555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13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2692400"/>
            <a:ext cx="9144000" cy="2159000"/>
          </a:xfrm>
          <a:prstGeom prst="rect">
            <a:avLst/>
          </a:prstGeom>
          <a:gradFill flip="none" rotWithShape="1">
            <a:gsLst>
              <a:gs pos="0">
                <a:srgbClr val="B53132"/>
              </a:gs>
              <a:gs pos="100000">
                <a:srgbClr val="DC5A5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2" t="4985" r="7595" b="7042"/>
          <a:stretch>
            <a:fillRect/>
          </a:stretch>
        </p:blipFill>
        <p:spPr>
          <a:xfrm>
            <a:off x="414338" y="819150"/>
            <a:ext cx="3814763" cy="5295900"/>
          </a:xfrm>
          <a:prstGeom prst="rect">
            <a:avLst/>
          </a:prstGeom>
        </p:spPr>
      </p:pic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1343025" y="1428750"/>
            <a:ext cx="2350294" cy="41529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419225" y="906779"/>
            <a:ext cx="1771650" cy="5321300"/>
          </a:xfrm>
          <a:prstGeom prst="roundRect">
            <a:avLst>
              <a:gd name="adj" fmla="val 10215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64" y="781543"/>
            <a:ext cx="2020136" cy="5605115"/>
          </a:xfrm>
          <a:prstGeom prst="rect">
            <a:avLst/>
          </a:prstGeom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0" y="1633259"/>
            <a:ext cx="5295974" cy="4171739"/>
          </a:xfrm>
          <a:prstGeom prst="rect">
            <a:avLst/>
          </a:prstGeom>
        </p:spPr>
      </p:pic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57288" y="1912620"/>
            <a:ext cx="3971925" cy="330708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7" y="1985929"/>
            <a:ext cx="3327709" cy="3387635"/>
          </a:xfrm>
          <a:prstGeom prst="rect">
            <a:avLst/>
          </a:prstGeom>
        </p:spPr>
      </p:pic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2993233" y="2092986"/>
            <a:ext cx="3136106" cy="222885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65" y="1044405"/>
            <a:ext cx="4079672" cy="344716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3062288" y="1225553"/>
            <a:ext cx="3019425" cy="25447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4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6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6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2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3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3B7F-BEDC-44E3-891F-8E1DE6767941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6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ingboyue@shiep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3773" y="2392135"/>
            <a:ext cx="7587343" cy="4465865"/>
          </a:xfrm>
          <a:prstGeom prst="rect">
            <a:avLst/>
          </a:prstGeom>
          <a:solidFill>
            <a:srgbClr val="B53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1" y="2392135"/>
            <a:ext cx="544286" cy="4465865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8599714" y="2392134"/>
            <a:ext cx="544286" cy="4465865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1250156" y="2851787"/>
            <a:ext cx="6625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模拟集成电路分析与设计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36639" y="3775235"/>
            <a:ext cx="5658917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主讲人：乐应波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邮箱：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yingboyue@shiep.edu.cn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办公室：电信楼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B418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324887" y="6000749"/>
            <a:ext cx="341210" cy="341210"/>
            <a:chOff x="5772150" y="5431503"/>
            <a:chExt cx="647700" cy="647700"/>
          </a:xfrm>
        </p:grpSpPr>
        <p:sp>
          <p:nvSpPr>
            <p:cNvPr id="20" name="椭圆 19"/>
            <p:cNvSpPr/>
            <p:nvPr/>
          </p:nvSpPr>
          <p:spPr>
            <a:xfrm>
              <a:off x="5772150" y="5431503"/>
              <a:ext cx="647700" cy="647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right-arrowhead_45093"/>
            <p:cNvSpPr>
              <a:spLocks noChangeAspect="1"/>
            </p:cNvSpPr>
            <p:nvPr/>
          </p:nvSpPr>
          <p:spPr bwMode="auto">
            <a:xfrm rot="5400000">
              <a:off x="5989368" y="5576740"/>
              <a:ext cx="213265" cy="357231"/>
            </a:xfrm>
            <a:custGeom>
              <a:avLst/>
              <a:gdLst>
                <a:gd name="T0" fmla="*/ 225 w 242"/>
                <a:gd name="T1" fmla="*/ 241 h 406"/>
                <a:gd name="T2" fmla="*/ 100 w 242"/>
                <a:gd name="T3" fmla="*/ 387 h 406"/>
                <a:gd name="T4" fmla="*/ 60 w 242"/>
                <a:gd name="T5" fmla="*/ 406 h 406"/>
                <a:gd name="T6" fmla="*/ 25 w 242"/>
                <a:gd name="T7" fmla="*/ 394 h 406"/>
                <a:gd name="T8" fmla="*/ 19 w 242"/>
                <a:gd name="T9" fmla="*/ 318 h 406"/>
                <a:gd name="T10" fmla="*/ 114 w 242"/>
                <a:gd name="T11" fmla="*/ 206 h 406"/>
                <a:gd name="T12" fmla="*/ 19 w 242"/>
                <a:gd name="T13" fmla="*/ 94 h 406"/>
                <a:gd name="T14" fmla="*/ 25 w 242"/>
                <a:gd name="T15" fmla="*/ 19 h 406"/>
                <a:gd name="T16" fmla="*/ 100 w 242"/>
                <a:gd name="T17" fmla="*/ 25 h 406"/>
                <a:gd name="T18" fmla="*/ 225 w 242"/>
                <a:gd name="T19" fmla="*/ 172 h 406"/>
                <a:gd name="T20" fmla="*/ 225 w 242"/>
                <a:gd name="T21" fmla="*/ 24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406">
                  <a:moveTo>
                    <a:pt x="225" y="241"/>
                  </a:moveTo>
                  <a:lnTo>
                    <a:pt x="100" y="387"/>
                  </a:lnTo>
                  <a:cubicBezTo>
                    <a:pt x="90" y="400"/>
                    <a:pt x="75" y="406"/>
                    <a:pt x="60" y="406"/>
                  </a:cubicBezTo>
                  <a:cubicBezTo>
                    <a:pt x="48" y="406"/>
                    <a:pt x="35" y="402"/>
                    <a:pt x="25" y="394"/>
                  </a:cubicBezTo>
                  <a:cubicBezTo>
                    <a:pt x="3" y="375"/>
                    <a:pt x="0" y="341"/>
                    <a:pt x="19" y="318"/>
                  </a:cubicBezTo>
                  <a:lnTo>
                    <a:pt x="114" y="206"/>
                  </a:lnTo>
                  <a:lnTo>
                    <a:pt x="19" y="94"/>
                  </a:lnTo>
                  <a:cubicBezTo>
                    <a:pt x="0" y="71"/>
                    <a:pt x="3" y="38"/>
                    <a:pt x="25" y="19"/>
                  </a:cubicBezTo>
                  <a:cubicBezTo>
                    <a:pt x="48" y="0"/>
                    <a:pt x="81" y="2"/>
                    <a:pt x="100" y="25"/>
                  </a:cubicBezTo>
                  <a:lnTo>
                    <a:pt x="225" y="172"/>
                  </a:lnTo>
                  <a:cubicBezTo>
                    <a:pt x="242" y="192"/>
                    <a:pt x="242" y="221"/>
                    <a:pt x="225" y="241"/>
                  </a:cubicBezTo>
                  <a:close/>
                </a:path>
              </a:pathLst>
            </a:custGeom>
            <a:solidFill>
              <a:srgbClr val="B53132"/>
            </a:solidFill>
            <a:ln>
              <a:noFill/>
            </a:ln>
          </p:spPr>
        </p:sp>
      </p:grpSp>
      <p:pic>
        <p:nvPicPr>
          <p:cNvPr id="4" name="图片 3" descr="上海电力大学LOGO矢量图_编号0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987" y="709574"/>
            <a:ext cx="3824183" cy="6985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14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数字通信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3D1C3DA7-2B37-884B-9B50-30CDB815B198}"/>
              </a:ext>
            </a:extLst>
          </p:cNvPr>
          <p:cNvSpPr/>
          <p:nvPr/>
        </p:nvSpPr>
        <p:spPr>
          <a:xfrm>
            <a:off x="952498" y="1018977"/>
            <a:ext cx="7238999" cy="3984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8F294057-5390-CC9E-9D7C-FDA1A59E769E}"/>
              </a:ext>
            </a:extLst>
          </p:cNvPr>
          <p:cNvSpPr txBox="1"/>
          <p:nvPr/>
        </p:nvSpPr>
        <p:spPr>
          <a:xfrm>
            <a:off x="1362335" y="4898003"/>
            <a:ext cx="5816600" cy="995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3400">
              <a:lnSpc>
                <a:spcPct val="145800"/>
              </a:lnSpc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SimSun"/>
              </a:rPr>
              <a:t>数字信号通过有损电缆的衰减和失真  失真信号需放大、滤波和数字化后才再处理</a:t>
            </a:r>
          </a:p>
        </p:txBody>
      </p:sp>
    </p:spTree>
    <p:extLst>
      <p:ext uri="{BB962C8B-B14F-4D97-AF65-F5344CB8AC3E}">
        <p14:creationId xmlns:p14="http://schemas.microsoft.com/office/powerpoint/2010/main" val="179716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14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数字通信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32586D-DAE6-71B8-828A-4C25E66C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3" y="1664406"/>
            <a:ext cx="5683782" cy="294665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AFA958B-097C-08F3-822F-12183CFD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59" y="5216010"/>
            <a:ext cx="6742529" cy="80748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3A96445-2112-A09A-C560-4EA50213A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75" y="1664405"/>
            <a:ext cx="3094872" cy="29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14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磁盘驱动电子学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161EAF6C-6642-A118-21FA-8EAD05ACCA4F}"/>
              </a:ext>
            </a:extLst>
          </p:cNvPr>
          <p:cNvSpPr/>
          <p:nvPr/>
        </p:nvSpPr>
        <p:spPr>
          <a:xfrm>
            <a:off x="495298" y="1488846"/>
            <a:ext cx="8153399" cy="3184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A7572D83-CFD8-F4DE-7048-3CC192792D4B}"/>
              </a:ext>
            </a:extLst>
          </p:cNvPr>
          <p:cNvSpPr txBox="1"/>
          <p:nvPr/>
        </p:nvSpPr>
        <p:spPr>
          <a:xfrm>
            <a:off x="494042" y="4074922"/>
            <a:ext cx="5511800" cy="150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imSun"/>
                <a:cs typeface="SimSun"/>
              </a:rPr>
              <a:t>恢复数据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45665">
              <a:lnSpc>
                <a:spcPts val="2835"/>
              </a:lnSpc>
            </a:pPr>
            <a:r>
              <a:rPr sz="2400" dirty="0">
                <a:latin typeface="SimSun"/>
                <a:cs typeface="SimSun"/>
              </a:rPr>
              <a:t>硬盘存储和读出后的数据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24B5CE37-E711-14FF-0689-E0B4757F3F19}"/>
              </a:ext>
            </a:extLst>
          </p:cNvPr>
          <p:cNvSpPr txBox="1"/>
          <p:nvPr/>
        </p:nvSpPr>
        <p:spPr>
          <a:xfrm>
            <a:off x="447935" y="2601544"/>
            <a:ext cx="12446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SimSun"/>
                <a:cs typeface="SimSun"/>
              </a:rPr>
              <a:t>存储数据</a:t>
            </a:r>
          </a:p>
        </p:txBody>
      </p:sp>
    </p:spTree>
    <p:extLst>
      <p:ext uri="{BB962C8B-B14F-4D97-AF65-F5344CB8AC3E}">
        <p14:creationId xmlns:p14="http://schemas.microsoft.com/office/powerpoint/2010/main" val="56645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14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无线接收机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9CD2F3F6-4700-2E87-F2B1-35283DC01BF1}"/>
              </a:ext>
            </a:extLst>
          </p:cNvPr>
          <p:cNvSpPr/>
          <p:nvPr/>
        </p:nvSpPr>
        <p:spPr>
          <a:xfrm>
            <a:off x="1404520" y="1242920"/>
            <a:ext cx="5954572" cy="3011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990ABD71-60E4-57EF-F678-F39191257DDF}"/>
              </a:ext>
            </a:extLst>
          </p:cNvPr>
          <p:cNvSpPr txBox="1"/>
          <p:nvPr/>
        </p:nvSpPr>
        <p:spPr>
          <a:xfrm>
            <a:off x="855147" y="4802192"/>
            <a:ext cx="792309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err="1">
                <a:latin typeface="黑体" panose="02010609060101010101" pitchFamily="49" charset="-122"/>
                <a:ea typeface="黑体" panose="02010609060101010101" pitchFamily="49" charset="-122"/>
                <a:cs typeface="SimSun"/>
              </a:rPr>
              <a:t>接收机放大低电平信号时必须具有极小噪声、工作在高频并能抑制大的有害成分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SimSu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8880E9-8AF2-6F2E-ADC8-20171401F61D}"/>
              </a:ext>
            </a:extLst>
          </p:cNvPr>
          <p:cNvSpPr txBox="1"/>
          <p:nvPr/>
        </p:nvSpPr>
        <p:spPr>
          <a:xfrm>
            <a:off x="1883665" y="4069532"/>
            <a:ext cx="6170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SimSun"/>
              </a:rPr>
              <a:t>无线接收天线接收到的信号</a:t>
            </a:r>
            <a:r>
              <a:rPr lang="en-US" altLang="zh-CN" sz="1800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(</a:t>
            </a: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SimSun"/>
              </a:rPr>
              <a:t>幅度只有几微伏</a:t>
            </a:r>
            <a:r>
              <a:rPr lang="en-US" altLang="zh-CN" sz="1800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)</a:t>
            </a: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SimSun"/>
              </a:rPr>
              <a:t>和噪声频谱</a:t>
            </a:r>
          </a:p>
        </p:txBody>
      </p:sp>
    </p:spTree>
    <p:extLst>
      <p:ext uri="{BB962C8B-B14F-4D97-AF65-F5344CB8AC3E}">
        <p14:creationId xmlns:p14="http://schemas.microsoft.com/office/powerpoint/2010/main" val="142748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14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光接受机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99F0E4-E005-ADA3-9F8A-8895C2A3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1" y="1243394"/>
            <a:ext cx="8504657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2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14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传感器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297711-BCA3-7BA3-4E36-A053D02F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5" y="1215957"/>
            <a:ext cx="8328691" cy="48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9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47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模拟集成电路设计流程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8D3904-68F0-6878-05F4-ED3AA8A0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1016576"/>
            <a:ext cx="5395024" cy="468928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44D9DF8-7213-299E-77E6-D1879B1C93C1}"/>
              </a:ext>
            </a:extLst>
          </p:cNvPr>
          <p:cNvSpPr txBox="1"/>
          <p:nvPr/>
        </p:nvSpPr>
        <p:spPr>
          <a:xfrm>
            <a:off x="5431536" y="960421"/>
            <a:ext cx="351861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、系统划分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按功能要求进行系统设计，并将系统指标进行划分。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、电路设计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根据划分的电路指标完成电路设计。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、前仿真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电路功能的仿真，包括功耗，电流，电压，温度，压摆幅，输入输出特性等参数的仿真。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52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47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模拟集成电路设计流程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8D3904-68F0-6878-05F4-ED3AA8A0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1016576"/>
            <a:ext cx="5395024" cy="468928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44D9DF8-7213-299E-77E6-D1879B1C93C1}"/>
              </a:ext>
            </a:extLst>
          </p:cNvPr>
          <p:cNvSpPr txBox="1"/>
          <p:nvPr/>
        </p:nvSpPr>
        <p:spPr>
          <a:xfrm>
            <a:off x="5431536" y="960421"/>
            <a:ext cx="35186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、版图设计（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Layout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依据所设计的电路画版图。一般使用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Cadence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软件。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、后仿真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对所画的版图进行仿真，并与前仿真比较，若达不到要求需修改或重新设计版图。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、流片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将版图文件生成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GDSII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文件交予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Foundry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流片。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10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47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模拟集成电路设计流程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8D3904-68F0-6878-05F4-ED3AA8A0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1016576"/>
            <a:ext cx="5395024" cy="468928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44D9DF8-7213-299E-77E6-D1879B1C93C1}"/>
              </a:ext>
            </a:extLst>
          </p:cNvPr>
          <p:cNvSpPr txBox="1"/>
          <p:nvPr/>
        </p:nvSpPr>
        <p:spPr>
          <a:xfrm>
            <a:off x="5431536" y="960421"/>
            <a:ext cx="35186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、测试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将流片后的芯片进行测试，分为在片测试和键合测试。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、投产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对于设计成功的集成电路投入大规模生产。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、封装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将生产的集成电路芯片进行封装。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32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78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模拟集成电路设计的挑战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35014-43DA-8BDD-7E99-8A6541BF6723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43944" y="839197"/>
            <a:ext cx="1468295" cy="18162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功耗</a:t>
            </a:r>
          </a:p>
          <a:p>
            <a:r>
              <a:rPr lang="zh-CN" altLang="en-US" sz="2000" dirty="0"/>
              <a:t>速度</a:t>
            </a:r>
          </a:p>
          <a:p>
            <a:r>
              <a:rPr lang="zh-CN" altLang="en-US" sz="2000" dirty="0"/>
              <a:t>噪声容限</a:t>
            </a:r>
          </a:p>
          <a:p>
            <a:r>
              <a:rPr lang="zh-CN" altLang="en-US" sz="2000" dirty="0"/>
              <a:t>面积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29E8309-A13B-FB7B-9059-73F50CEB7549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629862" y="1114891"/>
            <a:ext cx="3449242" cy="1447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可能对电路设计提出截然相反的要求，因此是一个多指标优化问题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90D2DB9-7C8A-9CE3-DA10-E21D608BE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224385"/>
              </p:ext>
            </p:extLst>
          </p:nvPr>
        </p:nvGraphicFramePr>
        <p:xfrm>
          <a:off x="3534858" y="691278"/>
          <a:ext cx="840680" cy="195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4880" imgH="215640" progId="Equation.3">
                  <p:embed/>
                </p:oleObj>
              </mc:Choice>
              <mc:Fallback>
                <p:oleObj name="公式" r:id="rId3" imgW="164880" imgH="215640" progId="Equation.3">
                  <p:embed/>
                  <p:pic>
                    <p:nvPicPr>
                      <p:cNvPr id="177157" name="Object 5">
                        <a:extLst>
                          <a:ext uri="{FF2B5EF4-FFF2-40B4-BE49-F238E27FC236}">
                            <a16:creationId xmlns:a16="http://schemas.microsoft.com/office/drawing/2014/main" id="{BE8B3E1F-72C2-34BD-4BE3-00576D929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858" y="691278"/>
                        <a:ext cx="840680" cy="1954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>
            <a:extLst>
              <a:ext uri="{FF2B5EF4-FFF2-40B4-BE49-F238E27FC236}">
                <a16:creationId xmlns:a16="http://schemas.microsoft.com/office/drawing/2014/main" id="{0994DC21-030A-C5A6-E48C-42545F979DE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149571" y="835634"/>
            <a:ext cx="1468295" cy="185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可测试性</a:t>
            </a:r>
          </a:p>
          <a:p>
            <a:r>
              <a:rPr lang="zh-CN" altLang="en-US" sz="2000" dirty="0"/>
              <a:t>可靠性</a:t>
            </a:r>
          </a:p>
          <a:p>
            <a:r>
              <a:rPr lang="zh-CN" altLang="en-US" sz="2000" dirty="0"/>
              <a:t>封装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142E962-BA3C-98FD-AF38-6539C7605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590" y="3006793"/>
            <a:ext cx="6527895" cy="31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77978" y="727691"/>
            <a:ext cx="7644860" cy="4772978"/>
          </a:xfrm>
          <a:prstGeom prst="rect">
            <a:avLst/>
          </a:prstGeom>
          <a:blipFill dpi="0" rotWithShape="1">
            <a:blip r:embed="rId4">
              <a:alphaModFix amt="3000"/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 rot="16200000">
            <a:off x="4371974" y="2093288"/>
            <a:ext cx="40005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 rot="16200000">
            <a:off x="4371974" y="-4371974"/>
            <a:ext cx="40005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61B1CA-9DF4-0CAB-4EDB-37A0A85CAFC7}"/>
              </a:ext>
            </a:extLst>
          </p:cNvPr>
          <p:cNvSpPr txBox="1"/>
          <p:nvPr/>
        </p:nvSpPr>
        <p:spPr>
          <a:xfrm>
            <a:off x="487376" y="727691"/>
            <a:ext cx="802020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总课时：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32  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周学时：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  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学分：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参考书目：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[1]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（美）拉扎维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Razavi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B.)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著，陈贵灿等译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模拟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CMOS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集成电路设计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西安：西安交通大学出版社，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2002.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[2] Philips E. ALLEN</a:t>
            </a:r>
            <a:r>
              <a:rPr lang="zh-CN" altLang="fr-FR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fr-FR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CMOS Analog Integrated Circuits (Second Edition).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北京：电子工业出版社，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2002.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[3] </a:t>
            </a:r>
            <a:r>
              <a:rPr lang="fr-FR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PAUL R. Gray</a:t>
            </a:r>
            <a:r>
              <a:rPr lang="zh-CN" altLang="fr-FR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fr-FR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et.al. Analysis and Design of Analog Integrated Circuits (Fifth Edition). Wiley, 2009.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[4] R. Jacob Baker. Circuit Design, Layout, and Simulation (Third Edition). Wiley, 2010.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考核方式：平时成绩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40%+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期末成绩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60%</a:t>
            </a: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37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77" y="-10756"/>
            <a:ext cx="9144000" cy="1475842"/>
          </a:xfrm>
          <a:prstGeom prst="rect">
            <a:avLst/>
          </a:prstGeom>
          <a:solidFill>
            <a:srgbClr val="B53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/>
          <p:cNvGrpSpPr/>
          <p:nvPr/>
        </p:nvGrpSpPr>
        <p:grpSpPr>
          <a:xfrm>
            <a:off x="3056900" y="3820454"/>
            <a:ext cx="2808407" cy="566655"/>
            <a:chOff x="1047750" y="3987910"/>
            <a:chExt cx="3744542" cy="755540"/>
          </a:xfrm>
        </p:grpSpPr>
        <p:sp>
          <p:nvSpPr>
            <p:cNvPr id="6" name="椭圆 5"/>
            <p:cNvSpPr/>
            <p:nvPr/>
          </p:nvSpPr>
          <p:spPr>
            <a:xfrm>
              <a:off x="1047750" y="39879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66441" y="41348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21981" y="40297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无源与有源电流镜</a:t>
              </a:r>
            </a:p>
          </p:txBody>
        </p:sp>
      </p:grpSp>
      <p:sp>
        <p:nvSpPr>
          <p:cNvPr id="26" name="矩形 25"/>
          <p:cNvSpPr/>
          <p:nvPr userDrawn="1">
            <p:custDataLst>
              <p:tags r:id="rId1"/>
            </p:custDataLst>
          </p:nvPr>
        </p:nvSpPr>
        <p:spPr>
          <a:xfrm>
            <a:off x="0" y="-43890"/>
            <a:ext cx="9143524" cy="1430544"/>
          </a:xfrm>
          <a:prstGeom prst="rect">
            <a:avLst/>
          </a:prstGeom>
          <a:blipFill dpi="0" rotWithShape="1">
            <a:blip r:embed="rId4">
              <a:alphaModFix amt="8000"/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3" name="组合 22"/>
          <p:cNvGrpSpPr/>
          <p:nvPr/>
        </p:nvGrpSpPr>
        <p:grpSpPr>
          <a:xfrm>
            <a:off x="6408220" y="3821240"/>
            <a:ext cx="2808407" cy="566655"/>
            <a:chOff x="6817179" y="4027917"/>
            <a:chExt cx="3744542" cy="755540"/>
          </a:xfrm>
        </p:grpSpPr>
        <p:sp>
          <p:nvSpPr>
            <p:cNvPr id="10" name="椭圆 9"/>
            <p:cNvSpPr/>
            <p:nvPr/>
          </p:nvSpPr>
          <p:spPr>
            <a:xfrm>
              <a:off x="6817179" y="4027917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35870" y="4174856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91410" y="4069738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放大器的频率特性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6063" y="4915908"/>
            <a:ext cx="2808407" cy="566655"/>
            <a:chOff x="1047750" y="5461110"/>
            <a:chExt cx="3744542" cy="755540"/>
          </a:xfrm>
        </p:grpSpPr>
        <p:sp>
          <p:nvSpPr>
            <p:cNvPr id="14" name="椭圆 13"/>
            <p:cNvSpPr/>
            <p:nvPr/>
          </p:nvSpPr>
          <p:spPr>
            <a:xfrm>
              <a:off x="1047750" y="54611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66441" y="56080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21981" y="55029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噪声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6901" y="4911534"/>
            <a:ext cx="2808407" cy="566655"/>
            <a:chOff x="6817179" y="5495871"/>
            <a:chExt cx="3744542" cy="755540"/>
          </a:xfrm>
        </p:grpSpPr>
        <p:sp>
          <p:nvSpPr>
            <p:cNvPr id="18" name="椭圆 17"/>
            <p:cNvSpPr/>
            <p:nvPr/>
          </p:nvSpPr>
          <p:spPr>
            <a:xfrm>
              <a:off x="6817179" y="5495871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35870" y="5642810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691410" y="5537692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运算放大器简介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41052" y="246417"/>
            <a:ext cx="186094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950" dirty="0">
                <a:solidFill>
                  <a:schemeClr val="bg1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28573" y="108769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CONTENT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1E600FE-1C51-0186-A066-5FEDCCB36D28}"/>
              </a:ext>
            </a:extLst>
          </p:cNvPr>
          <p:cNvGrpSpPr/>
          <p:nvPr/>
        </p:nvGrpSpPr>
        <p:grpSpPr>
          <a:xfrm>
            <a:off x="286063" y="2758514"/>
            <a:ext cx="2808407" cy="566655"/>
            <a:chOff x="1047750" y="3987910"/>
            <a:chExt cx="3744542" cy="755540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E8D170D-2118-0A8A-3F89-6908679455C9}"/>
                </a:ext>
              </a:extLst>
            </p:cNvPr>
            <p:cNvSpPr/>
            <p:nvPr/>
          </p:nvSpPr>
          <p:spPr>
            <a:xfrm>
              <a:off x="1047750" y="39879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5A448E4-34FC-960D-9D13-9ACB0A3EBCA2}"/>
                </a:ext>
              </a:extLst>
            </p:cNvPr>
            <p:cNvSpPr txBox="1"/>
            <p:nvPr/>
          </p:nvSpPr>
          <p:spPr>
            <a:xfrm>
              <a:off x="1166441" y="41348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F9F724D-76AA-8BEE-4614-F8211DEF323B}"/>
                </a:ext>
              </a:extLst>
            </p:cNvPr>
            <p:cNvSpPr txBox="1"/>
            <p:nvPr/>
          </p:nvSpPr>
          <p:spPr>
            <a:xfrm>
              <a:off x="1921981" y="40297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绪论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0AC92F8-DB44-BD94-9AE5-5863D80AD6A7}"/>
              </a:ext>
            </a:extLst>
          </p:cNvPr>
          <p:cNvGrpSpPr/>
          <p:nvPr/>
        </p:nvGrpSpPr>
        <p:grpSpPr>
          <a:xfrm>
            <a:off x="3059131" y="2758514"/>
            <a:ext cx="3545751" cy="566655"/>
            <a:chOff x="6817179" y="4027917"/>
            <a:chExt cx="4727668" cy="755540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EBC21BB-703B-34CF-688A-966E9C8E2ABD}"/>
                </a:ext>
              </a:extLst>
            </p:cNvPr>
            <p:cNvSpPr/>
            <p:nvPr/>
          </p:nvSpPr>
          <p:spPr>
            <a:xfrm>
              <a:off x="6817179" y="4027917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54D1551-3BD9-F6B3-0F63-3874E2D2BACD}"/>
                </a:ext>
              </a:extLst>
            </p:cNvPr>
            <p:cNvSpPr txBox="1"/>
            <p:nvPr/>
          </p:nvSpPr>
          <p:spPr>
            <a:xfrm>
              <a:off x="6935870" y="4174856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57C9641-E499-4A79-8732-844E90030F36}"/>
                </a:ext>
              </a:extLst>
            </p:cNvPr>
            <p:cNvSpPr txBox="1"/>
            <p:nvPr/>
          </p:nvSpPr>
          <p:spPr>
            <a:xfrm>
              <a:off x="7691408" y="4069738"/>
              <a:ext cx="385343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MOS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器件物理和器件模型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C57D875-EC18-4A5E-97F4-A13EA1D7D7CA}"/>
              </a:ext>
            </a:extLst>
          </p:cNvPr>
          <p:cNvGrpSpPr/>
          <p:nvPr/>
        </p:nvGrpSpPr>
        <p:grpSpPr>
          <a:xfrm>
            <a:off x="6408219" y="2758514"/>
            <a:ext cx="2808407" cy="566655"/>
            <a:chOff x="1047750" y="5461110"/>
            <a:chExt cx="3744542" cy="755540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73B7B88-0848-F1A6-CD68-323C044E97E7}"/>
                </a:ext>
              </a:extLst>
            </p:cNvPr>
            <p:cNvSpPr/>
            <p:nvPr/>
          </p:nvSpPr>
          <p:spPr>
            <a:xfrm>
              <a:off x="1047750" y="54611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227B8A9-8523-4762-63EF-85FDB1346D25}"/>
                </a:ext>
              </a:extLst>
            </p:cNvPr>
            <p:cNvSpPr txBox="1"/>
            <p:nvPr/>
          </p:nvSpPr>
          <p:spPr>
            <a:xfrm>
              <a:off x="1166441" y="56080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598696F-A220-9F0F-11EE-DC75C4A0270F}"/>
                </a:ext>
              </a:extLst>
            </p:cNvPr>
            <p:cNvSpPr txBox="1"/>
            <p:nvPr/>
          </p:nvSpPr>
          <p:spPr>
            <a:xfrm>
              <a:off x="1921981" y="55029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单极放大器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C0514E0-800F-9686-0AF4-449E698D87A6}"/>
              </a:ext>
            </a:extLst>
          </p:cNvPr>
          <p:cNvGrpSpPr/>
          <p:nvPr/>
        </p:nvGrpSpPr>
        <p:grpSpPr>
          <a:xfrm>
            <a:off x="286064" y="3820454"/>
            <a:ext cx="2808407" cy="566655"/>
            <a:chOff x="6817179" y="5495871"/>
            <a:chExt cx="3744542" cy="755540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9AB947F-421F-217D-FC0A-82099FACCBBC}"/>
                </a:ext>
              </a:extLst>
            </p:cNvPr>
            <p:cNvSpPr/>
            <p:nvPr/>
          </p:nvSpPr>
          <p:spPr>
            <a:xfrm>
              <a:off x="6817179" y="5495871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5FD870BB-7D30-24B3-B768-DE17A8DF2980}"/>
                </a:ext>
              </a:extLst>
            </p:cNvPr>
            <p:cNvSpPr txBox="1"/>
            <p:nvPr/>
          </p:nvSpPr>
          <p:spPr>
            <a:xfrm>
              <a:off x="6935870" y="5642810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0EA1578-B9D6-5AB6-E7C4-79A107540BB8}"/>
                </a:ext>
              </a:extLst>
            </p:cNvPr>
            <p:cNvSpPr txBox="1"/>
            <p:nvPr/>
          </p:nvSpPr>
          <p:spPr>
            <a:xfrm>
              <a:off x="7691410" y="5537692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差动放大器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F3D556C-BCD4-042C-AEB5-E12DCFC8C5DC}"/>
              </a:ext>
            </a:extLst>
          </p:cNvPr>
          <p:cNvGrpSpPr/>
          <p:nvPr/>
        </p:nvGrpSpPr>
        <p:grpSpPr>
          <a:xfrm>
            <a:off x="6408220" y="4929866"/>
            <a:ext cx="2808407" cy="566655"/>
            <a:chOff x="6817179" y="5495871"/>
            <a:chExt cx="3744542" cy="755540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F1934FE-CF84-F2C1-C4AC-1F98342DA75E}"/>
                </a:ext>
              </a:extLst>
            </p:cNvPr>
            <p:cNvSpPr/>
            <p:nvPr/>
          </p:nvSpPr>
          <p:spPr>
            <a:xfrm>
              <a:off x="6817179" y="5495871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CD3E6F24-7D76-5E12-9A48-94581A6C3BFC}"/>
                </a:ext>
              </a:extLst>
            </p:cNvPr>
            <p:cNvSpPr txBox="1"/>
            <p:nvPr/>
          </p:nvSpPr>
          <p:spPr>
            <a:xfrm>
              <a:off x="6935870" y="5642810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3ED372-D8C8-99B0-E595-98E1B78A5314}"/>
                </a:ext>
              </a:extLst>
            </p:cNvPr>
            <p:cNvSpPr txBox="1"/>
            <p:nvPr/>
          </p:nvSpPr>
          <p:spPr>
            <a:xfrm>
              <a:off x="7691410" y="5537692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版图与封装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43339" y="830104"/>
            <a:ext cx="9187815" cy="4772978"/>
          </a:xfrm>
          <a:prstGeom prst="rect">
            <a:avLst/>
          </a:prstGeom>
          <a:blipFill dpi="0" rotWithShape="1">
            <a:blip r:embed="rId4">
              <a:alphaModFix amt="3000"/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B084CCB8-6411-D217-7AAD-D8906BB8641A}"/>
              </a:ext>
            </a:extLst>
          </p:cNvPr>
          <p:cNvSpPr txBox="1"/>
          <p:nvPr/>
        </p:nvSpPr>
        <p:spPr>
          <a:xfrm>
            <a:off x="2276474" y="2406244"/>
            <a:ext cx="4591050" cy="139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sz="3000" dirty="0">
                <a:latin typeface="黑体" panose="02010609060101010101" pitchFamily="49" charset="-122"/>
                <a:ea typeface="黑体" panose="02010609060101010101" pitchFamily="49" charset="-122"/>
                <a:cs typeface="SimSun"/>
              </a:rPr>
              <a:t>第一章</a:t>
            </a:r>
          </a:p>
          <a:p>
            <a:pPr algn="ctr">
              <a:lnSpc>
                <a:spcPct val="150000"/>
              </a:lnSpc>
              <a:spcBef>
                <a:spcPts val="19"/>
              </a:spcBef>
            </a:pPr>
            <a:r>
              <a:rPr sz="3600" dirty="0">
                <a:latin typeface="黑体" panose="02010609060101010101" pitchFamily="49" charset="-122"/>
                <a:ea typeface="黑体" panose="02010609060101010101" pitchFamily="49" charset="-122"/>
                <a:cs typeface="SimSun"/>
              </a:rPr>
              <a:t>模拟集成电路设计绪论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58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集成电路的定义与分类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5D85FFB-50A8-1A45-35D9-66A7815C0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t="1515" r="8047"/>
          <a:stretch>
            <a:fillRect/>
          </a:stretch>
        </p:blipFill>
        <p:spPr bwMode="auto">
          <a:xfrm>
            <a:off x="5665787" y="919505"/>
            <a:ext cx="3478212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98A4A0-A276-6D0F-5FD7-4CDD6BFDAF08}"/>
              </a:ext>
            </a:extLst>
          </p:cNvPr>
          <p:cNvSpPr txBox="1"/>
          <p:nvPr/>
        </p:nvSpPr>
        <p:spPr>
          <a:xfrm>
            <a:off x="193854" y="801395"/>
            <a:ext cx="5555894" cy="6021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集成电路（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Integrated Circuit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采用一定工艺，把电阻、电感、电容、晶体管等元件及布线互连，一起制作在一块半导体基片上，然后封装在一个管壳内，成为具备一定电路功能的微型结构。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按功能结构分为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模拟集成电路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fr-FR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Analog Integrated Circuit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例：收音机、录放机、电视机等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数字集成电路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fr-FR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Digital Integrated Circuit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fr-FR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手机、数码相机、计算机、数字电视等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混合集成电路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fr-FR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Hybrid Integrated Circuit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25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58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集成电路的特点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98A4A0-A276-6D0F-5FD7-4CDD6BFDAF08}"/>
              </a:ext>
            </a:extLst>
          </p:cNvPr>
          <p:cNvSpPr txBox="1"/>
          <p:nvPr/>
        </p:nvSpPr>
        <p:spPr>
          <a:xfrm>
            <a:off x="193853" y="718791"/>
            <a:ext cx="5409589" cy="2328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体积小、重量轻、引出线和焊接点少、寿命长、可靠性高、性能好、成本低、便于大规模生产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集成电路截面示意图：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8BA88DC2-CB68-96FF-2AB1-1A745942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3" y="2601847"/>
            <a:ext cx="7501737" cy="371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2718C7A-78C1-40EE-6F75-33109639A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8" b="15904"/>
          <a:stretch/>
        </p:blipFill>
        <p:spPr bwMode="auto">
          <a:xfrm>
            <a:off x="5969203" y="853696"/>
            <a:ext cx="2396744" cy="159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50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93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电路设计的抽象级别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764F09-363D-6DCC-ED85-957E4C671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6" y="958243"/>
            <a:ext cx="8717113" cy="480613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392503B-0950-2E59-6B76-4D33EA1B10C8}"/>
              </a:ext>
            </a:extLst>
          </p:cNvPr>
          <p:cNvSpPr txBox="1"/>
          <p:nvPr/>
        </p:nvSpPr>
        <p:spPr>
          <a:xfrm>
            <a:off x="138989" y="1550822"/>
            <a:ext cx="117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器件内部电场和电荷传输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4D9E9E-AD96-5ADF-3DE3-E34C6543DAC4}"/>
              </a:ext>
            </a:extLst>
          </p:cNvPr>
          <p:cNvSpPr txBox="1"/>
          <p:nvPr/>
        </p:nvSpPr>
        <p:spPr>
          <a:xfrm>
            <a:off x="7160361" y="1412322"/>
            <a:ext cx="117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器件电特性和器件间的相互作用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7B7FE5-F1D6-8915-AB44-28FC7A66EE8F}"/>
              </a:ext>
            </a:extLst>
          </p:cNvPr>
          <p:cNvSpPr txBox="1"/>
          <p:nvPr/>
        </p:nvSpPr>
        <p:spPr>
          <a:xfrm>
            <a:off x="138989" y="4135216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组块功能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F97A88-92E9-42F0-3E2E-849F0C59ADB5}"/>
              </a:ext>
            </a:extLst>
          </p:cNvPr>
          <p:cNvSpPr txBox="1"/>
          <p:nvPr/>
        </p:nvSpPr>
        <p:spPr>
          <a:xfrm>
            <a:off x="7860182" y="4146445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系统性能</a:t>
            </a:r>
          </a:p>
        </p:txBody>
      </p:sp>
    </p:spTree>
    <p:extLst>
      <p:ext uri="{BB962C8B-B14F-4D97-AF65-F5344CB8AC3E}">
        <p14:creationId xmlns:p14="http://schemas.microsoft.com/office/powerpoint/2010/main" val="312483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14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模拟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数字集成电路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2" name="Group 110">
            <a:extLst>
              <a:ext uri="{FF2B5EF4-FFF2-40B4-BE49-F238E27FC236}">
                <a16:creationId xmlns:a16="http://schemas.microsoft.com/office/drawing/2014/main" id="{66D2D238-0653-3586-1B2C-7C891684C9D7}"/>
              </a:ext>
            </a:extLst>
          </p:cNvPr>
          <p:cNvGraphicFramePr>
            <a:graphicFrameLocks/>
          </p:cNvGraphicFramePr>
          <p:nvPr/>
        </p:nvGraphicFramePr>
        <p:xfrm>
          <a:off x="96925" y="883713"/>
          <a:ext cx="8950146" cy="533826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517136">
                  <a:extLst>
                    <a:ext uri="{9D8B030D-6E8A-4147-A177-3AD203B41FA5}">
                      <a16:colId xmlns:a16="http://schemas.microsoft.com/office/drawing/2014/main" val="2174965127"/>
                    </a:ext>
                  </a:extLst>
                </a:gridCol>
                <a:gridCol w="4433010">
                  <a:extLst>
                    <a:ext uri="{9D8B030D-6E8A-4147-A177-3AD203B41FA5}">
                      <a16:colId xmlns:a16="http://schemas.microsoft.com/office/drawing/2014/main" val="3781368718"/>
                    </a:ext>
                  </a:extLst>
                </a:gridCol>
              </a:tblGrid>
              <a:tr h="4535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模拟集成电路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数字集成电路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84922631"/>
                  </a:ext>
                </a:extLst>
              </a:tr>
              <a:tr h="4535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信号在幅值和时间上连续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信号在时间上离散，幅值上量化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00739649"/>
                  </a:ext>
                </a:extLst>
              </a:tr>
              <a:tr h="4535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电路级设计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系统级设计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225884649"/>
                  </a:ext>
                </a:extLst>
              </a:tr>
              <a:tr h="4535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基本器件尺度连续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基本器件尺度固定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5955842"/>
                  </a:ext>
                </a:extLst>
              </a:tr>
              <a:tr h="4535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定制化设计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标准化设计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4968466"/>
                  </a:ext>
                </a:extLst>
              </a:tr>
              <a:tr h="4535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较难应用</a:t>
                      </a:r>
                      <a:r>
                        <a:rPr kumimoji="0" lang="en-US" altLang="zh-CN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CAD</a:t>
                      </a: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工具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成熟的</a:t>
                      </a:r>
                      <a:r>
                        <a:rPr kumimoji="0" lang="en-US" altLang="zh-CN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CAD</a:t>
                      </a: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设计软件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0380735"/>
                  </a:ext>
                </a:extLst>
              </a:tr>
              <a:tr h="4535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需要精确建模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可使用时序模型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667980529"/>
                  </a:ext>
                </a:extLst>
              </a:tr>
              <a:tr h="4535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性能需要优化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可由软件编程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398114114"/>
                  </a:ext>
                </a:extLst>
              </a:tr>
              <a:tr h="4535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模块非通用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模块通用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693382363"/>
                  </a:ext>
                </a:extLst>
              </a:tr>
              <a:tr h="4535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难以自动布线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容易自动布线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108209758"/>
                  </a:ext>
                </a:extLst>
              </a:tr>
              <a:tr h="8024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动态范围由电源和噪声及线性度决定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没有动态范围的限制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16684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97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0DC2A901-14DC-DFD5-4ACA-F5158A429A18}"/>
              </a:ext>
            </a:extLst>
          </p:cNvPr>
          <p:cNvSpPr/>
          <p:nvPr/>
        </p:nvSpPr>
        <p:spPr>
          <a:xfrm>
            <a:off x="193853" y="969373"/>
            <a:ext cx="5555894" cy="1470729"/>
          </a:xfrm>
          <a:prstGeom prst="rect">
            <a:avLst/>
          </a:prstGeom>
          <a:blipFill>
            <a:blip r:embed="rId3" cstate="print"/>
            <a:stretch>
              <a:fillRect b="-157678"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3DA0AFC1-A86E-A6F1-BAC7-304C3C66E0B0}"/>
              </a:ext>
            </a:extLst>
          </p:cNvPr>
          <p:cNvSpPr txBox="1"/>
          <p:nvPr/>
        </p:nvSpPr>
        <p:spPr>
          <a:xfrm>
            <a:off x="5875475" y="1373562"/>
            <a:ext cx="2719388" cy="152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05800"/>
              </a:lnSpc>
            </a:pPr>
            <a:r>
              <a:rPr sz="2400" spc="-4" dirty="0" err="1">
                <a:solidFill>
                  <a:srgbClr val="FF0065"/>
                </a:solidFill>
                <a:latin typeface="SimSun"/>
                <a:cs typeface="SimSun"/>
              </a:rPr>
              <a:t>高速、高精度、低功</a:t>
            </a:r>
            <a:r>
              <a:rPr sz="2400" dirty="0" err="1">
                <a:solidFill>
                  <a:srgbClr val="FF0065"/>
                </a:solidFill>
                <a:latin typeface="SimSun"/>
                <a:cs typeface="SimSun"/>
              </a:rPr>
              <a:t>耗</a:t>
            </a:r>
            <a:r>
              <a:rPr sz="2400" b="1" dirty="0" err="1">
                <a:solidFill>
                  <a:srgbClr val="FF0065"/>
                </a:solidFill>
                <a:latin typeface="Times New Roman"/>
                <a:cs typeface="Times New Roman"/>
              </a:rPr>
              <a:t>AD</a:t>
            </a:r>
            <a:r>
              <a:rPr sz="2400" b="1" spc="-8" dirty="0" err="1">
                <a:solidFill>
                  <a:srgbClr val="FF0065"/>
                </a:solidFill>
                <a:latin typeface="Times New Roman"/>
                <a:cs typeface="Times New Roman"/>
              </a:rPr>
              <a:t>C</a:t>
            </a:r>
            <a:r>
              <a:rPr sz="2400" dirty="0" err="1">
                <a:solidFill>
                  <a:srgbClr val="FF0065"/>
                </a:solidFill>
                <a:latin typeface="SimSun"/>
                <a:cs typeface="SimSun"/>
              </a:rPr>
              <a:t>的设</a:t>
            </a:r>
            <a:r>
              <a:rPr sz="2400" spc="-4" dirty="0" err="1">
                <a:solidFill>
                  <a:srgbClr val="FF0065"/>
                </a:solidFill>
                <a:latin typeface="SimSun"/>
                <a:cs typeface="SimSun"/>
              </a:rPr>
              <a:t>计是模拟电路设计中的难题之一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395C0F17-5F29-7D50-80D4-778275FF86D8}"/>
              </a:ext>
            </a:extLst>
          </p:cNvPr>
          <p:cNvSpPr txBox="1"/>
          <p:nvPr/>
        </p:nvSpPr>
        <p:spPr>
          <a:xfrm>
            <a:off x="5875475" y="3940890"/>
            <a:ext cx="248771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sz="2400" spc="-4" dirty="0" err="1">
                <a:solidFill>
                  <a:srgbClr val="0065FF"/>
                </a:solidFill>
                <a:latin typeface="SimSun"/>
                <a:cs typeface="SimSun"/>
              </a:rPr>
              <a:t>高性能放大器和滤波器设计也是热点研究课题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4E194553-6882-C19E-A552-9D366E9E3FE9}"/>
              </a:ext>
            </a:extLst>
          </p:cNvPr>
          <p:cNvSpPr txBox="1"/>
          <p:nvPr/>
        </p:nvSpPr>
        <p:spPr>
          <a:xfrm>
            <a:off x="1589227" y="2803827"/>
            <a:ext cx="324986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>
                <a:latin typeface="SimSun"/>
                <a:cs typeface="SimSun"/>
              </a:rPr>
              <a:t>（</a:t>
            </a:r>
            <a:r>
              <a:rPr spc="-4" dirty="0">
                <a:latin typeface="Times New Roman"/>
                <a:cs typeface="Times New Roman"/>
              </a:rPr>
              <a:t>a</a:t>
            </a:r>
            <a:r>
              <a:rPr spc="-4" dirty="0">
                <a:latin typeface="SimSun"/>
                <a:cs typeface="SimSun"/>
              </a:rPr>
              <a:t>）自然界信号的数字化</a:t>
            </a:r>
            <a:endParaRPr dirty="0">
              <a:latin typeface="SimSun"/>
              <a:cs typeface="SimSun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53F4F348-B5A1-D094-5D39-A9431D2031C9}"/>
              </a:ext>
            </a:extLst>
          </p:cNvPr>
          <p:cNvSpPr txBox="1"/>
          <p:nvPr/>
        </p:nvSpPr>
        <p:spPr>
          <a:xfrm>
            <a:off x="1110147" y="5460526"/>
            <a:ext cx="445116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SimSun"/>
                <a:cs typeface="SimSun"/>
              </a:rPr>
              <a:t>（</a:t>
            </a:r>
            <a:r>
              <a:rPr spc="-413" dirty="0">
                <a:latin typeface="SimSun"/>
                <a:cs typeface="SimSun"/>
              </a:rPr>
              <a:t> </a:t>
            </a:r>
            <a:r>
              <a:rPr dirty="0">
                <a:latin typeface="Times New Roman"/>
                <a:cs typeface="Times New Roman"/>
              </a:rPr>
              <a:t>b</a:t>
            </a:r>
            <a:r>
              <a:rPr dirty="0">
                <a:latin typeface="SimSun"/>
                <a:cs typeface="SimSun"/>
              </a:rPr>
              <a:t>）增加放大器和滤波器以提高灵敏度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3" y="98349"/>
            <a:ext cx="314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自然界信号的处理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F7A24E37-CFD6-85F2-86B3-ED1AA4302CBA}"/>
              </a:ext>
            </a:extLst>
          </p:cNvPr>
          <p:cNvSpPr/>
          <p:nvPr/>
        </p:nvSpPr>
        <p:spPr>
          <a:xfrm>
            <a:off x="193853" y="3225726"/>
            <a:ext cx="5555894" cy="1587676"/>
          </a:xfrm>
          <a:prstGeom prst="rect">
            <a:avLst/>
          </a:prstGeom>
          <a:blipFill>
            <a:blip r:embed="rId3" cstate="print"/>
            <a:stretch>
              <a:fillRect t="-119133" b="-19563"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71DB1F9A-6205-CF64-63BE-942CEFF19D51}"/>
              </a:ext>
            </a:extLst>
          </p:cNvPr>
          <p:cNvSpPr/>
          <p:nvPr/>
        </p:nvSpPr>
        <p:spPr>
          <a:xfrm>
            <a:off x="193853" y="1199693"/>
            <a:ext cx="5555894" cy="378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38110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6a1f4b8-d904-467b-b951-f7556ffc55c3"/>
  <p:tag name="COMMONDATA" val="eyJjb3VudCI6MSwiaGRpZCI6Ijc4NWY2ZTUyZTQxMDNkOGMxMTk1Y2E0ZmQ2Zjg3MDkwIiwidXNlckNvdW50Ijox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483</TotalTime>
  <Words>712</Words>
  <Application>Microsoft Office PowerPoint</Application>
  <PresentationFormat>全屏显示(4:3)</PresentationFormat>
  <Paragraphs>146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Times New Roman</vt:lpstr>
      <vt:lpstr>宋体</vt:lpstr>
      <vt:lpstr>Wingdings</vt:lpstr>
      <vt:lpstr>黑体</vt:lpstr>
      <vt:lpstr>Calibri Light</vt:lpstr>
      <vt:lpstr>Arial</vt:lpstr>
      <vt:lpstr>Calibri</vt:lpstr>
      <vt:lpstr>方正黑体简体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小奕</dc:creator>
  <dc:description>版权归小奕所有，盗版必究</dc:description>
  <cp:lastModifiedBy>Yingbo Yue</cp:lastModifiedBy>
  <cp:revision>56</cp:revision>
  <dcterms:created xsi:type="dcterms:W3CDTF">2019-04-27T15:31:00Z</dcterms:created>
  <dcterms:modified xsi:type="dcterms:W3CDTF">2024-09-02T04:17:59Z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TemplateUUID">
    <vt:lpwstr>v1.0_mb_/3hAs5ln00t7ZijixkvaTg==</vt:lpwstr>
  </property>
  <property fmtid="{D5CDD505-2E9C-101B-9397-08002B2CF9AE}" pid="4" name="ICV">
    <vt:lpwstr>4B8DDDC23260474BA0D662A67DFE4EC8</vt:lpwstr>
  </property>
</Properties>
</file>