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6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397" r:id="rId5"/>
    <p:sldId id="442" r:id="rId6"/>
    <p:sldId id="444" r:id="rId7"/>
    <p:sldId id="446" r:id="rId8"/>
    <p:sldId id="447" r:id="rId9"/>
    <p:sldId id="462" r:id="rId10"/>
    <p:sldId id="466" r:id="rId11"/>
    <p:sldId id="465" r:id="rId12"/>
    <p:sldId id="463" r:id="rId13"/>
    <p:sldId id="464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59" r:id="rId26"/>
    <p:sldId id="461" r:id="rId27"/>
  </p:sldIdLst>
  <p:sldSz cx="9144000" cy="6858000" type="screen4x3"/>
  <p:notesSz cx="6858000" cy="9144000"/>
  <p:embeddedFontLst>
    <p:embeddedFont>
      <p:font typeface="方正黑体简体" panose="02010600030101010101" charset="-122"/>
      <p:regular r:id="rId30"/>
    </p:embeddedFont>
    <p:embeddedFont>
      <p:font typeface="Cambria Math" panose="02040503050406030204" pitchFamily="18" charset="0"/>
      <p:regular r:id="rId31"/>
    </p:embeddedFont>
    <p:embeddedFont>
      <p:font typeface="Garamond" panose="02020404030301010803" pitchFamily="18" charset="0"/>
      <p:regular r:id="rId32"/>
      <p:bold r:id="rId33"/>
      <p:italic r:id="rId34"/>
    </p:embeddedFont>
    <p:embeddedFont>
      <p:font typeface="仿宋" panose="02010609060101010101" pitchFamily="49" charset="-122"/>
      <p:regular r:id="rId35"/>
    </p:embeddedFont>
    <p:embeddedFont>
      <p:font typeface="黑体" panose="02010609060101010101" pitchFamily="49" charset="-122"/>
      <p:regular r:id="rId36"/>
    </p:embeddedFont>
  </p:embeddedFontLst>
  <p:custDataLst>
    <p:tags r:id="rId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主要内容" id="{F6D2D9D7-C98B-4EF6-AE57-9557164E4B0A}">
          <p14:sldIdLst>
            <p14:sldId id="256"/>
            <p14:sldId id="257"/>
            <p14:sldId id="258"/>
            <p14:sldId id="397"/>
            <p14:sldId id="442"/>
            <p14:sldId id="444"/>
            <p14:sldId id="446"/>
            <p14:sldId id="447"/>
            <p14:sldId id="462"/>
            <p14:sldId id="466"/>
            <p14:sldId id="465"/>
            <p14:sldId id="463"/>
            <p14:sldId id="464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5A5D"/>
    <a:srgbClr val="B53132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236" y="56"/>
      </p:cViewPr>
      <p:guideLst>
        <p:guide orient="horz" pos="219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5A4C-0DFB-4F0F-868E-FE419C877B51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0F3C9-F3DD-4291-AD83-792F0DF43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C68A1-DC71-423D-AF53-B1392B74E4B1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C2DD3-F322-44B9-B682-21757949A4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092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571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942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39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396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976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41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774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022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547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5241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8612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3868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8631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3647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8053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4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95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332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290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412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82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90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CA2F66-E275-D096-EE61-BE16ACEB15C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2" y="3"/>
            <a:ext cx="9287351" cy="6857365"/>
          </a:xfrm>
          <a:prstGeom prst="rect">
            <a:avLst/>
          </a:prstGeom>
          <a:blipFill dpi="0" rotWithShape="1">
            <a:blip r:embed="rId3">
              <a:alphaModFix amt="3000"/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42555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95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113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机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2692400"/>
            <a:ext cx="9144000" cy="2159000"/>
          </a:xfrm>
          <a:prstGeom prst="rect">
            <a:avLst/>
          </a:prstGeom>
          <a:gradFill flip="none" rotWithShape="1">
            <a:gsLst>
              <a:gs pos="0">
                <a:srgbClr val="B53132"/>
              </a:gs>
              <a:gs pos="100000">
                <a:srgbClr val="DC5A5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2" t="4985" r="7595" b="7042"/>
          <a:stretch>
            <a:fillRect/>
          </a:stretch>
        </p:blipFill>
        <p:spPr>
          <a:xfrm>
            <a:off x="414338" y="819150"/>
            <a:ext cx="3814763" cy="5295900"/>
          </a:xfrm>
          <a:prstGeom prst="rect">
            <a:avLst/>
          </a:prstGeom>
        </p:spPr>
      </p:pic>
      <p:sp>
        <p:nvSpPr>
          <p:cNvPr id="12" name="图片占位符 11"/>
          <p:cNvSpPr>
            <a:spLocks noGrp="1"/>
          </p:cNvSpPr>
          <p:nvPr>
            <p:ph type="pic" sz="quarter" idx="13"/>
          </p:nvPr>
        </p:nvSpPr>
        <p:spPr>
          <a:xfrm>
            <a:off x="1343025" y="1428750"/>
            <a:ext cx="2350294" cy="415290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 descr="上海电力大学LOGO矢量图_编号00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366159" y="425450"/>
            <a:ext cx="1661160" cy="4051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机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1419225" y="906779"/>
            <a:ext cx="1771650" cy="5321300"/>
          </a:xfrm>
          <a:prstGeom prst="roundRect">
            <a:avLst>
              <a:gd name="adj" fmla="val 10215"/>
            </a:avLst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64" y="781543"/>
            <a:ext cx="2020136" cy="5605115"/>
          </a:xfrm>
          <a:prstGeom prst="rect">
            <a:avLst/>
          </a:prstGeom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p:spPr>
      </p:pic>
      <p:pic>
        <p:nvPicPr>
          <p:cNvPr id="5" name="图片 4" descr="上海电力大学LOGO矢量图_编号00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366159" y="425450"/>
            <a:ext cx="1661160" cy="4051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机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10" y="1633259"/>
            <a:ext cx="5295974" cy="4171739"/>
          </a:xfrm>
          <a:prstGeom prst="rect">
            <a:avLst/>
          </a:prstGeom>
        </p:spPr>
      </p:pic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1157288" y="1912620"/>
            <a:ext cx="3971925" cy="330708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 descr="上海电力大学LOGO矢量图_编号00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366159" y="425450"/>
            <a:ext cx="1661160" cy="4051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机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147" y="1985929"/>
            <a:ext cx="3327709" cy="3387635"/>
          </a:xfrm>
          <a:prstGeom prst="rect">
            <a:avLst/>
          </a:prstGeom>
        </p:spPr>
      </p:pic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2993233" y="2092986"/>
            <a:ext cx="3136106" cy="222885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上海电力大学LOGO矢量图_编号00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366159" y="425450"/>
            <a:ext cx="1661160" cy="4051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机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65" y="1044405"/>
            <a:ext cx="4079672" cy="344716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3062288" y="1225553"/>
            <a:ext cx="3019425" cy="25447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 descr="上海电力大学LOGO矢量图_编号00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366159" y="425450"/>
            <a:ext cx="1661160" cy="4051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64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56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96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28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32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94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96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43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63B7F-BEDC-44E3-891F-8E1DE6767941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96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ingboyue@shiep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59.wmf"/><Relationship Id="rId4" Type="http://schemas.openxmlformats.org/officeDocument/2006/relationships/image" Target="../media/image54.png"/><Relationship Id="rId9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59.wmf"/><Relationship Id="rId4" Type="http://schemas.openxmlformats.org/officeDocument/2006/relationships/image" Target="../media/image61.png"/><Relationship Id="rId9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2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83773" y="2392135"/>
            <a:ext cx="7587343" cy="4465865"/>
          </a:xfrm>
          <a:prstGeom prst="rect">
            <a:avLst/>
          </a:prstGeom>
          <a:solidFill>
            <a:srgbClr val="B53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1" y="2392135"/>
            <a:ext cx="544286" cy="4465865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8599714" y="2392134"/>
            <a:ext cx="544286" cy="4465865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9"/>
          <p:cNvSpPr txBox="1"/>
          <p:nvPr/>
        </p:nvSpPr>
        <p:spPr>
          <a:xfrm>
            <a:off x="1250156" y="2851787"/>
            <a:ext cx="6625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模拟集成电路分析与设计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836639" y="3775235"/>
            <a:ext cx="5658917" cy="1930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主讲人：乐应波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邮箱：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yingboyue@shiep.edu.cn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办公室：电信楼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B418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324887" y="6000749"/>
            <a:ext cx="341210" cy="341210"/>
            <a:chOff x="5772150" y="5431503"/>
            <a:chExt cx="647700" cy="647700"/>
          </a:xfrm>
        </p:grpSpPr>
        <p:sp>
          <p:nvSpPr>
            <p:cNvPr id="20" name="椭圆 19"/>
            <p:cNvSpPr/>
            <p:nvPr/>
          </p:nvSpPr>
          <p:spPr>
            <a:xfrm>
              <a:off x="5772150" y="5431503"/>
              <a:ext cx="647700" cy="6477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right-arrowhead_45093"/>
            <p:cNvSpPr>
              <a:spLocks noChangeAspect="1"/>
            </p:cNvSpPr>
            <p:nvPr/>
          </p:nvSpPr>
          <p:spPr bwMode="auto">
            <a:xfrm rot="5400000">
              <a:off x="5989368" y="5576740"/>
              <a:ext cx="213265" cy="357231"/>
            </a:xfrm>
            <a:custGeom>
              <a:avLst/>
              <a:gdLst>
                <a:gd name="T0" fmla="*/ 225 w 242"/>
                <a:gd name="T1" fmla="*/ 241 h 406"/>
                <a:gd name="T2" fmla="*/ 100 w 242"/>
                <a:gd name="T3" fmla="*/ 387 h 406"/>
                <a:gd name="T4" fmla="*/ 60 w 242"/>
                <a:gd name="T5" fmla="*/ 406 h 406"/>
                <a:gd name="T6" fmla="*/ 25 w 242"/>
                <a:gd name="T7" fmla="*/ 394 h 406"/>
                <a:gd name="T8" fmla="*/ 19 w 242"/>
                <a:gd name="T9" fmla="*/ 318 h 406"/>
                <a:gd name="T10" fmla="*/ 114 w 242"/>
                <a:gd name="T11" fmla="*/ 206 h 406"/>
                <a:gd name="T12" fmla="*/ 19 w 242"/>
                <a:gd name="T13" fmla="*/ 94 h 406"/>
                <a:gd name="T14" fmla="*/ 25 w 242"/>
                <a:gd name="T15" fmla="*/ 19 h 406"/>
                <a:gd name="T16" fmla="*/ 100 w 242"/>
                <a:gd name="T17" fmla="*/ 25 h 406"/>
                <a:gd name="T18" fmla="*/ 225 w 242"/>
                <a:gd name="T19" fmla="*/ 172 h 406"/>
                <a:gd name="T20" fmla="*/ 225 w 242"/>
                <a:gd name="T21" fmla="*/ 24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2" h="406">
                  <a:moveTo>
                    <a:pt x="225" y="241"/>
                  </a:moveTo>
                  <a:lnTo>
                    <a:pt x="100" y="387"/>
                  </a:lnTo>
                  <a:cubicBezTo>
                    <a:pt x="90" y="400"/>
                    <a:pt x="75" y="406"/>
                    <a:pt x="60" y="406"/>
                  </a:cubicBezTo>
                  <a:cubicBezTo>
                    <a:pt x="48" y="406"/>
                    <a:pt x="35" y="402"/>
                    <a:pt x="25" y="394"/>
                  </a:cubicBezTo>
                  <a:cubicBezTo>
                    <a:pt x="3" y="375"/>
                    <a:pt x="0" y="341"/>
                    <a:pt x="19" y="318"/>
                  </a:cubicBezTo>
                  <a:lnTo>
                    <a:pt x="114" y="206"/>
                  </a:lnTo>
                  <a:lnTo>
                    <a:pt x="19" y="94"/>
                  </a:lnTo>
                  <a:cubicBezTo>
                    <a:pt x="0" y="71"/>
                    <a:pt x="3" y="38"/>
                    <a:pt x="25" y="19"/>
                  </a:cubicBezTo>
                  <a:cubicBezTo>
                    <a:pt x="48" y="0"/>
                    <a:pt x="81" y="2"/>
                    <a:pt x="100" y="25"/>
                  </a:cubicBezTo>
                  <a:lnTo>
                    <a:pt x="225" y="172"/>
                  </a:lnTo>
                  <a:cubicBezTo>
                    <a:pt x="242" y="192"/>
                    <a:pt x="242" y="221"/>
                    <a:pt x="225" y="241"/>
                  </a:cubicBezTo>
                  <a:close/>
                </a:path>
              </a:pathLst>
            </a:custGeom>
            <a:solidFill>
              <a:srgbClr val="B53132"/>
            </a:solidFill>
            <a:ln>
              <a:noFill/>
            </a:ln>
          </p:spPr>
        </p:sp>
      </p:grpSp>
      <p:pic>
        <p:nvPicPr>
          <p:cNvPr id="4" name="图片 3" descr="上海电力大学LOGO矢量图_编号0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987" y="709574"/>
            <a:ext cx="3824183" cy="6985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共源共栅电流镜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4B2BA6-703C-F689-D320-51E06BFFE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520"/>
          <a:stretch/>
        </p:blipFill>
        <p:spPr>
          <a:xfrm>
            <a:off x="354820" y="991201"/>
            <a:ext cx="8138127" cy="99851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3178D26-1D81-9BCD-FA12-2AF8A789D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" t="21072" r="58427" b="41893"/>
          <a:stretch/>
        </p:blipFill>
        <p:spPr>
          <a:xfrm>
            <a:off x="193852" y="2322550"/>
            <a:ext cx="4423320" cy="247581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F451F0D-BDCC-FEDD-F585-173306378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18" t="20772" r="2502" b="52346"/>
          <a:stretch/>
        </p:blipFill>
        <p:spPr>
          <a:xfrm>
            <a:off x="4169663" y="3297326"/>
            <a:ext cx="4572001" cy="13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1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共源共栅电流镜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20568FC-71A2-F024-BBD7-385663694C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01"/>
          <a:stretch/>
        </p:blipFill>
        <p:spPr>
          <a:xfrm>
            <a:off x="193852" y="1468966"/>
            <a:ext cx="8724132" cy="390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46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共源共栅电流镜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4B2BA6-703C-F689-D320-51E06BFFE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20" y="991200"/>
            <a:ext cx="8138127" cy="487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79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共源共栅电流镜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7A0220-1458-A6B3-7521-B2AFFF841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97" y="1135369"/>
            <a:ext cx="8316604" cy="482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58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共源共栅电流镜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8" name="Rectangle 60">
                <a:extLst>
                  <a:ext uri="{FF2B5EF4-FFF2-40B4-BE49-F238E27FC236}">
                    <a16:creationId xmlns:a16="http://schemas.microsoft.com/office/drawing/2014/main" id="{8D9082E9-433C-6D48-C60F-A81FE11F1B1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09600" y="884238"/>
                <a:ext cx="5943600" cy="5516562"/>
              </a:xfrm>
              <a:prstGeom prst="rect">
                <a:avLst/>
              </a:prstGeom>
              <a:ln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ru-RU" dirty="0">
                    <a:ea typeface="仿宋" panose="02010609060101010101" pitchFamily="49" charset="-122"/>
                  </a:rPr>
                  <a:t>共源共栅电流源</a:t>
                </a:r>
              </a:p>
              <a:p>
                <a:pPr>
                  <a:buFontTx/>
                  <a:buNone/>
                </a:pPr>
                <a:r>
                  <a:rPr lang="zh-CN" altLang="ru-RU" dirty="0">
                    <a:ea typeface="仿宋" panose="02010609060101010101" pitchFamily="49" charset="-122"/>
                  </a:rPr>
                  <a:t>    </a:t>
                </a:r>
                <a:r>
                  <a:rPr lang="zh-CN" altLang="ru-RU" sz="2400" dirty="0">
                    <a:ea typeface="仿宋" panose="02010609060101010101" pitchFamily="49" charset="-122"/>
                  </a:rPr>
                  <a:t>为了抑制沟道长度调制的影响，可以采用共源共栅电流源。共源共栅结构可以使底部晶体管免受</a:t>
                </a:r>
                <a:r>
                  <a:rPr lang="ru-RU" altLang="zh-CN" sz="2400" dirty="0">
                    <a:ea typeface="仿宋" panose="02010609060101010101" pitchFamily="49" charset="-122"/>
                  </a:rPr>
                  <a:t>V</a:t>
                </a:r>
                <a:r>
                  <a:rPr lang="ru-RU" altLang="zh-CN" sz="2400" baseline="-25000" dirty="0">
                    <a:ea typeface="仿宋" panose="02010609060101010101" pitchFamily="49" charset="-122"/>
                  </a:rPr>
                  <a:t>P</a:t>
                </a:r>
                <a:r>
                  <a:rPr lang="zh-CN" altLang="ru-RU" sz="2400" dirty="0">
                    <a:ea typeface="仿宋" panose="02010609060101010101" pitchFamily="49" charset="-122"/>
                  </a:rPr>
                  <a:t>变化的影响。</a:t>
                </a:r>
              </a:p>
              <a:p>
                <a:pPr>
                  <a:buFontTx/>
                  <a:buNone/>
                </a:pPr>
                <a:endParaRPr lang="zh-CN" altLang="ru-RU" sz="2400" dirty="0">
                  <a:ea typeface="仿宋" panose="02010609060101010101" pitchFamily="49" charset="-122"/>
                </a:endParaRPr>
              </a:p>
              <a:p>
                <a:endParaRPr lang="zh-CN" altLang="ru-RU" dirty="0">
                  <a:ea typeface="仿宋" panose="02010609060101010101" pitchFamily="49" charset="-122"/>
                </a:endParaRPr>
              </a:p>
              <a:p>
                <a:r>
                  <a:rPr lang="zh-CN" altLang="ru-RU" dirty="0">
                    <a:ea typeface="仿宋" panose="02010609060101010101" pitchFamily="49" charset="-122"/>
                  </a:rPr>
                  <a:t>共源共栅电流镜</a:t>
                </a:r>
              </a:p>
              <a:p>
                <a:pPr lvl="1"/>
                <a:r>
                  <a:rPr lang="zh-CN" altLang="ru-RU" dirty="0">
                    <a:ea typeface="仿宋" panose="02010609060101010101" pitchFamily="49" charset="-122"/>
                  </a:rPr>
                  <a:t>共源共栅电流镜</a:t>
                </a:r>
              </a:p>
              <a:p>
                <a:pPr lvl="1">
                  <a:buFontTx/>
                  <a:buNone/>
                </a:pPr>
                <a:r>
                  <a:rPr lang="zh-CN" altLang="ru-RU" dirty="0">
                    <a:ea typeface="仿宋" panose="02010609060101010101" pitchFamily="49" charset="-122"/>
                  </a:rPr>
                  <a:t>确定共源共栅电流源的偏置电压</a:t>
                </a:r>
                <a:r>
                  <a:rPr lang="ru-RU" altLang="zh-CN" dirty="0">
                    <a:ea typeface="仿宋" panose="02010609060101010101" pitchFamily="49" charset="-122"/>
                  </a:rPr>
                  <a:t>V</a:t>
                </a:r>
                <a:r>
                  <a:rPr lang="ru-RU" altLang="zh-CN" baseline="-25000" dirty="0">
                    <a:ea typeface="仿宋" panose="02010609060101010101" pitchFamily="49" charset="-122"/>
                  </a:rPr>
                  <a:t>b</a:t>
                </a:r>
                <a:r>
                  <a:rPr lang="zh-CN" altLang="ru-RU" dirty="0">
                    <a:ea typeface="仿宋" panose="02010609060101010101" pitchFamily="49" charset="-122"/>
                  </a:rPr>
                  <a:t>，采用共源共栅电流镜结构。</a:t>
                </a:r>
              </a:p>
              <a:p>
                <a:pPr>
                  <a:buFontTx/>
                  <a:buNone/>
                </a:pPr>
                <a:r>
                  <a:rPr lang="zh-CN" altLang="ru-RU" sz="2400" dirty="0">
                    <a:ea typeface="仿宋" panose="02010609060101010101" pitchFamily="49" charset="-122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𝑏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𝐺𝑆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𝐷𝑆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𝐺𝑆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400" b="0" i="1" dirty="0">
                  <a:latin typeface="Cambria Math" panose="02040503050406030204" pitchFamily="18" charset="0"/>
                  <a:ea typeface="仿宋" panose="02010609060101010101" pitchFamily="49" charset="-122"/>
                </a:endParaRPr>
              </a:p>
              <a:p>
                <a:pPr>
                  <a:buFontTx/>
                  <a:buNone/>
                </a:pPr>
                <a:r>
                  <a:rPr lang="en-US" altLang="zh-CN" sz="2400" dirty="0">
                    <a:ea typeface="仿宋" panose="02010609060101010101" pitchFamily="49" charset="-122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𝑏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𝐺𝑆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𝐺𝑆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endParaRPr lang="zh-CN" altLang="ru-RU" sz="2400" dirty="0"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08" name="Rectangle 60">
                <a:extLst>
                  <a:ext uri="{FF2B5EF4-FFF2-40B4-BE49-F238E27FC236}">
                    <a16:creationId xmlns:a16="http://schemas.microsoft.com/office/drawing/2014/main" id="{8D9082E9-433C-6D48-C60F-A81FE11F1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884238"/>
                <a:ext cx="5943600" cy="5516562"/>
              </a:xfrm>
              <a:prstGeom prst="rect">
                <a:avLst/>
              </a:prstGeom>
              <a:blipFill>
                <a:blip r:embed="rId3"/>
                <a:stretch>
                  <a:fillRect l="-1846" t="-2320" r="-82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09" name="Picture 61">
            <a:extLst>
              <a:ext uri="{FF2B5EF4-FFF2-40B4-BE49-F238E27FC236}">
                <a16:creationId xmlns:a16="http://schemas.microsoft.com/office/drawing/2014/main" id="{C0DED95C-F19A-8D6D-B1AF-172C622D417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033463"/>
            <a:ext cx="1828800" cy="178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10" name="Picture 62">
            <a:extLst>
              <a:ext uri="{FF2B5EF4-FFF2-40B4-BE49-F238E27FC236}">
                <a16:creationId xmlns:a16="http://schemas.microsoft.com/office/drawing/2014/main" id="{4750BB5A-08F4-D4F8-1DA8-EB06B6514FD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657600"/>
            <a:ext cx="16859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6010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共源共栅电流镜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13" name="Rectangle 65">
            <a:extLst>
              <a:ext uri="{FF2B5EF4-FFF2-40B4-BE49-F238E27FC236}">
                <a16:creationId xmlns:a16="http://schemas.microsoft.com/office/drawing/2014/main" id="{EAB377B6-E9AC-C357-2AF2-1BDD22A1AFDF}"/>
              </a:ext>
            </a:extLst>
          </p:cNvPr>
          <p:cNvSpPr txBox="1">
            <a:spLocks noChangeArrowheads="1"/>
          </p:cNvSpPr>
          <p:nvPr/>
        </p:nvSpPr>
        <p:spPr>
          <a:xfrm>
            <a:off x="193852" y="916838"/>
            <a:ext cx="8229600" cy="5516563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ru-RU" sz="2000" dirty="0">
                <a:ea typeface="仿宋" panose="02010609060101010101" pitchFamily="49" charset="-122"/>
              </a:rPr>
              <a:t>共源共栅电流镜消耗了电压余度</a:t>
            </a:r>
          </a:p>
          <a:p>
            <a:pPr lvl="1">
              <a:buFontTx/>
              <a:buNone/>
            </a:pPr>
            <a:r>
              <a:rPr lang="zh-CN" altLang="ru-RU" sz="2000" dirty="0">
                <a:ea typeface="仿宋" panose="02010609060101010101" pitchFamily="49" charset="-122"/>
              </a:rPr>
              <a:t>     忽略衬偏效应且假设所有晶体管都是相同的，则</a:t>
            </a:r>
            <a:r>
              <a:rPr lang="ru-RU" altLang="zh-CN" sz="2000" dirty="0">
                <a:ea typeface="仿宋" panose="02010609060101010101" pitchFamily="49" charset="-122"/>
              </a:rPr>
              <a:t>P</a:t>
            </a:r>
            <a:r>
              <a:rPr lang="zh-CN" altLang="ru-RU" sz="2000" dirty="0">
                <a:ea typeface="仿宋" panose="02010609060101010101" pitchFamily="49" charset="-122"/>
              </a:rPr>
              <a:t>点所允许的最小电压值等于</a:t>
            </a:r>
          </a:p>
          <a:p>
            <a:pPr lvl="1"/>
            <a:endParaRPr lang="zh-CN" altLang="ru-RU" sz="2000" dirty="0">
              <a:ea typeface="仿宋" panose="02010609060101010101" pitchFamily="49" charset="-122"/>
            </a:endParaRPr>
          </a:p>
          <a:p>
            <a:endParaRPr lang="zh-CN" altLang="ru-RU" sz="2400" dirty="0">
              <a:ea typeface="仿宋" panose="02010609060101010101" pitchFamily="49" charset="-122"/>
            </a:endParaRPr>
          </a:p>
          <a:p>
            <a:endParaRPr lang="zh-CN" altLang="ru-RU" sz="2400" dirty="0">
              <a:ea typeface="仿宋" panose="02010609060101010101" pitchFamily="49" charset="-122"/>
            </a:endParaRPr>
          </a:p>
          <a:p>
            <a:endParaRPr lang="ru-RU" altLang="zh-CN" sz="2400" dirty="0">
              <a:ea typeface="仿宋" panose="02010609060101010101" pitchFamily="49" charset="-122"/>
            </a:endParaRPr>
          </a:p>
        </p:txBody>
      </p:sp>
      <p:pic>
        <p:nvPicPr>
          <p:cNvPr id="2114" name="Picture 66">
            <a:extLst>
              <a:ext uri="{FF2B5EF4-FFF2-40B4-BE49-F238E27FC236}">
                <a16:creationId xmlns:a16="http://schemas.microsoft.com/office/drawing/2014/main" id="{86F1AE59-3771-486E-AB5B-3DC006BD8E15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052" y="3421913"/>
            <a:ext cx="240982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15" name="Group 67">
            <a:extLst>
              <a:ext uri="{FF2B5EF4-FFF2-40B4-BE49-F238E27FC236}">
                <a16:creationId xmlns:a16="http://schemas.microsoft.com/office/drawing/2014/main" id="{492A6F32-35C0-C1A9-F4CE-5D517F90801F}"/>
              </a:ext>
            </a:extLst>
          </p:cNvPr>
          <p:cNvGrpSpPr>
            <a:grpSpLocks/>
          </p:cNvGrpSpPr>
          <p:nvPr/>
        </p:nvGrpSpPr>
        <p:grpSpPr bwMode="auto">
          <a:xfrm>
            <a:off x="1794052" y="2075713"/>
            <a:ext cx="5638800" cy="898525"/>
            <a:chOff x="1344" y="1008"/>
            <a:chExt cx="3552" cy="566"/>
          </a:xfrm>
        </p:grpSpPr>
        <p:pic>
          <p:nvPicPr>
            <p:cNvPr id="2116" name="Picture 68">
              <a:extLst>
                <a:ext uri="{FF2B5EF4-FFF2-40B4-BE49-F238E27FC236}">
                  <a16:creationId xmlns:a16="http://schemas.microsoft.com/office/drawing/2014/main" id="{BC33B49C-7646-BD5B-0314-87F3FC5439D7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1008"/>
              <a:ext cx="3552" cy="5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17" name="Rectangle 69">
              <a:extLst>
                <a:ext uri="{FF2B5EF4-FFF2-40B4-BE49-F238E27FC236}">
                  <a16:creationId xmlns:a16="http://schemas.microsoft.com/office/drawing/2014/main" id="{DE8A90AF-96E2-4527-FFB4-864104116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017"/>
              <a:ext cx="4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altLang="zh-CN" b="1" i="1">
                  <a:latin typeface="Garamond" panose="02020404030301010803" pitchFamily="18" charset="0"/>
                  <a:ea typeface="仿宋" panose="02010609060101010101" pitchFamily="49" charset="-122"/>
                </a:rPr>
                <a:t>V</a:t>
              </a:r>
              <a:r>
                <a:rPr lang="ru-RU" altLang="zh-CN" b="1" i="1" baseline="-25000">
                  <a:latin typeface="Garamond" panose="02020404030301010803" pitchFamily="18" charset="0"/>
                  <a:ea typeface="仿宋" panose="02010609060101010101" pitchFamily="49" charset="-122"/>
                </a:rPr>
                <a:t>P </a:t>
              </a:r>
              <a:r>
                <a:rPr lang="ru-RU" altLang="zh-CN" b="1">
                  <a:latin typeface="Garamond" panose="02020404030301010803" pitchFamily="18" charset="0"/>
                  <a:ea typeface="仿宋" panose="02010609060101010101" pitchFamily="49" charset="-122"/>
                </a:rPr>
                <a:t>=</a:t>
              </a:r>
            </a:p>
          </p:txBody>
        </p:sp>
      </p:grpSp>
      <p:sp>
        <p:nvSpPr>
          <p:cNvPr id="2118" name="Rectangle 70">
            <a:extLst>
              <a:ext uri="{FF2B5EF4-FFF2-40B4-BE49-F238E27FC236}">
                <a16:creationId xmlns:a16="http://schemas.microsoft.com/office/drawing/2014/main" id="{2B5B1687-5A68-1347-84B6-44090E675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0052" y="4260113"/>
            <a:ext cx="869950" cy="366713"/>
          </a:xfrm>
          <a:prstGeom prst="rect">
            <a:avLst/>
          </a:prstGeom>
          <a:noFill/>
          <a:ln w="9525" cap="flat" algn="ctr">
            <a:solidFill>
              <a:srgbClr val="333399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ru-RU" b="1">
                <a:latin typeface="Garamond" panose="02020404030301010803" pitchFamily="18" charset="0"/>
                <a:ea typeface="仿宋" panose="02010609060101010101" pitchFamily="49" charset="-122"/>
              </a:rPr>
              <a:t>比较于</a:t>
            </a:r>
          </a:p>
        </p:txBody>
      </p:sp>
      <p:pic>
        <p:nvPicPr>
          <p:cNvPr id="2119" name="Picture 71">
            <a:extLst>
              <a:ext uri="{FF2B5EF4-FFF2-40B4-BE49-F238E27FC236}">
                <a16:creationId xmlns:a16="http://schemas.microsoft.com/office/drawing/2014/main" id="{3E53F2B6-A59A-FDC3-08AF-837838B2DD8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852" y="3507638"/>
            <a:ext cx="27051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20" name="Rectangle 72">
            <a:extLst>
              <a:ext uri="{FF2B5EF4-FFF2-40B4-BE49-F238E27FC236}">
                <a16:creationId xmlns:a16="http://schemas.microsoft.com/office/drawing/2014/main" id="{1D229789-B83B-1048-8F64-BC3E4F6D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652" y="5731726"/>
            <a:ext cx="2928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ru-RU" b="1">
                <a:latin typeface="Garamond" panose="02020404030301010803" pitchFamily="18" charset="0"/>
                <a:ea typeface="仿宋" panose="02010609060101010101" pitchFamily="49" charset="-122"/>
              </a:rPr>
              <a:t>余度损耗的共源共栅电流镜</a:t>
            </a:r>
          </a:p>
        </p:txBody>
      </p:sp>
      <p:sp>
        <p:nvSpPr>
          <p:cNvPr id="2121" name="Rectangle 73">
            <a:extLst>
              <a:ext uri="{FF2B5EF4-FFF2-40B4-BE49-F238E27FC236}">
                <a16:creationId xmlns:a16="http://schemas.microsoft.com/office/drawing/2014/main" id="{89A05A82-D9F7-C6DF-BAA4-973C4F8B6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252" y="5717438"/>
            <a:ext cx="3386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ru-RU" b="1">
                <a:latin typeface="Garamond" panose="02020404030301010803" pitchFamily="18" charset="0"/>
                <a:ea typeface="仿宋" panose="02010609060101010101" pitchFamily="49" charset="-122"/>
              </a:rPr>
              <a:t>最小余度损耗的共源共栅电流源</a:t>
            </a:r>
          </a:p>
        </p:txBody>
      </p:sp>
    </p:spTree>
    <p:extLst>
      <p:ext uri="{BB962C8B-B14F-4D97-AF65-F5344CB8AC3E}">
        <p14:creationId xmlns:p14="http://schemas.microsoft.com/office/powerpoint/2010/main" val="1089187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共源共栅电流镜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Rectangle 76">
            <a:extLst>
              <a:ext uri="{FF2B5EF4-FFF2-40B4-BE49-F238E27FC236}">
                <a16:creationId xmlns:a16="http://schemas.microsoft.com/office/drawing/2014/main" id="{A32C05F7-9EF7-606D-CA7D-8940E11A7661}"/>
              </a:ext>
            </a:extLst>
          </p:cNvPr>
          <p:cNvSpPr txBox="1">
            <a:spLocks noChangeArrowheads="1"/>
          </p:cNvSpPr>
          <p:nvPr/>
        </p:nvSpPr>
        <p:spPr>
          <a:xfrm>
            <a:off x="193852" y="872947"/>
            <a:ext cx="6172200" cy="62484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ru-RU" sz="2000" dirty="0">
                <a:ea typeface="仿宋" panose="02010609060101010101" pitchFamily="49" charset="-122"/>
              </a:rPr>
              <a:t>低电压工作（大输出摆幅）的共源共栅电流镜</a:t>
            </a:r>
          </a:p>
          <a:p>
            <a:pPr>
              <a:buFontTx/>
              <a:buNone/>
            </a:pPr>
            <a:r>
              <a:rPr lang="zh-CN" altLang="ru-RU" sz="2400" dirty="0">
                <a:ea typeface="仿宋" panose="02010609060101010101" pitchFamily="49" charset="-122"/>
              </a:rPr>
              <a:t>          </a:t>
            </a:r>
            <a:r>
              <a:rPr lang="zh-CN" altLang="ru-RU" sz="2000" dirty="0">
                <a:ea typeface="仿宋" panose="02010609060101010101" pitchFamily="49" charset="-122"/>
              </a:rPr>
              <a:t>如图</a:t>
            </a:r>
            <a:r>
              <a:rPr lang="ru-RU" altLang="zh-CN" sz="2000" dirty="0">
                <a:ea typeface="仿宋" panose="02010609060101010101" pitchFamily="49" charset="-122"/>
              </a:rPr>
              <a:t>(a)</a:t>
            </a:r>
            <a:r>
              <a:rPr lang="zh-CN" altLang="ru-RU" sz="2000" dirty="0">
                <a:ea typeface="仿宋" panose="02010609060101010101" pitchFamily="49" charset="-122"/>
              </a:rPr>
              <a:t>，共源共栅输入输出短接结构，</a:t>
            </a:r>
          </a:p>
          <a:p>
            <a:pPr>
              <a:buFontTx/>
              <a:buNone/>
            </a:pPr>
            <a:r>
              <a:rPr lang="zh-CN" altLang="ru-RU" sz="2000" dirty="0">
                <a:ea typeface="仿宋" panose="02010609060101010101" pitchFamily="49" charset="-122"/>
              </a:rPr>
              <a:t>            为使</a:t>
            </a:r>
            <a:r>
              <a:rPr lang="ru-RU" altLang="zh-CN" sz="2000" dirty="0">
                <a:ea typeface="仿宋" panose="02010609060101010101" pitchFamily="49" charset="-122"/>
              </a:rPr>
              <a:t>M</a:t>
            </a:r>
            <a:r>
              <a:rPr lang="ru-RU" altLang="zh-CN" sz="2000" baseline="-25000" dirty="0">
                <a:ea typeface="仿宋" panose="02010609060101010101" pitchFamily="49" charset="-122"/>
              </a:rPr>
              <a:t>1</a:t>
            </a:r>
            <a:r>
              <a:rPr lang="zh-CN" altLang="ru-RU" sz="2000" dirty="0">
                <a:ea typeface="仿宋" panose="02010609060101010101" pitchFamily="49" charset="-122"/>
              </a:rPr>
              <a:t>和</a:t>
            </a:r>
            <a:r>
              <a:rPr lang="ru-RU" altLang="zh-CN" sz="2000" dirty="0">
                <a:ea typeface="仿宋" panose="02010609060101010101" pitchFamily="49" charset="-122"/>
              </a:rPr>
              <a:t>M</a:t>
            </a:r>
            <a:r>
              <a:rPr lang="ru-RU" altLang="zh-CN" sz="2000" baseline="-25000" dirty="0">
                <a:ea typeface="仿宋" panose="02010609060101010101" pitchFamily="49" charset="-122"/>
              </a:rPr>
              <a:t>2</a:t>
            </a:r>
            <a:r>
              <a:rPr lang="zh-CN" altLang="ru-RU" sz="2000" dirty="0">
                <a:ea typeface="仿宋" panose="02010609060101010101" pitchFamily="49" charset="-122"/>
              </a:rPr>
              <a:t>处于饱和区，</a:t>
            </a:r>
            <a:r>
              <a:rPr lang="ru-RU" altLang="zh-CN" sz="2000" dirty="0">
                <a:ea typeface="仿宋" panose="02010609060101010101" pitchFamily="49" charset="-122"/>
              </a:rPr>
              <a:t>V</a:t>
            </a:r>
            <a:r>
              <a:rPr lang="ru-RU" altLang="zh-CN" sz="2000" baseline="-25000" dirty="0">
                <a:ea typeface="仿宋" panose="02010609060101010101" pitchFamily="49" charset="-122"/>
              </a:rPr>
              <a:t>b</a:t>
            </a:r>
            <a:r>
              <a:rPr lang="zh-CN" altLang="ru-RU" sz="2000" dirty="0">
                <a:ea typeface="仿宋" panose="02010609060101010101" pitchFamily="49" charset="-122"/>
              </a:rPr>
              <a:t>应满足：</a:t>
            </a:r>
          </a:p>
          <a:p>
            <a:endParaRPr lang="zh-CN" altLang="ru-RU" sz="2000" dirty="0">
              <a:ea typeface="仿宋" panose="02010609060101010101" pitchFamily="49" charset="-122"/>
            </a:endParaRPr>
          </a:p>
          <a:p>
            <a:endParaRPr lang="zh-CN" altLang="ru-RU" sz="2000" dirty="0">
              <a:ea typeface="仿宋" panose="02010609060101010101" pitchFamily="49" charset="-122"/>
            </a:endParaRPr>
          </a:p>
          <a:p>
            <a:endParaRPr lang="zh-CN" altLang="ru-RU" sz="2000" dirty="0">
              <a:ea typeface="仿宋" panose="02010609060101010101" pitchFamily="49" charset="-122"/>
            </a:endParaRPr>
          </a:p>
          <a:p>
            <a:endParaRPr lang="zh-CN" altLang="ru-RU" sz="2000" dirty="0">
              <a:ea typeface="仿宋" panose="02010609060101010101" pitchFamily="49" charset="-122"/>
            </a:endParaRPr>
          </a:p>
          <a:p>
            <a:endParaRPr lang="zh-CN" altLang="ru-RU" sz="2000" dirty="0">
              <a:ea typeface="仿宋" panose="02010609060101010101" pitchFamily="49" charset="-122"/>
            </a:endParaRPr>
          </a:p>
          <a:p>
            <a:pPr>
              <a:buFontTx/>
              <a:buNone/>
            </a:pPr>
            <a:endParaRPr lang="zh-CN" altLang="ru-RU" sz="2000" dirty="0">
              <a:ea typeface="仿宋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ru-RU" sz="2000" dirty="0">
                <a:ea typeface="仿宋" panose="02010609060101010101" pitchFamily="49" charset="-122"/>
              </a:rPr>
              <a:t>            考察图</a:t>
            </a:r>
            <a:r>
              <a:rPr lang="ru-RU" altLang="zh-CN" sz="2000" dirty="0">
                <a:ea typeface="仿宋" panose="02010609060101010101" pitchFamily="49" charset="-122"/>
              </a:rPr>
              <a:t>(b)</a:t>
            </a:r>
            <a:r>
              <a:rPr lang="zh-CN" altLang="ru-RU" sz="2000" dirty="0">
                <a:ea typeface="仿宋" panose="02010609060101010101" pitchFamily="49" charset="-122"/>
              </a:rPr>
              <a:t>，所有晶体管均处于饱和区，选择合适的器件尺寸，使</a:t>
            </a:r>
            <a:r>
              <a:rPr lang="ru-RU" altLang="zh-CN" sz="2000" dirty="0">
                <a:ea typeface="仿宋" panose="02010609060101010101" pitchFamily="49" charset="-122"/>
              </a:rPr>
              <a:t>V</a:t>
            </a:r>
            <a:r>
              <a:rPr lang="ru-RU" altLang="zh-CN" sz="2000" baseline="-25000" dirty="0">
                <a:ea typeface="仿宋" panose="02010609060101010101" pitchFamily="49" charset="-122"/>
              </a:rPr>
              <a:t>GS2</a:t>
            </a:r>
            <a:r>
              <a:rPr lang="ru-RU" altLang="zh-CN" sz="2000" dirty="0">
                <a:ea typeface="仿宋" panose="02010609060101010101" pitchFamily="49" charset="-122"/>
              </a:rPr>
              <a:t>=V</a:t>
            </a:r>
            <a:r>
              <a:rPr lang="ru-RU" altLang="zh-CN" sz="2000" baseline="-25000" dirty="0">
                <a:ea typeface="仿宋" panose="02010609060101010101" pitchFamily="49" charset="-122"/>
              </a:rPr>
              <a:t>GS4</a:t>
            </a:r>
            <a:r>
              <a:rPr lang="zh-CN" altLang="ru-RU" sz="2000" dirty="0">
                <a:ea typeface="仿宋" panose="02010609060101010101" pitchFamily="49" charset="-122"/>
              </a:rPr>
              <a:t>，若选择</a:t>
            </a:r>
          </a:p>
          <a:p>
            <a:pPr>
              <a:buFontTx/>
              <a:buNone/>
            </a:pPr>
            <a:r>
              <a:rPr lang="zh-CN" altLang="ru-RU" sz="2000" dirty="0">
                <a:ea typeface="仿宋" panose="02010609060101010101" pitchFamily="49" charset="-122"/>
              </a:rPr>
              <a:t>     </a:t>
            </a:r>
          </a:p>
          <a:p>
            <a:pPr>
              <a:buFontTx/>
              <a:buNone/>
            </a:pPr>
            <a:r>
              <a:rPr lang="zh-CN" altLang="ru-RU" sz="2000" dirty="0">
                <a:ea typeface="仿宋" panose="02010609060101010101" pitchFamily="49" charset="-122"/>
              </a:rPr>
              <a:t>             </a:t>
            </a:r>
            <a:r>
              <a:rPr lang="ru-RU" altLang="zh-CN" sz="2000" dirty="0">
                <a:ea typeface="仿宋" panose="02010609060101010101" pitchFamily="49" charset="-122"/>
              </a:rPr>
              <a:t>M</a:t>
            </a:r>
            <a:r>
              <a:rPr lang="ru-RU" altLang="zh-CN" sz="2000" baseline="-25000" dirty="0">
                <a:ea typeface="仿宋" panose="02010609060101010101" pitchFamily="49" charset="-122"/>
              </a:rPr>
              <a:t>3</a:t>
            </a:r>
            <a:r>
              <a:rPr lang="ru-RU" altLang="zh-CN" sz="2000" dirty="0">
                <a:ea typeface="仿宋" panose="02010609060101010101" pitchFamily="49" charset="-122"/>
              </a:rPr>
              <a:t>~M</a:t>
            </a:r>
            <a:r>
              <a:rPr lang="ru-RU" altLang="zh-CN" sz="2000" baseline="-25000" dirty="0">
                <a:ea typeface="仿宋" panose="02010609060101010101" pitchFamily="49" charset="-122"/>
              </a:rPr>
              <a:t>4</a:t>
            </a:r>
            <a:r>
              <a:rPr lang="zh-CN" altLang="ru-RU" sz="2000" dirty="0">
                <a:ea typeface="仿宋" panose="02010609060101010101" pitchFamily="49" charset="-122"/>
              </a:rPr>
              <a:t>消耗的电压余度最小</a:t>
            </a:r>
            <a:r>
              <a:rPr lang="ru-RU" altLang="zh-CN" sz="2000" dirty="0">
                <a:ea typeface="仿宋" panose="02010609060101010101" pitchFamily="49" charset="-122"/>
              </a:rPr>
              <a:t>(M3</a:t>
            </a:r>
            <a:r>
              <a:rPr lang="zh-CN" altLang="ru-RU" sz="2000" dirty="0">
                <a:ea typeface="仿宋" panose="02010609060101010101" pitchFamily="49" charset="-122"/>
              </a:rPr>
              <a:t>与</a:t>
            </a:r>
            <a:r>
              <a:rPr lang="ru-RU" altLang="zh-CN" sz="2000" dirty="0">
                <a:ea typeface="仿宋" panose="02010609060101010101" pitchFamily="49" charset="-122"/>
              </a:rPr>
              <a:t>M4</a:t>
            </a:r>
            <a:r>
              <a:rPr lang="zh-CN" altLang="ru-RU" sz="2000" dirty="0">
                <a:ea typeface="仿宋" panose="02010609060101010101" pitchFamily="49" charset="-122"/>
              </a:rPr>
              <a:t>过驱动电压之和</a:t>
            </a:r>
            <a:r>
              <a:rPr lang="ru-RU" altLang="zh-CN" sz="2000" dirty="0">
                <a:ea typeface="仿宋" panose="02010609060101010101" pitchFamily="49" charset="-122"/>
              </a:rPr>
              <a:t>)</a:t>
            </a:r>
            <a:r>
              <a:rPr lang="zh-CN" altLang="ru-RU" sz="2000" dirty="0">
                <a:ea typeface="仿宋" panose="02010609060101010101" pitchFamily="49" charset="-122"/>
              </a:rPr>
              <a:t>。且可以精确复制</a:t>
            </a:r>
            <a:r>
              <a:rPr lang="ru-RU" altLang="zh-CN" sz="2000" baseline="-25000" dirty="0">
                <a:ea typeface="仿宋" panose="02010609060101010101" pitchFamily="49" charset="-122"/>
              </a:rPr>
              <a:t>IREF</a:t>
            </a:r>
            <a:r>
              <a:rPr lang="zh-CN" altLang="ru-RU" sz="2000" dirty="0">
                <a:ea typeface="仿宋" panose="02010609060101010101" pitchFamily="49" charset="-122"/>
              </a:rPr>
              <a:t>。</a:t>
            </a:r>
            <a:endParaRPr lang="zh-CN" altLang="ru-RU" sz="2000" baseline="-25000" dirty="0">
              <a:ea typeface="仿宋" panose="02010609060101010101" pitchFamily="49" charset="-122"/>
            </a:endParaRPr>
          </a:p>
        </p:txBody>
      </p:sp>
      <p:pic>
        <p:nvPicPr>
          <p:cNvPr id="3" name="Picture 77">
            <a:extLst>
              <a:ext uri="{FF2B5EF4-FFF2-40B4-BE49-F238E27FC236}">
                <a16:creationId xmlns:a16="http://schemas.microsoft.com/office/drawing/2014/main" id="{D2B20E95-E38B-33C1-3B0C-DE093F27DD4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352" y="685876"/>
            <a:ext cx="160020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78">
            <a:extLst>
              <a:ext uri="{FF2B5EF4-FFF2-40B4-BE49-F238E27FC236}">
                <a16:creationId xmlns:a16="http://schemas.microsoft.com/office/drawing/2014/main" id="{59DC019D-343E-129F-CFE4-801BB0174D4A}"/>
              </a:ext>
            </a:extLst>
          </p:cNvPr>
          <p:cNvGrpSpPr>
            <a:grpSpLocks/>
          </p:cNvGrpSpPr>
          <p:nvPr/>
        </p:nvGrpSpPr>
        <p:grpSpPr bwMode="auto">
          <a:xfrm>
            <a:off x="1565452" y="2168347"/>
            <a:ext cx="3276600" cy="363538"/>
            <a:chOff x="816" y="1296"/>
            <a:chExt cx="2064" cy="229"/>
          </a:xfrm>
        </p:grpSpPr>
        <p:pic>
          <p:nvPicPr>
            <p:cNvPr id="5" name="Picture 79">
              <a:extLst>
                <a:ext uri="{FF2B5EF4-FFF2-40B4-BE49-F238E27FC236}">
                  <a16:creationId xmlns:a16="http://schemas.microsoft.com/office/drawing/2014/main" id="{4C8EFF3B-496C-93DE-300E-3A2D0F6F872D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1296"/>
              <a:ext cx="96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80">
              <a:extLst>
                <a:ext uri="{FF2B5EF4-FFF2-40B4-BE49-F238E27FC236}">
                  <a16:creationId xmlns:a16="http://schemas.microsoft.com/office/drawing/2014/main" id="{850CF91D-9BD2-5DF9-5E41-483D6B66119E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1296"/>
              <a:ext cx="115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" name="Picture 81">
            <a:extLst>
              <a:ext uri="{FF2B5EF4-FFF2-40B4-BE49-F238E27FC236}">
                <a16:creationId xmlns:a16="http://schemas.microsoft.com/office/drawing/2014/main" id="{1394F592-1FFF-E02F-701A-58C7CB1A960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452" y="2625547"/>
            <a:ext cx="327660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82">
            <a:extLst>
              <a:ext uri="{FF2B5EF4-FFF2-40B4-BE49-F238E27FC236}">
                <a16:creationId xmlns:a16="http://schemas.microsoft.com/office/drawing/2014/main" id="{AB8F6654-9112-6482-8A56-B76B3E7ED9A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652" y="3235147"/>
            <a:ext cx="4038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3">
            <a:extLst>
              <a:ext uri="{FF2B5EF4-FFF2-40B4-BE49-F238E27FC236}">
                <a16:creationId xmlns:a16="http://schemas.microsoft.com/office/drawing/2014/main" id="{FE7B0A3B-4CCE-684E-A952-92CCDC8E9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127" y="3239910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ru-RU" b="1">
                <a:latin typeface="Garamond" panose="02020404030301010803" pitchFamily="18" charset="0"/>
                <a:ea typeface="仿宋" panose="02010609060101010101" pitchFamily="49" charset="-122"/>
              </a:rPr>
              <a:t>得到</a:t>
            </a:r>
          </a:p>
        </p:txBody>
      </p:sp>
      <p:pic>
        <p:nvPicPr>
          <p:cNvPr id="10" name="Picture 84">
            <a:extLst>
              <a:ext uri="{FF2B5EF4-FFF2-40B4-BE49-F238E27FC236}">
                <a16:creationId xmlns:a16="http://schemas.microsoft.com/office/drawing/2014/main" id="{9D69D686-8780-50D1-5E79-D211961F59C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49" y="3216325"/>
            <a:ext cx="21336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85">
            <a:extLst>
              <a:ext uri="{FF2B5EF4-FFF2-40B4-BE49-F238E27FC236}">
                <a16:creationId xmlns:a16="http://schemas.microsoft.com/office/drawing/2014/main" id="{9F7291CB-2AAB-801B-F9FF-BBCABF6C5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652" y="3844747"/>
            <a:ext cx="3511550" cy="457200"/>
          </a:xfrm>
          <a:prstGeom prst="rect">
            <a:avLst/>
          </a:prstGeom>
          <a:solidFill>
            <a:srgbClr val="FFFF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r>
              <a:rPr lang="ru-RU" altLang="zh-CN" sz="2400" b="1">
                <a:latin typeface="Garamond" panose="02020404030301010803" pitchFamily="18" charset="0"/>
                <a:ea typeface="仿宋" panose="02010609060101010101" pitchFamily="49" charset="-122"/>
              </a:rPr>
              <a:t>                          </a:t>
            </a:r>
            <a:r>
              <a:rPr lang="zh-CN" altLang="ru-RU" sz="2000">
                <a:solidFill>
                  <a:schemeClr val="bg2"/>
                </a:solidFill>
                <a:latin typeface="Garamond" panose="02020404030301010803" pitchFamily="18" charset="0"/>
                <a:ea typeface="仿宋" panose="02010609060101010101" pitchFamily="49" charset="-122"/>
              </a:rPr>
              <a:t>，</a:t>
            </a:r>
            <a:r>
              <a:rPr lang="ru-RU" altLang="zh-CN" sz="2000">
                <a:solidFill>
                  <a:schemeClr val="accent2"/>
                </a:solidFill>
                <a:latin typeface="Garamond" panose="02020404030301010803" pitchFamily="18" charset="0"/>
                <a:ea typeface="仿宋" panose="02010609060101010101" pitchFamily="49" charset="-122"/>
              </a:rPr>
              <a:t>V</a:t>
            </a:r>
            <a:r>
              <a:rPr lang="ru-RU" altLang="zh-CN" sz="2000" baseline="-25000">
                <a:solidFill>
                  <a:schemeClr val="accent2"/>
                </a:solidFill>
                <a:latin typeface="Garamond" panose="02020404030301010803" pitchFamily="18" charset="0"/>
                <a:ea typeface="仿宋" panose="02010609060101010101" pitchFamily="49" charset="-122"/>
              </a:rPr>
              <a:t>b</a:t>
            </a:r>
            <a:r>
              <a:rPr lang="zh-CN" altLang="ru-RU" sz="2000">
                <a:solidFill>
                  <a:schemeClr val="accent2"/>
                </a:solidFill>
                <a:latin typeface="Garamond" panose="02020404030301010803" pitchFamily="18" charset="0"/>
                <a:ea typeface="仿宋" panose="02010609060101010101" pitchFamily="49" charset="-122"/>
              </a:rPr>
              <a:t>有解</a:t>
            </a:r>
          </a:p>
        </p:txBody>
      </p:sp>
      <p:pic>
        <p:nvPicPr>
          <p:cNvPr id="15" name="Picture 86">
            <a:extLst>
              <a:ext uri="{FF2B5EF4-FFF2-40B4-BE49-F238E27FC236}">
                <a16:creationId xmlns:a16="http://schemas.microsoft.com/office/drawing/2014/main" id="{A1A1F34F-CEB9-C873-A118-DDE9CF420A7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9">
            <a:lum bright="6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252" y="3920947"/>
            <a:ext cx="1638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Group 87">
            <a:extLst>
              <a:ext uri="{FF2B5EF4-FFF2-40B4-BE49-F238E27FC236}">
                <a16:creationId xmlns:a16="http://schemas.microsoft.com/office/drawing/2014/main" id="{78399330-FF28-EB20-0EDD-7D523129C22F}"/>
              </a:ext>
            </a:extLst>
          </p:cNvPr>
          <p:cNvGrpSpPr>
            <a:grpSpLocks/>
          </p:cNvGrpSpPr>
          <p:nvPr/>
        </p:nvGrpSpPr>
        <p:grpSpPr bwMode="auto">
          <a:xfrm>
            <a:off x="879652" y="5292547"/>
            <a:ext cx="5105400" cy="320675"/>
            <a:chOff x="672" y="3600"/>
            <a:chExt cx="3216" cy="202"/>
          </a:xfrm>
        </p:grpSpPr>
        <p:pic>
          <p:nvPicPr>
            <p:cNvPr id="17" name="Picture 88">
              <a:extLst>
                <a:ext uri="{FF2B5EF4-FFF2-40B4-BE49-F238E27FC236}">
                  <a16:creationId xmlns:a16="http://schemas.microsoft.com/office/drawing/2014/main" id="{92CB5D55-5CD0-E139-F6B7-10433BEF7B82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3600"/>
              <a:ext cx="137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89">
              <a:extLst>
                <a:ext uri="{FF2B5EF4-FFF2-40B4-BE49-F238E27FC236}">
                  <a16:creationId xmlns:a16="http://schemas.microsoft.com/office/drawing/2014/main" id="{FC7DDACB-4F53-C7C8-28A7-5537D81F84AB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3600"/>
              <a:ext cx="1872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78892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2" name="Picture 94">
            <a:extLst>
              <a:ext uri="{FF2B5EF4-FFF2-40B4-BE49-F238E27FC236}">
                <a16:creationId xmlns:a16="http://schemas.microsoft.com/office/drawing/2014/main" id="{E722B41B-9B9C-46BE-D60A-FAD94CEA9F1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673" y="3429000"/>
            <a:ext cx="192405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共源共栅电流镜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B43546-CA70-97AE-4135-77DCB22D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94602" y="6363666"/>
            <a:ext cx="2057400" cy="365125"/>
          </a:xfrm>
        </p:spPr>
        <p:txBody>
          <a:bodyPr/>
          <a:lstStyle/>
          <a:p>
            <a:fld id="{C709B06D-CE49-4946-B51E-3B177706986B}" type="slidenum">
              <a:rPr lang="ru-RU" altLang="zh-CN"/>
              <a:pPr/>
              <a:t>17</a:t>
            </a:fld>
            <a:endParaRPr lang="ru-RU" altLang="zh-CN"/>
          </a:p>
        </p:txBody>
      </p:sp>
      <p:sp>
        <p:nvSpPr>
          <p:cNvPr id="2140" name="Rectangle 92">
            <a:extLst>
              <a:ext uri="{FF2B5EF4-FFF2-40B4-BE49-F238E27FC236}">
                <a16:creationId xmlns:a16="http://schemas.microsoft.com/office/drawing/2014/main" id="{DDA8BEDE-DB81-2A55-639F-21CD7A56A96D}"/>
              </a:ext>
            </a:extLst>
          </p:cNvPr>
          <p:cNvSpPr txBox="1">
            <a:spLocks noChangeArrowheads="1"/>
          </p:cNvSpPr>
          <p:nvPr/>
        </p:nvSpPr>
        <p:spPr>
          <a:xfrm>
            <a:off x="193852" y="693115"/>
            <a:ext cx="5943600" cy="61722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ru-RU" sz="2000" dirty="0">
                <a:ea typeface="仿宋" panose="02010609060101010101" pitchFamily="49" charset="-122"/>
              </a:rPr>
              <a:t>低压的共源共栅电流镜中的偏置</a:t>
            </a:r>
            <a:r>
              <a:rPr lang="ru-RU" altLang="zh-CN" sz="2000" dirty="0">
                <a:ea typeface="仿宋" panose="02010609060101010101" pitchFamily="49" charset="-122"/>
              </a:rPr>
              <a:t>V</a:t>
            </a:r>
            <a:r>
              <a:rPr lang="ru-RU" altLang="zh-CN" sz="2000" baseline="-25000" dirty="0">
                <a:ea typeface="仿宋" panose="02010609060101010101" pitchFamily="49" charset="-122"/>
              </a:rPr>
              <a:t>b</a:t>
            </a:r>
            <a:r>
              <a:rPr lang="zh-CN" altLang="ru-RU" sz="2000" dirty="0">
                <a:ea typeface="仿宋" panose="02010609060101010101" pitchFamily="49" charset="-122"/>
              </a:rPr>
              <a:t>如何产生？</a:t>
            </a:r>
          </a:p>
          <a:p>
            <a:pPr>
              <a:buFontTx/>
              <a:buNone/>
            </a:pPr>
            <a:r>
              <a:rPr lang="zh-CN" altLang="ru-RU" sz="2000" dirty="0">
                <a:ea typeface="仿宋" panose="02010609060101010101" pitchFamily="49" charset="-122"/>
              </a:rPr>
              <a:t>          设计思路</a:t>
            </a:r>
            <a:r>
              <a:rPr lang="ru-RU" altLang="zh-CN" sz="2000" dirty="0">
                <a:ea typeface="仿宋" panose="02010609060101010101" pitchFamily="49" charset="-122"/>
              </a:rPr>
              <a:t>:</a:t>
            </a:r>
          </a:p>
          <a:p>
            <a:pPr>
              <a:buFontTx/>
              <a:buNone/>
            </a:pPr>
            <a:r>
              <a:rPr lang="ru-RU" altLang="zh-CN" sz="2000" dirty="0">
                <a:ea typeface="仿宋" panose="02010609060101010101" pitchFamily="49" charset="-122"/>
              </a:rPr>
              <a:t>          </a:t>
            </a:r>
            <a:r>
              <a:rPr lang="zh-CN" altLang="ru-RU" sz="2000" dirty="0">
                <a:solidFill>
                  <a:schemeClr val="accent2"/>
                </a:solidFill>
                <a:ea typeface="仿宋" panose="02010609060101010101" pitchFamily="49" charset="-122"/>
              </a:rPr>
              <a:t>让</a:t>
            </a:r>
            <a:r>
              <a:rPr lang="ru-RU" altLang="zh-CN" sz="2000" dirty="0">
                <a:solidFill>
                  <a:schemeClr val="accent2"/>
                </a:solidFill>
                <a:ea typeface="仿宋" panose="02010609060101010101" pitchFamily="49" charset="-122"/>
              </a:rPr>
              <a:t>V</a:t>
            </a:r>
            <a:r>
              <a:rPr lang="ru-RU" altLang="zh-CN" sz="2000" baseline="-25000" dirty="0">
                <a:solidFill>
                  <a:schemeClr val="accent2"/>
                </a:solidFill>
                <a:ea typeface="仿宋" panose="02010609060101010101" pitchFamily="49" charset="-122"/>
              </a:rPr>
              <a:t>b</a:t>
            </a:r>
            <a:r>
              <a:rPr lang="zh-CN" altLang="ru-RU" sz="2000" dirty="0">
                <a:solidFill>
                  <a:schemeClr val="accent2"/>
                </a:solidFill>
                <a:ea typeface="仿宋" panose="02010609060101010101" pitchFamily="49" charset="-122"/>
              </a:rPr>
              <a:t>等于（或稍稍大于）</a:t>
            </a:r>
            <a:r>
              <a:rPr lang="ru-RU" altLang="zh-CN" sz="2000" dirty="0">
                <a:solidFill>
                  <a:schemeClr val="accent2"/>
                </a:solidFill>
                <a:ea typeface="仿宋" panose="02010609060101010101" pitchFamily="49" charset="-122"/>
              </a:rPr>
              <a:t>V</a:t>
            </a:r>
            <a:r>
              <a:rPr lang="ru-RU" altLang="zh-CN" sz="2000" baseline="-25000" dirty="0">
                <a:solidFill>
                  <a:schemeClr val="accent2"/>
                </a:solidFill>
                <a:ea typeface="仿宋" panose="02010609060101010101" pitchFamily="49" charset="-122"/>
              </a:rPr>
              <a:t>GS2</a:t>
            </a:r>
            <a:r>
              <a:rPr lang="ru-RU" altLang="zh-CN" sz="2000" dirty="0">
                <a:solidFill>
                  <a:schemeClr val="accent2"/>
                </a:solidFill>
                <a:ea typeface="仿宋" panose="02010609060101010101" pitchFamily="49" charset="-122"/>
              </a:rPr>
              <a:t>+(V</a:t>
            </a:r>
            <a:r>
              <a:rPr lang="ru-RU" altLang="zh-CN" sz="2000" baseline="-25000" dirty="0">
                <a:solidFill>
                  <a:schemeClr val="accent2"/>
                </a:solidFill>
                <a:ea typeface="仿宋" panose="02010609060101010101" pitchFamily="49" charset="-122"/>
              </a:rPr>
              <a:t>GS1</a:t>
            </a:r>
            <a:r>
              <a:rPr lang="ru-RU" altLang="zh-CN" sz="2000" dirty="0">
                <a:solidFill>
                  <a:schemeClr val="accent2"/>
                </a:solidFill>
                <a:ea typeface="仿宋" panose="02010609060101010101" pitchFamily="49" charset="-122"/>
              </a:rPr>
              <a:t>-V</a:t>
            </a:r>
            <a:r>
              <a:rPr lang="ru-RU" altLang="zh-CN" sz="2000" baseline="-25000" dirty="0">
                <a:solidFill>
                  <a:schemeClr val="accent2"/>
                </a:solidFill>
                <a:ea typeface="仿宋" panose="02010609060101010101" pitchFamily="49" charset="-122"/>
              </a:rPr>
              <a:t>TH1</a:t>
            </a:r>
            <a:r>
              <a:rPr lang="ru-RU" altLang="zh-CN" sz="2000" dirty="0">
                <a:solidFill>
                  <a:schemeClr val="accent2"/>
                </a:solidFill>
                <a:ea typeface="仿宋" panose="02010609060101010101" pitchFamily="49" charset="-122"/>
              </a:rPr>
              <a:t>),</a:t>
            </a:r>
          </a:p>
          <a:p>
            <a:pPr>
              <a:buFontTx/>
              <a:buNone/>
            </a:pPr>
            <a:r>
              <a:rPr lang="ru-RU" altLang="zh-CN" sz="2000" dirty="0">
                <a:ea typeface="仿宋" panose="02010609060101010101" pitchFamily="49" charset="-122"/>
              </a:rPr>
              <a:t>          </a:t>
            </a:r>
          </a:p>
          <a:p>
            <a:pPr>
              <a:buFontTx/>
              <a:buNone/>
            </a:pPr>
            <a:r>
              <a:rPr lang="ru-RU" altLang="zh-CN" sz="2000" dirty="0">
                <a:ea typeface="仿宋" panose="02010609060101010101" pitchFamily="49" charset="-122"/>
              </a:rPr>
              <a:t>          </a:t>
            </a:r>
            <a:r>
              <a:rPr lang="zh-CN" altLang="ru-RU" sz="2000" dirty="0">
                <a:ea typeface="仿宋" panose="02010609060101010101" pitchFamily="49" charset="-122"/>
              </a:rPr>
              <a:t>例</a:t>
            </a:r>
            <a:r>
              <a:rPr lang="ru-RU" altLang="zh-CN" sz="2000" dirty="0">
                <a:ea typeface="仿宋" panose="02010609060101010101" pitchFamily="49" charset="-122"/>
              </a:rPr>
              <a:t>1</a:t>
            </a:r>
            <a:r>
              <a:rPr lang="zh-CN" altLang="ru-RU" sz="2000" dirty="0">
                <a:ea typeface="仿宋" panose="02010609060101010101" pitchFamily="49" charset="-122"/>
              </a:rPr>
              <a:t>：在图</a:t>
            </a:r>
            <a:r>
              <a:rPr lang="ru-RU" altLang="zh-CN" sz="2000" dirty="0">
                <a:ea typeface="仿宋" panose="02010609060101010101" pitchFamily="49" charset="-122"/>
              </a:rPr>
              <a:t>a</a:t>
            </a:r>
            <a:r>
              <a:rPr lang="zh-CN" altLang="ru-RU" sz="2000" dirty="0">
                <a:ea typeface="仿宋" panose="02010609060101010101" pitchFamily="49" charset="-122"/>
              </a:rPr>
              <a:t>中，选择</a:t>
            </a:r>
            <a:r>
              <a:rPr lang="ru-RU" altLang="zh-CN" sz="2000" dirty="0">
                <a:ea typeface="仿宋" panose="02010609060101010101" pitchFamily="49" charset="-122"/>
              </a:rPr>
              <a:t>I</a:t>
            </a:r>
            <a:r>
              <a:rPr lang="ru-RU" altLang="zh-CN" sz="2000" baseline="-25000" dirty="0">
                <a:ea typeface="仿宋" panose="02010609060101010101" pitchFamily="49" charset="-122"/>
              </a:rPr>
              <a:t>1</a:t>
            </a:r>
            <a:r>
              <a:rPr lang="zh-CN" altLang="ru-RU" sz="2000" dirty="0">
                <a:ea typeface="仿宋" panose="02010609060101010101" pitchFamily="49" charset="-122"/>
              </a:rPr>
              <a:t>和器件的尺寸，使</a:t>
            </a:r>
            <a:r>
              <a:rPr lang="ru-RU" altLang="zh-CN" sz="2000" dirty="0">
                <a:ea typeface="仿宋" panose="02010609060101010101" pitchFamily="49" charset="-122"/>
              </a:rPr>
              <a:t>M</a:t>
            </a:r>
            <a:r>
              <a:rPr lang="ru-RU" altLang="zh-CN" sz="2000" baseline="-25000" dirty="0">
                <a:ea typeface="仿宋" panose="02010609060101010101" pitchFamily="49" charset="-122"/>
              </a:rPr>
              <a:t>5</a:t>
            </a:r>
            <a:r>
              <a:rPr lang="zh-CN" altLang="ru-RU" sz="2000" dirty="0">
                <a:ea typeface="仿宋" panose="02010609060101010101" pitchFamily="49" charset="-122"/>
              </a:rPr>
              <a:t>产生</a:t>
            </a:r>
            <a:r>
              <a:rPr lang="ru-RU" altLang="zh-CN" sz="2000" dirty="0">
                <a:ea typeface="仿宋" panose="02010609060101010101" pitchFamily="49" charset="-122"/>
              </a:rPr>
              <a:t>V</a:t>
            </a:r>
            <a:r>
              <a:rPr lang="ru-RU" altLang="zh-CN" sz="2000" baseline="-25000" dirty="0">
                <a:ea typeface="仿宋" panose="02010609060101010101" pitchFamily="49" charset="-122"/>
              </a:rPr>
              <a:t>GS5</a:t>
            </a:r>
            <a:r>
              <a:rPr lang="ru-RU" altLang="zh-CN" sz="2000" dirty="0">
                <a:ea typeface="仿宋" panose="02010609060101010101" pitchFamily="49" charset="-122"/>
              </a:rPr>
              <a:t>≈V</a:t>
            </a:r>
            <a:r>
              <a:rPr lang="ru-RU" altLang="zh-CN" sz="2000" baseline="-25000" dirty="0">
                <a:ea typeface="仿宋" panose="02010609060101010101" pitchFamily="49" charset="-122"/>
              </a:rPr>
              <a:t>GS2</a:t>
            </a:r>
            <a:r>
              <a:rPr lang="zh-CN" altLang="ru-RU" sz="2000" dirty="0">
                <a:ea typeface="仿宋" panose="02010609060101010101" pitchFamily="49" charset="-122"/>
              </a:rPr>
              <a:t>，进一步调整</a:t>
            </a:r>
            <a:r>
              <a:rPr lang="ru-RU" altLang="zh-CN" sz="2000" dirty="0">
                <a:ea typeface="仿宋" panose="02010609060101010101" pitchFamily="49" charset="-122"/>
              </a:rPr>
              <a:t>M</a:t>
            </a:r>
            <a:r>
              <a:rPr lang="ru-RU" altLang="zh-CN" sz="2000" baseline="-25000" dirty="0">
                <a:ea typeface="仿宋" panose="02010609060101010101" pitchFamily="49" charset="-122"/>
              </a:rPr>
              <a:t>6</a:t>
            </a:r>
            <a:r>
              <a:rPr lang="zh-CN" altLang="ru-RU" sz="2000" dirty="0">
                <a:ea typeface="仿宋" panose="02010609060101010101" pitchFamily="49" charset="-122"/>
              </a:rPr>
              <a:t>的尺寸和</a:t>
            </a:r>
            <a:r>
              <a:rPr lang="ru-RU" altLang="zh-CN" sz="2000" dirty="0">
                <a:ea typeface="仿宋" panose="02010609060101010101" pitchFamily="49" charset="-122"/>
              </a:rPr>
              <a:t>R</a:t>
            </a:r>
            <a:r>
              <a:rPr lang="ru-RU" altLang="zh-CN" sz="2000" baseline="-25000" dirty="0">
                <a:ea typeface="仿宋" panose="02010609060101010101" pitchFamily="49" charset="-122"/>
              </a:rPr>
              <a:t>b</a:t>
            </a:r>
            <a:r>
              <a:rPr lang="zh-CN" altLang="ru-RU" sz="2000" dirty="0">
                <a:ea typeface="仿宋" panose="02010609060101010101" pitchFamily="49" charset="-122"/>
              </a:rPr>
              <a:t>的阻值，使</a:t>
            </a:r>
            <a:r>
              <a:rPr lang="ru-RU" altLang="zh-CN" sz="2000" dirty="0">
                <a:ea typeface="仿宋" panose="02010609060101010101" pitchFamily="49" charset="-122"/>
              </a:rPr>
              <a:t>V</a:t>
            </a:r>
            <a:r>
              <a:rPr lang="ru-RU" altLang="zh-CN" sz="2000" baseline="-25000" dirty="0">
                <a:ea typeface="仿宋" panose="02010609060101010101" pitchFamily="49" charset="-122"/>
              </a:rPr>
              <a:t>DS6</a:t>
            </a:r>
            <a:r>
              <a:rPr lang="zh-CN" altLang="ru-RU" sz="2000" dirty="0">
                <a:ea typeface="仿宋" panose="02010609060101010101" pitchFamily="49" charset="-122"/>
              </a:rPr>
              <a:t>＝</a:t>
            </a:r>
            <a:r>
              <a:rPr lang="ru-RU" altLang="zh-CN" sz="2000" dirty="0">
                <a:ea typeface="仿宋" panose="02010609060101010101" pitchFamily="49" charset="-122"/>
              </a:rPr>
              <a:t>V</a:t>
            </a:r>
            <a:r>
              <a:rPr lang="ru-RU" altLang="zh-CN" sz="2000" baseline="-25000" dirty="0">
                <a:ea typeface="仿宋" panose="02010609060101010101" pitchFamily="49" charset="-122"/>
              </a:rPr>
              <a:t>GS6</a:t>
            </a:r>
            <a:r>
              <a:rPr lang="ru-RU" altLang="zh-CN" sz="2000" dirty="0">
                <a:ea typeface="仿宋" panose="02010609060101010101" pitchFamily="49" charset="-122"/>
              </a:rPr>
              <a:t>-R</a:t>
            </a:r>
            <a:r>
              <a:rPr lang="ru-RU" altLang="zh-CN" sz="2000" baseline="-25000" dirty="0">
                <a:ea typeface="仿宋" panose="02010609060101010101" pitchFamily="49" charset="-122"/>
              </a:rPr>
              <a:t>b</a:t>
            </a:r>
            <a:r>
              <a:rPr lang="ru-RU" altLang="zh-CN" sz="2000" dirty="0">
                <a:ea typeface="仿宋" panose="02010609060101010101" pitchFamily="49" charset="-122"/>
              </a:rPr>
              <a:t>I</a:t>
            </a:r>
            <a:r>
              <a:rPr lang="ru-RU" altLang="zh-CN" sz="2000" baseline="-25000" dirty="0">
                <a:ea typeface="仿宋" panose="02010609060101010101" pitchFamily="49" charset="-122"/>
              </a:rPr>
              <a:t>1</a:t>
            </a:r>
            <a:r>
              <a:rPr lang="ru-RU" altLang="zh-CN" sz="2000" dirty="0">
                <a:ea typeface="仿宋" panose="02010609060101010101" pitchFamily="49" charset="-122"/>
              </a:rPr>
              <a:t> ≈V</a:t>
            </a:r>
            <a:r>
              <a:rPr lang="ru-RU" altLang="zh-CN" sz="2000" baseline="-25000" dirty="0">
                <a:ea typeface="仿宋" panose="02010609060101010101" pitchFamily="49" charset="-122"/>
              </a:rPr>
              <a:t>GS1</a:t>
            </a:r>
            <a:r>
              <a:rPr lang="ru-RU" altLang="zh-CN" sz="2000" dirty="0">
                <a:ea typeface="仿宋" panose="02010609060101010101" pitchFamily="49" charset="-122"/>
              </a:rPr>
              <a:t>-V</a:t>
            </a:r>
            <a:r>
              <a:rPr lang="ru-RU" altLang="zh-CN" sz="2000" baseline="-25000" dirty="0">
                <a:ea typeface="仿宋" panose="02010609060101010101" pitchFamily="49" charset="-122"/>
              </a:rPr>
              <a:t>TH1</a:t>
            </a:r>
            <a:r>
              <a:rPr lang="zh-CN" altLang="ru-RU" sz="2000" dirty="0">
                <a:ea typeface="仿宋" panose="02010609060101010101" pitchFamily="49" charset="-122"/>
              </a:rPr>
              <a:t>。</a:t>
            </a:r>
          </a:p>
          <a:p>
            <a:pPr>
              <a:buFontTx/>
              <a:buNone/>
            </a:pPr>
            <a:r>
              <a:rPr lang="zh-CN" altLang="ru-RU" sz="2000" dirty="0">
                <a:ea typeface="仿宋" panose="02010609060101010101" pitchFamily="49" charset="-122"/>
              </a:rPr>
              <a:t>          缺点：由于①</a:t>
            </a:r>
            <a:r>
              <a:rPr lang="ru-RU" altLang="zh-CN" sz="2000" dirty="0">
                <a:ea typeface="仿宋" panose="02010609060101010101" pitchFamily="49" charset="-122"/>
              </a:rPr>
              <a:t>M2</a:t>
            </a:r>
            <a:r>
              <a:rPr lang="zh-CN" altLang="ru-RU" sz="2000" dirty="0">
                <a:ea typeface="仿宋" panose="02010609060101010101" pitchFamily="49" charset="-122"/>
              </a:rPr>
              <a:t>有衬偏效应，而</a:t>
            </a:r>
            <a:r>
              <a:rPr lang="ru-RU" altLang="zh-CN" sz="2000" dirty="0">
                <a:ea typeface="仿宋" panose="02010609060101010101" pitchFamily="49" charset="-122"/>
              </a:rPr>
              <a:t>M5</a:t>
            </a:r>
            <a:r>
              <a:rPr lang="zh-CN" altLang="ru-RU" sz="2000" dirty="0">
                <a:ea typeface="仿宋" panose="02010609060101010101" pitchFamily="49" charset="-122"/>
              </a:rPr>
              <a:t>没有② 实际中</a:t>
            </a:r>
            <a:r>
              <a:rPr lang="ru-RU" altLang="zh-CN" sz="2000" dirty="0">
                <a:ea typeface="仿宋" panose="02010609060101010101" pitchFamily="49" charset="-122"/>
              </a:rPr>
              <a:t>R</a:t>
            </a:r>
            <a:r>
              <a:rPr lang="ru-RU" altLang="zh-CN" sz="2000" baseline="-25000" dirty="0">
                <a:ea typeface="仿宋" panose="02010609060101010101" pitchFamily="49" charset="-122"/>
              </a:rPr>
              <a:t>b</a:t>
            </a:r>
            <a:r>
              <a:rPr lang="ru-RU" altLang="zh-CN" sz="2000" dirty="0">
                <a:ea typeface="仿宋" panose="02010609060101010101" pitchFamily="49" charset="-122"/>
              </a:rPr>
              <a:t>I</a:t>
            </a:r>
            <a:r>
              <a:rPr lang="ru-RU" altLang="zh-CN" sz="2000" baseline="-25000" dirty="0">
                <a:ea typeface="仿宋" panose="02010609060101010101" pitchFamily="49" charset="-122"/>
              </a:rPr>
              <a:t>1</a:t>
            </a:r>
            <a:r>
              <a:rPr lang="zh-CN" altLang="ru-RU" sz="2000" dirty="0">
                <a:ea typeface="仿宋" panose="02010609060101010101" pitchFamily="49" charset="-122"/>
              </a:rPr>
              <a:t>大小不好控制，产生误差。</a:t>
            </a:r>
          </a:p>
          <a:p>
            <a:pPr>
              <a:buFontTx/>
              <a:buNone/>
            </a:pPr>
            <a:r>
              <a:rPr lang="zh-CN" altLang="ru-RU" sz="2000" dirty="0">
                <a:ea typeface="仿宋" panose="02010609060101010101" pitchFamily="49" charset="-122"/>
              </a:rPr>
              <a:t>         例</a:t>
            </a:r>
            <a:r>
              <a:rPr lang="ru-RU" altLang="zh-CN" sz="2000" dirty="0">
                <a:ea typeface="仿宋" panose="02010609060101010101" pitchFamily="49" charset="-122"/>
              </a:rPr>
              <a:t>2</a:t>
            </a:r>
            <a:r>
              <a:rPr lang="zh-CN" altLang="ru-RU" sz="2000" dirty="0">
                <a:ea typeface="仿宋" panose="02010609060101010101" pitchFamily="49" charset="-122"/>
              </a:rPr>
              <a:t>：在图</a:t>
            </a:r>
            <a:r>
              <a:rPr lang="ru-RU" altLang="zh-CN" sz="2000" dirty="0">
                <a:ea typeface="仿宋" panose="02010609060101010101" pitchFamily="49" charset="-122"/>
              </a:rPr>
              <a:t>b</a:t>
            </a:r>
            <a:r>
              <a:rPr lang="zh-CN" altLang="ru-RU" sz="2000" dirty="0">
                <a:ea typeface="仿宋" panose="02010609060101010101" pitchFamily="49" charset="-122"/>
              </a:rPr>
              <a:t>中，采用二极管连接的</a:t>
            </a:r>
            <a:r>
              <a:rPr lang="ru-RU" altLang="zh-CN" sz="2000" dirty="0">
                <a:ea typeface="仿宋" panose="02010609060101010101" pitchFamily="49" charset="-122"/>
              </a:rPr>
              <a:t>M</a:t>
            </a:r>
            <a:r>
              <a:rPr lang="ru-RU" altLang="zh-CN" sz="2000" baseline="-25000" dirty="0">
                <a:ea typeface="仿宋" panose="02010609060101010101" pitchFamily="49" charset="-122"/>
              </a:rPr>
              <a:t>7</a:t>
            </a:r>
            <a:r>
              <a:rPr lang="zh-CN" altLang="ru-RU" sz="2000" dirty="0">
                <a:ea typeface="仿宋" panose="02010609060101010101" pitchFamily="49" charset="-122"/>
              </a:rPr>
              <a:t>代替电阻。在一定</a:t>
            </a:r>
            <a:r>
              <a:rPr lang="ru-RU" altLang="zh-CN" sz="2000" dirty="0">
                <a:ea typeface="仿宋" panose="02010609060101010101" pitchFamily="49" charset="-122"/>
              </a:rPr>
              <a:t>I</a:t>
            </a:r>
            <a:r>
              <a:rPr lang="ru-RU" altLang="zh-CN" sz="2000" baseline="-25000" dirty="0">
                <a:ea typeface="仿宋" panose="02010609060101010101" pitchFamily="49" charset="-122"/>
              </a:rPr>
              <a:t>1</a:t>
            </a:r>
            <a:r>
              <a:rPr lang="zh-CN" altLang="ru-RU" sz="2000" dirty="0">
                <a:ea typeface="仿宋" panose="02010609060101010101" pitchFamily="49" charset="-122"/>
              </a:rPr>
              <a:t>下，选择大</a:t>
            </a:r>
            <a:r>
              <a:rPr lang="ru-RU" altLang="zh-CN" sz="2000" dirty="0">
                <a:ea typeface="仿宋" panose="02010609060101010101" pitchFamily="49" charset="-122"/>
              </a:rPr>
              <a:t>(W/L)</a:t>
            </a:r>
            <a:r>
              <a:rPr lang="ru-RU" altLang="zh-CN" sz="2000" baseline="-25000" dirty="0">
                <a:ea typeface="仿宋" panose="02010609060101010101" pitchFamily="49" charset="-122"/>
              </a:rPr>
              <a:t>7</a:t>
            </a:r>
            <a:r>
              <a:rPr lang="zh-CN" altLang="ru-RU" sz="2000" dirty="0">
                <a:ea typeface="仿宋" panose="02010609060101010101" pitchFamily="49" charset="-122"/>
              </a:rPr>
              <a:t>，从而</a:t>
            </a:r>
            <a:r>
              <a:rPr lang="ru-RU" altLang="zh-CN" sz="2000" dirty="0">
                <a:ea typeface="仿宋" panose="02010609060101010101" pitchFamily="49" charset="-122"/>
              </a:rPr>
              <a:t>V</a:t>
            </a:r>
            <a:r>
              <a:rPr lang="ru-RU" altLang="zh-CN" sz="2000" baseline="-25000" dirty="0">
                <a:ea typeface="仿宋" panose="02010609060101010101" pitchFamily="49" charset="-122"/>
              </a:rPr>
              <a:t>GS7</a:t>
            </a:r>
            <a:r>
              <a:rPr lang="ru-RU" altLang="zh-CN" sz="2000" dirty="0">
                <a:ea typeface="仿宋" panose="02010609060101010101" pitchFamily="49" charset="-122"/>
              </a:rPr>
              <a:t> ≈V</a:t>
            </a:r>
            <a:r>
              <a:rPr lang="ru-RU" altLang="zh-CN" sz="2000" baseline="-25000" dirty="0">
                <a:ea typeface="仿宋" panose="02010609060101010101" pitchFamily="49" charset="-122"/>
              </a:rPr>
              <a:t>TH7</a:t>
            </a:r>
            <a:r>
              <a:rPr lang="zh-CN" altLang="ru-RU" sz="2000" dirty="0">
                <a:ea typeface="仿宋" panose="02010609060101010101" pitchFamily="49" charset="-122"/>
              </a:rPr>
              <a:t>，这样</a:t>
            </a:r>
            <a:r>
              <a:rPr lang="ru-RU" altLang="zh-CN" sz="2000" dirty="0">
                <a:ea typeface="仿宋" panose="02010609060101010101" pitchFamily="49" charset="-122"/>
              </a:rPr>
              <a:t>V</a:t>
            </a:r>
            <a:r>
              <a:rPr lang="ru-RU" altLang="zh-CN" sz="2000" baseline="-25000" dirty="0">
                <a:ea typeface="仿宋" panose="02010609060101010101" pitchFamily="49" charset="-122"/>
              </a:rPr>
              <a:t>b</a:t>
            </a:r>
            <a:r>
              <a:rPr lang="ru-RU" altLang="zh-CN" sz="2000" dirty="0">
                <a:ea typeface="仿宋" panose="02010609060101010101" pitchFamily="49" charset="-122"/>
              </a:rPr>
              <a:t>=V</a:t>
            </a:r>
            <a:r>
              <a:rPr lang="ru-RU" altLang="zh-CN" sz="2000" baseline="-25000" dirty="0">
                <a:ea typeface="仿宋" panose="02010609060101010101" pitchFamily="49" charset="-122"/>
              </a:rPr>
              <a:t>GS5</a:t>
            </a:r>
            <a:r>
              <a:rPr lang="ru-RU" altLang="zh-CN" sz="2000" dirty="0">
                <a:ea typeface="仿宋" panose="02010609060101010101" pitchFamily="49" charset="-122"/>
              </a:rPr>
              <a:t>+V</a:t>
            </a:r>
            <a:r>
              <a:rPr lang="ru-RU" altLang="zh-CN" sz="2000" baseline="-25000" dirty="0">
                <a:ea typeface="仿宋" panose="02010609060101010101" pitchFamily="49" charset="-122"/>
              </a:rPr>
              <a:t>GS6</a:t>
            </a:r>
            <a:r>
              <a:rPr lang="ru-RU" altLang="zh-CN" sz="2000" dirty="0">
                <a:ea typeface="仿宋" panose="02010609060101010101" pitchFamily="49" charset="-122"/>
              </a:rPr>
              <a:t>-V</a:t>
            </a:r>
            <a:r>
              <a:rPr lang="ru-RU" altLang="zh-CN" sz="2000" baseline="-25000" dirty="0">
                <a:ea typeface="仿宋" panose="02010609060101010101" pitchFamily="49" charset="-122"/>
              </a:rPr>
              <a:t>TH7</a:t>
            </a:r>
          </a:p>
          <a:p>
            <a:pPr>
              <a:buFontTx/>
              <a:buNone/>
            </a:pPr>
            <a:r>
              <a:rPr lang="ru-RU" altLang="zh-CN" sz="2000" dirty="0">
                <a:ea typeface="仿宋" panose="02010609060101010101" pitchFamily="49" charset="-122"/>
              </a:rPr>
              <a:t>          </a:t>
            </a:r>
            <a:r>
              <a:rPr lang="zh-CN" altLang="ru-RU" sz="2000" dirty="0">
                <a:ea typeface="仿宋" panose="02010609060101010101" pitchFamily="49" charset="-122"/>
              </a:rPr>
              <a:t>缺点：虽然不需要电阻，但</a:t>
            </a:r>
            <a:r>
              <a:rPr lang="ru-RU" altLang="zh-CN" sz="2000" dirty="0">
                <a:ea typeface="仿宋" panose="02010609060101010101" pitchFamily="49" charset="-122"/>
              </a:rPr>
              <a:t>M2</a:t>
            </a:r>
            <a:r>
              <a:rPr lang="zh-CN" altLang="ru-RU" sz="2000" dirty="0">
                <a:ea typeface="仿宋" panose="02010609060101010101" pitchFamily="49" charset="-122"/>
              </a:rPr>
              <a:t>有衬偏效应，而</a:t>
            </a:r>
            <a:r>
              <a:rPr lang="ru-RU" altLang="zh-CN" sz="2000" dirty="0">
                <a:ea typeface="仿宋" panose="02010609060101010101" pitchFamily="49" charset="-122"/>
              </a:rPr>
              <a:t>M5</a:t>
            </a:r>
            <a:r>
              <a:rPr lang="zh-CN" altLang="ru-RU" sz="2000" dirty="0">
                <a:ea typeface="仿宋" panose="02010609060101010101" pitchFamily="49" charset="-122"/>
              </a:rPr>
              <a:t>没有，仍会产生误差。</a:t>
            </a:r>
          </a:p>
          <a:p>
            <a:pPr lvl="1"/>
            <a:r>
              <a:rPr lang="zh-CN" altLang="ru-RU" sz="2000" dirty="0">
                <a:ea typeface="仿宋" panose="02010609060101010101" pitchFamily="49" charset="-122"/>
              </a:rPr>
              <a:t>因此，设计中给出余量。</a:t>
            </a:r>
          </a:p>
        </p:txBody>
      </p:sp>
      <p:pic>
        <p:nvPicPr>
          <p:cNvPr id="2141" name="Picture 93">
            <a:extLst>
              <a:ext uri="{FF2B5EF4-FFF2-40B4-BE49-F238E27FC236}">
                <a16:creationId xmlns:a16="http://schemas.microsoft.com/office/drawing/2014/main" id="{10953E23-64CD-964E-00E8-FE065E1310ED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107" y="701702"/>
            <a:ext cx="189547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43" name="Line 95">
            <a:extLst>
              <a:ext uri="{FF2B5EF4-FFF2-40B4-BE49-F238E27FC236}">
                <a16:creationId xmlns:a16="http://schemas.microsoft.com/office/drawing/2014/main" id="{8FAEC7E2-D47B-A9A0-6168-E17A12220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7852" y="1607515"/>
            <a:ext cx="1699566" cy="382219"/>
          </a:xfrm>
          <a:prstGeom prst="line">
            <a:avLst/>
          </a:prstGeom>
          <a:noFill/>
          <a:ln w="9525" cap="flat" algn="ctr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366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电流镜作负载的差动对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47" name="Rectangle 99">
            <a:extLst>
              <a:ext uri="{FF2B5EF4-FFF2-40B4-BE49-F238E27FC236}">
                <a16:creationId xmlns:a16="http://schemas.microsoft.com/office/drawing/2014/main" id="{6F95957C-202E-9B64-3177-87672BF0D006}"/>
              </a:ext>
            </a:extLst>
          </p:cNvPr>
          <p:cNvSpPr txBox="1">
            <a:spLocks noChangeArrowheads="1"/>
          </p:cNvSpPr>
          <p:nvPr/>
        </p:nvSpPr>
        <p:spPr>
          <a:xfrm>
            <a:off x="193852" y="969264"/>
            <a:ext cx="6202363" cy="54864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zh-CN" sz="3600">
                <a:ea typeface="仿宋" panose="02010609060101010101" pitchFamily="49" charset="-122"/>
              </a:rPr>
              <a:t>3.1</a:t>
            </a:r>
            <a:r>
              <a:rPr lang="zh-CN" altLang="ru-RU" sz="3600">
                <a:ea typeface="仿宋" panose="02010609060101010101" pitchFamily="49" charset="-122"/>
              </a:rPr>
              <a:t>大信号分析</a:t>
            </a:r>
          </a:p>
          <a:p>
            <a:pPr lvl="1">
              <a:spcBef>
                <a:spcPct val="65000"/>
              </a:spcBef>
            </a:pPr>
            <a:r>
              <a:rPr lang="ru-RU" altLang="zh-CN" sz="2000">
                <a:ea typeface="仿宋" panose="02010609060101010101" pitchFamily="49" charset="-122"/>
              </a:rPr>
              <a:t>V</a:t>
            </a:r>
            <a:r>
              <a:rPr lang="ru-RU" altLang="zh-CN" sz="2000" baseline="-25000">
                <a:ea typeface="仿宋" panose="02010609060101010101" pitchFamily="49" charset="-122"/>
              </a:rPr>
              <a:t>in1</a:t>
            </a:r>
            <a:r>
              <a:rPr lang="ru-RU" altLang="zh-CN" sz="2000">
                <a:ea typeface="仿宋" panose="02010609060101010101" pitchFamily="49" charset="-122"/>
              </a:rPr>
              <a:t>-V</a:t>
            </a:r>
            <a:r>
              <a:rPr lang="ru-RU" altLang="zh-CN" sz="2000" baseline="-25000">
                <a:ea typeface="仿宋" panose="02010609060101010101" pitchFamily="49" charset="-122"/>
              </a:rPr>
              <a:t>in2</a:t>
            </a:r>
            <a:r>
              <a:rPr lang="zh-CN" altLang="ru-RU" sz="2000">
                <a:ea typeface="仿宋" panose="02010609060101010101" pitchFamily="49" charset="-122"/>
              </a:rPr>
              <a:t>足够负时，</a:t>
            </a:r>
            <a:r>
              <a:rPr lang="ru-RU" altLang="zh-CN" sz="2000">
                <a:ea typeface="仿宋" panose="02010609060101010101" pitchFamily="49" charset="-122"/>
              </a:rPr>
              <a:t>M</a:t>
            </a:r>
            <a:r>
              <a:rPr lang="ru-RU" altLang="zh-CN" sz="2000" baseline="-25000">
                <a:ea typeface="仿宋" panose="02010609060101010101" pitchFamily="49" charset="-122"/>
              </a:rPr>
              <a:t>1</a:t>
            </a:r>
            <a:r>
              <a:rPr lang="zh-CN" altLang="ru-RU" sz="2000">
                <a:ea typeface="仿宋" panose="02010609060101010101" pitchFamily="49" charset="-122"/>
              </a:rPr>
              <a:t>、</a:t>
            </a:r>
            <a:r>
              <a:rPr lang="ru-RU" altLang="zh-CN" sz="2000">
                <a:ea typeface="仿宋" panose="02010609060101010101" pitchFamily="49" charset="-122"/>
              </a:rPr>
              <a:t>M</a:t>
            </a:r>
            <a:r>
              <a:rPr lang="ru-RU" altLang="zh-CN" sz="2000" baseline="-25000">
                <a:ea typeface="仿宋" panose="02010609060101010101" pitchFamily="49" charset="-122"/>
              </a:rPr>
              <a:t>3</a:t>
            </a:r>
            <a:r>
              <a:rPr lang="zh-CN" altLang="ru-RU" sz="2000">
                <a:ea typeface="仿宋" panose="02010609060101010101" pitchFamily="49" charset="-122"/>
              </a:rPr>
              <a:t>和</a:t>
            </a:r>
            <a:r>
              <a:rPr lang="ru-RU" altLang="zh-CN" sz="2000">
                <a:ea typeface="仿宋" panose="02010609060101010101" pitchFamily="49" charset="-122"/>
              </a:rPr>
              <a:t>M</a:t>
            </a:r>
            <a:r>
              <a:rPr lang="ru-RU" altLang="zh-CN" sz="2000" baseline="-25000">
                <a:ea typeface="仿宋" panose="02010609060101010101" pitchFamily="49" charset="-122"/>
              </a:rPr>
              <a:t>4</a:t>
            </a:r>
            <a:r>
              <a:rPr lang="zh-CN" altLang="ru-RU" sz="2000">
                <a:ea typeface="仿宋" panose="02010609060101010101" pitchFamily="49" charset="-122"/>
              </a:rPr>
              <a:t>均关断，</a:t>
            </a:r>
            <a:r>
              <a:rPr lang="ru-RU" altLang="zh-CN" sz="2000">
                <a:ea typeface="仿宋" panose="02010609060101010101" pitchFamily="49" charset="-122"/>
              </a:rPr>
              <a:t>M</a:t>
            </a:r>
            <a:r>
              <a:rPr lang="ru-RU" altLang="zh-CN" sz="2000" baseline="-25000">
                <a:ea typeface="仿宋" panose="02010609060101010101" pitchFamily="49" charset="-122"/>
              </a:rPr>
              <a:t>2</a:t>
            </a:r>
            <a:r>
              <a:rPr lang="zh-CN" altLang="ru-RU" sz="2000">
                <a:ea typeface="仿宋" panose="02010609060101010101" pitchFamily="49" charset="-122"/>
              </a:rPr>
              <a:t>和</a:t>
            </a:r>
            <a:r>
              <a:rPr lang="ru-RU" altLang="zh-CN" sz="2000">
                <a:ea typeface="仿宋" panose="02010609060101010101" pitchFamily="49" charset="-122"/>
              </a:rPr>
              <a:t>M</a:t>
            </a:r>
            <a:r>
              <a:rPr lang="ru-RU" altLang="zh-CN" sz="2000" baseline="-25000">
                <a:ea typeface="仿宋" panose="02010609060101010101" pitchFamily="49" charset="-122"/>
              </a:rPr>
              <a:t>5</a:t>
            </a:r>
            <a:r>
              <a:rPr lang="zh-CN" altLang="ru-RU" sz="2000">
                <a:ea typeface="仿宋" panose="02010609060101010101" pitchFamily="49" charset="-122"/>
              </a:rPr>
              <a:t>工作在深线性区，传输的电流为</a:t>
            </a:r>
            <a:r>
              <a:rPr lang="ru-RU" altLang="zh-CN" sz="2000">
                <a:ea typeface="仿宋" panose="02010609060101010101" pitchFamily="49" charset="-122"/>
              </a:rPr>
              <a:t>0</a:t>
            </a:r>
            <a:r>
              <a:rPr lang="zh-CN" altLang="ru-RU" sz="2000">
                <a:ea typeface="仿宋" panose="02010609060101010101" pitchFamily="49" charset="-122"/>
              </a:rPr>
              <a:t>，</a:t>
            </a:r>
            <a:r>
              <a:rPr lang="ru-RU" altLang="zh-CN" sz="2000">
                <a:ea typeface="仿宋" panose="02010609060101010101" pitchFamily="49" charset="-122"/>
              </a:rPr>
              <a:t>V</a:t>
            </a:r>
            <a:r>
              <a:rPr lang="ru-RU" altLang="zh-CN" sz="2000" baseline="-25000">
                <a:ea typeface="仿宋" panose="02010609060101010101" pitchFamily="49" charset="-122"/>
              </a:rPr>
              <a:t>out</a:t>
            </a:r>
            <a:r>
              <a:rPr lang="ru-RU" altLang="zh-CN" sz="2000">
                <a:ea typeface="仿宋" panose="02010609060101010101" pitchFamily="49" charset="-122"/>
              </a:rPr>
              <a:t>=0</a:t>
            </a:r>
            <a:r>
              <a:rPr lang="zh-CN" altLang="ru-RU" sz="2000">
                <a:ea typeface="仿宋" panose="02010609060101010101" pitchFamily="49" charset="-122"/>
              </a:rPr>
              <a:t>；</a:t>
            </a:r>
          </a:p>
          <a:p>
            <a:pPr lvl="1">
              <a:spcBef>
                <a:spcPct val="65000"/>
              </a:spcBef>
            </a:pPr>
            <a:r>
              <a:rPr lang="zh-CN" altLang="ru-RU" sz="2000">
                <a:ea typeface="仿宋" panose="02010609060101010101" pitchFamily="49" charset="-122"/>
              </a:rPr>
              <a:t>随</a:t>
            </a:r>
            <a:r>
              <a:rPr lang="ru-RU" altLang="zh-CN" sz="2000">
                <a:ea typeface="仿宋" panose="02010609060101010101" pitchFamily="49" charset="-122"/>
              </a:rPr>
              <a:t>V</a:t>
            </a:r>
            <a:r>
              <a:rPr lang="ru-RU" altLang="zh-CN" sz="2000" baseline="-25000">
                <a:ea typeface="仿宋" panose="02010609060101010101" pitchFamily="49" charset="-122"/>
              </a:rPr>
              <a:t>in1</a:t>
            </a:r>
            <a:r>
              <a:rPr lang="ru-RU" altLang="zh-CN" sz="2000">
                <a:ea typeface="仿宋" panose="02010609060101010101" pitchFamily="49" charset="-122"/>
              </a:rPr>
              <a:t>-V</a:t>
            </a:r>
            <a:r>
              <a:rPr lang="ru-RU" altLang="zh-CN" sz="2000" baseline="-25000">
                <a:ea typeface="仿宋" panose="02010609060101010101" pitchFamily="49" charset="-122"/>
              </a:rPr>
              <a:t>in2</a:t>
            </a:r>
            <a:r>
              <a:rPr lang="zh-CN" altLang="ru-RU" sz="2000">
                <a:ea typeface="仿宋" panose="02010609060101010101" pitchFamily="49" charset="-122"/>
              </a:rPr>
              <a:t>增长，</a:t>
            </a:r>
            <a:r>
              <a:rPr lang="ru-RU" altLang="zh-CN" sz="2000">
                <a:ea typeface="仿宋" panose="02010609060101010101" pitchFamily="49" charset="-122"/>
              </a:rPr>
              <a:t>M</a:t>
            </a:r>
            <a:r>
              <a:rPr lang="ru-RU" altLang="zh-CN" sz="2000" baseline="-25000">
                <a:ea typeface="仿宋" panose="02010609060101010101" pitchFamily="49" charset="-122"/>
              </a:rPr>
              <a:t>1</a:t>
            </a:r>
            <a:r>
              <a:rPr lang="zh-CN" altLang="ru-RU" sz="2000">
                <a:ea typeface="仿宋" panose="02010609060101010101" pitchFamily="49" charset="-122"/>
              </a:rPr>
              <a:t>开始导通，使</a:t>
            </a:r>
            <a:r>
              <a:rPr lang="ru-RU" altLang="zh-CN" sz="2000">
                <a:ea typeface="仿宋" panose="02010609060101010101" pitchFamily="49" charset="-122"/>
              </a:rPr>
              <a:t>I</a:t>
            </a:r>
            <a:r>
              <a:rPr lang="ru-RU" altLang="zh-CN" sz="2000" baseline="-25000">
                <a:ea typeface="仿宋" panose="02010609060101010101" pitchFamily="49" charset="-122"/>
              </a:rPr>
              <a:t>D5</a:t>
            </a:r>
            <a:r>
              <a:rPr lang="zh-CN" altLang="ru-RU" sz="2000">
                <a:ea typeface="仿宋" panose="02010609060101010101" pitchFamily="49" charset="-122"/>
              </a:rPr>
              <a:t>的一部分流经</a:t>
            </a:r>
            <a:r>
              <a:rPr lang="ru-RU" altLang="zh-CN" sz="2000">
                <a:ea typeface="仿宋" panose="02010609060101010101" pitchFamily="49" charset="-122"/>
              </a:rPr>
              <a:t>M</a:t>
            </a:r>
            <a:r>
              <a:rPr lang="ru-RU" altLang="zh-CN" sz="2000" baseline="-25000">
                <a:ea typeface="仿宋" panose="02010609060101010101" pitchFamily="49" charset="-122"/>
              </a:rPr>
              <a:t>3</a:t>
            </a:r>
            <a:r>
              <a:rPr lang="zh-CN" altLang="ru-RU" sz="2000">
                <a:ea typeface="仿宋" panose="02010609060101010101" pitchFamily="49" charset="-122"/>
              </a:rPr>
              <a:t>，</a:t>
            </a:r>
            <a:r>
              <a:rPr lang="ru-RU" altLang="zh-CN" sz="2000">
                <a:ea typeface="仿宋" panose="02010609060101010101" pitchFamily="49" charset="-122"/>
              </a:rPr>
              <a:t>M</a:t>
            </a:r>
            <a:r>
              <a:rPr lang="ru-RU" altLang="zh-CN" sz="2000" baseline="-25000">
                <a:ea typeface="仿宋" panose="02010609060101010101" pitchFamily="49" charset="-122"/>
              </a:rPr>
              <a:t>4</a:t>
            </a:r>
            <a:r>
              <a:rPr lang="zh-CN" altLang="ru-RU" sz="2000">
                <a:ea typeface="仿宋" panose="02010609060101010101" pitchFamily="49" charset="-122"/>
              </a:rPr>
              <a:t>开启，</a:t>
            </a:r>
            <a:r>
              <a:rPr lang="ru-RU" altLang="zh-CN" sz="2000">
                <a:ea typeface="仿宋" panose="02010609060101010101" pitchFamily="49" charset="-122"/>
              </a:rPr>
              <a:t>V</a:t>
            </a:r>
            <a:r>
              <a:rPr lang="ru-RU" altLang="zh-CN" sz="2000" baseline="-25000">
                <a:ea typeface="仿宋" panose="02010609060101010101" pitchFamily="49" charset="-122"/>
              </a:rPr>
              <a:t>out</a:t>
            </a:r>
            <a:r>
              <a:rPr lang="zh-CN" altLang="ru-RU" sz="2000">
                <a:ea typeface="仿宋" panose="02010609060101010101" pitchFamily="49" charset="-122"/>
              </a:rPr>
              <a:t>增长</a:t>
            </a:r>
          </a:p>
          <a:p>
            <a:pPr lvl="1">
              <a:spcBef>
                <a:spcPct val="65000"/>
              </a:spcBef>
            </a:pPr>
            <a:r>
              <a:rPr lang="zh-CN" altLang="ru-RU" sz="2000">
                <a:ea typeface="仿宋" panose="02010609060101010101" pitchFamily="49" charset="-122"/>
              </a:rPr>
              <a:t>当</a:t>
            </a:r>
            <a:r>
              <a:rPr lang="ru-RU" altLang="zh-CN" sz="2000">
                <a:ea typeface="仿宋" panose="02010609060101010101" pitchFamily="49" charset="-122"/>
              </a:rPr>
              <a:t>V</a:t>
            </a:r>
            <a:r>
              <a:rPr lang="ru-RU" altLang="zh-CN" sz="2000" baseline="-25000">
                <a:ea typeface="仿宋" panose="02010609060101010101" pitchFamily="49" charset="-122"/>
              </a:rPr>
              <a:t>in1</a:t>
            </a:r>
            <a:r>
              <a:rPr lang="zh-CN" altLang="ru-RU" sz="2000">
                <a:ea typeface="仿宋" panose="02010609060101010101" pitchFamily="49" charset="-122"/>
              </a:rPr>
              <a:t>和</a:t>
            </a:r>
            <a:r>
              <a:rPr lang="ru-RU" altLang="zh-CN" sz="2000">
                <a:ea typeface="仿宋" panose="02010609060101010101" pitchFamily="49" charset="-122"/>
              </a:rPr>
              <a:t>V</a:t>
            </a:r>
            <a:r>
              <a:rPr lang="ru-RU" altLang="zh-CN" sz="2000" baseline="-25000">
                <a:ea typeface="仿宋" panose="02010609060101010101" pitchFamily="49" charset="-122"/>
              </a:rPr>
              <a:t>in2</a:t>
            </a:r>
            <a:r>
              <a:rPr lang="zh-CN" altLang="ru-RU" sz="2000">
                <a:ea typeface="仿宋" panose="02010609060101010101" pitchFamily="49" charset="-122"/>
              </a:rPr>
              <a:t>相当时，</a:t>
            </a:r>
            <a:r>
              <a:rPr lang="ru-RU" altLang="zh-CN" sz="2000">
                <a:ea typeface="仿宋" panose="02010609060101010101" pitchFamily="49" charset="-122"/>
              </a:rPr>
              <a:t>M2</a:t>
            </a:r>
            <a:r>
              <a:rPr lang="zh-CN" altLang="ru-RU" sz="2000">
                <a:ea typeface="仿宋" panose="02010609060101010101" pitchFamily="49" charset="-122"/>
              </a:rPr>
              <a:t>和</a:t>
            </a:r>
            <a:r>
              <a:rPr lang="ru-RU" altLang="zh-CN" sz="2000">
                <a:ea typeface="仿宋" panose="02010609060101010101" pitchFamily="49" charset="-122"/>
              </a:rPr>
              <a:t>M4</a:t>
            </a:r>
            <a:r>
              <a:rPr lang="zh-CN" altLang="ru-RU" sz="2000">
                <a:ea typeface="仿宋" panose="02010609060101010101" pitchFamily="49" charset="-122"/>
              </a:rPr>
              <a:t>都处于饱和区，产生一个高增益区。</a:t>
            </a:r>
          </a:p>
          <a:p>
            <a:pPr lvl="1">
              <a:spcBef>
                <a:spcPct val="65000"/>
              </a:spcBef>
            </a:pPr>
            <a:r>
              <a:rPr lang="zh-CN" altLang="ru-RU" sz="2000">
                <a:ea typeface="仿宋" panose="02010609060101010101" pitchFamily="49" charset="-122"/>
              </a:rPr>
              <a:t>当</a:t>
            </a:r>
            <a:r>
              <a:rPr lang="ru-RU" altLang="zh-CN" sz="2000">
                <a:ea typeface="仿宋" panose="02010609060101010101" pitchFamily="49" charset="-122"/>
              </a:rPr>
              <a:t>V</a:t>
            </a:r>
            <a:r>
              <a:rPr lang="ru-RU" altLang="zh-CN" sz="2000" baseline="-25000">
                <a:ea typeface="仿宋" panose="02010609060101010101" pitchFamily="49" charset="-122"/>
              </a:rPr>
              <a:t>in1</a:t>
            </a:r>
            <a:r>
              <a:rPr lang="ru-RU" altLang="zh-CN" sz="2000">
                <a:ea typeface="仿宋" panose="02010609060101010101" pitchFamily="49" charset="-122"/>
              </a:rPr>
              <a:t>-V</a:t>
            </a:r>
            <a:r>
              <a:rPr lang="ru-RU" altLang="zh-CN" sz="2000" baseline="-25000">
                <a:ea typeface="仿宋" panose="02010609060101010101" pitchFamily="49" charset="-122"/>
              </a:rPr>
              <a:t>in2</a:t>
            </a:r>
            <a:r>
              <a:rPr lang="zh-CN" altLang="ru-RU" sz="2000">
                <a:ea typeface="仿宋" panose="02010609060101010101" pitchFamily="49" charset="-122"/>
              </a:rPr>
              <a:t>变得正的多时，</a:t>
            </a:r>
            <a:r>
              <a:rPr lang="ru-RU" altLang="zh-CN" sz="2000">
                <a:ea typeface="仿宋" panose="02010609060101010101" pitchFamily="49" charset="-122"/>
              </a:rPr>
              <a:t>I</a:t>
            </a:r>
            <a:r>
              <a:rPr lang="ru-RU" altLang="zh-CN" sz="2000" baseline="-25000">
                <a:ea typeface="仿宋" panose="02010609060101010101" pitchFamily="49" charset="-122"/>
              </a:rPr>
              <a:t>D1</a:t>
            </a:r>
            <a:r>
              <a:rPr lang="ru-RU" altLang="zh-CN" sz="2000">
                <a:ea typeface="仿宋" panose="02010609060101010101" pitchFamily="49" charset="-122"/>
              </a:rPr>
              <a:t>↑</a:t>
            </a:r>
            <a:r>
              <a:rPr lang="zh-CN" altLang="ru-RU" sz="2000">
                <a:ea typeface="仿宋" panose="02010609060101010101" pitchFamily="49" charset="-122"/>
              </a:rPr>
              <a:t>，</a:t>
            </a:r>
            <a:r>
              <a:rPr lang="ru-RU" altLang="zh-CN" sz="2000">
                <a:ea typeface="仿宋" panose="02010609060101010101" pitchFamily="49" charset="-122"/>
              </a:rPr>
              <a:t>|I</a:t>
            </a:r>
            <a:r>
              <a:rPr lang="ru-RU" altLang="zh-CN" sz="2000" baseline="-25000">
                <a:ea typeface="仿宋" panose="02010609060101010101" pitchFamily="49" charset="-122"/>
              </a:rPr>
              <a:t>D3</a:t>
            </a:r>
            <a:r>
              <a:rPr lang="ru-RU" altLang="zh-CN" sz="2000">
                <a:ea typeface="仿宋" panose="02010609060101010101" pitchFamily="49" charset="-122"/>
              </a:rPr>
              <a:t>|↑</a:t>
            </a:r>
            <a:r>
              <a:rPr lang="zh-CN" altLang="ru-RU" sz="2000">
                <a:ea typeface="仿宋" panose="02010609060101010101" pitchFamily="49" charset="-122"/>
              </a:rPr>
              <a:t>， </a:t>
            </a:r>
            <a:r>
              <a:rPr lang="ru-RU" altLang="zh-CN" sz="2000">
                <a:ea typeface="仿宋" panose="02010609060101010101" pitchFamily="49" charset="-122"/>
              </a:rPr>
              <a:t>|I</a:t>
            </a:r>
            <a:r>
              <a:rPr lang="ru-RU" altLang="zh-CN" sz="2000" baseline="-25000">
                <a:ea typeface="仿宋" panose="02010609060101010101" pitchFamily="49" charset="-122"/>
              </a:rPr>
              <a:t>D4</a:t>
            </a:r>
            <a:r>
              <a:rPr lang="ru-RU" altLang="zh-CN" sz="2000">
                <a:ea typeface="仿宋" panose="02010609060101010101" pitchFamily="49" charset="-122"/>
              </a:rPr>
              <a:t>|↑</a:t>
            </a:r>
            <a:r>
              <a:rPr lang="zh-CN" altLang="ru-RU" sz="2000">
                <a:ea typeface="仿宋" panose="02010609060101010101" pitchFamily="49" charset="-122"/>
              </a:rPr>
              <a:t>的趋势，</a:t>
            </a:r>
            <a:r>
              <a:rPr lang="ru-RU" altLang="zh-CN" sz="2000">
                <a:ea typeface="仿宋" panose="02010609060101010101" pitchFamily="49" charset="-122"/>
              </a:rPr>
              <a:t>I</a:t>
            </a:r>
            <a:r>
              <a:rPr lang="ru-RU" altLang="zh-CN" sz="2000" baseline="-25000">
                <a:ea typeface="仿宋" panose="02010609060101010101" pitchFamily="49" charset="-122"/>
              </a:rPr>
              <a:t>D2</a:t>
            </a:r>
            <a:r>
              <a:rPr lang="ru-RU" altLang="zh-CN" sz="2000">
                <a:ea typeface="仿宋" panose="02010609060101010101" pitchFamily="49" charset="-122"/>
              </a:rPr>
              <a:t> ↓</a:t>
            </a:r>
            <a:r>
              <a:rPr lang="zh-CN" altLang="ru-RU" sz="2000">
                <a:ea typeface="仿宋" panose="02010609060101010101" pitchFamily="49" charset="-122"/>
              </a:rPr>
              <a:t>，最终导致</a:t>
            </a:r>
            <a:r>
              <a:rPr lang="ru-RU" altLang="zh-CN" sz="2000">
                <a:ea typeface="仿宋" panose="02010609060101010101" pitchFamily="49" charset="-122"/>
              </a:rPr>
              <a:t>M</a:t>
            </a:r>
            <a:r>
              <a:rPr lang="ru-RU" altLang="zh-CN" sz="2000" baseline="-25000">
                <a:ea typeface="仿宋" panose="02010609060101010101" pitchFamily="49" charset="-122"/>
              </a:rPr>
              <a:t>4</a:t>
            </a:r>
            <a:r>
              <a:rPr lang="zh-CN" altLang="ru-RU" sz="2000">
                <a:ea typeface="仿宋" panose="02010609060101010101" pitchFamily="49" charset="-122"/>
              </a:rPr>
              <a:t>进入线性区</a:t>
            </a:r>
          </a:p>
          <a:p>
            <a:pPr lvl="1">
              <a:spcBef>
                <a:spcPct val="65000"/>
              </a:spcBef>
            </a:pPr>
            <a:r>
              <a:rPr lang="zh-CN" altLang="ru-RU" sz="2000">
                <a:ea typeface="仿宋" panose="02010609060101010101" pitchFamily="49" charset="-122"/>
              </a:rPr>
              <a:t>当</a:t>
            </a:r>
            <a:r>
              <a:rPr lang="ru-RU" altLang="zh-CN" sz="2000">
                <a:ea typeface="仿宋" panose="02010609060101010101" pitchFamily="49" charset="-122"/>
              </a:rPr>
              <a:t>V</a:t>
            </a:r>
            <a:r>
              <a:rPr lang="ru-RU" altLang="zh-CN" sz="2000" baseline="-25000">
                <a:ea typeface="仿宋" panose="02010609060101010101" pitchFamily="49" charset="-122"/>
              </a:rPr>
              <a:t>in1</a:t>
            </a:r>
            <a:r>
              <a:rPr lang="ru-RU" altLang="zh-CN" sz="2000">
                <a:ea typeface="仿宋" panose="02010609060101010101" pitchFamily="49" charset="-122"/>
              </a:rPr>
              <a:t>-V</a:t>
            </a:r>
            <a:r>
              <a:rPr lang="ru-RU" altLang="zh-CN" sz="2000" baseline="-25000">
                <a:ea typeface="仿宋" panose="02010609060101010101" pitchFamily="49" charset="-122"/>
              </a:rPr>
              <a:t>in2</a:t>
            </a:r>
            <a:r>
              <a:rPr lang="zh-CN" altLang="ru-RU" sz="2000">
                <a:ea typeface="仿宋" panose="02010609060101010101" pitchFamily="49" charset="-122"/>
              </a:rPr>
              <a:t>足够正时，</a:t>
            </a:r>
            <a:r>
              <a:rPr lang="ru-RU" altLang="zh-CN" sz="2000">
                <a:ea typeface="仿宋" panose="02010609060101010101" pitchFamily="49" charset="-122"/>
              </a:rPr>
              <a:t>M</a:t>
            </a:r>
            <a:r>
              <a:rPr lang="ru-RU" altLang="zh-CN" sz="2000" baseline="-25000">
                <a:ea typeface="仿宋" panose="02010609060101010101" pitchFamily="49" charset="-122"/>
              </a:rPr>
              <a:t>2</a:t>
            </a:r>
            <a:r>
              <a:rPr lang="zh-CN" altLang="ru-RU" sz="2000">
                <a:ea typeface="仿宋" panose="02010609060101010101" pitchFamily="49" charset="-122"/>
              </a:rPr>
              <a:t>关断，</a:t>
            </a:r>
            <a:r>
              <a:rPr lang="ru-RU" altLang="zh-CN" sz="2000">
                <a:ea typeface="仿宋" panose="02010609060101010101" pitchFamily="49" charset="-122"/>
              </a:rPr>
              <a:t>M</a:t>
            </a:r>
            <a:r>
              <a:rPr lang="ru-RU" altLang="zh-CN" sz="2000" baseline="-25000">
                <a:ea typeface="仿宋" panose="02010609060101010101" pitchFamily="49" charset="-122"/>
              </a:rPr>
              <a:t>4</a:t>
            </a:r>
            <a:r>
              <a:rPr lang="zh-CN" altLang="ru-RU" sz="2000">
                <a:ea typeface="仿宋" panose="02010609060101010101" pitchFamily="49" charset="-122"/>
              </a:rPr>
              <a:t>的电流为</a:t>
            </a:r>
            <a:r>
              <a:rPr lang="ru-RU" altLang="zh-CN" sz="2000">
                <a:ea typeface="仿宋" panose="02010609060101010101" pitchFamily="49" charset="-122"/>
              </a:rPr>
              <a:t>0</a:t>
            </a:r>
            <a:r>
              <a:rPr lang="zh-CN" altLang="ru-RU" sz="2000">
                <a:ea typeface="仿宋" panose="02010609060101010101" pitchFamily="49" charset="-122"/>
              </a:rPr>
              <a:t>且处于深线性区，</a:t>
            </a:r>
            <a:r>
              <a:rPr lang="ru-RU" altLang="zh-CN" sz="2000">
                <a:ea typeface="仿宋" panose="02010609060101010101" pitchFamily="49" charset="-122"/>
              </a:rPr>
              <a:t>V</a:t>
            </a:r>
            <a:r>
              <a:rPr lang="ru-RU" altLang="zh-CN" sz="2000" baseline="-25000">
                <a:ea typeface="仿宋" panose="02010609060101010101" pitchFamily="49" charset="-122"/>
              </a:rPr>
              <a:t>out</a:t>
            </a:r>
            <a:r>
              <a:rPr lang="zh-CN" altLang="ru-RU" sz="2000">
                <a:ea typeface="仿宋" panose="02010609060101010101" pitchFamily="49" charset="-122"/>
              </a:rPr>
              <a:t>＝</a:t>
            </a:r>
            <a:r>
              <a:rPr lang="ru-RU" altLang="zh-CN" sz="2000">
                <a:ea typeface="仿宋" panose="02010609060101010101" pitchFamily="49" charset="-122"/>
              </a:rPr>
              <a:t>V</a:t>
            </a:r>
            <a:r>
              <a:rPr lang="ru-RU" altLang="zh-CN" sz="2000" baseline="-25000">
                <a:ea typeface="仿宋" panose="02010609060101010101" pitchFamily="49" charset="-122"/>
              </a:rPr>
              <a:t>DD</a:t>
            </a:r>
            <a:endParaRPr lang="ru-RU" altLang="zh-CN">
              <a:ea typeface="仿宋" panose="02010609060101010101" pitchFamily="49" charset="-122"/>
            </a:endParaRPr>
          </a:p>
        </p:txBody>
      </p:sp>
      <p:pic>
        <p:nvPicPr>
          <p:cNvPr id="2148" name="Picture 100">
            <a:extLst>
              <a:ext uri="{FF2B5EF4-FFF2-40B4-BE49-F238E27FC236}">
                <a16:creationId xmlns:a16="http://schemas.microsoft.com/office/drawing/2014/main" id="{E2E7FCFF-A1D9-D800-33BA-F9E442C5C19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002" y="1155002"/>
            <a:ext cx="26670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49" name="Picture 101">
            <a:extLst>
              <a:ext uri="{FF2B5EF4-FFF2-40B4-BE49-F238E27FC236}">
                <a16:creationId xmlns:a16="http://schemas.microsoft.com/office/drawing/2014/main" id="{66B7AA4A-B13E-F092-D85F-91F35944C210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127" y="4093464"/>
            <a:ext cx="21240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7648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电流镜作负载的差动对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52" name="Rectangle 104">
            <a:extLst>
              <a:ext uri="{FF2B5EF4-FFF2-40B4-BE49-F238E27FC236}">
                <a16:creationId xmlns:a16="http://schemas.microsoft.com/office/drawing/2014/main" id="{5701CF90-621C-62BA-7173-6C91233308C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5181600" cy="4525963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ru-RU">
                <a:ea typeface="仿宋" panose="02010609060101010101" pitchFamily="49" charset="-122"/>
              </a:rPr>
              <a:t>输入共模电压的选择</a:t>
            </a:r>
          </a:p>
          <a:p>
            <a:pPr lvl="1">
              <a:buFontTx/>
              <a:buNone/>
            </a:pPr>
            <a:r>
              <a:rPr lang="zh-CN" altLang="ru-RU">
                <a:ea typeface="仿宋" panose="02010609060101010101" pitchFamily="49" charset="-122"/>
              </a:rPr>
              <a:t>    为使</a:t>
            </a:r>
            <a:r>
              <a:rPr lang="ru-RU" altLang="zh-CN">
                <a:ea typeface="仿宋" panose="02010609060101010101" pitchFamily="49" charset="-122"/>
              </a:rPr>
              <a:t>M2</a:t>
            </a:r>
            <a:r>
              <a:rPr lang="zh-CN" altLang="ru-RU">
                <a:ea typeface="仿宋" panose="02010609060101010101" pitchFamily="49" charset="-122"/>
              </a:rPr>
              <a:t>饱和，输出电压不能小于</a:t>
            </a:r>
            <a:r>
              <a:rPr lang="ru-RU" altLang="zh-CN">
                <a:ea typeface="仿宋" panose="02010609060101010101" pitchFamily="49" charset="-122"/>
              </a:rPr>
              <a:t>V</a:t>
            </a:r>
            <a:r>
              <a:rPr lang="ru-RU" altLang="zh-CN" baseline="-25000">
                <a:ea typeface="仿宋" panose="02010609060101010101" pitchFamily="49" charset="-122"/>
              </a:rPr>
              <a:t>in,CM</a:t>
            </a:r>
            <a:r>
              <a:rPr lang="ru-RU" altLang="zh-CN">
                <a:ea typeface="仿宋" panose="02010609060101010101" pitchFamily="49" charset="-122"/>
              </a:rPr>
              <a:t>-V</a:t>
            </a:r>
            <a:r>
              <a:rPr lang="ru-RU" altLang="zh-CN" baseline="-25000">
                <a:ea typeface="仿宋" panose="02010609060101010101" pitchFamily="49" charset="-122"/>
              </a:rPr>
              <a:t>TH</a:t>
            </a:r>
            <a:r>
              <a:rPr lang="zh-CN" altLang="ru-RU">
                <a:ea typeface="仿宋" panose="02010609060101010101" pitchFamily="49" charset="-122"/>
              </a:rPr>
              <a:t>，因此，为了提高输出摆幅，应采用尽量低的输入共模电平，输入共模电平的最小值为</a:t>
            </a:r>
            <a:r>
              <a:rPr lang="ru-RU" altLang="zh-CN">
                <a:ea typeface="仿宋" panose="02010609060101010101" pitchFamily="49" charset="-122"/>
              </a:rPr>
              <a:t>V</a:t>
            </a:r>
            <a:r>
              <a:rPr lang="ru-RU" altLang="zh-CN" baseline="-25000">
                <a:ea typeface="仿宋" panose="02010609060101010101" pitchFamily="49" charset="-122"/>
              </a:rPr>
              <a:t>GS1,2</a:t>
            </a:r>
            <a:r>
              <a:rPr lang="ru-RU" altLang="zh-CN">
                <a:ea typeface="仿宋" panose="02010609060101010101" pitchFamily="49" charset="-122"/>
              </a:rPr>
              <a:t>+V</a:t>
            </a:r>
            <a:r>
              <a:rPr lang="ru-RU" altLang="zh-CN" baseline="-25000">
                <a:ea typeface="仿宋" panose="02010609060101010101" pitchFamily="49" charset="-122"/>
              </a:rPr>
              <a:t>DS5,min</a:t>
            </a:r>
            <a:r>
              <a:rPr lang="zh-CN" altLang="ru-RU" baseline="-25000">
                <a:ea typeface="仿宋" panose="02010609060101010101" pitchFamily="49" charset="-122"/>
              </a:rPr>
              <a:t>。</a:t>
            </a:r>
            <a:endParaRPr lang="zh-CN" altLang="ru-RU">
              <a:ea typeface="仿宋" panose="02010609060101010101" pitchFamily="49" charset="-122"/>
            </a:endParaRPr>
          </a:p>
          <a:p>
            <a:pPr lvl="1"/>
            <a:r>
              <a:rPr lang="zh-CN" altLang="ru-RU">
                <a:ea typeface="仿宋" panose="02010609060101010101" pitchFamily="49" charset="-122"/>
              </a:rPr>
              <a:t>当</a:t>
            </a:r>
            <a:r>
              <a:rPr lang="ru-RU" altLang="zh-CN">
                <a:ea typeface="仿宋" panose="02010609060101010101" pitchFamily="49" charset="-122"/>
              </a:rPr>
              <a:t>V</a:t>
            </a:r>
            <a:r>
              <a:rPr lang="ru-RU" altLang="zh-CN" baseline="-25000">
                <a:ea typeface="仿宋" panose="02010609060101010101" pitchFamily="49" charset="-122"/>
              </a:rPr>
              <a:t>in1</a:t>
            </a:r>
            <a:r>
              <a:rPr lang="ru-RU" altLang="zh-CN">
                <a:ea typeface="仿宋" panose="02010609060101010101" pitchFamily="49" charset="-122"/>
              </a:rPr>
              <a:t>=V</a:t>
            </a:r>
            <a:r>
              <a:rPr lang="ru-RU" altLang="zh-CN" baseline="-25000">
                <a:ea typeface="仿宋" panose="02010609060101010101" pitchFamily="49" charset="-122"/>
              </a:rPr>
              <a:t>in2</a:t>
            </a:r>
            <a:r>
              <a:rPr lang="zh-CN" altLang="ru-RU">
                <a:ea typeface="仿宋" panose="02010609060101010101" pitchFamily="49" charset="-122"/>
              </a:rPr>
              <a:t>时，电路的输出电压</a:t>
            </a:r>
            <a:r>
              <a:rPr lang="ru-RU" altLang="zh-CN">
                <a:ea typeface="仿宋" panose="02010609060101010101" pitchFamily="49" charset="-122"/>
              </a:rPr>
              <a:t>V</a:t>
            </a:r>
            <a:r>
              <a:rPr lang="ru-RU" altLang="zh-CN" baseline="-25000">
                <a:ea typeface="仿宋" panose="02010609060101010101" pitchFamily="49" charset="-122"/>
              </a:rPr>
              <a:t>out</a:t>
            </a:r>
            <a:r>
              <a:rPr lang="ru-RU" altLang="zh-CN">
                <a:ea typeface="仿宋" panose="02010609060101010101" pitchFamily="49" charset="-122"/>
              </a:rPr>
              <a:t>=V</a:t>
            </a:r>
            <a:r>
              <a:rPr lang="ru-RU" altLang="zh-CN" baseline="-25000">
                <a:ea typeface="仿宋" panose="02010609060101010101" pitchFamily="49" charset="-122"/>
              </a:rPr>
              <a:t>F</a:t>
            </a:r>
            <a:r>
              <a:rPr lang="ru-RU" altLang="zh-CN">
                <a:ea typeface="仿宋" panose="02010609060101010101" pitchFamily="49" charset="-122"/>
              </a:rPr>
              <a:t>=V</a:t>
            </a:r>
            <a:r>
              <a:rPr lang="ru-RU" altLang="zh-CN" baseline="-25000">
                <a:ea typeface="仿宋" panose="02010609060101010101" pitchFamily="49" charset="-122"/>
              </a:rPr>
              <a:t>DD</a:t>
            </a:r>
            <a:r>
              <a:rPr lang="ru-RU" altLang="zh-CN">
                <a:ea typeface="仿宋" panose="02010609060101010101" pitchFamily="49" charset="-122"/>
              </a:rPr>
              <a:t>-|V</a:t>
            </a:r>
            <a:r>
              <a:rPr lang="ru-RU" altLang="zh-CN" baseline="-25000">
                <a:ea typeface="仿宋" panose="02010609060101010101" pitchFamily="49" charset="-122"/>
              </a:rPr>
              <a:t>GS3</a:t>
            </a:r>
            <a:r>
              <a:rPr lang="ru-RU" altLang="zh-CN">
                <a:ea typeface="仿宋" panose="02010609060101010101" pitchFamily="49" charset="-122"/>
              </a:rPr>
              <a:t>|</a:t>
            </a:r>
          </a:p>
          <a:p>
            <a:pPr lvl="1"/>
            <a:endParaRPr lang="ru-RU" altLang="zh-CN">
              <a:ea typeface="仿宋" panose="02010609060101010101" pitchFamily="49" charset="-122"/>
            </a:endParaRPr>
          </a:p>
          <a:p>
            <a:pPr lvl="1">
              <a:buFontTx/>
              <a:buNone/>
            </a:pPr>
            <a:endParaRPr lang="ru-RU" altLang="zh-CN" baseline="-25000">
              <a:ea typeface="仿宋" panose="02010609060101010101" pitchFamily="49" charset="-122"/>
            </a:endParaRPr>
          </a:p>
          <a:p>
            <a:pPr lvl="1">
              <a:buFontTx/>
              <a:buNone/>
            </a:pPr>
            <a:endParaRPr lang="ru-RU" altLang="zh-CN">
              <a:ea typeface="仿宋" panose="02010609060101010101" pitchFamily="49" charset="-122"/>
            </a:endParaRPr>
          </a:p>
        </p:txBody>
      </p:sp>
      <p:pic>
        <p:nvPicPr>
          <p:cNvPr id="2153" name="Picture 105">
            <a:extLst>
              <a:ext uri="{FF2B5EF4-FFF2-40B4-BE49-F238E27FC236}">
                <a16:creationId xmlns:a16="http://schemas.microsoft.com/office/drawing/2014/main" id="{26FD365C-4787-BA7C-54F1-F0F430AB5760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524000"/>
            <a:ext cx="26670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405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77" y="-10756"/>
            <a:ext cx="9144000" cy="1475842"/>
          </a:xfrm>
          <a:prstGeom prst="rect">
            <a:avLst/>
          </a:prstGeom>
          <a:solidFill>
            <a:srgbClr val="B53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22" name="组合 21"/>
          <p:cNvGrpSpPr/>
          <p:nvPr/>
        </p:nvGrpSpPr>
        <p:grpSpPr>
          <a:xfrm>
            <a:off x="3056900" y="3820454"/>
            <a:ext cx="2808407" cy="566655"/>
            <a:chOff x="1047750" y="3987910"/>
            <a:chExt cx="3744542" cy="755540"/>
          </a:xfrm>
        </p:grpSpPr>
        <p:sp>
          <p:nvSpPr>
            <p:cNvPr id="6" name="椭圆 5"/>
            <p:cNvSpPr/>
            <p:nvPr/>
          </p:nvSpPr>
          <p:spPr>
            <a:xfrm>
              <a:off x="1047750" y="3987910"/>
              <a:ext cx="755540" cy="755540"/>
            </a:xfrm>
            <a:prstGeom prst="ellipse">
              <a:avLst/>
            </a:prstGeom>
            <a:solidFill>
              <a:srgbClr val="B531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66441" y="4134849"/>
              <a:ext cx="51816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endPara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21981" y="4029731"/>
              <a:ext cx="287031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无源与有源电流镜</a:t>
              </a:r>
            </a:p>
          </p:txBody>
        </p:sp>
      </p:grpSp>
      <p:sp>
        <p:nvSpPr>
          <p:cNvPr id="26" name="矩形 25"/>
          <p:cNvSpPr/>
          <p:nvPr userDrawn="1">
            <p:custDataLst>
              <p:tags r:id="rId1"/>
            </p:custDataLst>
          </p:nvPr>
        </p:nvSpPr>
        <p:spPr>
          <a:xfrm>
            <a:off x="0" y="-43890"/>
            <a:ext cx="9143524" cy="1430544"/>
          </a:xfrm>
          <a:prstGeom prst="rect">
            <a:avLst/>
          </a:prstGeom>
          <a:blipFill dpi="0" rotWithShape="1">
            <a:blip r:embed="rId4">
              <a:alphaModFix amt="8000"/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23" name="组合 22"/>
          <p:cNvGrpSpPr/>
          <p:nvPr/>
        </p:nvGrpSpPr>
        <p:grpSpPr>
          <a:xfrm>
            <a:off x="6408220" y="3821240"/>
            <a:ext cx="2808407" cy="566655"/>
            <a:chOff x="6817179" y="4027917"/>
            <a:chExt cx="3744542" cy="755540"/>
          </a:xfrm>
        </p:grpSpPr>
        <p:sp>
          <p:nvSpPr>
            <p:cNvPr id="10" name="椭圆 9"/>
            <p:cNvSpPr/>
            <p:nvPr/>
          </p:nvSpPr>
          <p:spPr>
            <a:xfrm>
              <a:off x="6817179" y="4027917"/>
              <a:ext cx="755540" cy="755540"/>
            </a:xfrm>
            <a:prstGeom prst="ellipse">
              <a:avLst/>
            </a:prstGeom>
            <a:solidFill>
              <a:srgbClr val="B531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935870" y="4174856"/>
              <a:ext cx="51816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endPara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691410" y="4069738"/>
              <a:ext cx="287031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放大器的频率特性 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6063" y="4915908"/>
            <a:ext cx="2808407" cy="566655"/>
            <a:chOff x="1047750" y="5461110"/>
            <a:chExt cx="3744542" cy="755540"/>
          </a:xfrm>
        </p:grpSpPr>
        <p:sp>
          <p:nvSpPr>
            <p:cNvPr id="14" name="椭圆 13"/>
            <p:cNvSpPr/>
            <p:nvPr/>
          </p:nvSpPr>
          <p:spPr>
            <a:xfrm>
              <a:off x="1047750" y="5461110"/>
              <a:ext cx="755540" cy="755540"/>
            </a:xfrm>
            <a:prstGeom prst="ellipse">
              <a:avLst/>
            </a:prstGeom>
            <a:solidFill>
              <a:srgbClr val="B531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66441" y="5608049"/>
              <a:ext cx="51816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7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921981" y="5502931"/>
              <a:ext cx="287031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噪声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056901" y="4911534"/>
            <a:ext cx="2808407" cy="566655"/>
            <a:chOff x="6817179" y="5495871"/>
            <a:chExt cx="3744542" cy="755540"/>
          </a:xfrm>
        </p:grpSpPr>
        <p:sp>
          <p:nvSpPr>
            <p:cNvPr id="18" name="椭圆 17"/>
            <p:cNvSpPr/>
            <p:nvPr/>
          </p:nvSpPr>
          <p:spPr>
            <a:xfrm>
              <a:off x="6817179" y="5495871"/>
              <a:ext cx="755540" cy="755540"/>
            </a:xfrm>
            <a:prstGeom prst="ellipse">
              <a:avLst/>
            </a:prstGeom>
            <a:solidFill>
              <a:srgbClr val="B531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935870" y="5642810"/>
              <a:ext cx="51816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8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691410" y="5537692"/>
              <a:ext cx="287031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运算放大器简介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41052" y="246417"/>
            <a:ext cx="1860947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950" dirty="0">
                <a:solidFill>
                  <a:schemeClr val="bg1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828573" y="108769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</a:rPr>
              <a:t>CONTENT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1E600FE-1C51-0186-A066-5FEDCCB36D28}"/>
              </a:ext>
            </a:extLst>
          </p:cNvPr>
          <p:cNvGrpSpPr/>
          <p:nvPr/>
        </p:nvGrpSpPr>
        <p:grpSpPr>
          <a:xfrm>
            <a:off x="286063" y="2758514"/>
            <a:ext cx="2808407" cy="566655"/>
            <a:chOff x="1047750" y="3987910"/>
            <a:chExt cx="3744542" cy="755540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CE8D170D-2118-0A8A-3F89-6908679455C9}"/>
                </a:ext>
              </a:extLst>
            </p:cNvPr>
            <p:cNvSpPr/>
            <p:nvPr/>
          </p:nvSpPr>
          <p:spPr>
            <a:xfrm>
              <a:off x="1047750" y="3987910"/>
              <a:ext cx="755540" cy="755540"/>
            </a:xfrm>
            <a:prstGeom prst="ellipse">
              <a:avLst/>
            </a:prstGeom>
            <a:solidFill>
              <a:srgbClr val="B531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C5A448E4-34FC-960D-9D13-9ACB0A3EBCA2}"/>
                </a:ext>
              </a:extLst>
            </p:cNvPr>
            <p:cNvSpPr txBox="1"/>
            <p:nvPr/>
          </p:nvSpPr>
          <p:spPr>
            <a:xfrm>
              <a:off x="1166441" y="4134849"/>
              <a:ext cx="51816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F9F724D-76AA-8BEE-4614-F8211DEF323B}"/>
                </a:ext>
              </a:extLst>
            </p:cNvPr>
            <p:cNvSpPr txBox="1"/>
            <p:nvPr/>
          </p:nvSpPr>
          <p:spPr>
            <a:xfrm>
              <a:off x="1921981" y="4029731"/>
              <a:ext cx="287031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绪论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E0AC92F8-DB44-BD94-9AE5-5863D80AD6A7}"/>
              </a:ext>
            </a:extLst>
          </p:cNvPr>
          <p:cNvGrpSpPr/>
          <p:nvPr/>
        </p:nvGrpSpPr>
        <p:grpSpPr>
          <a:xfrm>
            <a:off x="3059131" y="2758514"/>
            <a:ext cx="3545751" cy="566655"/>
            <a:chOff x="6817179" y="4027917"/>
            <a:chExt cx="4727668" cy="755540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CEBC21BB-703B-34CF-688A-966E9C8E2ABD}"/>
                </a:ext>
              </a:extLst>
            </p:cNvPr>
            <p:cNvSpPr/>
            <p:nvPr/>
          </p:nvSpPr>
          <p:spPr>
            <a:xfrm>
              <a:off x="6817179" y="4027917"/>
              <a:ext cx="755540" cy="755540"/>
            </a:xfrm>
            <a:prstGeom prst="ellipse">
              <a:avLst/>
            </a:prstGeom>
            <a:solidFill>
              <a:srgbClr val="B531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554D1551-3BD9-F6B3-0F63-3874E2D2BACD}"/>
                </a:ext>
              </a:extLst>
            </p:cNvPr>
            <p:cNvSpPr txBox="1"/>
            <p:nvPr/>
          </p:nvSpPr>
          <p:spPr>
            <a:xfrm>
              <a:off x="6935870" y="4174856"/>
              <a:ext cx="51816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B57C9641-E499-4A79-8732-844E90030F36}"/>
                </a:ext>
              </a:extLst>
            </p:cNvPr>
            <p:cNvSpPr txBox="1"/>
            <p:nvPr/>
          </p:nvSpPr>
          <p:spPr>
            <a:xfrm>
              <a:off x="7691408" y="4069738"/>
              <a:ext cx="3853439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MOS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器件物理和器件模型</a:t>
              </a: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3C57D875-EC18-4A5E-97F4-A13EA1D7D7CA}"/>
              </a:ext>
            </a:extLst>
          </p:cNvPr>
          <p:cNvGrpSpPr/>
          <p:nvPr/>
        </p:nvGrpSpPr>
        <p:grpSpPr>
          <a:xfrm>
            <a:off x="6408219" y="2758514"/>
            <a:ext cx="2808407" cy="566655"/>
            <a:chOff x="1047750" y="5461110"/>
            <a:chExt cx="3744542" cy="755540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273B7B88-0848-F1A6-CD68-323C044E97E7}"/>
                </a:ext>
              </a:extLst>
            </p:cNvPr>
            <p:cNvSpPr/>
            <p:nvPr/>
          </p:nvSpPr>
          <p:spPr>
            <a:xfrm>
              <a:off x="1047750" y="5461110"/>
              <a:ext cx="755540" cy="755540"/>
            </a:xfrm>
            <a:prstGeom prst="ellipse">
              <a:avLst/>
            </a:prstGeom>
            <a:solidFill>
              <a:srgbClr val="B531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C227B8A9-8523-4762-63EF-85FDB1346D25}"/>
                </a:ext>
              </a:extLst>
            </p:cNvPr>
            <p:cNvSpPr txBox="1"/>
            <p:nvPr/>
          </p:nvSpPr>
          <p:spPr>
            <a:xfrm>
              <a:off x="1166441" y="5608049"/>
              <a:ext cx="51816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F598696F-A220-9F0F-11EE-DC75C4A0270F}"/>
                </a:ext>
              </a:extLst>
            </p:cNvPr>
            <p:cNvSpPr txBox="1"/>
            <p:nvPr/>
          </p:nvSpPr>
          <p:spPr>
            <a:xfrm>
              <a:off x="1921981" y="5502931"/>
              <a:ext cx="287031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单极放大器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7C0514E0-800F-9686-0AF4-449E698D87A6}"/>
              </a:ext>
            </a:extLst>
          </p:cNvPr>
          <p:cNvGrpSpPr/>
          <p:nvPr/>
        </p:nvGrpSpPr>
        <p:grpSpPr>
          <a:xfrm>
            <a:off x="286064" y="3820454"/>
            <a:ext cx="2808407" cy="566655"/>
            <a:chOff x="6817179" y="5495871"/>
            <a:chExt cx="3744542" cy="755540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B9AB947F-421F-217D-FC0A-82099FACCBBC}"/>
                </a:ext>
              </a:extLst>
            </p:cNvPr>
            <p:cNvSpPr/>
            <p:nvPr/>
          </p:nvSpPr>
          <p:spPr>
            <a:xfrm>
              <a:off x="6817179" y="5495871"/>
              <a:ext cx="755540" cy="755540"/>
            </a:xfrm>
            <a:prstGeom prst="ellipse">
              <a:avLst/>
            </a:prstGeom>
            <a:solidFill>
              <a:srgbClr val="B531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5FD870BB-7D30-24B3-B768-DE17A8DF2980}"/>
                </a:ext>
              </a:extLst>
            </p:cNvPr>
            <p:cNvSpPr txBox="1"/>
            <p:nvPr/>
          </p:nvSpPr>
          <p:spPr>
            <a:xfrm>
              <a:off x="6935870" y="5642810"/>
              <a:ext cx="51816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F0EA1578-B9D6-5AB6-E7C4-79A107540BB8}"/>
                </a:ext>
              </a:extLst>
            </p:cNvPr>
            <p:cNvSpPr txBox="1"/>
            <p:nvPr/>
          </p:nvSpPr>
          <p:spPr>
            <a:xfrm>
              <a:off x="7691410" y="5537692"/>
              <a:ext cx="287031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差动放大器</a:t>
              </a: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5F3D556C-BCD4-042C-AEB5-E12DCFC8C5DC}"/>
              </a:ext>
            </a:extLst>
          </p:cNvPr>
          <p:cNvGrpSpPr/>
          <p:nvPr/>
        </p:nvGrpSpPr>
        <p:grpSpPr>
          <a:xfrm>
            <a:off x="6408220" y="4929866"/>
            <a:ext cx="2808407" cy="566655"/>
            <a:chOff x="6817179" y="5495871"/>
            <a:chExt cx="3744542" cy="755540"/>
          </a:xfrm>
        </p:grpSpPr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FF1934FE-CF84-F2C1-C4AC-1F98342DA75E}"/>
                </a:ext>
              </a:extLst>
            </p:cNvPr>
            <p:cNvSpPr/>
            <p:nvPr/>
          </p:nvSpPr>
          <p:spPr>
            <a:xfrm>
              <a:off x="6817179" y="5495871"/>
              <a:ext cx="755540" cy="755540"/>
            </a:xfrm>
            <a:prstGeom prst="ellipse">
              <a:avLst/>
            </a:prstGeom>
            <a:solidFill>
              <a:srgbClr val="B531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CD3E6F24-7D76-5E12-9A48-94581A6C3BFC}"/>
                </a:ext>
              </a:extLst>
            </p:cNvPr>
            <p:cNvSpPr txBox="1"/>
            <p:nvPr/>
          </p:nvSpPr>
          <p:spPr>
            <a:xfrm>
              <a:off x="6935870" y="5642810"/>
              <a:ext cx="51816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9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FA3ED372-D8C8-99B0-E595-98E1B78A5314}"/>
                </a:ext>
              </a:extLst>
            </p:cNvPr>
            <p:cNvSpPr txBox="1"/>
            <p:nvPr/>
          </p:nvSpPr>
          <p:spPr>
            <a:xfrm>
              <a:off x="7691410" y="5537692"/>
              <a:ext cx="287031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版图与封装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电流镜作负载的差动对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56" name="Rectangle 108">
            <a:extLst>
              <a:ext uri="{FF2B5EF4-FFF2-40B4-BE49-F238E27FC236}">
                <a16:creationId xmlns:a16="http://schemas.microsoft.com/office/drawing/2014/main" id="{281ECC8B-A3D5-5E72-BB55-AFC7E1DC0DA2}"/>
              </a:ext>
            </a:extLst>
          </p:cNvPr>
          <p:cNvSpPr txBox="1">
            <a:spLocks noChangeArrowheads="1"/>
          </p:cNvSpPr>
          <p:nvPr/>
        </p:nvSpPr>
        <p:spPr>
          <a:xfrm>
            <a:off x="193852" y="1107034"/>
            <a:ext cx="8229600" cy="5516563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zh-CN">
                <a:ea typeface="仿宋" panose="02010609060101010101" pitchFamily="49" charset="-122"/>
              </a:rPr>
              <a:t>3.2 </a:t>
            </a:r>
            <a:r>
              <a:rPr lang="zh-CN" altLang="ru-RU">
                <a:ea typeface="仿宋" panose="02010609060101010101" pitchFamily="49" charset="-122"/>
              </a:rPr>
              <a:t>小信号分析</a:t>
            </a:r>
          </a:p>
          <a:p>
            <a:pPr>
              <a:buFontTx/>
              <a:buNone/>
            </a:pPr>
            <a:r>
              <a:rPr lang="zh-CN" altLang="ru-RU" sz="2400">
                <a:ea typeface="仿宋" panose="02010609060101010101" pitchFamily="49" charset="-122"/>
              </a:rPr>
              <a:t>     （忽略衬偏效应）</a:t>
            </a:r>
          </a:p>
          <a:p>
            <a:pPr lvl="1"/>
            <a:r>
              <a:rPr lang="zh-CN" altLang="ru-RU">
                <a:ea typeface="仿宋" panose="02010609060101010101" pitchFamily="49" charset="-122"/>
              </a:rPr>
              <a:t>方法一</a:t>
            </a:r>
          </a:p>
          <a:p>
            <a:pPr lvl="1">
              <a:buFontTx/>
              <a:buNone/>
            </a:pPr>
            <a:r>
              <a:rPr lang="zh-CN" altLang="ru-RU">
                <a:ea typeface="仿宋" panose="02010609060101010101" pitchFamily="49" charset="-122"/>
              </a:rPr>
              <a:t>    利用</a:t>
            </a:r>
          </a:p>
          <a:p>
            <a:pPr lvl="2"/>
            <a:r>
              <a:rPr lang="zh-CN" altLang="ru-RU">
                <a:ea typeface="仿宋" panose="02010609060101010101" pitchFamily="49" charset="-122"/>
              </a:rPr>
              <a:t>计算</a:t>
            </a:r>
            <a:r>
              <a:rPr lang="ru-RU" altLang="zh-CN">
                <a:ea typeface="仿宋" panose="02010609060101010101" pitchFamily="49" charset="-122"/>
              </a:rPr>
              <a:t>G</a:t>
            </a:r>
            <a:r>
              <a:rPr lang="ru-RU" altLang="zh-CN" baseline="-25000">
                <a:ea typeface="仿宋" panose="02010609060101010101" pitchFamily="49" charset="-122"/>
              </a:rPr>
              <a:t>m</a:t>
            </a:r>
            <a:endParaRPr lang="ru-RU" altLang="zh-CN">
              <a:ea typeface="仿宋" panose="02010609060101010101" pitchFamily="49" charset="-122"/>
            </a:endParaRPr>
          </a:p>
          <a:p>
            <a:pPr lvl="2">
              <a:buFontTx/>
              <a:buNone/>
            </a:pPr>
            <a:endParaRPr lang="ru-RU" altLang="zh-CN">
              <a:ea typeface="仿宋" panose="02010609060101010101" pitchFamily="49" charset="-122"/>
            </a:endParaRPr>
          </a:p>
          <a:p>
            <a:pPr lvl="2"/>
            <a:endParaRPr lang="ru-RU" altLang="zh-CN" baseline="-25000">
              <a:ea typeface="仿宋" panose="02010609060101010101" pitchFamily="49" charset="-122"/>
            </a:endParaRPr>
          </a:p>
          <a:p>
            <a:pPr lvl="1"/>
            <a:endParaRPr lang="ru-RU" altLang="zh-CN">
              <a:ea typeface="仿宋" panose="02010609060101010101" pitchFamily="49" charset="-122"/>
            </a:endParaRPr>
          </a:p>
          <a:p>
            <a:pPr lvl="1"/>
            <a:endParaRPr lang="ru-RU" altLang="zh-CN">
              <a:ea typeface="仿宋" panose="02010609060101010101" pitchFamily="49" charset="-122"/>
            </a:endParaRPr>
          </a:p>
          <a:p>
            <a:pPr lvl="1"/>
            <a:endParaRPr lang="ru-RU" altLang="zh-CN">
              <a:ea typeface="仿宋" panose="02010609060101010101" pitchFamily="49" charset="-122"/>
            </a:endParaRPr>
          </a:p>
          <a:p>
            <a:pPr lvl="1"/>
            <a:endParaRPr lang="ru-RU" altLang="zh-CN">
              <a:ea typeface="仿宋" panose="02010609060101010101" pitchFamily="49" charset="-122"/>
            </a:endParaRPr>
          </a:p>
          <a:p>
            <a:pPr lvl="1"/>
            <a:endParaRPr lang="ru-RU" altLang="zh-CN">
              <a:ea typeface="仿宋" panose="02010609060101010101" pitchFamily="49" charset="-122"/>
            </a:endParaRPr>
          </a:p>
        </p:txBody>
      </p:sp>
      <p:pic>
        <p:nvPicPr>
          <p:cNvPr id="2157" name="Picture 109">
            <a:extLst>
              <a:ext uri="{FF2B5EF4-FFF2-40B4-BE49-F238E27FC236}">
                <a16:creationId xmlns:a16="http://schemas.microsoft.com/office/drawing/2014/main" id="{70BA471B-2B6E-CE39-916F-D950F7E2E1D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852" y="2707234"/>
            <a:ext cx="15240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8" name="Picture 110">
            <a:extLst>
              <a:ext uri="{FF2B5EF4-FFF2-40B4-BE49-F238E27FC236}">
                <a16:creationId xmlns:a16="http://schemas.microsoft.com/office/drawing/2014/main" id="{86A047DD-CB18-8A51-9F32-BF602E780FC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852" y="3697834"/>
            <a:ext cx="3581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9" name="Picture 111">
            <a:extLst>
              <a:ext uri="{FF2B5EF4-FFF2-40B4-BE49-F238E27FC236}">
                <a16:creationId xmlns:a16="http://schemas.microsoft.com/office/drawing/2014/main" id="{2E2D2DD9-47A3-EAB8-A19A-B50BC826ECD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852" y="4155034"/>
            <a:ext cx="2209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60" name="Picture 112">
            <a:extLst>
              <a:ext uri="{FF2B5EF4-FFF2-40B4-BE49-F238E27FC236}">
                <a16:creationId xmlns:a16="http://schemas.microsoft.com/office/drawing/2014/main" id="{E1D80E24-AD3B-6340-D993-214DDB2C351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852" y="4993234"/>
            <a:ext cx="19812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61" name="Picture 113">
            <a:extLst>
              <a:ext uri="{FF2B5EF4-FFF2-40B4-BE49-F238E27FC236}">
                <a16:creationId xmlns:a16="http://schemas.microsoft.com/office/drawing/2014/main" id="{A809A075-1285-C81A-E825-67F0D36D1D38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452" y="4993234"/>
            <a:ext cx="14478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62" name="Group 114">
            <a:extLst>
              <a:ext uri="{FF2B5EF4-FFF2-40B4-BE49-F238E27FC236}">
                <a16:creationId xmlns:a16="http://schemas.microsoft.com/office/drawing/2014/main" id="{638D6BE7-81CD-4B87-E19A-02F7901438BD}"/>
              </a:ext>
            </a:extLst>
          </p:cNvPr>
          <p:cNvGrpSpPr>
            <a:grpSpLocks/>
          </p:cNvGrpSpPr>
          <p:nvPr/>
        </p:nvGrpSpPr>
        <p:grpSpPr bwMode="auto">
          <a:xfrm>
            <a:off x="5223052" y="2554834"/>
            <a:ext cx="3457575" cy="3124200"/>
            <a:chOff x="3456" y="1296"/>
            <a:chExt cx="2178" cy="1968"/>
          </a:xfrm>
        </p:grpSpPr>
        <p:grpSp>
          <p:nvGrpSpPr>
            <p:cNvPr id="2163" name="Group 115">
              <a:extLst>
                <a:ext uri="{FF2B5EF4-FFF2-40B4-BE49-F238E27FC236}">
                  <a16:creationId xmlns:a16="http://schemas.microsoft.com/office/drawing/2014/main" id="{7BBE9AB4-B8D5-7BF6-0825-814314128A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296"/>
              <a:ext cx="2178" cy="1968"/>
              <a:chOff x="3744" y="1080"/>
              <a:chExt cx="1794" cy="1608"/>
            </a:xfrm>
          </p:grpSpPr>
          <p:pic>
            <p:nvPicPr>
              <p:cNvPr id="2164" name="Picture 116">
                <a:extLst>
                  <a:ext uri="{FF2B5EF4-FFF2-40B4-BE49-F238E27FC236}">
                    <a16:creationId xmlns:a16="http://schemas.microsoft.com/office/drawing/2014/main" id="{607EE13D-0D68-EA12-7508-702F8C5FBCC0}"/>
                  </a:ext>
                </a:extLst>
              </p:cNvPr>
              <p:cNvPicPr preferRelativeResize="0"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4" y="1080"/>
                <a:ext cx="1794" cy="1608"/>
              </a:xfrm>
              <a:prstGeom prst="rect">
                <a:avLst/>
              </a:prstGeom>
              <a:noFill/>
              <a:ln w="9525" cap="flat" algn="ctr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2165" name="Picture 117">
                <a:extLst>
                  <a:ext uri="{FF2B5EF4-FFF2-40B4-BE49-F238E27FC236}">
                    <a16:creationId xmlns:a16="http://schemas.microsoft.com/office/drawing/2014/main" id="{02501CF1-C49F-0CA1-56A2-6E06DE43562E}"/>
                  </a:ext>
                </a:extLst>
              </p:cNvPr>
              <p:cNvPicPr preferRelativeResize="0">
                <a:picLocks noChangeArrowheads="1"/>
              </p:cNvPicPr>
              <p:nvPr/>
            </p:nvPicPr>
            <p:blipFill>
              <a:blip r:embed="rId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contrast="-9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2" y="2190"/>
                <a:ext cx="204" cy="162"/>
              </a:xfrm>
              <a:prstGeom prst="rect">
                <a:avLst/>
              </a:prstGeom>
              <a:noFill/>
              <a:ln w="9525" cap="flat" algn="ctr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</p:grpSp>
        <p:sp>
          <p:nvSpPr>
            <p:cNvPr id="2166" name="Rectangle 118">
              <a:extLst>
                <a:ext uri="{FF2B5EF4-FFF2-40B4-BE49-F238E27FC236}">
                  <a16:creationId xmlns:a16="http://schemas.microsoft.com/office/drawing/2014/main" id="{3E3F80B1-306D-F9C5-08B3-159F6C501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035"/>
              <a:ext cx="434" cy="173"/>
            </a:xfrm>
            <a:prstGeom prst="rect">
              <a:avLst/>
            </a:prstGeom>
            <a:noFill/>
            <a:ln w="9525" cap="flat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ru-RU" altLang="zh-CN" sz="1200" i="1">
                  <a:latin typeface="Garamond" panose="02020404030301010803" pitchFamily="18" charset="0"/>
                  <a:ea typeface="仿宋" panose="02010609060101010101" pitchFamily="49" charset="-122"/>
                </a:rPr>
                <a:t>g</a:t>
              </a:r>
              <a:r>
                <a:rPr lang="ru-RU" altLang="zh-CN" sz="1200" i="1" baseline="-25000">
                  <a:latin typeface="Garamond" panose="02020404030301010803" pitchFamily="18" charset="0"/>
                  <a:ea typeface="仿宋" panose="02010609060101010101" pitchFamily="49" charset="-122"/>
                </a:rPr>
                <a:t>m1</a:t>
              </a:r>
              <a:r>
                <a:rPr lang="ru-RU" altLang="zh-CN" sz="1200" i="1">
                  <a:latin typeface="Garamond" panose="02020404030301010803" pitchFamily="18" charset="0"/>
                  <a:ea typeface="仿宋" panose="02010609060101010101" pitchFamily="49" charset="-122"/>
                </a:rPr>
                <a:t>V</a:t>
              </a:r>
              <a:r>
                <a:rPr lang="ru-RU" altLang="zh-CN" sz="1200" i="1" baseline="-25000">
                  <a:latin typeface="Garamond" panose="02020404030301010803" pitchFamily="18" charset="0"/>
                  <a:ea typeface="仿宋" panose="02010609060101010101" pitchFamily="49" charset="-122"/>
                </a:rPr>
                <a:t>in</a:t>
              </a:r>
              <a:r>
                <a:rPr lang="ru-RU" altLang="zh-CN" sz="1200" b="1">
                  <a:latin typeface="Garamond" panose="02020404030301010803" pitchFamily="18" charset="0"/>
                  <a:ea typeface="仿宋" panose="02010609060101010101" pitchFamily="49" charset="-122"/>
                </a:rPr>
                <a:t>/2</a:t>
              </a:r>
            </a:p>
          </p:txBody>
        </p:sp>
        <p:sp>
          <p:nvSpPr>
            <p:cNvPr id="2167" name="Line 119">
              <a:extLst>
                <a:ext uri="{FF2B5EF4-FFF2-40B4-BE49-F238E27FC236}">
                  <a16:creationId xmlns:a16="http://schemas.microsoft.com/office/drawing/2014/main" id="{9BB1E09B-3038-8727-482D-321CF6CEF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968"/>
              <a:ext cx="0" cy="288"/>
            </a:xfrm>
            <a:prstGeom prst="line">
              <a:avLst/>
            </a:prstGeom>
            <a:noFill/>
            <a:ln w="9525" cap="flat" algn="ctr">
              <a:solidFill>
                <a:srgbClr val="333399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8" name="Rectangle 120">
              <a:extLst>
                <a:ext uri="{FF2B5EF4-FFF2-40B4-BE49-F238E27FC236}">
                  <a16:creationId xmlns:a16="http://schemas.microsoft.com/office/drawing/2014/main" id="{9FD895C4-8092-567C-3028-160A4D358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76"/>
              <a:ext cx="434" cy="173"/>
            </a:xfrm>
            <a:prstGeom prst="rect">
              <a:avLst/>
            </a:prstGeom>
            <a:noFill/>
            <a:ln w="9525" cap="flat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ru-RU" altLang="zh-CN" sz="1200" i="1">
                  <a:latin typeface="Garamond" panose="02020404030301010803" pitchFamily="18" charset="0"/>
                  <a:ea typeface="仿宋" panose="02010609060101010101" pitchFamily="49" charset="-122"/>
                </a:rPr>
                <a:t>g</a:t>
              </a:r>
              <a:r>
                <a:rPr lang="ru-RU" altLang="zh-CN" sz="1200" i="1" baseline="-25000">
                  <a:latin typeface="Garamond" panose="02020404030301010803" pitchFamily="18" charset="0"/>
                  <a:ea typeface="仿宋" panose="02010609060101010101" pitchFamily="49" charset="-122"/>
                </a:rPr>
                <a:t>m1</a:t>
              </a:r>
              <a:r>
                <a:rPr lang="ru-RU" altLang="zh-CN" sz="1200" i="1">
                  <a:latin typeface="Garamond" panose="02020404030301010803" pitchFamily="18" charset="0"/>
                  <a:ea typeface="仿宋" panose="02010609060101010101" pitchFamily="49" charset="-122"/>
                </a:rPr>
                <a:t>V</a:t>
              </a:r>
              <a:r>
                <a:rPr lang="ru-RU" altLang="zh-CN" sz="1200" i="1" baseline="-25000">
                  <a:latin typeface="Garamond" panose="02020404030301010803" pitchFamily="18" charset="0"/>
                  <a:ea typeface="仿宋" panose="02010609060101010101" pitchFamily="49" charset="-122"/>
                </a:rPr>
                <a:t>in</a:t>
              </a:r>
              <a:r>
                <a:rPr lang="ru-RU" altLang="zh-CN" sz="1200" b="1">
                  <a:latin typeface="Garamond" panose="02020404030301010803" pitchFamily="18" charset="0"/>
                  <a:ea typeface="仿宋" panose="02010609060101010101" pitchFamily="49" charset="-122"/>
                </a:rPr>
                <a:t>/2</a:t>
              </a:r>
            </a:p>
          </p:txBody>
        </p:sp>
        <p:sp>
          <p:nvSpPr>
            <p:cNvPr id="2169" name="Line 121">
              <a:extLst>
                <a:ext uri="{FF2B5EF4-FFF2-40B4-BE49-F238E27FC236}">
                  <a16:creationId xmlns:a16="http://schemas.microsoft.com/office/drawing/2014/main" id="{DEB5F9D5-7ACC-B184-69C0-45B19B9E5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488"/>
              <a:ext cx="0" cy="336"/>
            </a:xfrm>
            <a:prstGeom prst="line">
              <a:avLst/>
            </a:prstGeom>
            <a:noFill/>
            <a:ln w="9525" cap="flat" algn="ctr">
              <a:solidFill>
                <a:srgbClr val="333399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0" name="Rectangle 122">
              <a:extLst>
                <a:ext uri="{FF2B5EF4-FFF2-40B4-BE49-F238E27FC236}">
                  <a16:creationId xmlns:a16="http://schemas.microsoft.com/office/drawing/2014/main" id="{7DFCF20C-420D-36DA-69DF-3A4355502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" y="2227"/>
              <a:ext cx="434" cy="173"/>
            </a:xfrm>
            <a:prstGeom prst="rect">
              <a:avLst/>
            </a:prstGeom>
            <a:noFill/>
            <a:ln w="9525" cap="flat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ru-RU" altLang="zh-CN" sz="1200" i="1">
                  <a:latin typeface="Garamond" panose="02020404030301010803" pitchFamily="18" charset="0"/>
                  <a:ea typeface="仿宋" panose="02010609060101010101" pitchFamily="49" charset="-122"/>
                </a:rPr>
                <a:t>g</a:t>
              </a:r>
              <a:r>
                <a:rPr lang="ru-RU" altLang="zh-CN" sz="1200" i="1" baseline="-25000">
                  <a:latin typeface="Garamond" panose="02020404030301010803" pitchFamily="18" charset="0"/>
                  <a:ea typeface="仿宋" panose="02010609060101010101" pitchFamily="49" charset="-122"/>
                </a:rPr>
                <a:t>m2</a:t>
              </a:r>
              <a:r>
                <a:rPr lang="ru-RU" altLang="zh-CN" sz="1200" i="1">
                  <a:latin typeface="Garamond" panose="02020404030301010803" pitchFamily="18" charset="0"/>
                  <a:ea typeface="仿宋" panose="02010609060101010101" pitchFamily="49" charset="-122"/>
                </a:rPr>
                <a:t>V</a:t>
              </a:r>
              <a:r>
                <a:rPr lang="ru-RU" altLang="zh-CN" sz="1200" i="1" baseline="-25000">
                  <a:latin typeface="Garamond" panose="02020404030301010803" pitchFamily="18" charset="0"/>
                  <a:ea typeface="仿宋" panose="02010609060101010101" pitchFamily="49" charset="-122"/>
                </a:rPr>
                <a:t>in</a:t>
              </a:r>
              <a:r>
                <a:rPr lang="ru-RU" altLang="zh-CN" sz="1200" b="1">
                  <a:latin typeface="Garamond" panose="02020404030301010803" pitchFamily="18" charset="0"/>
                  <a:ea typeface="仿宋" panose="02010609060101010101" pitchFamily="49" charset="-122"/>
                </a:rPr>
                <a:t>/2</a:t>
              </a:r>
            </a:p>
          </p:txBody>
        </p:sp>
        <p:sp>
          <p:nvSpPr>
            <p:cNvPr id="2171" name="Line 123">
              <a:extLst>
                <a:ext uri="{FF2B5EF4-FFF2-40B4-BE49-F238E27FC236}">
                  <a16:creationId xmlns:a16="http://schemas.microsoft.com/office/drawing/2014/main" id="{C5DA3142-E158-EBCD-8DE4-542DEC2028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2208"/>
              <a:ext cx="0" cy="384"/>
            </a:xfrm>
            <a:prstGeom prst="line">
              <a:avLst/>
            </a:prstGeom>
            <a:noFill/>
            <a:ln w="9525" cap="flat" algn="ctr">
              <a:solidFill>
                <a:srgbClr val="333399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72" name="Rectangle 124">
            <a:extLst>
              <a:ext uri="{FF2B5EF4-FFF2-40B4-BE49-F238E27FC236}">
                <a16:creationId xmlns:a16="http://schemas.microsoft.com/office/drawing/2014/main" id="{89AC948C-B7AE-F90E-8E22-B18386AD6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977" y="4558259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ru-RU" b="1">
                <a:latin typeface="Garamond" panose="02020404030301010803" pitchFamily="18" charset="0"/>
                <a:ea typeface="仿宋" panose="02010609060101010101" pitchFamily="49" charset="-122"/>
              </a:rPr>
              <a:t>得到，</a:t>
            </a:r>
          </a:p>
        </p:txBody>
      </p:sp>
    </p:spTree>
    <p:extLst>
      <p:ext uri="{BB962C8B-B14F-4D97-AF65-F5344CB8AC3E}">
        <p14:creationId xmlns:p14="http://schemas.microsoft.com/office/powerpoint/2010/main" val="4268438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电流镜作负载的差动对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75" name="Rectangle 127">
            <a:extLst>
              <a:ext uri="{FF2B5EF4-FFF2-40B4-BE49-F238E27FC236}">
                <a16:creationId xmlns:a16="http://schemas.microsoft.com/office/drawing/2014/main" id="{71D58063-3C69-92A4-802C-4A51EFB2EE92}"/>
              </a:ext>
            </a:extLst>
          </p:cNvPr>
          <p:cNvSpPr txBox="1">
            <a:spLocks noChangeArrowheads="1"/>
          </p:cNvSpPr>
          <p:nvPr/>
        </p:nvSpPr>
        <p:spPr>
          <a:xfrm>
            <a:off x="255764" y="767581"/>
            <a:ext cx="5338763" cy="1655762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zh-CN" altLang="ru-RU">
                <a:ea typeface="仿宋" panose="02010609060101010101" pitchFamily="49" charset="-122"/>
              </a:rPr>
              <a:t>计算</a:t>
            </a:r>
            <a:r>
              <a:rPr lang="ru-RU" altLang="zh-CN">
                <a:ea typeface="仿宋" panose="02010609060101010101" pitchFamily="49" charset="-122"/>
              </a:rPr>
              <a:t>Rout</a:t>
            </a:r>
          </a:p>
          <a:p>
            <a:pPr lvl="2">
              <a:buFontTx/>
              <a:buNone/>
            </a:pPr>
            <a:r>
              <a:rPr lang="ru-RU" altLang="zh-CN">
                <a:ea typeface="仿宋" panose="02010609060101010101" pitchFamily="49" charset="-122"/>
              </a:rPr>
              <a:t>    M</a:t>
            </a:r>
            <a:r>
              <a:rPr lang="ru-RU" altLang="zh-CN" baseline="-25000">
                <a:ea typeface="仿宋" panose="02010609060101010101" pitchFamily="49" charset="-122"/>
              </a:rPr>
              <a:t>1</a:t>
            </a:r>
            <a:r>
              <a:rPr lang="zh-CN" altLang="ru-RU">
                <a:ea typeface="仿宋" panose="02010609060101010101" pitchFamily="49" charset="-122"/>
              </a:rPr>
              <a:t>和</a:t>
            </a:r>
            <a:r>
              <a:rPr lang="ru-RU" altLang="zh-CN">
                <a:ea typeface="仿宋" panose="02010609060101010101" pitchFamily="49" charset="-122"/>
              </a:rPr>
              <a:t>M</a:t>
            </a:r>
            <a:r>
              <a:rPr lang="ru-RU" altLang="zh-CN" baseline="-25000">
                <a:ea typeface="仿宋" panose="02010609060101010101" pitchFamily="49" charset="-122"/>
              </a:rPr>
              <a:t>2</a:t>
            </a:r>
            <a:r>
              <a:rPr lang="zh-CN" altLang="ru-RU">
                <a:ea typeface="仿宋" panose="02010609060101010101" pitchFamily="49" charset="-122"/>
              </a:rPr>
              <a:t>用一个</a:t>
            </a:r>
            <a:r>
              <a:rPr lang="ru-RU" altLang="zh-CN">
                <a:ea typeface="仿宋" panose="02010609060101010101" pitchFamily="49" charset="-122"/>
              </a:rPr>
              <a:t>R</a:t>
            </a:r>
            <a:r>
              <a:rPr lang="ru-RU" altLang="zh-CN" baseline="-25000">
                <a:ea typeface="仿宋" panose="02010609060101010101" pitchFamily="49" charset="-122"/>
              </a:rPr>
              <a:t>XY</a:t>
            </a:r>
            <a:r>
              <a:rPr lang="ru-RU" altLang="zh-CN">
                <a:ea typeface="仿宋" panose="02010609060101010101" pitchFamily="49" charset="-122"/>
              </a:rPr>
              <a:t>=2r</a:t>
            </a:r>
            <a:r>
              <a:rPr lang="ru-RU" altLang="zh-CN" baseline="-25000">
                <a:ea typeface="仿宋" panose="02010609060101010101" pitchFamily="49" charset="-122"/>
              </a:rPr>
              <a:t>O1,2</a:t>
            </a:r>
            <a:r>
              <a:rPr lang="zh-CN" altLang="ru-RU">
                <a:ea typeface="仿宋" panose="02010609060101010101" pitchFamily="49" charset="-122"/>
              </a:rPr>
              <a:t>代替，</a:t>
            </a:r>
            <a:r>
              <a:rPr lang="ru-RU" altLang="zh-CN">
                <a:ea typeface="仿宋" panose="02010609060101010101" pitchFamily="49" charset="-122"/>
              </a:rPr>
              <a:t>R</a:t>
            </a:r>
            <a:r>
              <a:rPr lang="ru-RU" altLang="zh-CN" baseline="-25000">
                <a:ea typeface="仿宋" panose="02010609060101010101" pitchFamily="49" charset="-122"/>
              </a:rPr>
              <a:t>XY</a:t>
            </a:r>
            <a:r>
              <a:rPr lang="zh-CN" altLang="ru-RU">
                <a:ea typeface="仿宋" panose="02010609060101010101" pitchFamily="49" charset="-122"/>
              </a:rPr>
              <a:t>从</a:t>
            </a:r>
            <a:r>
              <a:rPr lang="ru-RU" altLang="zh-CN">
                <a:ea typeface="仿宋" panose="02010609060101010101" pitchFamily="49" charset="-122"/>
              </a:rPr>
              <a:t>V</a:t>
            </a:r>
            <a:r>
              <a:rPr lang="ru-RU" altLang="zh-CN" baseline="-25000">
                <a:ea typeface="仿宋" panose="02010609060101010101" pitchFamily="49" charset="-122"/>
              </a:rPr>
              <a:t>X</a:t>
            </a:r>
            <a:r>
              <a:rPr lang="zh-CN" altLang="ru-RU">
                <a:ea typeface="仿宋" panose="02010609060101010101" pitchFamily="49" charset="-122"/>
              </a:rPr>
              <a:t>抽取的电流以单位增益</a:t>
            </a:r>
            <a:r>
              <a:rPr lang="ru-RU" altLang="zh-CN">
                <a:ea typeface="仿宋" panose="02010609060101010101" pitchFamily="49" charset="-122"/>
              </a:rPr>
              <a:t>(</a:t>
            </a:r>
            <a:r>
              <a:rPr lang="zh-CN" altLang="ru-RU">
                <a:ea typeface="仿宋" panose="02010609060101010101" pitchFamily="49" charset="-122"/>
              </a:rPr>
              <a:t>近似</a:t>
            </a:r>
            <a:r>
              <a:rPr lang="ru-RU" altLang="zh-CN">
                <a:ea typeface="仿宋" panose="02010609060101010101" pitchFamily="49" charset="-122"/>
              </a:rPr>
              <a:t>)</a:t>
            </a:r>
            <a:r>
              <a:rPr lang="zh-CN" altLang="ru-RU">
                <a:ea typeface="仿宋" panose="02010609060101010101" pitchFamily="49" charset="-122"/>
              </a:rPr>
              <a:t>，由</a:t>
            </a:r>
            <a:r>
              <a:rPr lang="ru-RU" altLang="zh-CN">
                <a:ea typeface="仿宋" panose="02010609060101010101" pitchFamily="49" charset="-122"/>
              </a:rPr>
              <a:t>M</a:t>
            </a:r>
            <a:r>
              <a:rPr lang="ru-RU" altLang="zh-CN" baseline="-25000">
                <a:ea typeface="仿宋" panose="02010609060101010101" pitchFamily="49" charset="-122"/>
              </a:rPr>
              <a:t>3</a:t>
            </a:r>
            <a:r>
              <a:rPr lang="zh-CN" altLang="ru-RU">
                <a:ea typeface="仿宋" panose="02010609060101010101" pitchFamily="49" charset="-122"/>
              </a:rPr>
              <a:t>镜像到</a:t>
            </a:r>
            <a:r>
              <a:rPr lang="ru-RU" altLang="zh-CN">
                <a:ea typeface="仿宋" panose="02010609060101010101" pitchFamily="49" charset="-122"/>
              </a:rPr>
              <a:t>M</a:t>
            </a:r>
            <a:r>
              <a:rPr lang="ru-RU" altLang="zh-CN" baseline="-25000">
                <a:ea typeface="仿宋" panose="02010609060101010101" pitchFamily="49" charset="-122"/>
              </a:rPr>
              <a:t>4</a:t>
            </a:r>
            <a:r>
              <a:rPr lang="zh-CN" altLang="ru-RU">
                <a:ea typeface="仿宋" panose="02010609060101010101" pitchFamily="49" charset="-122"/>
              </a:rPr>
              <a:t>。则，</a:t>
            </a:r>
          </a:p>
          <a:p>
            <a:pPr lvl="2">
              <a:buFontTx/>
              <a:buNone/>
            </a:pPr>
            <a:endParaRPr lang="ru-RU" altLang="zh-CN">
              <a:ea typeface="仿宋" panose="02010609060101010101" pitchFamily="49" charset="-122"/>
            </a:endParaRPr>
          </a:p>
        </p:txBody>
      </p:sp>
      <p:pic>
        <p:nvPicPr>
          <p:cNvPr id="2176" name="Picture 128">
            <a:extLst>
              <a:ext uri="{FF2B5EF4-FFF2-40B4-BE49-F238E27FC236}">
                <a16:creationId xmlns:a16="http://schemas.microsoft.com/office/drawing/2014/main" id="{4430EE58-3139-9E92-ADCC-5C2BAC418A7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389" y="858068"/>
            <a:ext cx="28765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77" name="Picture 129">
            <a:extLst>
              <a:ext uri="{FF2B5EF4-FFF2-40B4-BE49-F238E27FC236}">
                <a16:creationId xmlns:a16="http://schemas.microsoft.com/office/drawing/2014/main" id="{BEBBB7A3-45EF-EE42-3978-FCD0711DB2B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964" y="3677468"/>
            <a:ext cx="292417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78" name="Picture 130">
            <a:extLst>
              <a:ext uri="{FF2B5EF4-FFF2-40B4-BE49-F238E27FC236}">
                <a16:creationId xmlns:a16="http://schemas.microsoft.com/office/drawing/2014/main" id="{8B546D31-FAB1-5981-CBB2-5627237DE86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764" y="2250306"/>
            <a:ext cx="3048000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79" name="Picture 131">
            <a:extLst>
              <a:ext uri="{FF2B5EF4-FFF2-40B4-BE49-F238E27FC236}">
                <a16:creationId xmlns:a16="http://schemas.microsoft.com/office/drawing/2014/main" id="{5D855296-8BBC-40FC-E982-5A19CC9001E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764" y="3720331"/>
            <a:ext cx="17526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80" name="Group 132">
            <a:extLst>
              <a:ext uri="{FF2B5EF4-FFF2-40B4-BE49-F238E27FC236}">
                <a16:creationId xmlns:a16="http://schemas.microsoft.com/office/drawing/2014/main" id="{B31FFB32-DCF5-DB37-E0D1-64B17F5A57D7}"/>
              </a:ext>
            </a:extLst>
          </p:cNvPr>
          <p:cNvGrpSpPr>
            <a:grpSpLocks/>
          </p:cNvGrpSpPr>
          <p:nvPr/>
        </p:nvGrpSpPr>
        <p:grpSpPr bwMode="auto">
          <a:xfrm>
            <a:off x="1201914" y="4799831"/>
            <a:ext cx="4319588" cy="504825"/>
            <a:chOff x="1152" y="3744"/>
            <a:chExt cx="2352" cy="246"/>
          </a:xfrm>
        </p:grpSpPr>
        <p:pic>
          <p:nvPicPr>
            <p:cNvPr id="2181" name="Picture 133">
              <a:extLst>
                <a:ext uri="{FF2B5EF4-FFF2-40B4-BE49-F238E27FC236}">
                  <a16:creationId xmlns:a16="http://schemas.microsoft.com/office/drawing/2014/main" id="{6D368C0A-A1E0-BF55-25BA-5454D8AAC010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3744"/>
              <a:ext cx="2352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82" name="Line 134">
              <a:extLst>
                <a:ext uri="{FF2B5EF4-FFF2-40B4-BE49-F238E27FC236}">
                  <a16:creationId xmlns:a16="http://schemas.microsoft.com/office/drawing/2014/main" id="{075CBDEA-CEBB-1152-3521-DBB62DE0D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792"/>
              <a:ext cx="0" cy="192"/>
            </a:xfrm>
            <a:prstGeom prst="line">
              <a:avLst/>
            </a:prstGeom>
            <a:noFill/>
            <a:ln w="952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3" name="Line 135">
              <a:extLst>
                <a:ext uri="{FF2B5EF4-FFF2-40B4-BE49-F238E27FC236}">
                  <a16:creationId xmlns:a16="http://schemas.microsoft.com/office/drawing/2014/main" id="{D2A564A9-82F5-8B37-0CFA-59C12715A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792"/>
              <a:ext cx="0" cy="192"/>
            </a:xfrm>
            <a:prstGeom prst="line">
              <a:avLst/>
            </a:prstGeom>
            <a:noFill/>
            <a:ln w="952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84" name="Freeform 136">
            <a:extLst>
              <a:ext uri="{FF2B5EF4-FFF2-40B4-BE49-F238E27FC236}">
                <a16:creationId xmlns:a16="http://schemas.microsoft.com/office/drawing/2014/main" id="{CCF95C37-7B3A-1251-18CD-638639D2179D}"/>
              </a:ext>
            </a:extLst>
          </p:cNvPr>
          <p:cNvSpPr>
            <a:spLocks/>
          </p:cNvSpPr>
          <p:nvPr/>
        </p:nvSpPr>
        <p:spPr bwMode="auto">
          <a:xfrm>
            <a:off x="5883452" y="1127943"/>
            <a:ext cx="1739900" cy="2016125"/>
          </a:xfrm>
          <a:custGeom>
            <a:avLst/>
            <a:gdLst>
              <a:gd name="T0" fmla="*/ 997 w 1096"/>
              <a:gd name="T1" fmla="*/ 499 h 1270"/>
              <a:gd name="T2" fmla="*/ 952 w 1096"/>
              <a:gd name="T3" fmla="*/ 1089 h 1270"/>
              <a:gd name="T4" fmla="*/ 136 w 1096"/>
              <a:gd name="T5" fmla="*/ 1089 h 1270"/>
              <a:gd name="T6" fmla="*/ 136 w 1096"/>
              <a:gd name="T7" fmla="*/ 0 h 1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96" h="1270">
                <a:moveTo>
                  <a:pt x="997" y="499"/>
                </a:moveTo>
                <a:cubicBezTo>
                  <a:pt x="1046" y="745"/>
                  <a:pt x="1096" y="991"/>
                  <a:pt x="952" y="1089"/>
                </a:cubicBezTo>
                <a:cubicBezTo>
                  <a:pt x="808" y="1187"/>
                  <a:pt x="272" y="1270"/>
                  <a:pt x="136" y="1089"/>
                </a:cubicBezTo>
                <a:cubicBezTo>
                  <a:pt x="0" y="908"/>
                  <a:pt x="68" y="454"/>
                  <a:pt x="136" y="0"/>
                </a:cubicBezTo>
              </a:path>
            </a:pathLst>
          </a:custGeom>
          <a:noFill/>
          <a:ln w="15875" cap="flat" algn="ctr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5" name="Freeform 137">
            <a:extLst>
              <a:ext uri="{FF2B5EF4-FFF2-40B4-BE49-F238E27FC236}">
                <a16:creationId xmlns:a16="http://schemas.microsoft.com/office/drawing/2014/main" id="{17A008DE-BAEE-2704-531D-134BFB82F1F0}"/>
              </a:ext>
            </a:extLst>
          </p:cNvPr>
          <p:cNvSpPr>
            <a:spLocks/>
          </p:cNvSpPr>
          <p:nvPr/>
        </p:nvSpPr>
        <p:spPr bwMode="auto">
          <a:xfrm>
            <a:off x="7466189" y="1056506"/>
            <a:ext cx="1588" cy="647700"/>
          </a:xfrm>
          <a:custGeom>
            <a:avLst/>
            <a:gdLst>
              <a:gd name="T0" fmla="*/ 0 w 1"/>
              <a:gd name="T1" fmla="*/ 408 h 408"/>
              <a:gd name="T2" fmla="*/ 0 w 1"/>
              <a:gd name="T3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08">
                <a:moveTo>
                  <a:pt x="0" y="408"/>
                </a:moveTo>
                <a:cubicBezTo>
                  <a:pt x="0" y="238"/>
                  <a:pt x="0" y="68"/>
                  <a:pt x="0" y="0"/>
                </a:cubicBezTo>
              </a:path>
            </a:pathLst>
          </a:custGeom>
          <a:noFill/>
          <a:ln w="15875" cap="flat" algn="ctr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86" name="Group 138">
            <a:extLst>
              <a:ext uri="{FF2B5EF4-FFF2-40B4-BE49-F238E27FC236}">
                <a16:creationId xmlns:a16="http://schemas.microsoft.com/office/drawing/2014/main" id="{864F9986-2F5B-24C0-A276-32A3E63A7E64}"/>
              </a:ext>
            </a:extLst>
          </p:cNvPr>
          <p:cNvGrpSpPr>
            <a:grpSpLocks/>
          </p:cNvGrpSpPr>
          <p:nvPr/>
        </p:nvGrpSpPr>
        <p:grpSpPr bwMode="auto">
          <a:xfrm>
            <a:off x="7466189" y="4152131"/>
            <a:ext cx="846138" cy="431800"/>
            <a:chOff x="4830" y="2795"/>
            <a:chExt cx="533" cy="272"/>
          </a:xfrm>
        </p:grpSpPr>
        <p:pic>
          <p:nvPicPr>
            <p:cNvPr id="2187" name="Picture 139">
              <a:extLst>
                <a:ext uri="{FF2B5EF4-FFF2-40B4-BE49-F238E27FC236}">
                  <a16:creationId xmlns:a16="http://schemas.microsoft.com/office/drawing/2014/main" id="{FCAEA361-15FE-48E8-8BFB-57BF5C62B0FB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7" y="2795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88" name="Line 140">
              <a:extLst>
                <a:ext uri="{FF2B5EF4-FFF2-40B4-BE49-F238E27FC236}">
                  <a16:creationId xmlns:a16="http://schemas.microsoft.com/office/drawing/2014/main" id="{C087693B-5D62-AFE7-2E7E-C34A1D280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2795"/>
              <a:ext cx="318" cy="0"/>
            </a:xfrm>
            <a:prstGeom prst="line">
              <a:avLst/>
            </a:prstGeom>
            <a:noFill/>
            <a:ln w="9525" cap="flat" algn="ctr">
              <a:solidFill>
                <a:srgbClr val="808080"/>
              </a:solidFill>
              <a:prstDash val="solid"/>
              <a:round/>
              <a:headEnd type="oval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9" name="Line 141">
              <a:extLst>
                <a:ext uri="{FF2B5EF4-FFF2-40B4-BE49-F238E27FC236}">
                  <a16:creationId xmlns:a16="http://schemas.microsoft.com/office/drawing/2014/main" id="{B506AE1B-F299-9DD8-2CA8-02209016D8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3067"/>
              <a:ext cx="318" cy="0"/>
            </a:xfrm>
            <a:prstGeom prst="line">
              <a:avLst/>
            </a:prstGeom>
            <a:noFill/>
            <a:ln w="9525" cap="flat" algn="ctr">
              <a:solidFill>
                <a:srgbClr val="808080"/>
              </a:solidFill>
              <a:prstDash val="solid"/>
              <a:round/>
              <a:headEnd type="oval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190" name="Object 142">
            <a:extLst>
              <a:ext uri="{FF2B5EF4-FFF2-40B4-BE49-F238E27FC236}">
                <a16:creationId xmlns:a16="http://schemas.microsoft.com/office/drawing/2014/main" id="{C9F3EBD0-A06E-0A55-6986-FE660F3ABA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683823"/>
              </p:ext>
            </p:extLst>
          </p:nvPr>
        </p:nvGraphicFramePr>
        <p:xfrm>
          <a:off x="2067102" y="5449118"/>
          <a:ext cx="792162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31640" imgH="406080" progId="Equation.3">
                  <p:embed/>
                </p:oleObj>
              </mc:Choice>
              <mc:Fallback>
                <p:oleObj name="Equation" r:id="rId9" imgW="431640" imgH="406080" progId="Equation.3">
                  <p:embed/>
                  <p:pic>
                    <p:nvPicPr>
                      <p:cNvPr id="2190" name="Object 142">
                        <a:extLst>
                          <a:ext uri="{FF2B5EF4-FFF2-40B4-BE49-F238E27FC236}">
                            <a16:creationId xmlns:a16="http://schemas.microsoft.com/office/drawing/2014/main" id="{C9F3EBD0-A06E-0A55-6986-FE660F3ABA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7102" y="5449118"/>
                        <a:ext cx="792162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" name="Rectangle 143">
            <a:extLst>
              <a:ext uri="{FF2B5EF4-FFF2-40B4-BE49-F238E27FC236}">
                <a16:creationId xmlns:a16="http://schemas.microsoft.com/office/drawing/2014/main" id="{6E85F44A-4C5D-0BBB-82AF-DC45624DA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52" y="3261543"/>
            <a:ext cx="5338762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>
              <a:buFontTx/>
              <a:buNone/>
            </a:pPr>
            <a:r>
              <a:rPr lang="ru-RU" altLang="zh-CN">
                <a:ea typeface="仿宋" panose="02010609060101010101" pitchFamily="49" charset="-122"/>
              </a:rPr>
              <a:t>   </a:t>
            </a:r>
            <a:r>
              <a:rPr lang="zh-CN" altLang="ru-RU">
                <a:ea typeface="仿宋" panose="02010609060101010101" pitchFamily="49" charset="-122"/>
              </a:rPr>
              <a:t>若</a:t>
            </a:r>
            <a:r>
              <a:rPr lang="ru-RU" altLang="zh-CN">
                <a:ea typeface="仿宋" panose="02010609060101010101" pitchFamily="49" charset="-122"/>
              </a:rPr>
              <a:t>2r</a:t>
            </a:r>
            <a:r>
              <a:rPr lang="ru-RU" altLang="zh-CN" baseline="-25000">
                <a:ea typeface="仿宋" panose="02010609060101010101" pitchFamily="49" charset="-122"/>
              </a:rPr>
              <a:t>O1,2</a:t>
            </a:r>
            <a:r>
              <a:rPr lang="ru-RU" altLang="zh-CN">
                <a:ea typeface="仿宋" panose="02010609060101010101" pitchFamily="49" charset="-122"/>
              </a:rPr>
              <a:t>&gt;&gt;(1/g</a:t>
            </a:r>
            <a:r>
              <a:rPr lang="ru-RU" altLang="zh-CN" baseline="-25000">
                <a:ea typeface="仿宋" panose="02010609060101010101" pitchFamily="49" charset="-122"/>
              </a:rPr>
              <a:t>m3</a:t>
            </a:r>
            <a:r>
              <a:rPr lang="ru-RU" altLang="zh-CN">
                <a:ea typeface="仿宋" panose="02010609060101010101" pitchFamily="49" charset="-122"/>
              </a:rPr>
              <a:t>)||r</a:t>
            </a:r>
            <a:r>
              <a:rPr lang="ru-RU" altLang="zh-CN" baseline="-25000">
                <a:ea typeface="仿宋" panose="02010609060101010101" pitchFamily="49" charset="-122"/>
              </a:rPr>
              <a:t>O3</a:t>
            </a:r>
            <a:r>
              <a:rPr lang="ru-RU" altLang="zh-CN">
                <a:ea typeface="仿宋" panose="02010609060101010101" pitchFamily="49" charset="-122"/>
              </a:rPr>
              <a:t>,</a:t>
            </a:r>
          </a:p>
        </p:txBody>
      </p:sp>
      <p:sp>
        <p:nvSpPr>
          <p:cNvPr id="2192" name="Rectangle 144">
            <a:extLst>
              <a:ext uri="{FF2B5EF4-FFF2-40B4-BE49-F238E27FC236}">
                <a16:creationId xmlns:a16="http://schemas.microsoft.com/office/drawing/2014/main" id="{F3D41B11-FDC5-15F1-3F30-F004C4C7E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52" y="4223568"/>
            <a:ext cx="5338762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/>
            <a:r>
              <a:rPr lang="zh-CN" altLang="ru-RU" sz="2400">
                <a:ea typeface="仿宋" panose="02010609060101010101" pitchFamily="49" charset="-122"/>
              </a:rPr>
              <a:t>电路增益：</a:t>
            </a:r>
          </a:p>
        </p:txBody>
      </p:sp>
    </p:spTree>
    <p:extLst>
      <p:ext uri="{BB962C8B-B14F-4D97-AF65-F5344CB8AC3E}">
        <p14:creationId xmlns:p14="http://schemas.microsoft.com/office/powerpoint/2010/main" val="386325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childTnLst>
                                    <p:set>
                                      <p:cBhvr additive="base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childTnLst>
                                    <p:set>
                                      <p:cBhvr additive="base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" grpId="0" animBg="1"/>
      <p:bldP spid="219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电流镜作负载的差动对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95" name="Rectangle 147">
            <a:extLst>
              <a:ext uri="{FF2B5EF4-FFF2-40B4-BE49-F238E27FC236}">
                <a16:creationId xmlns:a16="http://schemas.microsoft.com/office/drawing/2014/main" id="{1C72D48A-489B-6603-593C-6984D03C4FB8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685800"/>
            <a:ext cx="5575300" cy="5440363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ru-RU" dirty="0">
                <a:ea typeface="仿宋" panose="02010609060101010101" pitchFamily="49" charset="-122"/>
              </a:rPr>
              <a:t>方法二（利用戴维南定理）</a:t>
            </a:r>
          </a:p>
          <a:p>
            <a:pPr lvl="1">
              <a:buFontTx/>
              <a:buNone/>
            </a:pPr>
            <a:r>
              <a:rPr lang="zh-CN" altLang="ru-RU" dirty="0">
                <a:ea typeface="仿宋" panose="02010609060101010101" pitchFamily="49" charset="-122"/>
              </a:rPr>
              <a:t>    </a:t>
            </a:r>
            <a:r>
              <a:rPr lang="ru-RU" altLang="zh-CN" dirty="0">
                <a:ea typeface="仿宋" panose="02010609060101010101" pitchFamily="49" charset="-122"/>
              </a:rPr>
              <a:t>V</a:t>
            </a:r>
            <a:r>
              <a:rPr lang="ru-RU" altLang="zh-CN" baseline="-25000" dirty="0">
                <a:ea typeface="仿宋" panose="02010609060101010101" pitchFamily="49" charset="-122"/>
              </a:rPr>
              <a:t>eq</a:t>
            </a:r>
            <a:r>
              <a:rPr lang="ru-RU" altLang="zh-CN" dirty="0">
                <a:ea typeface="仿宋" panose="02010609060101010101" pitchFamily="49" charset="-122"/>
              </a:rPr>
              <a:t>=g</a:t>
            </a:r>
            <a:r>
              <a:rPr lang="ru-RU" altLang="zh-CN" baseline="-25000" dirty="0">
                <a:ea typeface="仿宋" panose="02010609060101010101" pitchFamily="49" charset="-122"/>
              </a:rPr>
              <a:t>m1,2</a:t>
            </a:r>
            <a:r>
              <a:rPr lang="ru-RU" altLang="zh-CN" dirty="0">
                <a:ea typeface="仿宋" panose="02010609060101010101" pitchFamily="49" charset="-122"/>
              </a:rPr>
              <a:t>r</a:t>
            </a:r>
            <a:r>
              <a:rPr lang="ru-RU" altLang="zh-CN" baseline="-25000" dirty="0">
                <a:ea typeface="仿宋" panose="02010609060101010101" pitchFamily="49" charset="-122"/>
              </a:rPr>
              <a:t>O1,2</a:t>
            </a:r>
            <a:r>
              <a:rPr lang="ru-RU" altLang="zh-CN" dirty="0">
                <a:ea typeface="仿宋" panose="02010609060101010101" pitchFamily="49" charset="-122"/>
              </a:rPr>
              <a:t>V</a:t>
            </a:r>
            <a:r>
              <a:rPr lang="ru-RU" altLang="zh-CN" baseline="-25000" dirty="0">
                <a:ea typeface="仿宋" panose="02010609060101010101" pitchFamily="49" charset="-122"/>
              </a:rPr>
              <a:t>in</a:t>
            </a:r>
          </a:p>
          <a:p>
            <a:pPr lvl="1">
              <a:buFontTx/>
              <a:buNone/>
            </a:pPr>
            <a:r>
              <a:rPr lang="ru-RU" altLang="zh-CN" dirty="0">
                <a:ea typeface="仿宋" panose="02010609060101010101" pitchFamily="49" charset="-122"/>
              </a:rPr>
              <a:t>    R</a:t>
            </a:r>
            <a:r>
              <a:rPr lang="ru-RU" altLang="zh-CN" baseline="-25000" dirty="0">
                <a:ea typeface="仿宋" panose="02010609060101010101" pitchFamily="49" charset="-122"/>
              </a:rPr>
              <a:t>eq</a:t>
            </a:r>
            <a:r>
              <a:rPr lang="ru-RU" altLang="zh-CN" dirty="0">
                <a:ea typeface="仿宋" panose="02010609060101010101" pitchFamily="49" charset="-122"/>
              </a:rPr>
              <a:t>=2r</a:t>
            </a:r>
            <a:r>
              <a:rPr lang="ru-RU" altLang="zh-CN" baseline="-25000" dirty="0">
                <a:ea typeface="仿宋" panose="02010609060101010101" pitchFamily="49" charset="-122"/>
              </a:rPr>
              <a:t>O1,2</a:t>
            </a:r>
            <a:endParaRPr lang="ru-RU" altLang="zh-CN" dirty="0">
              <a:ea typeface="仿宋" panose="02010609060101010101" pitchFamily="49" charset="-122"/>
            </a:endParaRPr>
          </a:p>
          <a:p>
            <a:pPr lvl="1">
              <a:buFontTx/>
              <a:buNone/>
            </a:pPr>
            <a:r>
              <a:rPr lang="ru-RU" altLang="zh-CN" dirty="0">
                <a:ea typeface="仿宋" panose="02010609060101010101" pitchFamily="49" charset="-122"/>
              </a:rPr>
              <a:t>    </a:t>
            </a:r>
          </a:p>
          <a:p>
            <a:pPr lvl="1">
              <a:buFontTx/>
              <a:buNone/>
            </a:pPr>
            <a:endParaRPr lang="ru-RU" altLang="zh-CN" dirty="0">
              <a:ea typeface="仿宋" panose="02010609060101010101" pitchFamily="49" charset="-122"/>
            </a:endParaRPr>
          </a:p>
          <a:p>
            <a:pPr lvl="1">
              <a:buFontTx/>
              <a:buNone/>
            </a:pPr>
            <a:r>
              <a:rPr lang="ru-RU" altLang="zh-CN" dirty="0">
                <a:ea typeface="仿宋" panose="02010609060101010101" pitchFamily="49" charset="-122"/>
              </a:rPr>
              <a:t>    </a:t>
            </a:r>
            <a:r>
              <a:rPr lang="zh-CN" altLang="ru-RU" dirty="0">
                <a:ea typeface="仿宋" panose="02010609060101010101" pitchFamily="49" charset="-122"/>
              </a:rPr>
              <a:t>流经</a:t>
            </a:r>
            <a:r>
              <a:rPr lang="ru-RU" altLang="zh-CN" dirty="0">
                <a:ea typeface="仿宋" panose="02010609060101010101" pitchFamily="49" charset="-122"/>
              </a:rPr>
              <a:t>R</a:t>
            </a:r>
            <a:r>
              <a:rPr lang="ru-RU" altLang="zh-CN" baseline="-25000" dirty="0">
                <a:ea typeface="仿宋" panose="02010609060101010101" pitchFamily="49" charset="-122"/>
              </a:rPr>
              <a:t>eq</a:t>
            </a:r>
            <a:r>
              <a:rPr lang="zh-CN" altLang="ru-RU" dirty="0">
                <a:ea typeface="仿宋" panose="02010609060101010101" pitchFamily="49" charset="-122"/>
              </a:rPr>
              <a:t>的电流</a:t>
            </a:r>
            <a:r>
              <a:rPr lang="ru-RU" altLang="zh-CN" dirty="0">
                <a:ea typeface="仿宋" panose="02010609060101010101" pitchFamily="49" charset="-122"/>
              </a:rPr>
              <a:t>I</a:t>
            </a:r>
            <a:r>
              <a:rPr lang="ru-RU" altLang="zh-CN" baseline="-25000" dirty="0">
                <a:ea typeface="仿宋" panose="02010609060101010101" pitchFamily="49" charset="-122"/>
              </a:rPr>
              <a:t>X</a:t>
            </a:r>
            <a:r>
              <a:rPr lang="zh-CN" altLang="ru-RU" dirty="0">
                <a:ea typeface="仿宋" panose="02010609060101010101" pitchFamily="49" charset="-122"/>
              </a:rPr>
              <a:t>部分通过</a:t>
            </a:r>
            <a:r>
              <a:rPr lang="ru-RU" altLang="zh-CN" dirty="0">
                <a:ea typeface="仿宋" panose="02010609060101010101" pitchFamily="49" charset="-122"/>
              </a:rPr>
              <a:t>1/g</a:t>
            </a:r>
            <a:r>
              <a:rPr lang="ru-RU" altLang="zh-CN" baseline="-25000" dirty="0">
                <a:ea typeface="仿宋" panose="02010609060101010101" pitchFamily="49" charset="-122"/>
              </a:rPr>
              <a:t>m3</a:t>
            </a:r>
            <a:r>
              <a:rPr lang="zh-CN" altLang="ru-RU" dirty="0">
                <a:ea typeface="仿宋" panose="02010609060101010101" pitchFamily="49" charset="-122"/>
              </a:rPr>
              <a:t>，并以单位增益被镜像到</a:t>
            </a:r>
            <a:r>
              <a:rPr lang="ru-RU" altLang="zh-CN" dirty="0">
                <a:ea typeface="仿宋" panose="02010609060101010101" pitchFamily="49" charset="-122"/>
              </a:rPr>
              <a:t>M</a:t>
            </a:r>
            <a:r>
              <a:rPr lang="ru-RU" altLang="zh-CN" baseline="-25000" dirty="0">
                <a:ea typeface="仿宋" panose="02010609060101010101" pitchFamily="49" charset="-122"/>
              </a:rPr>
              <a:t>4</a:t>
            </a:r>
          </a:p>
          <a:p>
            <a:pPr lvl="1">
              <a:buFontTx/>
              <a:buNone/>
            </a:pPr>
            <a:r>
              <a:rPr lang="ru-RU" altLang="zh-CN" dirty="0">
                <a:ea typeface="仿宋" panose="02010609060101010101" pitchFamily="49" charset="-122"/>
              </a:rPr>
              <a:t>   </a:t>
            </a:r>
          </a:p>
          <a:p>
            <a:pPr lvl="1">
              <a:buFontTx/>
              <a:buNone/>
            </a:pPr>
            <a:endParaRPr lang="ru-RU" altLang="zh-CN" dirty="0">
              <a:ea typeface="仿宋" panose="02010609060101010101" pitchFamily="49" charset="-122"/>
            </a:endParaRPr>
          </a:p>
          <a:p>
            <a:pPr lvl="1">
              <a:buFontTx/>
              <a:buNone/>
            </a:pPr>
            <a:r>
              <a:rPr lang="ru-RU" altLang="zh-CN" dirty="0">
                <a:ea typeface="仿宋" panose="02010609060101010101" pitchFamily="49" charset="-122"/>
              </a:rPr>
              <a:t>    </a:t>
            </a:r>
            <a:r>
              <a:rPr lang="zh-CN" altLang="ru-RU" dirty="0">
                <a:ea typeface="仿宋" panose="02010609060101010101" pitchFamily="49" charset="-122"/>
              </a:rPr>
              <a:t>若</a:t>
            </a:r>
            <a:r>
              <a:rPr lang="ru-RU" altLang="zh-CN" dirty="0">
                <a:ea typeface="仿宋" panose="02010609060101010101" pitchFamily="49" charset="-122"/>
              </a:rPr>
              <a:t>2r</a:t>
            </a:r>
            <a:r>
              <a:rPr lang="ru-RU" altLang="zh-CN" baseline="-25000" dirty="0">
                <a:ea typeface="仿宋" panose="02010609060101010101" pitchFamily="49" charset="-122"/>
              </a:rPr>
              <a:t>O1,2</a:t>
            </a:r>
            <a:r>
              <a:rPr lang="ru-RU" altLang="zh-CN" dirty="0">
                <a:ea typeface="仿宋" panose="02010609060101010101" pitchFamily="49" charset="-122"/>
              </a:rPr>
              <a:t>&gt;&gt;(1/g</a:t>
            </a:r>
            <a:r>
              <a:rPr lang="ru-RU" altLang="zh-CN" baseline="-25000" dirty="0">
                <a:ea typeface="仿宋" panose="02010609060101010101" pitchFamily="49" charset="-122"/>
              </a:rPr>
              <a:t>m3,4</a:t>
            </a:r>
            <a:r>
              <a:rPr lang="ru-RU" altLang="zh-CN" dirty="0">
                <a:ea typeface="仿宋" panose="02010609060101010101" pitchFamily="49" charset="-122"/>
              </a:rPr>
              <a:t>)||r</a:t>
            </a:r>
            <a:r>
              <a:rPr lang="ru-RU" altLang="zh-CN" baseline="-25000" dirty="0">
                <a:ea typeface="仿宋" panose="02010609060101010101" pitchFamily="49" charset="-122"/>
              </a:rPr>
              <a:t>O3,4</a:t>
            </a:r>
            <a:r>
              <a:rPr lang="ru-RU" altLang="zh-CN" dirty="0">
                <a:ea typeface="仿宋" panose="02010609060101010101" pitchFamily="49" charset="-122"/>
              </a:rPr>
              <a:t>,   </a:t>
            </a:r>
          </a:p>
          <a:p>
            <a:pPr lvl="1"/>
            <a:endParaRPr lang="ru-RU" altLang="zh-CN" dirty="0">
              <a:ea typeface="仿宋" panose="02010609060101010101" pitchFamily="49" charset="-122"/>
            </a:endParaRPr>
          </a:p>
          <a:p>
            <a:endParaRPr lang="ru-RU" altLang="zh-CN" dirty="0">
              <a:ea typeface="仿宋" panose="02010609060101010101" pitchFamily="49" charset="-122"/>
            </a:endParaRPr>
          </a:p>
          <a:p>
            <a:endParaRPr lang="ru-RU" altLang="zh-CN" dirty="0">
              <a:ea typeface="仿宋" panose="02010609060101010101" pitchFamily="49" charset="-122"/>
            </a:endParaRPr>
          </a:p>
        </p:txBody>
      </p:sp>
      <p:pic>
        <p:nvPicPr>
          <p:cNvPr id="2196" name="Picture 148">
            <a:extLst>
              <a:ext uri="{FF2B5EF4-FFF2-40B4-BE49-F238E27FC236}">
                <a16:creationId xmlns:a16="http://schemas.microsoft.com/office/drawing/2014/main" id="{D311D385-AFEA-F978-F5B0-5A2F2E2266C0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852537"/>
            <a:ext cx="32004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97" name="Picture 149">
            <a:extLst>
              <a:ext uri="{FF2B5EF4-FFF2-40B4-BE49-F238E27FC236}">
                <a16:creationId xmlns:a16="http://schemas.microsoft.com/office/drawing/2014/main" id="{6B047685-4A71-ED2A-6EC4-8F55EE979EC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362" y="4339132"/>
            <a:ext cx="2514600" cy="184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98" name="Line 150">
            <a:extLst>
              <a:ext uri="{FF2B5EF4-FFF2-40B4-BE49-F238E27FC236}">
                <a16:creationId xmlns:a16="http://schemas.microsoft.com/office/drawing/2014/main" id="{CBC38A6C-759C-1867-6A35-0B3CBD35E7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94362" y="3043732"/>
            <a:ext cx="685800" cy="1447800"/>
          </a:xfrm>
          <a:prstGeom prst="line">
            <a:avLst/>
          </a:prstGeom>
          <a:noFill/>
          <a:ln w="9525" cap="flat" algn="ctr">
            <a:solidFill>
              <a:srgbClr val="333399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199" name="Picture 151">
            <a:extLst>
              <a:ext uri="{FF2B5EF4-FFF2-40B4-BE49-F238E27FC236}">
                <a16:creationId xmlns:a16="http://schemas.microsoft.com/office/drawing/2014/main" id="{A99632FE-B411-B88C-0091-3FE9A384AA4A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62" y="4262932"/>
            <a:ext cx="223837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00" name="AutoShape 152">
            <a:extLst>
              <a:ext uri="{FF2B5EF4-FFF2-40B4-BE49-F238E27FC236}">
                <a16:creationId xmlns:a16="http://schemas.microsoft.com/office/drawing/2014/main" id="{3BA0E6E5-E5C6-B3E9-E2F0-313D7B045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300" y="3833862"/>
            <a:ext cx="6096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BBE0E3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01" name="Line 153">
            <a:extLst>
              <a:ext uri="{FF2B5EF4-FFF2-40B4-BE49-F238E27FC236}">
                <a16:creationId xmlns:a16="http://schemas.microsoft.com/office/drawing/2014/main" id="{AA6CCB0A-D223-C67D-B49A-DBB4E12535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0162" y="5863132"/>
            <a:ext cx="685800" cy="0"/>
          </a:xfrm>
          <a:prstGeom prst="line">
            <a:avLst/>
          </a:prstGeom>
          <a:noFill/>
          <a:ln w="9525" cap="flat" algn="ctr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202" name="Picture 154">
            <a:extLst>
              <a:ext uri="{FF2B5EF4-FFF2-40B4-BE49-F238E27FC236}">
                <a16:creationId xmlns:a16="http://schemas.microsoft.com/office/drawing/2014/main" id="{1DB22677-5C96-3874-E4F6-190E6B965060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43424"/>
            <a:ext cx="22860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03" name="Picture 155">
            <a:extLst>
              <a:ext uri="{FF2B5EF4-FFF2-40B4-BE49-F238E27FC236}">
                <a16:creationId xmlns:a16="http://schemas.microsoft.com/office/drawing/2014/main" id="{87ABFB36-9BE8-120A-E351-345915EB957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438" y="1504492"/>
            <a:ext cx="20478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04" name="Group 156">
            <a:extLst>
              <a:ext uri="{FF2B5EF4-FFF2-40B4-BE49-F238E27FC236}">
                <a16:creationId xmlns:a16="http://schemas.microsoft.com/office/drawing/2014/main" id="{CB31A45C-169A-750F-D0CE-02C80FA70C78}"/>
              </a:ext>
            </a:extLst>
          </p:cNvPr>
          <p:cNvGrpSpPr>
            <a:grpSpLocks/>
          </p:cNvGrpSpPr>
          <p:nvPr/>
        </p:nvGrpSpPr>
        <p:grpSpPr bwMode="auto">
          <a:xfrm>
            <a:off x="1111250" y="3321100"/>
            <a:ext cx="3048000" cy="762000"/>
            <a:chOff x="1344" y="2064"/>
            <a:chExt cx="1680" cy="432"/>
          </a:xfrm>
        </p:grpSpPr>
        <p:sp>
          <p:nvSpPr>
            <p:cNvPr id="2205" name="Rectangle 157">
              <a:extLst>
                <a:ext uri="{FF2B5EF4-FFF2-40B4-BE49-F238E27FC236}">
                  <a16:creationId xmlns:a16="http://schemas.microsoft.com/office/drawing/2014/main" id="{40A4F410-C9DE-E899-EF70-42150C01A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064"/>
              <a:ext cx="1680" cy="432"/>
            </a:xfrm>
            <a:prstGeom prst="rect">
              <a:avLst/>
            </a:prstGeom>
            <a:noFill/>
            <a:ln w="9525" cap="flat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6" name="Rectangle 158">
              <a:extLst>
                <a:ext uri="{FF2B5EF4-FFF2-40B4-BE49-F238E27FC236}">
                  <a16:creationId xmlns:a16="http://schemas.microsoft.com/office/drawing/2014/main" id="{F85506DA-BBDD-B379-A8A4-088506B63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" y="2160"/>
              <a:ext cx="92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altLang="zh-CN" b="1" i="1">
                  <a:latin typeface="Garamond" panose="02020404030301010803" pitchFamily="18" charset="0"/>
                  <a:ea typeface="仿宋" panose="02010609060101010101" pitchFamily="49" charset="-122"/>
                </a:rPr>
                <a:t>I</a:t>
              </a:r>
              <a:r>
                <a:rPr lang="ru-RU" altLang="zh-CN" b="1" i="1" baseline="-25000">
                  <a:latin typeface="Garamond" panose="02020404030301010803" pitchFamily="18" charset="0"/>
                  <a:ea typeface="仿宋" panose="02010609060101010101" pitchFamily="49" charset="-122"/>
                </a:rPr>
                <a:t>X1</a:t>
              </a:r>
              <a:r>
                <a:rPr lang="ru-RU" altLang="zh-CN" b="1">
                  <a:latin typeface="Garamond" panose="02020404030301010803" pitchFamily="18" charset="0"/>
                  <a:ea typeface="仿宋" panose="02010609060101010101" pitchFamily="49" charset="-122"/>
                </a:rPr>
                <a:t>+</a:t>
              </a:r>
              <a:r>
                <a:rPr lang="ru-RU" altLang="zh-CN" b="1" i="1">
                  <a:latin typeface="Garamond" panose="02020404030301010803" pitchFamily="18" charset="0"/>
                  <a:ea typeface="仿宋" panose="02010609060101010101" pitchFamily="49" charset="-122"/>
                </a:rPr>
                <a:t>I</a:t>
              </a:r>
              <a:r>
                <a:rPr lang="ru-RU" altLang="zh-CN" b="1" i="1" baseline="-25000">
                  <a:latin typeface="Garamond" panose="02020404030301010803" pitchFamily="18" charset="0"/>
                  <a:ea typeface="仿宋" panose="02010609060101010101" pitchFamily="49" charset="-122"/>
                </a:rPr>
                <a:t>X1</a:t>
              </a:r>
              <a:r>
                <a:rPr lang="ru-RU" altLang="zh-CN" i="1" baseline="-25000">
                  <a:latin typeface="Garamond" panose="02020404030301010803" pitchFamily="18" charset="0"/>
                  <a:ea typeface="仿宋" panose="02010609060101010101" pitchFamily="49" charset="-122"/>
                </a:rPr>
                <a:t> </a:t>
              </a:r>
              <a:r>
                <a:rPr lang="ru-RU" altLang="zh-CN" sz="1000">
                  <a:latin typeface="Garamond" panose="02020404030301010803" pitchFamily="18" charset="0"/>
                  <a:ea typeface="仿宋" panose="02010609060101010101" pitchFamily="49" charset="-122"/>
                  <a:sym typeface="Symbol" panose="05050102010706020507" pitchFamily="18" charset="2"/>
                </a:rPr>
                <a:t></a:t>
              </a:r>
            </a:p>
          </p:txBody>
        </p:sp>
        <p:pic>
          <p:nvPicPr>
            <p:cNvPr id="2207" name="Picture 159">
              <a:extLst>
                <a:ext uri="{FF2B5EF4-FFF2-40B4-BE49-F238E27FC236}">
                  <a16:creationId xmlns:a16="http://schemas.microsoft.com/office/drawing/2014/main" id="{25E62CB0-7703-5B90-0712-9ECFB024F1F0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2000" contrast="-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2064"/>
              <a:ext cx="1104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2208" name="Object 160">
            <a:extLst>
              <a:ext uri="{FF2B5EF4-FFF2-40B4-BE49-F238E27FC236}">
                <a16:creationId xmlns:a16="http://schemas.microsoft.com/office/drawing/2014/main" id="{012DF3C9-42D6-F7D8-21B9-E1F049C221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393439"/>
              </p:ext>
            </p:extLst>
          </p:nvPr>
        </p:nvGraphicFramePr>
        <p:xfrm>
          <a:off x="1447800" y="5584824"/>
          <a:ext cx="6858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31640" imgH="406080" progId="Equation.3">
                  <p:embed/>
                </p:oleObj>
              </mc:Choice>
              <mc:Fallback>
                <p:oleObj name="Equation" r:id="rId9" imgW="431640" imgH="406080" progId="Equation.3">
                  <p:embed/>
                  <p:pic>
                    <p:nvPicPr>
                      <p:cNvPr id="2208" name="Object 160">
                        <a:extLst>
                          <a:ext uri="{FF2B5EF4-FFF2-40B4-BE49-F238E27FC236}">
                            <a16:creationId xmlns:a16="http://schemas.microsoft.com/office/drawing/2014/main" id="{012DF3C9-42D6-F7D8-21B9-E1F049C221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584824"/>
                        <a:ext cx="6858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9880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电流镜作负载的差动对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211" name="Rectangle 163">
            <a:extLst>
              <a:ext uri="{FF2B5EF4-FFF2-40B4-BE49-F238E27FC236}">
                <a16:creationId xmlns:a16="http://schemas.microsoft.com/office/drawing/2014/main" id="{E03716CA-F2E8-6A47-96AE-86EDE09A690F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756720"/>
            <a:ext cx="8229600" cy="12192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zh-CN">
                <a:ea typeface="仿宋" panose="02010609060101010101" pitchFamily="49" charset="-122"/>
              </a:rPr>
              <a:t>3.3 </a:t>
            </a:r>
            <a:r>
              <a:rPr lang="zh-CN" altLang="ru-RU">
                <a:ea typeface="仿宋" panose="02010609060101010101" pitchFamily="49" charset="-122"/>
              </a:rPr>
              <a:t>共模特性</a:t>
            </a:r>
          </a:p>
          <a:p>
            <a:pPr lvl="1"/>
            <a:r>
              <a:rPr lang="zh-CN" altLang="ru-RU">
                <a:ea typeface="仿宋" panose="02010609060101010101" pitchFamily="49" charset="-122"/>
              </a:rPr>
              <a:t>电路不存在器件失配时</a:t>
            </a:r>
          </a:p>
          <a:p>
            <a:pPr lvl="1">
              <a:buFontTx/>
              <a:buNone/>
            </a:pPr>
            <a:endParaRPr lang="zh-CN" altLang="ru-RU">
              <a:ea typeface="仿宋" panose="02010609060101010101" pitchFamily="49" charset="-122"/>
            </a:endParaRPr>
          </a:p>
          <a:p>
            <a:pPr lvl="1">
              <a:buFontTx/>
              <a:buNone/>
            </a:pPr>
            <a:endParaRPr lang="zh-CN" altLang="ru-RU">
              <a:ea typeface="仿宋" panose="02010609060101010101" pitchFamily="49" charset="-122"/>
            </a:endParaRPr>
          </a:p>
          <a:p>
            <a:endParaRPr lang="ru-RU" altLang="zh-CN" dirty="0">
              <a:ea typeface="仿宋" panose="02010609060101010101" pitchFamily="49" charset="-122"/>
            </a:endParaRPr>
          </a:p>
        </p:txBody>
      </p:sp>
      <p:pic>
        <p:nvPicPr>
          <p:cNvPr id="2212" name="Picture 164">
            <a:extLst>
              <a:ext uri="{FF2B5EF4-FFF2-40B4-BE49-F238E27FC236}">
                <a16:creationId xmlns:a16="http://schemas.microsoft.com/office/drawing/2014/main" id="{0220ADA5-2564-60FE-9978-2F8871A7EB1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49" y="832920"/>
            <a:ext cx="2686050" cy="251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13" name="Picture 165">
            <a:extLst>
              <a:ext uri="{FF2B5EF4-FFF2-40B4-BE49-F238E27FC236}">
                <a16:creationId xmlns:a16="http://schemas.microsoft.com/office/drawing/2014/main" id="{4BA00005-54EE-F212-6271-D87E950759F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9" y="756720"/>
            <a:ext cx="276225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14" name="Picture 166">
            <a:extLst>
              <a:ext uri="{FF2B5EF4-FFF2-40B4-BE49-F238E27FC236}">
                <a16:creationId xmlns:a16="http://schemas.microsoft.com/office/drawing/2014/main" id="{2E55EF1E-4702-9737-2172-6C65F2ABDF4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613308"/>
            <a:ext cx="227647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15" name="Group 167">
            <a:extLst>
              <a:ext uri="{FF2B5EF4-FFF2-40B4-BE49-F238E27FC236}">
                <a16:creationId xmlns:a16="http://schemas.microsoft.com/office/drawing/2014/main" id="{74A8E647-6578-6638-C6E1-D21D56CFB919}"/>
              </a:ext>
            </a:extLst>
          </p:cNvPr>
          <p:cNvGrpSpPr>
            <a:grpSpLocks/>
          </p:cNvGrpSpPr>
          <p:nvPr/>
        </p:nvGrpSpPr>
        <p:grpSpPr bwMode="auto">
          <a:xfrm>
            <a:off x="380999" y="1541621"/>
            <a:ext cx="5078413" cy="4738687"/>
            <a:chOff x="240" y="768"/>
            <a:chExt cx="3199" cy="2985"/>
          </a:xfrm>
        </p:grpSpPr>
        <p:grpSp>
          <p:nvGrpSpPr>
            <p:cNvPr id="2216" name="Group 168">
              <a:extLst>
                <a:ext uri="{FF2B5EF4-FFF2-40B4-BE49-F238E27FC236}">
                  <a16:creationId xmlns:a16="http://schemas.microsoft.com/office/drawing/2014/main" id="{A830581D-5FCE-6167-C0BD-E380869E26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056"/>
              <a:ext cx="2496" cy="768"/>
              <a:chOff x="672" y="1056"/>
              <a:chExt cx="2496" cy="768"/>
            </a:xfrm>
          </p:grpSpPr>
          <p:pic>
            <p:nvPicPr>
              <p:cNvPr id="2217" name="Picture 169">
                <a:extLst>
                  <a:ext uri="{FF2B5EF4-FFF2-40B4-BE49-F238E27FC236}">
                    <a16:creationId xmlns:a16="http://schemas.microsoft.com/office/drawing/2014/main" id="{5CA450C1-5549-07DB-F252-9E2A82812F54}"/>
                  </a:ext>
                </a:extLst>
              </p:cNvPr>
              <p:cNvPicPr preferRelativeResize="0"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" y="1056"/>
                <a:ext cx="1248" cy="7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18" name="Picture 170">
                <a:extLst>
                  <a:ext uri="{FF2B5EF4-FFF2-40B4-BE49-F238E27FC236}">
                    <a16:creationId xmlns:a16="http://schemas.microsoft.com/office/drawing/2014/main" id="{AACFC446-A6B6-629A-FB17-597DBA6C9BE2}"/>
                  </a:ext>
                </a:extLst>
              </p:cNvPr>
              <p:cNvPicPr preferRelativeResize="0"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0" y="1056"/>
                <a:ext cx="1248" cy="7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219" name="Picture 171">
              <a:extLst>
                <a:ext uri="{FF2B5EF4-FFF2-40B4-BE49-F238E27FC236}">
                  <a16:creationId xmlns:a16="http://schemas.microsoft.com/office/drawing/2014/main" id="{F74C4380-51DF-5ADD-10E5-0375010D06AA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640"/>
              <a:ext cx="2796" cy="1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20" name="Rectangle 172">
              <a:extLst>
                <a:ext uri="{FF2B5EF4-FFF2-40B4-BE49-F238E27FC236}">
                  <a16:creationId xmlns:a16="http://schemas.microsoft.com/office/drawing/2014/main" id="{D8D87FF8-B43B-A115-E9E6-1E40E025D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768"/>
              <a:ext cx="3150" cy="2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ru-RU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  <a:ea typeface="仿宋" panose="02010609060101010101" pitchFamily="49" charset="-122"/>
                </a:rPr>
                <a:t>忽略</a:t>
              </a:r>
              <a:r>
                <a:rPr lang="ru-RU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  <a:ea typeface="仿宋" panose="02010609060101010101" pitchFamily="49" charset="-122"/>
                </a:rPr>
                <a:t>r</a:t>
              </a:r>
              <a:r>
                <a:rPr lang="ru-RU" altLang="zh-CN" sz="240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  <a:ea typeface="仿宋" panose="02010609060101010101" pitchFamily="49" charset="-122"/>
                </a:rPr>
                <a:t>O1,2</a:t>
              </a:r>
              <a:r>
                <a:rPr lang="zh-CN" altLang="ru-RU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  <a:ea typeface="仿宋" panose="02010609060101010101" pitchFamily="49" charset="-122"/>
                </a:rPr>
                <a:t>，并假设</a:t>
              </a:r>
              <a:r>
                <a:rPr lang="ru-RU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  <a:ea typeface="仿宋" panose="02010609060101010101" pitchFamily="49" charset="-122"/>
                </a:rPr>
                <a:t>1/(2g</a:t>
              </a:r>
              <a:r>
                <a:rPr lang="ru-RU" altLang="zh-CN" sz="240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  <a:ea typeface="仿宋" panose="02010609060101010101" pitchFamily="49" charset="-122"/>
                </a:rPr>
                <a:t>m3,4</a:t>
              </a:r>
              <a:r>
                <a:rPr lang="ru-RU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  <a:ea typeface="仿宋" panose="02010609060101010101" pitchFamily="49" charset="-122"/>
                </a:rPr>
                <a:t>)&lt;&lt;r</a:t>
              </a:r>
              <a:r>
                <a:rPr lang="ru-RU" altLang="zh-CN" sz="240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  <a:ea typeface="仿宋" panose="02010609060101010101" pitchFamily="49" charset="-122"/>
                </a:rPr>
                <a:t>O3,4</a:t>
              </a:r>
              <a:r>
                <a:rPr lang="ru-RU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  <a:ea typeface="仿宋" panose="02010609060101010101" pitchFamily="49" charset="-122"/>
                </a:rPr>
                <a:t>,</a:t>
              </a:r>
            </a:p>
            <a:p>
              <a:pPr lv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None/>
              </a:pPr>
              <a:endParaRPr lang="ru-RU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仿宋" panose="02010609060101010101" pitchFamily="49" charset="-122"/>
              </a:endParaRPr>
            </a:p>
            <a:p>
              <a:pPr lv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None/>
              </a:pPr>
              <a:endParaRPr lang="ru-RU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仿宋" panose="02010609060101010101" pitchFamily="49" charset="-122"/>
              </a:endParaRPr>
            </a:p>
            <a:p>
              <a:pPr lv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None/>
              </a:pPr>
              <a:endParaRPr lang="ru-RU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仿宋" panose="02010609060101010101" pitchFamily="49" charset="-122"/>
              </a:endParaRPr>
            </a:p>
            <a:p>
              <a:pPr lv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None/>
              </a:pPr>
              <a:endParaRPr lang="ru-RU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仿宋" panose="02010609060101010101" pitchFamily="49" charset="-122"/>
              </a:endParaRPr>
            </a:p>
            <a:p>
              <a:pPr lv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ru-RU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  <a:ea typeface="仿宋" panose="02010609060101010101" pitchFamily="49" charset="-122"/>
                </a:rPr>
                <a:t>则，</a:t>
              </a:r>
            </a:p>
            <a:p>
              <a:pPr lv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ru-RU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仿宋" panose="02010609060101010101" pitchFamily="49" charset="-122"/>
              </a:endParaRPr>
            </a:p>
            <a:p>
              <a:endParaRPr lang="ru-RU" altLang="zh-CN" b="1" dirty="0">
                <a:latin typeface="Garamond" panose="02020404030301010803" pitchFamily="18" charset="0"/>
                <a:ea typeface="仿宋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84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base">
                                        <p:cTn id="12" dur="500"/>
                                        <p:tgtEl>
                                          <p:spTgt spid="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电流镜作负载的差动对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223" name="Rectangle 175">
            <a:extLst>
              <a:ext uri="{FF2B5EF4-FFF2-40B4-BE49-F238E27FC236}">
                <a16:creationId xmlns:a16="http://schemas.microsoft.com/office/drawing/2014/main" id="{C662C05D-71B3-752A-86E3-63895BE7649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685800"/>
            <a:ext cx="8229600" cy="5440363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ru-RU">
                <a:ea typeface="仿宋" panose="02010609060101010101" pitchFamily="49" charset="-122"/>
              </a:rPr>
              <a:t>电路存在器件失配时</a:t>
            </a:r>
          </a:p>
          <a:p>
            <a:pPr lvl="2">
              <a:buFontTx/>
              <a:buNone/>
            </a:pPr>
            <a:r>
              <a:rPr lang="zh-CN" altLang="ru-RU">
                <a:ea typeface="仿宋" panose="02010609060101010101" pitchFamily="49" charset="-122"/>
              </a:rPr>
              <a:t>忽略</a:t>
            </a:r>
            <a:r>
              <a:rPr lang="ru-RU" altLang="zh-CN">
                <a:ea typeface="仿宋" panose="02010609060101010101" pitchFamily="49" charset="-122"/>
              </a:rPr>
              <a:t>rO1</a:t>
            </a:r>
            <a:r>
              <a:rPr lang="zh-CN" altLang="ru-RU">
                <a:ea typeface="仿宋" panose="02010609060101010101" pitchFamily="49" charset="-122"/>
              </a:rPr>
              <a:t>和</a:t>
            </a:r>
            <a:r>
              <a:rPr lang="ru-RU" altLang="zh-CN">
                <a:ea typeface="仿宋" panose="02010609060101010101" pitchFamily="49" charset="-122"/>
              </a:rPr>
              <a:t>rO2</a:t>
            </a:r>
            <a:r>
              <a:rPr lang="zh-CN" altLang="ru-RU">
                <a:ea typeface="仿宋" panose="02010609060101010101" pitchFamily="49" charset="-122"/>
              </a:rPr>
              <a:t>的影响，</a:t>
            </a:r>
          </a:p>
          <a:p>
            <a:pPr lvl="2">
              <a:buFontTx/>
              <a:buNone/>
            </a:pPr>
            <a:r>
              <a:rPr lang="zh-CN" altLang="ru-RU">
                <a:ea typeface="仿宋" panose="02010609060101010101" pitchFamily="49" charset="-122"/>
              </a:rPr>
              <a:t>考虑到结点</a:t>
            </a:r>
            <a:r>
              <a:rPr lang="ru-RU" altLang="zh-CN">
                <a:ea typeface="仿宋" panose="02010609060101010101" pitchFamily="49" charset="-122"/>
              </a:rPr>
              <a:t>F</a:t>
            </a:r>
            <a:r>
              <a:rPr lang="zh-CN" altLang="ru-RU">
                <a:ea typeface="仿宋" panose="02010609060101010101" pitchFamily="49" charset="-122"/>
              </a:rPr>
              <a:t>和</a:t>
            </a:r>
            <a:r>
              <a:rPr lang="ru-RU" altLang="zh-CN">
                <a:ea typeface="仿宋" panose="02010609060101010101" pitchFamily="49" charset="-122"/>
              </a:rPr>
              <a:t>X</a:t>
            </a:r>
            <a:r>
              <a:rPr lang="zh-CN" altLang="ru-RU">
                <a:ea typeface="仿宋" panose="02010609060101010101" pitchFamily="49" charset="-122"/>
              </a:rPr>
              <a:t>的变化相对较小，</a:t>
            </a:r>
          </a:p>
          <a:p>
            <a:pPr lvl="1"/>
            <a:endParaRPr lang="zh-CN" altLang="ru-RU">
              <a:ea typeface="仿宋" panose="02010609060101010101" pitchFamily="49" charset="-122"/>
            </a:endParaRPr>
          </a:p>
          <a:p>
            <a:endParaRPr lang="ru-RU" altLang="zh-CN">
              <a:ea typeface="仿宋" panose="02010609060101010101" pitchFamily="49" charset="-122"/>
            </a:endParaRPr>
          </a:p>
        </p:txBody>
      </p:sp>
      <p:pic>
        <p:nvPicPr>
          <p:cNvPr id="2224" name="Picture 176">
            <a:extLst>
              <a:ext uri="{FF2B5EF4-FFF2-40B4-BE49-F238E27FC236}">
                <a16:creationId xmlns:a16="http://schemas.microsoft.com/office/drawing/2014/main" id="{19B2D3E2-2557-BA68-E92E-3EA55F5D92B0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5" y="1066800"/>
            <a:ext cx="292417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25" name="Picture 177">
            <a:extLst>
              <a:ext uri="{FF2B5EF4-FFF2-40B4-BE49-F238E27FC236}">
                <a16:creationId xmlns:a16="http://schemas.microsoft.com/office/drawing/2014/main" id="{5C01E41F-C2DF-402A-ED68-513AEAAE454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267200"/>
            <a:ext cx="25146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26" name="Rectangle 178">
            <a:extLst>
              <a:ext uri="{FF2B5EF4-FFF2-40B4-BE49-F238E27FC236}">
                <a16:creationId xmlns:a16="http://schemas.microsoft.com/office/drawing/2014/main" id="{8F4FD93A-9973-ADB6-C5EB-36D0DE1E5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820" y="5432902"/>
            <a:ext cx="2211387" cy="641350"/>
          </a:xfrm>
          <a:prstGeom prst="rect">
            <a:avLst/>
          </a:prstGeom>
          <a:noFill/>
          <a:ln w="9525" cap="flat" algn="ctr">
            <a:solidFill>
              <a:srgbClr val="BBE0E3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ru-RU" b="1" dirty="0">
                <a:solidFill>
                  <a:schemeClr val="accent2"/>
                </a:solidFill>
                <a:latin typeface="Garamond" panose="02020404030301010803" pitchFamily="18" charset="0"/>
                <a:ea typeface="仿宋" panose="02010609060101010101" pitchFamily="49" charset="-122"/>
              </a:rPr>
              <a:t>对</a:t>
            </a:r>
            <a:r>
              <a:rPr lang="ru-RU" altLang="zh-CN" b="1" dirty="0">
                <a:solidFill>
                  <a:schemeClr val="accent2"/>
                </a:solidFill>
                <a:latin typeface="Garamond" panose="02020404030301010803" pitchFamily="18" charset="0"/>
                <a:ea typeface="仿宋" panose="02010609060101010101" pitchFamily="49" charset="-122"/>
              </a:rPr>
              <a:t>P</a:t>
            </a:r>
            <a:r>
              <a:rPr lang="zh-CN" altLang="ru-RU" b="1" dirty="0">
                <a:solidFill>
                  <a:schemeClr val="accent2"/>
                </a:solidFill>
                <a:latin typeface="Garamond" panose="02020404030301010803" pitchFamily="18" charset="0"/>
                <a:ea typeface="仿宋" panose="02010609060101010101" pitchFamily="49" charset="-122"/>
              </a:rPr>
              <a:t>点的影响等效为源跟随器结构</a:t>
            </a:r>
          </a:p>
        </p:txBody>
      </p:sp>
      <p:pic>
        <p:nvPicPr>
          <p:cNvPr id="2227" name="Picture 179">
            <a:extLst>
              <a:ext uri="{FF2B5EF4-FFF2-40B4-BE49-F238E27FC236}">
                <a16:creationId xmlns:a16="http://schemas.microsoft.com/office/drawing/2014/main" id="{6F955DE0-0215-5605-31B9-305A3B4C5C80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57400"/>
            <a:ext cx="30480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28" name="Picture 180">
            <a:extLst>
              <a:ext uri="{FF2B5EF4-FFF2-40B4-BE49-F238E27FC236}">
                <a16:creationId xmlns:a16="http://schemas.microsoft.com/office/drawing/2014/main" id="{7869CECA-F8F2-0A05-F11A-8BF84D05F81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76600"/>
            <a:ext cx="3200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29" name="Picture 181">
            <a:extLst>
              <a:ext uri="{FF2B5EF4-FFF2-40B4-BE49-F238E27FC236}">
                <a16:creationId xmlns:a16="http://schemas.microsoft.com/office/drawing/2014/main" id="{C787F6E4-4FAA-ECAC-C159-2AF5CA2FBBD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932363"/>
            <a:ext cx="3200400" cy="136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5727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电流镜作负载的差动对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5735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232" name="Rectangle 184">
            <a:extLst>
              <a:ext uri="{FF2B5EF4-FFF2-40B4-BE49-F238E27FC236}">
                <a16:creationId xmlns:a16="http://schemas.microsoft.com/office/drawing/2014/main" id="{CB3FC08A-7A7A-A6A4-BF01-A5973FAF2B05}"/>
              </a:ext>
            </a:extLst>
          </p:cNvPr>
          <p:cNvSpPr txBox="1">
            <a:spLocks noChangeArrowheads="1"/>
          </p:cNvSpPr>
          <p:nvPr/>
        </p:nvSpPr>
        <p:spPr>
          <a:xfrm>
            <a:off x="310896" y="883254"/>
            <a:ext cx="6202363" cy="5059363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Tx/>
              <a:buNone/>
            </a:pPr>
            <a:r>
              <a:rPr lang="el-GR" altLang="zh-CN" dirty="0">
                <a:ea typeface="仿宋" panose="02010609060101010101" pitchFamily="49" charset="-122"/>
              </a:rPr>
              <a:t>ΔI</a:t>
            </a:r>
            <a:r>
              <a:rPr lang="ru-RU" altLang="zh-CN" baseline="-25000" dirty="0">
                <a:ea typeface="仿宋" panose="02010609060101010101" pitchFamily="49" charset="-122"/>
              </a:rPr>
              <a:t>D1</a:t>
            </a:r>
            <a:r>
              <a:rPr lang="zh-CN" altLang="ru-RU" dirty="0">
                <a:ea typeface="仿宋" panose="02010609060101010101" pitchFamily="49" charset="-122"/>
              </a:rPr>
              <a:t>乘上</a:t>
            </a:r>
            <a:r>
              <a:rPr lang="ru-RU" altLang="zh-CN" dirty="0">
                <a:ea typeface="仿宋" panose="02010609060101010101" pitchFamily="49" charset="-122"/>
              </a:rPr>
              <a:t>M3</a:t>
            </a:r>
            <a:r>
              <a:rPr lang="zh-CN" altLang="ru-RU" dirty="0">
                <a:ea typeface="仿宋" panose="02010609060101010101" pitchFamily="49" charset="-122"/>
              </a:rPr>
              <a:t>的输出电阻得到</a:t>
            </a:r>
            <a:r>
              <a:rPr lang="ru-RU" altLang="zh-CN" dirty="0">
                <a:ea typeface="仿宋" panose="02010609060101010101" pitchFamily="49" charset="-122"/>
              </a:rPr>
              <a:t>v</a:t>
            </a:r>
            <a:r>
              <a:rPr lang="ru-RU" altLang="zh-CN" baseline="-25000" dirty="0">
                <a:ea typeface="仿宋" panose="02010609060101010101" pitchFamily="49" charset="-122"/>
              </a:rPr>
              <a:t>gs3</a:t>
            </a:r>
            <a:r>
              <a:rPr lang="zh-CN" altLang="ru-RU" dirty="0">
                <a:ea typeface="仿宋" panose="02010609060101010101" pitchFamily="49" charset="-122"/>
              </a:rPr>
              <a:t>，</a:t>
            </a:r>
            <a:r>
              <a:rPr lang="ru-RU" altLang="zh-CN" dirty="0">
                <a:ea typeface="仿宋" panose="02010609060101010101" pitchFamily="49" charset="-122"/>
              </a:rPr>
              <a:t>v</a:t>
            </a:r>
            <a:r>
              <a:rPr lang="ru-RU" altLang="zh-CN" baseline="-25000" dirty="0">
                <a:ea typeface="仿宋" panose="02010609060101010101" pitchFamily="49" charset="-122"/>
              </a:rPr>
              <a:t>gs3</a:t>
            </a:r>
            <a:r>
              <a:rPr lang="ru-RU" altLang="zh-CN" dirty="0">
                <a:ea typeface="仿宋" panose="02010609060101010101" pitchFamily="49" charset="-122"/>
              </a:rPr>
              <a:t>=v</a:t>
            </a:r>
            <a:r>
              <a:rPr lang="ru-RU" altLang="zh-CN" baseline="-25000" dirty="0">
                <a:ea typeface="仿宋" panose="02010609060101010101" pitchFamily="49" charset="-122"/>
              </a:rPr>
              <a:t>gs4</a:t>
            </a:r>
            <a:r>
              <a:rPr lang="zh-CN" altLang="ru-RU" dirty="0">
                <a:ea typeface="仿宋" panose="02010609060101010101" pitchFamily="49" charset="-122"/>
              </a:rPr>
              <a:t>，可以得到</a:t>
            </a:r>
            <a:r>
              <a:rPr lang="ru-RU" altLang="zh-CN" dirty="0">
                <a:ea typeface="仿宋" panose="02010609060101010101" pitchFamily="49" charset="-122"/>
              </a:rPr>
              <a:t>I</a:t>
            </a:r>
            <a:r>
              <a:rPr lang="ru-RU" altLang="zh-CN" baseline="-25000" dirty="0">
                <a:ea typeface="仿宋" panose="02010609060101010101" pitchFamily="49" charset="-122"/>
              </a:rPr>
              <a:t>D4</a:t>
            </a:r>
            <a:r>
              <a:rPr lang="zh-CN" altLang="ru-RU" dirty="0">
                <a:ea typeface="仿宋" panose="02010609060101010101" pitchFamily="49" charset="-122"/>
              </a:rPr>
              <a:t>的变化量为</a:t>
            </a:r>
          </a:p>
          <a:p>
            <a:endParaRPr lang="ru-RU" altLang="zh-CN" dirty="0">
              <a:ea typeface="仿宋" panose="02010609060101010101" pitchFamily="49" charset="-122"/>
            </a:endParaRPr>
          </a:p>
        </p:txBody>
      </p:sp>
      <p:pic>
        <p:nvPicPr>
          <p:cNvPr id="2233" name="Picture 185">
            <a:extLst>
              <a:ext uri="{FF2B5EF4-FFF2-40B4-BE49-F238E27FC236}">
                <a16:creationId xmlns:a16="http://schemas.microsoft.com/office/drawing/2014/main" id="{51CFAC64-DF00-A746-5D14-0039167D755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094" y="1276483"/>
            <a:ext cx="2060576" cy="2107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34" name="Picture 186">
            <a:extLst>
              <a:ext uri="{FF2B5EF4-FFF2-40B4-BE49-F238E27FC236}">
                <a16:creationId xmlns:a16="http://schemas.microsoft.com/office/drawing/2014/main" id="{71BEA423-4818-169E-919E-429051E1101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398" y="1717771"/>
            <a:ext cx="358140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35" name="Picture 187">
            <a:extLst>
              <a:ext uri="{FF2B5EF4-FFF2-40B4-BE49-F238E27FC236}">
                <a16:creationId xmlns:a16="http://schemas.microsoft.com/office/drawing/2014/main" id="{CD768654-BB75-E2B0-0829-B3E140612AA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89" y="3608452"/>
            <a:ext cx="56007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36" name="Rectangle 188">
            <a:extLst>
              <a:ext uri="{FF2B5EF4-FFF2-40B4-BE49-F238E27FC236}">
                <a16:creationId xmlns:a16="http://schemas.microsoft.com/office/drawing/2014/main" id="{F924CCCC-32F3-8644-9003-D4F63B636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948" y="2533746"/>
            <a:ext cx="5554663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ru-RU" sz="2000" b="1" dirty="0">
                <a:latin typeface="Garamond" panose="02020404030301010803" pitchFamily="18" charset="0"/>
                <a:ea typeface="仿宋" panose="02010609060101010101" pitchFamily="49" charset="-122"/>
              </a:rPr>
              <a:t>忽略</a:t>
            </a:r>
            <a:r>
              <a:rPr lang="ru-RU" altLang="zh-CN" sz="2000" b="1" dirty="0">
                <a:latin typeface="Garamond" panose="02020404030301010803" pitchFamily="18" charset="0"/>
                <a:ea typeface="仿宋" panose="02010609060101010101" pitchFamily="49" charset="-122"/>
              </a:rPr>
              <a:t>r</a:t>
            </a:r>
            <a:r>
              <a:rPr lang="ru-RU" altLang="zh-CN" sz="2000" b="1" baseline="-25000" dirty="0">
                <a:latin typeface="Garamond" panose="02020404030301010803" pitchFamily="18" charset="0"/>
                <a:ea typeface="仿宋" panose="02010609060101010101" pitchFamily="49" charset="-122"/>
              </a:rPr>
              <a:t>O1</a:t>
            </a:r>
            <a:r>
              <a:rPr lang="zh-CN" altLang="ru-RU" sz="2000" b="1" dirty="0">
                <a:latin typeface="Garamond" panose="02020404030301010803" pitchFamily="18" charset="0"/>
                <a:ea typeface="仿宋" panose="02010609060101010101" pitchFamily="49" charset="-122"/>
              </a:rPr>
              <a:t>和</a:t>
            </a:r>
            <a:r>
              <a:rPr lang="ru-RU" altLang="zh-CN" sz="2000" b="1" dirty="0">
                <a:latin typeface="Garamond" panose="02020404030301010803" pitchFamily="18" charset="0"/>
                <a:ea typeface="仿宋" panose="02010609060101010101" pitchFamily="49" charset="-122"/>
              </a:rPr>
              <a:t>r</a:t>
            </a:r>
            <a:r>
              <a:rPr lang="ru-RU" altLang="zh-CN" sz="2000" b="1" baseline="-25000" dirty="0">
                <a:latin typeface="Garamond" panose="02020404030301010803" pitchFamily="18" charset="0"/>
                <a:ea typeface="仿宋" panose="02010609060101010101" pitchFamily="49" charset="-122"/>
              </a:rPr>
              <a:t>O2</a:t>
            </a:r>
            <a:r>
              <a:rPr lang="zh-CN" altLang="ru-RU" sz="2000" b="1" dirty="0">
                <a:latin typeface="Garamond" panose="02020404030301010803" pitchFamily="18" charset="0"/>
                <a:ea typeface="仿宋" panose="02010609060101010101" pitchFamily="49" charset="-122"/>
              </a:rPr>
              <a:t>的影响，则电路的输出阻抗为</a:t>
            </a:r>
            <a:r>
              <a:rPr lang="ru-RU" altLang="zh-CN" sz="2000" b="1" dirty="0">
                <a:latin typeface="Garamond" panose="02020404030301010803" pitchFamily="18" charset="0"/>
                <a:ea typeface="仿宋" panose="02010609060101010101" pitchFamily="49" charset="-122"/>
              </a:rPr>
              <a:t>r</a:t>
            </a:r>
            <a:r>
              <a:rPr lang="ru-RU" altLang="zh-CN" sz="2000" b="1" baseline="-25000" dirty="0">
                <a:latin typeface="Garamond" panose="02020404030301010803" pitchFamily="18" charset="0"/>
                <a:ea typeface="仿宋" panose="02010609060101010101" pitchFamily="49" charset="-122"/>
              </a:rPr>
              <a:t>O4</a:t>
            </a:r>
            <a:r>
              <a:rPr lang="zh-CN" altLang="ru-RU" sz="2000" b="1" dirty="0">
                <a:latin typeface="Garamond" panose="02020404030301010803" pitchFamily="18" charset="0"/>
                <a:ea typeface="仿宋" panose="02010609060101010101" pitchFamily="49" charset="-122"/>
              </a:rPr>
              <a:t>，</a:t>
            </a:r>
          </a:p>
          <a:p>
            <a:r>
              <a:rPr lang="el-GR" altLang="zh-CN" b="1" dirty="0">
                <a:latin typeface="宋体" panose="02010600030101010101" pitchFamily="2" charset="-122"/>
                <a:ea typeface="仿宋" panose="02010609060101010101" pitchFamily="49" charset="-122"/>
              </a:rPr>
              <a:t>ΔI</a:t>
            </a:r>
            <a:r>
              <a:rPr lang="ru-RU" altLang="zh-CN" sz="2000" b="1" baseline="-25000" dirty="0">
                <a:latin typeface="Garamond" panose="02020404030301010803" pitchFamily="18" charset="0"/>
                <a:ea typeface="仿宋" panose="02010609060101010101" pitchFamily="49" charset="-122"/>
              </a:rPr>
              <a:t>D4</a:t>
            </a:r>
            <a:r>
              <a:rPr lang="zh-CN" altLang="ru-RU" b="1" dirty="0">
                <a:latin typeface="宋体" panose="02010600030101010101" pitchFamily="2" charset="-122"/>
                <a:ea typeface="仿宋" panose="02010609060101010101" pitchFamily="49" charset="-122"/>
              </a:rPr>
              <a:t>电流与</a:t>
            </a:r>
            <a:r>
              <a:rPr lang="el-GR" altLang="zh-CN" b="1" dirty="0">
                <a:ea typeface="仿宋" panose="02010609060101010101" pitchFamily="49" charset="-122"/>
              </a:rPr>
              <a:t>ΔI</a:t>
            </a:r>
            <a:r>
              <a:rPr lang="ru-RU" altLang="zh-CN" sz="2000" b="1" baseline="-25000" dirty="0">
                <a:latin typeface="Garamond" panose="02020404030301010803" pitchFamily="18" charset="0"/>
                <a:ea typeface="仿宋" panose="02010609060101010101" pitchFamily="49" charset="-122"/>
              </a:rPr>
              <a:t>D2</a:t>
            </a:r>
            <a:r>
              <a:rPr lang="zh-CN" altLang="ru-RU" b="1" dirty="0">
                <a:ea typeface="仿宋" panose="02010609060101010101" pitchFamily="49" charset="-122"/>
              </a:rPr>
              <a:t>电流之差将流经</a:t>
            </a:r>
            <a:r>
              <a:rPr lang="ru-RU" altLang="zh-CN" b="1" dirty="0">
                <a:ea typeface="仿宋" panose="02010609060101010101" pitchFamily="49" charset="-122"/>
              </a:rPr>
              <a:t>r</a:t>
            </a:r>
            <a:r>
              <a:rPr lang="ru-RU" altLang="zh-CN" sz="2000" b="1" baseline="-25000" dirty="0">
                <a:latin typeface="Garamond" panose="02020404030301010803" pitchFamily="18" charset="0"/>
                <a:ea typeface="仿宋" panose="02010609060101010101" pitchFamily="49" charset="-122"/>
              </a:rPr>
              <a:t>O4</a:t>
            </a:r>
            <a:r>
              <a:rPr lang="ru-RU" altLang="zh-CN" dirty="0">
                <a:ea typeface="仿宋" panose="02010609060101010101" pitchFamily="49" charset="-122"/>
              </a:rPr>
              <a:t> </a:t>
            </a:r>
            <a:r>
              <a:rPr lang="zh-CN" altLang="ru-RU" b="1" dirty="0">
                <a:ea typeface="仿宋" panose="02010609060101010101" pitchFamily="49" charset="-122"/>
              </a:rPr>
              <a:t>，且</a:t>
            </a:r>
            <a:r>
              <a:rPr lang="ru-RU" altLang="zh-CN" b="1" dirty="0">
                <a:ea typeface="仿宋" panose="02010609060101010101" pitchFamily="49" charset="-122"/>
              </a:rPr>
              <a:t>gm3=gm4</a:t>
            </a:r>
            <a:r>
              <a:rPr lang="zh-CN" altLang="ru-RU" b="1" dirty="0">
                <a:ea typeface="仿宋" panose="02010609060101010101" pitchFamily="49" charset="-122"/>
              </a:rPr>
              <a:t>，</a:t>
            </a:r>
            <a:r>
              <a:rPr lang="zh-CN" altLang="ru-RU" sz="2000" b="1" dirty="0">
                <a:latin typeface="Garamond" panose="02020404030301010803" pitchFamily="18" charset="0"/>
                <a:ea typeface="仿宋" panose="02010609060101010101" pitchFamily="49" charset="-122"/>
              </a:rPr>
              <a:t>因此，</a:t>
            </a:r>
          </a:p>
        </p:txBody>
      </p:sp>
      <p:sp>
        <p:nvSpPr>
          <p:cNvPr id="2237" name="Oval 189">
            <a:extLst>
              <a:ext uri="{FF2B5EF4-FFF2-40B4-BE49-F238E27FC236}">
                <a16:creationId xmlns:a16="http://schemas.microsoft.com/office/drawing/2014/main" id="{1D090259-1702-8DDD-0045-5F1D6B2C9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789" y="3837052"/>
            <a:ext cx="1600200" cy="762000"/>
          </a:xfrm>
          <a:prstGeom prst="ellipse">
            <a:avLst/>
          </a:prstGeom>
          <a:noFill/>
          <a:ln w="9525" cap="flat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38" name="Oval 190">
            <a:extLst>
              <a:ext uri="{FF2B5EF4-FFF2-40B4-BE49-F238E27FC236}">
                <a16:creationId xmlns:a16="http://schemas.microsoft.com/office/drawing/2014/main" id="{B0A6E11A-21A0-FC7E-F9E6-C625BA8F7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589" y="3837052"/>
            <a:ext cx="1524000" cy="762000"/>
          </a:xfrm>
          <a:prstGeom prst="ellipse">
            <a:avLst/>
          </a:prstGeom>
          <a:noFill/>
          <a:ln w="9525" cap="flat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2239" name="Picture 191">
            <a:extLst>
              <a:ext uri="{FF2B5EF4-FFF2-40B4-BE49-F238E27FC236}">
                <a16:creationId xmlns:a16="http://schemas.microsoft.com/office/drawing/2014/main" id="{4840EF49-E8BF-B734-9116-60EF14E338D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989" y="3227452"/>
            <a:ext cx="409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40" name="Picture 192">
            <a:extLst>
              <a:ext uri="{FF2B5EF4-FFF2-40B4-BE49-F238E27FC236}">
                <a16:creationId xmlns:a16="http://schemas.microsoft.com/office/drawing/2014/main" id="{D1868CFE-AA0B-9AFB-24DA-1AD7C7740C6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89" y="3227452"/>
            <a:ext cx="4667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41" name="Line 193">
            <a:extLst>
              <a:ext uri="{FF2B5EF4-FFF2-40B4-BE49-F238E27FC236}">
                <a16:creationId xmlns:a16="http://schemas.microsoft.com/office/drawing/2014/main" id="{00B70A40-A7CA-3199-F3B9-CB10774C62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2989" y="3532252"/>
            <a:ext cx="152400" cy="304800"/>
          </a:xfrm>
          <a:prstGeom prst="line">
            <a:avLst/>
          </a:prstGeom>
          <a:noFill/>
          <a:ln w="9525" cap="flat" algn="ctr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2" name="Line 194">
            <a:extLst>
              <a:ext uri="{FF2B5EF4-FFF2-40B4-BE49-F238E27FC236}">
                <a16:creationId xmlns:a16="http://schemas.microsoft.com/office/drawing/2014/main" id="{B7D480DC-F032-55A4-2B4C-83B00E7BFC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7589" y="3532252"/>
            <a:ext cx="0" cy="304800"/>
          </a:xfrm>
          <a:prstGeom prst="line">
            <a:avLst/>
          </a:prstGeom>
          <a:noFill/>
          <a:ln w="9525" cap="flat" algn="ctr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3" name="Rectangle 195">
            <a:extLst>
              <a:ext uri="{FF2B5EF4-FFF2-40B4-BE49-F238E27FC236}">
                <a16:creationId xmlns:a16="http://schemas.microsoft.com/office/drawing/2014/main" id="{30BAC055-A4C6-8FF8-10D0-70287A4EB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948" y="4758607"/>
            <a:ext cx="1525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ru-RU" b="1">
                <a:latin typeface="Garamond" panose="02020404030301010803" pitchFamily="18" charset="0"/>
                <a:ea typeface="仿宋" panose="02010609060101010101" pitchFamily="49" charset="-122"/>
              </a:rPr>
              <a:t>若</a:t>
            </a:r>
            <a:r>
              <a:rPr lang="ru-RU" altLang="zh-CN" b="1">
                <a:latin typeface="Garamond" panose="02020404030301010803" pitchFamily="18" charset="0"/>
                <a:ea typeface="仿宋" panose="02010609060101010101" pitchFamily="49" charset="-122"/>
              </a:rPr>
              <a:t>r</a:t>
            </a:r>
            <a:r>
              <a:rPr lang="ru-RU" altLang="zh-CN" b="1" baseline="-25000">
                <a:latin typeface="Garamond" panose="02020404030301010803" pitchFamily="18" charset="0"/>
                <a:ea typeface="仿宋" panose="02010609060101010101" pitchFamily="49" charset="-122"/>
              </a:rPr>
              <a:t>O3</a:t>
            </a:r>
            <a:r>
              <a:rPr lang="ru-RU" altLang="zh-CN" b="1">
                <a:latin typeface="Garamond" panose="02020404030301010803" pitchFamily="18" charset="0"/>
                <a:ea typeface="仿宋" panose="02010609060101010101" pitchFamily="49" charset="-122"/>
              </a:rPr>
              <a:t>&gt;&gt;1/g</a:t>
            </a:r>
            <a:r>
              <a:rPr lang="ru-RU" altLang="zh-CN" b="1" baseline="-25000">
                <a:latin typeface="Garamond" panose="02020404030301010803" pitchFamily="18" charset="0"/>
                <a:ea typeface="仿宋" panose="02010609060101010101" pitchFamily="49" charset="-122"/>
              </a:rPr>
              <a:t>m3</a:t>
            </a:r>
          </a:p>
        </p:txBody>
      </p:sp>
      <p:pic>
        <p:nvPicPr>
          <p:cNvPr id="2244" name="Picture 196">
            <a:extLst>
              <a:ext uri="{FF2B5EF4-FFF2-40B4-BE49-F238E27FC236}">
                <a16:creationId xmlns:a16="http://schemas.microsoft.com/office/drawing/2014/main" id="{A95589BD-7EDA-4111-DC3F-5798D2F5CC2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423" y="5166594"/>
            <a:ext cx="3962400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45" name="Line 197">
            <a:extLst>
              <a:ext uri="{FF2B5EF4-FFF2-40B4-BE49-F238E27FC236}">
                <a16:creationId xmlns:a16="http://schemas.microsoft.com/office/drawing/2014/main" id="{6C1477EF-C2AD-CB13-3B9D-1CAC492A49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0398" y="2098771"/>
            <a:ext cx="1981200" cy="0"/>
          </a:xfrm>
          <a:prstGeom prst="line">
            <a:avLst/>
          </a:prstGeom>
          <a:noFill/>
          <a:ln w="28575" cap="flat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6" name="Oval 198">
            <a:extLst>
              <a:ext uri="{FF2B5EF4-FFF2-40B4-BE49-F238E27FC236}">
                <a16:creationId xmlns:a16="http://schemas.microsoft.com/office/drawing/2014/main" id="{8D4E43C7-D13C-E8D0-7199-D40F62407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623" y="5242794"/>
            <a:ext cx="1676400" cy="457200"/>
          </a:xfrm>
          <a:prstGeom prst="ellipse">
            <a:avLst/>
          </a:prstGeom>
          <a:noFill/>
          <a:ln w="9525" cap="flat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47" name="Rectangle 199">
            <a:extLst>
              <a:ext uri="{FF2B5EF4-FFF2-40B4-BE49-F238E27FC236}">
                <a16:creationId xmlns:a16="http://schemas.microsoft.com/office/drawing/2014/main" id="{51B2369B-28DD-3BFF-79A9-B5501ADAB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348" y="5265019"/>
            <a:ext cx="2471738" cy="366713"/>
          </a:xfrm>
          <a:prstGeom prst="rect">
            <a:avLst/>
          </a:prstGeom>
          <a:noFill/>
          <a:ln w="9525" cap="flat" algn="ctr">
            <a:solidFill>
              <a:srgbClr val="333399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ru-RU" b="1">
                <a:latin typeface="Garamond" panose="02020404030301010803" pitchFamily="18" charset="0"/>
                <a:ea typeface="仿宋" panose="02010609060101010101" pitchFamily="49" charset="-122"/>
              </a:rPr>
              <a:t>比无器件失配时多此项</a:t>
            </a:r>
          </a:p>
        </p:txBody>
      </p:sp>
      <p:sp>
        <p:nvSpPr>
          <p:cNvPr id="2248" name="Line 200">
            <a:extLst>
              <a:ext uri="{FF2B5EF4-FFF2-40B4-BE49-F238E27FC236}">
                <a16:creationId xmlns:a16="http://schemas.microsoft.com/office/drawing/2014/main" id="{954D2872-53AA-AEB3-6C50-3AB31C1EBE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68623" y="5318994"/>
            <a:ext cx="1752600" cy="0"/>
          </a:xfrm>
          <a:prstGeom prst="line">
            <a:avLst/>
          </a:prstGeom>
          <a:noFill/>
          <a:ln w="9525" cap="flat" algn="ctr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9" name="Rectangle 201">
            <a:extLst>
              <a:ext uri="{FF2B5EF4-FFF2-40B4-BE49-F238E27FC236}">
                <a16:creationId xmlns:a16="http://schemas.microsoft.com/office/drawing/2014/main" id="{9AE5F3A2-4314-6A99-0D02-2B70E8636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4561" y="2135284"/>
            <a:ext cx="1308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zh-CN">
                <a:latin typeface="Garamond" panose="02020404030301010803" pitchFamily="18" charset="0"/>
                <a:ea typeface="仿宋" panose="02010609060101010101" pitchFamily="49" charset="-122"/>
              </a:rPr>
              <a:t>Vgs3</a:t>
            </a:r>
            <a:r>
              <a:rPr lang="zh-CN" altLang="ru-RU">
                <a:latin typeface="Garamond" panose="02020404030301010803" pitchFamily="18" charset="0"/>
                <a:ea typeface="仿宋" panose="02010609060101010101" pitchFamily="49" charset="-122"/>
              </a:rPr>
              <a:t>＝</a:t>
            </a:r>
            <a:r>
              <a:rPr lang="ru-RU" altLang="zh-CN">
                <a:latin typeface="Garamond" panose="02020404030301010803" pitchFamily="18" charset="0"/>
                <a:ea typeface="仿宋" panose="02010609060101010101" pitchFamily="49" charset="-122"/>
              </a:rPr>
              <a:t>Vgs4</a:t>
            </a:r>
          </a:p>
        </p:txBody>
      </p:sp>
    </p:spTree>
    <p:extLst>
      <p:ext uri="{BB962C8B-B14F-4D97-AF65-F5344CB8AC3E}">
        <p14:creationId xmlns:p14="http://schemas.microsoft.com/office/powerpoint/2010/main" val="3603226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电流镜作负载的差动对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252" name="Rectangle 204">
            <a:extLst>
              <a:ext uri="{FF2B5EF4-FFF2-40B4-BE49-F238E27FC236}">
                <a16:creationId xmlns:a16="http://schemas.microsoft.com/office/drawing/2014/main" id="{18DDACBC-4CB2-FE5C-D796-07D9B522F4D5}"/>
              </a:ext>
            </a:extLst>
          </p:cNvPr>
          <p:cNvSpPr txBox="1">
            <a:spLocks noChangeArrowheads="1"/>
          </p:cNvSpPr>
          <p:nvPr/>
        </p:nvSpPr>
        <p:spPr>
          <a:xfrm>
            <a:off x="3510839" y="658366"/>
            <a:ext cx="1990191" cy="1325563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ru-RU" dirty="0">
                <a:ea typeface="仿宋" panose="02010609060101010101" pitchFamily="49" charset="-122"/>
              </a:rPr>
              <a:t>小结</a:t>
            </a:r>
          </a:p>
        </p:txBody>
      </p:sp>
      <p:sp>
        <p:nvSpPr>
          <p:cNvPr id="2253" name="Rectangle 205">
            <a:extLst>
              <a:ext uri="{FF2B5EF4-FFF2-40B4-BE49-F238E27FC236}">
                <a16:creationId xmlns:a16="http://schemas.microsoft.com/office/drawing/2014/main" id="{71626D5E-522C-7115-79F1-20056B5E8E31}"/>
              </a:ext>
            </a:extLst>
          </p:cNvPr>
          <p:cNvSpPr txBox="1">
            <a:spLocks noChangeArrowheads="1"/>
          </p:cNvSpPr>
          <p:nvPr/>
        </p:nvSpPr>
        <p:spPr>
          <a:xfrm>
            <a:off x="628648" y="2140178"/>
            <a:ext cx="7886700" cy="4351338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altLang="zh-CN" dirty="0">
                <a:ea typeface="仿宋" panose="02010609060101010101" pitchFamily="49" charset="-122"/>
              </a:rPr>
              <a:t>1</a:t>
            </a:r>
            <a:r>
              <a:rPr lang="zh-CN" altLang="ru-RU" dirty="0">
                <a:ea typeface="仿宋" panose="02010609060101010101" pitchFamily="49" charset="-122"/>
              </a:rPr>
              <a:t>、基本电流镜</a:t>
            </a:r>
            <a:r>
              <a:rPr lang="ru-RU" altLang="zh-CN" dirty="0">
                <a:ea typeface="仿宋" panose="02010609060101010101" pitchFamily="49" charset="-122"/>
              </a:rPr>
              <a:t>——</a:t>
            </a:r>
            <a:r>
              <a:rPr lang="zh-CN" altLang="ru-RU" dirty="0">
                <a:ea typeface="仿宋" panose="02010609060101010101" pitchFamily="49" charset="-122"/>
              </a:rPr>
              <a:t>电路复制</a:t>
            </a:r>
          </a:p>
          <a:p>
            <a:r>
              <a:rPr lang="ru-RU" altLang="zh-CN" dirty="0">
                <a:ea typeface="仿宋" panose="02010609060101010101" pitchFamily="49" charset="-122"/>
              </a:rPr>
              <a:t>2</a:t>
            </a:r>
            <a:r>
              <a:rPr lang="zh-CN" altLang="ru-RU" dirty="0">
                <a:ea typeface="仿宋" panose="02010609060101010101" pitchFamily="49" charset="-122"/>
              </a:rPr>
              <a:t>、共源共栅电流镜</a:t>
            </a:r>
            <a:r>
              <a:rPr lang="ru-RU" altLang="zh-CN" dirty="0">
                <a:ea typeface="仿宋" panose="02010609060101010101" pitchFamily="49" charset="-122"/>
              </a:rPr>
              <a:t>——</a:t>
            </a:r>
            <a:r>
              <a:rPr lang="zh-CN" altLang="ru-RU" dirty="0">
                <a:ea typeface="仿宋" panose="02010609060101010101" pitchFamily="49" charset="-122"/>
              </a:rPr>
              <a:t>提高复制精度</a:t>
            </a:r>
          </a:p>
          <a:p>
            <a:r>
              <a:rPr lang="ru-RU" altLang="zh-CN" dirty="0">
                <a:ea typeface="仿宋" panose="02010609060101010101" pitchFamily="49" charset="-122"/>
              </a:rPr>
              <a:t>3</a:t>
            </a:r>
            <a:r>
              <a:rPr lang="zh-CN" altLang="ru-RU" dirty="0">
                <a:ea typeface="仿宋" panose="02010609060101010101" pitchFamily="49" charset="-122"/>
              </a:rPr>
              <a:t>、大输出摆幅的共源共栅电流镜</a:t>
            </a:r>
          </a:p>
          <a:p>
            <a:r>
              <a:rPr lang="ru-RU" altLang="zh-CN" dirty="0">
                <a:ea typeface="仿宋" panose="02010609060101010101" pitchFamily="49" charset="-122"/>
              </a:rPr>
              <a:t>4</a:t>
            </a:r>
            <a:r>
              <a:rPr lang="zh-CN" altLang="ru-RU" dirty="0">
                <a:ea typeface="仿宋" panose="02010609060101010101" pitchFamily="49" charset="-122"/>
              </a:rPr>
              <a:t>、电流镜作负载的差动对</a:t>
            </a:r>
          </a:p>
        </p:txBody>
      </p:sp>
    </p:spTree>
    <p:extLst>
      <p:ext uri="{BB962C8B-B14F-4D97-AF65-F5344CB8AC3E}">
        <p14:creationId xmlns:p14="http://schemas.microsoft.com/office/powerpoint/2010/main" val="354961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-43339" y="830104"/>
            <a:ext cx="9187815" cy="4772978"/>
          </a:xfrm>
          <a:prstGeom prst="rect">
            <a:avLst/>
          </a:prstGeom>
          <a:blipFill dpi="0" rotWithShape="1">
            <a:blip r:embed="rId4">
              <a:alphaModFix amt="3000"/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矩形 1"/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B084CCB8-6411-D217-7AAD-D8906BB8641A}"/>
              </a:ext>
            </a:extLst>
          </p:cNvPr>
          <p:cNvSpPr txBox="1"/>
          <p:nvPr/>
        </p:nvSpPr>
        <p:spPr>
          <a:xfrm>
            <a:off x="2276474" y="2406244"/>
            <a:ext cx="4591050" cy="1276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  <a:cs typeface="SimSun"/>
              </a:rPr>
              <a:t>第五章 电流镜与偏置技术</a:t>
            </a:r>
          </a:p>
          <a:p>
            <a:pPr algn="ctr">
              <a:lnSpc>
                <a:spcPct val="150000"/>
              </a:lnSpc>
            </a:pPr>
            <a:endParaRPr lang="zh-CN" altLang="en-US" sz="3000" dirty="0">
              <a:latin typeface="黑体" panose="02010609060101010101" pitchFamily="49" charset="-122"/>
              <a:ea typeface="黑体" panose="02010609060101010101" pitchFamily="49" charset="-122"/>
              <a:cs typeface="SimSun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D4316B-2A59-5252-F07F-9CFBF5A23471}"/>
              </a:ext>
            </a:extLst>
          </p:cNvPr>
          <p:cNvSpPr txBox="1"/>
          <p:nvPr/>
        </p:nvSpPr>
        <p:spPr>
          <a:xfrm>
            <a:off x="2664180" y="3551399"/>
            <a:ext cx="4593944" cy="1697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基本电流镜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共源共栅电流镜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电流镜作负载的差动对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MOS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电流源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8A53FF6D-C23A-E3DC-D619-D930D795857C}"/>
              </a:ext>
            </a:extLst>
          </p:cNvPr>
          <p:cNvSpPr txBox="1">
            <a:spLocks noChangeArrowheads="1"/>
          </p:cNvSpPr>
          <p:nvPr/>
        </p:nvSpPr>
        <p:spPr>
          <a:xfrm>
            <a:off x="322009" y="1191443"/>
            <a:ext cx="7199312" cy="4525963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ru-RU" sz="2000">
                <a:ea typeface="仿宋" panose="02010609060101010101" pitchFamily="49" charset="-122"/>
              </a:rPr>
              <a:t>处于饱和区的</a:t>
            </a:r>
            <a:r>
              <a:rPr lang="ru-RU" altLang="zh-CN" sz="2000">
                <a:ea typeface="仿宋" panose="02010609060101010101" pitchFamily="49" charset="-122"/>
              </a:rPr>
              <a:t>MOS</a:t>
            </a:r>
            <a:r>
              <a:rPr lang="zh-CN" altLang="ru-RU" sz="2000">
                <a:ea typeface="仿宋" panose="02010609060101010101" pitchFamily="49" charset="-122"/>
              </a:rPr>
              <a:t>管可以作为一种电流源</a:t>
            </a:r>
          </a:p>
        </p:txBody>
      </p:sp>
      <p:grpSp>
        <p:nvGrpSpPr>
          <p:cNvPr id="2060" name="Group 12">
            <a:extLst>
              <a:ext uri="{FF2B5EF4-FFF2-40B4-BE49-F238E27FC236}">
                <a16:creationId xmlns:a16="http://schemas.microsoft.com/office/drawing/2014/main" id="{16DD89C1-EDCA-C0B7-F77F-934B9F72E627}"/>
              </a:ext>
            </a:extLst>
          </p:cNvPr>
          <p:cNvGrpSpPr>
            <a:grpSpLocks/>
          </p:cNvGrpSpPr>
          <p:nvPr/>
        </p:nvGrpSpPr>
        <p:grpSpPr bwMode="auto">
          <a:xfrm>
            <a:off x="1041146" y="2199506"/>
            <a:ext cx="7056438" cy="2952750"/>
            <a:chOff x="975" y="1661"/>
            <a:chExt cx="3674" cy="1860"/>
          </a:xfrm>
        </p:grpSpPr>
        <p:pic>
          <p:nvPicPr>
            <p:cNvPr id="2061" name="Picture 13">
              <a:extLst>
                <a:ext uri="{FF2B5EF4-FFF2-40B4-BE49-F238E27FC236}">
                  <a16:creationId xmlns:a16="http://schemas.microsoft.com/office/drawing/2014/main" id="{4476E8C8-366A-6645-7DC0-AFA2F1740E8A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" y="1661"/>
              <a:ext cx="3674" cy="18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62" name="Rectangle 14">
              <a:extLst>
                <a:ext uri="{FF2B5EF4-FFF2-40B4-BE49-F238E27FC236}">
                  <a16:creationId xmlns:a16="http://schemas.microsoft.com/office/drawing/2014/main" id="{85C7C0C3-8E1B-6F97-2A84-CE4388C91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" y="3322"/>
              <a:ext cx="454" cy="1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064" name="Object 16">
            <a:extLst>
              <a:ext uri="{FF2B5EF4-FFF2-40B4-BE49-F238E27FC236}">
                <a16:creationId xmlns:a16="http://schemas.microsoft.com/office/drawing/2014/main" id="{64A13FAF-918E-ED89-6074-076C758BCF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39276"/>
              </p:ext>
            </p:extLst>
          </p:nvPr>
        </p:nvGraphicFramePr>
        <p:xfrm>
          <a:off x="2193671" y="5152256"/>
          <a:ext cx="431958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654300" imgH="393700" progId="Equation.3">
                  <p:embed/>
                </p:oleObj>
              </mc:Choice>
              <mc:Fallback>
                <p:oleObj name="公式" r:id="rId4" imgW="2654300" imgH="393700" progId="Equation.3">
                  <p:embed/>
                  <p:pic>
                    <p:nvPicPr>
                      <p:cNvPr id="2064" name="Object 16">
                        <a:extLst>
                          <a:ext uri="{FF2B5EF4-FFF2-40B4-BE49-F238E27FC236}">
                            <a16:creationId xmlns:a16="http://schemas.microsoft.com/office/drawing/2014/main" id="{64A13FAF-918E-ED89-6074-076C758BCF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671" y="5152256"/>
                        <a:ext cx="4319588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870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基本电流镜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68" name="Rectangle 20">
            <a:extLst>
              <a:ext uri="{FF2B5EF4-FFF2-40B4-BE49-F238E27FC236}">
                <a16:creationId xmlns:a16="http://schemas.microsoft.com/office/drawing/2014/main" id="{386ED428-AD60-1A62-EB7E-A7CCE0B25127}"/>
              </a:ext>
            </a:extLst>
          </p:cNvPr>
          <p:cNvSpPr txBox="1">
            <a:spLocks noChangeArrowheads="1"/>
          </p:cNvSpPr>
          <p:nvPr/>
        </p:nvSpPr>
        <p:spPr>
          <a:xfrm>
            <a:off x="540867" y="1041424"/>
            <a:ext cx="7886700" cy="4351338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ru-RU" sz="2400">
                <a:ea typeface="仿宋" panose="02010609060101010101" pitchFamily="49" charset="-122"/>
              </a:rPr>
              <a:t>电流源的设计是基于对基准电流的“复制”；</a:t>
            </a:r>
          </a:p>
          <a:p>
            <a:endParaRPr lang="zh-CN" altLang="ru-RU" sz="2400">
              <a:ea typeface="仿宋" panose="02010609060101010101" pitchFamily="49" charset="-122"/>
            </a:endParaRPr>
          </a:p>
          <a:p>
            <a:endParaRPr lang="zh-CN" altLang="ru-RU" sz="2400">
              <a:ea typeface="仿宋" panose="02010609060101010101" pitchFamily="49" charset="-122"/>
            </a:endParaRPr>
          </a:p>
          <a:p>
            <a:endParaRPr lang="zh-CN" altLang="ru-RU" sz="2400">
              <a:ea typeface="仿宋" panose="02010609060101010101" pitchFamily="49" charset="-122"/>
            </a:endParaRPr>
          </a:p>
          <a:p>
            <a:endParaRPr lang="zh-CN" altLang="ru-RU" sz="2400">
              <a:ea typeface="仿宋" panose="02010609060101010101" pitchFamily="49" charset="-122"/>
            </a:endParaRPr>
          </a:p>
          <a:p>
            <a:endParaRPr lang="zh-CN" altLang="ru-RU" sz="2400">
              <a:ea typeface="仿宋" panose="02010609060101010101" pitchFamily="49" charset="-122"/>
            </a:endParaRPr>
          </a:p>
          <a:p>
            <a:r>
              <a:rPr lang="zh-CN" altLang="ru-RU" sz="2400">
                <a:ea typeface="仿宋" panose="02010609060101010101" pitchFamily="49" charset="-122"/>
              </a:rPr>
              <a:t>两个都工作在</a:t>
            </a:r>
            <a:r>
              <a:rPr lang="zh-CN" altLang="ru-RU" sz="2400">
                <a:solidFill>
                  <a:schemeClr val="accent2"/>
                </a:solidFill>
                <a:ea typeface="仿宋" panose="02010609060101010101" pitchFamily="49" charset="-122"/>
              </a:rPr>
              <a:t>饱和区</a:t>
            </a:r>
            <a:r>
              <a:rPr lang="zh-CN" altLang="ru-RU" sz="2400">
                <a:ea typeface="仿宋" panose="02010609060101010101" pitchFamily="49" charset="-122"/>
              </a:rPr>
              <a:t>且具有</a:t>
            </a:r>
            <a:r>
              <a:rPr lang="zh-CN" altLang="ru-RU" sz="2400">
                <a:solidFill>
                  <a:schemeClr val="accent2"/>
                </a:solidFill>
                <a:ea typeface="仿宋" panose="02010609060101010101" pitchFamily="49" charset="-122"/>
              </a:rPr>
              <a:t>相等栅源电压</a:t>
            </a:r>
            <a:r>
              <a:rPr lang="zh-CN" altLang="ru-RU" sz="2400">
                <a:ea typeface="仿宋" panose="02010609060101010101" pitchFamily="49" charset="-122"/>
              </a:rPr>
              <a:t>的</a:t>
            </a:r>
            <a:r>
              <a:rPr lang="zh-CN" altLang="ru-RU" sz="2400">
                <a:solidFill>
                  <a:schemeClr val="accent2"/>
                </a:solidFill>
                <a:ea typeface="仿宋" panose="02010609060101010101" pitchFamily="49" charset="-122"/>
              </a:rPr>
              <a:t>相同晶体管</a:t>
            </a:r>
            <a:r>
              <a:rPr lang="zh-CN" altLang="ru-RU" sz="2400">
                <a:ea typeface="仿宋" panose="02010609060101010101" pitchFamily="49" charset="-122"/>
              </a:rPr>
              <a:t>传输</a:t>
            </a:r>
            <a:r>
              <a:rPr lang="zh-CN" altLang="ru-RU" sz="2400">
                <a:solidFill>
                  <a:schemeClr val="accent2"/>
                </a:solidFill>
                <a:ea typeface="仿宋" panose="02010609060101010101" pitchFamily="49" charset="-122"/>
              </a:rPr>
              <a:t>相同的电流</a:t>
            </a:r>
            <a:r>
              <a:rPr lang="zh-CN" altLang="ru-RU" sz="2400">
                <a:ea typeface="仿宋" panose="02010609060101010101" pitchFamily="49" charset="-122"/>
              </a:rPr>
              <a:t>（忽略沟道长度调制效应）。</a:t>
            </a:r>
          </a:p>
        </p:txBody>
      </p:sp>
      <p:pic>
        <p:nvPicPr>
          <p:cNvPr id="2069" name="Picture 21">
            <a:extLst>
              <a:ext uri="{FF2B5EF4-FFF2-40B4-BE49-F238E27FC236}">
                <a16:creationId xmlns:a16="http://schemas.microsoft.com/office/drawing/2014/main" id="{85AE5DCF-883B-0817-4878-528ECCED978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4" y="1704205"/>
            <a:ext cx="36290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7A2A34DF-70DB-244C-9C67-3318E6A4F93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417" y="1542280"/>
            <a:ext cx="165735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1" name="Picture 23">
            <a:extLst>
              <a:ext uri="{FF2B5EF4-FFF2-40B4-BE49-F238E27FC236}">
                <a16:creationId xmlns:a16="http://schemas.microsoft.com/office/drawing/2014/main" id="{ADED2C4D-DF4D-A84D-DB2F-CBD0CBB84EB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055" y="4516462"/>
            <a:ext cx="17049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F6F82752-F046-57F3-E9C9-A6445CEFDB2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510" y="4838331"/>
            <a:ext cx="32004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532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基本电流镜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75" name="Rectangle 27">
            <a:extLst>
              <a:ext uri="{FF2B5EF4-FFF2-40B4-BE49-F238E27FC236}">
                <a16:creationId xmlns:a16="http://schemas.microsoft.com/office/drawing/2014/main" id="{392E23C4-86B0-3118-6CBD-6A01A7CE3791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879969"/>
            <a:ext cx="8229600" cy="5440363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ru-RU" sz="2400">
                <a:ea typeface="仿宋" panose="02010609060101010101" pitchFamily="49" charset="-122"/>
              </a:rPr>
              <a:t>按比例复制电流</a:t>
            </a:r>
          </a:p>
          <a:p>
            <a:pPr>
              <a:buFontTx/>
              <a:buNone/>
            </a:pPr>
            <a:r>
              <a:rPr lang="zh-CN" altLang="ru-RU" sz="2400">
                <a:ea typeface="仿宋" panose="02010609060101010101" pitchFamily="49" charset="-122"/>
              </a:rPr>
              <a:t>（</a:t>
            </a:r>
            <a:r>
              <a:rPr lang="zh-CN" altLang="ru-RU" sz="2400">
                <a:solidFill>
                  <a:schemeClr val="accent2"/>
                </a:solidFill>
                <a:ea typeface="仿宋" panose="02010609060101010101" pitchFamily="49" charset="-122"/>
              </a:rPr>
              <a:t>忽略沟道长度调制效应</a:t>
            </a:r>
            <a:r>
              <a:rPr lang="zh-CN" altLang="ru-RU" sz="2400">
                <a:ea typeface="仿宋" panose="02010609060101010101" pitchFamily="49" charset="-122"/>
              </a:rPr>
              <a:t>）</a:t>
            </a:r>
          </a:p>
          <a:p>
            <a:endParaRPr lang="zh-CN" altLang="ru-RU" sz="2400">
              <a:ea typeface="仿宋" panose="02010609060101010101" pitchFamily="49" charset="-122"/>
            </a:endParaRPr>
          </a:p>
          <a:p>
            <a:endParaRPr lang="ru-RU" altLang="zh-CN" sz="2400">
              <a:ea typeface="仿宋" panose="02010609060101010101" pitchFamily="49" charset="-122"/>
            </a:endParaRPr>
          </a:p>
        </p:txBody>
      </p:sp>
      <p:pic>
        <p:nvPicPr>
          <p:cNvPr id="2076" name="Picture 28">
            <a:extLst>
              <a:ext uri="{FF2B5EF4-FFF2-40B4-BE49-F238E27FC236}">
                <a16:creationId xmlns:a16="http://schemas.microsoft.com/office/drawing/2014/main" id="{1EBB1387-A992-A830-6DA7-C3372D8B07D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1794369"/>
            <a:ext cx="32004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7" name="Picture 29">
            <a:extLst>
              <a:ext uri="{FF2B5EF4-FFF2-40B4-BE49-F238E27FC236}">
                <a16:creationId xmlns:a16="http://schemas.microsoft.com/office/drawing/2014/main" id="{44204E2C-5A18-A1E6-FDD1-457D9680E82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2556369"/>
            <a:ext cx="304800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8" name="Picture 30">
            <a:extLst>
              <a:ext uri="{FF2B5EF4-FFF2-40B4-BE49-F238E27FC236}">
                <a16:creationId xmlns:a16="http://schemas.microsoft.com/office/drawing/2014/main" id="{59ECED08-5CD8-4711-7D13-19A3FB4A1935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3470769"/>
            <a:ext cx="22860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79" name="Rectangle 31">
            <a:extLst>
              <a:ext uri="{FF2B5EF4-FFF2-40B4-BE49-F238E27FC236}">
                <a16:creationId xmlns:a16="http://schemas.microsoft.com/office/drawing/2014/main" id="{FB6F4112-D8EE-EDEB-BE9D-79BE4DCA5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524" y="3623169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ru-RU" sz="2400" b="1">
                <a:latin typeface="Garamond" panose="02020404030301010803" pitchFamily="18" charset="0"/>
                <a:ea typeface="仿宋" panose="02010609060101010101" pitchFamily="49" charset="-122"/>
              </a:rPr>
              <a:t>得到</a:t>
            </a:r>
          </a:p>
        </p:txBody>
      </p:sp>
      <p:sp>
        <p:nvSpPr>
          <p:cNvPr id="2080" name="Rectangle 32">
            <a:extLst>
              <a:ext uri="{FF2B5EF4-FFF2-40B4-BE49-F238E27FC236}">
                <a16:creationId xmlns:a16="http://schemas.microsoft.com/office/drawing/2014/main" id="{497B4957-FDDD-0E05-72D7-541DD9AF3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4" y="4689969"/>
            <a:ext cx="7270750" cy="823913"/>
          </a:xfrm>
          <a:prstGeom prst="rect">
            <a:avLst/>
          </a:prstGeom>
          <a:noFill/>
          <a:ln w="9525" cap="flat" algn="ctr">
            <a:solidFill>
              <a:srgbClr val="333399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ru-RU" sz="2400" b="1">
                <a:latin typeface="Garamond" panose="02020404030301010803" pitchFamily="18" charset="0"/>
                <a:ea typeface="仿宋" panose="02010609060101010101" pitchFamily="49" charset="-122"/>
              </a:rPr>
              <a:t>该电路可以精确地复制电流而不受工艺和温度的影响；</a:t>
            </a:r>
            <a:r>
              <a:rPr lang="ru-RU" altLang="zh-CN" sz="2400" b="1">
                <a:latin typeface="Garamond" panose="02020404030301010803" pitchFamily="18" charset="0"/>
                <a:ea typeface="仿宋" panose="02010609060101010101" pitchFamily="49" charset="-122"/>
              </a:rPr>
              <a:t>I</a:t>
            </a:r>
            <a:r>
              <a:rPr lang="ru-RU" altLang="zh-CN" sz="2400" b="1" baseline="-25000">
                <a:latin typeface="Garamond" panose="02020404030301010803" pitchFamily="18" charset="0"/>
                <a:ea typeface="仿宋" panose="02010609060101010101" pitchFamily="49" charset="-122"/>
              </a:rPr>
              <a:t>out</a:t>
            </a:r>
            <a:r>
              <a:rPr lang="zh-CN" altLang="ru-RU" sz="2400" b="1">
                <a:latin typeface="Garamond" panose="02020404030301010803" pitchFamily="18" charset="0"/>
                <a:ea typeface="仿宋" panose="02010609060101010101" pitchFamily="49" charset="-122"/>
              </a:rPr>
              <a:t>与</a:t>
            </a:r>
            <a:r>
              <a:rPr lang="ru-RU" altLang="zh-CN" sz="2400" b="1">
                <a:latin typeface="Garamond" panose="02020404030301010803" pitchFamily="18" charset="0"/>
                <a:ea typeface="仿宋" panose="02010609060101010101" pitchFamily="49" charset="-122"/>
              </a:rPr>
              <a:t>I</a:t>
            </a:r>
            <a:r>
              <a:rPr lang="ru-RU" altLang="zh-CN" sz="2400" b="1" baseline="-25000">
                <a:latin typeface="Garamond" panose="02020404030301010803" pitchFamily="18" charset="0"/>
                <a:ea typeface="仿宋" panose="02010609060101010101" pitchFamily="49" charset="-122"/>
              </a:rPr>
              <a:t>REF</a:t>
            </a:r>
            <a:r>
              <a:rPr lang="zh-CN" altLang="ru-RU" sz="2400" b="1">
                <a:latin typeface="Garamond" panose="02020404030301010803" pitchFamily="18" charset="0"/>
                <a:ea typeface="仿宋" panose="02010609060101010101" pitchFamily="49" charset="-122"/>
              </a:rPr>
              <a:t>的比值由器件尺寸的比率决定。</a:t>
            </a:r>
          </a:p>
        </p:txBody>
      </p:sp>
      <p:pic>
        <p:nvPicPr>
          <p:cNvPr id="2081" name="Picture 33">
            <a:extLst>
              <a:ext uri="{FF2B5EF4-FFF2-40B4-BE49-F238E27FC236}">
                <a16:creationId xmlns:a16="http://schemas.microsoft.com/office/drawing/2014/main" id="{8BC2832D-A1D0-8CE0-CC68-41ED46175DDD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1718169"/>
            <a:ext cx="17049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82" name="Rectangle 34">
            <a:extLst>
              <a:ext uri="{FF2B5EF4-FFF2-40B4-BE49-F238E27FC236}">
                <a16:creationId xmlns:a16="http://schemas.microsoft.com/office/drawing/2014/main" id="{CE520A55-147C-444F-04B0-9F0D6C48A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399" y="5451969"/>
            <a:ext cx="2979738" cy="396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ru-RU" sz="2000" b="1">
                <a:solidFill>
                  <a:schemeClr val="hlink"/>
                </a:solidFill>
                <a:latin typeface="Garamond" panose="02020404030301010803" pitchFamily="18" charset="0"/>
                <a:ea typeface="仿宋" panose="02010609060101010101" pitchFamily="49" charset="-122"/>
              </a:rPr>
              <a:t>忽略沟道长度调制效应！</a:t>
            </a:r>
          </a:p>
        </p:txBody>
      </p:sp>
    </p:spTree>
    <p:extLst>
      <p:ext uri="{BB962C8B-B14F-4D97-AF65-F5344CB8AC3E}">
        <p14:creationId xmlns:p14="http://schemas.microsoft.com/office/powerpoint/2010/main" val="135442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基本电流镜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85" name="Picture 37">
            <a:extLst>
              <a:ext uri="{FF2B5EF4-FFF2-40B4-BE49-F238E27FC236}">
                <a16:creationId xmlns:a16="http://schemas.microsoft.com/office/drawing/2014/main" id="{02CDAC8C-2504-F0C8-9D63-1C5F7459439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13" y="5269407"/>
            <a:ext cx="40290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86" name="Rectangle 38">
            <a:extLst>
              <a:ext uri="{FF2B5EF4-FFF2-40B4-BE49-F238E27FC236}">
                <a16:creationId xmlns:a16="http://schemas.microsoft.com/office/drawing/2014/main" id="{42E0BC44-30CB-A989-CC15-C65440CBD446}"/>
              </a:ext>
            </a:extLst>
          </p:cNvPr>
          <p:cNvSpPr txBox="1">
            <a:spLocks noChangeArrowheads="1"/>
          </p:cNvSpPr>
          <p:nvPr/>
        </p:nvSpPr>
        <p:spPr>
          <a:xfrm>
            <a:off x="288950" y="803769"/>
            <a:ext cx="4876800" cy="5516563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ru-RU" sz="2400" dirty="0">
                <a:ea typeface="仿宋" panose="02010609060101010101" pitchFamily="49" charset="-122"/>
              </a:rPr>
              <a:t>例子：</a:t>
            </a:r>
          </a:p>
          <a:p>
            <a:pPr lvl="1"/>
            <a:r>
              <a:rPr lang="zh-CN" altLang="ru-RU" sz="2000" dirty="0">
                <a:ea typeface="仿宋" panose="02010609060101010101" pitchFamily="49" charset="-122"/>
              </a:rPr>
              <a:t>实际设计中，所有晶体管</a:t>
            </a:r>
            <a:r>
              <a:rPr lang="zh-CN" altLang="ru-RU" sz="2000" dirty="0">
                <a:solidFill>
                  <a:schemeClr val="accent2"/>
                </a:solidFill>
                <a:ea typeface="仿宋" panose="02010609060101010101" pitchFamily="49" charset="-122"/>
              </a:rPr>
              <a:t>采用相同的栅长</a:t>
            </a:r>
            <a:r>
              <a:rPr lang="zh-CN" altLang="ru-RU" sz="2000" dirty="0">
                <a:ea typeface="仿宋" panose="02010609060101010101" pitchFamily="49" charset="-122"/>
              </a:rPr>
              <a:t>，以减小由于源漏区边缘扩散所产生的误差。</a:t>
            </a:r>
          </a:p>
          <a:p>
            <a:pPr lvl="1"/>
            <a:endParaRPr lang="zh-CN" altLang="ru-RU" sz="2000" dirty="0">
              <a:ea typeface="仿宋" panose="02010609060101010101" pitchFamily="49" charset="-122"/>
            </a:endParaRPr>
          </a:p>
          <a:p>
            <a:pPr lvl="1"/>
            <a:r>
              <a:rPr lang="zh-CN" altLang="ru-RU" sz="2000" dirty="0">
                <a:ea typeface="仿宋" panose="02010609060101010101" pitchFamily="49" charset="-122"/>
              </a:rPr>
              <a:t>采用叉指结构。</a:t>
            </a:r>
          </a:p>
          <a:p>
            <a:pPr lvl="1">
              <a:buFontTx/>
              <a:buNone/>
            </a:pPr>
            <a:r>
              <a:rPr lang="zh-CN" altLang="ru-RU" sz="2000" dirty="0">
                <a:ea typeface="仿宋" panose="02010609060101010101" pitchFamily="49" charset="-122"/>
              </a:rPr>
              <a:t>如图，每个叉指的</a:t>
            </a:r>
            <a:r>
              <a:rPr lang="ru-RU" altLang="zh-CN" sz="2000" dirty="0">
                <a:ea typeface="仿宋" panose="02010609060101010101" pitchFamily="49" charset="-122"/>
              </a:rPr>
              <a:t>W</a:t>
            </a:r>
            <a:r>
              <a:rPr lang="zh-CN" altLang="ru-RU" sz="2000" dirty="0">
                <a:ea typeface="仿宋" panose="02010609060101010101" pitchFamily="49" charset="-122"/>
              </a:rPr>
              <a:t>为</a:t>
            </a:r>
            <a:r>
              <a:rPr lang="ru-RU" altLang="zh-CN" sz="2000" dirty="0">
                <a:ea typeface="仿宋" panose="02010609060101010101" pitchFamily="49" charset="-122"/>
              </a:rPr>
              <a:t>5±0.1μm </a:t>
            </a:r>
            <a:r>
              <a:rPr lang="zh-CN" altLang="ru-RU" sz="2000" dirty="0">
                <a:ea typeface="仿宋" panose="02010609060101010101" pitchFamily="49" charset="-122"/>
              </a:rPr>
              <a:t>，则</a:t>
            </a:r>
            <a:r>
              <a:rPr lang="ru-RU" altLang="zh-CN" sz="2000" dirty="0">
                <a:ea typeface="仿宋" panose="02010609060101010101" pitchFamily="49" charset="-122"/>
              </a:rPr>
              <a:t>M</a:t>
            </a:r>
            <a:r>
              <a:rPr lang="ru-RU" altLang="zh-CN" sz="2000" baseline="-25000" dirty="0">
                <a:ea typeface="仿宋" panose="02010609060101010101" pitchFamily="49" charset="-122"/>
              </a:rPr>
              <a:t>1</a:t>
            </a:r>
            <a:r>
              <a:rPr lang="zh-CN" altLang="ru-RU" sz="2000" dirty="0">
                <a:ea typeface="仿宋" panose="02010609060101010101" pitchFamily="49" charset="-122"/>
              </a:rPr>
              <a:t>和</a:t>
            </a:r>
            <a:r>
              <a:rPr lang="ru-RU" altLang="zh-CN" sz="2000" dirty="0">
                <a:ea typeface="仿宋" panose="02010609060101010101" pitchFamily="49" charset="-122"/>
              </a:rPr>
              <a:t>M</a:t>
            </a:r>
            <a:r>
              <a:rPr lang="ru-RU" altLang="zh-CN" sz="2000" baseline="-25000" dirty="0">
                <a:ea typeface="仿宋" panose="02010609060101010101" pitchFamily="49" charset="-122"/>
              </a:rPr>
              <a:t>2</a:t>
            </a:r>
            <a:r>
              <a:rPr lang="zh-CN" altLang="ru-RU" sz="2000" dirty="0">
                <a:ea typeface="仿宋" panose="02010609060101010101" pitchFamily="49" charset="-122"/>
              </a:rPr>
              <a:t>的实际的</a:t>
            </a:r>
            <a:r>
              <a:rPr lang="ru-RU" altLang="zh-CN" sz="2000" dirty="0">
                <a:ea typeface="仿宋" panose="02010609060101010101" pitchFamily="49" charset="-122"/>
              </a:rPr>
              <a:t>W</a:t>
            </a:r>
            <a:r>
              <a:rPr lang="zh-CN" altLang="ru-RU" sz="2000" dirty="0">
                <a:ea typeface="仿宋" panose="02010609060101010101" pitchFamily="49" charset="-122"/>
              </a:rPr>
              <a:t>为：</a:t>
            </a:r>
          </a:p>
          <a:p>
            <a:pPr lvl="1">
              <a:buFontTx/>
              <a:buNone/>
            </a:pPr>
            <a:r>
              <a:rPr lang="ru-RU" altLang="zh-CN" sz="2000" dirty="0">
                <a:ea typeface="仿宋" panose="02010609060101010101" pitchFamily="49" charset="-122"/>
              </a:rPr>
              <a:t>W</a:t>
            </a:r>
            <a:r>
              <a:rPr lang="ru-RU" altLang="zh-CN" sz="2000" baseline="-25000" dirty="0">
                <a:ea typeface="仿宋" panose="02010609060101010101" pitchFamily="49" charset="-122"/>
              </a:rPr>
              <a:t>1</a:t>
            </a:r>
            <a:r>
              <a:rPr lang="zh-CN" altLang="ru-RU" sz="2000" dirty="0">
                <a:ea typeface="仿宋" panose="02010609060101010101" pitchFamily="49" charset="-122"/>
              </a:rPr>
              <a:t>＝</a:t>
            </a:r>
            <a:r>
              <a:rPr lang="ru-RU" altLang="zh-CN" sz="2000" dirty="0">
                <a:ea typeface="仿宋" panose="02010609060101010101" pitchFamily="49" charset="-122"/>
              </a:rPr>
              <a:t>5±0.1μm, W</a:t>
            </a:r>
            <a:r>
              <a:rPr lang="ru-RU" altLang="zh-CN" sz="2000" baseline="-25000" dirty="0">
                <a:ea typeface="仿宋" panose="02010609060101010101" pitchFamily="49" charset="-122"/>
              </a:rPr>
              <a:t>2</a:t>
            </a:r>
            <a:r>
              <a:rPr lang="zh-CN" altLang="ru-RU" sz="2000" dirty="0">
                <a:ea typeface="仿宋" panose="02010609060101010101" pitchFamily="49" charset="-122"/>
              </a:rPr>
              <a:t>＝</a:t>
            </a:r>
            <a:r>
              <a:rPr lang="ru-RU" altLang="zh-CN" sz="2000" dirty="0">
                <a:ea typeface="仿宋" panose="02010609060101010101" pitchFamily="49" charset="-122"/>
              </a:rPr>
              <a:t>4(5±0.1)μm</a:t>
            </a:r>
          </a:p>
          <a:p>
            <a:pPr lvl="1">
              <a:buFontTx/>
              <a:buNone/>
            </a:pPr>
            <a:r>
              <a:rPr lang="zh-CN" altLang="ru-RU" sz="2000" dirty="0">
                <a:ea typeface="仿宋" panose="02010609060101010101" pitchFamily="49" charset="-122"/>
              </a:rPr>
              <a:t>则</a:t>
            </a:r>
            <a:r>
              <a:rPr lang="ru-RU" altLang="zh-CN" sz="2000" dirty="0">
                <a:ea typeface="仿宋" panose="02010609060101010101" pitchFamily="49" charset="-122"/>
              </a:rPr>
              <a:t>I</a:t>
            </a:r>
            <a:r>
              <a:rPr lang="ru-RU" altLang="zh-CN" sz="2000" baseline="-25000" dirty="0">
                <a:ea typeface="仿宋" panose="02010609060101010101" pitchFamily="49" charset="-122"/>
              </a:rPr>
              <a:t>OUT</a:t>
            </a:r>
            <a:r>
              <a:rPr lang="ru-RU" altLang="zh-CN" sz="2000" dirty="0">
                <a:ea typeface="仿宋" panose="02010609060101010101" pitchFamily="49" charset="-122"/>
              </a:rPr>
              <a:t>/I</a:t>
            </a:r>
            <a:r>
              <a:rPr lang="ru-RU" altLang="zh-CN" sz="2000" baseline="-25000" dirty="0">
                <a:ea typeface="仿宋" panose="02010609060101010101" pitchFamily="49" charset="-122"/>
              </a:rPr>
              <a:t>REF</a:t>
            </a:r>
            <a:r>
              <a:rPr lang="ru-RU" altLang="zh-CN" sz="2000" dirty="0">
                <a:ea typeface="仿宋" panose="02010609060101010101" pitchFamily="49" charset="-122"/>
              </a:rPr>
              <a:t>= 4(5±0.1)/ (5±0.1)=4</a:t>
            </a:r>
          </a:p>
        </p:txBody>
      </p:sp>
      <p:pic>
        <p:nvPicPr>
          <p:cNvPr id="2087" name="Picture 39">
            <a:extLst>
              <a:ext uri="{FF2B5EF4-FFF2-40B4-BE49-F238E27FC236}">
                <a16:creationId xmlns:a16="http://schemas.microsoft.com/office/drawing/2014/main" id="{FF4390C9-3DFE-92BB-F2F8-24E626E06A1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50" y="727569"/>
            <a:ext cx="3581400" cy="228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88" name="Group 40">
            <a:extLst>
              <a:ext uri="{FF2B5EF4-FFF2-40B4-BE49-F238E27FC236}">
                <a16:creationId xmlns:a16="http://schemas.microsoft.com/office/drawing/2014/main" id="{ACF4F069-01A2-FDEE-9BE6-915E34AC6A39}"/>
              </a:ext>
            </a:extLst>
          </p:cNvPr>
          <p:cNvGrpSpPr>
            <a:grpSpLocks/>
          </p:cNvGrpSpPr>
          <p:nvPr/>
        </p:nvGrpSpPr>
        <p:grpSpPr bwMode="auto">
          <a:xfrm>
            <a:off x="6471513" y="4507407"/>
            <a:ext cx="1704975" cy="1676400"/>
            <a:chOff x="3486" y="2928"/>
            <a:chExt cx="1074" cy="1056"/>
          </a:xfrm>
        </p:grpSpPr>
        <p:pic>
          <p:nvPicPr>
            <p:cNvPr id="2089" name="Picture 41">
              <a:extLst>
                <a:ext uri="{FF2B5EF4-FFF2-40B4-BE49-F238E27FC236}">
                  <a16:creationId xmlns:a16="http://schemas.microsoft.com/office/drawing/2014/main" id="{970DF1FB-5643-DF99-29FD-FDC367BA422B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" y="2928"/>
              <a:ext cx="1074" cy="1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90" name="Rectangle 42">
              <a:extLst>
                <a:ext uri="{FF2B5EF4-FFF2-40B4-BE49-F238E27FC236}">
                  <a16:creationId xmlns:a16="http://schemas.microsoft.com/office/drawing/2014/main" id="{53E088E4-5A05-53C2-8094-AE13BC404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3312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altLang="zh-CN" b="1">
                  <a:latin typeface="Garamond" panose="02020404030301010803" pitchFamily="18" charset="0"/>
                  <a:ea typeface="仿宋" panose="02010609060101010101" pitchFamily="49" charset="-122"/>
                </a:rPr>
                <a:t>4</a:t>
              </a:r>
            </a:p>
          </p:txBody>
        </p:sp>
      </p:grpSp>
      <p:grpSp>
        <p:nvGrpSpPr>
          <p:cNvPr id="2091" name="Group 43">
            <a:extLst>
              <a:ext uri="{FF2B5EF4-FFF2-40B4-BE49-F238E27FC236}">
                <a16:creationId xmlns:a16="http://schemas.microsoft.com/office/drawing/2014/main" id="{E5C4A71F-2687-3A67-4857-DF6CE3F2F859}"/>
              </a:ext>
            </a:extLst>
          </p:cNvPr>
          <p:cNvGrpSpPr>
            <a:grpSpLocks/>
          </p:cNvGrpSpPr>
          <p:nvPr/>
        </p:nvGrpSpPr>
        <p:grpSpPr bwMode="auto">
          <a:xfrm>
            <a:off x="908913" y="4126407"/>
            <a:ext cx="4114800" cy="2193925"/>
            <a:chOff x="720" y="2832"/>
            <a:chExt cx="2592" cy="1382"/>
          </a:xfrm>
        </p:grpSpPr>
        <p:pic>
          <p:nvPicPr>
            <p:cNvPr id="2092" name="Picture 44">
              <a:extLst>
                <a:ext uri="{FF2B5EF4-FFF2-40B4-BE49-F238E27FC236}">
                  <a16:creationId xmlns:a16="http://schemas.microsoft.com/office/drawing/2014/main" id="{8BAB6CDC-68F9-E2D4-787E-D958575EA977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2880"/>
              <a:ext cx="2592" cy="1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93" name="Rectangle 45">
              <a:extLst>
                <a:ext uri="{FF2B5EF4-FFF2-40B4-BE49-F238E27FC236}">
                  <a16:creationId xmlns:a16="http://schemas.microsoft.com/office/drawing/2014/main" id="{31A9B690-74B6-0E8F-E34E-DBD5856D5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832"/>
              <a:ext cx="3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altLang="zh-CN" b="1">
                  <a:latin typeface="Garamond" panose="02020404030301010803" pitchFamily="18" charset="0"/>
                  <a:ea typeface="仿宋" panose="02010609060101010101" pitchFamily="49" charset="-122"/>
                </a:rPr>
                <a:t>I</a:t>
              </a:r>
              <a:r>
                <a:rPr lang="ru-RU" altLang="zh-CN" b="1" baseline="-25000">
                  <a:latin typeface="Garamond" panose="02020404030301010803" pitchFamily="18" charset="0"/>
                  <a:ea typeface="仿宋" panose="02010609060101010101" pitchFamily="49" charset="-122"/>
                </a:rPr>
                <a:t>REF</a:t>
              </a:r>
            </a:p>
          </p:txBody>
        </p:sp>
        <p:sp>
          <p:nvSpPr>
            <p:cNvPr id="2094" name="Rectangle 46">
              <a:extLst>
                <a:ext uri="{FF2B5EF4-FFF2-40B4-BE49-F238E27FC236}">
                  <a16:creationId xmlns:a16="http://schemas.microsoft.com/office/drawing/2014/main" id="{7A40D126-B9C9-A150-043F-E95890A33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832"/>
              <a:ext cx="3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altLang="zh-CN" b="1">
                  <a:latin typeface="Garamond" panose="02020404030301010803" pitchFamily="18" charset="0"/>
                  <a:ea typeface="仿宋" panose="02010609060101010101" pitchFamily="49" charset="-122"/>
                </a:rPr>
                <a:t>I</a:t>
              </a:r>
              <a:r>
                <a:rPr lang="ru-RU" altLang="zh-CN" b="1" baseline="-25000">
                  <a:latin typeface="Garamond" panose="02020404030301010803" pitchFamily="18" charset="0"/>
                  <a:ea typeface="仿宋" panose="02010609060101010101" pitchFamily="49" charset="-122"/>
                </a:rPr>
                <a:t>OUT</a:t>
              </a:r>
            </a:p>
          </p:txBody>
        </p:sp>
      </p:grpSp>
      <p:sp>
        <p:nvSpPr>
          <p:cNvPr id="2095" name="Line 47">
            <a:extLst>
              <a:ext uri="{FF2B5EF4-FFF2-40B4-BE49-F238E27FC236}">
                <a16:creationId xmlns:a16="http://schemas.microsoft.com/office/drawing/2014/main" id="{FD91A75E-D7B5-9AFB-E5D9-0FE22040B9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2313" y="5345607"/>
            <a:ext cx="990600" cy="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6" name="Rectangle 48">
            <a:extLst>
              <a:ext uri="{FF2B5EF4-FFF2-40B4-BE49-F238E27FC236}">
                <a16:creationId xmlns:a16="http://schemas.microsoft.com/office/drawing/2014/main" id="{5507B850-1830-8B1C-D144-24575B449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2638" y="4910632"/>
            <a:ext cx="126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ru-RU" b="1">
                <a:latin typeface="Garamond" panose="02020404030301010803" pitchFamily="18" charset="0"/>
                <a:ea typeface="仿宋" panose="02010609060101010101" pitchFamily="49" charset="-122"/>
              </a:rPr>
              <a:t>版图设计</a:t>
            </a:r>
          </a:p>
        </p:txBody>
      </p:sp>
    </p:spTree>
    <p:extLst>
      <p:ext uri="{BB962C8B-B14F-4D97-AF65-F5344CB8AC3E}">
        <p14:creationId xmlns:p14="http://schemas.microsoft.com/office/powerpoint/2010/main" val="273493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/>
                                        <p:tgtEl>
                                          <p:spTgt spid="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2" dur="500"/>
                                        <p:tgtEl>
                                          <p:spTgt spid="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共源共栅电流镜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00" name="Rectangle 52">
            <a:extLst>
              <a:ext uri="{FF2B5EF4-FFF2-40B4-BE49-F238E27FC236}">
                <a16:creationId xmlns:a16="http://schemas.microsoft.com/office/drawing/2014/main" id="{8D370568-0A68-4474-C75A-FA3A407CC367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264468"/>
            <a:ext cx="8229600" cy="4449763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ru-RU" sz="2400">
                <a:ea typeface="仿宋" panose="02010609060101010101" pitchFamily="49" charset="-122"/>
              </a:rPr>
              <a:t>沟道长度调制效应使得电流镜像产生极大误差，</a:t>
            </a:r>
          </a:p>
          <a:p>
            <a:endParaRPr lang="zh-CN" altLang="ru-RU" sz="2400">
              <a:ea typeface="仿宋" panose="02010609060101010101" pitchFamily="49" charset="-122"/>
            </a:endParaRPr>
          </a:p>
          <a:p>
            <a:endParaRPr lang="zh-CN" altLang="ru-RU" sz="2400">
              <a:ea typeface="仿宋" panose="02010609060101010101" pitchFamily="49" charset="-122"/>
            </a:endParaRPr>
          </a:p>
          <a:p>
            <a:endParaRPr lang="zh-CN" altLang="ru-RU" sz="2400">
              <a:ea typeface="仿宋" panose="02010609060101010101" pitchFamily="49" charset="-122"/>
            </a:endParaRPr>
          </a:p>
          <a:p>
            <a:endParaRPr lang="zh-CN" altLang="ru-RU" sz="2400">
              <a:ea typeface="仿宋" panose="02010609060101010101" pitchFamily="49" charset="-122"/>
            </a:endParaRPr>
          </a:p>
          <a:p>
            <a:endParaRPr lang="zh-CN" altLang="ru-RU" sz="2400">
              <a:ea typeface="仿宋" panose="02010609060101010101" pitchFamily="49" charset="-122"/>
            </a:endParaRPr>
          </a:p>
          <a:p>
            <a:endParaRPr lang="zh-CN" altLang="ru-RU" sz="2400">
              <a:ea typeface="仿宋" panose="02010609060101010101" pitchFamily="49" charset="-122"/>
            </a:endParaRPr>
          </a:p>
          <a:p>
            <a:endParaRPr lang="zh-CN" altLang="ru-RU" sz="2400">
              <a:ea typeface="仿宋" panose="02010609060101010101" pitchFamily="49" charset="-122"/>
            </a:endParaRPr>
          </a:p>
          <a:p>
            <a:endParaRPr lang="zh-CN" altLang="ru-RU" sz="2400">
              <a:ea typeface="仿宋" panose="02010609060101010101" pitchFamily="49" charset="-122"/>
            </a:endParaRPr>
          </a:p>
          <a:p>
            <a:endParaRPr lang="ru-RU" altLang="zh-CN" sz="2400" dirty="0">
              <a:ea typeface="仿宋" panose="02010609060101010101" pitchFamily="49" charset="-122"/>
            </a:endParaRPr>
          </a:p>
        </p:txBody>
      </p:sp>
      <p:pic>
        <p:nvPicPr>
          <p:cNvPr id="2101" name="Picture 53">
            <a:extLst>
              <a:ext uri="{FF2B5EF4-FFF2-40B4-BE49-F238E27FC236}">
                <a16:creationId xmlns:a16="http://schemas.microsoft.com/office/drawing/2014/main" id="{1915E404-F1E6-F17E-58BE-C4CF289EBEB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9" y="1893118"/>
            <a:ext cx="37528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02" name="Picture 54">
            <a:extLst>
              <a:ext uri="{FF2B5EF4-FFF2-40B4-BE49-F238E27FC236}">
                <a16:creationId xmlns:a16="http://schemas.microsoft.com/office/drawing/2014/main" id="{EC481368-1808-2320-40AC-E010B33382B0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9" y="2655118"/>
            <a:ext cx="37719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03" name="Picture 55">
            <a:extLst>
              <a:ext uri="{FF2B5EF4-FFF2-40B4-BE49-F238E27FC236}">
                <a16:creationId xmlns:a16="http://schemas.microsoft.com/office/drawing/2014/main" id="{293D8068-4209-05CD-0253-43B0D9AD5988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699" y="3645718"/>
            <a:ext cx="29718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04" name="Rectangle 56">
            <a:extLst>
              <a:ext uri="{FF2B5EF4-FFF2-40B4-BE49-F238E27FC236}">
                <a16:creationId xmlns:a16="http://schemas.microsoft.com/office/drawing/2014/main" id="{8F251949-ED1F-CB4A-B164-AA965178F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699" y="3721918"/>
            <a:ext cx="114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ru-RU" sz="2400" b="1">
                <a:latin typeface="Garamond" panose="02020404030301010803" pitchFamily="18" charset="0"/>
                <a:ea typeface="仿宋" panose="02010609060101010101" pitchFamily="49" charset="-122"/>
              </a:rPr>
              <a:t>因此</a:t>
            </a:r>
          </a:p>
        </p:txBody>
      </p:sp>
    </p:spTree>
    <p:extLst>
      <p:ext uri="{BB962C8B-B14F-4D97-AF65-F5344CB8AC3E}">
        <p14:creationId xmlns:p14="http://schemas.microsoft.com/office/powerpoint/2010/main" val="175647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共源共栅电流镜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8D1317-F4FA-C553-64AC-DFDE9E7B5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2" y="755401"/>
            <a:ext cx="8130846" cy="534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043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6a1f4b8-d904-467b-b951-f7556ffc55c3"/>
  <p:tag name="COMMONDATA" val="eyJjb3VudCI6MSwiaGRpZCI6Ijc4NWY2ZTUyZTQxMDNkOGMxMTk1Y2E0ZmQ2Zjg3MDkwIiwidXNlckNvdW50Ijox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2898</TotalTime>
  <Words>1348</Words>
  <Application>Microsoft Office PowerPoint</Application>
  <PresentationFormat>全屏显示(4:3)</PresentationFormat>
  <Paragraphs>214</Paragraphs>
  <Slides>26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</vt:lpstr>
      <vt:lpstr>宋体</vt:lpstr>
      <vt:lpstr>Garamond</vt:lpstr>
      <vt:lpstr>仿宋</vt:lpstr>
      <vt:lpstr>Calibri</vt:lpstr>
      <vt:lpstr>Wingdings</vt:lpstr>
      <vt:lpstr>黑体</vt:lpstr>
      <vt:lpstr>Calibri Light</vt:lpstr>
      <vt:lpstr>Cambria Math</vt:lpstr>
      <vt:lpstr>方正黑体简体</vt:lpstr>
      <vt:lpstr>Office 主题​​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小奕</dc:creator>
  <dc:description>版权归小奕所有，盗版必究</dc:description>
  <cp:lastModifiedBy>Yingbo Yue</cp:lastModifiedBy>
  <cp:revision>90</cp:revision>
  <dcterms:created xsi:type="dcterms:W3CDTF">2019-04-27T15:31:00Z</dcterms:created>
  <dcterms:modified xsi:type="dcterms:W3CDTF">2024-10-10T10:04:38Z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KSOTemplateUUID">
    <vt:lpwstr>v1.0_mb_/3hAs5ln00t7ZijixkvaTg==</vt:lpwstr>
  </property>
  <property fmtid="{D5CDD505-2E9C-101B-9397-08002B2CF9AE}" pid="4" name="ICV">
    <vt:lpwstr>4B8DDDC23260474BA0D662A67DFE4EC8</vt:lpwstr>
  </property>
</Properties>
</file>