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9" d="100"/>
          <a:sy n="69" d="100"/>
        </p:scale>
        <p:origin x="-112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页眉占位符 27649"/>
          <p:cNvSpPr>
            <a:spLocks noGrp="1"/>
          </p:cNvSpPr>
          <p:nvPr>
            <p:ph type="hdr" sz="quarter"/>
          </p:nvPr>
        </p:nvSpPr>
        <p:spPr>
          <a:xfrm>
            <a:off x="0" y="0"/>
            <a:ext cx="2971800" cy="457200"/>
          </a:xfrm>
          <a:prstGeom prst="rect">
            <a:avLst/>
          </a:prstGeom>
          <a:noFill/>
          <a:ln w="9525">
            <a:noFill/>
          </a:ln>
        </p:spPr>
        <p:txBody>
          <a:bodyPr/>
          <a:p>
            <a:pPr lvl="0"/>
            <a:endParaRPr lang="zh-CN" sz="1200" dirty="0"/>
          </a:p>
        </p:txBody>
      </p:sp>
      <p:sp>
        <p:nvSpPr>
          <p:cNvPr id="27651" name="日期占位符 2765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7652" name="幻灯片图像占位符 2765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654" name="页脚占位符 27653"/>
          <p:cNvSpPr>
            <a:spLocks noGrp="1"/>
          </p:cNvSpPr>
          <p:nvPr>
            <p:ph type="ftr" sz="quarter" idx="4"/>
          </p:nvPr>
        </p:nvSpPr>
        <p:spPr>
          <a:xfrm>
            <a:off x="0" y="8685213"/>
            <a:ext cx="2971800" cy="457200"/>
          </a:xfrm>
          <a:prstGeom prst="rect">
            <a:avLst/>
          </a:prstGeom>
          <a:noFill/>
          <a:ln w="9525">
            <a:noFill/>
          </a:ln>
        </p:spPr>
        <p:txBody>
          <a:bodyPr anchor="b"/>
          <a:p>
            <a:pPr lvl="0"/>
            <a:endParaRPr lang="zh-CN" sz="1200" dirty="0"/>
          </a:p>
        </p:txBody>
      </p:sp>
      <p:sp>
        <p:nvSpPr>
          <p:cNvPr id="27655" name="灯片编号占位符 2765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sz="1200" dirty="0"/>
            </a:fld>
            <a:endParaRPr lang="zh-CN" sz="1200"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28673"/>
          <p:cNvSpPr>
            <a:spLocks noRot="1" noTextEdit="1"/>
          </p:cNvSpPr>
          <p:nvPr>
            <p:ph type="sldImg"/>
          </p:nvPr>
        </p:nvSpPr>
        <p:spPr>
          <a:ln/>
        </p:spPr>
      </p:sp>
      <p:sp>
        <p:nvSpPr>
          <p:cNvPr id="28675" name="文本占位符 28674"/>
          <p:cNvSpPr>
            <a:spLocks noGrp="1"/>
          </p:cNvSpPr>
          <p:nvPr>
            <p:ph type="body" idx="1"/>
          </p:nvPr>
        </p:nvSpPr>
        <p:spPr>
          <a:xfrm>
            <a:off x="914400" y="4343400"/>
            <a:ext cx="5029200" cy="4114800"/>
          </a:xfrm>
          <a:ln/>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6146" name="组合 6145"/>
          <p:cNvGrpSpPr/>
          <p:nvPr/>
        </p:nvGrpSpPr>
        <p:grpSpPr>
          <a:xfrm>
            <a:off x="0" y="0"/>
            <a:ext cx="9144000" cy="6858000"/>
            <a:chOff x="0" y="0"/>
            <a:chExt cx="5760" cy="4320"/>
          </a:xfrm>
        </p:grpSpPr>
        <p:sp>
          <p:nvSpPr>
            <p:cNvPr id="6147" name="矩形 6146"/>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buClrTx/>
              </a:pPr>
              <a:endParaRPr sz="2400" dirty="0">
                <a:latin typeface="Times New Roman" panose="02020603050405020304" pitchFamily="18" charset="0"/>
                <a:ea typeface="宋体" panose="02010600030101010101" pitchFamily="2" charset="-122"/>
              </a:endParaRPr>
            </a:p>
          </p:txBody>
        </p:sp>
        <p:sp>
          <p:nvSpPr>
            <p:cNvPr id="6148" name="矩形 6147"/>
            <p:cNvSpPr/>
            <p:nvPr/>
          </p:nvSpPr>
          <p:spPr>
            <a:xfrm>
              <a:off x="1081" y="1065"/>
              <a:ext cx="4679" cy="1596"/>
            </a:xfrm>
            <a:prstGeom prst="rect">
              <a:avLst/>
            </a:prstGeom>
            <a:solidFill>
              <a:schemeClr val="bg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grpSp>
          <p:nvGrpSpPr>
            <p:cNvPr id="6149" name="组合 6148"/>
            <p:cNvGrpSpPr/>
            <p:nvPr/>
          </p:nvGrpSpPr>
          <p:grpSpPr>
            <a:xfrm>
              <a:off x="0" y="672"/>
              <a:ext cx="1806" cy="1989"/>
              <a:chOff x="0" y="672"/>
              <a:chExt cx="1806" cy="1989"/>
            </a:xfrm>
          </p:grpSpPr>
          <p:sp>
            <p:nvSpPr>
              <p:cNvPr id="6150" name="矩形 6149"/>
              <p:cNvSpPr/>
              <p:nvPr userDrawn="1"/>
            </p:nvSpPr>
            <p:spPr>
              <a:xfrm>
                <a:off x="361" y="2257"/>
                <a:ext cx="363" cy="404"/>
              </a:xfrm>
              <a:prstGeom prst="rect">
                <a:avLst/>
              </a:prstGeom>
              <a:solidFill>
                <a:schemeClr val="accent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1" name="矩形 6150"/>
              <p:cNvSpPr/>
              <p:nvPr userDrawn="1"/>
            </p:nvSpPr>
            <p:spPr>
              <a:xfrm>
                <a:off x="1081" y="1065"/>
                <a:ext cx="362" cy="405"/>
              </a:xfrm>
              <a:prstGeom prst="rect">
                <a:avLst/>
              </a:prstGeom>
              <a:solidFill>
                <a:schemeClr val="folHlink"/>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2" name="矩形 6151"/>
              <p:cNvSpPr/>
              <p:nvPr userDrawn="1"/>
            </p:nvSpPr>
            <p:spPr>
              <a:xfrm>
                <a:off x="1437" y="672"/>
                <a:ext cx="369" cy="400"/>
              </a:xfrm>
              <a:prstGeom prst="rect">
                <a:avLst/>
              </a:prstGeom>
              <a:solidFill>
                <a:schemeClr val="folHlink"/>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3" name="矩形 6152"/>
              <p:cNvSpPr/>
              <p:nvPr userDrawn="1"/>
            </p:nvSpPr>
            <p:spPr>
              <a:xfrm>
                <a:off x="719" y="2257"/>
                <a:ext cx="368" cy="404"/>
              </a:xfrm>
              <a:prstGeom prst="rect">
                <a:avLst/>
              </a:prstGeom>
              <a:solidFill>
                <a:schemeClr val="bg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4" name="矩形 6153"/>
              <p:cNvSpPr/>
              <p:nvPr userDrawn="1"/>
            </p:nvSpPr>
            <p:spPr>
              <a:xfrm>
                <a:off x="1437" y="1065"/>
                <a:ext cx="369" cy="405"/>
              </a:xfrm>
              <a:prstGeom prst="rect">
                <a:avLst/>
              </a:prstGeom>
              <a:solidFill>
                <a:schemeClr val="accent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5" name="矩形 6154"/>
              <p:cNvSpPr/>
              <p:nvPr userDrawn="1"/>
            </p:nvSpPr>
            <p:spPr>
              <a:xfrm>
                <a:off x="719" y="1464"/>
                <a:ext cx="368" cy="399"/>
              </a:xfrm>
              <a:prstGeom prst="rect">
                <a:avLst/>
              </a:prstGeom>
              <a:solidFill>
                <a:schemeClr val="folHlink"/>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6" name="矩形 6155"/>
              <p:cNvSpPr/>
              <p:nvPr userDrawn="1"/>
            </p:nvSpPr>
            <p:spPr>
              <a:xfrm>
                <a:off x="0" y="1464"/>
                <a:ext cx="367" cy="399"/>
              </a:xfrm>
              <a:prstGeom prst="rect">
                <a:avLst/>
              </a:prstGeom>
              <a:solidFill>
                <a:schemeClr val="bg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7" name="矩形 6156"/>
              <p:cNvSpPr/>
              <p:nvPr userDrawn="1"/>
            </p:nvSpPr>
            <p:spPr>
              <a:xfrm>
                <a:off x="1081" y="1464"/>
                <a:ext cx="362" cy="399"/>
              </a:xfrm>
              <a:prstGeom prst="rect">
                <a:avLst/>
              </a:prstGeom>
              <a:solidFill>
                <a:schemeClr val="accent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8" name="矩形 6157"/>
              <p:cNvSpPr/>
              <p:nvPr userDrawn="1"/>
            </p:nvSpPr>
            <p:spPr>
              <a:xfrm>
                <a:off x="361" y="1857"/>
                <a:ext cx="363" cy="406"/>
              </a:xfrm>
              <a:prstGeom prst="rect">
                <a:avLst/>
              </a:prstGeom>
              <a:solidFill>
                <a:schemeClr val="folHlink"/>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6159" name="矩形 6158"/>
              <p:cNvSpPr/>
              <p:nvPr userDrawn="1"/>
            </p:nvSpPr>
            <p:spPr>
              <a:xfrm>
                <a:off x="719" y="1857"/>
                <a:ext cx="368" cy="406"/>
              </a:xfrm>
              <a:prstGeom prst="rect">
                <a:avLst/>
              </a:prstGeom>
              <a:solidFill>
                <a:schemeClr val="accent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grpSp>
      </p:grpSp>
      <p:sp>
        <p:nvSpPr>
          <p:cNvPr id="6160" name="日期占位符 6159"/>
          <p:cNvSpPr>
            <a:spLocks noGrp="1"/>
          </p:cNvSpPr>
          <p:nvPr>
            <p:ph type="dt" sz="half" idx="2"/>
          </p:nvPr>
        </p:nvSpPr>
        <p:spPr>
          <a:xfrm>
            <a:off x="457200" y="6248400"/>
            <a:ext cx="2133600" cy="457200"/>
          </a:xfrm>
          <a:prstGeom prst="rect">
            <a:avLst/>
          </a:prstGeom>
          <a:noFill/>
          <a:ln w="9525">
            <a:noFill/>
          </a:ln>
        </p:spPr>
        <p:txBody>
          <a:bodyPr anchor="b"/>
          <a:p>
            <a:fld id="{BB962C8B-B14F-4D97-AF65-F5344CB8AC3E}" type="datetime1">
              <a:rPr lang="zh-CN" altLang="en-US" dirty="0"/>
            </a:fld>
            <a:endParaRPr lang="zh-CN" altLang="en-US" dirty="0"/>
          </a:p>
        </p:txBody>
      </p:sp>
      <p:sp>
        <p:nvSpPr>
          <p:cNvPr id="6161" name="页脚占位符 6160"/>
          <p:cNvSpPr>
            <a:spLocks noGrp="1"/>
          </p:cNvSpPr>
          <p:nvPr>
            <p:ph type="ftr" sz="quarter" idx="3"/>
          </p:nvPr>
        </p:nvSpPr>
        <p:spPr>
          <a:xfrm>
            <a:off x="3124200" y="6248400"/>
            <a:ext cx="2895600" cy="457200"/>
          </a:xfrm>
          <a:prstGeom prst="rect">
            <a:avLst/>
          </a:prstGeom>
          <a:noFill/>
          <a:ln w="9525">
            <a:noFill/>
          </a:ln>
        </p:spPr>
        <p:txBody>
          <a:bodyPr anchor="b"/>
          <a:p>
            <a:endParaRPr lang="zh-CN" dirty="0"/>
          </a:p>
        </p:txBody>
      </p:sp>
      <p:sp>
        <p:nvSpPr>
          <p:cNvPr id="6162" name="灯片编号占位符 6161"/>
          <p:cNvSpPr>
            <a:spLocks noGrp="1"/>
          </p:cNvSpPr>
          <p:nvPr>
            <p:ph type="sldNum" sz="quarter" idx="4"/>
          </p:nvPr>
        </p:nvSpPr>
        <p:spPr>
          <a:xfrm>
            <a:off x="6553200" y="6248400"/>
            <a:ext cx="2133600" cy="457200"/>
          </a:xfrm>
          <a:prstGeom prst="rect">
            <a:avLst/>
          </a:prstGeom>
          <a:noFill/>
          <a:ln w="9525">
            <a:noFill/>
          </a:ln>
        </p:spPr>
        <p:txBody>
          <a:bodyPr anchor="b"/>
          <a:p>
            <a:fld id="{9A0DB2DC-4C9A-4742-B13C-FB6460FD3503}" type="slidenum">
              <a:rPr lang="zh-CN" dirty="0">
                <a:latin typeface="Arial Black" panose="020B0A04020102020204" pitchFamily="34" charset="0"/>
              </a:rPr>
            </a:fld>
            <a:endParaRPr lang="zh-CN" dirty="0">
              <a:latin typeface="Arial Black" panose="020B0A04020102020204" pitchFamily="34" charset="0"/>
            </a:endParaRPr>
          </a:p>
        </p:txBody>
      </p:sp>
      <p:sp>
        <p:nvSpPr>
          <p:cNvPr id="6163" name="标题 6162"/>
          <p:cNvSpPr>
            <a:spLocks noGrp="1"/>
          </p:cNvSpPr>
          <p:nvPr>
            <p:ph type="ctrTitle"/>
          </p:nvPr>
        </p:nvSpPr>
        <p:spPr>
          <a:xfrm>
            <a:off x="2971800" y="1828800"/>
            <a:ext cx="6019800" cy="2209800"/>
          </a:xfrm>
          <a:prstGeom prst="rect">
            <a:avLst/>
          </a:prstGeom>
          <a:noFill/>
          <a:ln w="9525">
            <a:noFill/>
          </a:ln>
        </p:spPr>
        <p:txBody>
          <a:bodyPr anchor="ctr"/>
          <a:lstStyle>
            <a:lvl1pPr lvl="0">
              <a:defRPr sz="5000">
                <a:solidFill>
                  <a:srgbClr val="FFFFFF"/>
                </a:solidFill>
              </a:defRPr>
            </a:lvl1pPr>
          </a:lstStyle>
          <a:p>
            <a:pPr lvl="0"/>
            <a:r>
              <a:rPr lang="zh-CN" altLang="en-US" dirty="0"/>
              <a:t>单击此处编辑母版标题样式</a:t>
            </a:r>
            <a:endParaRPr lang="zh-CN" altLang="en-US" dirty="0"/>
          </a:p>
        </p:txBody>
      </p:sp>
      <p:sp>
        <p:nvSpPr>
          <p:cNvPr id="6164" name="副标题 6163"/>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5293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78867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8650" y="4076700"/>
            <a:ext cx="78867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p>
        </p:txBody>
      </p:sp>
      <p:sp>
        <p:nvSpPr>
          <p:cNvPr id="7" name="页脚占位符 6"/>
          <p:cNvSpPr>
            <a:spLocks noGrp="1"/>
          </p:cNvSpPr>
          <p:nvPr>
            <p:ph type="ftr" sz="quarter" idx="11"/>
          </p:nvPr>
        </p:nvSpPr>
        <p:spPr/>
        <p:txBody>
          <a:bodyPr/>
          <a:lstStyle/>
          <a:p>
            <a:pPr lvl="0"/>
            <a:endParaRPr lang="zh-CN" dirty="0"/>
          </a:p>
        </p:txBody>
      </p:sp>
      <p:sp>
        <p:nvSpPr>
          <p:cNvPr id="8" name="灯片编号占位符 7"/>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981200"/>
            <a:ext cx="4032504"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脚占位符 5121"/>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lvl="0"/>
            <a:endParaRPr lang="zh-CN" dirty="0"/>
          </a:p>
        </p:txBody>
      </p:sp>
      <p:sp>
        <p:nvSpPr>
          <p:cNvPr id="5123" name="灯片编号占位符 5122"/>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a:fld id="{9A0DB2DC-4C9A-4742-B13C-FB6460FD3503}" type="slidenum">
              <a:rPr lang="zh-CN" dirty="0"/>
            </a:fld>
            <a:endParaRPr lang="zh-CN" dirty="0"/>
          </a:p>
        </p:txBody>
      </p:sp>
      <p:grpSp>
        <p:nvGrpSpPr>
          <p:cNvPr id="5124" name="组合 5123"/>
          <p:cNvGrpSpPr/>
          <p:nvPr/>
        </p:nvGrpSpPr>
        <p:grpSpPr>
          <a:xfrm>
            <a:off x="0" y="0"/>
            <a:ext cx="9144000" cy="546100"/>
            <a:chOff x="0" y="0"/>
            <a:chExt cx="5760" cy="344"/>
          </a:xfrm>
        </p:grpSpPr>
        <p:sp>
          <p:nvSpPr>
            <p:cNvPr id="5125" name="矩形 5124"/>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buClrTx/>
              </a:pPr>
              <a:endParaRPr sz="2400" dirty="0">
                <a:latin typeface="Times New Roman" panose="02020603050405020304" pitchFamily="18" charset="0"/>
                <a:ea typeface="宋体" panose="02010600030101010101" pitchFamily="2" charset="-122"/>
              </a:endParaRPr>
            </a:p>
          </p:txBody>
        </p:sp>
        <p:sp>
          <p:nvSpPr>
            <p:cNvPr id="5126" name="矩形 5125"/>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5127" name="矩形 5126"/>
            <p:cNvSpPr/>
            <p:nvPr/>
          </p:nvSpPr>
          <p:spPr>
            <a:xfrm>
              <a:off x="258" y="85"/>
              <a:ext cx="87" cy="89"/>
            </a:xfrm>
            <a:prstGeom prst="rect">
              <a:avLst/>
            </a:prstGeom>
            <a:solidFill>
              <a:schemeClr val="folHlink"/>
            </a:solidFill>
            <a:ln w="9525">
              <a:noFill/>
            </a:ln>
          </p:spPr>
          <p:txBody>
            <a:bodyPr/>
            <a:p>
              <a:pPr lvl="0"/>
              <a:endParaRPr dirty="0">
                <a:solidFill>
                  <a:schemeClr val="hlink"/>
                </a:solidFill>
                <a:latin typeface="Arial" panose="020B0604020202020204" pitchFamily="34" charset="0"/>
                <a:ea typeface="宋体" panose="02010600030101010101" pitchFamily="2" charset="-122"/>
              </a:endParaRPr>
            </a:p>
          </p:txBody>
        </p:sp>
        <p:sp>
          <p:nvSpPr>
            <p:cNvPr id="5128" name="矩形 5127"/>
            <p:cNvSpPr/>
            <p:nvPr/>
          </p:nvSpPr>
          <p:spPr>
            <a:xfrm>
              <a:off x="345" y="0"/>
              <a:ext cx="88" cy="87"/>
            </a:xfrm>
            <a:prstGeom prst="rect">
              <a:avLst/>
            </a:prstGeom>
            <a:solidFill>
              <a:schemeClr val="folHlink"/>
            </a:solidFill>
            <a:ln w="9525">
              <a:noFill/>
            </a:ln>
          </p:spPr>
          <p:txBody>
            <a:bodyPr/>
            <a:p>
              <a:pPr lvl="0"/>
              <a:endParaRPr dirty="0">
                <a:solidFill>
                  <a:schemeClr val="hlink"/>
                </a:solidFill>
                <a:latin typeface="Arial" panose="020B0604020202020204" pitchFamily="34" charset="0"/>
                <a:ea typeface="宋体" panose="02010600030101010101" pitchFamily="2" charset="-122"/>
              </a:endParaRPr>
            </a:p>
          </p:txBody>
        </p:sp>
        <p:sp>
          <p:nvSpPr>
            <p:cNvPr id="5129" name="矩形 5128"/>
            <p:cNvSpPr/>
            <p:nvPr/>
          </p:nvSpPr>
          <p:spPr>
            <a:xfrm>
              <a:off x="345" y="85"/>
              <a:ext cx="88" cy="89"/>
            </a:xfrm>
            <a:prstGeom prst="rect">
              <a:avLst/>
            </a:prstGeom>
            <a:solidFill>
              <a:schemeClr val="accent2"/>
            </a:solidFill>
            <a:ln w="9525">
              <a:noFill/>
            </a:ln>
          </p:spPr>
          <p:txBody>
            <a:bodyPr/>
            <a:p>
              <a:pPr lvl="0"/>
              <a:endParaRPr dirty="0">
                <a:solidFill>
                  <a:schemeClr val="accent2"/>
                </a:solidFill>
                <a:latin typeface="Arial" panose="020B0604020202020204" pitchFamily="34" charset="0"/>
                <a:ea typeface="宋体" panose="02010600030101010101" pitchFamily="2" charset="-122"/>
              </a:endParaRPr>
            </a:p>
          </p:txBody>
        </p:sp>
        <p:sp>
          <p:nvSpPr>
            <p:cNvPr id="5130" name="矩形 5129"/>
            <p:cNvSpPr/>
            <p:nvPr/>
          </p:nvSpPr>
          <p:spPr>
            <a:xfrm>
              <a:off x="173" y="173"/>
              <a:ext cx="86" cy="87"/>
            </a:xfrm>
            <a:prstGeom prst="rect">
              <a:avLst/>
            </a:prstGeom>
            <a:solidFill>
              <a:schemeClr val="folHlink"/>
            </a:solidFill>
            <a:ln w="9525">
              <a:noFill/>
            </a:ln>
          </p:spPr>
          <p:txBody>
            <a:bodyPr/>
            <a:p>
              <a:pPr lvl="0"/>
              <a:endParaRPr dirty="0">
                <a:solidFill>
                  <a:schemeClr val="hlink"/>
                </a:solidFill>
                <a:latin typeface="Arial" panose="020B0604020202020204" pitchFamily="34" charset="0"/>
                <a:ea typeface="宋体" panose="02010600030101010101" pitchFamily="2" charset="-122"/>
              </a:endParaRPr>
            </a:p>
          </p:txBody>
        </p:sp>
        <p:sp>
          <p:nvSpPr>
            <p:cNvPr id="5131" name="矩形 5130"/>
            <p:cNvSpPr/>
            <p:nvPr/>
          </p:nvSpPr>
          <p:spPr>
            <a:xfrm>
              <a:off x="83" y="86"/>
              <a:ext cx="89" cy="87"/>
            </a:xfrm>
            <a:prstGeom prst="rect">
              <a:avLst/>
            </a:prstGeom>
            <a:solidFill>
              <a:schemeClr val="bg2"/>
            </a:solidFill>
            <a:ln w="9525">
              <a:noFill/>
            </a:ln>
          </p:spPr>
          <p:txBody>
            <a:bodyPr/>
            <a:p>
              <a:pPr lvl="0">
                <a:buClrTx/>
              </a:pPr>
              <a:endParaRPr sz="2400" dirty="0">
                <a:latin typeface="Times New Roman" panose="02020603050405020304" pitchFamily="18" charset="0"/>
                <a:ea typeface="宋体" panose="02010600030101010101" pitchFamily="2" charset="-122"/>
              </a:endParaRPr>
            </a:p>
          </p:txBody>
        </p:sp>
        <p:sp>
          <p:nvSpPr>
            <p:cNvPr id="5132" name="矩形 5131"/>
            <p:cNvSpPr/>
            <p:nvPr/>
          </p:nvSpPr>
          <p:spPr>
            <a:xfrm>
              <a:off x="258" y="171"/>
              <a:ext cx="87" cy="87"/>
            </a:xfrm>
            <a:prstGeom prst="rect">
              <a:avLst/>
            </a:prstGeom>
            <a:solidFill>
              <a:schemeClr val="accent2"/>
            </a:solidFill>
            <a:ln w="9525">
              <a:noFill/>
            </a:ln>
          </p:spPr>
          <p:txBody>
            <a:bodyPr/>
            <a:p>
              <a:pPr lvl="0"/>
              <a:endParaRPr dirty="0">
                <a:solidFill>
                  <a:schemeClr val="accent2"/>
                </a:solidFill>
                <a:latin typeface="Arial" panose="020B0604020202020204" pitchFamily="34" charset="0"/>
                <a:ea typeface="宋体" panose="02010600030101010101" pitchFamily="2" charset="-122"/>
              </a:endParaRPr>
            </a:p>
          </p:txBody>
        </p:sp>
        <p:sp>
          <p:nvSpPr>
            <p:cNvPr id="5133" name="矩形 5132"/>
            <p:cNvSpPr/>
            <p:nvPr/>
          </p:nvSpPr>
          <p:spPr>
            <a:xfrm>
              <a:off x="173" y="258"/>
              <a:ext cx="86" cy="86"/>
            </a:xfrm>
            <a:prstGeom prst="rect">
              <a:avLst/>
            </a:prstGeom>
            <a:solidFill>
              <a:schemeClr val="accent2"/>
            </a:solidFill>
            <a:ln w="9525">
              <a:noFill/>
            </a:ln>
          </p:spPr>
          <p:txBody>
            <a:bodyPr/>
            <a:p>
              <a:pPr lvl="0"/>
              <a:endParaRPr dirty="0">
                <a:solidFill>
                  <a:schemeClr val="accent2"/>
                </a:solidFill>
                <a:latin typeface="Arial" panose="020B0604020202020204" pitchFamily="34" charset="0"/>
                <a:ea typeface="宋体" panose="02010600030101010101" pitchFamily="2" charset="-122"/>
              </a:endParaRPr>
            </a:p>
          </p:txBody>
        </p:sp>
      </p:grpSp>
      <p:sp>
        <p:nvSpPr>
          <p:cNvPr id="5134" name="标题 5133"/>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5135" name="文本占位符 5134"/>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36" name="日期占位符 5135"/>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8.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ctrTitle"/>
          </p:nvPr>
        </p:nvSpPr>
        <p:spPr>
          <a:ln/>
        </p:spPr>
        <p:txBody>
          <a:bodyPr anchor="ctr"/>
          <a:p>
            <a:pPr algn="ctr" defTabSz="914400"/>
            <a:r>
              <a:rPr lang="zh-CN" altLang="en-US" kern="1200" baseline="0" dirty="0">
                <a:solidFill>
                  <a:srgbClr val="CCCC00"/>
                </a:solidFill>
                <a:latin typeface="Arial" panose="020B0604020202020204" pitchFamily="34" charset="0"/>
                <a:ea typeface="宋体" panose="02010600030101010101" pitchFamily="2" charset="-122"/>
              </a:rPr>
              <a:t>版图设计规则</a:t>
            </a:r>
            <a:endParaRPr lang="zh-CN" altLang="en-US" kern="1200" baseline="0">
              <a:solidFill>
                <a:srgbClr val="CCCC00"/>
              </a:solidFill>
              <a:latin typeface="Arial" panose="020B0604020202020204" pitchFamily="34" charset="0"/>
              <a:ea typeface="宋体" panose="02010600030101010101" pitchFamily="2" charset="-122"/>
            </a:endParaRPr>
          </a:p>
        </p:txBody>
      </p:sp>
      <p:sp>
        <p:nvSpPr>
          <p:cNvPr id="8195" name="副标题 8194"/>
          <p:cNvSpPr>
            <a:spLocks noGrp="1"/>
          </p:cNvSpPr>
          <p:nvPr>
            <p:ph type="subTitle" idx="1"/>
          </p:nvPr>
        </p:nvSpPr>
        <p:spPr>
          <a:ln/>
        </p:spPr>
        <p:txBody>
          <a:bodyPr anchor="t"/>
          <a:p>
            <a:pPr defTabSz="914400">
              <a:buSzPct val="75000"/>
            </a:pPr>
            <a:endParaRPr kern="1200" baseline="0"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ln/>
        </p:spPr>
        <p:txBody>
          <a:bodyPr anchor="ctr"/>
          <a:p>
            <a:br>
              <a:rPr lang="en-US" altLang="zh-CN" sz="4000"/>
            </a:br>
            <a:endParaRPr lang="en-US" altLang="zh-CN" sz="3600" dirty="0">
              <a:ea typeface="华文行楷" pitchFamily="2" charset="-122"/>
            </a:endParaRPr>
          </a:p>
        </p:txBody>
      </p:sp>
      <p:pic>
        <p:nvPicPr>
          <p:cNvPr id="17411" name="内容占位符 17410" descr="1"/>
          <p:cNvPicPr>
            <a:picLocks noChangeAspect="1"/>
          </p:cNvPicPr>
          <p:nvPr>
            <p:ph idx="1"/>
          </p:nvPr>
        </p:nvPicPr>
        <p:blipFill>
          <a:blip r:embed="rId1"/>
          <a:srcRect b="30498"/>
          <a:stretch>
            <a:fillRect/>
          </a:stretch>
        </p:blipFill>
        <p:spPr>
          <a:xfrm>
            <a:off x="1365250" y="2441575"/>
            <a:ext cx="6396038" cy="3921125"/>
          </a:xfrm>
          <a:ln/>
        </p:spPr>
      </p:pic>
      <p:sp>
        <p:nvSpPr>
          <p:cNvPr id="17412" name="文本框 17411"/>
          <p:cNvSpPr txBox="1"/>
          <p:nvPr/>
        </p:nvSpPr>
        <p:spPr>
          <a:xfrm>
            <a:off x="342900" y="1739900"/>
            <a:ext cx="8801100" cy="519113"/>
          </a:xfrm>
          <a:prstGeom prst="rect">
            <a:avLst/>
          </a:prstGeom>
          <a:noFill/>
          <a:ln w="9525">
            <a:noFill/>
          </a:ln>
        </p:spPr>
        <p:txBody>
          <a:bodyPr>
            <a:spAutoFit/>
          </a:bodyPr>
          <a:p>
            <a:pPr lvl="0">
              <a:spcBef>
                <a:spcPct val="50000"/>
              </a:spcBef>
              <a:buClrTx/>
              <a:buChar char="•"/>
            </a:pPr>
            <a:r>
              <a:rPr lang="en-US" altLang="zh-CN" sz="2800" b="1" dirty="0">
                <a:solidFill>
                  <a:schemeClr val="tx2"/>
                </a:solidFill>
                <a:latin typeface="楷体_GB2312" pitchFamily="49" charset="-122"/>
                <a:ea typeface="楷体_GB2312" pitchFamily="49" charset="-122"/>
              </a:rPr>
              <a:t>TSMC_0.35μm CMOS</a:t>
            </a:r>
            <a:r>
              <a:rPr lang="zh-CN" altLang="en-US" sz="2800" b="1" dirty="0">
                <a:solidFill>
                  <a:schemeClr val="tx2"/>
                </a:solidFill>
                <a:latin typeface="楷体_GB2312" pitchFamily="49" charset="-122"/>
                <a:ea typeface="楷体_GB2312" pitchFamily="49" charset="-122"/>
              </a:rPr>
              <a:t>工艺中各版图层的线条最小宽度</a:t>
            </a:r>
            <a:endParaRPr lang="zh-CN" altLang="en-US" sz="2800" b="1" dirty="0">
              <a:solidFill>
                <a:schemeClr val="tx2"/>
              </a:solidFill>
              <a:latin typeface="楷体_GB2312" pitchFamily="49" charset="-122"/>
              <a:ea typeface="楷体_GB2312" pitchFamily="49" charset="-122"/>
            </a:endParaRPr>
          </a:p>
        </p:txBody>
      </p:sp>
      <p:sp>
        <p:nvSpPr>
          <p:cNvPr id="17413" name="矩形 17412"/>
          <p:cNvSpPr/>
          <p:nvPr/>
        </p:nvSpPr>
        <p:spPr>
          <a:xfrm>
            <a:off x="1144588" y="500063"/>
            <a:ext cx="7772400" cy="1143000"/>
          </a:xfrm>
          <a:prstGeom prst="rect">
            <a:avLst/>
          </a:prstGeom>
          <a:noFill/>
          <a:ln w="9525">
            <a:noFill/>
          </a:ln>
        </p:spPr>
        <p:txBody>
          <a:bodyPr lIns="92075" tIns="46038" rIns="92075" bIns="46038"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stStyle>
          <a:p>
            <a:pPr lvl="0"/>
            <a:r>
              <a:rPr lang="zh-CN" altLang="en-US" sz="5400" dirty="0">
                <a:ea typeface="华文行楷" pitchFamily="2" charset="-122"/>
              </a:rPr>
              <a:t>设计规则</a:t>
            </a:r>
            <a:r>
              <a:rPr lang="en-US" altLang="zh-CN" sz="5400">
                <a:ea typeface="华文行楷" pitchFamily="2" charset="-122"/>
              </a:rPr>
              <a:t>(design rule</a:t>
            </a:r>
            <a:r>
              <a:rPr lang="en-US" altLang="zh-CN"/>
              <a: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ln/>
        </p:spPr>
        <p:txBody>
          <a:bodyPr anchor="ctr"/>
          <a:p>
            <a:r>
              <a:rPr lang="zh-CN" altLang="en-US" sz="5400" dirty="0">
                <a:ea typeface="华文行楷" pitchFamily="2" charset="-122"/>
              </a:rPr>
              <a:t>设计规则</a:t>
            </a:r>
            <a:r>
              <a:rPr lang="en-US" altLang="zh-CN" sz="5400">
                <a:ea typeface="华文行楷" pitchFamily="2" charset="-122"/>
              </a:rPr>
              <a:t>(design rule</a:t>
            </a:r>
            <a:r>
              <a:rPr lang="en-US" altLang="zh-CN"/>
              <a:t>)</a:t>
            </a:r>
            <a:endParaRPr lang="en-US" altLang="zh-CN"/>
          </a:p>
        </p:txBody>
      </p:sp>
      <p:sp>
        <p:nvSpPr>
          <p:cNvPr id="18435" name="文本占位符 18434"/>
          <p:cNvSpPr>
            <a:spLocks noGrp="1"/>
          </p:cNvSpPr>
          <p:nvPr>
            <p:ph type="body" sz="half" idx="1"/>
          </p:nvPr>
        </p:nvSpPr>
        <p:spPr>
          <a:xfrm>
            <a:off x="457200" y="1981200"/>
            <a:ext cx="8229600" cy="1082675"/>
          </a:xfrm>
          <a:ln/>
        </p:spPr>
        <p:txBody>
          <a:bodyPr/>
          <a:p>
            <a:pPr/>
            <a:r>
              <a:rPr lang="en-US" altLang="zh-CN" sz="2800" b="1" dirty="0"/>
              <a:t>2</a:t>
            </a:r>
            <a:r>
              <a:rPr lang="zh-CN" altLang="en-US" sz="2800" b="1" dirty="0"/>
              <a:t>、最小间距</a:t>
            </a:r>
            <a:r>
              <a:rPr lang="en-US" altLang="zh-CN" sz="2800" b="1" err="1"/>
              <a:t>(minSep</a:t>
            </a:r>
            <a:r>
              <a:rPr lang="en-US" altLang="zh-CN" sz="2800" b="1"/>
              <a:t>)</a:t>
            </a:r>
            <a:endParaRPr lang="en-US" altLang="zh-CN" sz="2800" b="1"/>
          </a:p>
          <a:p>
            <a:pPr>
              <a:buNone/>
            </a:pPr>
            <a:r>
              <a:rPr lang="en-US" altLang="zh-CN" sz="2800" b="1" dirty="0"/>
              <a:t> </a:t>
            </a:r>
            <a:r>
              <a:rPr lang="zh-CN" altLang="en-US" sz="2800" b="1" dirty="0"/>
              <a:t>间距指各几何图形</a:t>
            </a:r>
            <a:r>
              <a:rPr lang="zh-CN" altLang="en-US" sz="2800" b="1" dirty="0">
                <a:solidFill>
                  <a:srgbClr val="FF0000"/>
                </a:solidFill>
              </a:rPr>
              <a:t>外边界之间</a:t>
            </a:r>
            <a:r>
              <a:rPr lang="zh-CN" altLang="en-US" sz="2800" b="1" dirty="0"/>
              <a:t>的距离。</a:t>
            </a:r>
            <a:endParaRPr lang="zh-CN" altLang="en-US" sz="2800" b="1" dirty="0"/>
          </a:p>
          <a:p>
            <a:pPr>
              <a:buNone/>
            </a:pPr>
            <a:endParaRPr lang="zh-CN" altLang="en-US" sz="2800" b="1"/>
          </a:p>
          <a:p>
            <a:pPr/>
            <a:endParaRPr lang="zh-CN" altLang="en-US" sz="2800" b="1"/>
          </a:p>
        </p:txBody>
      </p:sp>
      <p:pic>
        <p:nvPicPr>
          <p:cNvPr id="18436" name="内容占位符 18435" descr="2"/>
          <p:cNvPicPr>
            <a:picLocks noChangeAspect="1"/>
          </p:cNvPicPr>
          <p:nvPr>
            <p:ph sz="half" idx="2"/>
          </p:nvPr>
        </p:nvPicPr>
        <p:blipFill>
          <a:blip r:embed="rId1"/>
          <a:srcRect b="47041"/>
          <a:stretch>
            <a:fillRect/>
          </a:stretch>
        </p:blipFill>
        <p:spPr>
          <a:xfrm>
            <a:off x="1190625" y="3189288"/>
            <a:ext cx="7058025" cy="2503487"/>
          </a:xfr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ln/>
        </p:spPr>
        <p:txBody>
          <a:bodyPr anchor="ctr"/>
          <a:p>
            <a:br>
              <a:rPr lang="en-US" altLang="zh-CN" sz="4000"/>
            </a:br>
            <a:r>
              <a:rPr lang="en-US" altLang="zh-CN" sz="3600" dirty="0">
                <a:ea typeface="华文行楷" pitchFamily="2" charset="-122"/>
              </a:rPr>
              <a:t>TSMC_0.35μm CMOS</a:t>
            </a:r>
            <a:r>
              <a:rPr lang="zh-CN" altLang="en-US" sz="3600" dirty="0">
                <a:ea typeface="华文行楷" pitchFamily="2" charset="-122"/>
              </a:rPr>
              <a:t>工艺版图</a:t>
            </a:r>
            <a:br>
              <a:rPr lang="zh-CN" altLang="en-US" sz="3600" dirty="0">
                <a:ea typeface="华文行楷" pitchFamily="2" charset="-122"/>
              </a:rPr>
            </a:br>
            <a:r>
              <a:rPr lang="zh-CN" altLang="en-US" sz="3600" dirty="0">
                <a:ea typeface="华文行楷" pitchFamily="2" charset="-122"/>
              </a:rPr>
              <a:t>各层图形之间的最小间距</a:t>
            </a:r>
            <a:endParaRPr lang="zh-CN" altLang="en-US" sz="4000" dirty="0"/>
          </a:p>
        </p:txBody>
      </p:sp>
      <p:pic>
        <p:nvPicPr>
          <p:cNvPr id="19459" name="内容占位符 19458" descr="3"/>
          <p:cNvPicPr>
            <a:picLocks noChangeAspect="1"/>
          </p:cNvPicPr>
          <p:nvPr>
            <p:ph idx="1"/>
          </p:nvPr>
        </p:nvPicPr>
        <p:blipFill>
          <a:blip r:embed="rId1"/>
          <a:stretch>
            <a:fillRect/>
          </a:stretch>
        </p:blipFill>
        <p:spPr>
          <a:xfrm>
            <a:off x="1555750" y="1981200"/>
            <a:ext cx="6032500" cy="3886200"/>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1081088" y="0"/>
            <a:ext cx="7772400" cy="1143000"/>
          </a:xfrm>
          <a:ln/>
        </p:spPr>
        <p:txBody>
          <a:bodyPr anchor="ctr"/>
          <a:p>
            <a:r>
              <a:rPr lang="zh-CN" altLang="en-US" sz="5400" dirty="0">
                <a:ea typeface="华文行楷" pitchFamily="2" charset="-122"/>
              </a:rPr>
              <a:t>设计规则</a:t>
            </a:r>
            <a:endParaRPr lang="zh-CN" altLang="en-US" sz="5400" dirty="0">
              <a:ea typeface="华文行楷" pitchFamily="2" charset="-122"/>
            </a:endParaRPr>
          </a:p>
        </p:txBody>
      </p:sp>
      <p:sp>
        <p:nvSpPr>
          <p:cNvPr id="20483" name="文本占位符 20482"/>
          <p:cNvSpPr>
            <a:spLocks noGrp="1"/>
          </p:cNvSpPr>
          <p:nvPr>
            <p:ph type="body" sz="half" idx="1"/>
          </p:nvPr>
        </p:nvSpPr>
        <p:spPr>
          <a:xfrm>
            <a:off x="706438" y="1776413"/>
            <a:ext cx="8437562" cy="2171700"/>
          </a:xfrm>
          <a:ln/>
        </p:spPr>
        <p:txBody>
          <a:bodyPr/>
          <a:p>
            <a:pPr>
              <a:lnSpc>
                <a:spcPct val="90000"/>
              </a:lnSpc>
            </a:pPr>
            <a:r>
              <a:rPr lang="en-US" altLang="zh-CN" sz="2400" b="1" dirty="0"/>
              <a:t>3</a:t>
            </a:r>
            <a:r>
              <a:rPr lang="zh-CN" altLang="en-US" sz="2400" b="1" dirty="0"/>
              <a:t>、最小交叠</a:t>
            </a:r>
            <a:r>
              <a:rPr lang="en-US" altLang="zh-CN" sz="2400" b="1" err="1"/>
              <a:t>(minOverlap</a:t>
            </a:r>
            <a:r>
              <a:rPr lang="en-US" altLang="zh-CN" sz="2400" b="1"/>
              <a:t>)</a:t>
            </a:r>
            <a:endParaRPr lang="en-US" altLang="zh-CN" sz="2400" b="1"/>
          </a:p>
          <a:p>
            <a:pPr>
              <a:lnSpc>
                <a:spcPct val="90000"/>
              </a:lnSpc>
              <a:buNone/>
            </a:pPr>
            <a:r>
              <a:rPr lang="zh-CN" altLang="en-US" sz="2400" b="1" dirty="0"/>
              <a:t>交叠有两种形式：</a:t>
            </a:r>
            <a:endParaRPr lang="zh-CN" altLang="en-US" sz="2400" b="1" dirty="0"/>
          </a:p>
          <a:p>
            <a:pPr>
              <a:lnSpc>
                <a:spcPct val="90000"/>
              </a:lnSpc>
              <a:buNone/>
            </a:pPr>
            <a:r>
              <a:rPr lang="zh-CN" altLang="en-US" sz="2400" b="1" dirty="0"/>
              <a:t> </a:t>
            </a:r>
            <a:r>
              <a:rPr lang="en-US" altLang="zh-CN" sz="2400" b="1" dirty="0"/>
              <a:t>a)</a:t>
            </a:r>
            <a:r>
              <a:rPr lang="zh-CN" altLang="en-US" sz="2400" b="1" dirty="0"/>
              <a:t>一几何图形</a:t>
            </a:r>
            <a:r>
              <a:rPr lang="zh-CN" altLang="en-US" sz="2400" b="1" dirty="0">
                <a:solidFill>
                  <a:srgbClr val="FF0000"/>
                </a:solidFill>
              </a:rPr>
              <a:t>内边界</a:t>
            </a:r>
            <a:r>
              <a:rPr lang="zh-CN" altLang="en-US" sz="2400" b="1" dirty="0"/>
              <a:t>到另一图形的</a:t>
            </a:r>
            <a:r>
              <a:rPr lang="zh-CN" altLang="en-US" sz="2400" b="1" dirty="0">
                <a:solidFill>
                  <a:srgbClr val="FF0000"/>
                </a:solidFill>
              </a:rPr>
              <a:t>内边界</a:t>
            </a:r>
            <a:r>
              <a:rPr lang="zh-CN" altLang="en-US" sz="2400" b="1" dirty="0"/>
              <a:t>长度</a:t>
            </a:r>
            <a:r>
              <a:rPr lang="en-US" altLang="zh-CN" sz="2400" b="1"/>
              <a:t>(</a:t>
            </a:r>
            <a:r>
              <a:rPr lang="en-US" altLang="zh-CN" sz="2400" b="1">
                <a:solidFill>
                  <a:srgbClr val="FF0000"/>
                </a:solidFill>
              </a:rPr>
              <a:t>overlap</a:t>
            </a:r>
            <a:r>
              <a:rPr lang="en-US" altLang="zh-CN" sz="2400" b="1" dirty="0"/>
              <a:t>)</a:t>
            </a:r>
            <a:r>
              <a:rPr lang="zh-CN" altLang="en-US" sz="2400" b="1" dirty="0"/>
              <a:t>，</a:t>
            </a:r>
            <a:endParaRPr lang="zh-CN" altLang="en-US" sz="2400" b="1" dirty="0"/>
          </a:p>
          <a:p>
            <a:pPr>
              <a:lnSpc>
                <a:spcPct val="90000"/>
              </a:lnSpc>
              <a:buNone/>
            </a:pPr>
            <a:r>
              <a:rPr lang="zh-CN" altLang="en-US" sz="2400" b="1" dirty="0"/>
              <a:t>    如图</a:t>
            </a:r>
            <a:r>
              <a:rPr lang="zh-CN" altLang="en-US" sz="2400" b="1"/>
              <a:t> </a:t>
            </a:r>
            <a:r>
              <a:rPr lang="en-US" altLang="zh-CN" sz="2400" b="1"/>
              <a:t>(a)</a:t>
            </a:r>
            <a:endParaRPr lang="en-US" altLang="zh-CN" sz="2400" b="1"/>
          </a:p>
          <a:p>
            <a:pPr>
              <a:lnSpc>
                <a:spcPct val="90000"/>
              </a:lnSpc>
              <a:buNone/>
            </a:pPr>
            <a:r>
              <a:rPr lang="en-US" altLang="zh-CN" sz="2400" b="1" dirty="0"/>
              <a:t> b)</a:t>
            </a:r>
            <a:r>
              <a:rPr lang="zh-CN" altLang="en-US" sz="2400" b="1" dirty="0"/>
              <a:t>一几何图形</a:t>
            </a:r>
            <a:r>
              <a:rPr lang="zh-CN" altLang="en-US" sz="2400" b="1" dirty="0">
                <a:solidFill>
                  <a:srgbClr val="FF0000"/>
                </a:solidFill>
              </a:rPr>
              <a:t>外边界</a:t>
            </a:r>
            <a:r>
              <a:rPr lang="zh-CN" altLang="en-US" sz="2400" b="1" dirty="0"/>
              <a:t>到另一图形的</a:t>
            </a:r>
            <a:r>
              <a:rPr lang="zh-CN" altLang="en-US" sz="2400" b="1" dirty="0">
                <a:solidFill>
                  <a:srgbClr val="FF0000"/>
                </a:solidFill>
              </a:rPr>
              <a:t>内边界</a:t>
            </a:r>
            <a:r>
              <a:rPr lang="zh-CN" altLang="en-US" sz="2400" b="1" dirty="0"/>
              <a:t>长度</a:t>
            </a:r>
            <a:r>
              <a:rPr lang="en-US" altLang="zh-CN" sz="2400" b="1">
                <a:solidFill>
                  <a:srgbClr val="FF0000"/>
                </a:solidFill>
              </a:rPr>
              <a:t>(extension)</a:t>
            </a:r>
            <a:r>
              <a:rPr lang="zh-CN" altLang="en-US" sz="2400" b="1" dirty="0"/>
              <a:t>，如图</a:t>
            </a:r>
            <a:r>
              <a:rPr lang="zh-CN" altLang="en-US" sz="2400" b="1"/>
              <a:t> </a:t>
            </a:r>
            <a:r>
              <a:rPr lang="en-US" altLang="zh-CN" sz="2400" b="1"/>
              <a:t>(b)</a:t>
            </a:r>
            <a:endParaRPr lang="en-US" altLang="zh-CN" sz="2400" b="1"/>
          </a:p>
          <a:p>
            <a:pPr>
              <a:lnSpc>
                <a:spcPct val="90000"/>
              </a:lnSpc>
              <a:buNone/>
            </a:pPr>
            <a:endParaRPr lang="en-US" altLang="zh-CN" sz="2400" b="1"/>
          </a:p>
          <a:p>
            <a:pPr>
              <a:lnSpc>
                <a:spcPct val="90000"/>
              </a:lnSpc>
            </a:pPr>
            <a:endParaRPr lang="en-US" altLang="zh-CN" sz="2400" b="1"/>
          </a:p>
        </p:txBody>
      </p:sp>
      <p:pic>
        <p:nvPicPr>
          <p:cNvPr id="20484" name="内容占位符 20483" descr="4"/>
          <p:cNvPicPr>
            <a:picLocks noChangeAspect="1"/>
          </p:cNvPicPr>
          <p:nvPr>
            <p:ph sz="half" idx="2"/>
          </p:nvPr>
        </p:nvPicPr>
        <p:blipFill>
          <a:blip r:embed="rId1"/>
          <a:srcRect b="50348"/>
          <a:stretch>
            <a:fillRect/>
          </a:stretch>
        </p:blipFill>
        <p:spPr>
          <a:xfrm>
            <a:off x="1093788" y="4352925"/>
            <a:ext cx="7073900" cy="2011363"/>
          </a:xfr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ln/>
        </p:spPr>
        <p:txBody>
          <a:bodyPr anchor="ctr"/>
          <a:p>
            <a:br>
              <a:rPr lang="en-US" altLang="zh-CN" sz="4000"/>
            </a:br>
            <a:r>
              <a:rPr lang="en-US" altLang="zh-CN" sz="4000" dirty="0">
                <a:ea typeface="华文行楷" pitchFamily="2" charset="-122"/>
              </a:rPr>
              <a:t>TSMC_0.35μm CMOS</a:t>
            </a:r>
            <a:r>
              <a:rPr lang="zh-CN" altLang="en-US" sz="4000" dirty="0">
                <a:ea typeface="华文行楷" pitchFamily="2" charset="-122"/>
              </a:rPr>
              <a:t>工艺版图</a:t>
            </a:r>
            <a:br>
              <a:rPr lang="zh-CN" altLang="en-US" sz="4000" dirty="0">
                <a:ea typeface="华文行楷" pitchFamily="2" charset="-122"/>
              </a:rPr>
            </a:br>
            <a:r>
              <a:rPr lang="zh-CN" altLang="en-US" sz="4000" dirty="0">
                <a:ea typeface="华文行楷" pitchFamily="2" charset="-122"/>
              </a:rPr>
              <a:t>各层图形之间最小交叠</a:t>
            </a:r>
            <a:endParaRPr lang="zh-CN" altLang="en-US" sz="4000" dirty="0">
              <a:ea typeface="华文行楷" pitchFamily="2" charset="-122"/>
            </a:endParaRPr>
          </a:p>
        </p:txBody>
      </p:sp>
      <p:pic>
        <p:nvPicPr>
          <p:cNvPr id="21507" name="内容占位符 21506" descr="5"/>
          <p:cNvPicPr>
            <a:picLocks noChangeAspect="1"/>
          </p:cNvPicPr>
          <p:nvPr>
            <p:ph idx="1"/>
          </p:nvPr>
        </p:nvPicPr>
        <p:blipFill>
          <a:blip r:embed="rId1"/>
          <a:srcRect b="12119"/>
          <a:stretch>
            <a:fillRect/>
          </a:stretch>
        </p:blipFill>
        <p:spPr>
          <a:xfrm>
            <a:off x="1117600" y="1981200"/>
            <a:ext cx="6915150" cy="3759200"/>
          </a:xfr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900113" y="188913"/>
            <a:ext cx="7772400" cy="1143000"/>
          </a:xfrm>
          <a:ln/>
        </p:spPr>
        <p:txBody>
          <a:bodyPr anchor="ctr"/>
          <a:p>
            <a:r>
              <a:rPr lang="zh-CN" altLang="en-US" sz="5400" dirty="0">
                <a:ea typeface="华文行楷" pitchFamily="2" charset="-122"/>
              </a:rPr>
              <a:t>设计规则举例</a:t>
            </a:r>
            <a:endParaRPr lang="zh-CN" altLang="en-US" sz="5400" dirty="0">
              <a:ea typeface="华文行楷" pitchFamily="2" charset="-122"/>
            </a:endParaRPr>
          </a:p>
        </p:txBody>
      </p:sp>
      <p:sp>
        <p:nvSpPr>
          <p:cNvPr id="22531" name="文本占位符 22530"/>
          <p:cNvSpPr>
            <a:spLocks noGrp="1"/>
          </p:cNvSpPr>
          <p:nvPr>
            <p:ph type="body" sz="half" idx="1"/>
          </p:nvPr>
        </p:nvSpPr>
        <p:spPr>
          <a:xfrm>
            <a:off x="792163" y="1989138"/>
            <a:ext cx="5259387" cy="800100"/>
          </a:xfrm>
          <a:ln/>
        </p:spPr>
        <p:txBody>
          <a:bodyPr/>
          <a:p>
            <a:pPr/>
            <a:r>
              <a:rPr lang="en-US" altLang="zh-CN" sz="2800" b="1">
                <a:latin typeface="宋体" panose="02010600030101010101" pitchFamily="2" charset="-122"/>
              </a:rPr>
              <a:t>Metal</a:t>
            </a:r>
            <a:r>
              <a:rPr lang="zh-CN" altLang="en-US" sz="2800" b="1" dirty="0">
                <a:latin typeface="华文新魏" pitchFamily="2" charset="-122"/>
                <a:ea typeface="华文新魏" pitchFamily="2" charset="-122"/>
              </a:rPr>
              <a:t>相关的设计规则列表</a:t>
            </a:r>
            <a:r>
              <a:rPr lang="zh-CN" altLang="en-US" sz="2800" b="1" dirty="0"/>
              <a:t> </a:t>
            </a:r>
            <a:endParaRPr lang="zh-CN" altLang="en-US" sz="2800" b="1" dirty="0"/>
          </a:p>
          <a:p>
            <a:pPr/>
            <a:endParaRPr lang="zh-CN" altLang="en-US" sz="2800" b="1" dirty="0"/>
          </a:p>
          <a:p>
            <a:pPr/>
            <a:endParaRPr lang="zh-CN" altLang="en-US" sz="2800" b="1" dirty="0"/>
          </a:p>
        </p:txBody>
      </p:sp>
      <p:grpSp>
        <p:nvGrpSpPr>
          <p:cNvPr id="22532" name="组合 22531"/>
          <p:cNvGrpSpPr/>
          <p:nvPr/>
        </p:nvGrpSpPr>
        <p:grpSpPr>
          <a:xfrm>
            <a:off x="742950" y="2801938"/>
            <a:ext cx="5903913" cy="1835150"/>
            <a:chOff x="-2" y="-2"/>
            <a:chExt cx="3719" cy="1156"/>
          </a:xfrm>
        </p:grpSpPr>
        <p:grpSp>
          <p:nvGrpSpPr>
            <p:cNvPr id="22533" name="组合 22532"/>
            <p:cNvGrpSpPr/>
            <p:nvPr/>
          </p:nvGrpSpPr>
          <p:grpSpPr>
            <a:xfrm>
              <a:off x="0" y="0"/>
              <a:ext cx="3715" cy="1152"/>
              <a:chOff x="0" y="0"/>
              <a:chExt cx="3715" cy="1152"/>
            </a:xfrm>
          </p:grpSpPr>
          <p:grpSp>
            <p:nvGrpSpPr>
              <p:cNvPr id="22534" name="组合 22533"/>
              <p:cNvGrpSpPr/>
              <p:nvPr/>
            </p:nvGrpSpPr>
            <p:grpSpPr>
              <a:xfrm>
                <a:off x="0" y="0"/>
                <a:ext cx="633" cy="384"/>
                <a:chOff x="0" y="0"/>
                <a:chExt cx="633" cy="384"/>
              </a:xfrm>
            </p:grpSpPr>
            <p:sp>
              <p:nvSpPr>
                <p:cNvPr id="22535" name="矩形 22534"/>
                <p:cNvSpPr/>
                <p:nvPr/>
              </p:nvSpPr>
              <p:spPr>
                <a:xfrm>
                  <a:off x="43" y="0"/>
                  <a:ext cx="547"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编 号</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36" name="矩形 22535"/>
                <p:cNvSpPr/>
                <p:nvPr/>
              </p:nvSpPr>
              <p:spPr>
                <a:xfrm>
                  <a:off x="0" y="0"/>
                  <a:ext cx="633"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37" name="组合 22536"/>
              <p:cNvGrpSpPr/>
              <p:nvPr/>
            </p:nvGrpSpPr>
            <p:grpSpPr>
              <a:xfrm>
                <a:off x="633" y="0"/>
                <a:ext cx="878" cy="384"/>
                <a:chOff x="633" y="0"/>
                <a:chExt cx="878" cy="384"/>
              </a:xfrm>
            </p:grpSpPr>
            <p:sp>
              <p:nvSpPr>
                <p:cNvPr id="22538" name="矩形 22537"/>
                <p:cNvSpPr/>
                <p:nvPr/>
              </p:nvSpPr>
              <p:spPr>
                <a:xfrm>
                  <a:off x="676" y="0"/>
                  <a:ext cx="792"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描    述</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39" name="矩形 22538"/>
                <p:cNvSpPr/>
                <p:nvPr/>
              </p:nvSpPr>
              <p:spPr>
                <a:xfrm>
                  <a:off x="633" y="0"/>
                  <a:ext cx="878"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40" name="组合 22539"/>
              <p:cNvGrpSpPr/>
              <p:nvPr/>
            </p:nvGrpSpPr>
            <p:grpSpPr>
              <a:xfrm>
                <a:off x="1511" y="0"/>
                <a:ext cx="734" cy="384"/>
                <a:chOff x="1511" y="0"/>
                <a:chExt cx="734" cy="384"/>
              </a:xfrm>
            </p:grpSpPr>
            <p:sp>
              <p:nvSpPr>
                <p:cNvPr id="22541" name="矩形 22540"/>
                <p:cNvSpPr/>
                <p:nvPr/>
              </p:nvSpPr>
              <p:spPr>
                <a:xfrm>
                  <a:off x="1554" y="0"/>
                  <a:ext cx="648"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尺   寸</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42" name="矩形 22541"/>
                <p:cNvSpPr/>
                <p:nvPr/>
              </p:nvSpPr>
              <p:spPr>
                <a:xfrm>
                  <a:off x="1511" y="0"/>
                  <a:ext cx="734"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43" name="组合 22542"/>
              <p:cNvGrpSpPr/>
              <p:nvPr/>
            </p:nvGrpSpPr>
            <p:grpSpPr>
              <a:xfrm>
                <a:off x="2245" y="0"/>
                <a:ext cx="1470" cy="384"/>
                <a:chOff x="2245" y="0"/>
                <a:chExt cx="1470" cy="384"/>
              </a:xfrm>
            </p:grpSpPr>
            <p:sp>
              <p:nvSpPr>
                <p:cNvPr id="22544" name="矩形 22543"/>
                <p:cNvSpPr/>
                <p:nvPr/>
              </p:nvSpPr>
              <p:spPr>
                <a:xfrm>
                  <a:off x="2288" y="0"/>
                  <a:ext cx="1384" cy="384"/>
                </a:xfrm>
                <a:prstGeom prst="rect">
                  <a:avLst/>
                </a:prstGeom>
                <a:noFill/>
                <a:ln w="9525">
                  <a:noFill/>
                </a:ln>
              </p:spPr>
              <p:txBody>
                <a:bodyPr anchor="b"/>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目的与作用</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45" name="矩形 22544"/>
                <p:cNvSpPr/>
                <p:nvPr/>
              </p:nvSpPr>
              <p:spPr>
                <a:xfrm>
                  <a:off x="2245" y="0"/>
                  <a:ext cx="1470"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46" name="组合 22545"/>
              <p:cNvGrpSpPr/>
              <p:nvPr/>
            </p:nvGrpSpPr>
            <p:grpSpPr>
              <a:xfrm>
                <a:off x="0" y="384"/>
                <a:ext cx="633" cy="384"/>
                <a:chOff x="0" y="384"/>
                <a:chExt cx="633" cy="384"/>
              </a:xfrm>
            </p:grpSpPr>
            <p:sp>
              <p:nvSpPr>
                <p:cNvPr id="22547" name="矩形 22546"/>
                <p:cNvSpPr/>
                <p:nvPr/>
              </p:nvSpPr>
              <p:spPr>
                <a:xfrm>
                  <a:off x="43" y="384"/>
                  <a:ext cx="547" cy="384"/>
                </a:xfrm>
                <a:prstGeom prst="rect">
                  <a:avLst/>
                </a:prstGeom>
                <a:noFill/>
                <a:ln w="9525">
                  <a:noFill/>
                </a:ln>
              </p:spPr>
              <p:txBody>
                <a:bodyPr/>
                <a:p>
                  <a:pPr lvl="0" algn="ctr">
                    <a:buClrTx/>
                  </a:pPr>
                  <a:r>
                    <a:rPr lang="en-US" altLang="zh-CN" sz="2000" b="1">
                      <a:effectLst>
                        <a:outerShdw blurRad="38100" dist="38100" dir="2700000">
                          <a:srgbClr val="C0C0C0"/>
                        </a:outerShdw>
                      </a:effectLst>
                      <a:latin typeface="宋体" panose="02010600030101010101" pitchFamily="2" charset="-122"/>
                      <a:ea typeface="宋体" panose="02010600030101010101" pitchFamily="2" charset="-122"/>
                    </a:rPr>
                    <a:t>5a</a:t>
                  </a: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48" name="矩形 22547"/>
                <p:cNvSpPr/>
                <p:nvPr/>
              </p:nvSpPr>
              <p:spPr>
                <a:xfrm>
                  <a:off x="0" y="384"/>
                  <a:ext cx="633"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49" name="组合 22548"/>
              <p:cNvGrpSpPr/>
              <p:nvPr/>
            </p:nvGrpSpPr>
            <p:grpSpPr>
              <a:xfrm>
                <a:off x="633" y="384"/>
                <a:ext cx="878" cy="384"/>
                <a:chOff x="633" y="384"/>
                <a:chExt cx="878" cy="384"/>
              </a:xfrm>
            </p:grpSpPr>
            <p:sp>
              <p:nvSpPr>
                <p:cNvPr id="22550" name="矩形 22549"/>
                <p:cNvSpPr/>
                <p:nvPr/>
              </p:nvSpPr>
              <p:spPr>
                <a:xfrm>
                  <a:off x="676" y="384"/>
                  <a:ext cx="792"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金属宽度</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51" name="矩形 22550"/>
                <p:cNvSpPr/>
                <p:nvPr/>
              </p:nvSpPr>
              <p:spPr>
                <a:xfrm>
                  <a:off x="633" y="384"/>
                  <a:ext cx="878"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52" name="组合 22551"/>
              <p:cNvGrpSpPr/>
              <p:nvPr/>
            </p:nvGrpSpPr>
            <p:grpSpPr>
              <a:xfrm>
                <a:off x="1511" y="384"/>
                <a:ext cx="734" cy="384"/>
                <a:chOff x="1511" y="384"/>
                <a:chExt cx="734" cy="384"/>
              </a:xfrm>
            </p:grpSpPr>
            <p:sp>
              <p:nvSpPr>
                <p:cNvPr id="22553" name="矩形 22552"/>
                <p:cNvSpPr/>
                <p:nvPr/>
              </p:nvSpPr>
              <p:spPr>
                <a:xfrm>
                  <a:off x="1554" y="384"/>
                  <a:ext cx="648" cy="384"/>
                </a:xfrm>
                <a:prstGeom prst="rect">
                  <a:avLst/>
                </a:prstGeom>
                <a:noFill/>
                <a:ln w="9525">
                  <a:noFill/>
                </a:ln>
              </p:spPr>
              <p:txBody>
                <a:bodyPr/>
                <a:p>
                  <a:pPr lvl="0" algn="ctr">
                    <a:buClrTx/>
                  </a:pPr>
                  <a:r>
                    <a:rPr lang="en-US" altLang="zh-CN" sz="2000" b="1">
                      <a:effectLst>
                        <a:outerShdw blurRad="38100" dist="38100" dir="2700000">
                          <a:srgbClr val="C0C0C0"/>
                        </a:outerShdw>
                      </a:effectLst>
                      <a:latin typeface="宋体" panose="02010600030101010101" pitchFamily="2" charset="-122"/>
                      <a:ea typeface="宋体" panose="02010600030101010101" pitchFamily="2" charset="-122"/>
                    </a:rPr>
                    <a:t>2.5</a:t>
                  </a: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54" name="矩形 22553"/>
                <p:cNvSpPr/>
                <p:nvPr/>
              </p:nvSpPr>
              <p:spPr>
                <a:xfrm>
                  <a:off x="1511" y="384"/>
                  <a:ext cx="734"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55" name="组合 22554"/>
              <p:cNvGrpSpPr/>
              <p:nvPr/>
            </p:nvGrpSpPr>
            <p:grpSpPr>
              <a:xfrm>
                <a:off x="2245" y="384"/>
                <a:ext cx="1470" cy="384"/>
                <a:chOff x="2245" y="384"/>
                <a:chExt cx="1470" cy="384"/>
              </a:xfrm>
            </p:grpSpPr>
            <p:sp>
              <p:nvSpPr>
                <p:cNvPr id="22556" name="矩形 22555"/>
                <p:cNvSpPr/>
                <p:nvPr/>
              </p:nvSpPr>
              <p:spPr>
                <a:xfrm>
                  <a:off x="2288" y="384"/>
                  <a:ext cx="1384"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保证铝线的良好电导</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57" name="矩形 22556"/>
                <p:cNvSpPr/>
                <p:nvPr/>
              </p:nvSpPr>
              <p:spPr>
                <a:xfrm>
                  <a:off x="2245" y="384"/>
                  <a:ext cx="1470"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58" name="组合 22557"/>
              <p:cNvGrpSpPr/>
              <p:nvPr/>
            </p:nvGrpSpPr>
            <p:grpSpPr>
              <a:xfrm>
                <a:off x="0" y="768"/>
                <a:ext cx="633" cy="384"/>
                <a:chOff x="0" y="768"/>
                <a:chExt cx="633" cy="384"/>
              </a:xfrm>
            </p:grpSpPr>
            <p:sp>
              <p:nvSpPr>
                <p:cNvPr id="22559" name="矩形 22558"/>
                <p:cNvSpPr/>
                <p:nvPr/>
              </p:nvSpPr>
              <p:spPr>
                <a:xfrm>
                  <a:off x="43" y="768"/>
                  <a:ext cx="547" cy="384"/>
                </a:xfrm>
                <a:prstGeom prst="rect">
                  <a:avLst/>
                </a:prstGeom>
                <a:noFill/>
                <a:ln w="9525">
                  <a:noFill/>
                </a:ln>
              </p:spPr>
              <p:txBody>
                <a:bodyPr/>
                <a:p>
                  <a:pPr lvl="0" algn="ctr">
                    <a:buClrTx/>
                  </a:pPr>
                  <a:r>
                    <a:rPr lang="en-US" altLang="zh-CN" sz="2000" b="1">
                      <a:effectLst>
                        <a:outerShdw blurRad="38100" dist="38100" dir="2700000">
                          <a:srgbClr val="C0C0C0"/>
                        </a:outerShdw>
                      </a:effectLst>
                      <a:latin typeface="宋体" panose="02010600030101010101" pitchFamily="2" charset="-122"/>
                      <a:ea typeface="宋体" panose="02010600030101010101" pitchFamily="2" charset="-122"/>
                    </a:rPr>
                    <a:t>5b</a:t>
                  </a: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60" name="矩形 22559"/>
                <p:cNvSpPr/>
                <p:nvPr/>
              </p:nvSpPr>
              <p:spPr>
                <a:xfrm>
                  <a:off x="0" y="768"/>
                  <a:ext cx="633"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61" name="组合 22560"/>
              <p:cNvGrpSpPr/>
              <p:nvPr/>
            </p:nvGrpSpPr>
            <p:grpSpPr>
              <a:xfrm>
                <a:off x="633" y="768"/>
                <a:ext cx="878" cy="384"/>
                <a:chOff x="633" y="768"/>
                <a:chExt cx="878" cy="384"/>
              </a:xfrm>
            </p:grpSpPr>
            <p:sp>
              <p:nvSpPr>
                <p:cNvPr id="22562" name="矩形 22561"/>
                <p:cNvSpPr/>
                <p:nvPr/>
              </p:nvSpPr>
              <p:spPr>
                <a:xfrm>
                  <a:off x="676" y="768"/>
                  <a:ext cx="792"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金属间距</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63" name="矩形 22562"/>
                <p:cNvSpPr/>
                <p:nvPr/>
              </p:nvSpPr>
              <p:spPr>
                <a:xfrm>
                  <a:off x="633" y="768"/>
                  <a:ext cx="878"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64" name="组合 22563"/>
              <p:cNvGrpSpPr/>
              <p:nvPr/>
            </p:nvGrpSpPr>
            <p:grpSpPr>
              <a:xfrm>
                <a:off x="1511" y="768"/>
                <a:ext cx="734" cy="384"/>
                <a:chOff x="1511" y="768"/>
                <a:chExt cx="734" cy="384"/>
              </a:xfrm>
            </p:grpSpPr>
            <p:sp>
              <p:nvSpPr>
                <p:cNvPr id="22565" name="矩形 22564"/>
                <p:cNvSpPr/>
                <p:nvPr/>
              </p:nvSpPr>
              <p:spPr>
                <a:xfrm>
                  <a:off x="1554" y="768"/>
                  <a:ext cx="648" cy="384"/>
                </a:xfrm>
                <a:prstGeom prst="rect">
                  <a:avLst/>
                </a:prstGeom>
                <a:noFill/>
                <a:ln w="9525">
                  <a:noFill/>
                </a:ln>
              </p:spPr>
              <p:txBody>
                <a:bodyPr/>
                <a:p>
                  <a:pPr lvl="0" algn="ctr">
                    <a:buClrTx/>
                  </a:pPr>
                  <a:r>
                    <a:rPr lang="en-US" altLang="zh-CN" sz="2000" b="1">
                      <a:effectLst>
                        <a:outerShdw blurRad="38100" dist="38100" dir="2700000">
                          <a:srgbClr val="C0C0C0"/>
                        </a:outerShdw>
                      </a:effectLst>
                      <a:latin typeface="宋体" panose="02010600030101010101" pitchFamily="2" charset="-122"/>
                      <a:ea typeface="宋体" panose="02010600030101010101" pitchFamily="2" charset="-122"/>
                    </a:rPr>
                    <a:t>2.0</a:t>
                  </a: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en-US" altLang="zh-CN" sz="20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66" name="矩形 22565"/>
                <p:cNvSpPr/>
                <p:nvPr/>
              </p:nvSpPr>
              <p:spPr>
                <a:xfrm>
                  <a:off x="1511" y="768"/>
                  <a:ext cx="734"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22567" name="组合 22566"/>
              <p:cNvGrpSpPr/>
              <p:nvPr/>
            </p:nvGrpSpPr>
            <p:grpSpPr>
              <a:xfrm>
                <a:off x="2245" y="768"/>
                <a:ext cx="1470" cy="384"/>
                <a:chOff x="2245" y="768"/>
                <a:chExt cx="1470" cy="384"/>
              </a:xfrm>
            </p:grpSpPr>
            <p:sp>
              <p:nvSpPr>
                <p:cNvPr id="22568" name="矩形 22567"/>
                <p:cNvSpPr/>
                <p:nvPr/>
              </p:nvSpPr>
              <p:spPr>
                <a:xfrm>
                  <a:off x="2288" y="768"/>
                  <a:ext cx="1384" cy="384"/>
                </a:xfrm>
                <a:prstGeom prst="rect">
                  <a:avLst/>
                </a:prstGeom>
                <a:noFill/>
                <a:ln w="9525">
                  <a:noFill/>
                </a:ln>
              </p:spPr>
              <p:txBody>
                <a:bodyPr/>
                <a:p>
                  <a:pPr lvl="0" algn="ctr">
                    <a:buClrTx/>
                  </a:pPr>
                  <a:r>
                    <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rPr>
                    <a:t>防止铝条联条</a:t>
                  </a: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a:p>
                  <a:pPr lvl="0" algn="ctr" eaLnBrk="0" hangingPunct="0">
                    <a:buClrTx/>
                  </a:pPr>
                  <a:endParaRPr lang="zh-CN" altLang="en-US" sz="20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2569" name="矩形 22568"/>
                <p:cNvSpPr/>
                <p:nvPr/>
              </p:nvSpPr>
              <p:spPr>
                <a:xfrm>
                  <a:off x="2245" y="768"/>
                  <a:ext cx="1470" cy="38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22570" name="矩形 22569"/>
            <p:cNvSpPr/>
            <p:nvPr/>
          </p:nvSpPr>
          <p:spPr>
            <a:xfrm>
              <a:off x="-2" y="-2"/>
              <a:ext cx="3719" cy="1156"/>
            </a:xfrm>
            <a:prstGeom prst="rect">
              <a:avLst/>
            </a:prstGeom>
            <a:noFill/>
            <a:ln w="6350" cap="flat" cmpd="sng">
              <a:solidFill>
                <a:srgbClr val="A0A0A0"/>
              </a:solidFill>
              <a:prstDash val="solid"/>
              <a:miter/>
              <a:headEnd type="none" w="med" len="med"/>
              <a:tailEnd type="none" w="med" len="med"/>
            </a:ln>
          </p:spPr>
          <p:txBody>
            <a:bodyPr/>
            <a:p>
              <a:endParaRPr lang="zh-CN" altLang="en-US"/>
            </a:p>
          </p:txBody>
        </p:sp>
      </p:grpSp>
      <p:pic>
        <p:nvPicPr>
          <p:cNvPr id="22571" name="图片 22570"/>
          <p:cNvPicPr>
            <a:picLocks noChangeAspect="1"/>
          </p:cNvPicPr>
          <p:nvPr/>
        </p:nvPicPr>
        <p:blipFill>
          <a:blip r:embed="rId1"/>
          <a:stretch>
            <a:fillRect/>
          </a:stretch>
        </p:blipFill>
        <p:spPr>
          <a:xfrm>
            <a:off x="6877050" y="2060575"/>
            <a:ext cx="2008188" cy="37719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a:ln/>
        </p:spPr>
        <p:txBody>
          <a:bodyPr anchor="ctr"/>
          <a:p>
            <a:br>
              <a:rPr lang="en-US" altLang="zh-CN" sz="4000" dirty="0"/>
            </a:br>
            <a:r>
              <a:rPr lang="zh-CN" altLang="en-US" sz="5400" dirty="0">
                <a:ea typeface="华文行楷" pitchFamily="2" charset="-122"/>
              </a:rPr>
              <a:t>设计规则举例</a:t>
            </a:r>
            <a:endParaRPr lang="zh-CN" altLang="en-US" sz="5400" dirty="0">
              <a:ea typeface="华文行楷" pitchFamily="2" charset="-122"/>
            </a:endParaRPr>
          </a:p>
        </p:txBody>
      </p:sp>
      <p:pic>
        <p:nvPicPr>
          <p:cNvPr id="23555" name="内容占位符 23554"/>
          <p:cNvPicPr>
            <a:picLocks noChangeAspect="1"/>
          </p:cNvPicPr>
          <p:nvPr>
            <p:ph idx="1"/>
          </p:nvPr>
        </p:nvPicPr>
        <p:blipFill>
          <a:blip r:embed="rId1"/>
          <a:stretch>
            <a:fillRect/>
          </a:stretch>
        </p:blipFill>
        <p:spPr>
          <a:xfrm>
            <a:off x="2444750" y="1981200"/>
            <a:ext cx="4252913" cy="3886200"/>
          </a:xfr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xfrm>
            <a:off x="979488" y="333375"/>
            <a:ext cx="8672512" cy="1143000"/>
          </a:xfrm>
          <a:ln/>
        </p:spPr>
        <p:txBody>
          <a:bodyPr anchor="ctr"/>
          <a:p>
            <a:r>
              <a:rPr lang="en-GB" altLang="zh-CN" sz="3600" err="1">
                <a:ea typeface="华文行楷" pitchFamily="2" charset="-122"/>
              </a:rPr>
              <a:t>tf</a:t>
            </a:r>
            <a:r>
              <a:rPr lang="zh-CN" altLang="en-GB" sz="3600" dirty="0">
                <a:latin typeface="华文行楷" pitchFamily="2" charset="-122"/>
                <a:ea typeface="华文行楷" pitchFamily="2" charset="-122"/>
              </a:rPr>
              <a:t>文件</a:t>
            </a:r>
            <a:r>
              <a:rPr lang="en-GB" altLang="zh-CN" sz="3600">
                <a:ea typeface="华文行楷" pitchFamily="2" charset="-122"/>
              </a:rPr>
              <a:t>(Technology File)</a:t>
            </a:r>
            <a:r>
              <a:rPr lang="zh-CN" altLang="en-GB" sz="3600" dirty="0">
                <a:ea typeface="华文行楷" pitchFamily="2" charset="-122"/>
              </a:rPr>
              <a:t>和</a:t>
            </a:r>
            <a:r>
              <a:rPr lang="en-GB" altLang="zh-CN" sz="3600" err="1">
                <a:ea typeface="华文行楷" pitchFamily="2" charset="-122"/>
              </a:rPr>
              <a:t>display.drf</a:t>
            </a:r>
            <a:r>
              <a:rPr lang="zh-CN" altLang="en-GB" sz="3600" dirty="0">
                <a:latin typeface="华文行楷" pitchFamily="2" charset="-122"/>
                <a:ea typeface="华文行楷" pitchFamily="2" charset="-122"/>
              </a:rPr>
              <a:t>文件</a:t>
            </a:r>
            <a:endParaRPr lang="en-US" altLang="zh-CN" sz="3600">
              <a:latin typeface="华文行楷" pitchFamily="2" charset="-122"/>
              <a:ea typeface="华文行楷" pitchFamily="2" charset="-122"/>
            </a:endParaRPr>
          </a:p>
        </p:txBody>
      </p:sp>
      <p:sp>
        <p:nvSpPr>
          <p:cNvPr id="24579" name="文本占位符 24578"/>
          <p:cNvSpPr>
            <a:spLocks noGrp="1"/>
          </p:cNvSpPr>
          <p:nvPr>
            <p:ph type="body" idx="1"/>
          </p:nvPr>
        </p:nvSpPr>
        <p:spPr>
          <a:xfrm>
            <a:off x="971550" y="1916113"/>
            <a:ext cx="7772400" cy="4611687"/>
          </a:xfrm>
          <a:ln/>
        </p:spPr>
        <p:txBody>
          <a:bodyPr/>
          <a:p>
            <a:r>
              <a:rPr lang="zh-CN" altLang="en-US" sz="2800" dirty="0">
                <a:latin typeface="华文新魏" pitchFamily="2" charset="-122"/>
                <a:ea typeface="华文新魏" pitchFamily="2" charset="-122"/>
              </a:rPr>
              <a:t>这两个文件可由厂家提供，也可由设计人员根据</a:t>
            </a:r>
            <a:r>
              <a:rPr lang="en-US" altLang="zh-CN" sz="2800" dirty="0">
                <a:latin typeface="华文新魏" pitchFamily="2" charset="-122"/>
                <a:ea typeface="华文新魏" pitchFamily="2" charset="-122"/>
              </a:rPr>
              <a:t>design rule</a:t>
            </a:r>
            <a:r>
              <a:rPr lang="zh-CN" altLang="en-US" sz="2800" dirty="0">
                <a:latin typeface="华文新魏" pitchFamily="2" charset="-122"/>
                <a:ea typeface="华文新魏" pitchFamily="2" charset="-122"/>
              </a:rPr>
              <a:t>自已编写。</a:t>
            </a:r>
            <a:endParaRPr lang="zh-CN" altLang="en-US" sz="2800" dirty="0">
              <a:latin typeface="华文新魏" pitchFamily="2" charset="-122"/>
              <a:ea typeface="华文新魏" pitchFamily="2" charset="-122"/>
            </a:endParaRPr>
          </a:p>
          <a:p>
            <a:r>
              <a:rPr lang="en-US" altLang="zh-CN" sz="2800" err="1">
                <a:latin typeface="华文新魏" pitchFamily="2" charset="-122"/>
                <a:ea typeface="华文新魏" pitchFamily="2" charset="-122"/>
              </a:rPr>
              <a:t>tf</a:t>
            </a:r>
            <a:r>
              <a:rPr lang="zh-CN" altLang="en-US" sz="2800" dirty="0">
                <a:latin typeface="华文新魏" pitchFamily="2" charset="-122"/>
                <a:ea typeface="华文新魏" pitchFamily="2" charset="-122"/>
              </a:rPr>
              <a:t>文件规定了版图的层次、各层次的表示方式、设计规则。</a:t>
            </a:r>
            <a:endParaRPr lang="zh-CN" altLang="en-US" sz="2800" dirty="0">
              <a:latin typeface="华文新魏" pitchFamily="2" charset="-122"/>
              <a:ea typeface="华文新魏" pitchFamily="2" charset="-122"/>
            </a:endParaRPr>
          </a:p>
          <a:p>
            <a:r>
              <a:rPr lang="en-US" altLang="zh-CN" sz="2800" err="1">
                <a:latin typeface="华文新魏" pitchFamily="2" charset="-122"/>
                <a:ea typeface="华文新魏" pitchFamily="2" charset="-122"/>
              </a:rPr>
              <a:t>display.drf</a:t>
            </a:r>
            <a:r>
              <a:rPr lang="zh-CN" altLang="en-US" sz="2800" dirty="0">
                <a:latin typeface="华文新魏" pitchFamily="2" charset="-122"/>
                <a:ea typeface="华文新魏" pitchFamily="2" charset="-122"/>
              </a:rPr>
              <a:t>是一个显示文件，规定显示的颜色。　</a:t>
            </a:r>
            <a:endParaRPr lang="zh-CN" altLang="en-US" sz="2800" dirty="0">
              <a:latin typeface="华文新魏" pitchFamily="2" charset="-122"/>
              <a:ea typeface="华文新魏"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ln/>
        </p:spPr>
        <p:txBody>
          <a:bodyPr anchor="ctr"/>
          <a:p>
            <a:r>
              <a:rPr lang="en-US" altLang="zh-CN" err="1"/>
              <a:t>Tf</a:t>
            </a:r>
            <a:r>
              <a:rPr lang="en-US" altLang="zh-CN"/>
              <a:t> &amp; display</a:t>
            </a:r>
            <a:endParaRPr lang="en-US" altLang="zh-CN"/>
          </a:p>
        </p:txBody>
      </p:sp>
      <p:pic>
        <p:nvPicPr>
          <p:cNvPr id="25603" name="内容占位符 25602" descr="7"/>
          <p:cNvPicPr>
            <a:picLocks noChangeAspect="1"/>
          </p:cNvPicPr>
          <p:nvPr>
            <p:ph sz="half" idx="1"/>
          </p:nvPr>
        </p:nvPicPr>
        <p:blipFill>
          <a:blip r:embed="rId1"/>
          <a:srcRect r="62524" b="15717"/>
          <a:stretch>
            <a:fillRect/>
          </a:stretch>
        </p:blipFill>
        <p:spPr>
          <a:xfrm>
            <a:off x="971550" y="1484313"/>
            <a:ext cx="2062163" cy="4497387"/>
          </a:xfrm>
          <a:ln/>
        </p:spPr>
      </p:pic>
      <p:pic>
        <p:nvPicPr>
          <p:cNvPr id="25604" name="内容占位符 25603" descr="8"/>
          <p:cNvPicPr>
            <a:picLocks noChangeAspect="1"/>
          </p:cNvPicPr>
          <p:nvPr>
            <p:ph sz="quarter" idx="2"/>
          </p:nvPr>
        </p:nvPicPr>
        <p:blipFill>
          <a:blip r:embed="rId2"/>
          <a:srcRect b="59729"/>
          <a:stretch>
            <a:fillRect/>
          </a:stretch>
        </p:blipFill>
        <p:spPr>
          <a:xfrm>
            <a:off x="4211638" y="1484313"/>
            <a:ext cx="2476500" cy="1655762"/>
          </a:xfrm>
          <a:ln/>
        </p:spPr>
      </p:pic>
      <p:pic>
        <p:nvPicPr>
          <p:cNvPr id="25605" name="内容占位符 25604" descr="3"/>
          <p:cNvPicPr>
            <a:picLocks noChangeAspect="1"/>
          </p:cNvPicPr>
          <p:nvPr>
            <p:ph sz="quarter" idx="3"/>
          </p:nvPr>
        </p:nvPicPr>
        <p:blipFill>
          <a:blip r:embed="rId3"/>
          <a:stretch>
            <a:fillRect/>
          </a:stretch>
        </p:blipFill>
        <p:spPr>
          <a:xfrm>
            <a:off x="3635375" y="3213100"/>
            <a:ext cx="4033838" cy="2897188"/>
          </a:xfr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26625"/>
          <p:cNvPicPr>
            <a:picLocks noChangeAspect="1"/>
          </p:cNvPicPr>
          <p:nvPr/>
        </p:nvPicPr>
        <p:blipFill>
          <a:blip r:embed="rId1"/>
          <a:stretch>
            <a:fillRect/>
          </a:stretch>
        </p:blipFill>
        <p:spPr>
          <a:xfrm>
            <a:off x="1066800" y="381000"/>
            <a:ext cx="7254875" cy="5997575"/>
          </a:xfrm>
          <a:prstGeom prst="rect">
            <a:avLst/>
          </a:prstGeom>
          <a:noFill/>
          <a:ln w="9525">
            <a:noFill/>
          </a:ln>
        </p:spPr>
      </p:pic>
      <p:sp>
        <p:nvSpPr>
          <p:cNvPr id="26627" name="椭圆 26626"/>
          <p:cNvSpPr/>
          <p:nvPr/>
        </p:nvSpPr>
        <p:spPr>
          <a:xfrm>
            <a:off x="838200" y="4953000"/>
            <a:ext cx="1600200" cy="457200"/>
          </a:xfrm>
          <a:prstGeom prst="ellipse">
            <a:avLst/>
          </a:prstGeom>
          <a:noFill/>
          <a:ln w="38100" cap="sq" cmpd="sng">
            <a:solidFill>
              <a:srgbClr val="FF0000"/>
            </a:solidFill>
            <a:prstDash val="solid"/>
            <a:headEnd type="none" w="med" len="med"/>
            <a:tailEnd type="none" w="med" len="med"/>
          </a:ln>
        </p:spPr>
        <p:txBody>
          <a:bodyPr wrap="none" anchor="ctr"/>
          <a:p>
            <a:pPr lvl="0" algn="ctr" eaLnBrk="0" hangingPunct="0">
              <a:buClrTx/>
            </a:pPr>
            <a:endParaRPr sz="1600" b="1" dirty="0">
              <a:solidFill>
                <a:srgbClr val="000000"/>
              </a:solidFill>
              <a:latin typeface="Times New Roman" panose="02020603050405020304" pitchFamily="18" charset="0"/>
              <a:ea typeface="PMingLiU" panose="02020500000000000000" pitchFamily="18" charset="-120"/>
            </a:endParaRPr>
          </a:p>
        </p:txBody>
      </p:sp>
      <p:sp>
        <p:nvSpPr>
          <p:cNvPr id="26628" name="椭圆 26627"/>
          <p:cNvSpPr/>
          <p:nvPr/>
        </p:nvSpPr>
        <p:spPr>
          <a:xfrm>
            <a:off x="838200" y="5410200"/>
            <a:ext cx="1600200" cy="457200"/>
          </a:xfrm>
          <a:prstGeom prst="ellipse">
            <a:avLst/>
          </a:prstGeom>
          <a:noFill/>
          <a:ln w="38100" cap="sq" cmpd="sng">
            <a:solidFill>
              <a:srgbClr val="FF0000"/>
            </a:solidFill>
            <a:prstDash val="solid"/>
            <a:headEnd type="none" w="med" len="med"/>
            <a:tailEnd type="none" w="med" len="med"/>
          </a:ln>
        </p:spPr>
        <p:txBody>
          <a:bodyPr wrap="none" anchor="ctr"/>
          <a:p>
            <a:pPr lvl="0" algn="ctr" eaLnBrk="0" hangingPunct="0">
              <a:buClrTx/>
            </a:pPr>
            <a:endParaRPr sz="1600" b="1" dirty="0">
              <a:solidFill>
                <a:srgbClr val="000000"/>
              </a:solidFill>
              <a:latin typeface="Times New Roman" panose="02020603050405020304" pitchFamily="18" charset="0"/>
              <a:ea typeface="PMingLiU"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a:ln/>
        </p:spPr>
        <p:txBody>
          <a:bodyPr anchor="ctr"/>
          <a:p>
            <a:r>
              <a:rPr lang="zh-CN" altLang="en-GB" sz="5400" dirty="0">
                <a:latin typeface="华文行楷" pitchFamily="2" charset="-122"/>
                <a:ea typeface="华文行楷" pitchFamily="2" charset="-122"/>
              </a:rPr>
              <a:t>版图概述</a:t>
            </a:r>
            <a:endParaRPr lang="zh-CN" altLang="en-GB" sz="5400" dirty="0">
              <a:latin typeface="华文行楷" pitchFamily="2" charset="-122"/>
              <a:ea typeface="华文行楷" pitchFamily="2" charset="-122"/>
            </a:endParaRPr>
          </a:p>
        </p:txBody>
      </p:sp>
      <p:sp>
        <p:nvSpPr>
          <p:cNvPr id="9219" name="文本占位符 9218"/>
          <p:cNvSpPr>
            <a:spLocks noGrp="1"/>
          </p:cNvSpPr>
          <p:nvPr>
            <p:ph type="body" idx="1"/>
          </p:nvPr>
        </p:nvSpPr>
        <p:spPr>
          <a:xfrm>
            <a:off x="1160463" y="1816100"/>
            <a:ext cx="7772400" cy="3924300"/>
          </a:xfrm>
          <a:ln/>
        </p:spPr>
        <p:txBody>
          <a:bodyPr/>
          <a:p>
            <a:r>
              <a:rPr lang="zh-CN" altLang="en-US" sz="2800" b="1" dirty="0">
                <a:latin typeface="华文新魏" pitchFamily="2" charset="-122"/>
                <a:ea typeface="华文新魏" pitchFamily="2" charset="-122"/>
              </a:rPr>
              <a:t>定义：版图</a:t>
            </a:r>
            <a:r>
              <a:rPr lang="en-US" altLang="zh-CN" sz="2800" b="1" dirty="0">
                <a:latin typeface="华文新魏" pitchFamily="2" charset="-122"/>
                <a:ea typeface="华文新魏" pitchFamily="2" charset="-122"/>
              </a:rPr>
              <a:t>(Layout)</a:t>
            </a:r>
            <a:r>
              <a:rPr lang="zh-CN" altLang="en-US" sz="2800" b="1" dirty="0">
                <a:latin typeface="华文新魏" pitchFamily="2" charset="-122"/>
                <a:ea typeface="华文新魏" pitchFamily="2" charset="-122"/>
              </a:rPr>
              <a:t>是集成电路设计者将设计并模拟优化后的电路转化成的一系列几何图形， 包含了集成电路尺寸、各层拓扑定义等器件相关的物理信息数据。 </a:t>
            </a:r>
            <a:endParaRPr lang="zh-CN" altLang="en-US" sz="2800" b="1" dirty="0">
              <a:latin typeface="华文新魏" pitchFamily="2" charset="-122"/>
              <a:ea typeface="华文新魏" pitchFamily="2" charset="-122"/>
            </a:endParaRPr>
          </a:p>
          <a:p>
            <a:r>
              <a:rPr lang="zh-CN" altLang="en-US" sz="2800" b="1" dirty="0">
                <a:latin typeface="华文新魏" pitchFamily="2" charset="-122"/>
                <a:ea typeface="华文新魏" pitchFamily="2" charset="-122"/>
              </a:rPr>
              <a:t>集成电路制造厂家根据这些数据来制造掩膜。 </a:t>
            </a:r>
            <a:endParaRPr lang="zh-CN" altLang="en-US" sz="2800" b="1" dirty="0">
              <a:latin typeface="华文新魏" pitchFamily="2" charset="-122"/>
              <a:ea typeface="华文新魏" pitchFamily="2" charset="-122"/>
            </a:endParaRPr>
          </a:p>
          <a:p>
            <a:r>
              <a:rPr lang="zh-CN" altLang="en-US" sz="2800" b="1" dirty="0">
                <a:latin typeface="华文新魏" pitchFamily="2" charset="-122"/>
                <a:ea typeface="华文新魏" pitchFamily="2" charset="-122"/>
              </a:rPr>
              <a:t>掩膜上的图形决定着芯片上器件或连接物理层的尺寸。因此</a:t>
            </a:r>
            <a:r>
              <a:rPr lang="zh-CN" altLang="en-US" sz="2800" b="1" dirty="0">
                <a:solidFill>
                  <a:srgbClr val="FF0000"/>
                </a:solidFill>
                <a:latin typeface="华文新魏" pitchFamily="2" charset="-122"/>
                <a:ea typeface="华文新魏" pitchFamily="2" charset="-122"/>
              </a:rPr>
              <a:t>版图上的几何图形尺寸与芯片上物理层的尺寸直接相关</a:t>
            </a:r>
            <a:r>
              <a:rPr lang="zh-CN" altLang="en-US" sz="2800" b="1" dirty="0">
                <a:latin typeface="华文新魏" pitchFamily="2" charset="-122"/>
                <a:ea typeface="华文新魏" pitchFamily="2" charset="-122"/>
              </a:rPr>
              <a:t>。 </a:t>
            </a:r>
            <a:endParaRPr lang="zh-CN" altLang="en-US" sz="2800" b="1" dirty="0">
              <a:latin typeface="华文新魏" pitchFamily="2" charset="-122"/>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框 29697"/>
          <p:cNvSpPr txBox="1"/>
          <p:nvPr/>
        </p:nvSpPr>
        <p:spPr>
          <a:xfrm>
            <a:off x="1181100" y="850900"/>
            <a:ext cx="79629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DRC</a:t>
            </a:r>
            <a:r>
              <a:rPr lang="zh-CN" altLang="en-US" sz="3200" b="1" dirty="0">
                <a:latin typeface="Times New Roman" panose="02020603050405020304" pitchFamily="18" charset="0"/>
                <a:ea typeface="宋体" panose="02010600030101010101" pitchFamily="2" charset="-122"/>
              </a:rPr>
              <a:t>（设计规则检查 </a:t>
            </a:r>
            <a:r>
              <a:rPr lang="en-US" altLang="zh-CN" sz="3200" b="1" dirty="0">
                <a:latin typeface="Times New Roman" panose="02020603050405020304" pitchFamily="18" charset="0"/>
                <a:ea typeface="宋体" panose="02010600030101010101" pitchFamily="2" charset="-122"/>
              </a:rPr>
              <a:t>Design Rule  Check</a:t>
            </a:r>
            <a:r>
              <a:rPr lang="zh-CN" altLang="en-US" sz="3200" b="1" dirty="0">
                <a:latin typeface="Times New Roman" panose="02020603050405020304" pitchFamily="18" charset="0"/>
                <a:ea typeface="宋体" panose="02010600030101010101" pitchFamily="2" charset="-122"/>
              </a:rPr>
              <a:t>）</a:t>
            </a:r>
            <a:endParaRPr lang="zh-CN" altLang="en-US" sz="3200" b="1" dirty="0">
              <a:latin typeface="Times New Roman" panose="02020603050405020304" pitchFamily="18" charset="0"/>
              <a:ea typeface="宋体" panose="02010600030101010101" pitchFamily="2" charset="-122"/>
            </a:endParaRPr>
          </a:p>
        </p:txBody>
      </p:sp>
      <p:sp>
        <p:nvSpPr>
          <p:cNvPr id="29699" name="文本框 29698"/>
          <p:cNvSpPr txBox="1"/>
          <p:nvPr/>
        </p:nvSpPr>
        <p:spPr>
          <a:xfrm>
            <a:off x="1028700" y="1663700"/>
            <a:ext cx="6807200" cy="2709863"/>
          </a:xfrm>
          <a:prstGeom prst="rect">
            <a:avLst/>
          </a:prstGeom>
          <a:noFill/>
          <a:ln w="9525">
            <a:noFill/>
          </a:ln>
        </p:spPr>
        <p:txBody>
          <a:bodyPr>
            <a:spAutoFit/>
          </a:bodyPr>
          <a:p>
            <a:pPr lvl="0">
              <a:spcBef>
                <a:spcPct val="50000"/>
              </a:spcBef>
              <a:buClrTx/>
              <a:buChar char="•"/>
            </a:pPr>
            <a:r>
              <a:rPr lang="zh-CN" altLang="en-US" sz="2800" b="1" dirty="0">
                <a:latin typeface="Times New Roman" panose="02020603050405020304" pitchFamily="18" charset="0"/>
                <a:ea typeface="宋体" panose="02010600030101010101" pitchFamily="2" charset="-122"/>
              </a:rPr>
              <a:t>层的概念</a:t>
            </a:r>
            <a:endParaRPr lang="zh-CN" altLang="en-US" sz="2800" b="1" dirty="0">
              <a:latin typeface="Times New Roman" panose="02020603050405020304" pitchFamily="18" charset="0"/>
              <a:ea typeface="宋体" panose="02010600030101010101" pitchFamily="2" charset="-122"/>
            </a:endParaRPr>
          </a:p>
          <a:p>
            <a:pPr lvl="0">
              <a:spcBef>
                <a:spcPct val="50000"/>
              </a:spcBef>
              <a:buClrTx/>
            </a:pPr>
            <a:r>
              <a:rPr lang="en-US" altLang="zh-CN" sz="2400" b="1" dirty="0">
                <a:solidFill>
                  <a:srgbClr val="0000FF"/>
                </a:solidFill>
                <a:latin typeface="黑体" panose="02010609060101010101" pitchFamily="2" charset="-122"/>
                <a:ea typeface="黑体" panose="02010609060101010101" pitchFamily="2" charset="-122"/>
              </a:rPr>
              <a:t>Original Layer </a:t>
            </a:r>
            <a:r>
              <a:rPr lang="zh-CN" altLang="en-US" sz="2400" b="1" dirty="0">
                <a:solidFill>
                  <a:srgbClr val="0000FF"/>
                </a:solidFill>
                <a:latin typeface="黑体" panose="02010609060101010101" pitchFamily="2" charset="-122"/>
                <a:ea typeface="黑体" panose="02010609060101010101" pitchFamily="2" charset="-122"/>
              </a:rPr>
              <a:t>初始层</a:t>
            </a:r>
            <a:endParaRPr lang="zh-CN" altLang="en-US" sz="2400" b="1" dirty="0">
              <a:solidFill>
                <a:srgbClr val="0000FF"/>
              </a:solidFill>
              <a:latin typeface="黑体" panose="02010609060101010101" pitchFamily="2" charset="-122"/>
              <a:ea typeface="黑体" panose="02010609060101010101" pitchFamily="2" charset="-122"/>
            </a:endParaRPr>
          </a:p>
          <a:p>
            <a:pPr lvl="0">
              <a:spcBef>
                <a:spcPct val="50000"/>
              </a:spcBef>
              <a:buClrTx/>
            </a:pPr>
            <a:r>
              <a:rPr lang="en-US" altLang="zh-CN" sz="2400" b="1" dirty="0">
                <a:solidFill>
                  <a:srgbClr val="0000FF"/>
                </a:solidFill>
                <a:latin typeface="黑体" panose="02010609060101010101" pitchFamily="2" charset="-122"/>
                <a:ea typeface="黑体" panose="02010609060101010101" pitchFamily="2" charset="-122"/>
              </a:rPr>
              <a:t>Derived Layer </a:t>
            </a:r>
            <a:r>
              <a:rPr lang="zh-CN" altLang="en-US" sz="2400" b="1" dirty="0">
                <a:solidFill>
                  <a:srgbClr val="0000FF"/>
                </a:solidFill>
                <a:latin typeface="黑体" panose="02010609060101010101" pitchFamily="2" charset="-122"/>
                <a:ea typeface="黑体" panose="02010609060101010101" pitchFamily="2" charset="-122"/>
              </a:rPr>
              <a:t>衍（派）生层</a:t>
            </a:r>
            <a:endParaRPr lang="zh-CN" altLang="en-US" sz="2400" b="1" dirty="0">
              <a:solidFill>
                <a:srgbClr val="0000FF"/>
              </a:solidFill>
              <a:latin typeface="黑体" panose="02010609060101010101" pitchFamily="2" charset="-122"/>
              <a:ea typeface="黑体" panose="02010609060101010101" pitchFamily="2" charset="-122"/>
            </a:endParaRPr>
          </a:p>
          <a:p>
            <a:pPr lvl="0">
              <a:spcBef>
                <a:spcPct val="50000"/>
              </a:spcBef>
              <a:buClrTx/>
            </a:pPr>
            <a:r>
              <a:rPr lang="en-US" altLang="zh-CN" sz="2400" b="1" dirty="0">
                <a:solidFill>
                  <a:srgbClr val="0000FF"/>
                </a:solidFill>
                <a:latin typeface="黑体" panose="02010609060101010101" pitchFamily="2" charset="-122"/>
                <a:ea typeface="黑体" panose="02010609060101010101" pitchFamily="2" charset="-122"/>
              </a:rPr>
              <a:t>Layer Processing </a:t>
            </a:r>
            <a:r>
              <a:rPr lang="zh-CN" altLang="en-US" sz="2400" b="1" dirty="0">
                <a:solidFill>
                  <a:srgbClr val="0000FF"/>
                </a:solidFill>
                <a:latin typeface="黑体" panose="02010609060101010101" pitchFamily="2" charset="-122"/>
                <a:ea typeface="黑体" panose="02010609060101010101" pitchFamily="2" charset="-122"/>
              </a:rPr>
              <a:t>层处理</a:t>
            </a:r>
            <a:endParaRPr lang="zh-CN" altLang="en-US" sz="2400" b="1" dirty="0">
              <a:solidFill>
                <a:srgbClr val="0000FF"/>
              </a:solidFill>
              <a:latin typeface="黑体" panose="02010609060101010101" pitchFamily="2" charset="-122"/>
              <a:ea typeface="黑体" panose="02010609060101010101" pitchFamily="2" charset="-122"/>
            </a:endParaRPr>
          </a:p>
          <a:p>
            <a:pPr lvl="0">
              <a:spcBef>
                <a:spcPct val="50000"/>
              </a:spcBef>
              <a:buClrTx/>
            </a:pPr>
            <a:r>
              <a:rPr lang="en-US" altLang="zh-CN" sz="2400" b="1" dirty="0">
                <a:solidFill>
                  <a:srgbClr val="0000FF"/>
                </a:solidFill>
                <a:latin typeface="黑体" panose="02010609060101010101" pitchFamily="2" charset="-122"/>
                <a:ea typeface="黑体" panose="02010609060101010101" pitchFamily="2" charset="-122"/>
              </a:rPr>
              <a:t>Geometry </a:t>
            </a:r>
            <a:r>
              <a:rPr lang="zh-CN" altLang="en-US" sz="2400" b="1" dirty="0">
                <a:solidFill>
                  <a:srgbClr val="0000FF"/>
                </a:solidFill>
                <a:latin typeface="黑体" panose="02010609060101010101" pitchFamily="2" charset="-122"/>
                <a:ea typeface="黑体" panose="02010609060101010101" pitchFamily="2" charset="-122"/>
              </a:rPr>
              <a:t>几何图形</a:t>
            </a:r>
            <a:endParaRPr lang="zh-CN" altLang="en-US" sz="2400" b="1" dirty="0">
              <a:solidFill>
                <a:srgbClr val="0000FF"/>
              </a:solidFill>
              <a:latin typeface="黑体" panose="02010609060101010101" pitchFamily="2" charset="-122"/>
              <a:ea typeface="黑体" panose="02010609060101010101" pitchFamily="2" charset="-122"/>
            </a:endParaRPr>
          </a:p>
        </p:txBody>
      </p:sp>
      <p:pic>
        <p:nvPicPr>
          <p:cNvPr id="29700" name="图片 29699" descr="diva31"/>
          <p:cNvPicPr>
            <a:picLocks noChangeAspect="1"/>
          </p:cNvPicPr>
          <p:nvPr/>
        </p:nvPicPr>
        <p:blipFill>
          <a:blip r:embed="rId1"/>
          <a:stretch>
            <a:fillRect/>
          </a:stretch>
        </p:blipFill>
        <p:spPr>
          <a:xfrm>
            <a:off x="965200" y="4487863"/>
            <a:ext cx="7916863" cy="237013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30721" descr="diva30"/>
          <p:cNvPicPr>
            <a:picLocks noChangeAspect="1"/>
          </p:cNvPicPr>
          <p:nvPr/>
        </p:nvPicPr>
        <p:blipFill>
          <a:blip r:embed="rId1"/>
          <a:srcRect t="40573"/>
          <a:stretch>
            <a:fillRect/>
          </a:stretch>
        </p:blipFill>
        <p:spPr>
          <a:xfrm>
            <a:off x="1028700" y="2489200"/>
            <a:ext cx="6316663" cy="2566988"/>
          </a:xfrm>
          <a:prstGeom prst="rect">
            <a:avLst/>
          </a:prstGeom>
          <a:noFill/>
          <a:ln w="9525">
            <a:noFill/>
          </a:ln>
        </p:spPr>
      </p:pic>
      <p:sp>
        <p:nvSpPr>
          <p:cNvPr id="30723" name="文本框 30722"/>
          <p:cNvSpPr txBox="1"/>
          <p:nvPr/>
        </p:nvSpPr>
        <p:spPr>
          <a:xfrm>
            <a:off x="1130300" y="647700"/>
            <a:ext cx="67691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dirty="0">
              <a:latin typeface="Times New Roman" panose="02020603050405020304" pitchFamily="18" charset="0"/>
              <a:ea typeface="宋体" panose="02010600030101010101" pitchFamily="2" charset="-122"/>
            </a:endParaRPr>
          </a:p>
        </p:txBody>
      </p:sp>
      <p:sp>
        <p:nvSpPr>
          <p:cNvPr id="30724" name="文本框 30723"/>
          <p:cNvSpPr txBox="1"/>
          <p:nvPr/>
        </p:nvSpPr>
        <p:spPr>
          <a:xfrm>
            <a:off x="1231900" y="1778000"/>
            <a:ext cx="6210300" cy="519113"/>
          </a:xfrm>
          <a:prstGeom prst="rect">
            <a:avLst/>
          </a:prstGeom>
          <a:noFill/>
          <a:ln w="9525">
            <a:noFill/>
          </a:ln>
        </p:spPr>
        <p:txBody>
          <a:bodyPr>
            <a:spAutoFit/>
          </a:bodyPr>
          <a:p>
            <a:pPr lvl="0">
              <a:spcBef>
                <a:spcPct val="50000"/>
              </a:spcBef>
              <a:buClrTx/>
              <a:buChar char="•"/>
            </a:pPr>
            <a:r>
              <a:rPr lang="zh-CN" altLang="en-US" sz="2800" dirty="0">
                <a:solidFill>
                  <a:srgbClr val="0000FF"/>
                </a:solidFill>
                <a:latin typeface="楷体_GB2312" pitchFamily="49" charset="-122"/>
                <a:ea typeface="楷体_GB2312" pitchFamily="49" charset="-122"/>
              </a:rPr>
              <a:t>层处理命令的类型</a:t>
            </a:r>
            <a:endParaRPr lang="zh-CN" altLang="en-US" sz="2800" dirty="0">
              <a:solidFill>
                <a:srgbClr val="0000FF"/>
              </a:solidFill>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
        <p:nvSpPr>
          <p:cNvPr id="31747" name="文本框 31746"/>
          <p:cNvSpPr txBox="1"/>
          <p:nvPr/>
        </p:nvSpPr>
        <p:spPr>
          <a:xfrm>
            <a:off x="1231900" y="1638300"/>
            <a:ext cx="5626100" cy="116046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Logical Commands</a:t>
            </a:r>
            <a:r>
              <a:rPr lang="zh-CN" altLang="en-US" sz="2800" b="1" dirty="0">
                <a:latin typeface="楷体_GB2312" pitchFamily="49" charset="-122"/>
                <a:ea typeface="楷体_GB2312" pitchFamily="49" charset="-122"/>
              </a:rPr>
              <a:t>（逻辑命令）</a:t>
            </a:r>
            <a:endParaRPr lang="zh-CN" altLang="en-US" sz="2800" b="1" dirty="0">
              <a:latin typeface="楷体_GB2312" pitchFamily="49" charset="-122"/>
              <a:ea typeface="楷体_GB2312" pitchFamily="49" charset="-122"/>
            </a:endParaRPr>
          </a:p>
          <a:p>
            <a:pPr lvl="0" algn="ctr">
              <a:spcBef>
                <a:spcPct val="50000"/>
              </a:spcBef>
              <a:buClrTx/>
            </a:pPr>
            <a:endParaRPr lang="zh-CN" altLang="en-US" sz="2800" dirty="0">
              <a:solidFill>
                <a:srgbClr val="0000FF"/>
              </a:solidFill>
              <a:latin typeface="楷体_GB2312" pitchFamily="49" charset="-122"/>
              <a:ea typeface="楷体_GB2312" pitchFamily="49" charset="-122"/>
            </a:endParaRPr>
          </a:p>
        </p:txBody>
      </p:sp>
      <p:grpSp>
        <p:nvGrpSpPr>
          <p:cNvPr id="31748" name="组合 31747"/>
          <p:cNvGrpSpPr/>
          <p:nvPr/>
        </p:nvGrpSpPr>
        <p:grpSpPr>
          <a:xfrm>
            <a:off x="1308100" y="2057400"/>
            <a:ext cx="5915025" cy="4518025"/>
            <a:chOff x="824" y="1296"/>
            <a:chExt cx="3726" cy="2846"/>
          </a:xfrm>
        </p:grpSpPr>
        <p:pic>
          <p:nvPicPr>
            <p:cNvPr id="31749" name="图片 31748" descr="diva32"/>
            <p:cNvPicPr>
              <a:picLocks noChangeAspect="1"/>
            </p:cNvPicPr>
            <p:nvPr/>
          </p:nvPicPr>
          <p:blipFill>
            <a:blip r:embed="rId1"/>
            <a:stretch>
              <a:fillRect/>
            </a:stretch>
          </p:blipFill>
          <p:spPr>
            <a:xfrm>
              <a:off x="928" y="1296"/>
              <a:ext cx="3622" cy="2846"/>
            </a:xfrm>
            <a:prstGeom prst="rect">
              <a:avLst/>
            </a:prstGeom>
            <a:noFill/>
            <a:ln w="9525">
              <a:noFill/>
            </a:ln>
          </p:spPr>
        </p:pic>
        <p:sp>
          <p:nvSpPr>
            <p:cNvPr id="31750" name="直接连接符 31749"/>
            <p:cNvSpPr/>
            <p:nvPr/>
          </p:nvSpPr>
          <p:spPr>
            <a:xfrm flipV="1">
              <a:off x="1424" y="2408"/>
              <a:ext cx="288" cy="72"/>
            </a:xfrm>
            <a:prstGeom prst="line">
              <a:avLst/>
            </a:prstGeom>
            <a:ln w="9525" cap="flat" cmpd="sng">
              <a:solidFill>
                <a:schemeClr val="tx1"/>
              </a:solidFill>
              <a:prstDash val="solid"/>
              <a:headEnd type="none" w="med" len="med"/>
              <a:tailEnd type="triangle" w="med" len="med"/>
            </a:ln>
          </p:spPr>
        </p:sp>
        <p:sp>
          <p:nvSpPr>
            <p:cNvPr id="31751" name="文本框 31750"/>
            <p:cNvSpPr txBox="1"/>
            <p:nvPr/>
          </p:nvSpPr>
          <p:spPr>
            <a:xfrm>
              <a:off x="824" y="2360"/>
              <a:ext cx="600" cy="288"/>
            </a:xfrm>
            <a:prstGeom prst="rect">
              <a:avLst/>
            </a:prstGeom>
            <a:noFill/>
            <a:ln w="9525">
              <a:noFill/>
            </a:ln>
          </p:spPr>
          <p:txBody>
            <a:bodyPr>
              <a:spAutoFit/>
            </a:bodyPr>
            <a:p>
              <a:pPr lvl="0" algn="ctr">
                <a:spcBef>
                  <a:spcPct val="50000"/>
                </a:spcBef>
                <a:buClrTx/>
              </a:pPr>
              <a:r>
                <a:rPr lang="en-US" altLang="zh-CN" sz="2400" b="1">
                  <a:solidFill>
                    <a:srgbClr val="0000FF"/>
                  </a:solidFill>
                  <a:latin typeface="楷体_GB2312" pitchFamily="49" charset="-122"/>
                  <a:ea typeface="楷体_GB2312" pitchFamily="49" charset="-122"/>
                </a:rPr>
                <a:t>poly</a:t>
              </a:r>
              <a:endParaRPr lang="en-US" altLang="zh-CN" sz="2400" b="1">
                <a:solidFill>
                  <a:srgbClr val="0000FF"/>
                </a:solidFill>
                <a:latin typeface="楷体_GB2312" pitchFamily="49" charset="-122"/>
                <a:ea typeface="楷体_GB2312" pitchFamily="49" charset="-122"/>
              </a:endParaRPr>
            </a:p>
          </p:txBody>
        </p:sp>
        <p:sp>
          <p:nvSpPr>
            <p:cNvPr id="31752" name="文本框 31751"/>
            <p:cNvSpPr txBox="1"/>
            <p:nvPr/>
          </p:nvSpPr>
          <p:spPr>
            <a:xfrm>
              <a:off x="832" y="1640"/>
              <a:ext cx="816" cy="288"/>
            </a:xfrm>
            <a:prstGeom prst="rect">
              <a:avLst/>
            </a:prstGeom>
            <a:noFill/>
            <a:ln w="9525">
              <a:noFill/>
            </a:ln>
          </p:spPr>
          <p:txBody>
            <a:bodyPr>
              <a:spAutoFit/>
            </a:bodyPr>
            <a:p>
              <a:pPr lvl="0" algn="ctr">
                <a:spcBef>
                  <a:spcPct val="50000"/>
                </a:spcBef>
                <a:buClrTx/>
              </a:pPr>
              <a:r>
                <a:rPr lang="en-US" altLang="zh-CN" sz="2400" b="1" err="1">
                  <a:solidFill>
                    <a:srgbClr val="0000FF"/>
                  </a:solidFill>
                  <a:latin typeface="楷体_GB2312" pitchFamily="49" charset="-122"/>
                  <a:ea typeface="楷体_GB2312" pitchFamily="49" charset="-122"/>
                </a:rPr>
                <a:t>ndiff</a:t>
              </a:r>
              <a:endParaRPr lang="en-US" altLang="zh-CN" sz="2400" b="1">
                <a:solidFill>
                  <a:srgbClr val="0000FF"/>
                </a:solidFill>
                <a:latin typeface="楷体_GB2312" pitchFamily="49" charset="-122"/>
                <a:ea typeface="楷体_GB2312" pitchFamily="49" charset="-122"/>
              </a:endParaRPr>
            </a:p>
          </p:txBody>
        </p:sp>
        <p:sp>
          <p:nvSpPr>
            <p:cNvPr id="31753" name="直接连接符 31752"/>
            <p:cNvSpPr/>
            <p:nvPr/>
          </p:nvSpPr>
          <p:spPr>
            <a:xfrm>
              <a:off x="1160" y="1856"/>
              <a:ext cx="184" cy="184"/>
            </a:xfrm>
            <a:prstGeom prst="line">
              <a:avLst/>
            </a:prstGeom>
            <a:ln w="9525" cap="flat" cmpd="sng">
              <a:solidFill>
                <a:schemeClr val="tx1"/>
              </a:solidFill>
              <a:prstDash val="solid"/>
              <a:headEnd type="none" w="med" len="med"/>
              <a:tailEnd type="triangle" w="med" len="med"/>
            </a:ln>
          </p:spPr>
        </p:sp>
        <p:sp>
          <p:nvSpPr>
            <p:cNvPr id="31754" name="文本框 31753"/>
            <p:cNvSpPr txBox="1"/>
            <p:nvPr/>
          </p:nvSpPr>
          <p:spPr>
            <a:xfrm>
              <a:off x="920" y="2736"/>
              <a:ext cx="1648" cy="288"/>
            </a:xfrm>
            <a:prstGeom prst="rect">
              <a:avLst/>
            </a:prstGeom>
            <a:noFill/>
            <a:ln w="9525">
              <a:noFill/>
            </a:ln>
          </p:spPr>
          <p:txBody>
            <a:bodyPr>
              <a:spAutoFit/>
            </a:bodyPr>
            <a:p>
              <a:pPr lvl="0">
                <a:spcBef>
                  <a:spcPct val="50000"/>
                </a:spcBef>
                <a:buClrTx/>
              </a:pPr>
              <a:r>
                <a:rPr lang="en-US" altLang="zh-CN" sz="2400" b="1">
                  <a:solidFill>
                    <a:srgbClr val="0000FF"/>
                  </a:solidFill>
                  <a:latin typeface="楷体_GB2312" pitchFamily="49" charset="-122"/>
                  <a:ea typeface="楷体_GB2312" pitchFamily="49" charset="-122"/>
                </a:rPr>
                <a:t>Original layer</a:t>
              </a:r>
              <a:endParaRPr lang="en-US" altLang="zh-CN" sz="2400" b="1">
                <a:solidFill>
                  <a:srgbClr val="0000FF"/>
                </a:solidFill>
                <a:latin typeface="楷体_GB2312" pitchFamily="49" charset="-122"/>
                <a:ea typeface="楷体_GB2312" pitchFamily="49"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32769"/>
          <p:cNvSpPr txBox="1"/>
          <p:nvPr/>
        </p:nvSpPr>
        <p:spPr>
          <a:xfrm>
            <a:off x="7019925" y="2708275"/>
            <a:ext cx="184150" cy="366713"/>
          </a:xfrm>
          <a:prstGeom prst="rect">
            <a:avLst/>
          </a:prstGeom>
          <a:noFill/>
          <a:ln w="9525">
            <a:noFill/>
          </a:ln>
        </p:spPr>
        <p:txBody>
          <a:bodyPr wrap="none" anchor="t">
            <a:spAutoFit/>
          </a:bodyPr>
          <a:p>
            <a:pPr lvl="0">
              <a:buClrTx/>
            </a:pPr>
            <a:endParaRPr dirty="0">
              <a:latin typeface="Times New Roman" panose="02020603050405020304" pitchFamily="18" charset="0"/>
              <a:ea typeface="宋体" panose="02010600030101010101" pitchFamily="2" charset="-122"/>
            </a:endParaRPr>
          </a:p>
        </p:txBody>
      </p:sp>
      <p:sp>
        <p:nvSpPr>
          <p:cNvPr id="32771" name="直接连接符 32770"/>
          <p:cNvSpPr/>
          <p:nvPr/>
        </p:nvSpPr>
        <p:spPr>
          <a:xfrm flipH="1">
            <a:off x="6300788" y="2997200"/>
            <a:ext cx="358775" cy="144463"/>
          </a:xfrm>
          <a:prstGeom prst="line">
            <a:avLst/>
          </a:prstGeom>
          <a:ln w="9525" cap="flat" cmpd="sng">
            <a:solidFill>
              <a:schemeClr val="tx1"/>
            </a:solidFill>
            <a:prstDash val="solid"/>
            <a:headEnd type="none" w="med" len="med"/>
            <a:tailEnd type="triangle" w="med" len="med"/>
          </a:ln>
        </p:spPr>
      </p:sp>
      <p:sp>
        <p:nvSpPr>
          <p:cNvPr id="32772" name="直接连接符 32771"/>
          <p:cNvSpPr/>
          <p:nvPr/>
        </p:nvSpPr>
        <p:spPr>
          <a:xfrm flipH="1">
            <a:off x="3159125" y="3225800"/>
            <a:ext cx="144463" cy="215900"/>
          </a:xfrm>
          <a:prstGeom prst="line">
            <a:avLst/>
          </a:prstGeom>
          <a:ln w="9525" cap="flat" cmpd="sng">
            <a:solidFill>
              <a:schemeClr val="tx1"/>
            </a:solidFill>
            <a:prstDash val="solid"/>
            <a:headEnd type="none" w="med" len="med"/>
            <a:tailEnd type="triangle" w="med" len="med"/>
          </a:ln>
        </p:spPr>
      </p:sp>
      <p:sp>
        <p:nvSpPr>
          <p:cNvPr id="32773" name="文本框 32772"/>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grpSp>
        <p:nvGrpSpPr>
          <p:cNvPr id="32774" name="组合 32773"/>
          <p:cNvGrpSpPr/>
          <p:nvPr/>
        </p:nvGrpSpPr>
        <p:grpSpPr>
          <a:xfrm>
            <a:off x="1462088" y="2143125"/>
            <a:ext cx="5986462" cy="4562475"/>
            <a:chOff x="873" y="1998"/>
            <a:chExt cx="3771" cy="2874"/>
          </a:xfrm>
        </p:grpSpPr>
        <p:grpSp>
          <p:nvGrpSpPr>
            <p:cNvPr id="32775" name="组合 32774"/>
            <p:cNvGrpSpPr/>
            <p:nvPr/>
          </p:nvGrpSpPr>
          <p:grpSpPr>
            <a:xfrm>
              <a:off x="1080" y="1998"/>
              <a:ext cx="3564" cy="2874"/>
              <a:chOff x="1056" y="760"/>
              <a:chExt cx="3564" cy="2874"/>
            </a:xfrm>
          </p:grpSpPr>
          <p:pic>
            <p:nvPicPr>
              <p:cNvPr id="32776" name="图片 32775" descr="diva33"/>
              <p:cNvPicPr>
                <a:picLocks noChangeAspect="1"/>
              </p:cNvPicPr>
              <p:nvPr/>
            </p:nvPicPr>
            <p:blipFill>
              <a:blip r:embed="rId1"/>
              <a:stretch>
                <a:fillRect/>
              </a:stretch>
            </p:blipFill>
            <p:spPr>
              <a:xfrm>
                <a:off x="1056" y="912"/>
                <a:ext cx="3564" cy="2722"/>
              </a:xfrm>
              <a:prstGeom prst="rect">
                <a:avLst/>
              </a:prstGeom>
              <a:noFill/>
              <a:ln w="9525">
                <a:noFill/>
              </a:ln>
            </p:spPr>
          </p:pic>
          <p:sp>
            <p:nvSpPr>
              <p:cNvPr id="32777" name="直接连接符 32776"/>
              <p:cNvSpPr/>
              <p:nvPr/>
            </p:nvSpPr>
            <p:spPr>
              <a:xfrm flipV="1">
                <a:off x="1872" y="912"/>
                <a:ext cx="264" cy="144"/>
              </a:xfrm>
              <a:prstGeom prst="line">
                <a:avLst/>
              </a:prstGeom>
              <a:ln w="9525" cap="flat" cmpd="sng">
                <a:solidFill>
                  <a:schemeClr val="tx1"/>
                </a:solidFill>
                <a:prstDash val="solid"/>
                <a:headEnd type="none" w="med" len="med"/>
                <a:tailEnd type="triangle" w="med" len="med"/>
              </a:ln>
            </p:spPr>
          </p:sp>
          <p:sp>
            <p:nvSpPr>
              <p:cNvPr id="32778" name="文本框 32777"/>
              <p:cNvSpPr txBox="1"/>
              <p:nvPr/>
            </p:nvSpPr>
            <p:spPr>
              <a:xfrm>
                <a:off x="2176" y="760"/>
                <a:ext cx="624" cy="327"/>
              </a:xfrm>
              <a:prstGeom prst="rect">
                <a:avLst/>
              </a:prstGeom>
              <a:noFill/>
              <a:ln w="9525">
                <a:noFill/>
              </a:ln>
            </p:spPr>
            <p:txBody>
              <a:bodyPr>
                <a:spAutoFit/>
              </a:bodyPr>
              <a:p>
                <a:pPr lvl="0" algn="ctr">
                  <a:spcBef>
                    <a:spcPct val="50000"/>
                  </a:spcBef>
                  <a:buClrTx/>
                </a:pPr>
                <a:r>
                  <a:rPr lang="en-US" altLang="zh-CN" sz="2800">
                    <a:solidFill>
                      <a:srgbClr val="0000FF"/>
                    </a:solidFill>
                    <a:latin typeface="楷体_GB2312" pitchFamily="49" charset="-122"/>
                    <a:ea typeface="楷体_GB2312" pitchFamily="49" charset="-122"/>
                  </a:rPr>
                  <a:t>poly</a:t>
                </a:r>
                <a:endParaRPr lang="en-US" altLang="zh-CN" sz="2800">
                  <a:solidFill>
                    <a:srgbClr val="0000FF"/>
                  </a:solidFill>
                  <a:latin typeface="楷体_GB2312" pitchFamily="49" charset="-122"/>
                  <a:ea typeface="楷体_GB2312" pitchFamily="49" charset="-122"/>
                </a:endParaRPr>
              </a:p>
            </p:txBody>
          </p:sp>
          <p:sp>
            <p:nvSpPr>
              <p:cNvPr id="32779" name="直接连接符 32778"/>
              <p:cNvSpPr/>
              <p:nvPr/>
            </p:nvSpPr>
            <p:spPr>
              <a:xfrm>
                <a:off x="2144" y="1624"/>
                <a:ext cx="352" cy="240"/>
              </a:xfrm>
              <a:prstGeom prst="line">
                <a:avLst/>
              </a:prstGeom>
              <a:ln w="9525" cap="flat" cmpd="sng">
                <a:solidFill>
                  <a:schemeClr val="tx1"/>
                </a:solidFill>
                <a:prstDash val="solid"/>
                <a:headEnd type="none" w="med" len="med"/>
                <a:tailEnd type="triangle" w="med" len="med"/>
              </a:ln>
            </p:spPr>
          </p:sp>
          <p:sp>
            <p:nvSpPr>
              <p:cNvPr id="32780" name="文本框 32779"/>
              <p:cNvSpPr txBox="1"/>
              <p:nvPr/>
            </p:nvSpPr>
            <p:spPr>
              <a:xfrm>
                <a:off x="2504" y="1704"/>
                <a:ext cx="632" cy="327"/>
              </a:xfrm>
              <a:prstGeom prst="rect">
                <a:avLst/>
              </a:prstGeom>
              <a:noFill/>
              <a:ln w="9525">
                <a:noFill/>
              </a:ln>
            </p:spPr>
            <p:txBody>
              <a:bodyPr>
                <a:spAutoFit/>
              </a:bodyPr>
              <a:p>
                <a:pPr lvl="0" algn="ctr">
                  <a:spcBef>
                    <a:spcPct val="50000"/>
                  </a:spcBef>
                  <a:buClrTx/>
                </a:pPr>
                <a:r>
                  <a:rPr lang="en-US" altLang="zh-CN" sz="2800">
                    <a:solidFill>
                      <a:srgbClr val="0000FF"/>
                    </a:solidFill>
                    <a:latin typeface="楷体_GB2312" pitchFamily="49" charset="-122"/>
                    <a:ea typeface="楷体_GB2312" pitchFamily="49" charset="-122"/>
                  </a:rPr>
                  <a:t>diff</a:t>
                </a:r>
                <a:endParaRPr lang="en-US" altLang="zh-CN" sz="2800">
                  <a:solidFill>
                    <a:srgbClr val="0000FF"/>
                  </a:solidFill>
                  <a:latin typeface="楷体_GB2312" pitchFamily="49" charset="-122"/>
                  <a:ea typeface="楷体_GB2312" pitchFamily="49" charset="-122"/>
                </a:endParaRPr>
              </a:p>
            </p:txBody>
          </p:sp>
        </p:grpSp>
        <p:grpSp>
          <p:nvGrpSpPr>
            <p:cNvPr id="32781" name="组合 32780"/>
            <p:cNvGrpSpPr/>
            <p:nvPr/>
          </p:nvGrpSpPr>
          <p:grpSpPr>
            <a:xfrm>
              <a:off x="873" y="2054"/>
              <a:ext cx="551" cy="426"/>
              <a:chOff x="873" y="2054"/>
              <a:chExt cx="551" cy="426"/>
            </a:xfrm>
          </p:grpSpPr>
          <p:sp>
            <p:nvSpPr>
              <p:cNvPr id="32782" name="文本框 32781"/>
              <p:cNvSpPr txBox="1"/>
              <p:nvPr/>
            </p:nvSpPr>
            <p:spPr>
              <a:xfrm>
                <a:off x="873" y="2054"/>
                <a:ext cx="551"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原始层</a:t>
                </a:r>
                <a:endParaRPr lang="zh-CN" altLang="en-US" b="1" dirty="0">
                  <a:latin typeface="Times New Roman" panose="02020603050405020304" pitchFamily="18" charset="0"/>
                  <a:ea typeface="宋体" panose="02010600030101010101" pitchFamily="2" charset="-122"/>
                </a:endParaRPr>
              </a:p>
            </p:txBody>
          </p:sp>
          <p:sp>
            <p:nvSpPr>
              <p:cNvPr id="32783" name="直接连接符 32782"/>
              <p:cNvSpPr/>
              <p:nvPr/>
            </p:nvSpPr>
            <p:spPr>
              <a:xfrm>
                <a:off x="1104" y="2320"/>
                <a:ext cx="160" cy="160"/>
              </a:xfrm>
              <a:prstGeom prst="line">
                <a:avLst/>
              </a:prstGeom>
              <a:ln w="9525" cap="flat" cmpd="sng">
                <a:solidFill>
                  <a:schemeClr val="tx1"/>
                </a:solidFill>
                <a:prstDash val="solid"/>
                <a:headEnd type="none" w="med" len="med"/>
                <a:tailEnd type="triangle" w="med" len="med"/>
              </a:ln>
            </p:spPr>
          </p:sp>
        </p:grpSp>
      </p:grpSp>
      <p:sp>
        <p:nvSpPr>
          <p:cNvPr id="32784" name="文本框 32783"/>
          <p:cNvSpPr txBox="1"/>
          <p:nvPr/>
        </p:nvSpPr>
        <p:spPr>
          <a:xfrm>
            <a:off x="1231900" y="1638300"/>
            <a:ext cx="5626100" cy="116046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Logical Commands</a:t>
            </a:r>
            <a:r>
              <a:rPr lang="zh-CN" altLang="en-US" sz="2800" b="1" dirty="0">
                <a:latin typeface="楷体_GB2312" pitchFamily="49" charset="-122"/>
                <a:ea typeface="楷体_GB2312" pitchFamily="49" charset="-122"/>
              </a:rPr>
              <a:t>（逻辑命令）</a:t>
            </a:r>
            <a:endParaRPr lang="zh-CN" altLang="en-US" sz="2800" b="1" dirty="0">
              <a:latin typeface="楷体_GB2312" pitchFamily="49" charset="-122"/>
              <a:ea typeface="楷体_GB2312" pitchFamily="49" charset="-122"/>
            </a:endParaRPr>
          </a:p>
          <a:p>
            <a:pPr lvl="0" algn="ctr">
              <a:spcBef>
                <a:spcPct val="50000"/>
              </a:spcBef>
              <a:buClrTx/>
            </a:pPr>
            <a:endParaRPr lang="zh-CN" altLang="en-US" sz="2800" dirty="0">
              <a:solidFill>
                <a:srgbClr val="0000FF"/>
              </a:solidFill>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1333500" y="1574800"/>
            <a:ext cx="6362700" cy="51911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Relational Commands </a:t>
            </a:r>
            <a:r>
              <a:rPr lang="zh-CN" altLang="en-US" sz="2800" b="1" dirty="0">
                <a:latin typeface="楷体_GB2312" pitchFamily="49" charset="-122"/>
                <a:ea typeface="楷体_GB2312" pitchFamily="49" charset="-122"/>
              </a:rPr>
              <a:t>（关系命令）</a:t>
            </a:r>
            <a:endParaRPr lang="zh-CN" altLang="en-US" sz="2800" b="1" dirty="0">
              <a:latin typeface="楷体_GB2312" pitchFamily="49" charset="-122"/>
              <a:ea typeface="楷体_GB2312" pitchFamily="49" charset="-122"/>
            </a:endParaRPr>
          </a:p>
        </p:txBody>
      </p:sp>
      <p:sp>
        <p:nvSpPr>
          <p:cNvPr id="33795" name="文本框 33794"/>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pic>
        <p:nvPicPr>
          <p:cNvPr id="33796" name="图片 33795"/>
          <p:cNvPicPr>
            <a:picLocks noChangeAspect="1"/>
          </p:cNvPicPr>
          <p:nvPr/>
        </p:nvPicPr>
        <p:blipFill>
          <a:blip r:embed="rId1"/>
          <a:stretch>
            <a:fillRect/>
          </a:stretch>
        </p:blipFill>
        <p:spPr>
          <a:xfrm>
            <a:off x="1773238" y="2066925"/>
            <a:ext cx="5878512" cy="44005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20" name="组合 34819"/>
          <p:cNvGrpSpPr/>
          <p:nvPr/>
        </p:nvGrpSpPr>
        <p:grpSpPr>
          <a:xfrm>
            <a:off x="1189038" y="2298700"/>
            <a:ext cx="6599237" cy="4318000"/>
            <a:chOff x="781" y="816"/>
            <a:chExt cx="4157" cy="2720"/>
          </a:xfrm>
        </p:grpSpPr>
        <p:pic>
          <p:nvPicPr>
            <p:cNvPr id="34821" name="图片 34820" descr="diva35"/>
            <p:cNvPicPr>
              <a:picLocks noChangeAspect="1"/>
            </p:cNvPicPr>
            <p:nvPr/>
          </p:nvPicPr>
          <p:blipFill>
            <a:blip r:embed="rId1"/>
            <a:stretch>
              <a:fillRect/>
            </a:stretch>
          </p:blipFill>
          <p:spPr>
            <a:xfrm>
              <a:off x="1008" y="816"/>
              <a:ext cx="3765" cy="2720"/>
            </a:xfrm>
            <a:prstGeom prst="rect">
              <a:avLst/>
            </a:prstGeom>
            <a:noFill/>
            <a:ln w="9525">
              <a:noFill/>
            </a:ln>
          </p:spPr>
        </p:pic>
        <p:sp>
          <p:nvSpPr>
            <p:cNvPr id="34822" name="文本框 34821"/>
            <p:cNvSpPr txBox="1"/>
            <p:nvPr/>
          </p:nvSpPr>
          <p:spPr>
            <a:xfrm>
              <a:off x="4500" y="923"/>
              <a:ext cx="438" cy="250"/>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内切</a:t>
              </a:r>
              <a:endParaRPr lang="zh-CN" altLang="en-US" sz="2000" b="1" dirty="0">
                <a:latin typeface="Times New Roman" panose="02020603050405020304" pitchFamily="18" charset="0"/>
                <a:ea typeface="宋体" panose="02010600030101010101" pitchFamily="2" charset="-122"/>
              </a:endParaRPr>
            </a:p>
          </p:txBody>
        </p:sp>
        <p:sp>
          <p:nvSpPr>
            <p:cNvPr id="34823" name="直接连接符 34822"/>
            <p:cNvSpPr/>
            <p:nvPr/>
          </p:nvSpPr>
          <p:spPr>
            <a:xfrm flipH="1">
              <a:off x="4059" y="1071"/>
              <a:ext cx="499" cy="0"/>
            </a:xfrm>
            <a:prstGeom prst="line">
              <a:avLst/>
            </a:prstGeom>
            <a:ln w="9525" cap="flat" cmpd="sng">
              <a:solidFill>
                <a:schemeClr val="tx1"/>
              </a:solidFill>
              <a:prstDash val="solid"/>
              <a:headEnd type="none" w="med" len="med"/>
              <a:tailEnd type="triangle" w="med" len="med"/>
            </a:ln>
          </p:spPr>
        </p:sp>
        <p:sp>
          <p:nvSpPr>
            <p:cNvPr id="34824" name="直接连接符 34823"/>
            <p:cNvSpPr/>
            <p:nvPr/>
          </p:nvSpPr>
          <p:spPr>
            <a:xfrm flipH="1" flipV="1">
              <a:off x="3742" y="890"/>
              <a:ext cx="816" cy="181"/>
            </a:xfrm>
            <a:prstGeom prst="line">
              <a:avLst/>
            </a:prstGeom>
            <a:ln w="9525" cap="flat" cmpd="sng">
              <a:solidFill>
                <a:schemeClr val="tx1"/>
              </a:solidFill>
              <a:prstDash val="solid"/>
              <a:headEnd type="none" w="med" len="med"/>
              <a:tailEnd type="triangle" w="med" len="med"/>
            </a:ln>
          </p:spPr>
        </p:sp>
        <p:sp>
          <p:nvSpPr>
            <p:cNvPr id="34825" name="文本框 34824"/>
            <p:cNvSpPr txBox="1"/>
            <p:nvPr/>
          </p:nvSpPr>
          <p:spPr>
            <a:xfrm>
              <a:off x="781" y="1603"/>
              <a:ext cx="438" cy="250"/>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外切</a:t>
              </a:r>
              <a:endParaRPr lang="zh-CN" altLang="en-US" sz="2000" b="1" dirty="0">
                <a:latin typeface="Times New Roman" panose="02020603050405020304" pitchFamily="18" charset="0"/>
                <a:ea typeface="宋体" panose="02010600030101010101" pitchFamily="2" charset="-122"/>
              </a:endParaRPr>
            </a:p>
          </p:txBody>
        </p:sp>
        <p:sp>
          <p:nvSpPr>
            <p:cNvPr id="34826" name="直接连接符 34825"/>
            <p:cNvSpPr/>
            <p:nvPr/>
          </p:nvSpPr>
          <p:spPr>
            <a:xfrm flipV="1">
              <a:off x="1156" y="1344"/>
              <a:ext cx="409" cy="362"/>
            </a:xfrm>
            <a:prstGeom prst="line">
              <a:avLst/>
            </a:prstGeom>
            <a:ln w="9525" cap="flat" cmpd="sng">
              <a:solidFill>
                <a:schemeClr val="tx1"/>
              </a:solidFill>
              <a:prstDash val="solid"/>
              <a:headEnd type="none" w="med" len="med"/>
              <a:tailEnd type="triangle" w="med" len="med"/>
            </a:ln>
          </p:spPr>
        </p:sp>
        <p:sp>
          <p:nvSpPr>
            <p:cNvPr id="34827" name="文本框 34826"/>
            <p:cNvSpPr txBox="1"/>
            <p:nvPr/>
          </p:nvSpPr>
          <p:spPr>
            <a:xfrm>
              <a:off x="2051" y="1013"/>
              <a:ext cx="760" cy="442"/>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图片有错</a:t>
              </a:r>
              <a:endParaRPr lang="zh-CN" altLang="en-US" sz="2000" b="1" dirty="0">
                <a:latin typeface="Times New Roman" panose="02020603050405020304" pitchFamily="18" charset="0"/>
                <a:ea typeface="宋体" panose="02010600030101010101" pitchFamily="2" charset="-122"/>
              </a:endParaRPr>
            </a:p>
            <a:p>
              <a:pPr lvl="0">
                <a:buClrTx/>
              </a:pPr>
              <a:r>
                <a:rPr lang="zh-CN" altLang="en-US" sz="2000" b="1" dirty="0">
                  <a:latin typeface="Times New Roman" panose="02020603050405020304" pitchFamily="18" charset="0"/>
                  <a:ea typeface="宋体" panose="02010600030101010101" pitchFamily="2" charset="-122"/>
                </a:rPr>
                <a:t>颠倒一下</a:t>
              </a:r>
              <a:endParaRPr lang="zh-CN" altLang="en-US" sz="2000" b="1" dirty="0">
                <a:latin typeface="Times New Roman" panose="02020603050405020304" pitchFamily="18" charset="0"/>
                <a:ea typeface="宋体" panose="02010600030101010101" pitchFamily="2" charset="-122"/>
              </a:endParaRPr>
            </a:p>
          </p:txBody>
        </p:sp>
        <p:sp>
          <p:nvSpPr>
            <p:cNvPr id="34828" name="直接连接符 34827"/>
            <p:cNvSpPr/>
            <p:nvPr/>
          </p:nvSpPr>
          <p:spPr>
            <a:xfrm flipH="1">
              <a:off x="1757" y="1162"/>
              <a:ext cx="352" cy="160"/>
            </a:xfrm>
            <a:prstGeom prst="line">
              <a:avLst/>
            </a:prstGeom>
            <a:ln w="9525" cap="flat" cmpd="sng">
              <a:solidFill>
                <a:schemeClr val="tx1"/>
              </a:solidFill>
              <a:prstDash val="solid"/>
              <a:headEnd type="none" w="med" len="med"/>
              <a:tailEnd type="triangle" w="med" len="med"/>
            </a:ln>
          </p:spPr>
        </p:sp>
        <p:sp>
          <p:nvSpPr>
            <p:cNvPr id="34829" name="直接连接符 34828"/>
            <p:cNvSpPr/>
            <p:nvPr/>
          </p:nvSpPr>
          <p:spPr>
            <a:xfrm>
              <a:off x="1202" y="1797"/>
              <a:ext cx="589" cy="136"/>
            </a:xfrm>
            <a:prstGeom prst="line">
              <a:avLst/>
            </a:prstGeom>
            <a:ln w="9525" cap="flat" cmpd="sng">
              <a:solidFill>
                <a:schemeClr val="tx1"/>
              </a:solidFill>
              <a:prstDash val="solid"/>
              <a:headEnd type="none" w="med" len="med"/>
              <a:tailEnd type="triangle" w="med" len="med"/>
            </a:ln>
          </p:spPr>
        </p:sp>
        <p:sp>
          <p:nvSpPr>
            <p:cNvPr id="34830" name="直接连接符 34829"/>
            <p:cNvSpPr/>
            <p:nvPr/>
          </p:nvSpPr>
          <p:spPr>
            <a:xfrm flipH="1">
              <a:off x="1383" y="1162"/>
              <a:ext cx="681" cy="45"/>
            </a:xfrm>
            <a:prstGeom prst="line">
              <a:avLst/>
            </a:prstGeom>
            <a:ln w="9525" cap="flat" cmpd="sng">
              <a:solidFill>
                <a:schemeClr val="tx1"/>
              </a:solidFill>
              <a:prstDash val="solid"/>
              <a:headEnd type="none" w="med" len="med"/>
              <a:tailEnd type="triangle" w="med" len="med"/>
            </a:ln>
          </p:spPr>
        </p:sp>
      </p:grpSp>
      <p:sp>
        <p:nvSpPr>
          <p:cNvPr id="34831" name="文本框 34830"/>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
        <p:nvSpPr>
          <p:cNvPr id="34832" name="文本框 34831"/>
          <p:cNvSpPr txBox="1"/>
          <p:nvPr/>
        </p:nvSpPr>
        <p:spPr>
          <a:xfrm>
            <a:off x="1331913" y="1557338"/>
            <a:ext cx="6362700" cy="519112"/>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Relational Commands </a:t>
            </a:r>
            <a:r>
              <a:rPr lang="zh-CN" altLang="en-US" sz="2800" b="1" dirty="0">
                <a:latin typeface="楷体_GB2312" pitchFamily="49" charset="-122"/>
                <a:ea typeface="楷体_GB2312" pitchFamily="49" charset="-122"/>
              </a:rPr>
              <a:t>（关系命令）</a:t>
            </a:r>
            <a:endParaRPr lang="zh-CN" altLang="en-US" sz="2800" b="1" dirty="0">
              <a:latin typeface="楷体_GB2312" pitchFamily="49" charset="-122"/>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35841"/>
          <p:cNvSpPr txBox="1"/>
          <p:nvPr/>
        </p:nvSpPr>
        <p:spPr>
          <a:xfrm>
            <a:off x="1358900" y="1549400"/>
            <a:ext cx="5943600" cy="51911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Sizing Commands</a:t>
            </a:r>
            <a:r>
              <a:rPr lang="zh-CN" altLang="en-US" sz="2800" b="1" dirty="0">
                <a:latin typeface="楷体_GB2312" pitchFamily="49" charset="-122"/>
                <a:ea typeface="楷体_GB2312" pitchFamily="49" charset="-122"/>
              </a:rPr>
              <a:t>（尺寸命令）</a:t>
            </a:r>
            <a:endParaRPr lang="zh-CN" altLang="en-US" sz="2800" b="1" dirty="0">
              <a:latin typeface="楷体_GB2312" pitchFamily="49" charset="-122"/>
              <a:ea typeface="楷体_GB2312" pitchFamily="49" charset="-122"/>
            </a:endParaRPr>
          </a:p>
        </p:txBody>
      </p:sp>
      <p:grpSp>
        <p:nvGrpSpPr>
          <p:cNvPr id="35843" name="组合 35842"/>
          <p:cNvGrpSpPr/>
          <p:nvPr/>
        </p:nvGrpSpPr>
        <p:grpSpPr>
          <a:xfrm>
            <a:off x="1625600" y="2044700"/>
            <a:ext cx="6002338" cy="4594225"/>
            <a:chOff x="1008" y="816"/>
            <a:chExt cx="3781" cy="2894"/>
          </a:xfrm>
        </p:grpSpPr>
        <p:pic>
          <p:nvPicPr>
            <p:cNvPr id="35844" name="图片 35843" descr="diva36"/>
            <p:cNvPicPr>
              <a:picLocks noChangeAspect="1"/>
            </p:cNvPicPr>
            <p:nvPr/>
          </p:nvPicPr>
          <p:blipFill>
            <a:blip r:embed="rId1"/>
            <a:stretch>
              <a:fillRect/>
            </a:stretch>
          </p:blipFill>
          <p:spPr>
            <a:xfrm>
              <a:off x="1008" y="816"/>
              <a:ext cx="3781" cy="2721"/>
            </a:xfrm>
            <a:prstGeom prst="rect">
              <a:avLst/>
            </a:prstGeom>
            <a:noFill/>
            <a:ln w="9525">
              <a:noFill/>
            </a:ln>
          </p:spPr>
        </p:pic>
        <p:sp>
          <p:nvSpPr>
            <p:cNvPr id="35845" name="文本框 35844"/>
            <p:cNvSpPr txBox="1"/>
            <p:nvPr/>
          </p:nvSpPr>
          <p:spPr>
            <a:xfrm>
              <a:off x="1292" y="2115"/>
              <a:ext cx="1131"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把整个图形扩展</a:t>
              </a:r>
              <a:endParaRPr lang="zh-CN" altLang="en-US" b="1" dirty="0">
                <a:latin typeface="Times New Roman" panose="02020603050405020304" pitchFamily="18" charset="0"/>
                <a:ea typeface="宋体" panose="02010600030101010101" pitchFamily="2" charset="-122"/>
              </a:endParaRPr>
            </a:p>
          </p:txBody>
        </p:sp>
        <p:sp>
          <p:nvSpPr>
            <p:cNvPr id="35846" name="文本框 35845"/>
            <p:cNvSpPr txBox="1"/>
            <p:nvPr/>
          </p:nvSpPr>
          <p:spPr>
            <a:xfrm>
              <a:off x="3651" y="2115"/>
              <a:ext cx="696"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扩展边沿</a:t>
              </a:r>
              <a:endParaRPr lang="zh-CN" altLang="en-US" b="1" dirty="0">
                <a:latin typeface="Times New Roman" panose="02020603050405020304" pitchFamily="18" charset="0"/>
                <a:ea typeface="宋体" panose="02010600030101010101" pitchFamily="2" charset="-122"/>
              </a:endParaRPr>
            </a:p>
          </p:txBody>
        </p:sp>
        <p:sp>
          <p:nvSpPr>
            <p:cNvPr id="35847" name="文本框 35846"/>
            <p:cNvSpPr txBox="1"/>
            <p:nvPr/>
          </p:nvSpPr>
          <p:spPr>
            <a:xfrm>
              <a:off x="2459" y="3479"/>
              <a:ext cx="550"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线扩展</a:t>
              </a:r>
              <a:endParaRPr lang="zh-CN" altLang="en-US" b="1" dirty="0">
                <a:latin typeface="Times New Roman" panose="02020603050405020304" pitchFamily="18" charset="0"/>
                <a:ea typeface="宋体" panose="02010600030101010101" pitchFamily="2" charset="-122"/>
              </a:endParaRPr>
            </a:p>
          </p:txBody>
        </p:sp>
      </p:grpSp>
      <p:sp>
        <p:nvSpPr>
          <p:cNvPr id="35848" name="文本框 35847"/>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框 36865"/>
          <p:cNvSpPr txBox="1"/>
          <p:nvPr/>
        </p:nvSpPr>
        <p:spPr>
          <a:xfrm>
            <a:off x="1193800" y="1562100"/>
            <a:ext cx="7010400" cy="51911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Selection Commands</a:t>
            </a:r>
            <a:r>
              <a:rPr lang="zh-CN" altLang="en-US" sz="2800" b="1" dirty="0">
                <a:latin typeface="楷体_GB2312" pitchFamily="49" charset="-122"/>
                <a:ea typeface="楷体_GB2312" pitchFamily="49" charset="-122"/>
              </a:rPr>
              <a:t>（选择命令）</a:t>
            </a:r>
            <a:endParaRPr lang="zh-CN" altLang="en-US" sz="2800" b="1" dirty="0">
              <a:latin typeface="楷体_GB2312" pitchFamily="49" charset="-122"/>
              <a:ea typeface="楷体_GB2312" pitchFamily="49" charset="-122"/>
            </a:endParaRPr>
          </a:p>
        </p:txBody>
      </p:sp>
      <p:grpSp>
        <p:nvGrpSpPr>
          <p:cNvPr id="36867" name="组合 36866"/>
          <p:cNvGrpSpPr/>
          <p:nvPr/>
        </p:nvGrpSpPr>
        <p:grpSpPr>
          <a:xfrm>
            <a:off x="1333500" y="2032000"/>
            <a:ext cx="5768975" cy="4587875"/>
            <a:chOff x="960" y="816"/>
            <a:chExt cx="3634" cy="2890"/>
          </a:xfrm>
        </p:grpSpPr>
        <p:pic>
          <p:nvPicPr>
            <p:cNvPr id="36868" name="图片 36867" descr="diva38"/>
            <p:cNvPicPr>
              <a:picLocks noChangeAspect="1"/>
            </p:cNvPicPr>
            <p:nvPr/>
          </p:nvPicPr>
          <p:blipFill>
            <a:blip r:embed="rId1"/>
            <a:stretch>
              <a:fillRect/>
            </a:stretch>
          </p:blipFill>
          <p:spPr>
            <a:xfrm>
              <a:off x="960" y="816"/>
              <a:ext cx="3634" cy="2719"/>
            </a:xfrm>
            <a:prstGeom prst="rect">
              <a:avLst/>
            </a:prstGeom>
            <a:noFill/>
            <a:ln w="9525">
              <a:noFill/>
            </a:ln>
          </p:spPr>
        </p:pic>
        <p:sp>
          <p:nvSpPr>
            <p:cNvPr id="36869" name="文本框 36868"/>
            <p:cNvSpPr txBox="1"/>
            <p:nvPr/>
          </p:nvSpPr>
          <p:spPr>
            <a:xfrm>
              <a:off x="2744" y="3475"/>
              <a:ext cx="406"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图形</a:t>
              </a:r>
              <a:endParaRPr lang="zh-CN" altLang="en-US" b="1" dirty="0">
                <a:latin typeface="Times New Roman" panose="02020603050405020304" pitchFamily="18" charset="0"/>
                <a:ea typeface="宋体" panose="02010600030101010101" pitchFamily="2" charset="-122"/>
              </a:endParaRPr>
            </a:p>
          </p:txBody>
        </p:sp>
        <p:sp>
          <p:nvSpPr>
            <p:cNvPr id="36870" name="直接连接符 36869"/>
            <p:cNvSpPr/>
            <p:nvPr/>
          </p:nvSpPr>
          <p:spPr>
            <a:xfrm flipH="1">
              <a:off x="2562" y="3612"/>
              <a:ext cx="273" cy="0"/>
            </a:xfrm>
            <a:prstGeom prst="line">
              <a:avLst/>
            </a:prstGeom>
            <a:ln w="9525" cap="flat" cmpd="sng">
              <a:solidFill>
                <a:schemeClr val="tx1"/>
              </a:solidFill>
              <a:prstDash val="solid"/>
              <a:headEnd type="none" w="med" len="med"/>
              <a:tailEnd type="none" w="med" len="med"/>
            </a:ln>
          </p:spPr>
        </p:sp>
        <p:sp>
          <p:nvSpPr>
            <p:cNvPr id="36871" name="直接连接符 36870"/>
            <p:cNvSpPr/>
            <p:nvPr/>
          </p:nvSpPr>
          <p:spPr>
            <a:xfrm flipV="1">
              <a:off x="2562" y="3475"/>
              <a:ext cx="0" cy="137"/>
            </a:xfrm>
            <a:prstGeom prst="line">
              <a:avLst/>
            </a:prstGeom>
            <a:ln w="9525" cap="flat" cmpd="sng">
              <a:solidFill>
                <a:schemeClr val="tx1"/>
              </a:solidFill>
              <a:prstDash val="solid"/>
              <a:headEnd type="none" w="med" len="med"/>
              <a:tailEnd type="triangle" w="med" len="med"/>
            </a:ln>
          </p:spPr>
        </p:sp>
        <p:sp>
          <p:nvSpPr>
            <p:cNvPr id="36872" name="文本框 36871"/>
            <p:cNvSpPr txBox="1"/>
            <p:nvPr/>
          </p:nvSpPr>
          <p:spPr>
            <a:xfrm>
              <a:off x="2517" y="1570"/>
              <a:ext cx="572" cy="231"/>
            </a:xfrm>
            <a:prstGeom prst="rect">
              <a:avLst/>
            </a:prstGeom>
            <a:noFill/>
            <a:ln w="9525">
              <a:noFill/>
            </a:ln>
          </p:spPr>
          <p:txBody>
            <a:bodyPr wrap="none" anchor="t">
              <a:spAutoFit/>
            </a:bodyPr>
            <a:p>
              <a:pPr lvl="0">
                <a:buClrTx/>
              </a:pPr>
              <a:r>
                <a:rPr lang="en-US" altLang="zh-CN">
                  <a:latin typeface="Times New Roman" panose="02020603050405020304" pitchFamily="18" charset="0"/>
                  <a:ea typeface="宋体" panose="02010600030101010101" pitchFamily="2" charset="-122"/>
                </a:rPr>
                <a:t>octagon</a:t>
              </a:r>
              <a:endParaRPr lang="en-US" altLang="zh-CN">
                <a:latin typeface="Times New Roman" panose="02020603050405020304" pitchFamily="18" charset="0"/>
                <a:ea typeface="宋体" panose="02010600030101010101" pitchFamily="2" charset="-122"/>
              </a:endParaRPr>
            </a:p>
          </p:txBody>
        </p:sp>
        <p:sp>
          <p:nvSpPr>
            <p:cNvPr id="36873" name="直接连接符 36872"/>
            <p:cNvSpPr/>
            <p:nvPr/>
          </p:nvSpPr>
          <p:spPr>
            <a:xfrm flipV="1">
              <a:off x="2880" y="1389"/>
              <a:ext cx="0" cy="272"/>
            </a:xfrm>
            <a:prstGeom prst="line">
              <a:avLst/>
            </a:prstGeom>
            <a:ln w="9525" cap="flat" cmpd="sng">
              <a:solidFill>
                <a:schemeClr val="tx1"/>
              </a:solidFill>
              <a:prstDash val="solid"/>
              <a:headEnd type="none" w="med" len="med"/>
              <a:tailEnd type="triangle" w="med" len="med"/>
            </a:ln>
          </p:spPr>
        </p:sp>
        <p:sp>
          <p:nvSpPr>
            <p:cNvPr id="36874" name="文本框 36873"/>
            <p:cNvSpPr txBox="1"/>
            <p:nvPr/>
          </p:nvSpPr>
          <p:spPr>
            <a:xfrm>
              <a:off x="3865" y="893"/>
              <a:ext cx="406"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顶点</a:t>
              </a:r>
              <a:endParaRPr lang="zh-CN" altLang="en-US" b="1" dirty="0">
                <a:latin typeface="Times New Roman" panose="02020603050405020304" pitchFamily="18" charset="0"/>
                <a:ea typeface="宋体" panose="02010600030101010101" pitchFamily="2" charset="-122"/>
              </a:endParaRPr>
            </a:p>
          </p:txBody>
        </p:sp>
        <p:sp>
          <p:nvSpPr>
            <p:cNvPr id="36875" name="直接连接符 36874"/>
            <p:cNvSpPr/>
            <p:nvPr/>
          </p:nvSpPr>
          <p:spPr>
            <a:xfrm flipH="1">
              <a:off x="3742" y="1117"/>
              <a:ext cx="227" cy="136"/>
            </a:xfrm>
            <a:prstGeom prst="line">
              <a:avLst/>
            </a:prstGeom>
            <a:ln w="9525" cap="flat" cmpd="sng">
              <a:solidFill>
                <a:schemeClr val="tx1"/>
              </a:solidFill>
              <a:prstDash val="solid"/>
              <a:headEnd type="none" w="med" len="med"/>
              <a:tailEnd type="triangle" w="med" len="med"/>
            </a:ln>
          </p:spPr>
        </p:sp>
        <p:sp>
          <p:nvSpPr>
            <p:cNvPr id="36876" name="直接连接符 36875"/>
            <p:cNvSpPr/>
            <p:nvPr/>
          </p:nvSpPr>
          <p:spPr>
            <a:xfrm flipH="1" flipV="1">
              <a:off x="1768" y="1976"/>
              <a:ext cx="160" cy="248"/>
            </a:xfrm>
            <a:prstGeom prst="line">
              <a:avLst/>
            </a:prstGeom>
            <a:ln w="9525" cap="flat" cmpd="sng">
              <a:solidFill>
                <a:schemeClr val="tx1"/>
              </a:solidFill>
              <a:prstDash val="solid"/>
              <a:headEnd type="none" w="med" len="med"/>
              <a:tailEnd type="triangle" w="med" len="med"/>
            </a:ln>
          </p:spPr>
        </p:sp>
        <p:sp>
          <p:nvSpPr>
            <p:cNvPr id="36877" name="直接连接符 36876"/>
            <p:cNvSpPr/>
            <p:nvPr/>
          </p:nvSpPr>
          <p:spPr>
            <a:xfrm flipV="1">
              <a:off x="1928" y="1536"/>
              <a:ext cx="280" cy="664"/>
            </a:xfrm>
            <a:prstGeom prst="line">
              <a:avLst/>
            </a:prstGeom>
            <a:ln w="9525" cap="flat" cmpd="sng">
              <a:solidFill>
                <a:schemeClr val="tx1"/>
              </a:solidFill>
              <a:prstDash val="solid"/>
              <a:headEnd type="none" w="med" len="med"/>
              <a:tailEnd type="triangle" w="med" len="med"/>
            </a:ln>
          </p:spPr>
        </p:sp>
        <p:sp>
          <p:nvSpPr>
            <p:cNvPr id="36878" name="直接连接符 36877"/>
            <p:cNvSpPr/>
            <p:nvPr/>
          </p:nvSpPr>
          <p:spPr>
            <a:xfrm flipH="1" flipV="1">
              <a:off x="1976" y="1552"/>
              <a:ext cx="192" cy="528"/>
            </a:xfrm>
            <a:prstGeom prst="line">
              <a:avLst/>
            </a:prstGeom>
            <a:ln w="9525" cap="flat" cmpd="sng">
              <a:solidFill>
                <a:schemeClr val="tx1"/>
              </a:solidFill>
              <a:prstDash val="solid"/>
              <a:headEnd type="none" w="med" len="med"/>
              <a:tailEnd type="triangle" w="med" len="med"/>
            </a:ln>
          </p:spPr>
        </p:sp>
      </p:grpSp>
      <p:sp>
        <p:nvSpPr>
          <p:cNvPr id="36879" name="文本框 36878"/>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图片 37889" descr="diva39"/>
          <p:cNvPicPr>
            <a:picLocks noChangeAspect="1"/>
          </p:cNvPicPr>
          <p:nvPr/>
        </p:nvPicPr>
        <p:blipFill>
          <a:blip r:embed="rId1"/>
          <a:stretch>
            <a:fillRect/>
          </a:stretch>
        </p:blipFill>
        <p:spPr>
          <a:xfrm>
            <a:off x="2070100" y="2108200"/>
            <a:ext cx="4965700" cy="4319588"/>
          </a:xfrm>
          <a:prstGeom prst="rect">
            <a:avLst/>
          </a:prstGeom>
          <a:noFill/>
          <a:ln w="9525">
            <a:noFill/>
          </a:ln>
        </p:spPr>
      </p:pic>
      <p:grpSp>
        <p:nvGrpSpPr>
          <p:cNvPr id="37891" name="组合 37890"/>
          <p:cNvGrpSpPr/>
          <p:nvPr/>
        </p:nvGrpSpPr>
        <p:grpSpPr>
          <a:xfrm>
            <a:off x="5753100" y="2392363"/>
            <a:ext cx="3233738" cy="841375"/>
            <a:chOff x="3560" y="1011"/>
            <a:chExt cx="2037" cy="530"/>
          </a:xfrm>
        </p:grpSpPr>
        <p:sp>
          <p:nvSpPr>
            <p:cNvPr id="37892" name="文本框 37891"/>
            <p:cNvSpPr txBox="1"/>
            <p:nvPr/>
          </p:nvSpPr>
          <p:spPr>
            <a:xfrm>
              <a:off x="3560" y="1011"/>
              <a:ext cx="1907" cy="250"/>
            </a:xfrm>
            <a:prstGeom prst="rect">
              <a:avLst/>
            </a:prstGeom>
            <a:noFill/>
            <a:ln w="9525">
              <a:noFill/>
            </a:ln>
          </p:spPr>
          <p:txBody>
            <a:bodyPr wrap="none" anchor="t">
              <a:spAutoFit/>
            </a:bodyPr>
            <a:p>
              <a:pPr lvl="0">
                <a:buClrTx/>
              </a:pPr>
              <a:r>
                <a:rPr lang="en-US" altLang="zh-CN" sz="2000" b="1">
                  <a:latin typeface="Times New Roman" panose="02020603050405020304" pitchFamily="18" charset="0"/>
                  <a:ea typeface="宋体" panose="02010600030101010101" pitchFamily="2" charset="-122"/>
                </a:rPr>
                <a:t>gate = geomAnd(poly diff)</a:t>
              </a:r>
              <a:endParaRPr lang="en-US" altLang="zh-CN" sz="2000" b="1">
                <a:latin typeface="Times New Roman" panose="02020603050405020304" pitchFamily="18" charset="0"/>
                <a:ea typeface="宋体" panose="02010600030101010101" pitchFamily="2" charset="-122"/>
              </a:endParaRPr>
            </a:p>
          </p:txBody>
        </p:sp>
        <p:sp>
          <p:nvSpPr>
            <p:cNvPr id="37893" name="文本框 37892"/>
            <p:cNvSpPr txBox="1"/>
            <p:nvPr/>
          </p:nvSpPr>
          <p:spPr>
            <a:xfrm>
              <a:off x="3574" y="1291"/>
              <a:ext cx="2023" cy="250"/>
            </a:xfrm>
            <a:prstGeom prst="rect">
              <a:avLst/>
            </a:prstGeom>
            <a:noFill/>
            <a:ln w="9525">
              <a:noFill/>
            </a:ln>
          </p:spPr>
          <p:txBody>
            <a:bodyPr wrap="none" anchor="t">
              <a:spAutoFit/>
            </a:bodyPr>
            <a:p>
              <a:pPr lvl="0">
                <a:buClrTx/>
              </a:pPr>
              <a:r>
                <a:rPr lang="en-US" altLang="zh-CN" sz="2000" b="1" err="1">
                  <a:latin typeface="Times New Roman" panose="02020603050405020304" pitchFamily="18" charset="0"/>
                  <a:ea typeface="宋体" panose="02010600030101010101" pitchFamily="2" charset="-122"/>
                </a:rPr>
                <a:t>sd = geomAndNot(diff</a:t>
              </a:r>
              <a:r>
                <a:rPr lang="en-US" altLang="zh-CN" sz="2000" b="1">
                  <a:latin typeface="Times New Roman" panose="02020603050405020304" pitchFamily="18" charset="0"/>
                  <a:ea typeface="宋体" panose="02010600030101010101" pitchFamily="2" charset="-122"/>
                </a:rPr>
                <a:t> poly)</a:t>
              </a:r>
              <a:endParaRPr lang="en-US" altLang="zh-CN" sz="2000" b="1">
                <a:latin typeface="Times New Roman" panose="02020603050405020304" pitchFamily="18" charset="0"/>
                <a:ea typeface="宋体" panose="02010600030101010101" pitchFamily="2" charset="-122"/>
              </a:endParaRPr>
            </a:p>
          </p:txBody>
        </p:sp>
      </p:grpSp>
      <p:sp>
        <p:nvSpPr>
          <p:cNvPr id="37894" name="文本框 37893"/>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
        <p:nvSpPr>
          <p:cNvPr id="37895" name="文本框 37894"/>
          <p:cNvSpPr txBox="1"/>
          <p:nvPr/>
        </p:nvSpPr>
        <p:spPr>
          <a:xfrm>
            <a:off x="1193800" y="1701800"/>
            <a:ext cx="7010400" cy="51911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Selection Commands</a:t>
            </a:r>
            <a:r>
              <a:rPr lang="zh-CN" altLang="en-US" sz="2800" b="1" dirty="0">
                <a:latin typeface="楷体_GB2312" pitchFamily="49" charset="-122"/>
                <a:ea typeface="楷体_GB2312" pitchFamily="49" charset="-122"/>
              </a:rPr>
              <a:t>（选择命令）</a:t>
            </a:r>
            <a:endParaRPr lang="zh-CN" altLang="en-US" sz="2800" b="1" dirty="0">
              <a:latin typeface="楷体_GB2312" pitchFamily="49" charset="-122"/>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38913"/>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
        <p:nvSpPr>
          <p:cNvPr id="38915" name="文本框 38914"/>
          <p:cNvSpPr txBox="1"/>
          <p:nvPr/>
        </p:nvSpPr>
        <p:spPr>
          <a:xfrm>
            <a:off x="1193800" y="1587500"/>
            <a:ext cx="7010400" cy="51911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Selection Commands</a:t>
            </a:r>
            <a:r>
              <a:rPr lang="zh-CN" altLang="en-US" sz="2800" b="1" dirty="0">
                <a:latin typeface="楷体_GB2312" pitchFamily="49" charset="-122"/>
                <a:ea typeface="楷体_GB2312" pitchFamily="49" charset="-122"/>
              </a:rPr>
              <a:t>（选择命令）</a:t>
            </a:r>
            <a:endParaRPr lang="zh-CN" altLang="en-US" sz="2800" b="1" dirty="0">
              <a:latin typeface="楷体_GB2312" pitchFamily="49" charset="-122"/>
              <a:ea typeface="楷体_GB2312" pitchFamily="49" charset="-122"/>
            </a:endParaRPr>
          </a:p>
        </p:txBody>
      </p:sp>
      <p:grpSp>
        <p:nvGrpSpPr>
          <p:cNvPr id="38916" name="组合 38915"/>
          <p:cNvGrpSpPr/>
          <p:nvPr/>
        </p:nvGrpSpPr>
        <p:grpSpPr>
          <a:xfrm>
            <a:off x="1006475" y="2055813"/>
            <a:ext cx="6961188" cy="4316412"/>
            <a:chOff x="634" y="1295"/>
            <a:chExt cx="4385" cy="2719"/>
          </a:xfrm>
        </p:grpSpPr>
        <p:grpSp>
          <p:nvGrpSpPr>
            <p:cNvPr id="38917" name="组合 38916"/>
            <p:cNvGrpSpPr/>
            <p:nvPr/>
          </p:nvGrpSpPr>
          <p:grpSpPr>
            <a:xfrm>
              <a:off x="634" y="1295"/>
              <a:ext cx="4385" cy="2719"/>
              <a:chOff x="954" y="935"/>
              <a:chExt cx="4385" cy="2719"/>
            </a:xfrm>
          </p:grpSpPr>
          <p:pic>
            <p:nvPicPr>
              <p:cNvPr id="38918" name="图片 38917" descr="diva40"/>
              <p:cNvPicPr>
                <a:picLocks noChangeAspect="1"/>
              </p:cNvPicPr>
              <p:nvPr/>
            </p:nvPicPr>
            <p:blipFill>
              <a:blip r:embed="rId1"/>
              <a:stretch>
                <a:fillRect/>
              </a:stretch>
            </p:blipFill>
            <p:spPr>
              <a:xfrm>
                <a:off x="1202" y="935"/>
                <a:ext cx="3704" cy="2719"/>
              </a:xfrm>
              <a:prstGeom prst="rect">
                <a:avLst/>
              </a:prstGeom>
              <a:noFill/>
              <a:ln w="9525">
                <a:noFill/>
              </a:ln>
            </p:spPr>
          </p:pic>
          <p:sp>
            <p:nvSpPr>
              <p:cNvPr id="38919" name="文本框 38918"/>
              <p:cNvSpPr txBox="1"/>
              <p:nvPr/>
            </p:nvSpPr>
            <p:spPr>
              <a:xfrm>
                <a:off x="4740" y="2870"/>
                <a:ext cx="599" cy="250"/>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邻近的</a:t>
                </a:r>
                <a:endParaRPr lang="zh-CN" altLang="en-US" sz="2000" b="1" dirty="0">
                  <a:latin typeface="Times New Roman" panose="02020603050405020304" pitchFamily="18" charset="0"/>
                  <a:ea typeface="宋体" panose="02010600030101010101" pitchFamily="2" charset="-122"/>
                </a:endParaRPr>
              </a:p>
            </p:txBody>
          </p:sp>
          <p:sp>
            <p:nvSpPr>
              <p:cNvPr id="38920" name="直接连接符 38919"/>
              <p:cNvSpPr/>
              <p:nvPr/>
            </p:nvSpPr>
            <p:spPr>
              <a:xfrm flipH="1" flipV="1">
                <a:off x="4513" y="2659"/>
                <a:ext cx="544" cy="227"/>
              </a:xfrm>
              <a:prstGeom prst="line">
                <a:avLst/>
              </a:prstGeom>
              <a:ln w="9525" cap="flat" cmpd="sng">
                <a:solidFill>
                  <a:schemeClr val="tx1"/>
                </a:solidFill>
                <a:prstDash val="solid"/>
                <a:headEnd type="none" w="med" len="med"/>
                <a:tailEnd type="triangle" w="med" len="med"/>
              </a:ln>
            </p:spPr>
          </p:sp>
          <p:sp>
            <p:nvSpPr>
              <p:cNvPr id="38921" name="文本框 38920"/>
              <p:cNvSpPr txBox="1"/>
              <p:nvPr/>
            </p:nvSpPr>
            <p:spPr>
              <a:xfrm>
                <a:off x="954" y="2400"/>
                <a:ext cx="599" cy="250"/>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相邻的</a:t>
                </a:r>
                <a:endParaRPr lang="zh-CN" altLang="en-US" sz="2000" b="1" dirty="0">
                  <a:latin typeface="Times New Roman" panose="02020603050405020304" pitchFamily="18" charset="0"/>
                  <a:ea typeface="宋体" panose="02010600030101010101" pitchFamily="2" charset="-122"/>
                </a:endParaRPr>
              </a:p>
            </p:txBody>
          </p:sp>
          <p:sp>
            <p:nvSpPr>
              <p:cNvPr id="38922" name="直接连接符 38921"/>
              <p:cNvSpPr/>
              <p:nvPr/>
            </p:nvSpPr>
            <p:spPr>
              <a:xfrm flipV="1">
                <a:off x="1429" y="2250"/>
                <a:ext cx="771" cy="182"/>
              </a:xfrm>
              <a:prstGeom prst="line">
                <a:avLst/>
              </a:prstGeom>
              <a:ln w="9525" cap="flat" cmpd="sng">
                <a:solidFill>
                  <a:schemeClr val="tx1"/>
                </a:solidFill>
                <a:prstDash val="solid"/>
                <a:headEnd type="none" w="med" len="med"/>
                <a:tailEnd type="triangle" w="med" len="med"/>
              </a:ln>
            </p:spPr>
          </p:sp>
          <p:sp>
            <p:nvSpPr>
              <p:cNvPr id="38923" name="直接连接符 38922"/>
              <p:cNvSpPr/>
              <p:nvPr/>
            </p:nvSpPr>
            <p:spPr>
              <a:xfrm flipH="1" flipV="1">
                <a:off x="4694" y="1071"/>
                <a:ext cx="136" cy="318"/>
              </a:xfrm>
              <a:prstGeom prst="line">
                <a:avLst/>
              </a:prstGeom>
              <a:ln w="9525" cap="flat" cmpd="sng">
                <a:solidFill>
                  <a:schemeClr val="tx1"/>
                </a:solidFill>
                <a:prstDash val="solid"/>
                <a:headEnd type="none" w="med" len="med"/>
                <a:tailEnd type="triangle" w="med" len="med"/>
              </a:ln>
            </p:spPr>
          </p:sp>
        </p:grpSp>
        <p:sp>
          <p:nvSpPr>
            <p:cNvPr id="38924" name="文本框 38923"/>
            <p:cNvSpPr txBox="1"/>
            <p:nvPr/>
          </p:nvSpPr>
          <p:spPr>
            <a:xfrm>
              <a:off x="4374" y="1688"/>
              <a:ext cx="438" cy="250"/>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电阻</a:t>
              </a:r>
              <a:endParaRPr lang="zh-CN" altLang="en-US" sz="20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ln/>
        </p:spPr>
        <p:txBody>
          <a:bodyPr anchor="ctr"/>
          <a:p>
            <a:r>
              <a:rPr lang="zh-CN" altLang="en-US" sz="5400" dirty="0">
                <a:ea typeface="华文行楷" pitchFamily="2" charset="-122"/>
              </a:rPr>
              <a:t>版图概述</a:t>
            </a:r>
            <a:endParaRPr lang="zh-CN" altLang="en-US" sz="5400" dirty="0">
              <a:ea typeface="华文行楷" pitchFamily="2" charset="-122"/>
            </a:endParaRPr>
          </a:p>
        </p:txBody>
      </p:sp>
      <p:sp>
        <p:nvSpPr>
          <p:cNvPr id="10243" name="文本占位符 10242"/>
          <p:cNvSpPr>
            <a:spLocks noGrp="1"/>
          </p:cNvSpPr>
          <p:nvPr>
            <p:ph type="body" idx="1"/>
          </p:nvPr>
        </p:nvSpPr>
        <p:spPr>
          <a:ln/>
        </p:spPr>
        <p:txBody>
          <a:bodyPr/>
          <a:p>
            <a:r>
              <a:rPr lang="zh-CN" altLang="en-US" dirty="0">
                <a:latin typeface="华文新魏" pitchFamily="2" charset="-122"/>
                <a:ea typeface="华文新魏" pitchFamily="2" charset="-122"/>
              </a:rPr>
              <a:t>设计者只能根据厂家提供的设计规则进行版图设计。严格遵守设计规则可以极大地避免由于短路、断路造成的电路失效和容差以及寄生效应引起的性能劣化。</a:t>
            </a:r>
            <a:endParaRPr lang="zh-CN" altLang="en-US" dirty="0">
              <a:latin typeface="华文新魏" pitchFamily="2" charset="-122"/>
              <a:ea typeface="华文新魏" pitchFamily="2" charset="-122"/>
            </a:endParaRPr>
          </a:p>
          <a:p>
            <a:r>
              <a:rPr lang="zh-CN" altLang="en-US" dirty="0">
                <a:latin typeface="华文新魏" pitchFamily="2" charset="-122"/>
                <a:ea typeface="华文新魏" pitchFamily="2" charset="-122"/>
              </a:rPr>
              <a:t>版图在设计的过程中要进行定期的检查，避免错误的积累而导致难以修改。</a:t>
            </a:r>
            <a:endParaRPr lang="zh-CN" altLang="en-US" dirty="0">
              <a:latin typeface="华文新魏" pitchFamily="2" charset="-122"/>
              <a:ea typeface="华文新魏" pitchFamily="2" charset="-122"/>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8" name="图片 39937" descr="diva41"/>
          <p:cNvPicPr>
            <a:picLocks noChangeAspect="1"/>
          </p:cNvPicPr>
          <p:nvPr/>
        </p:nvPicPr>
        <p:blipFill>
          <a:blip r:embed="rId1"/>
          <a:stretch>
            <a:fillRect/>
          </a:stretch>
        </p:blipFill>
        <p:spPr>
          <a:xfrm>
            <a:off x="1149350" y="2006600"/>
            <a:ext cx="6291263" cy="4851400"/>
          </a:xfrm>
          <a:prstGeom prst="rect">
            <a:avLst/>
          </a:prstGeom>
          <a:noFill/>
          <a:ln w="9525">
            <a:noFill/>
          </a:ln>
        </p:spPr>
      </p:pic>
      <p:sp>
        <p:nvSpPr>
          <p:cNvPr id="39939" name="文本框 39938"/>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
        <p:nvSpPr>
          <p:cNvPr id="39940" name="文本框 39939"/>
          <p:cNvSpPr txBox="1"/>
          <p:nvPr/>
        </p:nvSpPr>
        <p:spPr>
          <a:xfrm>
            <a:off x="1193800" y="1587500"/>
            <a:ext cx="7010400" cy="519113"/>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Selection Commands</a:t>
            </a:r>
            <a:r>
              <a:rPr lang="zh-CN" altLang="en-US" sz="2800" b="1" dirty="0">
                <a:latin typeface="楷体_GB2312" pitchFamily="49" charset="-122"/>
                <a:ea typeface="楷体_GB2312" pitchFamily="49" charset="-122"/>
              </a:rPr>
              <a:t>（选择命令）</a:t>
            </a:r>
            <a:endParaRPr lang="zh-CN" altLang="en-US" sz="2800" b="1" dirty="0">
              <a:latin typeface="楷体_GB2312" pitchFamily="49" charset="-122"/>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1117600" y="1651000"/>
            <a:ext cx="6972300" cy="579438"/>
          </a:xfrm>
          <a:prstGeom prst="rect">
            <a:avLst/>
          </a:prstGeom>
          <a:noFill/>
          <a:ln w="9525">
            <a:noFill/>
          </a:ln>
        </p:spPr>
        <p:txBody>
          <a:bodyPr>
            <a:spAutoFit/>
          </a:bodyPr>
          <a:p>
            <a:pPr lvl="0">
              <a:buClrTx/>
              <a:buChar char="•"/>
            </a:pPr>
            <a:r>
              <a:rPr lang="en-US" altLang="zh-CN" sz="2800" b="1" dirty="0">
                <a:latin typeface="楷体_GB2312" pitchFamily="49" charset="-122"/>
                <a:ea typeface="楷体_GB2312" pitchFamily="49" charset="-122"/>
              </a:rPr>
              <a:t>Storage Commands</a:t>
            </a:r>
            <a:r>
              <a:rPr lang="zh-CN" altLang="en-US" sz="2800" b="1" dirty="0">
                <a:latin typeface="楷体_GB2312" pitchFamily="49" charset="-122"/>
                <a:ea typeface="楷体_GB2312" pitchFamily="49" charset="-122"/>
              </a:rPr>
              <a:t>（存储命令</a:t>
            </a:r>
            <a:r>
              <a:rPr lang="zh-CN" altLang="en-US" sz="3200" b="1" dirty="0">
                <a:latin typeface="Times New Roman" panose="02020603050405020304" pitchFamily="18" charset="0"/>
                <a:ea typeface="宋体" panose="02010600030101010101" pitchFamily="2" charset="-122"/>
              </a:rPr>
              <a:t>）</a:t>
            </a:r>
            <a:endParaRPr lang="zh-CN" altLang="en-US" sz="3200" b="1">
              <a:latin typeface="Times New Roman" panose="02020603050405020304" pitchFamily="18" charset="0"/>
              <a:ea typeface="宋体" panose="02010600030101010101" pitchFamily="2" charset="-122"/>
            </a:endParaRPr>
          </a:p>
        </p:txBody>
      </p:sp>
      <p:grpSp>
        <p:nvGrpSpPr>
          <p:cNvPr id="40963" name="组合 40962"/>
          <p:cNvGrpSpPr/>
          <p:nvPr/>
        </p:nvGrpSpPr>
        <p:grpSpPr>
          <a:xfrm>
            <a:off x="1930400" y="2197100"/>
            <a:ext cx="5678488" cy="4660900"/>
            <a:chOff x="1248" y="816"/>
            <a:chExt cx="3577" cy="2936"/>
          </a:xfrm>
        </p:grpSpPr>
        <p:pic>
          <p:nvPicPr>
            <p:cNvPr id="40964" name="图片 40963" descr="diva42"/>
            <p:cNvPicPr>
              <a:picLocks noChangeAspect="1"/>
            </p:cNvPicPr>
            <p:nvPr/>
          </p:nvPicPr>
          <p:blipFill>
            <a:blip r:embed="rId1"/>
            <a:stretch>
              <a:fillRect/>
            </a:stretch>
          </p:blipFill>
          <p:spPr>
            <a:xfrm>
              <a:off x="1248" y="816"/>
              <a:ext cx="3577" cy="2720"/>
            </a:xfrm>
            <a:prstGeom prst="rect">
              <a:avLst/>
            </a:prstGeom>
            <a:noFill/>
            <a:ln w="9525">
              <a:noFill/>
            </a:ln>
          </p:spPr>
        </p:pic>
        <p:grpSp>
          <p:nvGrpSpPr>
            <p:cNvPr id="40965" name="组合 40964"/>
            <p:cNvGrpSpPr/>
            <p:nvPr/>
          </p:nvGrpSpPr>
          <p:grpSpPr>
            <a:xfrm>
              <a:off x="1655" y="2643"/>
              <a:ext cx="1586" cy="1109"/>
              <a:chOff x="1655" y="2643"/>
              <a:chExt cx="1586" cy="1109"/>
            </a:xfrm>
          </p:grpSpPr>
          <p:sp>
            <p:nvSpPr>
              <p:cNvPr id="40966" name="文本框 40965"/>
              <p:cNvSpPr txBox="1"/>
              <p:nvPr/>
            </p:nvSpPr>
            <p:spPr>
              <a:xfrm>
                <a:off x="1655" y="2643"/>
                <a:ext cx="599" cy="250"/>
              </a:xfrm>
              <a:prstGeom prst="rect">
                <a:avLst/>
              </a:prstGeom>
              <a:noFill/>
              <a:ln w="9525">
                <a:noFill/>
              </a:ln>
            </p:spPr>
            <p:txBody>
              <a:bodyPr wrap="none" anchor="t">
                <a:spAutoFit/>
              </a:bodyPr>
              <a:p>
                <a:pPr lvl="0">
                  <a:buClrTx/>
                </a:pPr>
                <a:r>
                  <a:rPr lang="zh-CN" altLang="en-US" sz="2000" b="1" dirty="0">
                    <a:latin typeface="Times New Roman" panose="02020603050405020304" pitchFamily="18" charset="0"/>
                    <a:ea typeface="宋体" panose="02010600030101010101" pitchFamily="2" charset="-122"/>
                  </a:rPr>
                  <a:t>新的层</a:t>
                </a:r>
                <a:endParaRPr lang="zh-CN" altLang="en-US" sz="2000" b="1" dirty="0">
                  <a:latin typeface="Times New Roman" panose="02020603050405020304" pitchFamily="18" charset="0"/>
                  <a:ea typeface="宋体" panose="02010600030101010101" pitchFamily="2" charset="-122"/>
                </a:endParaRPr>
              </a:p>
            </p:txBody>
          </p:sp>
          <p:sp>
            <p:nvSpPr>
              <p:cNvPr id="40967" name="直接连接符 40966"/>
              <p:cNvSpPr/>
              <p:nvPr/>
            </p:nvSpPr>
            <p:spPr>
              <a:xfrm>
                <a:off x="2154" y="2795"/>
                <a:ext cx="227" cy="91"/>
              </a:xfrm>
              <a:prstGeom prst="line">
                <a:avLst/>
              </a:prstGeom>
              <a:ln w="9525" cap="flat" cmpd="sng">
                <a:solidFill>
                  <a:schemeClr val="tx1"/>
                </a:solidFill>
                <a:prstDash val="solid"/>
                <a:headEnd type="none" w="med" len="med"/>
                <a:tailEnd type="triangle" w="med" len="med"/>
              </a:ln>
            </p:spPr>
          </p:sp>
          <p:sp>
            <p:nvSpPr>
              <p:cNvPr id="40968" name="文本框 40967"/>
              <p:cNvSpPr txBox="1"/>
              <p:nvPr/>
            </p:nvSpPr>
            <p:spPr>
              <a:xfrm>
                <a:off x="2835" y="3521"/>
                <a:ext cx="406" cy="231"/>
              </a:xfrm>
              <a:prstGeom prst="rect">
                <a:avLst/>
              </a:prstGeom>
              <a:noFill/>
              <a:ln w="9525">
                <a:noFill/>
              </a:ln>
            </p:spPr>
            <p:txBody>
              <a:bodyPr wrap="none" anchor="t">
                <a:spAutoFit/>
              </a:bodyPr>
              <a:p>
                <a:pPr lvl="0">
                  <a:buClrTx/>
                </a:pPr>
                <a:r>
                  <a:rPr lang="zh-CN" altLang="en-US" b="1" dirty="0">
                    <a:latin typeface="Times New Roman" panose="02020603050405020304" pitchFamily="18" charset="0"/>
                    <a:ea typeface="宋体" panose="02010600030101010101" pitchFamily="2" charset="-122"/>
                  </a:rPr>
                  <a:t>间距</a:t>
                </a:r>
                <a:endParaRPr lang="zh-CN" altLang="en-US" b="1" dirty="0">
                  <a:latin typeface="Times New Roman" panose="02020603050405020304" pitchFamily="18" charset="0"/>
                  <a:ea typeface="宋体" panose="02010600030101010101" pitchFamily="2" charset="-122"/>
                </a:endParaRPr>
              </a:p>
            </p:txBody>
          </p:sp>
          <p:sp>
            <p:nvSpPr>
              <p:cNvPr id="40969" name="直接连接符 40968"/>
              <p:cNvSpPr/>
              <p:nvPr/>
            </p:nvSpPr>
            <p:spPr>
              <a:xfrm flipV="1">
                <a:off x="3061" y="3430"/>
                <a:ext cx="0" cy="136"/>
              </a:xfrm>
              <a:prstGeom prst="line">
                <a:avLst/>
              </a:prstGeom>
              <a:ln w="9525" cap="flat" cmpd="sng">
                <a:solidFill>
                  <a:schemeClr val="tx1"/>
                </a:solidFill>
                <a:prstDash val="solid"/>
                <a:headEnd type="none" w="med" len="med"/>
                <a:tailEnd type="triangle" w="med" len="med"/>
              </a:ln>
            </p:spPr>
          </p:sp>
        </p:grpSp>
      </p:grpSp>
      <p:sp>
        <p:nvSpPr>
          <p:cNvPr id="40970" name="文本框 40969"/>
          <p:cNvSpPr txBox="1"/>
          <p:nvPr/>
        </p:nvSpPr>
        <p:spPr>
          <a:xfrm>
            <a:off x="1295400" y="787400"/>
            <a:ext cx="69342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Layer Processing</a:t>
            </a:r>
            <a:r>
              <a:rPr lang="zh-CN" altLang="en-US" sz="3200" b="1" dirty="0">
                <a:latin typeface="Times New Roman" panose="02020603050405020304" pitchFamily="18" charset="0"/>
                <a:ea typeface="宋体" panose="02010600030101010101" pitchFamily="2" charset="-122"/>
              </a:rPr>
              <a:t>（层处理命令）</a:t>
            </a:r>
            <a:endParaRPr lang="zh-CN" altLang="en-US" sz="3200" b="1">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6" name="图片 41985" descr="diva44"/>
          <p:cNvPicPr>
            <a:picLocks noChangeAspect="1"/>
          </p:cNvPicPr>
          <p:nvPr/>
        </p:nvPicPr>
        <p:blipFill>
          <a:blip r:embed="rId1"/>
          <a:stretch>
            <a:fillRect/>
          </a:stretch>
        </p:blipFill>
        <p:spPr>
          <a:xfrm>
            <a:off x="1536700" y="2538413"/>
            <a:ext cx="6280150" cy="4319587"/>
          </a:xfrm>
          <a:prstGeom prst="rect">
            <a:avLst/>
          </a:prstGeom>
          <a:noFill/>
          <a:ln w="9525">
            <a:noFill/>
          </a:ln>
        </p:spPr>
      </p:pic>
      <p:sp>
        <p:nvSpPr>
          <p:cNvPr id="41987" name="文本框 41986"/>
          <p:cNvSpPr txBox="1"/>
          <p:nvPr/>
        </p:nvSpPr>
        <p:spPr>
          <a:xfrm>
            <a:off x="1435100" y="723900"/>
            <a:ext cx="5943600" cy="579438"/>
          </a:xfrm>
          <a:prstGeom prst="rect">
            <a:avLst/>
          </a:prstGeom>
          <a:noFill/>
          <a:ln w="9525">
            <a:noFill/>
          </a:ln>
        </p:spPr>
        <p:txBody>
          <a:bodyPr>
            <a:spAutoFit/>
          </a:bodyPr>
          <a:p>
            <a:pPr lvl="0">
              <a:buClrTx/>
            </a:pPr>
            <a:r>
              <a:rPr lang="en-US" altLang="zh-CN" sz="3200" b="1">
                <a:latin typeface="Times New Roman" panose="02020603050405020304" pitchFamily="18" charset="0"/>
                <a:ea typeface="宋体" panose="02010600030101010101" pitchFamily="2" charset="-122"/>
              </a:rPr>
              <a:t>DRC (Design Rule Check)</a:t>
            </a:r>
            <a:endParaRPr lang="en-US" altLang="zh-CN" sz="3200" b="1">
              <a:latin typeface="Times New Roman" panose="02020603050405020304" pitchFamily="18" charset="0"/>
              <a:ea typeface="宋体" panose="02010600030101010101" pitchFamily="2" charset="-122"/>
            </a:endParaRPr>
          </a:p>
        </p:txBody>
      </p:sp>
      <p:sp>
        <p:nvSpPr>
          <p:cNvPr id="41988" name="标题 41987"/>
          <p:cNvSpPr>
            <a:spLocks noGrp="1"/>
          </p:cNvSpPr>
          <p:nvPr>
            <p:ph type="title" sz="quarter"/>
          </p:nvPr>
        </p:nvSpPr>
        <p:spPr>
          <a:xfrm>
            <a:off x="685800" y="609600"/>
            <a:ext cx="7772400" cy="1143000"/>
          </a:xfrm>
          <a:ln/>
        </p:spPr>
        <p:txBody>
          <a:bodyPr anchor="ctr"/>
          <a:p>
            <a:br>
              <a:rPr lang="en-US" altLang="zh-CN"/>
            </a:br>
            <a:endParaRPr lang="en-US" altLang="zh-CN"/>
          </a:p>
        </p:txBody>
      </p:sp>
      <p:sp>
        <p:nvSpPr>
          <p:cNvPr id="41989" name="文本框 41988"/>
          <p:cNvSpPr txBox="1"/>
          <p:nvPr/>
        </p:nvSpPr>
        <p:spPr>
          <a:xfrm>
            <a:off x="1282700" y="1600200"/>
            <a:ext cx="7315200" cy="946150"/>
          </a:xfrm>
          <a:prstGeom prst="rect">
            <a:avLst/>
          </a:prstGeom>
          <a:noFill/>
          <a:ln w="9525">
            <a:noFill/>
          </a:ln>
        </p:spPr>
        <p:txBody>
          <a:bodyPr>
            <a:spAutoFit/>
          </a:bodyPr>
          <a:p>
            <a:pPr lvl="0">
              <a:spcBef>
                <a:spcPct val="50000"/>
              </a:spcBef>
              <a:buClrTx/>
              <a:buChar char="•"/>
            </a:pPr>
            <a:r>
              <a:rPr lang="zh-CN" altLang="en-US" sz="2800" dirty="0">
                <a:solidFill>
                  <a:srgbClr val="0000FF"/>
                </a:solidFill>
                <a:latin typeface="楷体_GB2312" pitchFamily="49" charset="-122"/>
                <a:ea typeface="楷体_GB2312" pitchFamily="49" charset="-122"/>
              </a:rPr>
              <a:t>当</a:t>
            </a:r>
            <a:r>
              <a:rPr lang="en-US" altLang="zh-CN" sz="2800" dirty="0">
                <a:solidFill>
                  <a:srgbClr val="0000FF"/>
                </a:solidFill>
                <a:latin typeface="楷体_GB2312" pitchFamily="49" charset="-122"/>
                <a:ea typeface="楷体_GB2312" pitchFamily="49" charset="-122"/>
              </a:rPr>
              <a:t>technology file </a:t>
            </a:r>
            <a:r>
              <a:rPr lang="zh-CN" altLang="en-US" sz="2800" dirty="0">
                <a:solidFill>
                  <a:srgbClr val="0000FF"/>
                </a:solidFill>
                <a:latin typeface="楷体_GB2312" pitchFamily="49" charset="-122"/>
                <a:ea typeface="楷体_GB2312" pitchFamily="49" charset="-122"/>
              </a:rPr>
              <a:t>创建后，用于</a:t>
            </a:r>
            <a:r>
              <a:rPr lang="en-US" altLang="zh-CN" sz="2800" dirty="0">
                <a:solidFill>
                  <a:srgbClr val="0000FF"/>
                </a:solidFill>
                <a:latin typeface="楷体_GB2312" pitchFamily="49" charset="-122"/>
                <a:ea typeface="楷体_GB2312" pitchFamily="49" charset="-122"/>
              </a:rPr>
              <a:t>DRC</a:t>
            </a:r>
            <a:r>
              <a:rPr lang="zh-CN" altLang="en-US" sz="2800" dirty="0">
                <a:solidFill>
                  <a:srgbClr val="0000FF"/>
                </a:solidFill>
                <a:latin typeface="楷体_GB2312" pitchFamily="49" charset="-122"/>
                <a:ea typeface="楷体_GB2312" pitchFamily="49" charset="-122"/>
              </a:rPr>
              <a:t>的规则在</a:t>
            </a:r>
            <a:r>
              <a:rPr lang="en-US" altLang="zh-CN" sz="2800" err="1">
                <a:solidFill>
                  <a:srgbClr val="0000FF"/>
                </a:solidFill>
                <a:latin typeface="楷体_GB2312" pitchFamily="49" charset="-122"/>
                <a:ea typeface="楷体_GB2312" pitchFamily="49" charset="-122"/>
              </a:rPr>
              <a:t>drcExtractRules</a:t>
            </a:r>
            <a:r>
              <a:rPr lang="en-US" altLang="zh-CN" sz="2800" dirty="0">
                <a:solidFill>
                  <a:srgbClr val="0000FF"/>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中定义</a:t>
            </a:r>
            <a:endParaRPr lang="zh-CN" altLang="en-US" sz="2800" dirty="0">
              <a:solidFill>
                <a:srgbClr val="0000FF"/>
              </a:solidFill>
              <a:latin typeface="楷体_GB2312" pitchFamily="49" charset="-122"/>
              <a:ea typeface="楷体_GB2312" pitchFamily="49" charset="-122"/>
            </a:endParaRPr>
          </a:p>
        </p:txBody>
      </p:sp>
      <p:sp>
        <p:nvSpPr>
          <p:cNvPr id="41990" name="圆角矩形标注 41989"/>
          <p:cNvSpPr/>
          <p:nvPr/>
        </p:nvSpPr>
        <p:spPr>
          <a:xfrm>
            <a:off x="5600700" y="190500"/>
            <a:ext cx="3238500" cy="1574800"/>
          </a:xfrm>
          <a:prstGeom prst="wedgeRoundRectCallout">
            <a:avLst>
              <a:gd name="adj1" fmla="val -44315"/>
              <a:gd name="adj2" fmla="val 69958"/>
              <a:gd name="adj3" fmla="val 16667"/>
            </a:avLst>
          </a:prstGeom>
          <a:solidFill>
            <a:schemeClr val="accent1"/>
          </a:solidFill>
          <a:ln w="9525" cap="flat" cmpd="sng">
            <a:solidFill>
              <a:schemeClr val="tx1"/>
            </a:solidFill>
            <a:prstDash val="solid"/>
            <a:miter/>
            <a:headEnd type="none" w="med" len="med"/>
            <a:tailEnd type="none" w="med" len="med"/>
          </a:ln>
        </p:spPr>
        <p:txBody>
          <a:bodyPr/>
          <a:p>
            <a:pPr lvl="0" algn="ctr">
              <a:spcBef>
                <a:spcPct val="50000"/>
              </a:spcBef>
              <a:buClrTx/>
            </a:pPr>
            <a:r>
              <a:rPr lang="zh-CN" altLang="en-US" sz="2400" b="1" dirty="0">
                <a:solidFill>
                  <a:srgbClr val="0000FF"/>
                </a:solidFill>
                <a:latin typeface="楷体_GB2312" pitchFamily="49" charset="-122"/>
                <a:ea typeface="楷体_GB2312" pitchFamily="49" charset="-122"/>
              </a:rPr>
              <a:t>从</a:t>
            </a:r>
            <a:r>
              <a:rPr lang="en-US" altLang="zh-CN" sz="2400" b="1" err="1">
                <a:solidFill>
                  <a:srgbClr val="0000FF"/>
                </a:solidFill>
                <a:latin typeface="楷体_GB2312" pitchFamily="49" charset="-122"/>
                <a:ea typeface="楷体_GB2312" pitchFamily="49" charset="-122"/>
              </a:rPr>
              <a:t>drcExtractRules</a:t>
            </a:r>
            <a:r>
              <a:rPr lang="zh-CN" altLang="en-US" sz="2400" b="1" dirty="0">
                <a:solidFill>
                  <a:srgbClr val="0000FF"/>
                </a:solidFill>
                <a:latin typeface="楷体_GB2312" pitchFamily="49" charset="-122"/>
                <a:ea typeface="楷体_GB2312" pitchFamily="49" charset="-122"/>
              </a:rPr>
              <a:t>过程中取出的</a:t>
            </a:r>
            <a:r>
              <a:rPr lang="en-US" altLang="zh-CN" sz="2400" b="1" dirty="0">
                <a:solidFill>
                  <a:srgbClr val="0000FF"/>
                </a:solidFill>
                <a:latin typeface="楷体_GB2312" pitchFamily="49" charset="-122"/>
                <a:ea typeface="楷体_GB2312" pitchFamily="49" charset="-122"/>
              </a:rPr>
              <a:t>DRC </a:t>
            </a:r>
            <a:r>
              <a:rPr lang="zh-CN" altLang="en-US" sz="2400" b="1" dirty="0">
                <a:solidFill>
                  <a:srgbClr val="0000FF"/>
                </a:solidFill>
                <a:latin typeface="楷体_GB2312" pitchFamily="49" charset="-122"/>
                <a:ea typeface="楷体_GB2312" pitchFamily="49" charset="-122"/>
              </a:rPr>
              <a:t>规则可用于创建</a:t>
            </a:r>
            <a:r>
              <a:rPr lang="en-US" altLang="zh-CN" sz="2400" b="1" err="1">
                <a:solidFill>
                  <a:srgbClr val="0000FF"/>
                </a:solidFill>
                <a:latin typeface="楷体_GB2312" pitchFamily="49" charset="-122"/>
                <a:ea typeface="楷体_GB2312" pitchFamily="49" charset="-122"/>
              </a:rPr>
              <a:t>divaDRC.rul</a:t>
            </a:r>
            <a:r>
              <a:rPr lang="en-US" altLang="zh-CN" sz="2800">
                <a:solidFill>
                  <a:srgbClr val="0000FF"/>
                </a:solidFill>
                <a:latin typeface="楷体_GB2312" pitchFamily="49" charset="-122"/>
                <a:ea typeface="楷体_GB2312" pitchFamily="49" charset="-122"/>
              </a:rPr>
              <a:t> </a:t>
            </a:r>
            <a:endParaRPr lang="en-US" altLang="zh-CN" sz="280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blinds(horizontal)">
                                      <p:cBhvr>
                                        <p:cTn id="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10" name="图片 43009" descr="diva48"/>
          <p:cNvPicPr>
            <a:picLocks noChangeAspect="1"/>
          </p:cNvPicPr>
          <p:nvPr/>
        </p:nvPicPr>
        <p:blipFill>
          <a:blip r:embed="rId1"/>
          <a:stretch>
            <a:fillRect/>
          </a:stretch>
        </p:blipFill>
        <p:spPr>
          <a:xfrm>
            <a:off x="995363" y="2146300"/>
            <a:ext cx="7094537" cy="4711700"/>
          </a:xfrm>
          <a:prstGeom prst="rect">
            <a:avLst/>
          </a:prstGeom>
          <a:noFill/>
          <a:ln w="9525">
            <a:noFill/>
          </a:ln>
        </p:spPr>
      </p:pic>
      <p:sp>
        <p:nvSpPr>
          <p:cNvPr id="43011" name="文本框 43010"/>
          <p:cNvSpPr txBox="1"/>
          <p:nvPr/>
        </p:nvSpPr>
        <p:spPr>
          <a:xfrm>
            <a:off x="4200525" y="3128963"/>
            <a:ext cx="641350" cy="366712"/>
          </a:xfrm>
          <a:prstGeom prst="rect">
            <a:avLst/>
          </a:prstGeom>
          <a:noFill/>
          <a:ln w="9525">
            <a:noFill/>
          </a:ln>
        </p:spPr>
        <p:txBody>
          <a:bodyPr wrap="none" anchor="t">
            <a:spAutoFit/>
          </a:bodyPr>
          <a:p>
            <a:pPr lvl="0">
              <a:buClrTx/>
            </a:pPr>
            <a:r>
              <a:rPr lang="zh-CN" altLang="en-US" dirty="0">
                <a:latin typeface="Times New Roman" panose="02020603050405020304" pitchFamily="18" charset="0"/>
                <a:ea typeface="宋体" panose="02010600030101010101" pitchFamily="2" charset="-122"/>
              </a:rPr>
              <a:t>槽口</a:t>
            </a:r>
            <a:endParaRPr lang="zh-CN" altLang="en-US" dirty="0">
              <a:latin typeface="Times New Roman" panose="02020603050405020304" pitchFamily="18" charset="0"/>
              <a:ea typeface="宋体" panose="02010600030101010101" pitchFamily="2" charset="-122"/>
            </a:endParaRPr>
          </a:p>
        </p:txBody>
      </p:sp>
      <p:sp>
        <p:nvSpPr>
          <p:cNvPr id="43012" name="矩形 43011"/>
          <p:cNvSpPr/>
          <p:nvPr/>
        </p:nvSpPr>
        <p:spPr>
          <a:xfrm>
            <a:off x="1042988" y="1557338"/>
            <a:ext cx="4506912" cy="519112"/>
          </a:xfrm>
          <a:prstGeom prst="rect">
            <a:avLst/>
          </a:prstGeom>
          <a:noFill/>
          <a:ln w="9525">
            <a:noFill/>
          </a:ln>
        </p:spPr>
        <p:txBody>
          <a:bodyPr>
            <a:spAutoFit/>
          </a:bodyPr>
          <a:p>
            <a:pPr lvl="0" algn="ctr">
              <a:buClrTx/>
              <a:buChar char="•"/>
            </a:pPr>
            <a:r>
              <a:rPr lang="en-US" altLang="zh-CN" sz="2800" b="1" dirty="0">
                <a:latin typeface="楷体_GB2312" pitchFamily="49" charset="-122"/>
                <a:ea typeface="楷体_GB2312" pitchFamily="49" charset="-122"/>
              </a:rPr>
              <a:t>DRC Function DRC</a:t>
            </a:r>
            <a:r>
              <a:rPr lang="zh-CN" altLang="en-US" sz="2800" b="1" dirty="0">
                <a:latin typeface="楷体_GB2312" pitchFamily="49" charset="-122"/>
                <a:ea typeface="楷体_GB2312" pitchFamily="49" charset="-122"/>
              </a:rPr>
              <a:t>函数</a:t>
            </a:r>
            <a:endParaRPr lang="zh-CN" altLang="en-US" sz="2800" b="1" dirty="0">
              <a:latin typeface="楷体_GB2312" pitchFamily="49" charset="-122"/>
              <a:ea typeface="楷体_GB2312" pitchFamily="49" charset="-122"/>
            </a:endParaRPr>
          </a:p>
        </p:txBody>
      </p:sp>
      <p:sp>
        <p:nvSpPr>
          <p:cNvPr id="43013" name="文本框 43012"/>
          <p:cNvSpPr txBox="1"/>
          <p:nvPr/>
        </p:nvSpPr>
        <p:spPr>
          <a:xfrm>
            <a:off x="1435100" y="723900"/>
            <a:ext cx="67437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DRC (Design Rule Check)</a:t>
            </a:r>
            <a:r>
              <a:rPr lang="zh-CN" altLang="en-US" sz="3200" b="1" dirty="0">
                <a:latin typeface="Times New Roman" panose="02020603050405020304" pitchFamily="18" charset="0"/>
                <a:ea typeface="宋体" panose="02010600030101010101" pitchFamily="2" charset="-122"/>
              </a:rPr>
              <a:t>的命令</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34" name="图片 44033" descr="diva47"/>
          <p:cNvPicPr>
            <a:picLocks noChangeAspect="1"/>
          </p:cNvPicPr>
          <p:nvPr/>
        </p:nvPicPr>
        <p:blipFill>
          <a:blip r:embed="rId1"/>
          <a:stretch>
            <a:fillRect/>
          </a:stretch>
        </p:blipFill>
        <p:spPr>
          <a:xfrm>
            <a:off x="798513" y="1849438"/>
            <a:ext cx="7023100" cy="5008562"/>
          </a:xfrm>
          <a:prstGeom prst="rect">
            <a:avLst/>
          </a:prstGeom>
          <a:noFill/>
          <a:ln w="9525">
            <a:noFill/>
          </a:ln>
        </p:spPr>
      </p:pic>
      <p:sp>
        <p:nvSpPr>
          <p:cNvPr id="44035" name="文本框 44034"/>
          <p:cNvSpPr txBox="1"/>
          <p:nvPr/>
        </p:nvSpPr>
        <p:spPr>
          <a:xfrm>
            <a:off x="1435100" y="723900"/>
            <a:ext cx="6743700" cy="579438"/>
          </a:xfrm>
          <a:prstGeom prst="rect">
            <a:avLst/>
          </a:prstGeom>
          <a:noFill/>
          <a:ln w="9525">
            <a:noFill/>
          </a:ln>
        </p:spPr>
        <p:txBody>
          <a:bodyPr>
            <a:spAutoFit/>
          </a:bodyPr>
          <a:p>
            <a:pPr lvl="0">
              <a:buClrTx/>
            </a:pPr>
            <a:r>
              <a:rPr lang="en-US" altLang="zh-CN" sz="3200" b="1" dirty="0">
                <a:latin typeface="Times New Roman" panose="02020603050405020304" pitchFamily="18" charset="0"/>
                <a:ea typeface="宋体" panose="02010600030101010101" pitchFamily="2" charset="-122"/>
              </a:rPr>
              <a:t>DRC (Design Rule Check)</a:t>
            </a:r>
            <a:r>
              <a:rPr lang="zh-CN" altLang="en-US" sz="3200" b="1" dirty="0">
                <a:latin typeface="Times New Roman" panose="02020603050405020304" pitchFamily="18" charset="0"/>
                <a:ea typeface="宋体" panose="02010600030101010101" pitchFamily="2" charset="-122"/>
              </a:rPr>
              <a:t>的命令</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ln/>
        </p:spPr>
        <p:txBody>
          <a:bodyPr anchor="ctr"/>
          <a:p>
            <a:r>
              <a:rPr lang="en-US" altLang="zh-CN" dirty="0"/>
              <a:t>DRC</a:t>
            </a:r>
            <a:r>
              <a:rPr lang="zh-CN" altLang="en-US" dirty="0"/>
              <a:t>规则文件 </a:t>
            </a:r>
            <a:endParaRPr lang="zh-CN" altLang="en-US" dirty="0"/>
          </a:p>
        </p:txBody>
      </p:sp>
      <p:sp>
        <p:nvSpPr>
          <p:cNvPr id="45059" name="文本占位符 45058"/>
          <p:cNvSpPr>
            <a:spLocks noGrp="1"/>
          </p:cNvSpPr>
          <p:nvPr>
            <p:ph type="body" idx="1"/>
          </p:nvPr>
        </p:nvSpPr>
        <p:spPr>
          <a:xfrm>
            <a:off x="755650" y="1700213"/>
            <a:ext cx="7958138" cy="3881437"/>
          </a:xfrm>
          <a:ln/>
        </p:spPr>
        <p:txBody>
          <a:bodyPr/>
          <a:p>
            <a:pPr>
              <a:lnSpc>
                <a:spcPct val="80000"/>
              </a:lnSpc>
            </a:pPr>
            <a:r>
              <a:rPr lang="en-US" altLang="zh-CN" sz="2800" b="1" err="1"/>
              <a:t>geomOr</a:t>
            </a:r>
            <a:r>
              <a:rPr lang="en-US" altLang="zh-CN" sz="2800" b="1" dirty="0"/>
              <a:t>( )</a:t>
            </a:r>
            <a:r>
              <a:rPr lang="zh-CN" altLang="en-US" sz="2800" b="1" dirty="0"/>
              <a:t>语句的目的是把括号里的层次合并起来，也就是或的关系。 </a:t>
            </a:r>
            <a:endParaRPr lang="zh-CN" altLang="en-US" sz="2800" b="1" dirty="0"/>
          </a:p>
          <a:p>
            <a:pPr>
              <a:lnSpc>
                <a:spcPct val="80000"/>
              </a:lnSpc>
            </a:pPr>
            <a:r>
              <a:rPr lang="zh-CN" altLang="en-US" sz="2800" b="1" dirty="0"/>
              <a:t>利用这些原始层次的“与或非”关系可以生成设计规则检查所需要的额外层次 </a:t>
            </a:r>
            <a:endParaRPr lang="zh-CN" altLang="en-US" sz="2800" b="1" dirty="0"/>
          </a:p>
          <a:p>
            <a:pPr>
              <a:lnSpc>
                <a:spcPct val="80000"/>
              </a:lnSpc>
            </a:pPr>
            <a:r>
              <a:rPr lang="en-US" altLang="zh-CN" sz="2000" err="1">
                <a:solidFill>
                  <a:srgbClr val="000000"/>
                </a:solidFill>
              </a:rPr>
              <a:t>drcExtractRules</a:t>
            </a:r>
            <a:r>
              <a:rPr lang="en-US" altLang="zh-CN" sz="2000">
                <a:solidFill>
                  <a:srgbClr val="000000"/>
                </a:solidFill>
              </a:rPr>
              <a:t>(</a:t>
            </a:r>
            <a:endParaRPr lang="en-US" altLang="zh-CN" sz="2000">
              <a:solidFill>
                <a:srgbClr val="000000"/>
              </a:solidFill>
            </a:endParaRPr>
          </a:p>
          <a:p>
            <a:pPr>
              <a:lnSpc>
                <a:spcPct val="80000"/>
              </a:lnSpc>
            </a:pPr>
            <a:r>
              <a:rPr lang="en-US" altLang="zh-CN" sz="2000" err="1">
                <a:solidFill>
                  <a:srgbClr val="000000"/>
                </a:solidFill>
              </a:rPr>
              <a:t>bkgnd = geomBkgnd</a:t>
            </a:r>
            <a:r>
              <a:rPr lang="en-US" altLang="zh-CN" sz="2000">
                <a:solidFill>
                  <a:srgbClr val="000000"/>
                </a:solidFill>
              </a:rPr>
              <a:t>()</a:t>
            </a:r>
            <a:endParaRPr lang="en-US" altLang="zh-CN" sz="2000">
              <a:solidFill>
                <a:srgbClr val="000000"/>
              </a:solidFill>
            </a:endParaRPr>
          </a:p>
          <a:p>
            <a:pPr>
              <a:lnSpc>
                <a:spcPct val="80000"/>
              </a:lnSpc>
            </a:pPr>
            <a:r>
              <a:rPr lang="en-US" altLang="zh-CN" sz="2000" err="1">
                <a:solidFill>
                  <a:srgbClr val="000000"/>
                </a:solidFill>
              </a:rPr>
              <a:t>NT = geomOr</a:t>
            </a:r>
            <a:r>
              <a:rPr lang="en-US" altLang="zh-CN" sz="2000" dirty="0">
                <a:solidFill>
                  <a:srgbClr val="000000"/>
                </a:solidFill>
              </a:rPr>
              <a:t>( "NT" )          </a:t>
            </a:r>
            <a:r>
              <a:rPr lang="zh-CN" altLang="en-US" sz="2000" dirty="0">
                <a:solidFill>
                  <a:srgbClr val="000000"/>
                </a:solidFill>
              </a:rPr>
              <a:t>；</a:t>
            </a:r>
            <a:r>
              <a:rPr lang="en-US" altLang="zh-CN" sz="2000" dirty="0">
                <a:solidFill>
                  <a:srgbClr val="000000"/>
                </a:solidFill>
              </a:rPr>
              <a:t>N</a:t>
            </a:r>
            <a:r>
              <a:rPr lang="zh-CN" altLang="en-US" sz="2000" dirty="0">
                <a:solidFill>
                  <a:srgbClr val="000000"/>
                </a:solidFill>
              </a:rPr>
              <a:t>阱，假设技术文件中以</a:t>
            </a:r>
            <a:r>
              <a:rPr lang="zh-CN" altLang="en-US" sz="2000" dirty="0">
                <a:solidFill>
                  <a:srgbClr val="000000"/>
                </a:solidFill>
                <a:latin typeface="Arial" panose="020B0604020202020204" pitchFamily="34" charset="0"/>
                <a:ea typeface="Arial" panose="020B0604020202020204" pitchFamily="34" charset="0"/>
              </a:rPr>
              <a:t>”</a:t>
            </a:r>
            <a:r>
              <a:rPr lang="en-US" altLang="zh-CN" sz="2000">
                <a:solidFill>
                  <a:srgbClr val="000000"/>
                </a:solidFill>
              </a:rPr>
              <a:t>NT</a:t>
            </a:r>
            <a:r>
              <a:rPr lang="en-US" altLang="zh-CN" sz="2000">
                <a:solidFill>
                  <a:srgbClr val="000000"/>
                </a:solidFill>
                <a:latin typeface="Arial" panose="020B0604020202020204" pitchFamily="34" charset="0"/>
                <a:ea typeface="Arial" panose="020B0604020202020204" pitchFamily="34" charset="0"/>
              </a:rPr>
              <a:t>”</a:t>
            </a:r>
            <a:r>
              <a:rPr lang="zh-CN" altLang="en-US" sz="2000" dirty="0">
                <a:solidFill>
                  <a:srgbClr val="000000"/>
                </a:solidFill>
              </a:rPr>
              <a:t>为名。</a:t>
            </a:r>
            <a:endParaRPr lang="zh-CN" altLang="en-US" sz="2000" dirty="0">
              <a:solidFill>
                <a:srgbClr val="000000"/>
              </a:solidFill>
            </a:endParaRPr>
          </a:p>
          <a:p>
            <a:pPr>
              <a:lnSpc>
                <a:spcPct val="80000"/>
              </a:lnSpc>
            </a:pPr>
            <a:r>
              <a:rPr lang="en-US" altLang="zh-CN" sz="2000" err="1">
                <a:solidFill>
                  <a:srgbClr val="000000"/>
                </a:solidFill>
              </a:rPr>
              <a:t>TO = geomOr</a:t>
            </a:r>
            <a:r>
              <a:rPr lang="en-US" altLang="zh-CN" sz="2000" dirty="0">
                <a:solidFill>
                  <a:srgbClr val="000000"/>
                </a:solidFill>
              </a:rPr>
              <a:t>( "TO" )          </a:t>
            </a:r>
            <a:r>
              <a:rPr lang="zh-CN" altLang="en-US" sz="2000" dirty="0">
                <a:solidFill>
                  <a:srgbClr val="000000"/>
                </a:solidFill>
              </a:rPr>
              <a:t>；有源区</a:t>
            </a:r>
            <a:r>
              <a:rPr lang="en-US" altLang="zh-CN" sz="2000">
                <a:solidFill>
                  <a:srgbClr val="000000"/>
                </a:solidFill>
              </a:rPr>
              <a:t>,</a:t>
            </a:r>
            <a:r>
              <a:rPr lang="en-US" altLang="zh-CN" sz="2000">
                <a:solidFill>
                  <a:srgbClr val="000000"/>
                </a:solidFill>
                <a:latin typeface="Arial" panose="020B0604020202020204" pitchFamily="34" charset="0"/>
                <a:ea typeface="Arial" panose="020B0604020202020204" pitchFamily="34" charset="0"/>
              </a:rPr>
              <a:t>’’</a:t>
            </a:r>
            <a:endParaRPr lang="en-US" altLang="zh-CN" sz="2000">
              <a:solidFill>
                <a:srgbClr val="000000"/>
              </a:solidFill>
            </a:endParaRPr>
          </a:p>
          <a:p>
            <a:pPr>
              <a:lnSpc>
                <a:spcPct val="80000"/>
              </a:lnSpc>
            </a:pPr>
            <a:r>
              <a:rPr lang="en-US" altLang="zh-CN" sz="2000" err="1">
                <a:solidFill>
                  <a:srgbClr val="000000"/>
                </a:solidFill>
              </a:rPr>
              <a:t>GT = geomOr</a:t>
            </a:r>
            <a:r>
              <a:rPr lang="en-US" altLang="zh-CN" sz="2000" dirty="0">
                <a:solidFill>
                  <a:srgbClr val="000000"/>
                </a:solidFill>
              </a:rPr>
              <a:t>( "GT" )          </a:t>
            </a:r>
            <a:r>
              <a:rPr lang="zh-CN" altLang="en-US" sz="2000" dirty="0">
                <a:solidFill>
                  <a:srgbClr val="000000"/>
                </a:solidFill>
              </a:rPr>
              <a:t>；多晶硅</a:t>
            </a:r>
            <a:endParaRPr lang="zh-CN" altLang="en-US" sz="2000" dirty="0">
              <a:solidFill>
                <a:srgbClr val="000000"/>
              </a:solidFill>
            </a:endParaRPr>
          </a:p>
          <a:p>
            <a:pPr>
              <a:lnSpc>
                <a:spcPct val="80000"/>
              </a:lnSpc>
            </a:pPr>
            <a:r>
              <a:rPr lang="en-US" altLang="zh-CN" sz="2000" err="1">
                <a:solidFill>
                  <a:srgbClr val="000000"/>
                </a:solidFill>
              </a:rPr>
              <a:t>W1 = geomOr</a:t>
            </a:r>
            <a:r>
              <a:rPr lang="en-US" altLang="zh-CN" sz="2000" dirty="0">
                <a:solidFill>
                  <a:srgbClr val="000000"/>
                </a:solidFill>
              </a:rPr>
              <a:t>( "W1" )          </a:t>
            </a:r>
            <a:r>
              <a:rPr lang="zh-CN" altLang="en-US" sz="2000" dirty="0">
                <a:solidFill>
                  <a:srgbClr val="000000"/>
                </a:solidFill>
              </a:rPr>
              <a:t>；接触孔</a:t>
            </a:r>
            <a:endParaRPr lang="zh-CN" altLang="en-US" sz="2000" dirty="0">
              <a:solidFill>
                <a:srgbClr val="000000"/>
              </a:solidFill>
            </a:endParaRPr>
          </a:p>
          <a:p>
            <a:pPr>
              <a:lnSpc>
                <a:spcPct val="80000"/>
              </a:lnSpc>
            </a:pPr>
            <a:r>
              <a:rPr lang="en-US" altLang="zh-CN" sz="2000" err="1">
                <a:solidFill>
                  <a:srgbClr val="000000"/>
                </a:solidFill>
              </a:rPr>
              <a:t>A1 = geomOr</a:t>
            </a:r>
            <a:r>
              <a:rPr lang="en-US" altLang="zh-CN" sz="2000" dirty="0">
                <a:solidFill>
                  <a:srgbClr val="000000"/>
                </a:solidFill>
              </a:rPr>
              <a:t>( "A1" )          </a:t>
            </a:r>
            <a:r>
              <a:rPr lang="zh-CN" altLang="en-US" sz="2000" dirty="0">
                <a:solidFill>
                  <a:srgbClr val="000000"/>
                </a:solidFill>
              </a:rPr>
              <a:t>；铝线</a:t>
            </a:r>
            <a:endParaRPr lang="zh-CN" altLang="en-US" sz="2000" dirty="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ln/>
        </p:spPr>
        <p:txBody>
          <a:bodyPr anchor="ctr"/>
          <a:p>
            <a:r>
              <a:rPr lang="en-US" altLang="zh-CN" dirty="0"/>
              <a:t>DRC</a:t>
            </a:r>
            <a:r>
              <a:rPr lang="zh-CN" altLang="en-US" dirty="0"/>
              <a:t>规则文件</a:t>
            </a:r>
            <a:endParaRPr lang="zh-CN" altLang="en-US" dirty="0"/>
          </a:p>
        </p:txBody>
      </p:sp>
      <p:sp>
        <p:nvSpPr>
          <p:cNvPr id="46083" name="文本占位符 46082"/>
          <p:cNvSpPr>
            <a:spLocks noGrp="1"/>
          </p:cNvSpPr>
          <p:nvPr>
            <p:ph type="body" idx="1"/>
          </p:nvPr>
        </p:nvSpPr>
        <p:spPr>
          <a:xfrm>
            <a:off x="573088" y="1717675"/>
            <a:ext cx="8316912" cy="4679950"/>
          </a:xfrm>
          <a:ln/>
        </p:spPr>
        <p:txBody>
          <a:bodyPr/>
          <a:p>
            <a:pPr>
              <a:lnSpc>
                <a:spcPct val="90000"/>
              </a:lnSpc>
            </a:pPr>
            <a:r>
              <a:rPr lang="en-US" altLang="zh-CN" sz="2800" err="1"/>
              <a:t>[outlayer</a:t>
            </a:r>
            <a:r>
              <a:rPr lang="en-US" altLang="zh-CN" sz="2800"/>
              <a:t>]=drc(inlayer1 [inlayer2] function [modifiers] )</a:t>
            </a:r>
            <a:endParaRPr lang="en-US" altLang="zh-CN" sz="2800"/>
          </a:p>
          <a:p>
            <a:pPr>
              <a:lnSpc>
                <a:spcPct val="90000"/>
              </a:lnSpc>
            </a:pPr>
            <a:r>
              <a:rPr lang="zh-CN" altLang="en-US" sz="2800" dirty="0"/>
              <a:t>说明</a:t>
            </a:r>
            <a:r>
              <a:rPr lang="en-US" altLang="zh-CN" sz="2800"/>
              <a:t>: </a:t>
            </a:r>
            <a:endParaRPr lang="en-US" altLang="zh-CN" sz="2800"/>
          </a:p>
          <a:p>
            <a:pPr>
              <a:lnSpc>
                <a:spcPct val="90000"/>
              </a:lnSpc>
            </a:pPr>
            <a:r>
              <a:rPr lang="en-US" altLang="zh-CN" sz="2800" err="1"/>
              <a:t>outlayer</a:t>
            </a:r>
            <a:r>
              <a:rPr lang="zh-CN" altLang="en-US" sz="2800" dirty="0"/>
              <a:t>表示输出层 </a:t>
            </a:r>
            <a:r>
              <a:rPr lang="en-US" altLang="zh-CN" sz="2800" dirty="0"/>
              <a:t>,</a:t>
            </a:r>
            <a:r>
              <a:rPr lang="zh-CN" altLang="en-US" sz="2800" dirty="0"/>
              <a:t>如果没有定义</a:t>
            </a:r>
            <a:r>
              <a:rPr lang="en-US" altLang="zh-CN" sz="2800" err="1"/>
              <a:t>outlayer</a:t>
            </a:r>
            <a:r>
              <a:rPr lang="zh-CN" altLang="en-US" sz="2800" dirty="0"/>
              <a:t>层，出错的信息将直接显示在出错的原来层次上。</a:t>
            </a:r>
            <a:endParaRPr lang="zh-CN" altLang="en-US" sz="2800" dirty="0"/>
          </a:p>
          <a:p>
            <a:pPr>
              <a:lnSpc>
                <a:spcPct val="90000"/>
              </a:lnSpc>
            </a:pPr>
            <a:r>
              <a:rPr lang="en-US" altLang="zh-CN" sz="2800" dirty="0"/>
              <a:t>inlayer1</a:t>
            </a:r>
            <a:r>
              <a:rPr lang="zh-CN" altLang="en-US" sz="2800" dirty="0"/>
              <a:t>和</a:t>
            </a:r>
            <a:r>
              <a:rPr lang="en-US" altLang="zh-CN" sz="2800" dirty="0"/>
              <a:t>inlayer2</a:t>
            </a:r>
            <a:r>
              <a:rPr lang="zh-CN" altLang="en-US" sz="2800" dirty="0"/>
              <a:t>是代表要处理的版图层次。</a:t>
            </a:r>
            <a:endParaRPr lang="zh-CN" altLang="en-US" sz="2800" dirty="0"/>
          </a:p>
          <a:p>
            <a:pPr>
              <a:lnSpc>
                <a:spcPct val="90000"/>
              </a:lnSpc>
            </a:pPr>
            <a:r>
              <a:rPr lang="zh-CN" altLang="en-US" sz="2800" dirty="0"/>
              <a:t> </a:t>
            </a:r>
            <a:r>
              <a:rPr lang="en-US" altLang="zh-CN" sz="2800" dirty="0"/>
              <a:t>function</a:t>
            </a:r>
            <a:r>
              <a:rPr lang="zh-CN" altLang="en-US" sz="2800" dirty="0"/>
              <a:t>中定义的是实际检查的规则，关键字有</a:t>
            </a:r>
            <a:r>
              <a:rPr lang="en-US" altLang="zh-CN" sz="2800" dirty="0"/>
              <a:t>sep</a:t>
            </a:r>
            <a:r>
              <a:rPr lang="zh-CN" altLang="en-US" sz="2800" dirty="0"/>
              <a:t>（不同图形之间的间距）</a:t>
            </a:r>
            <a:r>
              <a:rPr lang="en-US" altLang="zh-CN" sz="2800" dirty="0"/>
              <a:t>, width, enc</a:t>
            </a:r>
            <a:r>
              <a:rPr lang="zh-CN" altLang="en-US" sz="2800" dirty="0"/>
              <a:t>（露头）</a:t>
            </a:r>
            <a:r>
              <a:rPr lang="en-US" altLang="zh-CN" sz="2800" err="1"/>
              <a:t>, ovlp</a:t>
            </a:r>
            <a:r>
              <a:rPr lang="en-US" altLang="zh-CN" sz="2800" dirty="0"/>
              <a:t>(</a:t>
            </a:r>
            <a:r>
              <a:rPr lang="zh-CN" altLang="en-US" sz="2800" dirty="0"/>
              <a:t>过覆盖</a:t>
            </a:r>
            <a:r>
              <a:rPr lang="en-US" altLang="zh-CN" sz="2800" dirty="0"/>
              <a:t>), area, notch</a:t>
            </a:r>
            <a:r>
              <a:rPr lang="zh-CN" altLang="en-US" sz="2800" dirty="0"/>
              <a:t>（挖槽的宽度）等。关系有</a:t>
            </a:r>
            <a:r>
              <a:rPr lang="en-US" altLang="zh-CN" sz="2800" dirty="0"/>
              <a:t>&gt;, &lt;, &gt;=, &lt;=, ==</a:t>
            </a:r>
            <a:r>
              <a:rPr lang="zh-CN" altLang="en-US" sz="2800" dirty="0"/>
              <a:t>等。结合起来就是：</a:t>
            </a:r>
            <a:r>
              <a:rPr lang="en-US" altLang="zh-CN" sz="2800" dirty="0"/>
              <a:t>sep&lt;3, width&lt;4, 1&lt;enc&lt;5 </a:t>
            </a:r>
            <a:r>
              <a:rPr lang="zh-CN" altLang="en-US" sz="2800" dirty="0"/>
              <a:t>等关系式。   </a:t>
            </a:r>
            <a:endParaRPr lang="zh-CN" altLang="en-US" sz="2800"/>
          </a:p>
          <a:p>
            <a:pPr>
              <a:lnSpc>
                <a:spcPct val="90000"/>
              </a:lnSpc>
              <a:buNone/>
            </a:pPr>
            <a:endParaRPr lang="zh-C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ln/>
        </p:spPr>
        <p:txBody>
          <a:bodyPr anchor="ctr"/>
          <a:p>
            <a:r>
              <a:rPr lang="en-US" altLang="zh-CN" dirty="0"/>
              <a:t>DRC</a:t>
            </a:r>
            <a:r>
              <a:rPr lang="zh-CN" altLang="en-US" dirty="0"/>
              <a:t>规则文件</a:t>
            </a:r>
            <a:endParaRPr lang="zh-CN" altLang="en-US" dirty="0"/>
          </a:p>
        </p:txBody>
      </p:sp>
      <p:sp>
        <p:nvSpPr>
          <p:cNvPr id="47107" name="文本占位符 47106"/>
          <p:cNvSpPr>
            <a:spLocks noGrp="1"/>
          </p:cNvSpPr>
          <p:nvPr>
            <p:ph type="body" idx="1"/>
          </p:nvPr>
        </p:nvSpPr>
        <p:spPr>
          <a:xfrm>
            <a:off x="827088" y="1557338"/>
            <a:ext cx="5689600" cy="3881437"/>
          </a:xfrm>
          <a:ln/>
        </p:spPr>
        <p:txBody>
          <a:bodyPr/>
          <a:p>
            <a:pPr>
              <a:lnSpc>
                <a:spcPct val="90000"/>
              </a:lnSpc>
            </a:pPr>
            <a:r>
              <a:rPr lang="zh-CN" altLang="en-US" sz="3600" dirty="0"/>
              <a:t>举例：</a:t>
            </a:r>
            <a:endParaRPr lang="zh-CN" altLang="en-US" sz="3600" dirty="0"/>
          </a:p>
          <a:p>
            <a:pPr>
              <a:lnSpc>
                <a:spcPct val="90000"/>
              </a:lnSpc>
            </a:pPr>
            <a:r>
              <a:rPr lang="zh-CN" altLang="en-US" sz="2400" dirty="0"/>
              <a:t>   </a:t>
            </a:r>
            <a:r>
              <a:rPr lang="en-US" altLang="zh-CN" sz="2400" err="1"/>
              <a:t>drcExtractRules</a:t>
            </a:r>
            <a:r>
              <a:rPr lang="en-US" altLang="zh-CN" sz="2400"/>
              <a:t>(</a:t>
            </a:r>
            <a:endParaRPr lang="en-US" altLang="zh-CN" sz="2400"/>
          </a:p>
          <a:p>
            <a:pPr>
              <a:lnSpc>
                <a:spcPct val="90000"/>
              </a:lnSpc>
              <a:buNone/>
            </a:pPr>
            <a:r>
              <a:rPr lang="en-US" altLang="zh-CN" sz="2400" err="1"/>
              <a:t>    bkgnd = geomBkgnd</a:t>
            </a:r>
            <a:r>
              <a:rPr lang="en-US" altLang="zh-CN" sz="2400"/>
              <a:t>()</a:t>
            </a:r>
            <a:endParaRPr lang="en-US" altLang="zh-CN" sz="2400"/>
          </a:p>
          <a:p>
            <a:pPr>
              <a:lnSpc>
                <a:spcPct val="90000"/>
              </a:lnSpc>
              <a:buNone/>
            </a:pPr>
            <a:r>
              <a:rPr lang="en-US" altLang="zh-CN" sz="2400" err="1"/>
              <a:t>    NT = geomOr</a:t>
            </a:r>
            <a:r>
              <a:rPr lang="en-US" altLang="zh-CN" sz="2400" dirty="0"/>
              <a:t>( "NT" )          </a:t>
            </a:r>
            <a:r>
              <a:rPr lang="zh-CN" altLang="en-US" sz="2400" dirty="0"/>
              <a:t>；</a:t>
            </a:r>
            <a:r>
              <a:rPr lang="en-US" altLang="zh-CN" sz="2400" dirty="0"/>
              <a:t>N</a:t>
            </a:r>
            <a:r>
              <a:rPr lang="zh-CN" altLang="en-US" sz="2400" dirty="0"/>
              <a:t>阱，假设技术文件中以”</a:t>
            </a:r>
            <a:r>
              <a:rPr lang="en-US" altLang="zh-CN" sz="2400" dirty="0"/>
              <a:t>NT”</a:t>
            </a:r>
            <a:r>
              <a:rPr lang="zh-CN" altLang="en-US" sz="2400" dirty="0"/>
              <a:t>为名。</a:t>
            </a:r>
            <a:endParaRPr lang="zh-CN" altLang="en-US" sz="2400" dirty="0"/>
          </a:p>
          <a:p>
            <a:pPr>
              <a:lnSpc>
                <a:spcPct val="90000"/>
              </a:lnSpc>
              <a:buNone/>
            </a:pPr>
            <a:r>
              <a:rPr lang="zh-CN" altLang="en-US" sz="2400" err="1"/>
              <a:t>    </a:t>
            </a:r>
            <a:r>
              <a:rPr lang="en-US" altLang="zh-CN" sz="2400" err="1"/>
              <a:t>TO = geomOr</a:t>
            </a:r>
            <a:r>
              <a:rPr lang="en-US" altLang="zh-CN" sz="2400" dirty="0"/>
              <a:t>( "TO" )          </a:t>
            </a:r>
            <a:r>
              <a:rPr lang="zh-CN" altLang="en-US" sz="2400" dirty="0"/>
              <a:t>；有源区</a:t>
            </a:r>
            <a:r>
              <a:rPr lang="en-US" altLang="zh-CN" sz="2400"/>
              <a:t>,</a:t>
            </a:r>
            <a:endParaRPr lang="en-US" altLang="zh-CN" sz="2400"/>
          </a:p>
          <a:p>
            <a:pPr>
              <a:lnSpc>
                <a:spcPct val="90000"/>
              </a:lnSpc>
              <a:buNone/>
            </a:pPr>
            <a:r>
              <a:rPr lang="en-US" altLang="zh-CN" sz="2400" err="1"/>
              <a:t>    GT = geomOr</a:t>
            </a:r>
            <a:r>
              <a:rPr lang="en-US" altLang="zh-CN" sz="2400" dirty="0"/>
              <a:t>( "GT" )          </a:t>
            </a:r>
            <a:r>
              <a:rPr lang="zh-CN" altLang="en-US" sz="2400" dirty="0"/>
              <a:t>；多晶硅</a:t>
            </a:r>
            <a:endParaRPr lang="zh-CN" altLang="en-US" sz="2400" dirty="0"/>
          </a:p>
          <a:p>
            <a:pPr>
              <a:lnSpc>
                <a:spcPct val="90000"/>
              </a:lnSpc>
              <a:buNone/>
            </a:pPr>
            <a:r>
              <a:rPr lang="zh-CN" altLang="en-US" sz="2400" err="1"/>
              <a:t>    </a:t>
            </a:r>
            <a:r>
              <a:rPr lang="en-US" altLang="zh-CN" sz="2400" err="1"/>
              <a:t>W1 = geomOr</a:t>
            </a:r>
            <a:r>
              <a:rPr lang="en-US" altLang="zh-CN" sz="2400" dirty="0"/>
              <a:t>( "W1" )          </a:t>
            </a:r>
            <a:r>
              <a:rPr lang="zh-CN" altLang="en-US" sz="2400" dirty="0"/>
              <a:t>；接触孔</a:t>
            </a:r>
            <a:endParaRPr lang="zh-CN" altLang="en-US" sz="2400" dirty="0"/>
          </a:p>
          <a:p>
            <a:pPr>
              <a:lnSpc>
                <a:spcPct val="90000"/>
              </a:lnSpc>
              <a:buNone/>
            </a:pPr>
            <a:r>
              <a:rPr lang="zh-CN" altLang="en-US" sz="2400" err="1"/>
              <a:t>    </a:t>
            </a:r>
            <a:r>
              <a:rPr lang="en-US" altLang="zh-CN" sz="2400" err="1"/>
              <a:t>A1 = geomOr</a:t>
            </a:r>
            <a:r>
              <a:rPr lang="en-US" altLang="zh-CN" sz="2400" dirty="0"/>
              <a:t>( "A1" )          </a:t>
            </a:r>
            <a:r>
              <a:rPr lang="zh-CN" altLang="en-US" sz="2400" dirty="0"/>
              <a:t>；铝线</a:t>
            </a:r>
            <a:endParaRPr lang="zh-CN" altLang="en-US" sz="2400" dirty="0"/>
          </a:p>
        </p:txBody>
      </p:sp>
      <p:sp>
        <p:nvSpPr>
          <p:cNvPr id="47108" name="文本框 47107"/>
          <p:cNvSpPr txBox="1"/>
          <p:nvPr/>
        </p:nvSpPr>
        <p:spPr>
          <a:xfrm>
            <a:off x="971550" y="5300663"/>
            <a:ext cx="7921625" cy="946150"/>
          </a:xfrm>
          <a:prstGeom prst="rect">
            <a:avLst/>
          </a:prstGeom>
          <a:noFill/>
          <a:ln w="9525">
            <a:noFill/>
          </a:ln>
        </p:spPr>
        <p:txBody>
          <a:bodyPr>
            <a:spAutoFit/>
          </a:bodyPr>
          <a:p>
            <a:pPr lvl="0" algn="ctr" eaLnBrk="0" hangingPunct="0">
              <a:spcBef>
                <a:spcPct val="50000"/>
              </a:spcBef>
              <a:buClrTx/>
            </a:pPr>
            <a:r>
              <a:rPr lang="en-US" altLang="zh-CN" sz="2800" b="1" err="1">
                <a:solidFill>
                  <a:srgbClr val="000000"/>
                </a:solidFill>
                <a:latin typeface="Times New Roman" panose="02020603050405020304" pitchFamily="18" charset="0"/>
                <a:ea typeface="PMingLiU" panose="02020500000000000000" pitchFamily="18" charset="-120"/>
              </a:rPr>
              <a:t>drc(GT</a:t>
            </a:r>
            <a:r>
              <a:rPr lang="en-US" altLang="zh-CN" sz="2800" b="1">
                <a:solidFill>
                  <a:srgbClr val="000000"/>
                </a:solidFill>
                <a:latin typeface="Times New Roman" panose="02020603050405020304" pitchFamily="18" charset="0"/>
                <a:ea typeface="PMingLiU" panose="02020500000000000000" pitchFamily="18" charset="-120"/>
              </a:rPr>
              <a:t> TO (enc&lt;2) "Poly Overhang out of Active into Field&lt;2.0") </a:t>
            </a:r>
            <a:endParaRPr lang="en-US" altLang="zh-CN" sz="2800" b="1">
              <a:solidFill>
                <a:srgbClr val="000000"/>
              </a:solidFill>
              <a:latin typeface="Times New Roman" panose="02020603050405020304" pitchFamily="18" charset="0"/>
              <a:ea typeface="PMingLiU" panose="02020500000000000000" pitchFamily="18"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ln/>
        </p:spPr>
        <p:txBody>
          <a:bodyPr anchor="ctr"/>
          <a:p>
            <a:r>
              <a:rPr lang="en-US" altLang="zh-CN" dirty="0"/>
              <a:t>DRC</a:t>
            </a:r>
            <a:r>
              <a:rPr lang="zh-CN" altLang="en-US" dirty="0"/>
              <a:t>规则文件</a:t>
            </a:r>
            <a:endParaRPr lang="zh-CN" altLang="en-US" dirty="0"/>
          </a:p>
        </p:txBody>
      </p:sp>
      <p:sp>
        <p:nvSpPr>
          <p:cNvPr id="48131" name="文本占位符 48130"/>
          <p:cNvSpPr>
            <a:spLocks noGrp="1"/>
          </p:cNvSpPr>
          <p:nvPr>
            <p:ph type="body" idx="1"/>
          </p:nvPr>
        </p:nvSpPr>
        <p:spPr>
          <a:ln/>
        </p:spPr>
        <p:txBody>
          <a:bodyPr/>
          <a:p>
            <a:r>
              <a:rPr lang="en-US" altLang="zh-CN" err="1"/>
              <a:t>geomAnd</a:t>
            </a:r>
            <a:r>
              <a:rPr lang="zh-CN" altLang="en-US" dirty="0"/>
              <a:t>（）把括号内层次“与”之后再赋给前面的新层次。</a:t>
            </a:r>
            <a:endParaRPr lang="zh-CN" altLang="en-US" dirty="0"/>
          </a:p>
          <a:p>
            <a:r>
              <a:rPr lang="en-US" altLang="zh-CN" err="1"/>
              <a:t>geomAndNot</a:t>
            </a:r>
            <a:r>
              <a:rPr lang="zh-CN" altLang="en-US" dirty="0"/>
              <a:t>（）是把括号内层次“与非”之后再赋给前面的新层次。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a:ln/>
        </p:spPr>
        <p:txBody>
          <a:bodyPr anchor="ctr"/>
          <a:p>
            <a:r>
              <a:rPr lang="en-US" altLang="zh-CN" dirty="0"/>
              <a:t>DRC</a:t>
            </a:r>
            <a:r>
              <a:rPr lang="zh-CN" altLang="en-US" dirty="0"/>
              <a:t>规则文件</a:t>
            </a:r>
            <a:endParaRPr lang="zh-CN" altLang="en-US" dirty="0"/>
          </a:p>
        </p:txBody>
      </p:sp>
      <p:sp>
        <p:nvSpPr>
          <p:cNvPr id="49155" name="文本占位符 49154"/>
          <p:cNvSpPr>
            <a:spLocks noGrp="1"/>
          </p:cNvSpPr>
          <p:nvPr>
            <p:ph type="body" idx="1"/>
          </p:nvPr>
        </p:nvSpPr>
        <p:spPr>
          <a:ln/>
        </p:spPr>
        <p:txBody>
          <a:bodyPr/>
          <a:p>
            <a:endParaRPr lang="en-US" altLang="zh-CN" sz="2800"/>
          </a:p>
          <a:p>
            <a:pPr>
              <a:buNone/>
            </a:pPr>
            <a:r>
              <a:rPr lang="en-US" altLang="zh-CN" sz="2800" err="1"/>
              <a:t>    gate = geomAnd</a:t>
            </a:r>
            <a:r>
              <a:rPr lang="en-US" altLang="zh-CN" sz="2800"/>
              <a:t>( GT TO )</a:t>
            </a:r>
            <a:endParaRPr lang="en-US" altLang="zh-CN" sz="2800"/>
          </a:p>
          <a:p>
            <a:pPr>
              <a:buNone/>
            </a:pPr>
            <a:r>
              <a:rPr lang="en-US" altLang="zh-CN" sz="2800" err="1"/>
              <a:t>    connect = geomAndNot</a:t>
            </a:r>
            <a:r>
              <a:rPr lang="en-US" altLang="zh-CN" sz="2800"/>
              <a:t>( GT TO )</a:t>
            </a:r>
            <a:endParaRPr lang="en-US" altLang="zh-CN" sz="2800"/>
          </a:p>
          <a:p>
            <a:pPr>
              <a:buNone/>
            </a:pPr>
            <a:r>
              <a:rPr lang="en-US" altLang="zh-CN" sz="2800" err="1"/>
              <a:t>    drc</a:t>
            </a:r>
            <a:r>
              <a:rPr lang="en-US" altLang="zh-CN" sz="2800"/>
              <a:t>( connect TO </a:t>
            </a:r>
            <a:endParaRPr lang="en-US" altLang="zh-CN" sz="2800"/>
          </a:p>
          <a:p>
            <a:pPr>
              <a:buNone/>
            </a:pPr>
            <a:r>
              <a:rPr lang="en-US" altLang="zh-CN" sz="2800"/>
              <a:t>      ( sep &lt; 2.0) " Field Poly to Active spacing &lt; 2.0") </a:t>
            </a:r>
            <a:endParaRPr lang="en-US" altLang="zh-CN" sz="2800"/>
          </a:p>
          <a:p>
            <a:pPr>
              <a:buNone/>
            </a:pPr>
            <a:r>
              <a:rPr lang="en-US" altLang="zh-CN" sz="2800" err="1"/>
              <a:t>    drc</a:t>
            </a:r>
            <a:r>
              <a:rPr lang="en-US" altLang="zh-CN" sz="2800"/>
              <a:t>( gate TO</a:t>
            </a:r>
            <a:endParaRPr lang="en-US" altLang="zh-CN" sz="2800"/>
          </a:p>
          <a:p>
            <a:pPr>
              <a:buNone/>
            </a:pPr>
            <a:r>
              <a:rPr lang="en-US" altLang="zh-CN" sz="2800"/>
              <a:t>       (sep &lt; 1.5) " Active Poly to Active spacing &lt; 1.5")</a:t>
            </a:r>
            <a:endParaRPr lang="en-US" altLang="zh-CN" sz="2800"/>
          </a:p>
        </p:txBody>
      </p:sp>
      <p:sp>
        <p:nvSpPr>
          <p:cNvPr id="49156" name="文本框 49155"/>
          <p:cNvSpPr txBox="1"/>
          <p:nvPr/>
        </p:nvSpPr>
        <p:spPr>
          <a:xfrm>
            <a:off x="827088" y="1700213"/>
            <a:ext cx="4321175" cy="579437"/>
          </a:xfrm>
          <a:prstGeom prst="rect">
            <a:avLst/>
          </a:prstGeom>
          <a:noFill/>
          <a:ln w="9525">
            <a:noFill/>
          </a:ln>
        </p:spPr>
        <p:txBody>
          <a:bodyPr>
            <a:spAutoFit/>
          </a:bodyPr>
          <a:p>
            <a:pPr lvl="0" eaLnBrk="0" hangingPunct="0">
              <a:spcBef>
                <a:spcPct val="50000"/>
              </a:spcBef>
              <a:buClrTx/>
            </a:pPr>
            <a:r>
              <a:rPr lang="zh-CN" altLang="en-US" sz="3200" b="1" dirty="0">
                <a:solidFill>
                  <a:srgbClr val="000000"/>
                </a:solidFill>
                <a:latin typeface="Times New Roman" panose="02020603050405020304" pitchFamily="18" charset="0"/>
                <a:ea typeface="宋体" panose="02010600030101010101" pitchFamily="2" charset="-122"/>
              </a:rPr>
              <a:t>举例：</a:t>
            </a:r>
            <a:endParaRPr lang="zh-CN" altLang="en-US" sz="32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ln/>
        </p:spPr>
        <p:txBody>
          <a:bodyPr anchor="ctr"/>
          <a:p>
            <a:br>
              <a:rPr lang="en-US" altLang="zh-CN" dirty="0"/>
            </a:br>
            <a:r>
              <a:rPr lang="zh-CN" altLang="en-US" dirty="0"/>
              <a:t>举例：</a:t>
            </a:r>
            <a:r>
              <a:rPr lang="zh-CN" altLang="en-US" dirty="0">
                <a:ea typeface="华文行楷" pitchFamily="2" charset="-122"/>
              </a:rPr>
              <a:t>工艺结构</a:t>
            </a:r>
            <a:endParaRPr lang="zh-CN" altLang="en-US" dirty="0">
              <a:ea typeface="华文行楷" pitchFamily="2" charset="-122"/>
            </a:endParaRPr>
          </a:p>
        </p:txBody>
      </p:sp>
      <p:sp>
        <p:nvSpPr>
          <p:cNvPr id="11267" name="文本占位符 11266"/>
          <p:cNvSpPr>
            <a:spLocks noGrp="1"/>
          </p:cNvSpPr>
          <p:nvPr>
            <p:ph type="body" idx="1"/>
          </p:nvPr>
        </p:nvSpPr>
        <p:spPr>
          <a:xfrm>
            <a:off x="203200" y="1905000"/>
            <a:ext cx="8788400" cy="4191000"/>
          </a:xfrm>
          <a:ln/>
        </p:spPr>
        <p:txBody>
          <a:bodyPr/>
          <a:p>
            <a:pPr>
              <a:buNone/>
            </a:pPr>
            <a:r>
              <a:rPr lang="en-US" altLang="zh-CN" dirty="0"/>
              <a:t>  </a:t>
            </a:r>
            <a:r>
              <a:rPr lang="zh-CN" altLang="en-US" dirty="0"/>
              <a:t>以</a:t>
            </a:r>
            <a:r>
              <a:rPr lang="en-US" altLang="zh-CN" dirty="0"/>
              <a:t>TSMC</a:t>
            </a:r>
            <a:r>
              <a:rPr lang="zh-CN" altLang="en-US" dirty="0"/>
              <a:t>（台积电）的</a:t>
            </a:r>
            <a:r>
              <a:rPr lang="en-US" altLang="zh-CN" dirty="0"/>
              <a:t>0.35μm CMOS</a:t>
            </a:r>
            <a:r>
              <a:rPr lang="zh-CN" altLang="en-US" dirty="0"/>
              <a:t>工艺为例</a:t>
            </a:r>
            <a:endParaRPr lang="zh-CN" altLang="en-US"/>
          </a:p>
        </p:txBody>
      </p:sp>
      <p:sp>
        <p:nvSpPr>
          <p:cNvPr id="11268" name="矩形 11267"/>
          <p:cNvSpPr/>
          <p:nvPr/>
        </p:nvSpPr>
        <p:spPr>
          <a:xfrm>
            <a:off x="646113" y="2543175"/>
            <a:ext cx="7645400" cy="1439863"/>
          </a:xfrm>
          <a:prstGeom prst="rect">
            <a:avLst/>
          </a:prstGeom>
          <a:noFill/>
          <a:ln w="9525">
            <a:noFill/>
          </a:ln>
        </p:spPr>
        <p:txBody>
          <a:bodyPr lIns="92075" tIns="46038" rIns="92075" bIns="46038"/>
          <a:lstStyle>
            <a:lvl1pPr marL="342900" lvl="0" indent="-34290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bg2"/>
              </a:buClr>
              <a:defRPr sz="2000" kern="1200"/>
            </a:lvl3pPr>
            <a:lvl4pPr marL="1600200" lvl="3" indent="-228600">
              <a:buClr>
                <a:schemeClr val="accent2"/>
              </a:buClr>
              <a:defRPr sz="1800" kern="1200"/>
            </a:lvl4pPr>
            <a:lvl5pPr marL="2057400" lvl="4" indent="-228600">
              <a:buClr>
                <a:schemeClr val="bg2"/>
              </a:buClr>
              <a:defRPr sz="1800" kern="1200"/>
            </a:lvl5pPr>
          </a:lstStyle>
          <a:p>
            <a:pPr lvl="0"/>
            <a:r>
              <a:rPr lang="en-US" altLang="zh-CN" dirty="0"/>
              <a:t>TSMC</a:t>
            </a:r>
            <a:r>
              <a:rPr lang="zh-CN" altLang="en-US" dirty="0"/>
              <a:t>的</a:t>
            </a:r>
            <a:r>
              <a:rPr lang="en-US" altLang="zh-CN" dirty="0"/>
              <a:t>0.35μm</a:t>
            </a:r>
            <a:r>
              <a:rPr lang="zh-CN" altLang="en-US" dirty="0"/>
              <a:t>沟道尺寸和对应的电源电压、电路布局图中金属布线层及其性能参数</a:t>
            </a:r>
            <a:endParaRPr lang="zh-CN" altLang="en-US" dirty="0"/>
          </a:p>
          <a:p>
            <a:pPr lvl="0"/>
            <a:endParaRPr lang="zh-CN" altLang="en-US" dirty="0"/>
          </a:p>
        </p:txBody>
      </p:sp>
      <p:pic>
        <p:nvPicPr>
          <p:cNvPr id="11269" name="图片 11268"/>
          <p:cNvPicPr>
            <a:picLocks noChangeAspect="1"/>
          </p:cNvPicPr>
          <p:nvPr/>
        </p:nvPicPr>
        <p:blipFill>
          <a:blip r:embed="rId1"/>
          <a:stretch>
            <a:fillRect/>
          </a:stretch>
        </p:blipFill>
        <p:spPr>
          <a:xfrm>
            <a:off x="698500" y="3609975"/>
            <a:ext cx="7551738" cy="303212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ln/>
        </p:spPr>
        <p:txBody>
          <a:bodyPr anchor="ctr"/>
          <a:p>
            <a:r>
              <a:rPr lang="en-US" altLang="zh-CN" dirty="0"/>
              <a:t>DRC</a:t>
            </a:r>
            <a:r>
              <a:rPr lang="zh-CN" altLang="en-US" dirty="0"/>
              <a:t>规则文件</a:t>
            </a:r>
            <a:endParaRPr lang="zh-CN" altLang="en-US"/>
          </a:p>
        </p:txBody>
      </p:sp>
      <p:sp>
        <p:nvSpPr>
          <p:cNvPr id="50179" name="文本占位符 50178"/>
          <p:cNvSpPr>
            <a:spLocks noGrp="1"/>
          </p:cNvSpPr>
          <p:nvPr>
            <p:ph type="body" idx="1"/>
          </p:nvPr>
        </p:nvSpPr>
        <p:spPr>
          <a:ln/>
        </p:spPr>
        <p:txBody>
          <a:bodyPr/>
          <a:p>
            <a:pPr>
              <a:lnSpc>
                <a:spcPct val="80000"/>
              </a:lnSpc>
            </a:pPr>
            <a:r>
              <a:rPr lang="en-US" altLang="zh-CN" err="1"/>
              <a:t>saveDerived</a:t>
            </a:r>
            <a:r>
              <a:rPr lang="en-US" altLang="zh-CN" dirty="0"/>
              <a:t> </a:t>
            </a:r>
            <a:r>
              <a:rPr lang="zh-CN" altLang="en-US" dirty="0"/>
              <a:t>语句输出坏的接触孔图形到错误层中。</a:t>
            </a:r>
            <a:endParaRPr lang="zh-CN" altLang="en-US" dirty="0"/>
          </a:p>
          <a:p>
            <a:pPr>
              <a:lnSpc>
                <a:spcPct val="80000"/>
              </a:lnSpc>
            </a:pPr>
            <a:r>
              <a:rPr lang="zh-CN" altLang="en-US" sz="2400" dirty="0"/>
              <a:t>举例：</a:t>
            </a:r>
            <a:endParaRPr lang="zh-CN" altLang="en-US" sz="2400" dirty="0"/>
          </a:p>
          <a:p>
            <a:pPr>
              <a:lnSpc>
                <a:spcPct val="80000"/>
              </a:lnSpc>
              <a:buNone/>
            </a:pPr>
            <a:r>
              <a:rPr lang="zh-CN" altLang="en-US" sz="2400" err="1"/>
              <a:t>   </a:t>
            </a:r>
            <a:r>
              <a:rPr lang="en-US" altLang="zh-CN" sz="2400" err="1"/>
              <a:t>saveDerived( geomAndNot( W1 geomOr</a:t>
            </a:r>
            <a:r>
              <a:rPr lang="en-US" altLang="zh-CN" sz="2400"/>
              <a:t>( TO GT ) ) "Contact not inside Active or Poly" )</a:t>
            </a:r>
            <a:endParaRPr lang="en-US" altLang="zh-CN" sz="2400"/>
          </a:p>
          <a:p>
            <a:pPr>
              <a:lnSpc>
                <a:spcPct val="80000"/>
              </a:lnSpc>
              <a:buNone/>
            </a:pPr>
            <a:r>
              <a:rPr lang="en-US" altLang="zh-CN" sz="2400" err="1"/>
              <a:t>    saveDerived( geomAndNot</a:t>
            </a:r>
            <a:r>
              <a:rPr lang="en-US" altLang="zh-CN" sz="2400"/>
              <a:t>( W1 A1 ) "Contacts not covered by Metal" )</a:t>
            </a:r>
            <a:endParaRPr lang="en-US" altLang="zh-CN" sz="2400"/>
          </a:p>
          <a:p>
            <a:pPr>
              <a:lnSpc>
                <a:spcPct val="80000"/>
              </a:lnSpc>
              <a:buNone/>
            </a:pPr>
            <a:r>
              <a:rPr lang="en-US" altLang="zh-CN" sz="2400" err="1"/>
              <a:t>     drc</a:t>
            </a:r>
            <a:r>
              <a:rPr lang="en-US" altLang="zh-CN" sz="2400"/>
              <a:t>( W1 width &lt; 4.0 "Contact width &lt; 4.0" )</a:t>
            </a:r>
            <a:endParaRPr lang="en-US" altLang="zh-CN" sz="2400"/>
          </a:p>
          <a:p>
            <a:pPr>
              <a:lnSpc>
                <a:spcPct val="80000"/>
              </a:lnSpc>
              <a:buNone/>
            </a:pPr>
            <a:r>
              <a:rPr lang="en-US" altLang="zh-CN" sz="2400" err="1"/>
              <a:t>    drc</a:t>
            </a:r>
            <a:r>
              <a:rPr lang="en-US" altLang="zh-CN" sz="2400"/>
              <a:t>( W1 sep &lt; 2.0 "Contact to Contact spacing &lt; 2.0" )</a:t>
            </a:r>
            <a:endParaRPr lang="en-US" altLang="zh-CN" sz="2400"/>
          </a:p>
          <a:p>
            <a:pPr>
              <a:lnSpc>
                <a:spcPct val="80000"/>
              </a:lnSpc>
              <a:buNone/>
            </a:pPr>
            <a:r>
              <a:rPr lang="en-US" altLang="zh-CN" sz="2400" err="1"/>
              <a:t>    drc</a:t>
            </a:r>
            <a:r>
              <a:rPr lang="en-US" altLang="zh-CN" sz="2400"/>
              <a:t>( TO W1 enc &lt; 1.5 "Contact inside Active &lt; 1.5" )</a:t>
            </a:r>
            <a:endParaRPr lang="en-US" altLang="zh-CN"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a:ln/>
        </p:spPr>
        <p:txBody>
          <a:bodyPr anchor="ctr"/>
          <a:p>
            <a:r>
              <a:rPr lang="en-US" altLang="zh-CN" dirty="0"/>
              <a:t>DRC</a:t>
            </a:r>
            <a:r>
              <a:rPr lang="zh-CN" altLang="en-US" dirty="0"/>
              <a:t>规则文件</a:t>
            </a:r>
            <a:endParaRPr lang="zh-CN" altLang="en-US"/>
          </a:p>
        </p:txBody>
      </p:sp>
      <p:sp>
        <p:nvSpPr>
          <p:cNvPr id="51203" name="文本占位符 51202"/>
          <p:cNvSpPr>
            <a:spLocks noGrp="1"/>
          </p:cNvSpPr>
          <p:nvPr>
            <p:ph type="body" idx="1"/>
          </p:nvPr>
        </p:nvSpPr>
        <p:spPr>
          <a:xfrm>
            <a:off x="457200" y="1981200"/>
            <a:ext cx="4411663" cy="3886200"/>
          </a:xfrm>
          <a:ln/>
        </p:spPr>
        <p:txBody>
          <a:bodyPr/>
          <a:p>
            <a:r>
              <a:rPr lang="zh-CN" altLang="en-US" sz="2800" dirty="0"/>
              <a:t>练习</a:t>
            </a:r>
            <a:endParaRPr lang="zh-CN" altLang="en-US" sz="2800" dirty="0"/>
          </a:p>
          <a:p>
            <a:pPr>
              <a:buNone/>
            </a:pPr>
            <a:r>
              <a:rPr lang="zh-CN" altLang="en-US" sz="2800"/>
              <a:t>    </a:t>
            </a:r>
            <a:r>
              <a:rPr lang="en-US" altLang="zh-CN" sz="2400" err="1"/>
              <a:t>Wactive = geomAnd</a:t>
            </a:r>
            <a:r>
              <a:rPr lang="en-US" altLang="zh-CN" sz="2400"/>
              <a:t>( W1 TO )</a:t>
            </a:r>
            <a:endParaRPr lang="en-US" altLang="zh-CN" sz="2400"/>
          </a:p>
          <a:p>
            <a:pPr>
              <a:buNone/>
            </a:pPr>
            <a:r>
              <a:rPr lang="en-US" altLang="zh-CN" sz="2400" err="1"/>
              <a:t>   Wpoly = geomAnd</a:t>
            </a:r>
            <a:r>
              <a:rPr lang="en-US" altLang="zh-CN" sz="2400"/>
              <a:t>( W1 GT )</a:t>
            </a:r>
            <a:endParaRPr lang="en-US" altLang="zh-CN" sz="2400"/>
          </a:p>
          <a:p>
            <a:pPr>
              <a:buNone/>
            </a:pPr>
            <a:r>
              <a:rPr lang="en-US" altLang="zh-CN" sz="2400" err="1"/>
              <a:t>   drc( Wpoly</a:t>
            </a:r>
            <a:r>
              <a:rPr lang="en-US" altLang="zh-CN" sz="2400"/>
              <a:t> TO sep &lt; 3.5 )</a:t>
            </a:r>
            <a:endParaRPr lang="en-US" altLang="zh-CN" sz="2400"/>
          </a:p>
          <a:p>
            <a:pPr>
              <a:buNone/>
            </a:pPr>
            <a:r>
              <a:rPr lang="en-US" altLang="zh-CN" sz="2400" err="1"/>
              <a:t>   drc( Wactive</a:t>
            </a:r>
            <a:r>
              <a:rPr lang="en-US" altLang="zh-CN" sz="2400"/>
              <a:t> GT sep &lt; 2.0 )</a:t>
            </a:r>
            <a:endParaRPr lang="en-US" altLang="zh-CN" sz="2400"/>
          </a:p>
          <a:p>
            <a:pPr>
              <a:buNone/>
            </a:pPr>
            <a:r>
              <a:rPr lang="en-US" altLang="zh-CN" sz="2400" err="1"/>
              <a:t>   drc</a:t>
            </a:r>
            <a:r>
              <a:rPr lang="en-US" altLang="zh-CN" sz="2400"/>
              <a:t>( GT W1 enc &lt; 1.5)</a:t>
            </a:r>
            <a:endParaRPr lang="en-US" altLang="zh-CN" sz="2400"/>
          </a:p>
          <a:p>
            <a:pPr>
              <a:buNone/>
            </a:pPr>
            <a:r>
              <a:rPr lang="en-US" altLang="zh-CN" sz="2400" err="1"/>
              <a:t>   drc</a:t>
            </a:r>
            <a:r>
              <a:rPr lang="en-US" altLang="zh-CN" sz="2400"/>
              <a:t>( A1 W1 enc &lt; 1.5)</a:t>
            </a:r>
            <a:endParaRPr lang="en-US" altLang="zh-CN" sz="2400"/>
          </a:p>
        </p:txBody>
      </p:sp>
      <p:sp>
        <p:nvSpPr>
          <p:cNvPr id="51204" name="文本框 51203"/>
          <p:cNvSpPr txBox="1"/>
          <p:nvPr/>
        </p:nvSpPr>
        <p:spPr>
          <a:xfrm>
            <a:off x="4859338" y="2924175"/>
            <a:ext cx="4284662" cy="2427288"/>
          </a:xfrm>
          <a:prstGeom prst="rect">
            <a:avLst/>
          </a:prstGeom>
          <a:noFill/>
          <a:ln w="9525">
            <a:noFill/>
          </a:ln>
        </p:spPr>
        <p:txBody>
          <a:bodyPr>
            <a:spAutoFit/>
          </a:bodyPr>
          <a:p>
            <a:pPr lvl="0" algn="ctr" eaLnBrk="0" hangingPunct="0">
              <a:buClrTx/>
            </a:pPr>
            <a:r>
              <a:rPr lang="zh-CN" altLang="en-US" b="1" dirty="0">
                <a:latin typeface="Times New Roman" panose="02020603050405020304" pitchFamily="18" charset="0"/>
                <a:ea typeface="宋体" panose="02010600030101010101" pitchFamily="2" charset="-122"/>
              </a:rPr>
              <a:t>定义：    </a:t>
            </a:r>
            <a:r>
              <a:rPr lang="en-US" altLang="zh-CN" b="1" err="1">
                <a:latin typeface="Times New Roman" panose="02020603050405020304" pitchFamily="18" charset="0"/>
                <a:ea typeface="PMingLiU" panose="02020500000000000000" pitchFamily="18" charset="-120"/>
              </a:rPr>
              <a:t>drcExtractRules</a:t>
            </a:r>
            <a:r>
              <a:rPr lang="en-US" altLang="zh-CN" b="1">
                <a:latin typeface="Times New Roman" panose="02020603050405020304" pitchFamily="18" charset="0"/>
                <a:ea typeface="PMingLiU" panose="02020500000000000000" pitchFamily="18" charset="-120"/>
              </a:rPr>
              <a:t>(</a:t>
            </a:r>
            <a:endParaRPr lang="en-US" altLang="zh-CN" b="1">
              <a:latin typeface="Times New Roman" panose="02020603050405020304" pitchFamily="18" charset="0"/>
              <a:ea typeface="PMingLiU" panose="02020500000000000000" pitchFamily="18" charset="-120"/>
            </a:endParaRPr>
          </a:p>
          <a:p>
            <a:pPr lvl="0" algn="ctr" eaLnBrk="0" hangingPunct="0">
              <a:buClrTx/>
            </a:pPr>
            <a:r>
              <a:rPr lang="en-US" altLang="zh-CN" b="1" err="1">
                <a:latin typeface="Times New Roman" panose="02020603050405020304" pitchFamily="18" charset="0"/>
                <a:ea typeface="PMingLiU" panose="02020500000000000000" pitchFamily="18" charset="-120"/>
              </a:rPr>
              <a:t>    bkgnd = geomBkgnd</a:t>
            </a:r>
            <a:r>
              <a:rPr lang="en-US" altLang="zh-CN" b="1">
                <a:latin typeface="Times New Roman" panose="02020603050405020304" pitchFamily="18" charset="0"/>
                <a:ea typeface="PMingLiU" panose="02020500000000000000" pitchFamily="18" charset="-120"/>
              </a:rPr>
              <a:t>()</a:t>
            </a:r>
            <a:endParaRPr lang="en-US" altLang="zh-CN" b="1">
              <a:latin typeface="Times New Roman" panose="02020603050405020304" pitchFamily="18" charset="0"/>
              <a:ea typeface="PMingLiU" panose="02020500000000000000" pitchFamily="18" charset="-120"/>
            </a:endParaRPr>
          </a:p>
          <a:p>
            <a:pPr lvl="0" algn="ctr" eaLnBrk="0" hangingPunct="0">
              <a:buClrTx/>
            </a:pPr>
            <a:r>
              <a:rPr lang="en-US" altLang="zh-CN" b="1" err="1">
                <a:latin typeface="Times New Roman" panose="02020603050405020304" pitchFamily="18" charset="0"/>
                <a:ea typeface="PMingLiU" panose="02020500000000000000" pitchFamily="18" charset="-120"/>
              </a:rPr>
              <a:t>    NT = geomOr</a:t>
            </a:r>
            <a:r>
              <a:rPr lang="en-US" altLang="zh-CN" b="1" dirty="0">
                <a:latin typeface="Times New Roman" panose="02020603050405020304" pitchFamily="18" charset="0"/>
                <a:ea typeface="PMingLiU" panose="02020500000000000000" pitchFamily="18" charset="-120"/>
              </a:rPr>
              <a:t>( "NT" )          </a:t>
            </a:r>
            <a:r>
              <a:rPr lang="zh-CN" altLang="en-US" b="1" dirty="0">
                <a:latin typeface="Times New Roman" panose="02020603050405020304" pitchFamily="18" charset="0"/>
                <a:ea typeface="PMingLiU" panose="02020500000000000000" pitchFamily="18" charset="-120"/>
              </a:rPr>
              <a:t>；。</a:t>
            </a:r>
            <a:endParaRPr lang="zh-CN" altLang="en-US" b="1" dirty="0">
              <a:latin typeface="Times New Roman" panose="02020603050405020304" pitchFamily="18" charset="0"/>
              <a:ea typeface="PMingLiU" panose="02020500000000000000" pitchFamily="18" charset="-120"/>
            </a:endParaRPr>
          </a:p>
          <a:p>
            <a:pPr lvl="0" algn="ctr" eaLnBrk="0" hangingPunct="0">
              <a:buClrTx/>
            </a:pPr>
            <a:r>
              <a:rPr lang="zh-CN" altLang="en-US" b="1" err="1">
                <a:latin typeface="Times New Roman" panose="02020603050405020304" pitchFamily="18" charset="0"/>
                <a:ea typeface="PMingLiU" panose="02020500000000000000" pitchFamily="18" charset="-120"/>
              </a:rPr>
              <a:t>    </a:t>
            </a:r>
            <a:r>
              <a:rPr lang="en-US" altLang="zh-CN" b="1" err="1">
                <a:latin typeface="Times New Roman" panose="02020603050405020304" pitchFamily="18" charset="0"/>
                <a:ea typeface="PMingLiU" panose="02020500000000000000" pitchFamily="18" charset="-120"/>
              </a:rPr>
              <a:t>TO = geomOr</a:t>
            </a:r>
            <a:r>
              <a:rPr lang="en-US" altLang="zh-CN" b="1" dirty="0">
                <a:latin typeface="Times New Roman" panose="02020603050405020304" pitchFamily="18" charset="0"/>
                <a:ea typeface="PMingLiU" panose="02020500000000000000" pitchFamily="18" charset="-120"/>
              </a:rPr>
              <a:t>( "TO" )          </a:t>
            </a:r>
            <a:r>
              <a:rPr lang="zh-CN" altLang="en-US" b="1" dirty="0">
                <a:latin typeface="Times New Roman" panose="02020603050405020304" pitchFamily="18" charset="0"/>
                <a:ea typeface="PMingLiU" panose="02020500000000000000" pitchFamily="18" charset="-120"/>
              </a:rPr>
              <a:t>；有源区</a:t>
            </a:r>
            <a:r>
              <a:rPr lang="en-US" altLang="zh-CN" b="1">
                <a:latin typeface="Times New Roman" panose="02020603050405020304" pitchFamily="18" charset="0"/>
                <a:ea typeface="PMingLiU" panose="02020500000000000000" pitchFamily="18" charset="-120"/>
              </a:rPr>
              <a:t>,</a:t>
            </a:r>
            <a:endParaRPr lang="en-US" altLang="zh-CN" b="1">
              <a:latin typeface="Times New Roman" panose="02020603050405020304" pitchFamily="18" charset="0"/>
              <a:ea typeface="PMingLiU" panose="02020500000000000000" pitchFamily="18" charset="-120"/>
            </a:endParaRPr>
          </a:p>
          <a:p>
            <a:pPr lvl="0" algn="ctr" eaLnBrk="0" hangingPunct="0">
              <a:buClrTx/>
            </a:pPr>
            <a:r>
              <a:rPr lang="en-US" altLang="zh-CN" b="1" err="1">
                <a:latin typeface="Times New Roman" panose="02020603050405020304" pitchFamily="18" charset="0"/>
                <a:ea typeface="PMingLiU" panose="02020500000000000000" pitchFamily="18" charset="-120"/>
              </a:rPr>
              <a:t>    GT = geomOr</a:t>
            </a:r>
            <a:r>
              <a:rPr lang="en-US" altLang="zh-CN" b="1" dirty="0">
                <a:latin typeface="Times New Roman" panose="02020603050405020304" pitchFamily="18" charset="0"/>
                <a:ea typeface="PMingLiU" panose="02020500000000000000" pitchFamily="18" charset="-120"/>
              </a:rPr>
              <a:t>( "GT" )          </a:t>
            </a:r>
            <a:r>
              <a:rPr lang="zh-CN" altLang="en-US" b="1" dirty="0">
                <a:latin typeface="Times New Roman" panose="02020603050405020304" pitchFamily="18" charset="0"/>
                <a:ea typeface="PMingLiU" panose="02020500000000000000" pitchFamily="18" charset="-120"/>
              </a:rPr>
              <a:t>；多晶硅</a:t>
            </a:r>
            <a:endParaRPr lang="zh-CN" altLang="en-US" b="1" dirty="0">
              <a:latin typeface="Times New Roman" panose="02020603050405020304" pitchFamily="18" charset="0"/>
              <a:ea typeface="PMingLiU" panose="02020500000000000000" pitchFamily="18" charset="-120"/>
            </a:endParaRPr>
          </a:p>
          <a:p>
            <a:pPr lvl="0" algn="ctr" eaLnBrk="0" hangingPunct="0">
              <a:buClrTx/>
            </a:pPr>
            <a:r>
              <a:rPr lang="zh-CN" altLang="en-US" b="1" err="1">
                <a:latin typeface="Times New Roman" panose="02020603050405020304" pitchFamily="18" charset="0"/>
                <a:ea typeface="PMingLiU" panose="02020500000000000000" pitchFamily="18" charset="-120"/>
              </a:rPr>
              <a:t>    </a:t>
            </a:r>
            <a:r>
              <a:rPr lang="en-US" altLang="zh-CN" b="1" err="1">
                <a:latin typeface="Times New Roman" panose="02020603050405020304" pitchFamily="18" charset="0"/>
                <a:ea typeface="PMingLiU" panose="02020500000000000000" pitchFamily="18" charset="-120"/>
              </a:rPr>
              <a:t>W1 = geomOr</a:t>
            </a:r>
            <a:r>
              <a:rPr lang="en-US" altLang="zh-CN" b="1" dirty="0">
                <a:latin typeface="Times New Roman" panose="02020603050405020304" pitchFamily="18" charset="0"/>
                <a:ea typeface="PMingLiU" panose="02020500000000000000" pitchFamily="18" charset="-120"/>
              </a:rPr>
              <a:t>( "W1" )          </a:t>
            </a:r>
            <a:r>
              <a:rPr lang="zh-CN" altLang="en-US" b="1" dirty="0">
                <a:latin typeface="Times New Roman" panose="02020603050405020304" pitchFamily="18" charset="0"/>
                <a:ea typeface="PMingLiU" panose="02020500000000000000" pitchFamily="18" charset="-120"/>
              </a:rPr>
              <a:t>；接触孔</a:t>
            </a:r>
            <a:endParaRPr lang="zh-CN" altLang="en-US" b="1" dirty="0">
              <a:latin typeface="Times New Roman" panose="02020603050405020304" pitchFamily="18" charset="0"/>
              <a:ea typeface="PMingLiU" panose="02020500000000000000" pitchFamily="18" charset="-120"/>
            </a:endParaRPr>
          </a:p>
          <a:p>
            <a:pPr lvl="0" algn="ctr" eaLnBrk="0" hangingPunct="0">
              <a:buClrTx/>
            </a:pPr>
            <a:r>
              <a:rPr lang="zh-CN" altLang="en-US" b="1" err="1">
                <a:latin typeface="Times New Roman" panose="02020603050405020304" pitchFamily="18" charset="0"/>
                <a:ea typeface="PMingLiU" panose="02020500000000000000" pitchFamily="18" charset="-120"/>
              </a:rPr>
              <a:t>    </a:t>
            </a:r>
            <a:r>
              <a:rPr lang="en-US" altLang="zh-CN" b="1" err="1">
                <a:latin typeface="Times New Roman" panose="02020603050405020304" pitchFamily="18" charset="0"/>
                <a:ea typeface="PMingLiU" panose="02020500000000000000" pitchFamily="18" charset="-120"/>
              </a:rPr>
              <a:t>A1 = geomOr</a:t>
            </a:r>
            <a:r>
              <a:rPr lang="en-US" altLang="zh-CN" b="1" dirty="0">
                <a:latin typeface="Times New Roman" panose="02020603050405020304" pitchFamily="18" charset="0"/>
                <a:ea typeface="PMingLiU" panose="02020500000000000000" pitchFamily="18" charset="-120"/>
              </a:rPr>
              <a:t>( "A1" )          </a:t>
            </a:r>
            <a:r>
              <a:rPr lang="zh-CN" altLang="en-US" b="1" dirty="0">
                <a:latin typeface="Times New Roman" panose="02020603050405020304" pitchFamily="18" charset="0"/>
                <a:ea typeface="PMingLiU" panose="02020500000000000000" pitchFamily="18" charset="-120"/>
              </a:rPr>
              <a:t>；铝线</a:t>
            </a:r>
            <a:endParaRPr lang="zh-CN" altLang="en-US" b="1" dirty="0">
              <a:latin typeface="Times New Roman" panose="02020603050405020304" pitchFamily="18" charset="0"/>
              <a:ea typeface="PMingLiU" panose="02020500000000000000" pitchFamily="18" charset="-120"/>
            </a:endParaRPr>
          </a:p>
          <a:p>
            <a:pPr lvl="0" algn="ctr" eaLnBrk="0" hangingPunct="0">
              <a:spcBef>
                <a:spcPct val="50000"/>
              </a:spcBef>
              <a:buClrTx/>
            </a:pPr>
            <a:endParaRPr lang="zh-CN" altLang="en-US" b="1" dirty="0">
              <a:solidFill>
                <a:srgbClr val="000000"/>
              </a:solidFill>
              <a:latin typeface="Times New Roman" panose="02020603050405020304" pitchFamily="18" charset="0"/>
              <a:ea typeface="PMingLiU"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3">
                                            <p:txEl>
                                              <p:charRg st="0" end="3"/>
                                            </p:txEl>
                                          </p:spTgt>
                                        </p:tgtEl>
                                        <p:attrNameLst>
                                          <p:attrName>style.visibility</p:attrName>
                                        </p:attrNameLst>
                                      </p:cBhvr>
                                      <p:to>
                                        <p:strVal val="visible"/>
                                      </p:to>
                                    </p:set>
                                    <p:animEffect transition="in" filter="box(in)">
                                      <p:cBhvr>
                                        <p:cTn id="7" dur="1000"/>
                                        <p:tgtEl>
                                          <p:spTgt spid="51203">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203">
                                            <p:txEl>
                                              <p:charRg st="3" end="34"/>
                                            </p:txEl>
                                          </p:spTgt>
                                        </p:tgtEl>
                                        <p:attrNameLst>
                                          <p:attrName>style.visibility</p:attrName>
                                        </p:attrNameLst>
                                      </p:cBhvr>
                                      <p:to>
                                        <p:strVal val="visible"/>
                                      </p:to>
                                    </p:set>
                                    <p:animEffect transition="in" filter="box(in)">
                                      <p:cBhvr>
                                        <p:cTn id="12" dur="1000"/>
                                        <p:tgtEl>
                                          <p:spTgt spid="51203">
                                            <p:txEl>
                                              <p:charRg st="3"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03">
                                            <p:txEl>
                                              <p:charRg st="34" end="62"/>
                                            </p:txEl>
                                          </p:spTgt>
                                        </p:tgtEl>
                                        <p:attrNameLst>
                                          <p:attrName>style.visibility</p:attrName>
                                        </p:attrNameLst>
                                      </p:cBhvr>
                                      <p:to>
                                        <p:strVal val="visible"/>
                                      </p:to>
                                    </p:set>
                                    <p:animEffect transition="in" filter="box(in)">
                                      <p:cBhvr>
                                        <p:cTn id="17" dur="1000"/>
                                        <p:tgtEl>
                                          <p:spTgt spid="51203">
                                            <p:txEl>
                                              <p:charRg st="34"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1203">
                                            <p:txEl>
                                              <p:charRg st="62" end="91"/>
                                            </p:txEl>
                                          </p:spTgt>
                                        </p:tgtEl>
                                        <p:attrNameLst>
                                          <p:attrName>style.visibility</p:attrName>
                                        </p:attrNameLst>
                                      </p:cBhvr>
                                      <p:to>
                                        <p:strVal val="visible"/>
                                      </p:to>
                                    </p:set>
                                    <p:animEffect transition="in" filter="box(in)">
                                      <p:cBhvr>
                                        <p:cTn id="22" dur="1000"/>
                                        <p:tgtEl>
                                          <p:spTgt spid="51203">
                                            <p:txEl>
                                              <p:charRg st="62"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1203">
                                            <p:txEl>
                                              <p:charRg st="91" end="122"/>
                                            </p:txEl>
                                          </p:spTgt>
                                        </p:tgtEl>
                                        <p:attrNameLst>
                                          <p:attrName>style.visibility</p:attrName>
                                        </p:attrNameLst>
                                      </p:cBhvr>
                                      <p:to>
                                        <p:strVal val="visible"/>
                                      </p:to>
                                    </p:set>
                                    <p:animEffect transition="in" filter="box(in)">
                                      <p:cBhvr>
                                        <p:cTn id="27" dur="1000"/>
                                        <p:tgtEl>
                                          <p:spTgt spid="51203">
                                            <p:txEl>
                                              <p:charRg st="91" end="1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203">
                                            <p:txEl>
                                              <p:charRg st="122" end="147"/>
                                            </p:txEl>
                                          </p:spTgt>
                                        </p:tgtEl>
                                        <p:attrNameLst>
                                          <p:attrName>style.visibility</p:attrName>
                                        </p:attrNameLst>
                                      </p:cBhvr>
                                      <p:to>
                                        <p:strVal val="visible"/>
                                      </p:to>
                                    </p:set>
                                    <p:animEffect transition="in" filter="box(in)">
                                      <p:cBhvr>
                                        <p:cTn id="32" dur="1000"/>
                                        <p:tgtEl>
                                          <p:spTgt spid="51203">
                                            <p:txEl>
                                              <p:charRg st="122" end="14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1203">
                                            <p:txEl>
                                              <p:charRg st="147" end="172"/>
                                            </p:txEl>
                                          </p:spTgt>
                                        </p:tgtEl>
                                        <p:attrNameLst>
                                          <p:attrName>style.visibility</p:attrName>
                                        </p:attrNameLst>
                                      </p:cBhvr>
                                      <p:to>
                                        <p:strVal val="visible"/>
                                      </p:to>
                                    </p:set>
                                    <p:animEffect transition="in" filter="box(in)">
                                      <p:cBhvr>
                                        <p:cTn id="37" dur="1000"/>
                                        <p:tgtEl>
                                          <p:spTgt spid="51203">
                                            <p:txEl>
                                              <p:charRg st="147" end="17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204"/>
                                        </p:tgtEl>
                                        <p:attrNameLst>
                                          <p:attrName>style.visibility</p:attrName>
                                        </p:attrNameLst>
                                      </p:cBhvr>
                                      <p:to>
                                        <p:strVal val="visible"/>
                                      </p:to>
                                    </p:set>
                                    <p:anim calcmode="lin" valueType="num">
                                      <p:cBhvr additive="base">
                                        <p:cTn id="42" dur="2000" fill="hold"/>
                                        <p:tgtEl>
                                          <p:spTgt spid="51204"/>
                                        </p:tgtEl>
                                        <p:attrNameLst>
                                          <p:attrName>ppt_x</p:attrName>
                                        </p:attrNameLst>
                                      </p:cBhvr>
                                      <p:tavLst>
                                        <p:tav tm="0">
                                          <p:val>
                                            <p:strVal val="#ppt_x"/>
                                          </p:val>
                                        </p:tav>
                                        <p:tav tm="100000">
                                          <p:val>
                                            <p:strVal val="#ppt_x"/>
                                          </p:val>
                                        </p:tav>
                                      </p:tavLst>
                                    </p:anim>
                                    <p:anim calcmode="lin" valueType="num">
                                      <p:cBhvr additive="base">
                                        <p:cTn id="43" dur="20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0" name="内容占位符 12289"/>
          <p:cNvGraphicFramePr/>
          <p:nvPr>
            <p:ph idx="1"/>
          </p:nvPr>
        </p:nvGraphicFramePr>
        <p:xfrm>
          <a:off x="801688" y="1946275"/>
          <a:ext cx="7489825" cy="4686300"/>
        </p:xfrm>
        <a:graphic>
          <a:graphicData uri="http://schemas.openxmlformats.org/presentationml/2006/ole">
            <mc:AlternateContent xmlns:mc="http://schemas.openxmlformats.org/markup-compatibility/2006">
              <mc:Choice xmlns:v="urn:schemas-microsoft-com:vml" Requires="v">
                <p:oleObj spid="_x0000_s3078" name="" r:id="rId1" imgW="4933950" imgH="3905250" progId="Paint.Picture">
                  <p:embed/>
                </p:oleObj>
              </mc:Choice>
              <mc:Fallback>
                <p:oleObj name="" r:id="rId1" imgW="4933950" imgH="3905250" progId="Paint.Picture">
                  <p:embed/>
                  <p:pic>
                    <p:nvPicPr>
                      <p:cNvPr id="0" name="图片 3077"/>
                      <p:cNvPicPr/>
                      <p:nvPr/>
                    </p:nvPicPr>
                    <p:blipFill>
                      <a:blip r:embed="rId2"/>
                      <a:stretch>
                        <a:fillRect/>
                      </a:stretch>
                    </p:blipFill>
                    <p:spPr>
                      <a:xfrm>
                        <a:off x="801688" y="1946275"/>
                        <a:ext cx="7489825" cy="4686300"/>
                      </a:xfrm>
                      <a:prstGeom prst="rect">
                        <a:avLst/>
                      </a:prstGeom>
                      <a:noFill/>
                      <a:ln w="38100">
                        <a:miter/>
                      </a:ln>
                    </p:spPr>
                  </p:pic>
                </p:oleObj>
              </mc:Fallback>
            </mc:AlternateContent>
          </a:graphicData>
        </a:graphic>
      </p:graphicFrame>
      <p:sp>
        <p:nvSpPr>
          <p:cNvPr id="12291" name="文本框 12290"/>
          <p:cNvSpPr txBox="1"/>
          <p:nvPr/>
        </p:nvSpPr>
        <p:spPr>
          <a:xfrm>
            <a:off x="1016000" y="1498600"/>
            <a:ext cx="8331200" cy="519113"/>
          </a:xfrm>
          <a:prstGeom prst="rect">
            <a:avLst/>
          </a:prstGeom>
          <a:noFill/>
          <a:ln w="9525">
            <a:noFill/>
          </a:ln>
        </p:spPr>
        <p:txBody>
          <a:bodyPr>
            <a:spAutoFit/>
          </a:bodyPr>
          <a:p>
            <a:pPr lvl="0">
              <a:spcBef>
                <a:spcPct val="50000"/>
              </a:spcBef>
              <a:buClrTx/>
              <a:buChar char="•"/>
            </a:pPr>
            <a:r>
              <a:rPr lang="en-US" altLang="zh-CN" sz="2800" b="1" dirty="0">
                <a:latin typeface="Times New Roman" panose="02020603050405020304" pitchFamily="18" charset="0"/>
                <a:ea typeface="宋体" panose="02010600030101010101" pitchFamily="2" charset="-122"/>
              </a:rPr>
              <a:t>TSMC 0.35umCMOS</a:t>
            </a:r>
            <a:r>
              <a:rPr lang="zh-CN" altLang="en-US" sz="2800" b="1" dirty="0">
                <a:latin typeface="Times New Roman" panose="02020603050405020304" pitchFamily="18" charset="0"/>
                <a:ea typeface="宋体" panose="02010600030101010101" pitchFamily="2" charset="-122"/>
              </a:rPr>
              <a:t>工艺定义的全部工艺层</a:t>
            </a:r>
            <a:endParaRPr lang="zh-CN" altLang="en-US" sz="2800" b="1" dirty="0">
              <a:latin typeface="Times New Roman" panose="02020603050405020304" pitchFamily="18" charset="0"/>
              <a:ea typeface="宋体" panose="02010600030101010101" pitchFamily="2" charset="-122"/>
            </a:endParaRPr>
          </a:p>
        </p:txBody>
      </p:sp>
      <p:sp>
        <p:nvSpPr>
          <p:cNvPr id="12292" name="标题 12291"/>
          <p:cNvSpPr>
            <a:spLocks noGrp="1"/>
          </p:cNvSpPr>
          <p:nvPr>
            <p:ph type="title"/>
          </p:nvPr>
        </p:nvSpPr>
        <p:spPr>
          <a:ln/>
        </p:spPr>
        <p:txBody>
          <a:bodyPr lIns="92075" tIns="46038" rIns="92075" bIns="46038" anchor="b"/>
          <a:p>
            <a:br>
              <a:rPr lang="en-US" altLang="zh-CN" dirty="0"/>
            </a:br>
            <a:r>
              <a:rPr lang="zh-CN" altLang="en-US" dirty="0"/>
              <a:t>举例：</a:t>
            </a:r>
            <a:r>
              <a:rPr lang="zh-CN" altLang="en-US" dirty="0">
                <a:ea typeface="华文行楷" pitchFamily="2" charset="-122"/>
              </a:rPr>
              <a:t>工艺结构</a:t>
            </a:r>
            <a:endParaRPr lang="zh-CN" altLang="en-US" dirty="0">
              <a:ea typeface="华文行楷"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占位符 13313"/>
          <p:cNvSpPr>
            <a:spLocks noGrp="1"/>
          </p:cNvSpPr>
          <p:nvPr>
            <p:ph type="body" sz="half" idx="1"/>
          </p:nvPr>
        </p:nvSpPr>
        <p:spPr>
          <a:xfrm>
            <a:off x="658813" y="2397125"/>
            <a:ext cx="4116387" cy="3940175"/>
          </a:xfrm>
          <a:ln/>
        </p:spPr>
        <p:txBody>
          <a:bodyPr/>
          <a:p>
            <a:pPr>
              <a:lnSpc>
                <a:spcPct val="90000"/>
              </a:lnSpc>
            </a:pPr>
            <a:r>
              <a:rPr lang="en-US" altLang="zh-CN" sz="2000" b="1"/>
              <a:t>Feature size L=0.18um</a:t>
            </a:r>
            <a:endParaRPr lang="en-US" altLang="zh-CN" sz="2000" b="1"/>
          </a:p>
          <a:p>
            <a:pPr>
              <a:lnSpc>
                <a:spcPct val="90000"/>
              </a:lnSpc>
            </a:pPr>
            <a:r>
              <a:rPr lang="en-US" altLang="zh-CN" sz="2000" b="1"/>
              <a:t>VDD 1.8V/2.5V</a:t>
            </a:r>
            <a:endParaRPr lang="en-US" altLang="zh-CN" sz="2000" b="1"/>
          </a:p>
          <a:p>
            <a:pPr>
              <a:lnSpc>
                <a:spcPct val="90000"/>
              </a:lnSpc>
            </a:pPr>
            <a:r>
              <a:rPr lang="en-US" altLang="zh-CN" sz="2000" b="1"/>
              <a:t>Deep NWELL to reduce substrate noise</a:t>
            </a:r>
            <a:endParaRPr lang="en-US" altLang="zh-CN" sz="2000" b="1"/>
          </a:p>
          <a:p>
            <a:pPr>
              <a:lnSpc>
                <a:spcPct val="90000"/>
              </a:lnSpc>
            </a:pPr>
            <a:r>
              <a:rPr lang="en-US" altLang="zh-CN" sz="2000" b="1"/>
              <a:t>MIM capacitor(1fF/um^2)</a:t>
            </a:r>
            <a:endParaRPr lang="en-US" altLang="zh-CN" sz="2000" b="1"/>
          </a:p>
          <a:p>
            <a:pPr>
              <a:lnSpc>
                <a:spcPct val="90000"/>
              </a:lnSpc>
            </a:pPr>
            <a:r>
              <a:rPr lang="en-US" altLang="zh-CN" sz="2000" b="1"/>
              <a:t>6 Metal 1 Poly</a:t>
            </a:r>
            <a:endParaRPr lang="en-US" altLang="zh-CN" sz="2000" b="1"/>
          </a:p>
          <a:p>
            <a:pPr>
              <a:lnSpc>
                <a:spcPct val="90000"/>
              </a:lnSpc>
            </a:pPr>
            <a:r>
              <a:rPr lang="en-US" altLang="zh-CN" sz="2000" b="1"/>
              <a:t>Polycideresistor(7.5 Ohm/sq)</a:t>
            </a:r>
            <a:endParaRPr lang="en-US" altLang="zh-CN" sz="2000" b="1"/>
          </a:p>
          <a:p>
            <a:pPr>
              <a:lnSpc>
                <a:spcPct val="90000"/>
              </a:lnSpc>
            </a:pPr>
            <a:r>
              <a:rPr lang="en-US" altLang="zh-CN" sz="2000" b="1"/>
              <a:t>High N/P implant resistor(59 Ohm/sq, 133 Ohm/sq)</a:t>
            </a:r>
            <a:endParaRPr lang="en-US" altLang="zh-CN" sz="2000" b="1"/>
          </a:p>
          <a:p>
            <a:pPr>
              <a:lnSpc>
                <a:spcPct val="90000"/>
              </a:lnSpc>
            </a:pPr>
            <a:r>
              <a:rPr lang="en-US" altLang="zh-CN" sz="2000" b="1" err="1"/>
              <a:t>M1-M5 (78 mOhm/sq) Thick-top-metal (18 mOhm</a:t>
            </a:r>
            <a:r>
              <a:rPr lang="en-US" altLang="zh-CN" sz="2000" b="1"/>
              <a:t>/sq)</a:t>
            </a:r>
            <a:endParaRPr lang="en-US" altLang="zh-CN" sz="2000" b="1"/>
          </a:p>
          <a:p>
            <a:pPr>
              <a:lnSpc>
                <a:spcPct val="90000"/>
              </a:lnSpc>
            </a:pPr>
            <a:endParaRPr lang="en-US" altLang="zh-CN" sz="2000" b="1"/>
          </a:p>
        </p:txBody>
      </p:sp>
      <p:graphicFrame>
        <p:nvGraphicFramePr>
          <p:cNvPr id="13315" name="内容占位符 13314"/>
          <p:cNvGraphicFramePr>
            <a:graphicFrameLocks noGrp="1"/>
          </p:cNvGraphicFramePr>
          <p:nvPr>
            <p:ph sz="half" idx="2"/>
          </p:nvPr>
        </p:nvGraphicFramePr>
        <p:xfrm>
          <a:off x="4859338" y="2103438"/>
          <a:ext cx="3810000" cy="4754562"/>
        </p:xfrm>
        <a:graphic>
          <a:graphicData uri="http://schemas.openxmlformats.org/presentationml/2006/ole">
            <mc:AlternateContent xmlns:mc="http://schemas.openxmlformats.org/markup-compatibility/2006">
              <mc:Choice xmlns:v="urn:schemas-microsoft-com:vml" Requires="v">
                <p:oleObj spid="_x0000_s3077" name="" r:id="rId1" imgW="4419600" imgH="5514975" progId="Paint.Picture">
                  <p:embed/>
                </p:oleObj>
              </mc:Choice>
              <mc:Fallback>
                <p:oleObj name="" r:id="rId1" imgW="4419600" imgH="5514975" progId="Paint.Picture">
                  <p:embed/>
                  <p:pic>
                    <p:nvPicPr>
                      <p:cNvPr id="0" name="图片 3076"/>
                      <p:cNvPicPr/>
                      <p:nvPr/>
                    </p:nvPicPr>
                    <p:blipFill>
                      <a:blip r:embed="rId2"/>
                      <a:stretch>
                        <a:fillRect/>
                      </a:stretch>
                    </p:blipFill>
                    <p:spPr>
                      <a:xfrm>
                        <a:off x="4859338" y="2103438"/>
                        <a:ext cx="3810000" cy="4754562"/>
                      </a:xfrm>
                      <a:prstGeom prst="rect">
                        <a:avLst/>
                      </a:prstGeom>
                      <a:noFill/>
                      <a:ln w="38100">
                        <a:miter/>
                      </a:ln>
                    </p:spPr>
                  </p:pic>
                </p:oleObj>
              </mc:Fallback>
            </mc:AlternateContent>
          </a:graphicData>
        </a:graphic>
      </p:graphicFrame>
      <p:sp>
        <p:nvSpPr>
          <p:cNvPr id="13316" name="矩形 13315"/>
          <p:cNvSpPr/>
          <p:nvPr/>
        </p:nvSpPr>
        <p:spPr>
          <a:xfrm>
            <a:off x="814388" y="284163"/>
            <a:ext cx="7772400" cy="1143000"/>
          </a:xfrm>
          <a:prstGeom prst="rect">
            <a:avLst/>
          </a:prstGeom>
          <a:noFill/>
          <a:ln w="9525">
            <a:noFill/>
          </a:ln>
        </p:spPr>
        <p:txBody>
          <a:bodyPr lIns="92075" tIns="46038" rIns="92075" bIns="46038"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Arial" panose="020B0604020202020204" pitchFamily="34" charset="0"/>
                <a:ea typeface="宋体" panose="02010600030101010101" pitchFamily="2" charset="-122"/>
              </a:defRPr>
            </a:lvl1pPr>
          </a:lstStyle>
          <a:p>
            <a:pPr lvl="0"/>
            <a:br>
              <a:rPr lang="en-US" altLang="zh-CN" dirty="0"/>
            </a:br>
            <a:r>
              <a:rPr lang="zh-CN" altLang="en-US" dirty="0"/>
              <a:t>举例：</a:t>
            </a:r>
            <a:r>
              <a:rPr lang="zh-CN" altLang="en-US" dirty="0">
                <a:ea typeface="华文行楷" pitchFamily="2" charset="-122"/>
              </a:rPr>
              <a:t>工艺结构</a:t>
            </a:r>
            <a:endParaRPr lang="zh-CN" altLang="en-US" dirty="0">
              <a:ea typeface="华文行楷" pitchFamily="2" charset="-122"/>
            </a:endParaRPr>
          </a:p>
        </p:txBody>
      </p:sp>
      <p:sp>
        <p:nvSpPr>
          <p:cNvPr id="13317" name="文本框 13316"/>
          <p:cNvSpPr txBox="1"/>
          <p:nvPr/>
        </p:nvSpPr>
        <p:spPr>
          <a:xfrm>
            <a:off x="584200" y="1816100"/>
            <a:ext cx="3035300" cy="519113"/>
          </a:xfrm>
          <a:prstGeom prst="rect">
            <a:avLst/>
          </a:prstGeom>
          <a:noFill/>
          <a:ln w="9525">
            <a:noFill/>
          </a:ln>
        </p:spPr>
        <p:txBody>
          <a:bodyPr>
            <a:spAutoFit/>
          </a:bodyPr>
          <a:p>
            <a:pPr lvl="0">
              <a:spcBef>
                <a:spcPct val="50000"/>
              </a:spcBef>
              <a:buClrTx/>
              <a:buChar char="•"/>
            </a:pPr>
            <a:r>
              <a:rPr lang="en-US" altLang="zh-CN" sz="2800" b="1" dirty="0">
                <a:latin typeface="Times New Roman" panose="02020603050405020304" pitchFamily="18" charset="0"/>
                <a:ea typeface="宋体" panose="02010600030101010101" pitchFamily="2" charset="-122"/>
              </a:rPr>
              <a:t>0.18um </a:t>
            </a:r>
            <a:r>
              <a:rPr lang="zh-CN" altLang="en-US" sz="2800" b="1" dirty="0">
                <a:latin typeface="Times New Roman" panose="02020603050405020304" pitchFamily="18" charset="0"/>
                <a:ea typeface="宋体" panose="02010600030101010101" pitchFamily="2" charset="-122"/>
              </a:rPr>
              <a:t>工艺结构</a:t>
            </a:r>
            <a:endParaRPr lang="zh-CN" altLang="en-US" sz="2800" b="1" dirty="0">
              <a:latin typeface="Times New Roman" panose="02020603050405020304" pitchFamily="18" charset="0"/>
              <a:ea typeface="宋体" panose="02010600030101010101" pitchFamily="2" charset="-122"/>
            </a:endParaRPr>
          </a:p>
        </p:txBody>
      </p:sp>
      <p:sp>
        <p:nvSpPr>
          <p:cNvPr id="13318" name="圆角矩形标注 13317"/>
          <p:cNvSpPr/>
          <p:nvPr/>
        </p:nvSpPr>
        <p:spPr>
          <a:xfrm>
            <a:off x="4965700" y="165100"/>
            <a:ext cx="4368800" cy="1600200"/>
          </a:xfrm>
          <a:prstGeom prst="wedgeRoundRectCallout">
            <a:avLst>
              <a:gd name="adj1" fmla="val -69005"/>
              <a:gd name="adj2" fmla="val 111310"/>
              <a:gd name="adj3" fmla="val 16667"/>
            </a:avLst>
          </a:prstGeom>
          <a:solidFill>
            <a:schemeClr val="accent1"/>
          </a:solidFill>
          <a:ln w="9525" cap="flat" cmpd="sng">
            <a:solidFill>
              <a:schemeClr val="tx1"/>
            </a:solidFill>
            <a:prstDash val="solid"/>
            <a:miter/>
            <a:headEnd type="none" w="med" len="med"/>
            <a:tailEnd type="none" w="med" len="med"/>
          </a:ln>
        </p:spPr>
        <p:txBody>
          <a:bodyPr/>
          <a:p>
            <a:pPr lvl="0">
              <a:spcBef>
                <a:spcPct val="50000"/>
              </a:spcBef>
              <a:buClrTx/>
            </a:pPr>
            <a:r>
              <a:rPr lang="en-US" altLang="zh-CN" sz="2000" b="1" err="1">
                <a:solidFill>
                  <a:srgbClr val="0000FF"/>
                </a:solidFill>
                <a:latin typeface="楷体_GB2312" pitchFamily="49" charset="-122"/>
                <a:ea typeface="楷体_GB2312" pitchFamily="49" charset="-122"/>
              </a:rPr>
              <a:t>MIM:metal</a:t>
            </a:r>
            <a:r>
              <a:rPr lang="en-US" altLang="zh-CN" sz="2000" b="1">
                <a:solidFill>
                  <a:srgbClr val="0000FF"/>
                </a:solidFill>
                <a:latin typeface="楷体_GB2312" pitchFamily="49" charset="-122"/>
                <a:ea typeface="楷体_GB2312" pitchFamily="49" charset="-122"/>
              </a:rPr>
              <a:t>-insulator-metal</a:t>
            </a:r>
            <a:endParaRPr lang="en-US" altLang="zh-CN" sz="2000" b="1">
              <a:solidFill>
                <a:srgbClr val="0000FF"/>
              </a:solidFill>
              <a:latin typeface="楷体_GB2312" pitchFamily="49" charset="-122"/>
              <a:ea typeface="楷体_GB2312" pitchFamily="49" charset="-122"/>
            </a:endParaRPr>
          </a:p>
          <a:p>
            <a:pPr lvl="0">
              <a:spcBef>
                <a:spcPct val="50000"/>
              </a:spcBef>
              <a:buClrTx/>
            </a:pPr>
            <a:r>
              <a:rPr lang="en-US" altLang="zh-CN" sz="2000" b="1" err="1">
                <a:solidFill>
                  <a:srgbClr val="0000FF"/>
                </a:solidFill>
                <a:latin typeface="楷体_GB2312" pitchFamily="49" charset="-122"/>
                <a:ea typeface="楷体_GB2312" pitchFamily="49" charset="-122"/>
              </a:rPr>
              <a:t>HDP:high</a:t>
            </a:r>
            <a:r>
              <a:rPr lang="en-US" altLang="zh-CN" sz="2000" b="1">
                <a:solidFill>
                  <a:srgbClr val="0000FF"/>
                </a:solidFill>
                <a:latin typeface="楷体_GB2312" pitchFamily="49" charset="-122"/>
                <a:ea typeface="楷体_GB2312" pitchFamily="49" charset="-122"/>
              </a:rPr>
              <a:t>-density plasma</a:t>
            </a:r>
            <a:endParaRPr lang="en-US" altLang="zh-CN" sz="2000" b="1">
              <a:solidFill>
                <a:srgbClr val="0000FF"/>
              </a:solidFill>
              <a:latin typeface="楷体_GB2312" pitchFamily="49" charset="-122"/>
              <a:ea typeface="楷体_GB2312" pitchFamily="49" charset="-122"/>
            </a:endParaRPr>
          </a:p>
          <a:p>
            <a:pPr lvl="0">
              <a:spcBef>
                <a:spcPct val="50000"/>
              </a:spcBef>
              <a:buClrTx/>
            </a:pPr>
            <a:r>
              <a:rPr lang="zh-CN" altLang="en-US" sz="2000" b="1" dirty="0">
                <a:solidFill>
                  <a:srgbClr val="0000FF"/>
                </a:solidFill>
                <a:latin typeface="楷体_GB2312" pitchFamily="49" charset="-122"/>
                <a:ea typeface="楷体_GB2312" pitchFamily="49" charset="-122"/>
              </a:rPr>
              <a:t>厚的顶层金属：信号线，减少了寄生电容和电阻干扰</a:t>
            </a:r>
            <a:endParaRPr lang="zh-CN" altLang="en-US" sz="2000" b="1" dirty="0">
              <a:solidFill>
                <a:srgbClr val="0000FF"/>
              </a:solidFill>
              <a:latin typeface="楷体_GB2312" pitchFamily="49" charset="-122"/>
              <a:ea typeface="楷体_GB2312" pitchFamily="49" charset="-122"/>
            </a:endParaRPr>
          </a:p>
        </p:txBody>
      </p:sp>
      <p:sp>
        <p:nvSpPr>
          <p:cNvPr id="13319" name="圆角矩形标注 13318"/>
          <p:cNvSpPr/>
          <p:nvPr/>
        </p:nvSpPr>
        <p:spPr>
          <a:xfrm>
            <a:off x="152400" y="4495800"/>
            <a:ext cx="4394200" cy="2171700"/>
          </a:xfrm>
          <a:prstGeom prst="wedgeRoundRectCallout">
            <a:avLst>
              <a:gd name="adj1" fmla="val 59500"/>
              <a:gd name="adj2" fmla="val 46051"/>
              <a:gd name="adj3" fmla="val 16667"/>
            </a:avLst>
          </a:prstGeom>
          <a:solidFill>
            <a:schemeClr val="accent1"/>
          </a:solidFill>
          <a:ln w="9525" cap="flat" cmpd="sng">
            <a:solidFill>
              <a:schemeClr val="tx1"/>
            </a:solidFill>
            <a:prstDash val="solid"/>
            <a:miter/>
            <a:headEnd type="none" w="med" len="med"/>
            <a:tailEnd type="none" w="med" len="med"/>
          </a:ln>
        </p:spPr>
        <p:txBody>
          <a:bodyPr/>
          <a:p>
            <a:pPr lvl="0">
              <a:spcBef>
                <a:spcPct val="50000"/>
              </a:spcBef>
              <a:buClrTx/>
            </a:pPr>
            <a:r>
              <a:rPr lang="en-US" altLang="zh-CN" sz="2000" b="1" dirty="0">
                <a:solidFill>
                  <a:srgbClr val="0000FF"/>
                </a:solidFill>
                <a:latin typeface="楷体_GB2312" pitchFamily="49" charset="-122"/>
                <a:ea typeface="楷体_GB2312" pitchFamily="49" charset="-122"/>
              </a:rPr>
              <a:t>NAPT/PAPT = N/P Channel Anti</a:t>
            </a:r>
            <a:r>
              <a:rPr lang="zh-CN" altLang="en-US" sz="2000" b="1" dirty="0">
                <a:solidFill>
                  <a:srgbClr val="0000FF"/>
                </a:solidFill>
                <a:latin typeface="楷体_GB2312" pitchFamily="49" charset="-122"/>
                <a:ea typeface="楷体_GB2312" pitchFamily="49" charset="-122"/>
              </a:rPr>
              <a:t>－</a:t>
            </a:r>
            <a:r>
              <a:rPr lang="en-US" altLang="zh-CN" sz="2000" b="1" err="1">
                <a:solidFill>
                  <a:srgbClr val="0000FF"/>
                </a:solidFill>
                <a:latin typeface="楷体_GB2312" pitchFamily="49" charset="-122"/>
                <a:ea typeface="楷体_GB2312" pitchFamily="49" charset="-122"/>
              </a:rPr>
              <a:t>Punchthrough</a:t>
            </a:r>
            <a:r>
              <a:rPr lang="en-US" altLang="zh-CN" sz="2000" b="1">
                <a:solidFill>
                  <a:srgbClr val="0000FF"/>
                </a:solidFill>
                <a:latin typeface="楷体_GB2312" pitchFamily="49" charset="-122"/>
                <a:ea typeface="楷体_GB2312" pitchFamily="49" charset="-122"/>
              </a:rPr>
              <a:t> </a:t>
            </a:r>
            <a:endParaRPr lang="en-US" altLang="zh-CN" sz="2000" b="1">
              <a:solidFill>
                <a:srgbClr val="0000FF"/>
              </a:solidFill>
              <a:latin typeface="楷体_GB2312" pitchFamily="49" charset="-122"/>
              <a:ea typeface="楷体_GB2312" pitchFamily="49" charset="-122"/>
            </a:endParaRPr>
          </a:p>
          <a:p>
            <a:pPr lvl="0">
              <a:spcBef>
                <a:spcPct val="50000"/>
              </a:spcBef>
              <a:buClrTx/>
            </a:pPr>
            <a:r>
              <a:rPr lang="en-US" altLang="zh-CN" sz="2000" b="1" dirty="0">
                <a:solidFill>
                  <a:srgbClr val="0000FF"/>
                </a:solidFill>
                <a:latin typeface="楷体_GB2312" pitchFamily="49" charset="-122"/>
                <a:ea typeface="楷体_GB2312" pitchFamily="49" charset="-122"/>
              </a:rPr>
              <a:t>(NMOS/PMOS</a:t>
            </a:r>
            <a:r>
              <a:rPr lang="zh-CN" altLang="en-US" sz="2000" b="1" dirty="0">
                <a:solidFill>
                  <a:srgbClr val="0000FF"/>
                </a:solidFill>
                <a:latin typeface="楷体_GB2312" pitchFamily="49" charset="-122"/>
                <a:ea typeface="楷体_GB2312" pitchFamily="49" charset="-122"/>
              </a:rPr>
              <a:t>防止穿通注入）</a:t>
            </a:r>
            <a:br>
              <a:rPr lang="zh-CN" altLang="en-US" sz="2000" b="1" dirty="0">
                <a:solidFill>
                  <a:srgbClr val="0000FF"/>
                </a:solidFill>
                <a:latin typeface="楷体_GB2312" pitchFamily="49" charset="-122"/>
                <a:ea typeface="楷体_GB2312" pitchFamily="49" charset="-122"/>
              </a:rPr>
            </a:br>
            <a:r>
              <a:rPr lang="en-US" altLang="zh-CN" sz="2000" b="1" dirty="0">
                <a:solidFill>
                  <a:srgbClr val="0000FF"/>
                </a:solidFill>
                <a:latin typeface="楷体_GB2312" pitchFamily="49" charset="-122"/>
                <a:ea typeface="楷体_GB2312" pitchFamily="49" charset="-122"/>
              </a:rPr>
              <a:t>VTN/VPN = N/P Channel Threshold Voltage Adjust </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NMOS</a:t>
            </a:r>
            <a:r>
              <a:rPr lang="zh-CN" altLang="en-US" sz="2000" b="1" dirty="0">
                <a:solidFill>
                  <a:srgbClr val="0000FF"/>
                </a:solidFill>
                <a:latin typeface="楷体_GB2312" pitchFamily="49" charset="-122"/>
                <a:ea typeface="楷体_GB2312" pitchFamily="49" charset="-122"/>
              </a:rPr>
              <a:t>阈值电压调节注入）</a:t>
            </a:r>
            <a:endParaRPr lang="zh-CN" altLang="en-US" sz="2000"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blinds(horizontal)">
                                      <p:cBhvr>
                                        <p:cTn id="7" dur="1000"/>
                                        <p:tgtEl>
                                          <p:spTgt spid="133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 calcmode="lin" valueType="num">
                                      <p:cBhvr additive="base">
                                        <p:cTn id="12" dur="1000" fill="hold"/>
                                        <p:tgtEl>
                                          <p:spTgt spid="13319"/>
                                        </p:tgtEl>
                                        <p:attrNameLst>
                                          <p:attrName>ppt_x</p:attrName>
                                        </p:attrNameLst>
                                      </p:cBhvr>
                                      <p:tavLst>
                                        <p:tav tm="0">
                                          <p:val>
                                            <p:strVal val="#ppt_x"/>
                                          </p:val>
                                        </p:tav>
                                        <p:tav tm="100000">
                                          <p:val>
                                            <p:strVal val="#ppt_x"/>
                                          </p:val>
                                        </p:tav>
                                      </p:tavLst>
                                    </p:anim>
                                    <p:anim calcmode="lin" valueType="num">
                                      <p:cBhvr additive="base">
                                        <p:cTn id="13" dur="10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827088" y="495300"/>
            <a:ext cx="7772400" cy="1143000"/>
          </a:xfrm>
          <a:ln/>
        </p:spPr>
        <p:txBody>
          <a:bodyPr anchor="ctr"/>
          <a:p>
            <a:r>
              <a:rPr lang="zh-CN" altLang="en-US" sz="5400" dirty="0">
                <a:ea typeface="华文行楷" pitchFamily="2" charset="-122"/>
              </a:rPr>
              <a:t>设计规则</a:t>
            </a:r>
            <a:r>
              <a:rPr lang="en-US" altLang="zh-CN" sz="5400">
                <a:ea typeface="华文行楷" pitchFamily="2" charset="-122"/>
              </a:rPr>
              <a:t>(design rule)</a:t>
            </a:r>
            <a:endParaRPr lang="en-US" altLang="zh-CN" sz="5400">
              <a:ea typeface="华文行楷" pitchFamily="2" charset="-122"/>
            </a:endParaRPr>
          </a:p>
        </p:txBody>
      </p:sp>
      <p:sp>
        <p:nvSpPr>
          <p:cNvPr id="14339" name="文本占位符 14338"/>
          <p:cNvSpPr>
            <a:spLocks noGrp="1"/>
          </p:cNvSpPr>
          <p:nvPr>
            <p:ph type="body" idx="1"/>
          </p:nvPr>
        </p:nvSpPr>
        <p:spPr>
          <a:xfrm>
            <a:off x="1130300" y="1709738"/>
            <a:ext cx="7772400" cy="2432050"/>
          </a:xfrm>
          <a:ln/>
        </p:spPr>
        <p:txBody>
          <a:bodyPr/>
          <a:p>
            <a:pPr>
              <a:lnSpc>
                <a:spcPct val="90000"/>
              </a:lnSpc>
            </a:pPr>
            <a:r>
              <a:rPr lang="zh-CN" altLang="en-US" dirty="0">
                <a:latin typeface="华文新魏" pitchFamily="2" charset="-122"/>
                <a:ea typeface="华文新魏" pitchFamily="2" charset="-122"/>
              </a:rPr>
              <a:t>版图几何设计规则</a:t>
            </a:r>
            <a:r>
              <a:rPr lang="zh-CN" altLang="en-US" dirty="0">
                <a:solidFill>
                  <a:srgbClr val="FF0000"/>
                </a:solidFill>
                <a:latin typeface="华文新魏" pitchFamily="2" charset="-122"/>
                <a:ea typeface="华文新魏" pitchFamily="2" charset="-122"/>
              </a:rPr>
              <a:t>可看作是对光刻掩模版制备要求</a:t>
            </a:r>
            <a:r>
              <a:rPr lang="zh-CN" altLang="en-US" dirty="0">
                <a:latin typeface="华文新魏" pitchFamily="2" charset="-122"/>
                <a:ea typeface="华文新魏" pitchFamily="2" charset="-122"/>
              </a:rPr>
              <a:t>。光刻掩模版是用来制造集成电路的。这些规则在生产阶段中为电路设计师和工艺工程师提供了一种必要的信息联系。 </a:t>
            </a:r>
            <a:endParaRPr lang="zh-CN" altLang="en-US" dirty="0">
              <a:latin typeface="华文新魏" pitchFamily="2" charset="-122"/>
              <a:ea typeface="华文新魏" pitchFamily="2" charset="-122"/>
            </a:endParaRPr>
          </a:p>
          <a:p>
            <a:pPr>
              <a:lnSpc>
                <a:spcPct val="90000"/>
              </a:lnSpc>
            </a:pPr>
            <a:endParaRPr lang="zh-CN" altLang="en-US" dirty="0">
              <a:solidFill>
                <a:srgbClr val="FF0000"/>
              </a:solidFill>
              <a:latin typeface="华文新魏" pitchFamily="2" charset="-122"/>
              <a:ea typeface="华文新魏" pitchFamily="2" charset="-122"/>
            </a:endParaRPr>
          </a:p>
        </p:txBody>
      </p:sp>
      <p:sp>
        <p:nvSpPr>
          <p:cNvPr id="14340" name="文本框 14339"/>
          <p:cNvSpPr txBox="1"/>
          <p:nvPr/>
        </p:nvSpPr>
        <p:spPr>
          <a:xfrm>
            <a:off x="1308100" y="4076700"/>
            <a:ext cx="7556500" cy="2528888"/>
          </a:xfrm>
          <a:prstGeom prst="rect">
            <a:avLst/>
          </a:prstGeom>
          <a:noFill/>
          <a:ln w="9525">
            <a:noFill/>
          </a:ln>
        </p:spPr>
        <p:txBody>
          <a:bodyPr>
            <a:spAutoFit/>
          </a:bodyPr>
          <a:p>
            <a:pPr lvl="0">
              <a:spcBef>
                <a:spcPct val="50000"/>
              </a:spcBef>
              <a:buClrTx/>
              <a:buChar char="•"/>
            </a:pPr>
            <a:r>
              <a:rPr lang="en-US" altLang="zh-CN" sz="3200" dirty="0">
                <a:latin typeface="楷体_GB2312" pitchFamily="49" charset="-122"/>
                <a:ea typeface="华文新魏" pitchFamily="2" charset="-122"/>
              </a:rPr>
              <a:t> </a:t>
            </a:r>
            <a:r>
              <a:rPr lang="zh-CN" altLang="en-US" sz="3200" dirty="0">
                <a:latin typeface="楷体_GB2312" pitchFamily="49" charset="-122"/>
                <a:ea typeface="华文新魏" pitchFamily="2" charset="-122"/>
              </a:rPr>
              <a:t>版图的设计有特定的规则，规则是</a:t>
            </a:r>
            <a:r>
              <a:rPr lang="zh-CN" altLang="en-US" sz="3200" dirty="0">
                <a:solidFill>
                  <a:srgbClr val="FF0000"/>
                </a:solidFill>
                <a:latin typeface="楷体_GB2312" pitchFamily="49" charset="-122"/>
                <a:ea typeface="华文新魏" pitchFamily="2" charset="-122"/>
              </a:rPr>
              <a:t>集成 电路制造厂家根据自已的工艺特点而制定的</a:t>
            </a:r>
            <a:r>
              <a:rPr lang="zh-CN" altLang="en-US" sz="3200" dirty="0">
                <a:latin typeface="楷体_GB2312" pitchFamily="49" charset="-122"/>
                <a:ea typeface="华文新魏" pitchFamily="2" charset="-122"/>
              </a:rPr>
              <a:t>。因此，</a:t>
            </a:r>
            <a:r>
              <a:rPr lang="zh-CN" altLang="en-US" sz="3200" dirty="0">
                <a:latin typeface="华文新魏" pitchFamily="2" charset="-122"/>
                <a:ea typeface="华文新魏" pitchFamily="2" charset="-122"/>
              </a:rPr>
              <a:t>不同</a:t>
            </a:r>
            <a:r>
              <a:rPr lang="zh-CN" altLang="en-US" sz="3200" dirty="0">
                <a:latin typeface="楷体_GB2312" pitchFamily="49" charset="-122"/>
                <a:ea typeface="华文新魏" pitchFamily="2" charset="-122"/>
              </a:rPr>
              <a:t>的工艺就有不同的设计规则。设计者只有得到了厂家提供的规则以后，才能开始设计。</a:t>
            </a:r>
            <a:endParaRPr lang="zh-CN" altLang="en-US" sz="3200" dirty="0">
              <a:latin typeface="楷体_GB2312" pitchFamily="49"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in)">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diamond(in)">
                                      <p:cBhvr>
                                        <p:cTn id="12" dur="2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15361"/>
          <p:cNvSpPr>
            <a:spLocks noGrp="1"/>
          </p:cNvSpPr>
          <p:nvPr>
            <p:ph type="body" sz="half" idx="1"/>
          </p:nvPr>
        </p:nvSpPr>
        <p:spPr>
          <a:xfrm>
            <a:off x="685800" y="1905000"/>
            <a:ext cx="8458200" cy="2997200"/>
          </a:xfrm>
          <a:ln/>
        </p:spPr>
        <p:txBody>
          <a:bodyPr/>
          <a:p>
            <a:pPr/>
            <a:r>
              <a:rPr lang="zh-CN" altLang="en-US" sz="2800" b="1" dirty="0"/>
              <a:t>两种规则：</a:t>
            </a:r>
            <a:endParaRPr lang="zh-CN" altLang="en-US" sz="2800" b="1" dirty="0"/>
          </a:p>
          <a:p>
            <a:pPr>
              <a:buNone/>
            </a:pPr>
            <a:r>
              <a:rPr lang="zh-CN" altLang="en-US" sz="2800" b="1"/>
              <a:t>  </a:t>
            </a:r>
            <a:r>
              <a:rPr lang="en-US" altLang="zh-CN" sz="2800" b="1"/>
              <a:t>(a)   </a:t>
            </a:r>
            <a:r>
              <a:rPr lang="zh-CN" altLang="en-US" sz="2800" b="1"/>
              <a:t>以</a:t>
            </a:r>
            <a:r>
              <a:rPr lang="el-GR" altLang="zh-CN" sz="2800" b="1">
                <a:solidFill>
                  <a:srgbClr val="FF0000"/>
                </a:solidFill>
                <a:latin typeface="宋体" panose="02010600030101010101" pitchFamily="2" charset="-122"/>
              </a:rPr>
              <a:t>λ</a:t>
            </a:r>
            <a:r>
              <a:rPr lang="en-US" altLang="zh-CN" sz="2800" b="1" err="1">
                <a:solidFill>
                  <a:srgbClr val="FF0000"/>
                </a:solidFill>
                <a:latin typeface="宋体" panose="02010600030101010101" pitchFamily="2" charset="-122"/>
              </a:rPr>
              <a:t>(lamda</a:t>
            </a:r>
            <a:r>
              <a:rPr lang="en-US" altLang="zh-CN" sz="2800" b="1" dirty="0">
                <a:solidFill>
                  <a:srgbClr val="FF0000"/>
                </a:solidFill>
                <a:latin typeface="宋体" panose="02010600030101010101" pitchFamily="2" charset="-122"/>
              </a:rPr>
              <a:t>)</a:t>
            </a:r>
            <a:r>
              <a:rPr lang="zh-CN" altLang="en-US" sz="2800" b="1" dirty="0">
                <a:solidFill>
                  <a:srgbClr val="FF0000"/>
                </a:solidFill>
                <a:latin typeface="宋体" panose="02010600030101010101" pitchFamily="2" charset="-122"/>
              </a:rPr>
              <a:t>为单位</a:t>
            </a:r>
            <a:r>
              <a:rPr lang="zh-CN" altLang="en-US" sz="2800" b="1" dirty="0">
                <a:latin typeface="宋体" panose="02010600030101010101" pitchFamily="2" charset="-122"/>
              </a:rPr>
              <a:t>的设计规则</a:t>
            </a:r>
            <a:r>
              <a:rPr lang="en-US" altLang="zh-CN" sz="2800" b="1">
                <a:latin typeface="宋体" panose="02010600030101010101" pitchFamily="2" charset="-122"/>
              </a:rPr>
              <a:t>—</a:t>
            </a:r>
            <a:r>
              <a:rPr lang="zh-CN" altLang="en-US" sz="2800" b="1" dirty="0">
                <a:solidFill>
                  <a:srgbClr val="FF0000"/>
                </a:solidFill>
                <a:latin typeface="宋体" panose="02010600030101010101" pitchFamily="2" charset="-122"/>
              </a:rPr>
              <a:t>相对单位</a:t>
            </a:r>
            <a:endParaRPr lang="zh-CN" altLang="en-US" sz="2800" b="1">
              <a:solidFill>
                <a:srgbClr val="FF0000"/>
              </a:solidFill>
              <a:latin typeface="宋体" panose="02010600030101010101" pitchFamily="2" charset="-122"/>
            </a:endParaRPr>
          </a:p>
          <a:p>
            <a:pPr>
              <a:buNone/>
            </a:pPr>
            <a:r>
              <a:rPr lang="zh-CN" altLang="en-US" sz="2800" b="1">
                <a:latin typeface="宋体" panose="02010600030101010101" pitchFamily="2" charset="-122"/>
              </a:rPr>
              <a:t> </a:t>
            </a:r>
            <a:r>
              <a:rPr lang="en-US" altLang="zh-CN" sz="2800" b="1">
                <a:latin typeface="宋体" panose="02010600030101010101" pitchFamily="2" charset="-122"/>
              </a:rPr>
              <a:t>(b) </a:t>
            </a:r>
            <a:r>
              <a:rPr lang="zh-CN" altLang="en-US" sz="2800" b="1">
                <a:latin typeface="宋体" panose="02010600030101010101" pitchFamily="2" charset="-122"/>
              </a:rPr>
              <a:t>以</a:t>
            </a:r>
            <a:r>
              <a:rPr lang="el-GR" altLang="zh-CN" sz="2800" b="1">
                <a:solidFill>
                  <a:srgbClr val="FF0000"/>
                </a:solidFill>
                <a:latin typeface="宋体" panose="02010600030101010101" pitchFamily="2" charset="-122"/>
              </a:rPr>
              <a:t>μ</a:t>
            </a:r>
            <a:r>
              <a:rPr lang="en-US" altLang="zh-CN" sz="2800" b="1" dirty="0">
                <a:solidFill>
                  <a:srgbClr val="FF0000"/>
                </a:solidFill>
                <a:latin typeface="宋体" panose="02010600030101010101" pitchFamily="2" charset="-122"/>
              </a:rPr>
              <a:t>m</a:t>
            </a:r>
            <a:r>
              <a:rPr lang="zh-CN" altLang="en-US" sz="2800" b="1" dirty="0">
                <a:solidFill>
                  <a:srgbClr val="FF0000"/>
                </a:solidFill>
                <a:latin typeface="宋体" panose="02010600030101010101" pitchFamily="2" charset="-122"/>
              </a:rPr>
              <a:t>（</a:t>
            </a:r>
            <a:r>
              <a:rPr lang="en-US" altLang="zh-CN" sz="2800" b="1" dirty="0">
                <a:solidFill>
                  <a:srgbClr val="FF0000"/>
                </a:solidFill>
                <a:latin typeface="宋体" panose="02010600030101010101" pitchFamily="2" charset="-122"/>
              </a:rPr>
              <a:t>micron)</a:t>
            </a:r>
            <a:r>
              <a:rPr lang="zh-CN" altLang="en-US" sz="2800" b="1" dirty="0">
                <a:solidFill>
                  <a:srgbClr val="FF0000"/>
                </a:solidFill>
                <a:latin typeface="宋体" panose="02010600030101010101" pitchFamily="2" charset="-122"/>
              </a:rPr>
              <a:t>为单位</a:t>
            </a:r>
            <a:r>
              <a:rPr lang="zh-CN" altLang="en-US" sz="2800" b="1" dirty="0">
                <a:latin typeface="宋体" panose="02010600030101010101" pitchFamily="2" charset="-122"/>
              </a:rPr>
              <a:t>的设计规则</a:t>
            </a:r>
            <a:r>
              <a:rPr lang="en-US" altLang="zh-CN" sz="2800" b="1">
                <a:latin typeface="宋体" panose="02010600030101010101" pitchFamily="2" charset="-122"/>
              </a:rPr>
              <a:t>—</a:t>
            </a:r>
            <a:r>
              <a:rPr lang="zh-CN" altLang="en-US" sz="2800" b="1" dirty="0">
                <a:solidFill>
                  <a:srgbClr val="FF0000"/>
                </a:solidFill>
                <a:latin typeface="宋体" panose="02010600030101010101" pitchFamily="2" charset="-122"/>
              </a:rPr>
              <a:t>绝对单位</a:t>
            </a:r>
            <a:endParaRPr lang="zh-CN" altLang="en-US" sz="2800" b="1" dirty="0">
              <a:solidFill>
                <a:srgbClr val="FF0000"/>
              </a:solidFill>
              <a:latin typeface="宋体" panose="02010600030101010101" pitchFamily="2" charset="-122"/>
            </a:endParaRPr>
          </a:p>
          <a:p>
            <a:pPr>
              <a:buNone/>
            </a:pPr>
            <a:r>
              <a:rPr lang="zh-CN" altLang="en-US" sz="2800" b="1" dirty="0">
                <a:solidFill>
                  <a:srgbClr val="FF0000"/>
                </a:solidFill>
                <a:latin typeface="宋体" panose="02010600030101010101" pitchFamily="2" charset="-122"/>
              </a:rPr>
              <a:t>  </a:t>
            </a:r>
            <a:r>
              <a:rPr lang="zh-CN" altLang="el-GR" sz="2800" b="1" dirty="0">
                <a:latin typeface="宋体" panose="02010600030101010101" pitchFamily="2" charset="-122"/>
              </a:rPr>
              <a:t>如果一种工艺的特征尺寸为</a:t>
            </a:r>
            <a:r>
              <a:rPr lang="el-GR" altLang="zh-CN" sz="2800" b="1">
                <a:latin typeface="宋体" panose="02010600030101010101" pitchFamily="2" charset="-122"/>
              </a:rPr>
              <a:t>S μm,则λ=S/2 μ</a:t>
            </a:r>
            <a:r>
              <a:rPr lang="en-US" altLang="zh-CN" sz="2800" b="1" dirty="0">
                <a:latin typeface="宋体" panose="02010600030101010101" pitchFamily="2" charset="-122"/>
              </a:rPr>
              <a:t>m</a:t>
            </a:r>
            <a:r>
              <a:rPr lang="zh-CN" altLang="en-US" sz="2800" b="1" dirty="0">
                <a:latin typeface="宋体" panose="02010600030101010101" pitchFamily="2" charset="-122"/>
              </a:rPr>
              <a:t>，选用</a:t>
            </a:r>
            <a:r>
              <a:rPr lang="el-GR" altLang="zh-CN" sz="2800" b="1">
                <a:latin typeface="宋体" panose="02010600030101010101" pitchFamily="2" charset="-122"/>
              </a:rPr>
              <a:t>λ</a:t>
            </a:r>
            <a:r>
              <a:rPr lang="zh-CN" altLang="el-GR" sz="2800" b="1" dirty="0">
                <a:latin typeface="宋体" panose="02010600030101010101" pitchFamily="2" charset="-122"/>
              </a:rPr>
              <a:t>为单位的设计规则主要与</a:t>
            </a:r>
            <a:r>
              <a:rPr lang="el-GR" altLang="zh-CN" sz="2800" b="1" dirty="0">
                <a:latin typeface="宋体" panose="02010600030101010101" pitchFamily="2" charset="-122"/>
              </a:rPr>
              <a:t>MOS</a:t>
            </a:r>
            <a:r>
              <a:rPr lang="zh-CN" altLang="el-GR" sz="2800" b="1" dirty="0">
                <a:latin typeface="宋体" panose="02010600030101010101" pitchFamily="2" charset="-122"/>
              </a:rPr>
              <a:t>工艺的成比例缩小有关。</a:t>
            </a:r>
            <a:endParaRPr lang="zh-CN" altLang="en-US" sz="2800" b="1" dirty="0">
              <a:latin typeface="宋体" panose="02010600030101010101" pitchFamily="2" charset="-122"/>
            </a:endParaRPr>
          </a:p>
        </p:txBody>
      </p:sp>
      <p:sp>
        <p:nvSpPr>
          <p:cNvPr id="15363" name="文本占位符 15362"/>
          <p:cNvSpPr>
            <a:spLocks noGrp="1"/>
          </p:cNvSpPr>
          <p:nvPr>
            <p:ph type="body" sz="half" idx="2"/>
          </p:nvPr>
        </p:nvSpPr>
        <p:spPr>
          <a:xfrm>
            <a:off x="762000" y="4914900"/>
            <a:ext cx="7886700" cy="1701800"/>
          </a:xfrm>
          <a:ln/>
        </p:spPr>
        <p:txBody>
          <a:bodyPr/>
          <a:p>
            <a:pPr/>
            <a:r>
              <a:rPr lang="zh-CN" altLang="el-GR" sz="2800" b="1" dirty="0">
                <a:latin typeface="宋体" panose="02010600030101010101" pitchFamily="2" charset="-122"/>
              </a:rPr>
              <a:t>设计规则主要包括各层的最小宽度、层与层之间的最小间距</a:t>
            </a:r>
            <a:r>
              <a:rPr lang="zh-CN" altLang="en-US" sz="2800" b="1" dirty="0">
                <a:latin typeface="宋体" panose="02010600030101010101" pitchFamily="2" charset="-122"/>
              </a:rPr>
              <a:t>、最小交叠等</a:t>
            </a:r>
            <a:r>
              <a:rPr lang="zh-CN" altLang="el-GR" sz="2800" b="1" dirty="0">
                <a:latin typeface="宋体" panose="02010600030101010101" pitchFamily="2" charset="-122"/>
              </a:rPr>
              <a:t>。</a:t>
            </a:r>
            <a:endParaRPr lang="zh-CN" altLang="en-US" sz="2800" dirty="0"/>
          </a:p>
        </p:txBody>
      </p:sp>
      <p:sp>
        <p:nvSpPr>
          <p:cNvPr id="15364" name="标题 15363"/>
          <p:cNvSpPr>
            <a:spLocks noGrp="1"/>
          </p:cNvSpPr>
          <p:nvPr>
            <p:ph type="title"/>
          </p:nvPr>
        </p:nvSpPr>
        <p:spPr>
          <a:ln/>
        </p:spPr>
        <p:txBody>
          <a:bodyPr vert="horz" wrap="square" lIns="92075" tIns="46038" rIns="92075" bIns="46038" anchor="b"/>
          <a:p>
            <a:r>
              <a:rPr lang="zh-CN" altLang="en-US" sz="5400" dirty="0">
                <a:ea typeface="华文行楷" pitchFamily="2" charset="-122"/>
              </a:rPr>
              <a:t>设计规则</a:t>
            </a:r>
            <a:r>
              <a:rPr lang="en-US" altLang="zh-CN" sz="5400">
                <a:ea typeface="华文行楷" pitchFamily="2" charset="-122"/>
              </a:rPr>
              <a:t>(design rule</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5362">
                                            <p:txEl>
                                              <p:charRg st="0" end="6"/>
                                            </p:txEl>
                                          </p:spTgt>
                                        </p:tgtEl>
                                        <p:attrNameLst>
                                          <p:attrName>style.visibility</p:attrName>
                                        </p:attrNameLst>
                                      </p:cBhvr>
                                      <p:to>
                                        <p:strVal val="visible"/>
                                      </p:to>
                                    </p:set>
                                    <p:animEffect transition="in" filter="plus(in)">
                                      <p:cBhvr>
                                        <p:cTn id="7" dur="2000"/>
                                        <p:tgtEl>
                                          <p:spTgt spid="15362">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5362">
                                            <p:txEl>
                                              <p:charRg st="6" end="37"/>
                                            </p:txEl>
                                          </p:spTgt>
                                        </p:tgtEl>
                                        <p:attrNameLst>
                                          <p:attrName>style.visibility</p:attrName>
                                        </p:attrNameLst>
                                      </p:cBhvr>
                                      <p:to>
                                        <p:strVal val="visible"/>
                                      </p:to>
                                    </p:set>
                                    <p:animEffect transition="in" filter="plus(in)">
                                      <p:cBhvr>
                                        <p:cTn id="12" dur="2000"/>
                                        <p:tgtEl>
                                          <p:spTgt spid="15362">
                                            <p:txEl>
                                              <p:charRg st="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15362">
                                            <p:txEl>
                                              <p:charRg st="37" end="67"/>
                                            </p:txEl>
                                          </p:spTgt>
                                        </p:tgtEl>
                                        <p:attrNameLst>
                                          <p:attrName>style.visibility</p:attrName>
                                        </p:attrNameLst>
                                      </p:cBhvr>
                                      <p:to>
                                        <p:strVal val="visible"/>
                                      </p:to>
                                    </p:set>
                                    <p:animEffect transition="in" filter="plus(in)">
                                      <p:cBhvr>
                                        <p:cTn id="17" dur="2000"/>
                                        <p:tgtEl>
                                          <p:spTgt spid="15362">
                                            <p:txEl>
                                              <p:charRg st="37"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15362">
                                            <p:txEl>
                                              <p:charRg st="67" end="125"/>
                                            </p:txEl>
                                          </p:spTgt>
                                        </p:tgtEl>
                                        <p:attrNameLst>
                                          <p:attrName>style.visibility</p:attrName>
                                        </p:attrNameLst>
                                      </p:cBhvr>
                                      <p:to>
                                        <p:strVal val="visible"/>
                                      </p:to>
                                    </p:set>
                                    <p:animEffect transition="in" filter="plus(in)">
                                      <p:cBhvr>
                                        <p:cTn id="22" dur="2000"/>
                                        <p:tgtEl>
                                          <p:spTgt spid="15362">
                                            <p:txEl>
                                              <p:charRg st="67" end="1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63">
                                            <p:txEl>
                                              <p:charRg st="0" end="34"/>
                                            </p:txEl>
                                          </p:spTgt>
                                        </p:tgtEl>
                                        <p:attrNameLst>
                                          <p:attrName>style.visibility</p:attrName>
                                        </p:attrNameLst>
                                      </p:cBhvr>
                                      <p:to>
                                        <p:strVal val="visible"/>
                                      </p:to>
                                    </p:set>
                                    <p:anim calcmode="lin" valueType="num">
                                      <p:cBhvr additive="base">
                                        <p:cTn id="27" dur="1000" fill="hold"/>
                                        <p:tgtEl>
                                          <p:spTgt spid="15363">
                                            <p:txEl>
                                              <p:charRg st="0" end="3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5363">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占位符 16385"/>
          <p:cNvSpPr>
            <a:spLocks noGrp="1"/>
          </p:cNvSpPr>
          <p:nvPr>
            <p:ph type="body" sz="half" idx="1"/>
          </p:nvPr>
        </p:nvSpPr>
        <p:spPr>
          <a:xfrm>
            <a:off x="747713" y="1649413"/>
            <a:ext cx="8226425" cy="2171700"/>
          </a:xfrm>
          <a:ln/>
        </p:spPr>
        <p:txBody>
          <a:bodyPr/>
          <a:p>
            <a:pPr/>
            <a:r>
              <a:rPr lang="en-US" altLang="zh-CN" sz="2800" b="1" dirty="0"/>
              <a:t>1</a:t>
            </a:r>
            <a:r>
              <a:rPr lang="zh-CN" altLang="en-US" sz="2800" b="1" dirty="0"/>
              <a:t>、最小宽度</a:t>
            </a:r>
            <a:r>
              <a:rPr lang="en-US" altLang="zh-CN" sz="2800" b="1" err="1"/>
              <a:t>(minWidth</a:t>
            </a:r>
            <a:r>
              <a:rPr lang="en-US" altLang="zh-CN" sz="2800" b="1"/>
              <a:t>)</a:t>
            </a:r>
            <a:endParaRPr lang="en-US" altLang="zh-CN" sz="2800" b="1"/>
          </a:p>
          <a:p>
            <a:pPr>
              <a:buNone/>
            </a:pPr>
            <a:r>
              <a:rPr lang="zh-CN" altLang="en-US" sz="2800" b="1" dirty="0"/>
              <a:t>最小宽度指封闭几何图形的</a:t>
            </a:r>
            <a:r>
              <a:rPr lang="zh-CN" altLang="en-US" sz="2800" b="1" dirty="0">
                <a:solidFill>
                  <a:srgbClr val="FF0000"/>
                </a:solidFill>
              </a:rPr>
              <a:t>内边之间的距离</a:t>
            </a:r>
            <a:endParaRPr lang="zh-CN" altLang="en-US" sz="2800" b="1">
              <a:solidFill>
                <a:srgbClr val="FF0000"/>
              </a:solidFill>
            </a:endParaRPr>
          </a:p>
          <a:p>
            <a:pPr>
              <a:buNone/>
            </a:pPr>
            <a:r>
              <a:rPr lang="zh-CN" altLang="en-US" sz="2800" b="1" dirty="0"/>
              <a:t>  </a:t>
            </a:r>
            <a:endParaRPr lang="zh-CN" altLang="en-US" sz="2800" b="1" dirty="0"/>
          </a:p>
          <a:p>
            <a:pPr>
              <a:buNone/>
            </a:pPr>
            <a:endParaRPr lang="zh-CN" altLang="en-US" sz="2800" b="1"/>
          </a:p>
          <a:p>
            <a:pPr/>
            <a:endParaRPr lang="zh-CN" altLang="en-US" sz="2800" b="1"/>
          </a:p>
        </p:txBody>
      </p:sp>
      <p:graphicFrame>
        <p:nvGraphicFramePr>
          <p:cNvPr id="16387" name="内容占位符 16386"/>
          <p:cNvGraphicFramePr>
            <a:graphicFrameLocks noGrp="1"/>
          </p:cNvGraphicFramePr>
          <p:nvPr>
            <p:ph sz="half" idx="2"/>
          </p:nvPr>
        </p:nvGraphicFramePr>
        <p:xfrm>
          <a:off x="1117600" y="2754313"/>
          <a:ext cx="6075363" cy="1876425"/>
        </p:xfrm>
        <a:graphic>
          <a:graphicData uri="http://schemas.openxmlformats.org/presentationml/2006/ole">
            <mc:AlternateContent xmlns:mc="http://schemas.openxmlformats.org/markup-compatibility/2006">
              <mc:Choice xmlns:v="urn:schemas-microsoft-com:vml" Requires="v">
                <p:oleObj spid="_x0000_s3076" name="" r:id="rId1" imgW="6038850" imgH="2162175" progId="Paint.Picture">
                  <p:embed/>
                </p:oleObj>
              </mc:Choice>
              <mc:Fallback>
                <p:oleObj name="" r:id="rId1" imgW="6038850" imgH="2162175" progId="Paint.Picture">
                  <p:embed/>
                  <p:pic>
                    <p:nvPicPr>
                      <p:cNvPr id="0" name="图片 3075"/>
                      <p:cNvPicPr/>
                      <p:nvPr/>
                    </p:nvPicPr>
                    <p:blipFill>
                      <a:blip r:embed="rId2"/>
                      <a:stretch>
                        <a:fillRect/>
                      </a:stretch>
                    </p:blipFill>
                    <p:spPr>
                      <a:xfrm>
                        <a:off x="1117600" y="2754313"/>
                        <a:ext cx="6075363" cy="1876425"/>
                      </a:xfrm>
                      <a:prstGeom prst="rect">
                        <a:avLst/>
                      </a:prstGeom>
                      <a:noFill/>
                      <a:ln w="38100">
                        <a:miter/>
                      </a:ln>
                    </p:spPr>
                  </p:pic>
                </p:oleObj>
              </mc:Fallback>
            </mc:AlternateContent>
          </a:graphicData>
        </a:graphic>
      </p:graphicFrame>
      <p:sp>
        <p:nvSpPr>
          <p:cNvPr id="16388" name="文本框 16387"/>
          <p:cNvSpPr txBox="1"/>
          <p:nvPr/>
        </p:nvSpPr>
        <p:spPr>
          <a:xfrm>
            <a:off x="611188" y="5084763"/>
            <a:ext cx="7993062" cy="701675"/>
          </a:xfrm>
          <a:prstGeom prst="rect">
            <a:avLst/>
          </a:prstGeom>
          <a:noFill/>
          <a:ln w="9525">
            <a:noFill/>
          </a:ln>
        </p:spPr>
        <p:txBody>
          <a:bodyPr>
            <a:spAutoFit/>
          </a:bodyPr>
          <a:p>
            <a:pPr lvl="0" algn="ctr">
              <a:spcBef>
                <a:spcPct val="50000"/>
              </a:spcBef>
            </a:pPr>
            <a:r>
              <a:rPr lang="zh-CN" altLang="en-US" sz="2000" b="1" dirty="0">
                <a:latin typeface="Arial" panose="020B0604020202020204" pitchFamily="34" charset="0"/>
                <a:ea typeface="宋体" panose="02010600030101010101" pitchFamily="2" charset="-122"/>
              </a:rPr>
              <a:t>在利用</a:t>
            </a:r>
            <a:r>
              <a:rPr lang="en-US" altLang="zh-CN" sz="2000" b="1" dirty="0">
                <a:latin typeface="Arial" panose="020B0604020202020204" pitchFamily="34" charset="0"/>
                <a:ea typeface="宋体" panose="02010600030101010101" pitchFamily="2" charset="-122"/>
              </a:rPr>
              <a:t>DRC(</a:t>
            </a:r>
            <a:r>
              <a:rPr lang="zh-CN" altLang="en-US" sz="2000" b="1" dirty="0">
                <a:latin typeface="Arial" panose="020B0604020202020204" pitchFamily="34" charset="0"/>
                <a:ea typeface="宋体" panose="02010600030101010101" pitchFamily="2" charset="-122"/>
              </a:rPr>
              <a:t>设计规则检查</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对版图进行几何规则检查时，对于宽度低于规则中指定的最小宽度的几何图形，计算机将给出错误提示。</a:t>
            </a:r>
            <a:endParaRPr lang="zh-CN" altLang="en-US" sz="2000" b="1" dirty="0">
              <a:latin typeface="Arial" panose="020B0604020202020204" pitchFamily="34" charset="0"/>
              <a:ea typeface="宋体" panose="02010600030101010101" pitchFamily="2" charset="-122"/>
            </a:endParaRPr>
          </a:p>
        </p:txBody>
      </p:sp>
      <p:sp>
        <p:nvSpPr>
          <p:cNvPr id="16389" name="标题 16388"/>
          <p:cNvSpPr>
            <a:spLocks noGrp="1"/>
          </p:cNvSpPr>
          <p:nvPr>
            <p:ph type="title"/>
          </p:nvPr>
        </p:nvSpPr>
        <p:spPr>
          <a:ln/>
        </p:spPr>
        <p:txBody>
          <a:bodyPr anchor="ctr"/>
          <a:p>
            <a:r>
              <a:rPr lang="zh-CN" altLang="en-US" sz="5400" dirty="0">
                <a:ea typeface="华文行楷" pitchFamily="2" charset="-122"/>
              </a:rPr>
              <a:t>设计规则</a:t>
            </a:r>
            <a:r>
              <a:rPr lang="en-US" altLang="zh-CN" sz="5400">
                <a:ea typeface="华文行楷" pitchFamily="2" charset="-122"/>
              </a:rPr>
              <a:t>(design rule</a:t>
            </a:r>
            <a:r>
              <a:rPr lang="en-US" altLang="zh-CN"/>
              <a:t>)</a:t>
            </a:r>
            <a:endParaRPr lang="en-US" altLang="zh-CN"/>
          </a:p>
        </p:txBody>
      </p:sp>
    </p:spTree>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4657</Words>
  <Application>WPS 演示</Application>
  <PresentationFormat>在屏幕上显示</PresentationFormat>
  <Paragraphs>345</Paragraphs>
  <Slides>41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7" baseType="lpstr">
      <vt:lpstr>Arial</vt:lpstr>
      <vt:lpstr>宋体</vt:lpstr>
      <vt:lpstr>Wingdings</vt:lpstr>
      <vt:lpstr>Times New Roman</vt:lpstr>
      <vt:lpstr>Arial Black</vt:lpstr>
      <vt:lpstr>华文行楷</vt:lpstr>
      <vt:lpstr>华文新魏</vt:lpstr>
      <vt:lpstr>楷体_GB2312</vt:lpstr>
      <vt:lpstr>PMingLiU</vt:lpstr>
      <vt:lpstr>黑体</vt:lpstr>
      <vt:lpstr>微软雅黑</vt:lpstr>
      <vt:lpstr>新宋体</vt:lpstr>
      <vt:lpstr>Pixel</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版图设计规则</dc:title>
  <dc:creator>Ying Ruan</dc:creator>
  <cp:lastModifiedBy>ruanying</cp:lastModifiedBy>
  <cp:revision>4</cp:revision>
  <dcterms:created xsi:type="dcterms:W3CDTF">2009-05-02T14:14:01Z</dcterms:created>
  <dcterms:modified xsi:type="dcterms:W3CDTF">2017-04-12T07:08:27Z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