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7" r:id="rId25"/>
    <p:sldId id="369" r:id="rId26"/>
    <p:sldId id="358" r:id="rId27"/>
    <p:sldId id="359" r:id="rId28"/>
    <p:sldId id="360" r:id="rId29"/>
    <p:sldId id="361" r:id="rId30"/>
    <p:sldId id="362" r:id="rId31"/>
    <p:sldId id="363" r:id="rId32"/>
    <p:sldId id="364" r:id="rId33"/>
    <p:sldId id="365" r:id="rId34"/>
    <p:sldId id="366" r:id="rId35"/>
    <p:sldId id="367" r:id="rId36"/>
    <p:sldId id="368" r:id="rId37"/>
  </p:sldIdLst>
  <p:sldSz cx="9144000" cy="6858000" type="screen4x3"/>
  <p:notesSz cx="6858000" cy="9144000"/>
  <p:custDataLst>
    <p:tags r:id="rId41"/>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52"/>
    <p:restoredTop sz="94726"/>
  </p:normalViewPr>
  <p:slideViewPr>
    <p:cSldViewPr showGuides="1">
      <p:cViewPr varScale="1">
        <p:scale>
          <a:sx n="81" d="100"/>
          <a:sy n="81" d="100"/>
        </p:scale>
        <p:origin x="10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64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776D9A3D-431C-417F-85DB-8596DC512279}"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p:txBody>
          <a:bodyPr wrap="square" lIns="91440" tIns="45720" rIns="91440" bIns="45720" anchor="t" anchorCtr="0"/>
          <a:p>
            <a:pPr lvl="0"/>
            <a:endParaRPr lang="zh-CN" altLang="en-US" dirty="0"/>
          </a:p>
        </p:txBody>
      </p:sp>
      <p:sp>
        <p:nvSpPr>
          <p:cNvPr id="5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p:txBody>
          <a:bodyPr wrap="square" lIns="91440" tIns="45720" rIns="91440" bIns="45720" anchor="t" anchorCtr="0"/>
          <a:p>
            <a:pPr lvl="0"/>
            <a:endParaRPr lang="zh-CN" altLang="en-US" dirty="0"/>
          </a:p>
        </p:txBody>
      </p:sp>
      <p:sp>
        <p:nvSpPr>
          <p:cNvPr id="7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p:txBody>
          <a:bodyPr wrap="square" lIns="91440" tIns="45720" rIns="91440" bIns="45720" anchor="t" anchorCtr="0"/>
          <a:p>
            <a:pPr lvl="0"/>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8914"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endParaRPr lang="zh-CN" altLang="en-US" noProof="0" smtClean="0"/>
          </a:p>
        </p:txBody>
      </p:sp>
      <p:sp>
        <p:nvSpPr>
          <p:cNvPr id="38915"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7" name="Rectangle 4"/>
          <p:cNvSpPr>
            <a:spLocks noGrp="1" noChangeArrowheads="1"/>
          </p:cNvSpPr>
          <p:nvPr>
            <p:ph type="dt" sz="half" idx="2"/>
          </p:nvPr>
        </p:nvSpPr>
        <p:spPr bwMode="auto">
          <a:xfrm>
            <a:off x="301625" y="607695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245EFE-FDEC-4D8D-9A5C-02138A88D940}"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4FA8658-B0E4-4FC8-B116-18002EC9FBB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04800" y="40005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800"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304800"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half" idx="3"/>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800"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304800"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51375"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p:sp>
        <p:nvSpPr>
          <p:cNvPr id="1026" name="Rectangle 2"/>
          <p:cNvSpPr>
            <a:spLocks noGrp="1" noRot="1"/>
          </p:cNvSpPr>
          <p:nvPr>
            <p:ph type="title"/>
          </p:nvPr>
        </p:nvSpPr>
        <p:spPr>
          <a:xfrm>
            <a:off x="301625" y="6858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noRot="1"/>
          </p:cNvSpPr>
          <p:nvPr>
            <p:ph type="body" idx="1"/>
          </p:nvPr>
        </p:nvSpPr>
        <p:spPr>
          <a:xfrm>
            <a:off x="304800" y="1981200"/>
            <a:ext cx="854075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7892"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694F443A-8DBE-434E-8244-B7B91EECCCD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3"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集成电路设计流程导论</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4"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vl1pPr>
          </a:lstStyle>
          <a:p>
            <a:pPr marL="0" marR="0" lvl="0" indent="0" algn="r" defTabSz="914400" rtl="0" eaLnBrk="1" fontAlgn="base" latinLnBrk="0" hangingPunct="1">
              <a:lnSpc>
                <a:spcPct val="100000"/>
              </a:lnSpc>
              <a:spcBef>
                <a:spcPct val="0"/>
              </a:spcBef>
              <a:spcAft>
                <a:spcPct val="0"/>
              </a:spcAft>
              <a:buClrTx/>
              <a:buSzTx/>
              <a:buFontTx/>
              <a:buNone/>
              <a:defRPr/>
            </a:pPr>
            <a:fld id="{087E6AAF-1CCD-4BAE-AB8B-499432AAD3E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jpeg"/><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6"/>
          <p:cNvSpPr txBox="1">
            <a:spLocks noGrp="1"/>
          </p:cNvSpPr>
          <p:nvPr>
            <p:ph type="sldNum" sz="quarter" idx="4"/>
          </p:nvPr>
        </p:nvSpPr>
        <p:spPr/>
        <p:txBody>
          <a:bodyPr/>
          <a:p>
            <a:pPr marL="0" indent="0" algn="r" eaLnBrk="1" hangingPunct="1">
              <a:spcBef>
                <a:spcPct val="0"/>
              </a:spcBef>
              <a:buClrTx/>
              <a:buSzTx/>
              <a:buFontTx/>
              <a:buNone/>
            </a:pPr>
            <a:fld id="{9A0DB2DC-4C9A-4742-B13C-FB6460FD3503}" type="slidenum">
              <a:rPr lang="en-US" altLang="zh-CN" sz="1400" kern="1200" dirty="0">
                <a:latin typeface="+mn-lt"/>
                <a:ea typeface="+mn-ea"/>
                <a:cs typeface="+mn-cs"/>
              </a:rPr>
            </a:fld>
            <a:endParaRPr lang="en-US" altLang="zh-CN" sz="1400" kern="1200" dirty="0">
              <a:latin typeface="+mn-lt"/>
              <a:ea typeface="+mn-ea"/>
              <a:cs typeface="+mn-cs"/>
            </a:endParaRPr>
          </a:p>
        </p:txBody>
      </p:sp>
      <p:sp>
        <p:nvSpPr>
          <p:cNvPr id="4099" name="Rectangle 2"/>
          <p:cNvSpPr>
            <a:spLocks noGrp="1" noRot="1"/>
          </p:cNvSpPr>
          <p:nvPr>
            <p:ph type="ctrTitle"/>
          </p:nvPr>
        </p:nvSpPr>
        <p:spPr>
          <a:xfrm>
            <a:off x="3292475" y="1924050"/>
            <a:ext cx="5911850" cy="1981200"/>
          </a:xfrm>
        </p:spPr>
        <p:txBody>
          <a:bodyPr vert="horz" wrap="square" lIns="91440" tIns="45720" rIns="91440" bIns="45720" anchor="ctr" anchorCtr="0"/>
          <a:p>
            <a:pPr eaLnBrk="1" hangingPunct="1">
              <a:buClrTx/>
              <a:buSzTx/>
              <a:buFontTx/>
            </a:pPr>
            <a:r>
              <a:rPr lang="zh-CN" altLang="en-US" kern="1200" dirty="0">
                <a:latin typeface="+mj-lt"/>
                <a:ea typeface="+mj-ea"/>
                <a:cs typeface="+mj-cs"/>
              </a:rPr>
              <a:t>第</a:t>
            </a:r>
            <a:r>
              <a:rPr lang="en-US" altLang="zh-CN" kern="1200" dirty="0">
                <a:latin typeface="+mj-lt"/>
                <a:ea typeface="+mj-ea"/>
                <a:cs typeface="+mj-cs"/>
              </a:rPr>
              <a:t>1</a:t>
            </a:r>
            <a:r>
              <a:rPr lang="zh-CN" altLang="en-US" kern="1200" dirty="0">
                <a:latin typeface="+mj-lt"/>
                <a:ea typeface="+mj-ea"/>
                <a:cs typeface="+mj-cs"/>
              </a:rPr>
              <a:t>章  </a:t>
            </a:r>
            <a:br>
              <a:rPr lang="en-US" altLang="zh-CN" kern="1200" dirty="0">
                <a:latin typeface="+mj-lt"/>
                <a:ea typeface="+mj-ea"/>
                <a:cs typeface="+mj-cs"/>
              </a:rPr>
            </a:br>
            <a:r>
              <a:rPr lang="zh-CN" altLang="en-US" kern="1200" dirty="0">
                <a:latin typeface="+mj-lt"/>
                <a:ea typeface="+mj-ea"/>
                <a:cs typeface="+mj-cs"/>
              </a:rPr>
              <a:t>集成电路设计流程导论</a:t>
            </a:r>
            <a:endParaRPr lang="zh-CN" altLang="en-US" kern="1200" dirty="0">
              <a:latin typeface="+mj-lt"/>
              <a:ea typeface="+mj-ea"/>
              <a:cs typeface="+mj-cs"/>
            </a:endParaRPr>
          </a:p>
        </p:txBody>
      </p:sp>
      <p:sp>
        <p:nvSpPr>
          <p:cNvPr id="4100" name="Rectangle 3"/>
          <p:cNvSpPr>
            <a:spLocks noGrp="1" noRot="1"/>
          </p:cNvSpPr>
          <p:nvPr>
            <p:ph type="subTitle" idx="1"/>
          </p:nvPr>
        </p:nvSpPr>
        <p:spPr/>
        <p:txBody>
          <a:bodyPr vert="horz" wrap="square" lIns="91440" tIns="45720" rIns="91440" bIns="45720" anchor="t" anchorCtr="0"/>
          <a:p>
            <a:pPr eaLnBrk="1" hangingPunct="1">
              <a:buSzPct val="70000"/>
            </a:pPr>
            <a:endParaRPr lang="zh-CN" altLang="zh-CN"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1267" name="Rectangle 3"/>
          <p:cNvSpPr>
            <a:spLocks noGrp="1"/>
          </p:cNvSpPr>
          <p:nvPr>
            <p:ph idx="1"/>
          </p:nvPr>
        </p:nvSpPr>
        <p:spPr>
          <a:xfrm>
            <a:off x="457200" y="2060575"/>
            <a:ext cx="8229600" cy="4530725"/>
          </a:xfrm>
        </p:spPr>
        <p:txBody>
          <a:bodyPr vert="horz" wrap="square" lIns="91440" tIns="45720" rIns="91440" bIns="45720" anchor="t" anchorCtr="0"/>
          <a:p>
            <a:pPr eaLnBrk="1" hangingPunct="1">
              <a:lnSpc>
                <a:spcPct val="90000"/>
              </a:lnSpc>
            </a:pPr>
            <a:r>
              <a:rPr lang="zh-CN" altLang="en-US" sz="2400" b="1" dirty="0"/>
              <a:t>缓冲单元</a:t>
            </a:r>
            <a:r>
              <a:rPr lang="en-US" altLang="zh-CN" sz="2400" b="1" dirty="0"/>
              <a:t>(buffer)</a:t>
            </a:r>
            <a:r>
              <a:rPr lang="zh-CN" altLang="en-US" sz="2400" b="1" dirty="0"/>
              <a:t>　</a:t>
            </a:r>
            <a:endParaRPr lang="zh-CN" altLang="en-US" sz="2400" b="1" dirty="0"/>
          </a:p>
          <a:p>
            <a:pPr eaLnBrk="1" hangingPunct="1">
              <a:lnSpc>
                <a:spcPct val="90000"/>
              </a:lnSpc>
              <a:buNone/>
            </a:pPr>
            <a:r>
              <a:rPr lang="zh-CN" altLang="en-US" sz="2400" b="1" dirty="0"/>
              <a:t>　在编译的过程中，编译器插入的</a:t>
            </a:r>
            <a:r>
              <a:rPr lang="zh-CN" altLang="en-US" sz="2400" b="1" dirty="0">
                <a:solidFill>
                  <a:schemeClr val="folHlink"/>
                </a:solidFill>
              </a:rPr>
              <a:t>额外的门</a:t>
            </a:r>
            <a:r>
              <a:rPr lang="zh-CN" altLang="en-US" sz="2400" b="1" dirty="0"/>
              <a:t>来驱动每一个新形成的小网络。</a:t>
            </a:r>
            <a:endParaRPr lang="zh-CN" altLang="en-US" sz="2400" b="1" dirty="0"/>
          </a:p>
          <a:p>
            <a:pPr eaLnBrk="1" hangingPunct="1">
              <a:lnSpc>
                <a:spcPct val="90000"/>
              </a:lnSpc>
              <a:buFont typeface="Wingdings" panose="05000000000000000000" pitchFamily="2" charset="2"/>
              <a:buChar char="ü"/>
            </a:pPr>
            <a:r>
              <a:rPr lang="zh-CN" altLang="en-US" sz="2400" b="1" dirty="0"/>
              <a:t>特点：帮助驱动门和布线电容，本身却没有什么逻辑功能。输入信号完全被复制到其输出端。　</a:t>
            </a:r>
            <a:endParaRPr lang="zh-CN" altLang="en-US" sz="2400" b="1" dirty="0"/>
          </a:p>
          <a:p>
            <a:pPr eaLnBrk="1" hangingPunct="1">
              <a:lnSpc>
                <a:spcPct val="90000"/>
              </a:lnSpc>
              <a:buFont typeface="Wingdings" panose="05000000000000000000" pitchFamily="2" charset="2"/>
              <a:buChar char="ü"/>
            </a:pPr>
            <a:r>
              <a:rPr lang="zh-CN" altLang="en-US" sz="2400" b="1" dirty="0"/>
              <a:t>举例：时钟树的综合</a:t>
            </a:r>
            <a:endParaRPr lang="zh-CN" altLang="en-US" sz="2400" b="1" dirty="0"/>
          </a:p>
          <a:p>
            <a:pPr eaLnBrk="1" hangingPunct="1">
              <a:lnSpc>
                <a:spcPct val="90000"/>
              </a:lnSpc>
              <a:buNone/>
            </a:pPr>
            <a:r>
              <a:rPr lang="zh-CN" altLang="en-US" sz="2400" b="1" dirty="0"/>
              <a:t>　　　　时钟网络：时钟序列信号的布线网络　</a:t>
            </a:r>
            <a:endParaRPr lang="zh-CN" altLang="en-US" sz="2400" b="1" dirty="0"/>
          </a:p>
          <a:p>
            <a:pPr eaLnBrk="1" hangingPunct="1">
              <a:lnSpc>
                <a:spcPct val="90000"/>
              </a:lnSpc>
              <a:buNone/>
            </a:pPr>
            <a:r>
              <a:rPr lang="zh-CN" altLang="en-US" sz="2400" b="1" dirty="0"/>
              <a:t>　　　　时钟树：时钟网络被分割成枝状</a:t>
            </a:r>
            <a:endParaRPr lang="zh-CN" altLang="en-US" sz="2400" b="1" dirty="0"/>
          </a:p>
          <a:p>
            <a:pPr eaLnBrk="1" hangingPunct="1">
              <a:lnSpc>
                <a:spcPct val="90000"/>
              </a:lnSpc>
              <a:buNone/>
            </a:pPr>
            <a:r>
              <a:rPr lang="zh-CN" altLang="en-US" sz="2400" b="1" dirty="0"/>
              <a:t>　　　　时钟树的综合：建立时钟树的过程</a:t>
            </a:r>
            <a:endParaRPr lang="zh-CN" altLang="en-US" sz="2400" b="1" dirty="0"/>
          </a:p>
          <a:p>
            <a:pPr eaLnBrk="1" hangingPunct="1">
              <a:lnSpc>
                <a:spcPct val="90000"/>
              </a:lnSpc>
              <a:buNone/>
            </a:pPr>
            <a:r>
              <a:rPr lang="zh-CN" altLang="en-US" sz="2400" b="1" dirty="0"/>
              <a:t>         思考：缓冲单元的弊端？</a:t>
            </a:r>
            <a:endParaRPr lang="zh-CN" altLang="en-US" sz="2400" b="1" dirty="0"/>
          </a:p>
          <a:p>
            <a:pPr eaLnBrk="1" hangingPunct="1">
              <a:lnSpc>
                <a:spcPct val="90000"/>
              </a:lnSpc>
              <a:buNone/>
            </a:pPr>
            <a:r>
              <a:rPr lang="zh-CN" altLang="en-US" sz="2400" b="1" dirty="0"/>
              <a:t>           产生了新的延迟，所以必须进行编译后模拟</a:t>
            </a:r>
            <a:endParaRPr lang="zh-CN" altLang="en-US" sz="2400" b="1" dirty="0"/>
          </a:p>
        </p:txBody>
      </p:sp>
      <p:sp>
        <p:nvSpPr>
          <p:cNvPr id="15364" name="Rectangle 2"/>
          <p:cNvSpPr txBox="1"/>
          <p:nvPr/>
        </p:nvSpPr>
        <p:spPr>
          <a:xfrm>
            <a:off x="-65087" y="1471613"/>
            <a:ext cx="8686800" cy="5810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2.</a:t>
            </a:r>
            <a:r>
              <a:rPr lang="zh-CN" altLang="en-US" dirty="0">
                <a:solidFill>
                  <a:schemeClr val="tx2"/>
                </a:solidFill>
              </a:rPr>
              <a:t>编译网表</a:t>
            </a:r>
            <a:r>
              <a:rPr lang="en-US" altLang="zh-CN" dirty="0">
                <a:solidFill>
                  <a:schemeClr val="tx2"/>
                </a:solidFill>
              </a:rPr>
              <a:t>/</a:t>
            </a:r>
            <a:r>
              <a:rPr lang="zh-CN" altLang="en-US" dirty="0">
                <a:solidFill>
                  <a:schemeClr val="tx2"/>
                </a:solidFill>
              </a:rPr>
              <a:t>逻辑综合</a:t>
            </a:r>
            <a:r>
              <a:rPr lang="en-US" altLang="zh-CN" dirty="0">
                <a:solidFill>
                  <a:schemeClr val="tx2"/>
                </a:solidFill>
              </a:rPr>
              <a:t>(Compiling a Netlist)</a:t>
            </a:r>
            <a:endParaRPr lang="zh-CN" altLang="en-US" dirty="0">
              <a:solidFill>
                <a:schemeClr val="tx2"/>
              </a:solidFill>
            </a:endParaRPr>
          </a:p>
        </p:txBody>
      </p:sp>
      <p:sp>
        <p:nvSpPr>
          <p:cNvPr id="15365" name="Rectangle 2"/>
          <p:cNvSpPr txBox="1"/>
          <p:nvPr/>
        </p:nvSpPr>
        <p:spPr>
          <a:xfrm>
            <a:off x="920750" y="19050"/>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9" name="内容占位符 2"/>
          <p:cNvSpPr txBox="1"/>
          <p:nvPr/>
        </p:nvSpPr>
        <p:spPr bwMode="auto">
          <a:xfrm>
            <a:off x="471488" y="815975"/>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charRg st="0" end="14"/>
                                            </p:txEl>
                                          </p:spTgt>
                                        </p:tgtEl>
                                        <p:attrNameLst>
                                          <p:attrName>style.visibility</p:attrName>
                                        </p:attrNameLst>
                                      </p:cBhvr>
                                      <p:to>
                                        <p:strVal val="visible"/>
                                      </p:to>
                                    </p:set>
                                    <p:animEffect transition="in" filter="fade">
                                      <p:cBhvr>
                                        <p:cTn id="7" dur="1000">
                                          <p:stCondLst>
                                            <p:cond delay="0"/>
                                          </p:stCondLst>
                                        </p:cTn>
                                        <p:tgtEl>
                                          <p:spTgt spid="1126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charRg st="14" end="48"/>
                                            </p:txEl>
                                          </p:spTgt>
                                        </p:tgtEl>
                                        <p:attrNameLst>
                                          <p:attrName>style.visibility</p:attrName>
                                        </p:attrNameLst>
                                      </p:cBhvr>
                                      <p:to>
                                        <p:strVal val="visible"/>
                                      </p:to>
                                    </p:set>
                                    <p:animEffect transition="in" filter="fade">
                                      <p:cBhvr>
                                        <p:cTn id="12" dur="1000">
                                          <p:stCondLst>
                                            <p:cond delay="0"/>
                                          </p:stCondLst>
                                        </p:cTn>
                                        <p:tgtEl>
                                          <p:spTgt spid="11267">
                                            <p:txEl>
                                              <p:charRg st="14"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charRg st="48" end="91"/>
                                            </p:txEl>
                                          </p:spTgt>
                                        </p:tgtEl>
                                        <p:attrNameLst>
                                          <p:attrName>style.visibility</p:attrName>
                                        </p:attrNameLst>
                                      </p:cBhvr>
                                      <p:to>
                                        <p:strVal val="visible"/>
                                      </p:to>
                                    </p:set>
                                    <p:animEffect transition="in" filter="fade">
                                      <p:cBhvr>
                                        <p:cTn id="17" dur="1000">
                                          <p:stCondLst>
                                            <p:cond delay="0"/>
                                          </p:stCondLst>
                                        </p:cTn>
                                        <p:tgtEl>
                                          <p:spTgt spid="11267">
                                            <p:txEl>
                                              <p:charRg st="48"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67">
                                            <p:txEl>
                                              <p:charRg st="91" end="101"/>
                                            </p:txEl>
                                          </p:spTgt>
                                        </p:tgtEl>
                                        <p:attrNameLst>
                                          <p:attrName>style.visibility</p:attrName>
                                        </p:attrNameLst>
                                      </p:cBhvr>
                                      <p:to>
                                        <p:strVal val="visible"/>
                                      </p:to>
                                    </p:set>
                                    <p:anim calcmode="lin" valueType="num">
                                      <p:cBhvr additive="base">
                                        <p:cTn id="22" dur="500" fill="hold"/>
                                        <p:tgtEl>
                                          <p:spTgt spid="11267">
                                            <p:txEl>
                                              <p:charRg st="91" end="10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267">
                                            <p:txEl>
                                              <p:charRg st="91" end="10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267">
                                            <p:txEl>
                                              <p:charRg st="101" end="123"/>
                                            </p:txEl>
                                          </p:spTgt>
                                        </p:tgtEl>
                                        <p:attrNameLst>
                                          <p:attrName>style.visibility</p:attrName>
                                        </p:attrNameLst>
                                      </p:cBhvr>
                                      <p:to>
                                        <p:strVal val="visible"/>
                                      </p:to>
                                    </p:set>
                                    <p:anim calcmode="lin" valueType="num">
                                      <p:cBhvr additive="base">
                                        <p:cTn id="26" dur="500" fill="hold"/>
                                        <p:tgtEl>
                                          <p:spTgt spid="11267">
                                            <p:txEl>
                                              <p:charRg st="101" end="12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267">
                                            <p:txEl>
                                              <p:charRg st="101" end="12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267">
                                            <p:txEl>
                                              <p:charRg st="123" end="142"/>
                                            </p:txEl>
                                          </p:spTgt>
                                        </p:tgtEl>
                                        <p:attrNameLst>
                                          <p:attrName>style.visibility</p:attrName>
                                        </p:attrNameLst>
                                      </p:cBhvr>
                                      <p:to>
                                        <p:strVal val="visible"/>
                                      </p:to>
                                    </p:set>
                                    <p:anim calcmode="lin" valueType="num">
                                      <p:cBhvr additive="base">
                                        <p:cTn id="30" dur="500" fill="hold"/>
                                        <p:tgtEl>
                                          <p:spTgt spid="11267">
                                            <p:txEl>
                                              <p:charRg st="123" end="14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267">
                                            <p:txEl>
                                              <p:charRg st="123" end="14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1267">
                                            <p:txEl>
                                              <p:charRg st="142" end="162"/>
                                            </p:txEl>
                                          </p:spTgt>
                                        </p:tgtEl>
                                        <p:attrNameLst>
                                          <p:attrName>style.visibility</p:attrName>
                                        </p:attrNameLst>
                                      </p:cBhvr>
                                      <p:to>
                                        <p:strVal val="visible"/>
                                      </p:to>
                                    </p:set>
                                    <p:anim calcmode="lin" valueType="num">
                                      <p:cBhvr additive="base">
                                        <p:cTn id="34" dur="500" fill="hold"/>
                                        <p:tgtEl>
                                          <p:spTgt spid="11267">
                                            <p:txEl>
                                              <p:charRg st="142" end="16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267">
                                            <p:txEl>
                                              <p:charRg st="142" end="16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267">
                                            <p:txEl>
                                              <p:charRg st="162" end="183"/>
                                            </p:txEl>
                                          </p:spTgt>
                                        </p:tgtEl>
                                        <p:attrNameLst>
                                          <p:attrName>style.visibility</p:attrName>
                                        </p:attrNameLst>
                                      </p:cBhvr>
                                      <p:to>
                                        <p:strVal val="visible"/>
                                      </p:to>
                                    </p:set>
                                    <p:animEffect transition="in" filter="fade">
                                      <p:cBhvr>
                                        <p:cTn id="40" dur="1000">
                                          <p:stCondLst>
                                            <p:cond delay="0"/>
                                          </p:stCondLst>
                                        </p:cTn>
                                        <p:tgtEl>
                                          <p:spTgt spid="11267">
                                            <p:txEl>
                                              <p:charRg st="162" end="18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267">
                                            <p:txEl>
                                              <p:charRg st="183" end="214"/>
                                            </p:txEl>
                                          </p:spTgt>
                                        </p:tgtEl>
                                        <p:attrNameLst>
                                          <p:attrName>style.visibility</p:attrName>
                                        </p:attrNameLst>
                                      </p:cBhvr>
                                      <p:to>
                                        <p:strVal val="visible"/>
                                      </p:to>
                                    </p:set>
                                    <p:animEffect transition="in" filter="fade">
                                      <p:cBhvr>
                                        <p:cTn id="45" dur="1000">
                                          <p:stCondLst>
                                            <p:cond delay="0"/>
                                          </p:stCondLst>
                                        </p:cTn>
                                        <p:tgtEl>
                                          <p:spTgt spid="11267">
                                            <p:txEl>
                                              <p:charRg st="183"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6387" name="Rectangle 3"/>
          <p:cNvSpPr>
            <a:spLocks noGrp="1"/>
          </p:cNvSpPr>
          <p:nvPr>
            <p:ph idx="1"/>
          </p:nvPr>
        </p:nvSpPr>
        <p:spPr>
          <a:xfrm>
            <a:off x="457200" y="2565400"/>
            <a:ext cx="8229600" cy="4530725"/>
          </a:xfrm>
        </p:spPr>
        <p:txBody>
          <a:bodyPr vert="horz" wrap="square" lIns="91440" tIns="45720" rIns="91440" bIns="45720" anchor="t" anchorCtr="0"/>
          <a:p>
            <a:pPr eaLnBrk="1" hangingPunct="1"/>
            <a:r>
              <a:rPr lang="zh-CN" altLang="en-US" sz="2800" dirty="0"/>
              <a:t>什么是版图设计？</a:t>
            </a:r>
            <a:endParaRPr lang="zh-CN" altLang="en-US" sz="2800" dirty="0"/>
          </a:p>
          <a:p>
            <a:pPr eaLnBrk="1" hangingPunct="1">
              <a:buNone/>
            </a:pPr>
            <a:r>
              <a:rPr lang="zh-CN" altLang="en-US" sz="2800" dirty="0"/>
              <a:t>  版图设计是</a:t>
            </a:r>
            <a:r>
              <a:rPr lang="zh-CN" altLang="en-US" sz="2800" dirty="0">
                <a:solidFill>
                  <a:srgbClr val="FF0000"/>
                </a:solidFill>
              </a:rPr>
              <a:t>创建</a:t>
            </a:r>
            <a:r>
              <a:rPr lang="zh-CN" altLang="en-US" sz="2800" dirty="0"/>
              <a:t>工程制图</a:t>
            </a:r>
            <a:r>
              <a:rPr lang="zh-CN" altLang="en-US" sz="2800" dirty="0">
                <a:solidFill>
                  <a:srgbClr val="FF0000"/>
                </a:solidFill>
              </a:rPr>
              <a:t>（网表）的精确的物理描述的过程</a:t>
            </a:r>
            <a:r>
              <a:rPr lang="zh-CN" altLang="en-US" sz="2800" dirty="0"/>
              <a:t>，而这一过程描述遵守由制造工艺、设计流程以及通过仿真显示为可行的性能要求所带来的一系列约束</a:t>
            </a:r>
            <a:r>
              <a:rPr lang="zh-CN" altLang="en-US" dirty="0"/>
              <a:t>。 </a:t>
            </a:r>
            <a:endParaRPr lang="zh-CN" altLang="en-US" dirty="0"/>
          </a:p>
        </p:txBody>
      </p:sp>
      <p:sp>
        <p:nvSpPr>
          <p:cNvPr id="16388" name="Rectangle 2"/>
          <p:cNvSpPr txBox="1"/>
          <p:nvPr/>
        </p:nvSpPr>
        <p:spPr>
          <a:xfrm>
            <a:off x="7938" y="1757363"/>
            <a:ext cx="7388225" cy="5810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16389" name="Rectangle 2"/>
          <p:cNvSpPr txBox="1"/>
          <p:nvPr/>
        </p:nvSpPr>
        <p:spPr>
          <a:xfrm>
            <a:off x="914400" y="274638"/>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9" name="内容占位符 2"/>
          <p:cNvSpPr txBox="1"/>
          <p:nvPr/>
        </p:nvSpPr>
        <p:spPr bwMode="auto">
          <a:xfrm>
            <a:off x="463550" y="1073150"/>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7411" name="Rectangle 3"/>
          <p:cNvSpPr>
            <a:spLocks noGrp="1"/>
          </p:cNvSpPr>
          <p:nvPr>
            <p:ph idx="1"/>
          </p:nvPr>
        </p:nvSpPr>
        <p:spPr>
          <a:xfrm>
            <a:off x="612775" y="1898650"/>
            <a:ext cx="8229600" cy="4530725"/>
          </a:xfrm>
        </p:spPr>
        <p:txBody>
          <a:bodyPr vert="horz" wrap="square" lIns="91440" tIns="45720" rIns="91440" bIns="45720" anchor="t" anchorCtr="0"/>
          <a:p>
            <a:pPr eaLnBrk="1" hangingPunct="1"/>
            <a:r>
              <a:rPr lang="zh-CN" altLang="en-US" sz="2800" dirty="0"/>
              <a:t>简单概括可分为如下通用的设计步骤</a:t>
            </a:r>
            <a:r>
              <a:rPr lang="zh-CN" altLang="en-US" dirty="0"/>
              <a:t>：</a:t>
            </a:r>
            <a:endParaRPr lang="zh-CN" altLang="en-US" dirty="0"/>
          </a:p>
        </p:txBody>
      </p:sp>
      <p:grpSp>
        <p:nvGrpSpPr>
          <p:cNvPr id="17412" name="组合 2"/>
          <p:cNvGrpSpPr/>
          <p:nvPr/>
        </p:nvGrpSpPr>
        <p:grpSpPr>
          <a:xfrm>
            <a:off x="3284538" y="2384425"/>
            <a:ext cx="3060700" cy="4292600"/>
            <a:chOff x="3492500" y="1943100"/>
            <a:chExt cx="3170238" cy="4914900"/>
          </a:xfrm>
        </p:grpSpPr>
        <p:sp>
          <p:nvSpPr>
            <p:cNvPr id="17416" name="Freeform 12"/>
            <p:cNvSpPr/>
            <p:nvPr/>
          </p:nvSpPr>
          <p:spPr>
            <a:xfrm>
              <a:off x="5945188" y="2392363"/>
              <a:ext cx="717550" cy="4076700"/>
            </a:xfrm>
            <a:custGeom>
              <a:avLst/>
              <a:gdLst/>
              <a:ahLst/>
              <a:cxnLst>
                <a:cxn ang="0">
                  <a:pos x="0" y="2147483646"/>
                </a:cxn>
                <a:cxn ang="0">
                  <a:pos x="2147483646" y="2147483646"/>
                </a:cxn>
                <a:cxn ang="0">
                  <a:pos x="2147483646" y="0"/>
                </a:cxn>
              </a:cxnLst>
              <a:pathLst>
                <a:path w="452" h="2568">
                  <a:moveTo>
                    <a:pt x="0" y="2568"/>
                  </a:moveTo>
                  <a:lnTo>
                    <a:pt x="449" y="2560"/>
                  </a:lnTo>
                  <a:lnTo>
                    <a:pt x="452" y="0"/>
                  </a:ln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grpSp>
          <p:nvGrpSpPr>
            <p:cNvPr id="17417" name="Group 19"/>
            <p:cNvGrpSpPr/>
            <p:nvPr/>
          </p:nvGrpSpPr>
          <p:grpSpPr>
            <a:xfrm>
              <a:off x="3492500" y="1943100"/>
              <a:ext cx="3168650" cy="4914900"/>
              <a:chOff x="2290" y="1015"/>
              <a:chExt cx="1996" cy="3096"/>
            </a:xfrm>
          </p:grpSpPr>
          <p:sp>
            <p:nvSpPr>
              <p:cNvPr id="52228" name="AutoShape 4"/>
              <p:cNvSpPr>
                <a:spLocks noChangeArrowheads="1"/>
              </p:cNvSpPr>
              <p:nvPr/>
            </p:nvSpPr>
            <p:spPr bwMode="auto">
              <a:xfrm>
                <a:off x="2290" y="1015"/>
                <a:ext cx="1542" cy="590"/>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、制定版图规划</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Floorplan</a:t>
                </a:r>
                <a:endParaRPr kumimoji="0" lang="en-US" altLang="zh-CN" sz="1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2229" name="AutoShape 5"/>
              <p:cNvSpPr>
                <a:spLocks noChangeArrowheads="1"/>
              </p:cNvSpPr>
              <p:nvPr/>
            </p:nvSpPr>
            <p:spPr bwMode="auto">
              <a:xfrm>
                <a:off x="2290" y="1842"/>
                <a:ext cx="1542" cy="591"/>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、设计实现</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Place&amp;Route</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2230" name="AutoShape 6"/>
              <p:cNvSpPr>
                <a:spLocks noChangeArrowheads="1"/>
              </p:cNvSpPr>
              <p:nvPr/>
            </p:nvSpPr>
            <p:spPr bwMode="auto">
              <a:xfrm>
                <a:off x="2290" y="2615"/>
                <a:ext cx="1542" cy="592"/>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、版图验证</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DRC ERC</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2231" name="AutoShape 7"/>
              <p:cNvSpPr>
                <a:spLocks noChangeArrowheads="1"/>
              </p:cNvSpPr>
              <p:nvPr/>
            </p:nvSpPr>
            <p:spPr bwMode="auto">
              <a:xfrm>
                <a:off x="2290" y="3521"/>
                <a:ext cx="1542" cy="590"/>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、最终步骤</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EXT LVS</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424" name="Line 13"/>
              <p:cNvSpPr/>
              <p:nvPr/>
            </p:nvSpPr>
            <p:spPr>
              <a:xfrm flipH="1">
                <a:off x="3833" y="1298"/>
                <a:ext cx="453" cy="0"/>
              </a:xfrm>
              <a:prstGeom prst="line">
                <a:avLst/>
              </a:prstGeom>
              <a:ln w="9525" cap="flat" cmpd="sng">
                <a:solidFill>
                  <a:schemeClr val="tx1"/>
                </a:solidFill>
                <a:prstDash val="solid"/>
                <a:headEnd type="none" w="med" len="med"/>
                <a:tailEnd type="triangle" w="med" len="med"/>
              </a:ln>
            </p:spPr>
          </p:sp>
          <p:sp>
            <p:nvSpPr>
              <p:cNvPr id="17425" name="Line 14"/>
              <p:cNvSpPr/>
              <p:nvPr/>
            </p:nvSpPr>
            <p:spPr>
              <a:xfrm>
                <a:off x="3833" y="2931"/>
                <a:ext cx="453" cy="0"/>
              </a:xfrm>
              <a:prstGeom prst="line">
                <a:avLst/>
              </a:prstGeom>
              <a:ln w="9525" cap="flat" cmpd="sng">
                <a:solidFill>
                  <a:schemeClr val="tx1"/>
                </a:solidFill>
                <a:prstDash val="solid"/>
                <a:headEnd type="none" w="med" len="med"/>
                <a:tailEnd type="triangle" w="med" len="med"/>
              </a:ln>
            </p:spPr>
          </p:sp>
          <p:sp>
            <p:nvSpPr>
              <p:cNvPr id="17426" name="Line 15"/>
              <p:cNvSpPr/>
              <p:nvPr/>
            </p:nvSpPr>
            <p:spPr>
              <a:xfrm>
                <a:off x="3833" y="2160"/>
                <a:ext cx="453" cy="0"/>
              </a:xfrm>
              <a:prstGeom prst="line">
                <a:avLst/>
              </a:prstGeom>
              <a:ln w="9525" cap="flat" cmpd="sng">
                <a:solidFill>
                  <a:schemeClr val="tx1"/>
                </a:solidFill>
                <a:prstDash val="solid"/>
                <a:headEnd type="none" w="med" len="med"/>
                <a:tailEnd type="triangle" w="med" len="med"/>
              </a:ln>
            </p:spPr>
          </p:sp>
          <p:sp>
            <p:nvSpPr>
              <p:cNvPr id="17427" name="Line 16"/>
              <p:cNvSpPr/>
              <p:nvPr/>
            </p:nvSpPr>
            <p:spPr>
              <a:xfrm>
                <a:off x="3833" y="3838"/>
                <a:ext cx="453" cy="0"/>
              </a:xfrm>
              <a:prstGeom prst="line">
                <a:avLst/>
              </a:prstGeom>
              <a:ln w="9525" cap="flat" cmpd="sng">
                <a:solidFill>
                  <a:schemeClr val="tx1"/>
                </a:solidFill>
                <a:prstDash val="solid"/>
                <a:headEnd type="none" w="med" len="med"/>
                <a:tailEnd type="triangle" w="med" len="med"/>
              </a:ln>
            </p:spPr>
          </p:sp>
        </p:grpSp>
        <p:sp>
          <p:nvSpPr>
            <p:cNvPr id="17418" name="Line 17"/>
            <p:cNvSpPr/>
            <p:nvPr/>
          </p:nvSpPr>
          <p:spPr>
            <a:xfrm flipV="1">
              <a:off x="6661150" y="3905250"/>
              <a:ext cx="0" cy="1079500"/>
            </a:xfrm>
            <a:prstGeom prst="line">
              <a:avLst/>
            </a:prstGeom>
            <a:ln w="9525" cap="flat" cmpd="sng">
              <a:solidFill>
                <a:schemeClr val="tx1"/>
              </a:solidFill>
              <a:prstDash val="solid"/>
              <a:headEnd type="none" w="med" len="med"/>
              <a:tailEnd type="triangle" w="med" len="med"/>
            </a:ln>
          </p:spPr>
        </p:sp>
        <p:sp>
          <p:nvSpPr>
            <p:cNvPr id="17419" name="Line 18"/>
            <p:cNvSpPr/>
            <p:nvPr/>
          </p:nvSpPr>
          <p:spPr>
            <a:xfrm flipV="1">
              <a:off x="6661150" y="5129213"/>
              <a:ext cx="0" cy="1295400"/>
            </a:xfrm>
            <a:prstGeom prst="line">
              <a:avLst/>
            </a:prstGeom>
            <a:ln w="9525" cap="flat" cmpd="sng">
              <a:solidFill>
                <a:schemeClr val="tx1"/>
              </a:solidFill>
              <a:prstDash val="solid"/>
              <a:headEnd type="none" w="med" len="med"/>
              <a:tailEnd type="triangle" w="med" len="med"/>
            </a:ln>
          </p:spPr>
        </p:sp>
      </p:grpSp>
      <p:sp>
        <p:nvSpPr>
          <p:cNvPr id="17413"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17414"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2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54275" name="Rectangle 3"/>
          <p:cNvSpPr>
            <a:spLocks noGrp="1"/>
          </p:cNvSpPr>
          <p:nvPr>
            <p:ph idx="1"/>
          </p:nvPr>
        </p:nvSpPr>
        <p:spPr>
          <a:xfrm>
            <a:off x="0" y="1916113"/>
            <a:ext cx="8604250" cy="4530725"/>
          </a:xfrm>
        </p:spPr>
        <p:txBody>
          <a:bodyPr vert="horz" wrap="square" lIns="91440" tIns="45720" rIns="91440" bIns="45720" anchor="t" anchorCtr="0"/>
          <a:p>
            <a:pPr eaLnBrk="1" hangingPunct="1"/>
            <a:r>
              <a:rPr lang="en-US" altLang="zh-CN" b="1" u="sng" dirty="0"/>
              <a:t>A</a:t>
            </a:r>
            <a:r>
              <a:rPr lang="zh-CN" altLang="en-US" b="1" u="sng" dirty="0"/>
              <a:t>  平面布局（</a:t>
            </a:r>
            <a:r>
              <a:rPr lang="en-US" altLang="zh-CN" b="1" u="sng" dirty="0"/>
              <a:t>Floorplanning</a:t>
            </a:r>
            <a:r>
              <a:rPr lang="zh-CN" altLang="en-US" b="1" u="sng" dirty="0"/>
              <a:t>）</a:t>
            </a:r>
            <a:endParaRPr lang="zh-CN" altLang="en-US" b="1" u="sng" dirty="0"/>
          </a:p>
          <a:p>
            <a:pPr eaLnBrk="1" hangingPunct="1">
              <a:buNone/>
            </a:pPr>
            <a:r>
              <a:rPr lang="zh-CN" altLang="en-US" b="1" dirty="0"/>
              <a:t>　功能：</a:t>
            </a:r>
            <a:endParaRPr lang="zh-CN" altLang="en-US" b="1" dirty="0"/>
          </a:p>
          <a:p>
            <a:pPr eaLnBrk="1" hangingPunct="1">
              <a:buNone/>
            </a:pPr>
            <a:r>
              <a:rPr lang="zh-CN" altLang="en-US" dirty="0"/>
              <a:t>　</a:t>
            </a:r>
            <a:r>
              <a:rPr lang="zh-CN" altLang="en-US" sz="3000" dirty="0"/>
              <a:t>在芯片上规划出功能区域</a:t>
            </a:r>
            <a:endParaRPr lang="zh-CN" altLang="en-US" sz="3000" dirty="0"/>
          </a:p>
          <a:p>
            <a:pPr eaLnBrk="1" hangingPunct="1">
              <a:buNone/>
            </a:pPr>
            <a:r>
              <a:rPr lang="zh-CN" altLang="en-US" sz="3000" dirty="0"/>
              <a:t>　确定功能区域的连接关系</a:t>
            </a:r>
            <a:endParaRPr lang="zh-CN" altLang="en-US" sz="3000" dirty="0"/>
          </a:p>
          <a:p>
            <a:pPr eaLnBrk="1" hangingPunct="1">
              <a:buNone/>
            </a:pPr>
            <a:r>
              <a:rPr lang="zh-CN" altLang="en-US" sz="3000" dirty="0"/>
              <a:t>　确定Ｉ／Ｏ压焊块的位置</a:t>
            </a:r>
            <a:endParaRPr lang="zh-CN" altLang="en-US" sz="3000" dirty="0"/>
          </a:p>
          <a:p>
            <a:pPr eaLnBrk="1" hangingPunct="1">
              <a:buNone/>
            </a:pPr>
            <a:r>
              <a:rPr lang="zh-CN" altLang="en-US" sz="3000" dirty="0"/>
              <a:t>　反馈有关平面布局在进行布线时的难易程度</a:t>
            </a:r>
            <a:endParaRPr lang="zh-CN" altLang="en-US" sz="3000" dirty="0"/>
          </a:p>
        </p:txBody>
      </p:sp>
      <p:sp>
        <p:nvSpPr>
          <p:cNvPr id="18436"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18437"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275">
                                            <p:txEl>
                                              <p:charRg st="0" end="23"/>
                                            </p:txEl>
                                          </p:spTgt>
                                        </p:tgtEl>
                                        <p:attrNameLst>
                                          <p:attrName>style.visibility</p:attrName>
                                        </p:attrNameLst>
                                      </p:cBhvr>
                                      <p:to>
                                        <p:strVal val="visible"/>
                                      </p:to>
                                    </p:set>
                                    <p:animEffect transition="in" filter="checkerboard(across)">
                                      <p:cBhvr>
                                        <p:cTn id="7" dur="2000"/>
                                        <p:tgtEl>
                                          <p:spTgt spid="54275">
                                            <p:txEl>
                                              <p:charRg st="0" end="2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5">
                                            <p:txEl>
                                              <p:charRg st="23" end="28"/>
                                            </p:txEl>
                                          </p:spTgt>
                                        </p:tgtEl>
                                        <p:attrNameLst>
                                          <p:attrName>style.visibility</p:attrName>
                                        </p:attrNameLst>
                                      </p:cBhvr>
                                      <p:to>
                                        <p:strVal val="visible"/>
                                      </p:to>
                                    </p:set>
                                    <p:animEffect transition="in" filter="checkerboard(across)">
                                      <p:cBhvr>
                                        <p:cTn id="10" dur="2000"/>
                                        <p:tgtEl>
                                          <p:spTgt spid="54275">
                                            <p:txEl>
                                              <p:charRg st="23" end="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4275">
                                            <p:txEl>
                                              <p:charRg st="28" end="41"/>
                                            </p:txEl>
                                          </p:spTgt>
                                        </p:tgtEl>
                                        <p:attrNameLst>
                                          <p:attrName>style.visibility</p:attrName>
                                        </p:attrNameLst>
                                      </p:cBhvr>
                                      <p:to>
                                        <p:strVal val="visible"/>
                                      </p:to>
                                    </p:set>
                                    <p:animEffect transition="in" filter="box(in)">
                                      <p:cBhvr>
                                        <p:cTn id="15" dur="1000"/>
                                        <p:tgtEl>
                                          <p:spTgt spid="54275">
                                            <p:txEl>
                                              <p:charRg st="28" end="4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4275">
                                            <p:txEl>
                                              <p:charRg st="41" end="54"/>
                                            </p:txEl>
                                          </p:spTgt>
                                        </p:tgtEl>
                                        <p:attrNameLst>
                                          <p:attrName>style.visibility</p:attrName>
                                        </p:attrNameLst>
                                      </p:cBhvr>
                                      <p:to>
                                        <p:strVal val="visible"/>
                                      </p:to>
                                    </p:set>
                                    <p:animEffect transition="in" filter="box(in)">
                                      <p:cBhvr>
                                        <p:cTn id="20" dur="1000"/>
                                        <p:tgtEl>
                                          <p:spTgt spid="54275">
                                            <p:txEl>
                                              <p:charRg st="41" end="5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4275">
                                            <p:txEl>
                                              <p:charRg st="54" end="67"/>
                                            </p:txEl>
                                          </p:spTgt>
                                        </p:tgtEl>
                                        <p:attrNameLst>
                                          <p:attrName>style.visibility</p:attrName>
                                        </p:attrNameLst>
                                      </p:cBhvr>
                                      <p:to>
                                        <p:strVal val="visible"/>
                                      </p:to>
                                    </p:set>
                                    <p:animEffect transition="in" filter="box(in)">
                                      <p:cBhvr>
                                        <p:cTn id="25" dur="1000"/>
                                        <p:tgtEl>
                                          <p:spTgt spid="54275">
                                            <p:txEl>
                                              <p:charRg st="54" end="6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4275">
                                            <p:txEl>
                                              <p:charRg st="67" end="88"/>
                                            </p:txEl>
                                          </p:spTgt>
                                        </p:tgtEl>
                                        <p:attrNameLst>
                                          <p:attrName>style.visibility</p:attrName>
                                        </p:attrNameLst>
                                      </p:cBhvr>
                                      <p:to>
                                        <p:strVal val="visible"/>
                                      </p:to>
                                    </p:set>
                                    <p:anim calcmode="lin" valueType="num">
                                      <p:cBhvr additive="base">
                                        <p:cTn id="30" dur="1000" fill="hold"/>
                                        <p:tgtEl>
                                          <p:spTgt spid="54275">
                                            <p:txEl>
                                              <p:charRg st="67" end="88"/>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54275">
                                            <p:txEl>
                                              <p:charRg st="67"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9459" name="Rectangle 3"/>
          <p:cNvSpPr>
            <a:spLocks noGrp="1"/>
          </p:cNvSpPr>
          <p:nvPr>
            <p:ph idx="1"/>
          </p:nvPr>
        </p:nvSpPr>
        <p:spPr>
          <a:xfrm>
            <a:off x="436563" y="1908175"/>
            <a:ext cx="8229600" cy="4530725"/>
          </a:xfrm>
        </p:spPr>
        <p:txBody>
          <a:bodyPr vert="horz" wrap="square" lIns="91440" tIns="45720" rIns="91440" bIns="45720" anchor="t" anchorCtr="0"/>
          <a:p>
            <a:pPr eaLnBrk="1" hangingPunct="1"/>
            <a:r>
              <a:rPr lang="en-US" altLang="zh-CN" u="sng" dirty="0">
                <a:latin typeface="黑体" panose="02010609060101010101" pitchFamily="2" charset="-122"/>
                <a:ea typeface="黑体" panose="02010609060101010101" pitchFamily="2" charset="-122"/>
              </a:rPr>
              <a:t>A </a:t>
            </a:r>
            <a:r>
              <a:rPr lang="zh-CN" altLang="en-US" u="sng" dirty="0">
                <a:latin typeface="黑体" panose="02010609060101010101" pitchFamily="2" charset="-122"/>
                <a:ea typeface="黑体" panose="02010609060101010101" pitchFamily="2" charset="-122"/>
              </a:rPr>
              <a:t>平面布局（</a:t>
            </a:r>
            <a:r>
              <a:rPr lang="en-US" altLang="zh-CN" u="sng" dirty="0">
                <a:latin typeface="黑体" panose="02010609060101010101" pitchFamily="2" charset="-122"/>
                <a:ea typeface="黑体" panose="02010609060101010101" pitchFamily="2" charset="-122"/>
              </a:rPr>
              <a:t>Floorplanning</a:t>
            </a:r>
            <a:r>
              <a:rPr lang="zh-CN" altLang="en-US" u="sng" dirty="0">
                <a:latin typeface="黑体" panose="02010609060101010101" pitchFamily="2" charset="-122"/>
                <a:ea typeface="黑体" panose="02010609060101010101" pitchFamily="2" charset="-122"/>
              </a:rPr>
              <a:t>）</a:t>
            </a:r>
            <a:endParaRPr lang="zh-CN" altLang="en-US" u="sng" dirty="0">
              <a:latin typeface="黑体" panose="02010609060101010101" pitchFamily="2" charset="-122"/>
              <a:ea typeface="黑体" panose="02010609060101010101" pitchFamily="2" charset="-122"/>
            </a:endParaRPr>
          </a:p>
          <a:p>
            <a:pPr eaLnBrk="1" hangingPunct="1">
              <a:buNone/>
            </a:pPr>
            <a:r>
              <a:rPr lang="zh-CN" altLang="en-US" dirty="0">
                <a:latin typeface="黑体" panose="02010609060101010101" pitchFamily="2" charset="-122"/>
                <a:ea typeface="黑体" panose="02010609060101010101" pitchFamily="2" charset="-122"/>
              </a:rPr>
              <a:t>步骤：</a:t>
            </a:r>
            <a:endParaRPr lang="zh-CN" altLang="en-US" dirty="0">
              <a:latin typeface="黑体" panose="02010609060101010101" pitchFamily="2" charset="-122"/>
              <a:ea typeface="黑体" panose="02010609060101010101" pitchFamily="2" charset="-122"/>
            </a:endParaRPr>
          </a:p>
          <a:p>
            <a:pPr eaLnBrk="1" hangingPunct="1">
              <a:buNone/>
            </a:pPr>
            <a:r>
              <a:rPr lang="zh-CN" altLang="en-US" b="1" dirty="0"/>
              <a:t>（１）功能块的布局</a:t>
            </a:r>
            <a:endParaRPr lang="zh-CN" altLang="en-US" b="1" dirty="0"/>
          </a:p>
        </p:txBody>
      </p:sp>
      <p:pic>
        <p:nvPicPr>
          <p:cNvPr id="19460" name="Picture 4" descr="5"/>
          <p:cNvPicPr>
            <a:picLocks noChangeAspect="1"/>
          </p:cNvPicPr>
          <p:nvPr/>
        </p:nvPicPr>
        <p:blipFill>
          <a:blip r:embed="rId1"/>
          <a:stretch>
            <a:fillRect/>
          </a:stretch>
        </p:blipFill>
        <p:spPr>
          <a:xfrm>
            <a:off x="2987675" y="3573463"/>
            <a:ext cx="3368675" cy="2190750"/>
          </a:xfrm>
          <a:prstGeom prst="rect">
            <a:avLst/>
          </a:prstGeom>
          <a:noFill/>
          <a:ln w="9525">
            <a:noFill/>
          </a:ln>
        </p:spPr>
      </p:pic>
      <p:sp>
        <p:nvSpPr>
          <p:cNvPr id="19461" name="Text Box 5"/>
          <p:cNvSpPr txBox="1"/>
          <p:nvPr/>
        </p:nvSpPr>
        <p:spPr>
          <a:xfrm>
            <a:off x="3348038" y="5876925"/>
            <a:ext cx="30972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1800" b="1" dirty="0">
                <a:latin typeface="Verdana" panose="020B0604030504040204" pitchFamily="34" charset="0"/>
              </a:rPr>
              <a:t>芯片具有非常明确的功能区</a:t>
            </a:r>
            <a:endParaRPr lang="zh-CN" altLang="en-US" sz="1800" b="1" dirty="0">
              <a:latin typeface="Verdana" panose="020B0604030504040204" pitchFamily="34" charset="0"/>
            </a:endParaRPr>
          </a:p>
        </p:txBody>
      </p:sp>
      <p:sp>
        <p:nvSpPr>
          <p:cNvPr id="19462" name="Text Box 7"/>
          <p:cNvSpPr txBox="1"/>
          <p:nvPr/>
        </p:nvSpPr>
        <p:spPr>
          <a:xfrm>
            <a:off x="323850" y="3789363"/>
            <a:ext cx="2519363" cy="1192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b="1" dirty="0">
                <a:latin typeface="Verdana" panose="020B0604030504040204" pitchFamily="34" charset="0"/>
              </a:rPr>
              <a:t>FPU</a:t>
            </a:r>
            <a:r>
              <a:rPr lang="zh-CN" altLang="en-US" sz="1800" b="1" dirty="0">
                <a:latin typeface="Verdana" panose="020B0604030504040204" pitchFamily="34" charset="0"/>
              </a:rPr>
              <a:t>：浮点单元</a:t>
            </a:r>
            <a:endParaRPr lang="zh-CN" altLang="en-US" sz="1800" b="1" dirty="0">
              <a:latin typeface="Verdana" panose="020B0604030504040204" pitchFamily="34" charset="0"/>
            </a:endParaRPr>
          </a:p>
          <a:p>
            <a:pPr marL="0" lvl="0" indent="0" eaLnBrk="1" hangingPunct="1">
              <a:spcBef>
                <a:spcPct val="50000"/>
              </a:spcBef>
              <a:buClrTx/>
              <a:buSzTx/>
              <a:buFontTx/>
              <a:buNone/>
            </a:pPr>
            <a:r>
              <a:rPr lang="en-US" altLang="zh-CN" sz="1800" b="1" dirty="0">
                <a:latin typeface="Verdana" panose="020B0604030504040204" pitchFamily="34" charset="0"/>
              </a:rPr>
              <a:t>MPU</a:t>
            </a:r>
            <a:r>
              <a:rPr lang="zh-CN" altLang="en-US" sz="1800" b="1" dirty="0">
                <a:latin typeface="Verdana" panose="020B0604030504040204" pitchFamily="34" charset="0"/>
              </a:rPr>
              <a:t>：微处理单元</a:t>
            </a:r>
            <a:endParaRPr lang="zh-CN" altLang="en-US" sz="1800" b="1" dirty="0">
              <a:latin typeface="Verdana" panose="020B0604030504040204" pitchFamily="34" charset="0"/>
            </a:endParaRPr>
          </a:p>
          <a:p>
            <a:pPr marL="0" lvl="0" indent="0" eaLnBrk="1" hangingPunct="1">
              <a:spcBef>
                <a:spcPct val="50000"/>
              </a:spcBef>
              <a:buClrTx/>
              <a:buSzTx/>
              <a:buFontTx/>
              <a:buNone/>
            </a:pPr>
            <a:endParaRPr lang="en-US" altLang="zh-CN" sz="1800" b="1" dirty="0">
              <a:latin typeface="Verdana" panose="020B0604030504040204" pitchFamily="34" charset="0"/>
            </a:endParaRPr>
          </a:p>
        </p:txBody>
      </p:sp>
      <p:sp>
        <p:nvSpPr>
          <p:cNvPr id="19463"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19464"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6"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0483" name="Rectangle 3"/>
          <p:cNvSpPr>
            <a:spLocks noGrp="1"/>
          </p:cNvSpPr>
          <p:nvPr>
            <p:ph idx="1"/>
          </p:nvPr>
        </p:nvSpPr>
        <p:spPr>
          <a:xfrm>
            <a:off x="457200" y="1770063"/>
            <a:ext cx="8229600" cy="3052762"/>
          </a:xfrm>
        </p:spPr>
        <p:txBody>
          <a:bodyPr vert="horz" wrap="square" lIns="91440" tIns="45720" rIns="91440" bIns="45720" anchor="t" anchorCtr="0"/>
          <a:p>
            <a:pPr eaLnBrk="1" hangingPunct="1"/>
            <a:r>
              <a:rPr lang="en-US" altLang="zh-CN" b="1" u="sng" dirty="0">
                <a:latin typeface="黑体" panose="02010609060101010101" pitchFamily="2" charset="-122"/>
                <a:ea typeface="黑体" panose="02010609060101010101" pitchFamily="2" charset="-122"/>
              </a:rPr>
              <a:t>A </a:t>
            </a:r>
            <a:r>
              <a:rPr lang="zh-CN" altLang="en-US" b="1" u="sng" dirty="0">
                <a:latin typeface="黑体" panose="02010609060101010101" pitchFamily="2" charset="-122"/>
                <a:ea typeface="黑体" panose="02010609060101010101" pitchFamily="2" charset="-122"/>
              </a:rPr>
              <a:t>平面布局（</a:t>
            </a:r>
            <a:r>
              <a:rPr lang="en-US" altLang="zh-CN" b="1" u="sng" dirty="0">
                <a:latin typeface="黑体" panose="02010609060101010101" pitchFamily="2" charset="-122"/>
                <a:ea typeface="黑体" panose="02010609060101010101" pitchFamily="2" charset="-122"/>
              </a:rPr>
              <a:t>Floorplanning</a:t>
            </a:r>
            <a:r>
              <a:rPr lang="zh-CN" altLang="en-US" b="1" u="sng" dirty="0">
                <a:latin typeface="黑体" panose="02010609060101010101" pitchFamily="2" charset="-122"/>
                <a:ea typeface="黑体" panose="02010609060101010101" pitchFamily="2" charset="-122"/>
              </a:rPr>
              <a:t>）</a:t>
            </a:r>
            <a:endParaRPr lang="zh-CN" altLang="en-US" b="1" u="sng" dirty="0">
              <a:latin typeface="黑体" panose="02010609060101010101" pitchFamily="2" charset="-122"/>
              <a:ea typeface="黑体" panose="02010609060101010101" pitchFamily="2" charset="-122"/>
            </a:endParaRPr>
          </a:p>
          <a:p>
            <a:pPr eaLnBrk="1" hangingPunct="1">
              <a:buNone/>
            </a:pPr>
            <a:r>
              <a:rPr lang="zh-CN" altLang="en-US" b="1" dirty="0"/>
              <a:t>（２）门的分组</a:t>
            </a:r>
            <a:endParaRPr lang="zh-CN" altLang="en-US" b="1" dirty="0"/>
          </a:p>
          <a:p>
            <a:pPr eaLnBrk="1" hangingPunct="1">
              <a:buNone/>
            </a:pPr>
            <a:r>
              <a:rPr lang="zh-CN" altLang="en-US" b="1" dirty="0"/>
              <a:t>  把每一模块中的门一定程度的放在一起（所有相关的门应当互相间就近放置）</a:t>
            </a:r>
            <a:endParaRPr lang="zh-CN" altLang="en-US" b="1" dirty="0"/>
          </a:p>
          <a:p>
            <a:pPr eaLnBrk="1" hangingPunct="1">
              <a:buNone/>
            </a:pPr>
            <a:r>
              <a:rPr lang="zh-CN" altLang="en-US" b="1" dirty="0"/>
              <a:t>（</a:t>
            </a:r>
            <a:r>
              <a:rPr lang="en-US" altLang="zh-CN" b="1" dirty="0"/>
              <a:t>3</a:t>
            </a:r>
            <a:r>
              <a:rPr lang="zh-CN" altLang="en-US" b="1" dirty="0"/>
              <a:t>）模块级的连接关系</a:t>
            </a:r>
            <a:endParaRPr lang="zh-CN" altLang="en-US" b="1" dirty="0"/>
          </a:p>
        </p:txBody>
      </p:sp>
      <p:pic>
        <p:nvPicPr>
          <p:cNvPr id="20484" name="Picture 6" descr="6"/>
          <p:cNvPicPr>
            <a:picLocks noChangeAspect="1"/>
          </p:cNvPicPr>
          <p:nvPr/>
        </p:nvPicPr>
        <p:blipFill>
          <a:blip r:embed="rId1"/>
          <a:srcRect l="22899" t="6647" r="21494" b="17166"/>
          <a:stretch>
            <a:fillRect/>
          </a:stretch>
        </p:blipFill>
        <p:spPr>
          <a:xfrm>
            <a:off x="2143125" y="4587875"/>
            <a:ext cx="2447925" cy="1655763"/>
          </a:xfrm>
          <a:prstGeom prst="rect">
            <a:avLst/>
          </a:prstGeom>
          <a:noFill/>
          <a:ln w="9525">
            <a:noFill/>
          </a:ln>
        </p:spPr>
      </p:pic>
      <p:sp>
        <p:nvSpPr>
          <p:cNvPr id="20485" name="Text Box 7"/>
          <p:cNvSpPr txBox="1"/>
          <p:nvPr/>
        </p:nvSpPr>
        <p:spPr>
          <a:xfrm>
            <a:off x="4876800" y="4630738"/>
            <a:ext cx="3744913" cy="78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1800" b="1" dirty="0">
                <a:latin typeface="Verdana" panose="020B0604030504040204" pitchFamily="34" charset="0"/>
              </a:rPr>
              <a:t>输入和输出可以放置</a:t>
            </a:r>
            <a:endParaRPr lang="en-US" altLang="zh-CN" sz="1800" b="1" dirty="0">
              <a:latin typeface="Verdana" panose="020B0604030504040204" pitchFamily="34" charset="0"/>
            </a:endParaRPr>
          </a:p>
          <a:p>
            <a:pPr marL="0" lvl="0" indent="0" eaLnBrk="1" hangingPunct="1">
              <a:spcBef>
                <a:spcPct val="50000"/>
              </a:spcBef>
              <a:buClrTx/>
              <a:buSzTx/>
              <a:buFontTx/>
              <a:buNone/>
            </a:pPr>
            <a:r>
              <a:rPr lang="zh-CN" altLang="en-US" sz="1800" b="1" dirty="0">
                <a:latin typeface="Verdana" panose="020B0604030504040204" pitchFamily="34" charset="0"/>
              </a:rPr>
              <a:t>在它们适当的单元模块附近</a:t>
            </a:r>
            <a:endParaRPr lang="zh-CN" altLang="en-US" sz="1800" b="1" dirty="0">
              <a:latin typeface="Verdana" panose="020B0604030504040204" pitchFamily="34" charset="0"/>
            </a:endParaRPr>
          </a:p>
        </p:txBody>
      </p:sp>
      <p:sp>
        <p:nvSpPr>
          <p:cNvPr id="20486"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0487"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5"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59395" name="Rectangle 3"/>
          <p:cNvSpPr>
            <a:spLocks noGrp="1"/>
          </p:cNvSpPr>
          <p:nvPr>
            <p:ph idx="1"/>
          </p:nvPr>
        </p:nvSpPr>
        <p:spPr>
          <a:xfrm>
            <a:off x="457200" y="1824038"/>
            <a:ext cx="8229600" cy="3052762"/>
          </a:xfrm>
        </p:spPr>
        <p:txBody>
          <a:bodyPr vert="horz" wrap="square" lIns="91440" tIns="45720" rIns="91440" bIns="45720" anchor="t" anchorCtr="0"/>
          <a:p>
            <a:pPr eaLnBrk="1" hangingPunct="1"/>
            <a:r>
              <a:rPr lang="en-US" altLang="zh-CN" u="sng" dirty="0">
                <a:latin typeface="黑体" panose="02010609060101010101" pitchFamily="2" charset="-122"/>
                <a:ea typeface="黑体" panose="02010609060101010101" pitchFamily="2" charset="-122"/>
              </a:rPr>
              <a:t>A </a:t>
            </a:r>
            <a:r>
              <a:rPr lang="zh-CN" altLang="en-US" u="sng" dirty="0">
                <a:latin typeface="黑体" panose="02010609060101010101" pitchFamily="2" charset="-122"/>
                <a:ea typeface="黑体" panose="02010609060101010101" pitchFamily="2" charset="-122"/>
              </a:rPr>
              <a:t>平面布局（</a:t>
            </a:r>
            <a:r>
              <a:rPr lang="en-US" altLang="zh-CN" u="sng" dirty="0">
                <a:latin typeface="黑体" panose="02010609060101010101" pitchFamily="2" charset="-122"/>
                <a:ea typeface="黑体" panose="02010609060101010101" pitchFamily="2" charset="-122"/>
              </a:rPr>
              <a:t>Floorplanning</a:t>
            </a:r>
            <a:r>
              <a:rPr lang="zh-CN" altLang="en-US" u="sng" dirty="0">
                <a:latin typeface="黑体" panose="02010609060101010101" pitchFamily="2" charset="-122"/>
                <a:ea typeface="黑体" panose="02010609060101010101" pitchFamily="2" charset="-122"/>
              </a:rPr>
              <a:t>）</a:t>
            </a:r>
            <a:endParaRPr lang="zh-CN" altLang="en-US" u="sng" dirty="0">
              <a:latin typeface="黑体" panose="02010609060101010101" pitchFamily="2" charset="-122"/>
              <a:ea typeface="黑体" panose="02010609060101010101" pitchFamily="2" charset="-122"/>
            </a:endParaRPr>
          </a:p>
          <a:p>
            <a:pPr eaLnBrk="1" hangingPunct="1">
              <a:buNone/>
            </a:pPr>
            <a:r>
              <a:rPr lang="zh-CN" altLang="en-US" b="1" dirty="0"/>
              <a:t>（</a:t>
            </a:r>
            <a:r>
              <a:rPr lang="en-US" altLang="zh-CN" b="1" dirty="0"/>
              <a:t>4</a:t>
            </a:r>
            <a:r>
              <a:rPr lang="zh-CN" altLang="en-US" b="1" dirty="0"/>
              <a:t>）整理飞线</a:t>
            </a:r>
            <a:endParaRPr lang="zh-CN" altLang="en-US" b="1" dirty="0"/>
          </a:p>
          <a:p>
            <a:pPr eaLnBrk="1" hangingPunct="1">
              <a:buNone/>
            </a:pPr>
            <a:r>
              <a:rPr lang="zh-CN" altLang="en-US" b="1" dirty="0">
                <a:solidFill>
                  <a:schemeClr val="folHlink"/>
                </a:solidFill>
              </a:rPr>
              <a:t>飞线：</a:t>
            </a:r>
            <a:r>
              <a:rPr lang="zh-CN" altLang="en-US" b="1" dirty="0"/>
              <a:t>从每一个模块连至</a:t>
            </a:r>
            <a:r>
              <a:rPr lang="en-US" altLang="zh-CN" b="1" dirty="0"/>
              <a:t>I/O</a:t>
            </a:r>
            <a:r>
              <a:rPr lang="zh-CN" altLang="en-US" b="1" dirty="0"/>
              <a:t>压焊块和其他模块的“导线”。</a:t>
            </a:r>
            <a:endParaRPr lang="zh-CN" altLang="en-US" b="1" dirty="0"/>
          </a:p>
        </p:txBody>
      </p:sp>
      <p:pic>
        <p:nvPicPr>
          <p:cNvPr id="59398" name="Picture 6" descr="7"/>
          <p:cNvPicPr>
            <a:picLocks noChangeAspect="1"/>
          </p:cNvPicPr>
          <p:nvPr/>
        </p:nvPicPr>
        <p:blipFill>
          <a:blip r:embed="rId1"/>
          <a:srcRect l="5278" t="6573" r="1436" b="13879"/>
          <a:stretch>
            <a:fillRect/>
          </a:stretch>
        </p:blipFill>
        <p:spPr>
          <a:xfrm>
            <a:off x="2417763" y="4660900"/>
            <a:ext cx="3816350" cy="1728788"/>
          </a:xfrm>
          <a:prstGeom prst="rect">
            <a:avLst/>
          </a:prstGeom>
          <a:noFill/>
          <a:ln w="9525">
            <a:noFill/>
          </a:ln>
        </p:spPr>
      </p:pic>
      <p:sp>
        <p:nvSpPr>
          <p:cNvPr id="21509" name="Text Box 7"/>
          <p:cNvSpPr txBox="1"/>
          <p:nvPr/>
        </p:nvSpPr>
        <p:spPr>
          <a:xfrm>
            <a:off x="1000125" y="3992563"/>
            <a:ext cx="424815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1800" b="1" dirty="0">
                <a:latin typeface="Verdana" panose="020B0604030504040204" pitchFamily="34" charset="0"/>
              </a:rPr>
              <a:t>整洁的飞线说明是一个良好的平面布局</a:t>
            </a:r>
            <a:endParaRPr lang="zh-CN" altLang="en-US" sz="1800" b="1" dirty="0">
              <a:latin typeface="Verdana" panose="020B0604030504040204" pitchFamily="34" charset="0"/>
            </a:endParaRPr>
          </a:p>
        </p:txBody>
      </p:sp>
      <p:sp>
        <p:nvSpPr>
          <p:cNvPr id="21510"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1511"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5"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95">
                                            <p:txEl>
                                              <p:charRg st="22" end="30"/>
                                            </p:txEl>
                                          </p:spTgt>
                                        </p:tgtEl>
                                        <p:attrNameLst>
                                          <p:attrName>style.visibility</p:attrName>
                                        </p:attrNameLst>
                                      </p:cBhvr>
                                      <p:to>
                                        <p:strVal val="visible"/>
                                      </p:to>
                                    </p:set>
                                    <p:anim calcmode="lin" valueType="num">
                                      <p:cBhvr additive="base">
                                        <p:cTn id="7" dur="2000" fill="hold"/>
                                        <p:tgtEl>
                                          <p:spTgt spid="59395">
                                            <p:txEl>
                                              <p:charRg st="22" end="3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59395">
                                            <p:txEl>
                                              <p:charRg st="22"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9395">
                                            <p:txEl>
                                              <p:charRg st="30" end="59"/>
                                            </p:txEl>
                                          </p:spTgt>
                                        </p:tgtEl>
                                        <p:attrNameLst>
                                          <p:attrName>style.visibility</p:attrName>
                                        </p:attrNameLst>
                                      </p:cBhvr>
                                      <p:to>
                                        <p:strVal val="visible"/>
                                      </p:to>
                                    </p:set>
                                    <p:animEffect transition="in" filter="box(in)">
                                      <p:cBhvr>
                                        <p:cTn id="13" dur="1000"/>
                                        <p:tgtEl>
                                          <p:spTgt spid="59395">
                                            <p:txEl>
                                              <p:charRg st="30" end="59"/>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59398"/>
                                        </p:tgtEl>
                                        <p:attrNameLst>
                                          <p:attrName>style.visibility</p:attrName>
                                        </p:attrNameLst>
                                      </p:cBhvr>
                                      <p:to>
                                        <p:strVal val="visible"/>
                                      </p:to>
                                    </p:set>
                                    <p:anim calcmode="lin" valueType="num">
                                      <p:cBhvr additive="base">
                                        <p:cTn id="16" dur="1000" fill="hold"/>
                                        <p:tgtEl>
                                          <p:spTgt spid="59398"/>
                                        </p:tgtEl>
                                        <p:attrNameLst>
                                          <p:attrName>ppt_x</p:attrName>
                                        </p:attrNameLst>
                                      </p:cBhvr>
                                      <p:tavLst>
                                        <p:tav tm="0">
                                          <p:val>
                                            <p:strVal val="#ppt_x"/>
                                          </p:val>
                                        </p:tav>
                                        <p:tav tm="100000">
                                          <p:val>
                                            <p:strVal val="#ppt_x"/>
                                          </p:val>
                                        </p:tav>
                                      </p:tavLst>
                                    </p:anim>
                                    <p:anim calcmode="lin" valueType="num">
                                      <p:cBhvr additive="base">
                                        <p:cTn id="17" dur="1000" fill="hold"/>
                                        <p:tgtEl>
                                          <p:spTgt spid="59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2531" name="Rectangle 3"/>
          <p:cNvSpPr>
            <a:spLocks noGrp="1"/>
          </p:cNvSpPr>
          <p:nvPr>
            <p:ph idx="1"/>
          </p:nvPr>
        </p:nvSpPr>
        <p:spPr>
          <a:xfrm>
            <a:off x="41275" y="1803400"/>
            <a:ext cx="8229600" cy="1655763"/>
          </a:xfrm>
        </p:spPr>
        <p:txBody>
          <a:bodyPr vert="horz" wrap="square" lIns="91440" tIns="45720" rIns="91440" bIns="45720" anchor="t" anchorCtr="0"/>
          <a:p>
            <a:pPr eaLnBrk="1" hangingPunct="1"/>
            <a:r>
              <a:rPr lang="en-US" altLang="zh-CN" b="1" u="sng" dirty="0"/>
              <a:t>A </a:t>
            </a:r>
            <a:r>
              <a:rPr lang="zh-CN" altLang="en-US" b="1" u="sng" dirty="0"/>
              <a:t>平面布局（</a:t>
            </a:r>
            <a:r>
              <a:rPr lang="en-US" altLang="zh-CN" b="1" u="sng" dirty="0"/>
              <a:t>Floorplanning</a:t>
            </a:r>
            <a:r>
              <a:rPr lang="zh-CN" altLang="en-US" b="1" u="sng" dirty="0"/>
              <a:t>）</a:t>
            </a:r>
            <a:endParaRPr lang="zh-CN" altLang="en-US" b="1" u="sng" dirty="0"/>
          </a:p>
          <a:p>
            <a:pPr eaLnBrk="1" hangingPunct="1">
              <a:buNone/>
            </a:pPr>
            <a:r>
              <a:rPr lang="zh-CN" altLang="en-US" sz="2800" b="1" dirty="0"/>
              <a:t>（</a:t>
            </a:r>
            <a:r>
              <a:rPr lang="en-US" altLang="zh-CN" sz="2800" b="1" dirty="0"/>
              <a:t>5</a:t>
            </a:r>
            <a:r>
              <a:rPr lang="zh-CN" altLang="en-US" sz="2800" b="1" dirty="0"/>
              <a:t>）时序检查</a:t>
            </a:r>
            <a:endParaRPr lang="zh-CN" altLang="en-US" sz="2800" b="1" dirty="0"/>
          </a:p>
        </p:txBody>
      </p:sp>
      <p:sp>
        <p:nvSpPr>
          <p:cNvPr id="22532" name="Text Box 13"/>
          <p:cNvSpPr txBox="1"/>
          <p:nvPr/>
        </p:nvSpPr>
        <p:spPr>
          <a:xfrm>
            <a:off x="4859338" y="6308725"/>
            <a:ext cx="22320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1800" b="1" dirty="0">
              <a:latin typeface="Verdana" panose="020B0604030504040204" pitchFamily="34" charset="0"/>
            </a:endParaRPr>
          </a:p>
        </p:txBody>
      </p:sp>
      <p:grpSp>
        <p:nvGrpSpPr>
          <p:cNvPr id="22533" name="Group 18"/>
          <p:cNvGrpSpPr/>
          <p:nvPr/>
        </p:nvGrpSpPr>
        <p:grpSpPr>
          <a:xfrm>
            <a:off x="3708400" y="2359025"/>
            <a:ext cx="5795963" cy="4316413"/>
            <a:chOff x="2109" y="1525"/>
            <a:chExt cx="3651" cy="2719"/>
          </a:xfrm>
        </p:grpSpPr>
        <p:grpSp>
          <p:nvGrpSpPr>
            <p:cNvPr id="22539" name="Group 17"/>
            <p:cNvGrpSpPr/>
            <p:nvPr/>
          </p:nvGrpSpPr>
          <p:grpSpPr>
            <a:xfrm>
              <a:off x="2109" y="1525"/>
              <a:ext cx="2026" cy="2719"/>
              <a:chOff x="2109" y="1525"/>
              <a:chExt cx="2026" cy="2719"/>
            </a:xfrm>
          </p:grpSpPr>
          <p:sp>
            <p:nvSpPr>
              <p:cNvPr id="22541" name="AutoShape 6"/>
              <p:cNvSpPr/>
              <p:nvPr/>
            </p:nvSpPr>
            <p:spPr>
              <a:xfrm>
                <a:off x="2109" y="1525"/>
                <a:ext cx="1679" cy="59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b="1" dirty="0">
                    <a:latin typeface="Verdana" panose="020B0604030504040204" pitchFamily="34" charset="0"/>
                  </a:rPr>
                  <a:t>逻辑设计</a:t>
                </a:r>
                <a:endParaRPr lang="zh-CN" altLang="en-US" sz="2400" b="1" dirty="0">
                  <a:latin typeface="Verdana" panose="020B0604030504040204" pitchFamily="34" charset="0"/>
                </a:endParaRPr>
              </a:p>
              <a:p>
                <a:pPr marL="0" lvl="0" indent="0" algn="ctr" eaLnBrk="1" hangingPunct="1">
                  <a:spcBef>
                    <a:spcPct val="0"/>
                  </a:spcBef>
                  <a:buClrTx/>
                  <a:buSzTx/>
                  <a:buFontTx/>
                  <a:buNone/>
                </a:pPr>
                <a:r>
                  <a:rPr lang="zh-CN" altLang="en-US" sz="2400" b="1" dirty="0">
                    <a:latin typeface="Verdana" panose="020B0604030504040204" pitchFamily="34" charset="0"/>
                  </a:rPr>
                  <a:t>（</a:t>
                </a:r>
                <a:r>
                  <a:rPr lang="en-US" altLang="zh-CN" sz="2400" b="1" dirty="0">
                    <a:latin typeface="Verdana" panose="020B0604030504040204" pitchFamily="34" charset="0"/>
                  </a:rPr>
                  <a:t>Logic Design)</a:t>
                </a:r>
                <a:endParaRPr lang="en-US" altLang="zh-CN" sz="2400" b="1" dirty="0">
                  <a:latin typeface="Verdana" panose="020B0604030504040204" pitchFamily="34" charset="0"/>
                </a:endParaRPr>
              </a:p>
            </p:txBody>
          </p:sp>
          <p:sp>
            <p:nvSpPr>
              <p:cNvPr id="22542" name="AutoShape 7"/>
              <p:cNvSpPr/>
              <p:nvPr/>
            </p:nvSpPr>
            <p:spPr>
              <a:xfrm>
                <a:off x="2109" y="3165"/>
                <a:ext cx="1679" cy="59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b="1" dirty="0">
                    <a:latin typeface="Verdana" panose="020B0604030504040204" pitchFamily="34" charset="0"/>
                  </a:rPr>
                  <a:t>平面布局</a:t>
                </a:r>
                <a:endParaRPr lang="zh-CN" altLang="en-US" sz="2400" b="1" dirty="0">
                  <a:latin typeface="Verdana" panose="020B0604030504040204" pitchFamily="34" charset="0"/>
                </a:endParaRPr>
              </a:p>
              <a:p>
                <a:pPr marL="0" lvl="0" indent="0" algn="ctr" eaLnBrk="1" hangingPunct="1">
                  <a:spcBef>
                    <a:spcPct val="0"/>
                  </a:spcBef>
                  <a:buClrTx/>
                  <a:buSzTx/>
                  <a:buFontTx/>
                  <a:buNone/>
                </a:pPr>
                <a:r>
                  <a:rPr lang="zh-CN" altLang="en-US" sz="2400" b="1" dirty="0">
                    <a:latin typeface="Verdana" panose="020B0604030504040204" pitchFamily="34" charset="0"/>
                  </a:rPr>
                  <a:t>（</a:t>
                </a:r>
                <a:r>
                  <a:rPr lang="en-US" altLang="zh-CN" sz="2400" b="1" dirty="0">
                    <a:latin typeface="Verdana" panose="020B0604030504040204" pitchFamily="34" charset="0"/>
                  </a:rPr>
                  <a:t>Floorplan</a:t>
                </a:r>
                <a:r>
                  <a:rPr lang="zh-CN" altLang="en-US" sz="2400" b="1" dirty="0">
                    <a:latin typeface="Verdana" panose="020B0604030504040204" pitchFamily="34" charset="0"/>
                  </a:rPr>
                  <a:t>）</a:t>
                </a:r>
                <a:endParaRPr lang="zh-CN" altLang="en-US" sz="2400" b="1" dirty="0">
                  <a:latin typeface="Verdana" panose="020B0604030504040204" pitchFamily="34" charset="0"/>
                </a:endParaRPr>
              </a:p>
            </p:txBody>
          </p:sp>
          <p:sp>
            <p:nvSpPr>
              <p:cNvPr id="22543" name="AutoShape 8"/>
              <p:cNvSpPr/>
              <p:nvPr/>
            </p:nvSpPr>
            <p:spPr>
              <a:xfrm>
                <a:off x="2109" y="2341"/>
                <a:ext cx="1679" cy="59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b="1" dirty="0">
                    <a:latin typeface="Verdana" panose="020B0604030504040204" pitchFamily="34" charset="0"/>
                  </a:rPr>
                  <a:t>逻辑综合</a:t>
                </a:r>
                <a:endParaRPr lang="zh-CN" altLang="en-US" sz="2400" b="1" dirty="0">
                  <a:latin typeface="Verdana" panose="020B0604030504040204" pitchFamily="34" charset="0"/>
                </a:endParaRPr>
              </a:p>
              <a:p>
                <a:pPr marL="0" lvl="0" indent="0" algn="ctr" eaLnBrk="1" hangingPunct="1">
                  <a:spcBef>
                    <a:spcPct val="0"/>
                  </a:spcBef>
                  <a:buClrTx/>
                  <a:buSzTx/>
                  <a:buFontTx/>
                  <a:buNone/>
                </a:pPr>
                <a:r>
                  <a:rPr lang="zh-CN" altLang="en-US" sz="2400" b="1" dirty="0">
                    <a:latin typeface="Verdana" panose="020B0604030504040204" pitchFamily="34" charset="0"/>
                  </a:rPr>
                  <a:t>（</a:t>
                </a:r>
                <a:r>
                  <a:rPr lang="en-US" altLang="zh-CN" sz="2400" b="1" dirty="0">
                    <a:latin typeface="Verdana" panose="020B0604030504040204" pitchFamily="34" charset="0"/>
                  </a:rPr>
                  <a:t>Logic Synthesis</a:t>
                </a:r>
                <a:r>
                  <a:rPr lang="zh-CN" altLang="en-US" sz="2400" b="1" dirty="0">
                    <a:latin typeface="Verdana" panose="020B0604030504040204" pitchFamily="34" charset="0"/>
                  </a:rPr>
                  <a:t>）</a:t>
                </a:r>
                <a:endParaRPr lang="zh-CN" altLang="en-US" sz="2400" b="1" dirty="0">
                  <a:latin typeface="Verdana" panose="020B0604030504040204" pitchFamily="34" charset="0"/>
                </a:endParaRPr>
              </a:p>
            </p:txBody>
          </p:sp>
          <p:sp>
            <p:nvSpPr>
              <p:cNvPr id="22544" name="Line 10"/>
              <p:cNvSpPr/>
              <p:nvPr/>
            </p:nvSpPr>
            <p:spPr>
              <a:xfrm>
                <a:off x="2880" y="2115"/>
                <a:ext cx="0" cy="181"/>
              </a:xfrm>
              <a:prstGeom prst="line">
                <a:avLst/>
              </a:prstGeom>
              <a:ln w="9525" cap="flat" cmpd="sng">
                <a:solidFill>
                  <a:schemeClr val="tx1"/>
                </a:solidFill>
                <a:prstDash val="solid"/>
                <a:headEnd type="none" w="med" len="med"/>
                <a:tailEnd type="triangle" w="med" len="med"/>
              </a:ln>
            </p:spPr>
          </p:sp>
          <p:sp>
            <p:nvSpPr>
              <p:cNvPr id="22545" name="Line 11"/>
              <p:cNvSpPr/>
              <p:nvPr/>
            </p:nvSpPr>
            <p:spPr>
              <a:xfrm>
                <a:off x="2880" y="2931"/>
                <a:ext cx="0" cy="227"/>
              </a:xfrm>
              <a:prstGeom prst="line">
                <a:avLst/>
              </a:prstGeom>
              <a:ln w="9525" cap="flat" cmpd="sng">
                <a:solidFill>
                  <a:schemeClr val="tx1"/>
                </a:solidFill>
                <a:prstDash val="solid"/>
                <a:headEnd type="none" w="med" len="med"/>
                <a:tailEnd type="triangle" w="med" len="med"/>
              </a:ln>
            </p:spPr>
          </p:sp>
          <p:sp>
            <p:nvSpPr>
              <p:cNvPr id="22546" name="Line 12"/>
              <p:cNvSpPr/>
              <p:nvPr/>
            </p:nvSpPr>
            <p:spPr>
              <a:xfrm>
                <a:off x="2880" y="3762"/>
                <a:ext cx="0" cy="482"/>
              </a:xfrm>
              <a:prstGeom prst="line">
                <a:avLst/>
              </a:prstGeom>
              <a:ln w="9525" cap="flat" cmpd="sng">
                <a:solidFill>
                  <a:schemeClr val="tx1"/>
                </a:solidFill>
                <a:prstDash val="solid"/>
                <a:headEnd type="none" w="med" len="med"/>
                <a:tailEnd type="triangle" w="med" len="med"/>
              </a:ln>
            </p:spPr>
          </p:sp>
          <p:sp>
            <p:nvSpPr>
              <p:cNvPr id="22547" name="Freeform 15"/>
              <p:cNvSpPr/>
              <p:nvPr/>
            </p:nvSpPr>
            <p:spPr>
              <a:xfrm>
                <a:off x="3803" y="1838"/>
                <a:ext cx="332" cy="1747"/>
              </a:xfrm>
              <a:custGeom>
                <a:avLst/>
                <a:gdLst/>
                <a:ahLst/>
                <a:cxnLst>
                  <a:cxn ang="0">
                    <a:pos x="30" y="1747"/>
                  </a:cxn>
                  <a:cxn ang="0">
                    <a:pos x="332" y="1740"/>
                  </a:cxn>
                  <a:cxn ang="0">
                    <a:pos x="332" y="4"/>
                  </a:cxn>
                  <a:cxn ang="0">
                    <a:pos x="0" y="0"/>
                  </a:cxn>
                </a:cxnLst>
                <a:pathLst>
                  <a:path w="332" h="1747">
                    <a:moveTo>
                      <a:pt x="30" y="1747"/>
                    </a:moveTo>
                    <a:lnTo>
                      <a:pt x="332" y="1740"/>
                    </a:lnTo>
                    <a:lnTo>
                      <a:pt x="332" y="4"/>
                    </a:lnTo>
                    <a:lnTo>
                      <a:pt x="0" y="0"/>
                    </a:ln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grpSp>
        <p:sp>
          <p:nvSpPr>
            <p:cNvPr id="22540" name="Text Box 16"/>
            <p:cNvSpPr txBox="1"/>
            <p:nvPr/>
          </p:nvSpPr>
          <p:spPr>
            <a:xfrm>
              <a:off x="4014" y="2205"/>
              <a:ext cx="1746" cy="6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400" b="1" dirty="0">
                  <a:latin typeface="Verdana" panose="020B0604030504040204" pitchFamily="34" charset="0"/>
                </a:rPr>
                <a:t>时序检查</a:t>
              </a:r>
              <a:endParaRPr lang="zh-CN" altLang="en-US" sz="2400" b="1" dirty="0">
                <a:latin typeface="Verdana" panose="020B0604030504040204" pitchFamily="34" charset="0"/>
              </a:endParaRPr>
            </a:p>
            <a:p>
              <a:pPr marL="0" lvl="0" indent="0" algn="ctr" eaLnBrk="1" hangingPunct="1">
                <a:spcBef>
                  <a:spcPct val="50000"/>
                </a:spcBef>
                <a:buClrTx/>
                <a:buSzTx/>
                <a:buFontTx/>
                <a:buNone/>
              </a:pPr>
              <a:r>
                <a:rPr lang="en-US" altLang="zh-CN" sz="2400" b="1" dirty="0">
                  <a:latin typeface="Verdana" panose="020B0604030504040204" pitchFamily="34" charset="0"/>
                </a:rPr>
                <a:t>(Timing Checks) </a:t>
              </a:r>
              <a:endParaRPr lang="en-US" altLang="zh-CN" sz="2400" b="1" dirty="0">
                <a:latin typeface="Verdana" panose="020B0604030504040204" pitchFamily="34" charset="0"/>
              </a:endParaRPr>
            </a:p>
          </p:txBody>
        </p:sp>
      </p:grpSp>
      <p:sp>
        <p:nvSpPr>
          <p:cNvPr id="22534" name="Text Box 19"/>
          <p:cNvSpPr txBox="1"/>
          <p:nvPr/>
        </p:nvSpPr>
        <p:spPr>
          <a:xfrm>
            <a:off x="142875" y="2847975"/>
            <a:ext cx="3313113" cy="2530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000" b="1" dirty="0">
                <a:latin typeface="Verdana" panose="020B0604030504040204" pitchFamily="34" charset="0"/>
              </a:rPr>
              <a:t>时序检查即平面布局后再做一些模拟，观察估计的线长是否会影响功能。</a:t>
            </a:r>
            <a:endParaRPr lang="zh-CN" altLang="en-US" sz="2000" b="1" dirty="0">
              <a:latin typeface="Verdana" panose="020B0604030504040204" pitchFamily="34" charset="0"/>
            </a:endParaRPr>
          </a:p>
          <a:p>
            <a:pPr marL="0" lvl="0" indent="0" eaLnBrk="1" hangingPunct="1">
              <a:spcBef>
                <a:spcPct val="50000"/>
              </a:spcBef>
              <a:buClrTx/>
              <a:buSzTx/>
              <a:buFontTx/>
              <a:buNone/>
            </a:pPr>
            <a:r>
              <a:rPr lang="zh-CN" altLang="en-US" sz="2000" b="1" dirty="0">
                <a:latin typeface="Verdana" panose="020B0604030504040204" pitchFamily="34" charset="0"/>
              </a:rPr>
              <a:t>平面布局文件包含：各个门的总体位置、导线的估计长度</a:t>
            </a:r>
            <a:endParaRPr lang="zh-CN" altLang="en-US" sz="2000" b="1" dirty="0">
              <a:latin typeface="Verdana" panose="020B0604030504040204" pitchFamily="34" charset="0"/>
            </a:endParaRPr>
          </a:p>
          <a:p>
            <a:pPr marL="0" lvl="0" indent="0" eaLnBrk="1" hangingPunct="1">
              <a:spcBef>
                <a:spcPct val="50000"/>
              </a:spcBef>
              <a:buClrTx/>
              <a:buSzTx/>
              <a:buFontTx/>
              <a:buNone/>
            </a:pPr>
            <a:endParaRPr lang="en-US" altLang="zh-CN" sz="2000" b="1" dirty="0">
              <a:latin typeface="Verdana" panose="020B0604030504040204" pitchFamily="34" charset="0"/>
            </a:endParaRPr>
          </a:p>
        </p:txBody>
      </p:sp>
      <p:sp>
        <p:nvSpPr>
          <p:cNvPr id="22535" name="Text Box 20"/>
          <p:cNvSpPr txBox="1"/>
          <p:nvPr/>
        </p:nvSpPr>
        <p:spPr>
          <a:xfrm>
            <a:off x="4859338" y="6124575"/>
            <a:ext cx="19431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b="1" dirty="0">
                <a:solidFill>
                  <a:schemeClr val="folHlink"/>
                </a:solidFill>
                <a:latin typeface="黑体" panose="02010609060101010101" pitchFamily="2" charset="-122"/>
                <a:ea typeface="黑体" panose="02010609060101010101" pitchFamily="2" charset="-122"/>
              </a:rPr>
              <a:t>to Layout tools</a:t>
            </a:r>
            <a:endParaRPr lang="en-US" altLang="zh-CN" sz="1800" b="1" dirty="0">
              <a:solidFill>
                <a:schemeClr val="folHlink"/>
              </a:solidFill>
              <a:latin typeface="黑体" panose="02010609060101010101" pitchFamily="2" charset="-122"/>
              <a:ea typeface="黑体" panose="02010609060101010101" pitchFamily="2" charset="-122"/>
            </a:endParaRPr>
          </a:p>
        </p:txBody>
      </p:sp>
      <p:sp>
        <p:nvSpPr>
          <p:cNvPr id="22536"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2537"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26"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2467" name="Rectangle 3"/>
          <p:cNvSpPr>
            <a:spLocks noGrp="1"/>
          </p:cNvSpPr>
          <p:nvPr>
            <p:ph idx="1"/>
          </p:nvPr>
        </p:nvSpPr>
        <p:spPr>
          <a:xfrm>
            <a:off x="457200" y="1712913"/>
            <a:ext cx="8686800" cy="4530725"/>
          </a:xfrm>
        </p:spPr>
        <p:txBody>
          <a:bodyPr vert="horz" wrap="square" lIns="91440" tIns="45720" rIns="91440" bIns="45720" anchor="t" anchorCtr="0"/>
          <a:p>
            <a:pPr eaLnBrk="1" hangingPunct="1"/>
            <a:r>
              <a:rPr lang="en-US" altLang="zh-CN" u="sng" dirty="0">
                <a:latin typeface="黑体" panose="02010609060101010101" pitchFamily="2" charset="-122"/>
                <a:ea typeface="黑体" panose="02010609060101010101" pitchFamily="2" charset="-122"/>
              </a:rPr>
              <a:t>B </a:t>
            </a:r>
            <a:r>
              <a:rPr lang="zh-CN" altLang="en-US" u="sng" dirty="0">
                <a:latin typeface="黑体" panose="02010609060101010101" pitchFamily="2" charset="-122"/>
                <a:ea typeface="黑体" panose="02010609060101010101" pitchFamily="2" charset="-122"/>
              </a:rPr>
              <a:t>布置（</a:t>
            </a:r>
            <a:r>
              <a:rPr lang="en-US" altLang="zh-CN" u="sng" dirty="0">
                <a:latin typeface="黑体" panose="02010609060101010101" pitchFamily="2" charset="-122"/>
                <a:ea typeface="黑体" panose="02010609060101010101" pitchFamily="2" charset="-122"/>
              </a:rPr>
              <a:t>Place</a:t>
            </a:r>
            <a:r>
              <a:rPr lang="zh-CN" altLang="en-US" u="sng" dirty="0">
                <a:latin typeface="黑体" panose="02010609060101010101" pitchFamily="2" charset="-122"/>
                <a:ea typeface="黑体" panose="02010609060101010101" pitchFamily="2" charset="-122"/>
              </a:rPr>
              <a:t>）</a:t>
            </a:r>
            <a:endParaRPr lang="zh-CN" altLang="en-US" u="sng" dirty="0">
              <a:latin typeface="黑体" panose="02010609060101010101" pitchFamily="2" charset="-122"/>
              <a:ea typeface="黑体" panose="02010609060101010101" pitchFamily="2" charset="-122"/>
            </a:endParaRPr>
          </a:p>
          <a:p>
            <a:pPr eaLnBrk="1" hangingPunct="1">
              <a:buNone/>
            </a:pPr>
            <a:r>
              <a:rPr lang="zh-CN" altLang="en-US" sz="2800" b="1" dirty="0"/>
              <a:t>把每一模块中所有的逻辑门放在确切的位置。</a:t>
            </a:r>
            <a:endParaRPr lang="zh-CN" altLang="en-US" sz="2800" b="1" dirty="0"/>
          </a:p>
          <a:p>
            <a:pPr eaLnBrk="1" hangingPunct="1">
              <a:buNone/>
            </a:pPr>
            <a:endParaRPr lang="zh-CN" altLang="en-US" sz="2800" b="1" dirty="0">
              <a:solidFill>
                <a:srgbClr val="FFFF00"/>
              </a:solidFill>
            </a:endParaRPr>
          </a:p>
          <a:p>
            <a:pPr eaLnBrk="1" hangingPunct="1">
              <a:buNone/>
            </a:pPr>
            <a:endParaRPr lang="zh-CN" altLang="en-US" sz="2800" b="1" dirty="0">
              <a:solidFill>
                <a:srgbClr val="FFFF00"/>
              </a:solidFill>
            </a:endParaRPr>
          </a:p>
          <a:p>
            <a:pPr eaLnBrk="1" hangingPunct="1">
              <a:buNone/>
            </a:pPr>
            <a:endParaRPr lang="zh-CN" altLang="en-US" sz="2800" b="1" dirty="0">
              <a:solidFill>
                <a:srgbClr val="FFFF00"/>
              </a:solidFill>
            </a:endParaRPr>
          </a:p>
          <a:p>
            <a:pPr eaLnBrk="1" hangingPunct="1">
              <a:buNone/>
            </a:pPr>
            <a:r>
              <a:rPr lang="zh-CN" altLang="en-US" sz="2800" b="1" dirty="0"/>
              <a:t>目前常用的布置方法：根据设计中信号的时序要求来确定门的布置（时序版图设计）</a:t>
            </a:r>
            <a:endParaRPr lang="zh-CN" altLang="en-US" sz="2800" b="1" dirty="0"/>
          </a:p>
          <a:p>
            <a:pPr eaLnBrk="1" hangingPunct="1">
              <a:buNone/>
            </a:pPr>
            <a:r>
              <a:rPr lang="zh-CN" altLang="en-US" sz="2800" b="1" dirty="0"/>
              <a:t>布置工具的对象：门、</a:t>
            </a:r>
            <a:r>
              <a:rPr lang="en-US" altLang="zh-CN" sz="2800" b="1" dirty="0"/>
              <a:t>I/O</a:t>
            </a:r>
            <a:r>
              <a:rPr lang="zh-CN" altLang="en-US" sz="2800" b="1" dirty="0"/>
              <a:t>驱动器、</a:t>
            </a:r>
            <a:r>
              <a:rPr lang="en-US" altLang="zh-CN" sz="2800" b="1" dirty="0"/>
              <a:t>ESD</a:t>
            </a:r>
            <a:r>
              <a:rPr lang="zh-CN" altLang="en-US" sz="2800" b="1" dirty="0"/>
              <a:t>保护和测试电路。</a:t>
            </a:r>
            <a:endParaRPr lang="zh-CN" altLang="en-US" sz="2800" b="1" dirty="0"/>
          </a:p>
          <a:p>
            <a:pPr eaLnBrk="1" hangingPunct="1">
              <a:buNone/>
            </a:pPr>
            <a:endParaRPr lang="zh-CN" altLang="en-US" sz="2800" b="1" dirty="0">
              <a:solidFill>
                <a:srgbClr val="FFFF00"/>
              </a:solidFill>
            </a:endParaRPr>
          </a:p>
          <a:p>
            <a:pPr eaLnBrk="1" hangingPunct="1">
              <a:buNone/>
            </a:pPr>
            <a:endParaRPr lang="en-US" altLang="zh-CN" sz="2800" b="1" dirty="0">
              <a:solidFill>
                <a:srgbClr val="FFFF00"/>
              </a:solidFill>
            </a:endParaRPr>
          </a:p>
        </p:txBody>
      </p:sp>
      <p:pic>
        <p:nvPicPr>
          <p:cNvPr id="23556" name="Picture 4" descr="8"/>
          <p:cNvPicPr>
            <a:picLocks noChangeAspect="1"/>
          </p:cNvPicPr>
          <p:nvPr/>
        </p:nvPicPr>
        <p:blipFill>
          <a:blip r:embed="rId1"/>
          <a:srcRect l="23631" r="17245" b="28584"/>
          <a:stretch>
            <a:fillRect/>
          </a:stretch>
        </p:blipFill>
        <p:spPr>
          <a:xfrm>
            <a:off x="3348038" y="2997200"/>
            <a:ext cx="2160587" cy="1296988"/>
          </a:xfrm>
          <a:prstGeom prst="rect">
            <a:avLst/>
          </a:prstGeom>
          <a:noFill/>
          <a:ln w="9525">
            <a:noFill/>
          </a:ln>
        </p:spPr>
      </p:pic>
      <p:sp>
        <p:nvSpPr>
          <p:cNvPr id="23557"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3558"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4"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charRg st="36" end="74"/>
                                            </p:txEl>
                                          </p:spTgt>
                                        </p:tgtEl>
                                        <p:attrNameLst>
                                          <p:attrName>style.visibility</p:attrName>
                                        </p:attrNameLst>
                                      </p:cBhvr>
                                      <p:to>
                                        <p:strVal val="visible"/>
                                      </p:to>
                                    </p:set>
                                    <p:anim calcmode="lin" valueType="num">
                                      <p:cBhvr additive="base">
                                        <p:cTn id="7" dur="1000" fill="hold"/>
                                        <p:tgtEl>
                                          <p:spTgt spid="62467">
                                            <p:txEl>
                                              <p:charRg st="36" end="7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2467">
                                            <p:txEl>
                                              <p:charRg st="36" end="7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charRg st="74" end="103"/>
                                            </p:txEl>
                                          </p:spTgt>
                                        </p:tgtEl>
                                        <p:attrNameLst>
                                          <p:attrName>style.visibility</p:attrName>
                                        </p:attrNameLst>
                                      </p:cBhvr>
                                      <p:to>
                                        <p:strVal val="visible"/>
                                      </p:to>
                                    </p:set>
                                    <p:anim calcmode="lin" valueType="num">
                                      <p:cBhvr additive="base">
                                        <p:cTn id="13" dur="2000" fill="hold"/>
                                        <p:tgtEl>
                                          <p:spTgt spid="62467">
                                            <p:txEl>
                                              <p:charRg st="74" end="10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2467">
                                            <p:txEl>
                                              <p:charRg st="74" end="1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3491" name="Rectangle 3"/>
          <p:cNvSpPr>
            <a:spLocks noGrp="1"/>
          </p:cNvSpPr>
          <p:nvPr>
            <p:ph idx="1"/>
          </p:nvPr>
        </p:nvSpPr>
        <p:spPr>
          <a:xfrm>
            <a:off x="457200" y="1752600"/>
            <a:ext cx="8351838" cy="4530725"/>
          </a:xfrm>
        </p:spPr>
        <p:txBody>
          <a:bodyPr vert="horz" wrap="square" lIns="91440" tIns="45720" rIns="91440" bIns="45720" anchor="t" anchorCtr="0"/>
          <a:p>
            <a:pPr eaLnBrk="1" hangingPunct="1"/>
            <a:r>
              <a:rPr lang="en-US" altLang="zh-CN" b="1" u="sng" dirty="0">
                <a:latin typeface="黑体" panose="02010609060101010101" pitchFamily="2" charset="-122"/>
                <a:ea typeface="黑体" panose="02010609060101010101" pitchFamily="2" charset="-122"/>
              </a:rPr>
              <a:t>C </a:t>
            </a:r>
            <a:r>
              <a:rPr lang="zh-CN" altLang="en-US" b="1" u="sng" dirty="0">
                <a:latin typeface="黑体" panose="02010609060101010101" pitchFamily="2" charset="-122"/>
                <a:ea typeface="黑体" panose="02010609060101010101" pitchFamily="2" charset="-122"/>
              </a:rPr>
              <a:t>布线（</a:t>
            </a:r>
            <a:r>
              <a:rPr lang="en-US" altLang="zh-CN" b="1" u="sng" dirty="0">
                <a:latin typeface="黑体" panose="02010609060101010101" pitchFamily="2" charset="-122"/>
                <a:ea typeface="黑体" panose="02010609060101010101" pitchFamily="2" charset="-122"/>
              </a:rPr>
              <a:t>Route)</a:t>
            </a:r>
            <a:endParaRPr lang="en-US" altLang="zh-CN" b="1" u="sng" dirty="0">
              <a:latin typeface="黑体" panose="02010609060101010101" pitchFamily="2" charset="-122"/>
              <a:ea typeface="黑体" panose="02010609060101010101" pitchFamily="2" charset="-122"/>
            </a:endParaRPr>
          </a:p>
          <a:p>
            <a:pPr eaLnBrk="1" hangingPunct="1">
              <a:buNone/>
            </a:pPr>
            <a:r>
              <a:rPr lang="zh-CN" altLang="en-US" b="1" dirty="0"/>
              <a:t>把每一部分用导线连接在一起。</a:t>
            </a:r>
            <a:endParaRPr lang="zh-CN" altLang="en-US" b="1" dirty="0"/>
          </a:p>
          <a:p>
            <a:pPr eaLnBrk="1" hangingPunct="1">
              <a:buNone/>
            </a:pPr>
            <a:r>
              <a:rPr lang="zh-CN" altLang="en-US" sz="2800" b="1" dirty="0"/>
              <a:t>优先布线的网络：</a:t>
            </a:r>
            <a:r>
              <a:rPr lang="zh-CN" altLang="en-US" sz="2800" b="1" dirty="0">
                <a:solidFill>
                  <a:srgbClr val="FF0000"/>
                </a:solidFill>
              </a:rPr>
              <a:t>供电</a:t>
            </a:r>
            <a:r>
              <a:rPr lang="en-US" altLang="zh-CN" sz="2800" b="1" dirty="0">
                <a:solidFill>
                  <a:srgbClr val="FF0000"/>
                </a:solidFill>
              </a:rPr>
              <a:t>(</a:t>
            </a:r>
            <a:r>
              <a:rPr lang="zh-CN" altLang="en-US" sz="2800" b="1" dirty="0">
                <a:solidFill>
                  <a:srgbClr val="FF0000"/>
                </a:solidFill>
              </a:rPr>
              <a:t>电源）网络</a:t>
            </a:r>
            <a:r>
              <a:rPr lang="zh-CN" altLang="en-US" sz="2800" b="1" dirty="0"/>
              <a:t>和</a:t>
            </a:r>
            <a:r>
              <a:rPr lang="zh-CN" altLang="en-US" sz="2800" b="1" dirty="0">
                <a:solidFill>
                  <a:srgbClr val="FF0000"/>
                </a:solidFill>
              </a:rPr>
              <a:t>时钟信号网络。</a:t>
            </a:r>
            <a:endParaRPr lang="zh-CN" altLang="en-US" sz="2800" b="1" dirty="0">
              <a:solidFill>
                <a:srgbClr val="FF0000"/>
              </a:solidFill>
            </a:endParaRPr>
          </a:p>
          <a:p>
            <a:pPr eaLnBrk="1" hangingPunct="1">
              <a:buFont typeface="Wingdings" panose="05000000000000000000" pitchFamily="2" charset="2"/>
              <a:buChar char="ü"/>
            </a:pPr>
            <a:r>
              <a:rPr lang="zh-CN" altLang="en-US" sz="2800" b="1" dirty="0"/>
              <a:t>供电网络</a:t>
            </a:r>
            <a:endParaRPr lang="zh-CN" altLang="en-US" sz="2800" b="1" dirty="0"/>
          </a:p>
          <a:p>
            <a:pPr eaLnBrk="1" hangingPunct="1">
              <a:buNone/>
            </a:pPr>
            <a:r>
              <a:rPr lang="zh-CN" altLang="en-US" sz="2800" b="1" dirty="0"/>
              <a:t>电源线必须以某一处为中心并按一定方向走线。</a:t>
            </a:r>
            <a:endParaRPr lang="zh-CN" altLang="en-US" sz="2800" b="1" dirty="0"/>
          </a:p>
        </p:txBody>
      </p:sp>
      <p:pic>
        <p:nvPicPr>
          <p:cNvPr id="63492" name="Picture 4" descr="7"/>
          <p:cNvPicPr>
            <a:picLocks noChangeAspect="1"/>
          </p:cNvPicPr>
          <p:nvPr/>
        </p:nvPicPr>
        <p:blipFill>
          <a:blip r:embed="rId1"/>
          <a:srcRect l="4811" r="4585" b="29379"/>
          <a:stretch>
            <a:fillRect/>
          </a:stretch>
        </p:blipFill>
        <p:spPr>
          <a:xfrm>
            <a:off x="2268538" y="4473575"/>
            <a:ext cx="4162425" cy="1768475"/>
          </a:xfrm>
          <a:prstGeom prst="rect">
            <a:avLst/>
          </a:prstGeom>
          <a:noFill/>
          <a:ln w="9525">
            <a:noFill/>
          </a:ln>
        </p:spPr>
      </p:pic>
      <p:sp>
        <p:nvSpPr>
          <p:cNvPr id="63493" name="Text Box 5"/>
          <p:cNvSpPr txBox="1"/>
          <p:nvPr/>
        </p:nvSpPr>
        <p:spPr>
          <a:xfrm>
            <a:off x="1908175" y="6453188"/>
            <a:ext cx="460851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1800" b="1" dirty="0">
                <a:latin typeface="Verdana" panose="020B0604030504040204" pitchFamily="34" charset="0"/>
              </a:rPr>
              <a:t>电源轨线通过逻辑门</a:t>
            </a:r>
            <a:endParaRPr lang="zh-CN" altLang="en-US" sz="1800" b="1" dirty="0">
              <a:latin typeface="Verdana" panose="020B0604030504040204" pitchFamily="34" charset="0"/>
            </a:endParaRPr>
          </a:p>
        </p:txBody>
      </p:sp>
      <p:sp>
        <p:nvSpPr>
          <p:cNvPr id="24582"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4583"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5"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1">
                                            <p:txEl>
                                              <p:charRg st="27" end="52"/>
                                            </p:txEl>
                                          </p:spTgt>
                                        </p:tgtEl>
                                        <p:attrNameLst>
                                          <p:attrName>style.visibility</p:attrName>
                                        </p:attrNameLst>
                                      </p:cBhvr>
                                      <p:to>
                                        <p:strVal val="visible"/>
                                      </p:to>
                                    </p:set>
                                    <p:anim calcmode="lin" valueType="num">
                                      <p:cBhvr additive="base">
                                        <p:cTn id="7" dur="2000" fill="hold"/>
                                        <p:tgtEl>
                                          <p:spTgt spid="63491">
                                            <p:txEl>
                                              <p:charRg st="27" end="52"/>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3491">
                                            <p:txEl>
                                              <p:charRg st="27" end="5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charRg st="52" end="57"/>
                                            </p:txEl>
                                          </p:spTgt>
                                        </p:tgtEl>
                                        <p:attrNameLst>
                                          <p:attrName>style.visibility</p:attrName>
                                        </p:attrNameLst>
                                      </p:cBhvr>
                                      <p:to>
                                        <p:strVal val="visible"/>
                                      </p:to>
                                    </p:set>
                                    <p:anim calcmode="lin" valueType="num">
                                      <p:cBhvr additive="base">
                                        <p:cTn id="13" dur="2000" fill="hold"/>
                                        <p:tgtEl>
                                          <p:spTgt spid="63491">
                                            <p:txEl>
                                              <p:charRg st="52" end="57"/>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3491">
                                            <p:txEl>
                                              <p:charRg st="52" end="5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3491">
                                            <p:txEl>
                                              <p:charRg st="57" end="79"/>
                                            </p:txEl>
                                          </p:spTgt>
                                        </p:tgtEl>
                                        <p:attrNameLst>
                                          <p:attrName>style.visibility</p:attrName>
                                        </p:attrNameLst>
                                      </p:cBhvr>
                                      <p:to>
                                        <p:strVal val="visible"/>
                                      </p:to>
                                    </p:set>
                                    <p:anim calcmode="lin" valueType="num">
                                      <p:cBhvr additive="base">
                                        <p:cTn id="17" dur="2000" fill="hold"/>
                                        <p:tgtEl>
                                          <p:spTgt spid="63491">
                                            <p:txEl>
                                              <p:charRg st="57" end="79"/>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63491">
                                            <p:txEl>
                                              <p:charRg st="57" end="7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493"/>
                                        </p:tgtEl>
                                        <p:attrNameLst>
                                          <p:attrName>style.visibility</p:attrName>
                                        </p:attrNameLst>
                                      </p:cBhvr>
                                      <p:to>
                                        <p:strVal val="visible"/>
                                      </p:to>
                                    </p:set>
                                    <p:animEffect transition="in" filter="blinds(horizontal)">
                                      <p:cBhvr>
                                        <p:cTn id="23" dur="2000"/>
                                        <p:tgtEl>
                                          <p:spTgt spid="63493"/>
                                        </p:tgtEl>
                                      </p:cBhvr>
                                    </p:animEffect>
                                  </p:childTnLst>
                                </p:cTn>
                              </p:par>
                              <p:par>
                                <p:cTn id="24" presetID="3" presetClass="entr" presetSubtype="10" fill="hold" nodeType="withEffect">
                                  <p:stCondLst>
                                    <p:cond delay="0"/>
                                  </p:stCondLst>
                                  <p:childTnLst>
                                    <p:set>
                                      <p:cBhvr>
                                        <p:cTn id="25" dur="1" fill="hold">
                                          <p:stCondLst>
                                            <p:cond delay="0"/>
                                          </p:stCondLst>
                                        </p:cTn>
                                        <p:tgtEl>
                                          <p:spTgt spid="63492"/>
                                        </p:tgtEl>
                                        <p:attrNameLst>
                                          <p:attrName>style.visibility</p:attrName>
                                        </p:attrNameLst>
                                      </p:cBhvr>
                                      <p:to>
                                        <p:strVal val="visible"/>
                                      </p:to>
                                    </p:set>
                                    <p:animEffect transition="in" filter="blinds(horizontal)">
                                      <p:cBhvr>
                                        <p:cTn id="26" dur="20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ctr" anchorCtr="0"/>
          <a:p>
            <a:pPr eaLnBrk="1" hangingPunct="1"/>
            <a:r>
              <a:rPr lang="zh-CN" altLang="en-US" dirty="0"/>
              <a:t>本章内容</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1.1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数字集成电路设计流程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1.2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模拟集成电路设计流程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1.3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模拟设计技巧</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VS</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数字设计技巧</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148" name="灯片编号占位符 4"/>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6563" name="Rectangle 3"/>
          <p:cNvSpPr>
            <a:spLocks noGrp="1"/>
          </p:cNvSpPr>
          <p:nvPr>
            <p:ph idx="1"/>
          </p:nvPr>
        </p:nvSpPr>
        <p:spPr>
          <a:xfrm>
            <a:off x="476250" y="2016125"/>
            <a:ext cx="4546600" cy="4133850"/>
          </a:xfrm>
        </p:spPr>
        <p:txBody>
          <a:bodyPr vert="horz" wrap="square" lIns="91440" tIns="45720" rIns="91440" bIns="45720" anchor="t" anchorCtr="0"/>
          <a:p>
            <a:pPr eaLnBrk="1" hangingPunct="1">
              <a:lnSpc>
                <a:spcPct val="80000"/>
              </a:lnSpc>
            </a:pPr>
            <a:r>
              <a:rPr lang="en-US" altLang="zh-CN" u="sng" dirty="0">
                <a:latin typeface="黑体" panose="02010609060101010101" pitchFamily="2" charset="-122"/>
                <a:ea typeface="黑体" panose="02010609060101010101" pitchFamily="2" charset="-122"/>
              </a:rPr>
              <a:t>C </a:t>
            </a:r>
            <a:r>
              <a:rPr lang="zh-CN" altLang="en-US" u="sng" dirty="0">
                <a:latin typeface="黑体" panose="02010609060101010101" pitchFamily="2" charset="-122"/>
                <a:ea typeface="黑体" panose="02010609060101010101" pitchFamily="2" charset="-122"/>
              </a:rPr>
              <a:t>布线（</a:t>
            </a:r>
            <a:r>
              <a:rPr lang="en-US" altLang="zh-CN" u="sng" dirty="0">
                <a:latin typeface="黑体" panose="02010609060101010101" pitchFamily="2" charset="-122"/>
                <a:ea typeface="黑体" panose="02010609060101010101" pitchFamily="2" charset="-122"/>
              </a:rPr>
              <a:t>Route)</a:t>
            </a:r>
            <a:endParaRPr lang="en-US" altLang="zh-CN" u="sng" dirty="0">
              <a:latin typeface="黑体" panose="02010609060101010101" pitchFamily="2" charset="-122"/>
              <a:ea typeface="黑体" panose="02010609060101010101" pitchFamily="2" charset="-122"/>
            </a:endParaRPr>
          </a:p>
          <a:p>
            <a:pPr eaLnBrk="1" hangingPunct="1">
              <a:lnSpc>
                <a:spcPct val="80000"/>
              </a:lnSpc>
              <a:buFont typeface="Wingdings" panose="05000000000000000000" pitchFamily="2" charset="2"/>
              <a:buChar char="ü"/>
            </a:pPr>
            <a:r>
              <a:rPr lang="zh-CN" altLang="en-US" sz="2400" b="1" dirty="0"/>
              <a:t>时钟网络</a:t>
            </a:r>
            <a:endParaRPr lang="zh-CN" altLang="en-US" sz="2400" b="1" dirty="0"/>
          </a:p>
          <a:p>
            <a:pPr eaLnBrk="1" hangingPunct="1">
              <a:lnSpc>
                <a:spcPct val="80000"/>
              </a:lnSpc>
              <a:buNone/>
            </a:pPr>
            <a:r>
              <a:rPr lang="zh-CN" altLang="en-US" sz="2400" b="1" dirty="0">
                <a:solidFill>
                  <a:srgbClr val="FF0000"/>
                </a:solidFill>
              </a:rPr>
              <a:t>中心时钟主干线法</a:t>
            </a:r>
            <a:endParaRPr lang="zh-CN" altLang="en-US" sz="2400" b="1" dirty="0">
              <a:solidFill>
                <a:srgbClr val="FF0000"/>
              </a:solidFill>
            </a:endParaRPr>
          </a:p>
          <a:p>
            <a:pPr eaLnBrk="1" hangingPunct="1">
              <a:lnSpc>
                <a:spcPct val="80000"/>
              </a:lnSpc>
              <a:buNone/>
            </a:pPr>
            <a:r>
              <a:rPr lang="zh-CN" altLang="en-US" sz="2400" b="1" dirty="0"/>
              <a:t>　采用一个具有足够驱动强度的时钟驱动器单元来驱动最高一层的时钟缓冲器，置于设计中心处，然后建立一个大的中心干线，由它的分支来连接所有的时钟缓冲器。</a:t>
            </a:r>
            <a:endParaRPr lang="zh-CN" altLang="en-US" sz="2400" b="1" dirty="0"/>
          </a:p>
          <a:p>
            <a:pPr eaLnBrk="1" hangingPunct="1">
              <a:lnSpc>
                <a:spcPct val="80000"/>
              </a:lnSpc>
              <a:buFont typeface="Wingdings" panose="05000000000000000000" pitchFamily="2" charset="2"/>
              <a:buChar char="ü"/>
            </a:pPr>
            <a:r>
              <a:rPr lang="zh-CN" altLang="en-US" sz="2400" b="1" dirty="0"/>
              <a:t>其他关键网络</a:t>
            </a:r>
            <a:endParaRPr lang="zh-CN" altLang="en-US" sz="2400" b="1" dirty="0"/>
          </a:p>
          <a:p>
            <a:pPr eaLnBrk="1" hangingPunct="1">
              <a:lnSpc>
                <a:spcPct val="80000"/>
              </a:lnSpc>
              <a:buFont typeface="Wingdings" panose="05000000000000000000" pitchFamily="2" charset="2"/>
              <a:buChar char="ü"/>
            </a:pPr>
            <a:r>
              <a:rPr lang="zh-CN" altLang="en-US" sz="2400" b="1" dirty="0"/>
              <a:t>其余网络</a:t>
            </a:r>
            <a:endParaRPr lang="zh-CN" altLang="en-US" sz="2400" b="1" dirty="0"/>
          </a:p>
          <a:p>
            <a:pPr eaLnBrk="1" hangingPunct="1">
              <a:lnSpc>
                <a:spcPct val="80000"/>
              </a:lnSpc>
              <a:buNone/>
            </a:pPr>
            <a:endParaRPr lang="zh-CN" altLang="en-US" sz="2400" b="1" dirty="0"/>
          </a:p>
          <a:p>
            <a:pPr eaLnBrk="1" hangingPunct="1">
              <a:lnSpc>
                <a:spcPct val="80000"/>
              </a:lnSpc>
              <a:buNone/>
            </a:pPr>
            <a:endParaRPr lang="en-US" altLang="zh-CN" sz="2400" b="1" dirty="0"/>
          </a:p>
        </p:txBody>
      </p:sp>
      <p:pic>
        <p:nvPicPr>
          <p:cNvPr id="25604" name="Picture 4" descr="5"/>
          <p:cNvPicPr>
            <a:picLocks noChangeAspect="1"/>
          </p:cNvPicPr>
          <p:nvPr/>
        </p:nvPicPr>
        <p:blipFill>
          <a:blip r:embed="rId1"/>
          <a:srcRect l="28380" t="1291" r="21564" b="15643"/>
          <a:stretch>
            <a:fillRect/>
          </a:stretch>
        </p:blipFill>
        <p:spPr>
          <a:xfrm>
            <a:off x="5795963" y="2205038"/>
            <a:ext cx="2374900" cy="2663825"/>
          </a:xfrm>
          <a:prstGeom prst="rect">
            <a:avLst/>
          </a:prstGeom>
          <a:noFill/>
          <a:ln w="9525">
            <a:noFill/>
          </a:ln>
        </p:spPr>
      </p:pic>
      <p:sp>
        <p:nvSpPr>
          <p:cNvPr id="25605" name="Text Box 5"/>
          <p:cNvSpPr txBox="1"/>
          <p:nvPr/>
        </p:nvSpPr>
        <p:spPr>
          <a:xfrm>
            <a:off x="5400675" y="5229225"/>
            <a:ext cx="37433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1800" b="1" dirty="0">
                <a:latin typeface="Verdana" panose="020B0604030504040204" pitchFamily="34" charset="0"/>
              </a:rPr>
              <a:t>采用中心时钟干线法布线时钟网络</a:t>
            </a:r>
            <a:endParaRPr lang="zh-CN" altLang="en-US" sz="1800" b="1" dirty="0">
              <a:latin typeface="Verdana" panose="020B0604030504040204" pitchFamily="34" charset="0"/>
            </a:endParaRPr>
          </a:p>
        </p:txBody>
      </p:sp>
      <p:sp>
        <p:nvSpPr>
          <p:cNvPr id="25606"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5607"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5"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563">
                                            <p:txEl>
                                              <p:charRg st="26" end="100"/>
                                            </p:txEl>
                                          </p:spTgt>
                                        </p:tgtEl>
                                        <p:attrNameLst>
                                          <p:attrName>style.visibility</p:attrName>
                                        </p:attrNameLst>
                                      </p:cBhvr>
                                      <p:to>
                                        <p:strVal val="visible"/>
                                      </p:to>
                                    </p:set>
                                    <p:animEffect transition="in" filter="box(in)">
                                      <p:cBhvr>
                                        <p:cTn id="7" dur="2000"/>
                                        <p:tgtEl>
                                          <p:spTgt spid="66563">
                                            <p:txEl>
                                              <p:charRg st="26"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563">
                                            <p:txEl>
                                              <p:charRg st="100" end="107"/>
                                            </p:txEl>
                                          </p:spTgt>
                                        </p:tgtEl>
                                        <p:attrNameLst>
                                          <p:attrName>style.visibility</p:attrName>
                                        </p:attrNameLst>
                                      </p:cBhvr>
                                      <p:to>
                                        <p:strVal val="visible"/>
                                      </p:to>
                                    </p:set>
                                    <p:animEffect transition="in" filter="box(in)">
                                      <p:cBhvr>
                                        <p:cTn id="12" dur="2000"/>
                                        <p:tgtEl>
                                          <p:spTgt spid="66563">
                                            <p:txEl>
                                              <p:charRg st="100" end="10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563">
                                            <p:txEl>
                                              <p:charRg st="107" end="112"/>
                                            </p:txEl>
                                          </p:spTgt>
                                        </p:tgtEl>
                                        <p:attrNameLst>
                                          <p:attrName>style.visibility</p:attrName>
                                        </p:attrNameLst>
                                      </p:cBhvr>
                                      <p:to>
                                        <p:strVal val="visible"/>
                                      </p:to>
                                    </p:set>
                                    <p:animEffect transition="in" filter="box(in)">
                                      <p:cBhvr>
                                        <p:cTn id="17" dur="2000"/>
                                        <p:tgtEl>
                                          <p:spTgt spid="66563">
                                            <p:txEl>
                                              <p:charRg st="107"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6627" name="Rectangle 3"/>
          <p:cNvSpPr>
            <a:spLocks noGrp="1"/>
          </p:cNvSpPr>
          <p:nvPr>
            <p:ph idx="1"/>
          </p:nvPr>
        </p:nvSpPr>
        <p:spPr>
          <a:xfrm>
            <a:off x="34925" y="2117725"/>
            <a:ext cx="8229600" cy="4530725"/>
          </a:xfrm>
        </p:spPr>
        <p:txBody>
          <a:bodyPr vert="horz" wrap="square" lIns="91440" tIns="45720" rIns="91440" bIns="45720" anchor="t" anchorCtr="0"/>
          <a:p>
            <a:pPr eaLnBrk="1" hangingPunct="1"/>
            <a:r>
              <a:rPr lang="en-US" altLang="zh-CN" b="1" u="sng" dirty="0">
                <a:latin typeface="黑体" panose="02010609060101010101" pitchFamily="2" charset="-122"/>
                <a:ea typeface="黑体" panose="02010609060101010101" pitchFamily="2" charset="-122"/>
              </a:rPr>
              <a:t>D </a:t>
            </a:r>
            <a:r>
              <a:rPr lang="zh-CN" altLang="en-US" b="1" u="sng" dirty="0">
                <a:latin typeface="黑体" panose="02010609060101010101" pitchFamily="2" charset="-122"/>
                <a:ea typeface="黑体" panose="02010609060101010101" pitchFamily="2" charset="-122"/>
              </a:rPr>
              <a:t>验证（</a:t>
            </a:r>
            <a:r>
              <a:rPr lang="en-US" altLang="zh-CN" b="1" u="sng" dirty="0">
                <a:latin typeface="黑体" panose="02010609060101010101" pitchFamily="2" charset="-122"/>
                <a:ea typeface="黑体" panose="02010609060101010101" pitchFamily="2" charset="-122"/>
              </a:rPr>
              <a:t>Verification)</a:t>
            </a:r>
            <a:r>
              <a:rPr lang="en-US" altLang="zh-CN" u="sng" dirty="0">
                <a:latin typeface="黑体" panose="02010609060101010101" pitchFamily="2" charset="-122"/>
                <a:ea typeface="黑体" panose="02010609060101010101" pitchFamily="2" charset="-122"/>
              </a:rPr>
              <a:t> </a:t>
            </a:r>
            <a:endParaRPr lang="en-US" altLang="zh-CN" u="sng" dirty="0">
              <a:latin typeface="黑体" panose="02010609060101010101" pitchFamily="2" charset="-122"/>
              <a:ea typeface="黑体" panose="02010609060101010101" pitchFamily="2" charset="-122"/>
            </a:endParaRPr>
          </a:p>
          <a:p>
            <a:pPr eaLnBrk="1" hangingPunct="1">
              <a:buFont typeface="Wingdings" panose="05000000000000000000" pitchFamily="2" charset="2"/>
              <a:buChar char="ü"/>
            </a:pPr>
            <a:r>
              <a:rPr lang="zh-CN" altLang="en-US" sz="2800" dirty="0"/>
              <a:t>设计验证</a:t>
            </a:r>
            <a:endParaRPr lang="zh-CN" altLang="en-US" sz="2800" dirty="0"/>
          </a:p>
          <a:p>
            <a:pPr eaLnBrk="1" hangingPunct="1">
              <a:buNone/>
            </a:pPr>
            <a:r>
              <a:rPr lang="zh-CN" altLang="en-US" sz="2800" dirty="0"/>
              <a:t>用实际布线数据进行模拟看是否符合</a:t>
            </a:r>
            <a:endParaRPr lang="en-US" altLang="zh-CN" sz="2800" dirty="0"/>
          </a:p>
          <a:p>
            <a:pPr eaLnBrk="1" hangingPunct="1">
              <a:buNone/>
            </a:pPr>
            <a:r>
              <a:rPr lang="zh-CN" altLang="en-US" sz="2800" dirty="0"/>
              <a:t>设计要求，这时已有实际的连线数据。</a:t>
            </a:r>
            <a:endParaRPr lang="zh-CN" altLang="en-US" sz="2800" dirty="0"/>
          </a:p>
          <a:p>
            <a:pPr eaLnBrk="1" hangingPunct="1">
              <a:buNone/>
            </a:pPr>
            <a:r>
              <a:rPr lang="en-US" altLang="zh-CN" sz="2800" dirty="0"/>
              <a:t>GDSII</a:t>
            </a:r>
            <a:r>
              <a:rPr lang="zh-CN" altLang="en-US" sz="2800" dirty="0"/>
              <a:t>文件</a:t>
            </a:r>
            <a:r>
              <a:rPr lang="en-US" altLang="zh-CN" sz="2800" dirty="0"/>
              <a:t>:</a:t>
            </a:r>
            <a:r>
              <a:rPr lang="zh-CN" altLang="en-US" sz="2800" dirty="0"/>
              <a:t>集成电路版图描述格式文件</a:t>
            </a:r>
            <a:endParaRPr lang="zh-CN" altLang="en-US" sz="2800" dirty="0"/>
          </a:p>
          <a:p>
            <a:pPr eaLnBrk="1" hangingPunct="1">
              <a:buNone/>
            </a:pPr>
            <a:r>
              <a:rPr lang="zh-CN" altLang="en-US" sz="2800" dirty="0"/>
              <a:t>包含了所有的部件、单元的所有连接等等</a:t>
            </a:r>
            <a:endParaRPr lang="zh-CN" altLang="en-US" sz="2800" dirty="0"/>
          </a:p>
          <a:p>
            <a:pPr eaLnBrk="1" hangingPunct="1">
              <a:buNone/>
            </a:pPr>
            <a:endParaRPr lang="en-US" altLang="zh-CN" dirty="0"/>
          </a:p>
        </p:txBody>
      </p:sp>
      <p:grpSp>
        <p:nvGrpSpPr>
          <p:cNvPr id="26628" name="Group 18"/>
          <p:cNvGrpSpPr/>
          <p:nvPr/>
        </p:nvGrpSpPr>
        <p:grpSpPr>
          <a:xfrm>
            <a:off x="4824413" y="2146300"/>
            <a:ext cx="4173537" cy="2938463"/>
            <a:chOff x="2789" y="1047"/>
            <a:chExt cx="2721" cy="2093"/>
          </a:xfrm>
        </p:grpSpPr>
        <p:sp>
          <p:nvSpPr>
            <p:cNvPr id="26632" name="Oval 8"/>
            <p:cNvSpPr/>
            <p:nvPr/>
          </p:nvSpPr>
          <p:spPr>
            <a:xfrm>
              <a:off x="3923" y="1797"/>
              <a:ext cx="499" cy="544"/>
            </a:xfrm>
            <a:prstGeom prst="ellipse">
              <a:avLst/>
            </a:prstGeom>
            <a:solidFill>
              <a:srgbClr val="99CC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Verdana" panose="020B0604030504040204" pitchFamily="34" charset="0"/>
                </a:rPr>
                <a:t>融合</a:t>
              </a:r>
              <a:endParaRPr lang="zh-CN" altLang="en-US" sz="1800" b="1" dirty="0">
                <a:latin typeface="Verdana" panose="020B0604030504040204" pitchFamily="34" charset="0"/>
              </a:endParaRPr>
            </a:p>
          </p:txBody>
        </p:sp>
        <p:grpSp>
          <p:nvGrpSpPr>
            <p:cNvPr id="26633" name="Group 17"/>
            <p:cNvGrpSpPr/>
            <p:nvPr/>
          </p:nvGrpSpPr>
          <p:grpSpPr>
            <a:xfrm>
              <a:off x="2789" y="1047"/>
              <a:ext cx="2721" cy="2093"/>
              <a:chOff x="2472" y="2227"/>
              <a:chExt cx="2721" cy="2093"/>
            </a:xfrm>
          </p:grpSpPr>
          <p:sp>
            <p:nvSpPr>
              <p:cNvPr id="26634" name="AutoShape 5"/>
              <p:cNvSpPr/>
              <p:nvPr/>
            </p:nvSpPr>
            <p:spPr>
              <a:xfrm>
                <a:off x="2472" y="2251"/>
                <a:ext cx="771" cy="5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Verdana" panose="020B0604030504040204" pitchFamily="34" charset="0"/>
                  </a:rPr>
                  <a:t>布线数据</a:t>
                </a:r>
                <a:endParaRPr lang="zh-CN" altLang="en-US" sz="1800" b="1" dirty="0">
                  <a:latin typeface="Verdana" panose="020B0604030504040204" pitchFamily="34" charset="0"/>
                </a:endParaRPr>
              </a:p>
            </p:txBody>
          </p:sp>
          <p:sp>
            <p:nvSpPr>
              <p:cNvPr id="26635" name="AutoShape 6"/>
              <p:cNvSpPr/>
              <p:nvPr/>
            </p:nvSpPr>
            <p:spPr>
              <a:xfrm>
                <a:off x="3471" y="2227"/>
                <a:ext cx="771" cy="5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Verdana" panose="020B0604030504040204" pitchFamily="34" charset="0"/>
                  </a:rPr>
                  <a:t>单元布置</a:t>
                </a:r>
                <a:endParaRPr lang="zh-CN" altLang="en-US" sz="1800" b="1" dirty="0">
                  <a:latin typeface="Verdana" panose="020B0604030504040204" pitchFamily="34" charset="0"/>
                </a:endParaRPr>
              </a:p>
              <a:p>
                <a:pPr marL="0" lvl="0" indent="0" algn="ctr" eaLnBrk="1" hangingPunct="1">
                  <a:spcBef>
                    <a:spcPct val="0"/>
                  </a:spcBef>
                  <a:buClrTx/>
                  <a:buSzTx/>
                  <a:buFontTx/>
                  <a:buNone/>
                </a:pPr>
                <a:r>
                  <a:rPr lang="zh-CN" altLang="en-US" sz="1800" b="1" dirty="0">
                    <a:latin typeface="Verdana" panose="020B0604030504040204" pitchFamily="34" charset="0"/>
                  </a:rPr>
                  <a:t>数据</a:t>
                </a:r>
                <a:endParaRPr lang="zh-CN" altLang="en-US" sz="1800" b="1" dirty="0">
                  <a:latin typeface="Verdana" panose="020B0604030504040204" pitchFamily="34" charset="0"/>
                </a:endParaRPr>
              </a:p>
            </p:txBody>
          </p:sp>
          <p:sp>
            <p:nvSpPr>
              <p:cNvPr id="26636" name="AutoShape 7"/>
              <p:cNvSpPr/>
              <p:nvPr/>
            </p:nvSpPr>
            <p:spPr>
              <a:xfrm>
                <a:off x="4422" y="2251"/>
                <a:ext cx="771" cy="5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Verdana" panose="020B0604030504040204" pitchFamily="34" charset="0"/>
                  </a:rPr>
                  <a:t>晶体管级</a:t>
                </a:r>
                <a:endParaRPr lang="zh-CN" altLang="en-US" sz="1800" b="1" dirty="0">
                  <a:latin typeface="Verdana" panose="020B0604030504040204" pitchFamily="34" charset="0"/>
                </a:endParaRPr>
              </a:p>
              <a:p>
                <a:pPr marL="0" lvl="0" indent="0" algn="ctr" eaLnBrk="1" hangingPunct="1">
                  <a:spcBef>
                    <a:spcPct val="0"/>
                  </a:spcBef>
                  <a:buClrTx/>
                  <a:buSzTx/>
                  <a:buFontTx/>
                  <a:buNone/>
                </a:pPr>
                <a:r>
                  <a:rPr lang="zh-CN" altLang="en-US" sz="1800" b="1" dirty="0">
                    <a:latin typeface="Verdana" panose="020B0604030504040204" pitchFamily="34" charset="0"/>
                  </a:rPr>
                  <a:t>版图</a:t>
                </a:r>
                <a:endParaRPr lang="zh-CN" altLang="en-US" sz="1800" b="1" dirty="0">
                  <a:latin typeface="Verdana" panose="020B0604030504040204" pitchFamily="34" charset="0"/>
                </a:endParaRPr>
              </a:p>
            </p:txBody>
          </p:sp>
          <p:sp>
            <p:nvSpPr>
              <p:cNvPr id="26637" name="Line 9"/>
              <p:cNvSpPr/>
              <p:nvPr/>
            </p:nvSpPr>
            <p:spPr>
              <a:xfrm>
                <a:off x="2880" y="2795"/>
                <a:ext cx="680" cy="454"/>
              </a:xfrm>
              <a:prstGeom prst="line">
                <a:avLst/>
              </a:prstGeom>
              <a:ln w="9525" cap="flat" cmpd="sng">
                <a:solidFill>
                  <a:schemeClr val="tx1"/>
                </a:solidFill>
                <a:prstDash val="solid"/>
                <a:headEnd type="none" w="med" len="med"/>
                <a:tailEnd type="triangle" w="med" len="med"/>
              </a:ln>
            </p:spPr>
          </p:sp>
          <p:sp>
            <p:nvSpPr>
              <p:cNvPr id="26638" name="Line 10"/>
              <p:cNvSpPr/>
              <p:nvPr/>
            </p:nvSpPr>
            <p:spPr>
              <a:xfrm>
                <a:off x="3833" y="2795"/>
                <a:ext cx="0" cy="181"/>
              </a:xfrm>
              <a:prstGeom prst="line">
                <a:avLst/>
              </a:prstGeom>
              <a:ln w="9525" cap="flat" cmpd="sng">
                <a:solidFill>
                  <a:schemeClr val="tx1"/>
                </a:solidFill>
                <a:prstDash val="solid"/>
                <a:headEnd type="none" w="med" len="med"/>
                <a:tailEnd type="triangle" w="med" len="med"/>
              </a:ln>
            </p:spPr>
          </p:sp>
          <p:sp>
            <p:nvSpPr>
              <p:cNvPr id="26639" name="Line 11"/>
              <p:cNvSpPr/>
              <p:nvPr/>
            </p:nvSpPr>
            <p:spPr>
              <a:xfrm flipH="1">
                <a:off x="4150" y="2840"/>
                <a:ext cx="680" cy="454"/>
              </a:xfrm>
              <a:prstGeom prst="line">
                <a:avLst/>
              </a:prstGeom>
              <a:ln w="9525" cap="flat" cmpd="sng">
                <a:solidFill>
                  <a:schemeClr val="tx1"/>
                </a:solidFill>
                <a:prstDash val="solid"/>
                <a:headEnd type="none" w="med" len="med"/>
                <a:tailEnd type="triangle" w="med" len="med"/>
              </a:ln>
            </p:spPr>
          </p:sp>
          <p:sp>
            <p:nvSpPr>
              <p:cNvPr id="26640" name="Rectangle 12"/>
              <p:cNvSpPr/>
              <p:nvPr/>
            </p:nvSpPr>
            <p:spPr>
              <a:xfrm>
                <a:off x="3606" y="3744"/>
                <a:ext cx="576" cy="576"/>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800" b="1" dirty="0">
                    <a:latin typeface="Verdana" panose="020B0604030504040204" pitchFamily="34" charset="0"/>
                  </a:rPr>
                  <a:t>GDSII</a:t>
                </a:r>
                <a:endParaRPr lang="en-US" altLang="zh-CN" sz="1800" b="1" dirty="0">
                  <a:latin typeface="Verdana" panose="020B0604030504040204" pitchFamily="34" charset="0"/>
                </a:endParaRPr>
              </a:p>
              <a:p>
                <a:pPr marL="0" lvl="0" indent="0" algn="ctr" eaLnBrk="1" hangingPunct="1">
                  <a:spcBef>
                    <a:spcPct val="0"/>
                  </a:spcBef>
                  <a:buClrTx/>
                  <a:buSzTx/>
                  <a:buFontTx/>
                  <a:buNone/>
                </a:pPr>
                <a:r>
                  <a:rPr lang="zh-CN" altLang="en-US" sz="1800" b="1" dirty="0">
                    <a:latin typeface="Verdana" panose="020B0604030504040204" pitchFamily="34" charset="0"/>
                  </a:rPr>
                  <a:t>文件</a:t>
                </a:r>
                <a:endParaRPr lang="zh-CN" altLang="en-US" sz="1800" b="1" dirty="0">
                  <a:latin typeface="Verdana" panose="020B0604030504040204" pitchFamily="34" charset="0"/>
                </a:endParaRPr>
              </a:p>
            </p:txBody>
          </p:sp>
          <p:sp>
            <p:nvSpPr>
              <p:cNvPr id="26641" name="Line 16"/>
              <p:cNvSpPr/>
              <p:nvPr/>
            </p:nvSpPr>
            <p:spPr>
              <a:xfrm>
                <a:off x="3833" y="3566"/>
                <a:ext cx="0" cy="136"/>
              </a:xfrm>
              <a:prstGeom prst="line">
                <a:avLst/>
              </a:prstGeom>
              <a:ln w="9525" cap="flat" cmpd="sng">
                <a:solidFill>
                  <a:schemeClr val="tx1"/>
                </a:solidFill>
                <a:prstDash val="solid"/>
                <a:headEnd type="none" w="med" len="med"/>
                <a:tailEnd type="triangle" w="med" len="med"/>
              </a:ln>
            </p:spPr>
          </p:sp>
        </p:grpSp>
      </p:grpSp>
      <p:sp>
        <p:nvSpPr>
          <p:cNvPr id="26629"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6630"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24"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6867" name="Rectangle 3"/>
          <p:cNvSpPr>
            <a:spLocks noGrp="1" noChangeArrowheads="1"/>
          </p:cNvSpPr>
          <p:nvPr>
            <p:ph idx="1"/>
          </p:nvPr>
        </p:nvSpPr>
        <p:spPr>
          <a:xfrm>
            <a:off x="457200" y="1911350"/>
            <a:ext cx="8229600" cy="469741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sng"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D  </a:t>
            </a:r>
            <a:r>
              <a:rPr kumimoji="0" lang="zh-CN" altLang="en-US" sz="2800" b="1" i="0" u="sng"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验证（</a:t>
            </a:r>
            <a:r>
              <a:rPr kumimoji="0" lang="en-US" altLang="zh-CN" sz="2800" b="1" i="0" u="sng"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Verification)</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ü"/>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物理验证</a:t>
            </a:r>
            <a:endPar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物理验证时通过版图参数提取（</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LPE</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）这一步骤后进行，</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LPE</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即</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从已设计的版图中提取各个元器件的参数及其它们的连接关系，以及各种寄生电阻和电容的参数。</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LPE</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之后可以：</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(1)</a:t>
            </a:r>
            <a:r>
              <a:rPr kumimoji="0" lang="zh-CN" altLang="en-US"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利用参数进行模拟和功能验证</a:t>
            </a:r>
            <a:r>
              <a:rPr kumimoji="0" lang="en-US" altLang="zh-CN"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物理验证）</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，估计寄生参数对电路性能的影响。</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(2)</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进行电气规则检查（</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ERC),</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更严格查找错误。</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27652"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7653"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charRg st="0" end="20"/>
                                            </p:txEl>
                                          </p:spTgt>
                                        </p:tgtEl>
                                        <p:attrNameLst>
                                          <p:attrName>style.visibility</p:attrName>
                                        </p:attrNameLst>
                                      </p:cBhvr>
                                      <p:to>
                                        <p:strVal val="visible"/>
                                      </p:to>
                                    </p:set>
                                    <p:animEffect transition="in" filter="fade">
                                      <p:cBhvr>
                                        <p:cTn id="7" dur="1000">
                                          <p:stCondLst>
                                            <p:cond delay="0"/>
                                          </p:stCondLst>
                                        </p:cTn>
                                        <p:tgtEl>
                                          <p:spTgt spid="368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charRg st="20" end="25"/>
                                            </p:txEl>
                                          </p:spTgt>
                                        </p:tgtEl>
                                        <p:attrNameLst>
                                          <p:attrName>style.visibility</p:attrName>
                                        </p:attrNameLst>
                                      </p:cBhvr>
                                      <p:to>
                                        <p:strVal val="visible"/>
                                      </p:to>
                                    </p:set>
                                    <p:animEffect transition="in" filter="fade">
                                      <p:cBhvr>
                                        <p:cTn id="12" dur="1000">
                                          <p:stCondLst>
                                            <p:cond delay="0"/>
                                          </p:stCondLst>
                                        </p:cTn>
                                        <p:tgtEl>
                                          <p:spTgt spid="36867">
                                            <p:txEl>
                                              <p:charRg st="2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charRg st="25" end="56"/>
                                            </p:txEl>
                                          </p:spTgt>
                                        </p:tgtEl>
                                        <p:attrNameLst>
                                          <p:attrName>style.visibility</p:attrName>
                                        </p:attrNameLst>
                                      </p:cBhvr>
                                      <p:to>
                                        <p:strVal val="visible"/>
                                      </p:to>
                                    </p:set>
                                    <p:animEffect transition="in" filter="fade">
                                      <p:cBhvr>
                                        <p:cTn id="17" dur="1000">
                                          <p:stCondLst>
                                            <p:cond delay="0"/>
                                          </p:stCondLst>
                                        </p:cTn>
                                        <p:tgtEl>
                                          <p:spTgt spid="36867">
                                            <p:txEl>
                                              <p:charRg st="25"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charRg st="56" end="103"/>
                                            </p:txEl>
                                          </p:spTgt>
                                        </p:tgtEl>
                                        <p:attrNameLst>
                                          <p:attrName>style.visibility</p:attrName>
                                        </p:attrNameLst>
                                      </p:cBhvr>
                                      <p:to>
                                        <p:strVal val="visible"/>
                                      </p:to>
                                    </p:set>
                                    <p:animEffect transition="in" filter="fade">
                                      <p:cBhvr>
                                        <p:cTn id="22" dur="1000">
                                          <p:stCondLst>
                                            <p:cond delay="0"/>
                                          </p:stCondLst>
                                        </p:cTn>
                                        <p:tgtEl>
                                          <p:spTgt spid="36867">
                                            <p:txEl>
                                              <p:charRg st="56"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charRg st="103" end="112"/>
                                            </p:txEl>
                                          </p:spTgt>
                                        </p:tgtEl>
                                        <p:attrNameLst>
                                          <p:attrName>style.visibility</p:attrName>
                                        </p:attrNameLst>
                                      </p:cBhvr>
                                      <p:to>
                                        <p:strVal val="visible"/>
                                      </p:to>
                                    </p:set>
                                    <p:animEffect transition="in" filter="fade">
                                      <p:cBhvr>
                                        <p:cTn id="27" dur="1000">
                                          <p:stCondLst>
                                            <p:cond delay="0"/>
                                          </p:stCondLst>
                                        </p:cTn>
                                        <p:tgtEl>
                                          <p:spTgt spid="36867">
                                            <p:txEl>
                                              <p:charRg st="103"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charRg st="112" end="152"/>
                                            </p:txEl>
                                          </p:spTgt>
                                        </p:tgtEl>
                                        <p:attrNameLst>
                                          <p:attrName>style.visibility</p:attrName>
                                        </p:attrNameLst>
                                      </p:cBhvr>
                                      <p:to>
                                        <p:strVal val="visible"/>
                                      </p:to>
                                    </p:set>
                                    <p:animEffect transition="in" filter="fade">
                                      <p:cBhvr>
                                        <p:cTn id="32" dur="1000">
                                          <p:stCondLst>
                                            <p:cond delay="0"/>
                                          </p:stCondLst>
                                        </p:cTn>
                                        <p:tgtEl>
                                          <p:spTgt spid="36867">
                                            <p:txEl>
                                              <p:charRg st="112" end="15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867">
                                            <p:txEl>
                                              <p:charRg st="152" end="179"/>
                                            </p:txEl>
                                          </p:spTgt>
                                        </p:tgtEl>
                                        <p:attrNameLst>
                                          <p:attrName>style.visibility</p:attrName>
                                        </p:attrNameLst>
                                      </p:cBhvr>
                                      <p:to>
                                        <p:strVal val="visible"/>
                                      </p:to>
                                    </p:set>
                                    <p:animEffect transition="in" filter="fade">
                                      <p:cBhvr>
                                        <p:cTn id="37" dur="1000">
                                          <p:stCondLst>
                                            <p:cond delay="0"/>
                                          </p:stCondLst>
                                        </p:cTn>
                                        <p:tgtEl>
                                          <p:spTgt spid="36867">
                                            <p:txEl>
                                              <p:charRg st="152" end="1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867">
                                            <p:txEl>
                                              <p:charRg st="179" end="181"/>
                                            </p:txEl>
                                          </p:spTgt>
                                        </p:tgtEl>
                                        <p:attrNameLst>
                                          <p:attrName>style.visibility</p:attrName>
                                        </p:attrNameLst>
                                      </p:cBhvr>
                                      <p:to>
                                        <p:strVal val="visible"/>
                                      </p:to>
                                    </p:set>
                                    <p:animEffect transition="in" filter="fade">
                                      <p:cBhvr>
                                        <p:cTn id="42" dur="1000">
                                          <p:stCondLst>
                                            <p:cond delay="0"/>
                                          </p:stCondLst>
                                        </p:cTn>
                                        <p:tgtEl>
                                          <p:spTgt spid="36867">
                                            <p:txEl>
                                              <p:charRg st="179"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8675" name="Rectangle 3"/>
          <p:cNvSpPr>
            <a:spLocks noGrp="1"/>
          </p:cNvSpPr>
          <p:nvPr>
            <p:ph idx="1"/>
          </p:nvPr>
        </p:nvSpPr>
        <p:spPr>
          <a:xfrm>
            <a:off x="457200" y="2205038"/>
            <a:ext cx="8229600" cy="3925887"/>
          </a:xfrm>
        </p:spPr>
        <p:txBody>
          <a:bodyPr vert="horz" wrap="square" lIns="91440" tIns="45720" rIns="91440" bIns="45720" anchor="t" anchorCtr="0"/>
          <a:p>
            <a:pPr eaLnBrk="1" hangingPunct="1"/>
            <a:r>
              <a:rPr lang="en-US" altLang="zh-CN" b="1" u="sng" dirty="0">
                <a:latin typeface="黑体" panose="02010609060101010101" pitchFamily="2" charset="-122"/>
                <a:ea typeface="黑体" panose="02010609060101010101" pitchFamily="2" charset="-122"/>
              </a:rPr>
              <a:t>D  </a:t>
            </a:r>
            <a:r>
              <a:rPr lang="zh-CN" altLang="en-US" b="1" u="sng" dirty="0">
                <a:latin typeface="黑体" panose="02010609060101010101" pitchFamily="2" charset="-122"/>
                <a:ea typeface="黑体" panose="02010609060101010101" pitchFamily="2" charset="-122"/>
              </a:rPr>
              <a:t>验证（</a:t>
            </a:r>
            <a:r>
              <a:rPr lang="en-US" altLang="zh-CN" b="1" u="sng" dirty="0">
                <a:latin typeface="黑体" panose="02010609060101010101" pitchFamily="2" charset="-122"/>
                <a:ea typeface="黑体" panose="02010609060101010101" pitchFamily="2" charset="-122"/>
              </a:rPr>
              <a:t>Verification)</a:t>
            </a:r>
            <a:endParaRPr lang="en-US" altLang="zh-CN" b="1" u="sng" dirty="0">
              <a:latin typeface="黑体" panose="02010609060101010101" pitchFamily="2" charset="-122"/>
              <a:ea typeface="黑体" panose="02010609060101010101" pitchFamily="2" charset="-122"/>
            </a:endParaRPr>
          </a:p>
          <a:p>
            <a:pPr eaLnBrk="1" hangingPunct="1">
              <a:buFont typeface="Wingdings" panose="05000000000000000000" pitchFamily="2" charset="2"/>
              <a:buChar char="ü"/>
            </a:pPr>
            <a:r>
              <a:rPr lang="zh-CN" altLang="en-US" b="1" dirty="0"/>
              <a:t>物理验证</a:t>
            </a:r>
            <a:endParaRPr lang="zh-CN" altLang="en-US" b="1" dirty="0"/>
          </a:p>
        </p:txBody>
      </p:sp>
      <p:pic>
        <p:nvPicPr>
          <p:cNvPr id="28676" name="Picture 4" descr="9"/>
          <p:cNvPicPr>
            <a:picLocks noChangeAspect="1"/>
          </p:cNvPicPr>
          <p:nvPr/>
        </p:nvPicPr>
        <p:blipFill>
          <a:blip r:embed="rId1"/>
          <a:srcRect l="14018" r="3163" b="16603"/>
          <a:stretch>
            <a:fillRect/>
          </a:stretch>
        </p:blipFill>
        <p:spPr>
          <a:xfrm>
            <a:off x="2627313" y="3500438"/>
            <a:ext cx="5111750" cy="2447925"/>
          </a:xfrm>
          <a:prstGeom prst="rect">
            <a:avLst/>
          </a:prstGeom>
          <a:noFill/>
          <a:ln w="9525">
            <a:noFill/>
          </a:ln>
        </p:spPr>
      </p:pic>
      <p:sp>
        <p:nvSpPr>
          <p:cNvPr id="28677" name="Text Box 5"/>
          <p:cNvSpPr txBox="1"/>
          <p:nvPr/>
        </p:nvSpPr>
        <p:spPr>
          <a:xfrm>
            <a:off x="487363" y="3865563"/>
            <a:ext cx="2051050"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b="1" dirty="0">
                <a:latin typeface="Verdana" panose="020B0604030504040204" pitchFamily="34" charset="0"/>
              </a:rPr>
              <a:t>DRC</a:t>
            </a:r>
            <a:r>
              <a:rPr lang="zh-CN" altLang="en-US" sz="1800" b="1" dirty="0">
                <a:latin typeface="Verdana" panose="020B0604030504040204" pitchFamily="34" charset="0"/>
              </a:rPr>
              <a:t>：设计规则检查</a:t>
            </a:r>
            <a:endParaRPr lang="zh-CN" altLang="en-US" sz="1800" b="1" dirty="0">
              <a:latin typeface="Verdana" panose="020B0604030504040204" pitchFamily="34" charset="0"/>
            </a:endParaRPr>
          </a:p>
          <a:p>
            <a:pPr marL="0" lvl="0" indent="0" eaLnBrk="1" hangingPunct="1">
              <a:spcBef>
                <a:spcPct val="50000"/>
              </a:spcBef>
              <a:buClrTx/>
              <a:buSzTx/>
              <a:buFontTx/>
              <a:buNone/>
            </a:pPr>
            <a:r>
              <a:rPr lang="en-US" altLang="zh-CN" sz="1800" b="1" dirty="0">
                <a:latin typeface="Verdana" panose="020B0604030504040204" pitchFamily="34" charset="0"/>
              </a:rPr>
              <a:t>LVS</a:t>
            </a:r>
            <a:r>
              <a:rPr lang="zh-CN" altLang="en-US" sz="1800" b="1" dirty="0">
                <a:latin typeface="Verdana" panose="020B0604030504040204" pitchFamily="34" charset="0"/>
              </a:rPr>
              <a:t>：版图与原理图对照</a:t>
            </a:r>
            <a:endParaRPr lang="zh-CN" altLang="en-US" sz="1800" b="1" dirty="0">
              <a:latin typeface="Verdana" panose="020B0604030504040204" pitchFamily="34" charset="0"/>
            </a:endParaRPr>
          </a:p>
        </p:txBody>
      </p:sp>
      <p:sp>
        <p:nvSpPr>
          <p:cNvPr id="28678"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8679"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5"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8915" name="Rectangle 3"/>
          <p:cNvSpPr>
            <a:spLocks noGrp="1"/>
          </p:cNvSpPr>
          <p:nvPr>
            <p:ph idx="1"/>
          </p:nvPr>
        </p:nvSpPr>
        <p:spPr>
          <a:xfrm>
            <a:off x="0" y="1817688"/>
            <a:ext cx="9324975" cy="5040312"/>
          </a:xfrm>
        </p:spPr>
        <p:txBody>
          <a:bodyPr vert="horz" wrap="square" lIns="91440" tIns="45720" rIns="91440" bIns="45720" anchor="t" anchorCtr="0"/>
          <a:p>
            <a:pPr eaLnBrk="1" hangingPunct="1"/>
            <a:r>
              <a:rPr lang="en-US" altLang="zh-CN" b="1" u="sng" dirty="0"/>
              <a:t>E </a:t>
            </a:r>
            <a:r>
              <a:rPr lang="zh-CN" altLang="en-US" b="1" u="sng" dirty="0"/>
              <a:t>版图与原理图对照</a:t>
            </a:r>
            <a:r>
              <a:rPr lang="en-US" altLang="zh-CN" b="1" u="sng" dirty="0"/>
              <a:t>LVS</a:t>
            </a:r>
            <a:endParaRPr lang="en-US" altLang="zh-CN" b="1" u="sng" dirty="0"/>
          </a:p>
          <a:p>
            <a:pPr eaLnBrk="1" hangingPunct="1"/>
            <a:r>
              <a:rPr lang="en-US" altLang="zh-CN" sz="2800" b="1" dirty="0"/>
              <a:t>  </a:t>
            </a:r>
            <a:r>
              <a:rPr lang="en-US" altLang="zh-CN" sz="2400" b="1" dirty="0"/>
              <a:t>LVS</a:t>
            </a:r>
            <a:r>
              <a:rPr lang="zh-CN" altLang="en-US" sz="2400" b="1" dirty="0"/>
              <a:t>的输入文件含：</a:t>
            </a:r>
            <a:endParaRPr lang="zh-CN" altLang="en-US" sz="2400" b="1" dirty="0"/>
          </a:p>
          <a:p>
            <a:pPr eaLnBrk="1" hangingPunct="1">
              <a:buNone/>
            </a:pPr>
            <a:r>
              <a:rPr lang="zh-CN" altLang="en-US" sz="2400" b="1" dirty="0">
                <a:latin typeface="宋体" panose="02010600030101010101" pitchFamily="2" charset="-122"/>
              </a:rPr>
              <a:t>  ①</a:t>
            </a:r>
            <a:r>
              <a:rPr lang="zh-CN" altLang="en-US" sz="2400" b="1" dirty="0"/>
              <a:t>电路图产生的元件表、网表和端点表（</a:t>
            </a:r>
            <a:r>
              <a:rPr lang="en-US" altLang="zh-CN" sz="2400" b="1" dirty="0"/>
              <a:t>logic netlist)</a:t>
            </a:r>
            <a:r>
              <a:rPr lang="zh-CN" altLang="en-US" sz="2400" b="1" dirty="0"/>
              <a:t>。</a:t>
            </a:r>
            <a:endParaRPr lang="zh-CN" altLang="en-US" sz="2400" b="1" dirty="0"/>
          </a:p>
          <a:p>
            <a:pPr eaLnBrk="1" hangingPunct="1">
              <a:buNone/>
            </a:pPr>
            <a:r>
              <a:rPr lang="zh-CN" altLang="en-US" sz="2400" b="1" dirty="0"/>
              <a:t>　</a:t>
            </a:r>
            <a:r>
              <a:rPr lang="zh-CN" altLang="en-US" sz="2400" b="1" dirty="0">
                <a:latin typeface="宋体" panose="02010600030101010101" pitchFamily="2" charset="-122"/>
              </a:rPr>
              <a:t>②</a:t>
            </a:r>
            <a:r>
              <a:rPr lang="zh-CN" altLang="en-US" sz="2400" b="1" dirty="0"/>
              <a:t>从版图提取出来的元件表、网表和端点列表（</a:t>
            </a:r>
            <a:r>
              <a:rPr lang="en-US" altLang="zh-CN" sz="2400" b="1" dirty="0"/>
              <a:t>GDSII</a:t>
            </a:r>
            <a:r>
              <a:rPr lang="zh-CN" altLang="en-US" sz="2400" b="1" dirty="0"/>
              <a:t>）。</a:t>
            </a:r>
            <a:endParaRPr lang="zh-CN" altLang="en-US" sz="2400" b="1" dirty="0"/>
          </a:p>
          <a:p>
            <a:pPr eaLnBrk="1" hangingPunct="1"/>
            <a:r>
              <a:rPr lang="zh-CN" altLang="en-US" sz="2400" b="1" dirty="0"/>
              <a:t> </a:t>
            </a:r>
            <a:r>
              <a:rPr lang="en-US" altLang="zh-CN" sz="2400" b="1" dirty="0"/>
              <a:t>LVS</a:t>
            </a:r>
            <a:r>
              <a:rPr lang="zh-CN" altLang="en-US" sz="2400" b="1" dirty="0"/>
              <a:t>的输出文件含：</a:t>
            </a:r>
            <a:endParaRPr lang="zh-CN" altLang="en-US" sz="2400" b="1" dirty="0"/>
          </a:p>
          <a:p>
            <a:pPr eaLnBrk="1" hangingPunct="1">
              <a:buNone/>
            </a:pPr>
            <a:r>
              <a:rPr lang="zh-CN" altLang="en-US" sz="2400" b="1" dirty="0"/>
              <a:t>　</a:t>
            </a:r>
            <a:r>
              <a:rPr lang="zh-CN" altLang="en-US" sz="2400" b="1" dirty="0">
                <a:latin typeface="宋体" panose="02010600030101010101" pitchFamily="2" charset="-122"/>
              </a:rPr>
              <a:t>①</a:t>
            </a:r>
            <a:r>
              <a:rPr lang="zh-CN" altLang="en-US" sz="2400" b="1" dirty="0"/>
              <a:t>所有不匹配的元件、节点、端点。</a:t>
            </a:r>
            <a:endParaRPr lang="zh-CN" altLang="en-US" sz="2400" b="1" dirty="0"/>
          </a:p>
          <a:p>
            <a:pPr eaLnBrk="1" hangingPunct="1">
              <a:buNone/>
            </a:pPr>
            <a:r>
              <a:rPr lang="zh-CN" altLang="en-US" sz="2400" b="1" dirty="0"/>
              <a:t>   </a:t>
            </a:r>
            <a:r>
              <a:rPr lang="zh-CN" altLang="en-US" sz="2400" b="1" dirty="0">
                <a:latin typeface="宋体" panose="02010600030101010101" pitchFamily="2" charset="-122"/>
              </a:rPr>
              <a:t>②</a:t>
            </a:r>
            <a:r>
              <a:rPr lang="zh-CN" altLang="en-US" sz="2400" b="1" dirty="0"/>
              <a:t>所有信号的电气连接关系：包括输入、输出、以及电源信号和相应器件的连接。</a:t>
            </a:r>
            <a:endParaRPr lang="zh-CN" altLang="en-US" sz="2400" b="1" dirty="0"/>
          </a:p>
          <a:p>
            <a:pPr eaLnBrk="1" hangingPunct="1">
              <a:buNone/>
            </a:pPr>
            <a:r>
              <a:rPr lang="zh-CN" altLang="en-US" sz="2400" b="1" dirty="0">
                <a:latin typeface="宋体" panose="02010600030101010101" pitchFamily="2" charset="-122"/>
              </a:rPr>
              <a:t>  ③</a:t>
            </a:r>
            <a:r>
              <a:rPr lang="zh-CN" altLang="en-US" sz="2400" b="1" dirty="0"/>
              <a:t>器件尺寸：晶体管的宽度和长度，电阻大小，电容大小。</a:t>
            </a:r>
            <a:endParaRPr lang="zh-CN" altLang="en-US" sz="2400" b="1" dirty="0"/>
          </a:p>
          <a:p>
            <a:pPr eaLnBrk="1" hangingPunct="1">
              <a:buNone/>
            </a:pPr>
            <a:r>
              <a:rPr lang="zh-CN" altLang="en-US" sz="2400" b="1" dirty="0">
                <a:latin typeface="宋体" panose="02010600030101010101" pitchFamily="2" charset="-122"/>
              </a:rPr>
              <a:t>  ④</a:t>
            </a:r>
            <a:r>
              <a:rPr lang="zh-CN" altLang="en-US" sz="2400" b="1" dirty="0"/>
              <a:t>识别未包括在电路图中的备用组元和信号，如悬空节点</a:t>
            </a:r>
            <a:endParaRPr lang="zh-CN" altLang="en-US" sz="2400" b="1" dirty="0"/>
          </a:p>
        </p:txBody>
      </p:sp>
      <p:sp>
        <p:nvSpPr>
          <p:cNvPr id="29700"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29701"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charRg st="0" end="14"/>
                                            </p:txEl>
                                          </p:spTgt>
                                        </p:tgtEl>
                                        <p:attrNameLst>
                                          <p:attrName>style.visibility</p:attrName>
                                        </p:attrNameLst>
                                      </p:cBhvr>
                                      <p:to>
                                        <p:strVal val="visible"/>
                                      </p:to>
                                    </p:set>
                                    <p:animEffect transition="in" filter="fade">
                                      <p:cBhvr>
                                        <p:cTn id="7" dur="1000">
                                          <p:stCondLst>
                                            <p:cond delay="0"/>
                                          </p:stCondLst>
                                        </p:cTn>
                                        <p:tgtEl>
                                          <p:spTgt spid="3891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charRg st="14" end="27"/>
                                            </p:txEl>
                                          </p:spTgt>
                                        </p:tgtEl>
                                        <p:attrNameLst>
                                          <p:attrName>style.visibility</p:attrName>
                                        </p:attrNameLst>
                                      </p:cBhvr>
                                      <p:to>
                                        <p:strVal val="visible"/>
                                      </p:to>
                                    </p:set>
                                    <p:animEffect transition="in" filter="fade">
                                      <p:cBhvr>
                                        <p:cTn id="12" dur="1000">
                                          <p:stCondLst>
                                            <p:cond delay="0"/>
                                          </p:stCondLst>
                                        </p:cTn>
                                        <p:tgtEl>
                                          <p:spTgt spid="38915">
                                            <p:txEl>
                                              <p:charRg st="14"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charRg st="27" end="63"/>
                                            </p:txEl>
                                          </p:spTgt>
                                        </p:tgtEl>
                                        <p:attrNameLst>
                                          <p:attrName>style.visibility</p:attrName>
                                        </p:attrNameLst>
                                      </p:cBhvr>
                                      <p:to>
                                        <p:strVal val="visible"/>
                                      </p:to>
                                    </p:set>
                                    <p:animEffect transition="in" filter="fade">
                                      <p:cBhvr>
                                        <p:cTn id="17" dur="1000">
                                          <p:stCondLst>
                                            <p:cond delay="0"/>
                                          </p:stCondLst>
                                        </p:cTn>
                                        <p:tgtEl>
                                          <p:spTgt spid="38915">
                                            <p:txEl>
                                              <p:charRg st="27"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charRg st="63" end="93"/>
                                            </p:txEl>
                                          </p:spTgt>
                                        </p:tgtEl>
                                        <p:attrNameLst>
                                          <p:attrName>style.visibility</p:attrName>
                                        </p:attrNameLst>
                                      </p:cBhvr>
                                      <p:to>
                                        <p:strVal val="visible"/>
                                      </p:to>
                                    </p:set>
                                    <p:animEffect transition="in" filter="fade">
                                      <p:cBhvr>
                                        <p:cTn id="22" dur="1000">
                                          <p:stCondLst>
                                            <p:cond delay="0"/>
                                          </p:stCondLst>
                                        </p:cTn>
                                        <p:tgtEl>
                                          <p:spTgt spid="38915">
                                            <p:txEl>
                                              <p:charRg st="63"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15">
                                            <p:txEl>
                                              <p:charRg st="93" end="105"/>
                                            </p:txEl>
                                          </p:spTgt>
                                        </p:tgtEl>
                                        <p:attrNameLst>
                                          <p:attrName>style.visibility</p:attrName>
                                        </p:attrNameLst>
                                      </p:cBhvr>
                                      <p:to>
                                        <p:strVal val="visible"/>
                                      </p:to>
                                    </p:set>
                                    <p:animEffect transition="in" filter="fade">
                                      <p:cBhvr>
                                        <p:cTn id="27" dur="1000">
                                          <p:stCondLst>
                                            <p:cond delay="0"/>
                                          </p:stCondLst>
                                        </p:cTn>
                                        <p:tgtEl>
                                          <p:spTgt spid="38915">
                                            <p:txEl>
                                              <p:charRg st="93" end="1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915">
                                            <p:txEl>
                                              <p:charRg st="105" end="123"/>
                                            </p:txEl>
                                          </p:spTgt>
                                        </p:tgtEl>
                                        <p:attrNameLst>
                                          <p:attrName>style.visibility</p:attrName>
                                        </p:attrNameLst>
                                      </p:cBhvr>
                                      <p:to>
                                        <p:strVal val="visible"/>
                                      </p:to>
                                    </p:set>
                                    <p:animEffect transition="in" filter="fade">
                                      <p:cBhvr>
                                        <p:cTn id="32" dur="1000">
                                          <p:stCondLst>
                                            <p:cond delay="0"/>
                                          </p:stCondLst>
                                        </p:cTn>
                                        <p:tgtEl>
                                          <p:spTgt spid="38915">
                                            <p:txEl>
                                              <p:charRg st="105" end="1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915">
                                            <p:txEl>
                                              <p:charRg st="123" end="163"/>
                                            </p:txEl>
                                          </p:spTgt>
                                        </p:tgtEl>
                                        <p:attrNameLst>
                                          <p:attrName>style.visibility</p:attrName>
                                        </p:attrNameLst>
                                      </p:cBhvr>
                                      <p:to>
                                        <p:strVal val="visible"/>
                                      </p:to>
                                    </p:set>
                                    <p:animEffect transition="in" filter="fade">
                                      <p:cBhvr>
                                        <p:cTn id="37" dur="1000">
                                          <p:stCondLst>
                                            <p:cond delay="0"/>
                                          </p:stCondLst>
                                        </p:cTn>
                                        <p:tgtEl>
                                          <p:spTgt spid="38915">
                                            <p:txEl>
                                              <p:charRg st="123" end="1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915">
                                            <p:txEl>
                                              <p:charRg st="163" end="192"/>
                                            </p:txEl>
                                          </p:spTgt>
                                        </p:tgtEl>
                                        <p:attrNameLst>
                                          <p:attrName>style.visibility</p:attrName>
                                        </p:attrNameLst>
                                      </p:cBhvr>
                                      <p:to>
                                        <p:strVal val="visible"/>
                                      </p:to>
                                    </p:set>
                                    <p:animEffect transition="in" filter="fade">
                                      <p:cBhvr>
                                        <p:cTn id="42" dur="1000">
                                          <p:stCondLst>
                                            <p:cond delay="0"/>
                                          </p:stCondLst>
                                        </p:cTn>
                                        <p:tgtEl>
                                          <p:spTgt spid="38915">
                                            <p:txEl>
                                              <p:charRg st="163" end="1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915">
                                            <p:txEl>
                                              <p:charRg st="192" end="220"/>
                                            </p:txEl>
                                          </p:spTgt>
                                        </p:tgtEl>
                                        <p:attrNameLst>
                                          <p:attrName>style.visibility</p:attrName>
                                        </p:attrNameLst>
                                      </p:cBhvr>
                                      <p:to>
                                        <p:strVal val="visible"/>
                                      </p:to>
                                    </p:set>
                                    <p:animEffect transition="in" filter="fade">
                                      <p:cBhvr>
                                        <p:cTn id="47" dur="1000">
                                          <p:stCondLst>
                                            <p:cond delay="0"/>
                                          </p:stCondLst>
                                        </p:cTn>
                                        <p:tgtEl>
                                          <p:spTgt spid="38915">
                                            <p:txEl>
                                              <p:charRg st="192"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0659" name="Rectangle 3"/>
          <p:cNvSpPr>
            <a:spLocks noGrp="1"/>
          </p:cNvSpPr>
          <p:nvPr>
            <p:ph idx="1"/>
          </p:nvPr>
        </p:nvSpPr>
        <p:spPr>
          <a:xfrm>
            <a:off x="539750" y="2060575"/>
            <a:ext cx="8226425" cy="4497388"/>
          </a:xfrm>
        </p:spPr>
        <p:txBody>
          <a:bodyPr vert="horz" wrap="square" lIns="91440" tIns="45720" rIns="91440" bIns="45720" anchor="t" anchorCtr="0"/>
          <a:p>
            <a:pPr eaLnBrk="1" hangingPunct="1"/>
            <a:r>
              <a:rPr lang="en-US" altLang="zh-CN" b="1" u="sng" dirty="0"/>
              <a:t>F </a:t>
            </a:r>
            <a:r>
              <a:rPr lang="zh-CN" altLang="en-US" b="1" u="sng" dirty="0"/>
              <a:t>电气规则检查</a:t>
            </a:r>
            <a:r>
              <a:rPr lang="en-US" altLang="zh-CN" b="1" u="sng" dirty="0"/>
              <a:t>ERC</a:t>
            </a:r>
            <a:endParaRPr lang="en-US" altLang="zh-CN" b="1" u="sng" dirty="0"/>
          </a:p>
          <a:p>
            <a:pPr eaLnBrk="1" hangingPunct="1">
              <a:buNone/>
            </a:pPr>
            <a:r>
              <a:rPr lang="en-US" altLang="zh-CN" b="1" dirty="0">
                <a:solidFill>
                  <a:srgbClr val="FFFF00"/>
                </a:solidFill>
              </a:rPr>
              <a:t>  </a:t>
            </a:r>
            <a:r>
              <a:rPr lang="zh-CN" altLang="en-US" sz="2800" b="1" dirty="0"/>
              <a:t>在提取的网表的基础上检查电路的连接和控制方面的错误。</a:t>
            </a:r>
            <a:endParaRPr lang="zh-CN" altLang="en-US" sz="2800" b="1" dirty="0"/>
          </a:p>
          <a:p>
            <a:pPr eaLnBrk="1" hangingPunct="1"/>
            <a:r>
              <a:rPr lang="zh-CN" altLang="en-US" sz="2800" b="1" dirty="0"/>
              <a:t>电气规则有：</a:t>
            </a:r>
            <a:endParaRPr lang="zh-CN" altLang="en-US" sz="2800" b="1" dirty="0"/>
          </a:p>
          <a:p>
            <a:pPr eaLnBrk="1" hangingPunct="1">
              <a:buNone/>
            </a:pPr>
            <a:r>
              <a:rPr lang="zh-CN" altLang="en-US" sz="2800" b="1" dirty="0"/>
              <a:t>　  </a:t>
            </a:r>
            <a:r>
              <a:rPr lang="zh-CN" altLang="en-US" sz="2800" b="1" dirty="0">
                <a:latin typeface="宋体" panose="02010600030101010101" pitchFamily="2" charset="-122"/>
              </a:rPr>
              <a:t>①</a:t>
            </a:r>
            <a:r>
              <a:rPr lang="zh-CN" altLang="en-US" sz="2800" b="1" dirty="0"/>
              <a:t>所有同名的节点都连在一起。</a:t>
            </a:r>
            <a:endParaRPr lang="zh-CN" altLang="en-US" sz="2800" b="1" dirty="0"/>
          </a:p>
          <a:p>
            <a:pPr eaLnBrk="1" hangingPunct="1">
              <a:buNone/>
            </a:pPr>
            <a:r>
              <a:rPr lang="zh-CN" altLang="en-US" sz="2800" b="1" dirty="0"/>
              <a:t>　  </a:t>
            </a:r>
            <a:r>
              <a:rPr lang="zh-CN" altLang="en-US" sz="2800" b="1" dirty="0">
                <a:latin typeface="宋体" panose="02010600030101010101" pitchFamily="2" charset="-122"/>
              </a:rPr>
              <a:t>②</a:t>
            </a:r>
            <a:r>
              <a:rPr lang="zh-CN" altLang="en-US" sz="2800" b="1" dirty="0"/>
              <a:t>不同名的节点或焊盘不能孤立存在。</a:t>
            </a:r>
            <a:endParaRPr lang="zh-CN" altLang="en-US" sz="2800" b="1" dirty="0"/>
          </a:p>
          <a:p>
            <a:pPr eaLnBrk="1" hangingPunct="1">
              <a:buNone/>
            </a:pPr>
            <a:r>
              <a:rPr lang="zh-CN" altLang="en-US" sz="2800" b="1" dirty="0">
                <a:latin typeface="宋体" panose="02010600030101010101" pitchFamily="2" charset="-122"/>
              </a:rPr>
              <a:t>   ③</a:t>
            </a:r>
            <a:r>
              <a:rPr lang="zh-CN" altLang="en-US" sz="2800" b="1" dirty="0"/>
              <a:t>用于发现未连接、部分连接或备用器件、无效晶体管、悬空节点、短路</a:t>
            </a:r>
            <a:endParaRPr lang="zh-CN" altLang="en-US" sz="2800" b="1" dirty="0"/>
          </a:p>
          <a:p>
            <a:pPr eaLnBrk="1" hangingPunct="1">
              <a:buNone/>
            </a:pPr>
            <a:endParaRPr lang="en-US" altLang="zh-CN" sz="2800" b="1" dirty="0"/>
          </a:p>
        </p:txBody>
      </p:sp>
      <p:sp>
        <p:nvSpPr>
          <p:cNvPr id="30724"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30725"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charRg st="0" end="12"/>
                                            </p:txEl>
                                          </p:spTgt>
                                        </p:tgtEl>
                                        <p:attrNameLst>
                                          <p:attrName>style.visibility</p:attrName>
                                        </p:attrNameLst>
                                      </p:cBhvr>
                                      <p:to>
                                        <p:strVal val="visible"/>
                                      </p:to>
                                    </p:set>
                                    <p:animEffect transition="in" filter="fade">
                                      <p:cBhvr>
                                        <p:cTn id="7" dur="1000">
                                          <p:stCondLst>
                                            <p:cond delay="0"/>
                                          </p:stCondLst>
                                        </p:cTn>
                                        <p:tgtEl>
                                          <p:spTgt spid="7065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59">
                                            <p:txEl>
                                              <p:charRg st="12" end="41"/>
                                            </p:txEl>
                                          </p:spTgt>
                                        </p:tgtEl>
                                        <p:attrNameLst>
                                          <p:attrName>style.visibility</p:attrName>
                                        </p:attrNameLst>
                                      </p:cBhvr>
                                      <p:to>
                                        <p:strVal val="visible"/>
                                      </p:to>
                                    </p:set>
                                    <p:animEffect transition="in" filter="fade">
                                      <p:cBhvr>
                                        <p:cTn id="12" dur="1000">
                                          <p:stCondLst>
                                            <p:cond delay="0"/>
                                          </p:stCondLst>
                                        </p:cTn>
                                        <p:tgtEl>
                                          <p:spTgt spid="70659">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59">
                                            <p:txEl>
                                              <p:charRg st="41" end="48"/>
                                            </p:txEl>
                                          </p:spTgt>
                                        </p:tgtEl>
                                        <p:attrNameLst>
                                          <p:attrName>style.visibility</p:attrName>
                                        </p:attrNameLst>
                                      </p:cBhvr>
                                      <p:to>
                                        <p:strVal val="visible"/>
                                      </p:to>
                                    </p:set>
                                    <p:animEffect transition="in" filter="fade">
                                      <p:cBhvr>
                                        <p:cTn id="17" dur="1000">
                                          <p:stCondLst>
                                            <p:cond delay="0"/>
                                          </p:stCondLst>
                                        </p:cTn>
                                        <p:tgtEl>
                                          <p:spTgt spid="70659">
                                            <p:txEl>
                                              <p:charRg st="41"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659">
                                            <p:txEl>
                                              <p:charRg st="48" end="66"/>
                                            </p:txEl>
                                          </p:spTgt>
                                        </p:tgtEl>
                                        <p:attrNameLst>
                                          <p:attrName>style.visibility</p:attrName>
                                        </p:attrNameLst>
                                      </p:cBhvr>
                                      <p:to>
                                        <p:strVal val="visible"/>
                                      </p:to>
                                    </p:set>
                                    <p:animEffect transition="in" filter="fade">
                                      <p:cBhvr>
                                        <p:cTn id="22" dur="1000">
                                          <p:stCondLst>
                                            <p:cond delay="0"/>
                                          </p:stCondLst>
                                        </p:cTn>
                                        <p:tgtEl>
                                          <p:spTgt spid="70659">
                                            <p:txEl>
                                              <p:charRg st="48"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659">
                                            <p:txEl>
                                              <p:charRg st="66" end="87"/>
                                            </p:txEl>
                                          </p:spTgt>
                                        </p:tgtEl>
                                        <p:attrNameLst>
                                          <p:attrName>style.visibility</p:attrName>
                                        </p:attrNameLst>
                                      </p:cBhvr>
                                      <p:to>
                                        <p:strVal val="visible"/>
                                      </p:to>
                                    </p:set>
                                    <p:animEffect transition="in" filter="fade">
                                      <p:cBhvr>
                                        <p:cTn id="27" dur="1000">
                                          <p:stCondLst>
                                            <p:cond delay="0"/>
                                          </p:stCondLst>
                                        </p:cTn>
                                        <p:tgtEl>
                                          <p:spTgt spid="70659">
                                            <p:txEl>
                                              <p:charRg st="66" end="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659">
                                            <p:txEl>
                                              <p:charRg st="87" end="123"/>
                                            </p:txEl>
                                          </p:spTgt>
                                        </p:tgtEl>
                                        <p:attrNameLst>
                                          <p:attrName>style.visibility</p:attrName>
                                        </p:attrNameLst>
                                      </p:cBhvr>
                                      <p:to>
                                        <p:strVal val="visible"/>
                                      </p:to>
                                    </p:set>
                                    <p:animEffect transition="in" filter="fade">
                                      <p:cBhvr>
                                        <p:cTn id="32" dur="1000">
                                          <p:stCondLst>
                                            <p:cond delay="0"/>
                                          </p:stCondLst>
                                        </p:cTn>
                                        <p:tgtEl>
                                          <p:spTgt spid="70659">
                                            <p:txEl>
                                              <p:charRg st="87"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747" name="Rectangle 3"/>
          <p:cNvSpPr>
            <a:spLocks noGrp="1"/>
          </p:cNvSpPr>
          <p:nvPr>
            <p:ph idx="1"/>
          </p:nvPr>
        </p:nvSpPr>
        <p:spPr>
          <a:xfrm>
            <a:off x="415925" y="2135188"/>
            <a:ext cx="8688388" cy="2693987"/>
          </a:xfrm>
        </p:spPr>
        <p:txBody>
          <a:bodyPr vert="horz" wrap="square" lIns="91440" tIns="45720" rIns="91440" bIns="45720" anchor="t" anchorCtr="0"/>
          <a:p>
            <a:pPr eaLnBrk="1" hangingPunct="1"/>
            <a:r>
              <a:rPr lang="en-US" altLang="zh-CN" b="1" u="sng" dirty="0">
                <a:latin typeface="黑体" panose="02010609060101010101" pitchFamily="2" charset="-122"/>
                <a:ea typeface="黑体" panose="02010609060101010101" pitchFamily="2" charset="-122"/>
              </a:rPr>
              <a:t>G </a:t>
            </a:r>
            <a:r>
              <a:rPr lang="zh-CN" altLang="en-US" b="1" u="sng" dirty="0">
                <a:latin typeface="黑体" panose="02010609060101010101" pitchFamily="2" charset="-122"/>
                <a:ea typeface="黑体" panose="02010609060101010101" pitchFamily="2" charset="-122"/>
              </a:rPr>
              <a:t>版图数据提交 </a:t>
            </a:r>
            <a:r>
              <a:rPr lang="en-US" altLang="zh-CN" b="1" u="sng" dirty="0">
                <a:latin typeface="黑体" panose="02010609060101010101" pitchFamily="2" charset="-122"/>
                <a:ea typeface="黑体" panose="02010609060101010101" pitchFamily="2" charset="-122"/>
              </a:rPr>
              <a:t>tape out</a:t>
            </a:r>
            <a:endParaRPr lang="en-US" altLang="zh-CN" b="1" u="sng" dirty="0">
              <a:latin typeface="黑体" panose="02010609060101010101" pitchFamily="2" charset="-122"/>
              <a:ea typeface="黑体" panose="02010609060101010101" pitchFamily="2" charset="-122"/>
            </a:endParaRPr>
          </a:p>
          <a:p>
            <a:pPr eaLnBrk="1" hangingPunct="1">
              <a:buNone/>
            </a:pPr>
            <a:r>
              <a:rPr lang="en-US" altLang="zh-CN"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版图编辑完成之后，</a:t>
            </a:r>
            <a:r>
              <a:rPr lang="zh-CN" altLang="en-US" sz="2800" b="1" dirty="0">
                <a:solidFill>
                  <a:srgbClr val="FF0000"/>
                </a:solidFill>
                <a:latin typeface="黑体" panose="02010609060101010101" pitchFamily="2" charset="-122"/>
                <a:ea typeface="黑体" panose="02010609060101010101" pitchFamily="2" charset="-122"/>
              </a:rPr>
              <a:t>必须进行</a:t>
            </a:r>
            <a:r>
              <a:rPr lang="en-US" altLang="zh-CN" sz="2800" b="1" dirty="0">
                <a:solidFill>
                  <a:srgbClr val="FF0000"/>
                </a:solidFill>
                <a:latin typeface="黑体" panose="02010609060101010101" pitchFamily="2" charset="-122"/>
                <a:ea typeface="黑体" panose="02010609060101010101" pitchFamily="2" charset="-122"/>
              </a:rPr>
              <a:t>DRC</a:t>
            </a:r>
            <a:r>
              <a:rPr lang="zh-CN" altLang="en-US" sz="2800" b="1" dirty="0">
                <a:solidFill>
                  <a:srgbClr val="FF0000"/>
                </a:solidFill>
                <a:latin typeface="黑体" panose="02010609060101010101" pitchFamily="2" charset="-122"/>
                <a:ea typeface="黑体" panose="02010609060101010101" pitchFamily="2" charset="-122"/>
              </a:rPr>
              <a:t>和</a:t>
            </a:r>
            <a:r>
              <a:rPr lang="en-US" altLang="zh-CN" sz="2800" b="1" dirty="0">
                <a:solidFill>
                  <a:srgbClr val="FF0000"/>
                </a:solidFill>
                <a:latin typeface="黑体" panose="02010609060101010101" pitchFamily="2" charset="-122"/>
                <a:ea typeface="黑体" panose="02010609060101010101" pitchFamily="2" charset="-122"/>
              </a:rPr>
              <a:t>LVS</a:t>
            </a:r>
            <a:r>
              <a:rPr lang="zh-CN" altLang="en-US" sz="2800" b="1" dirty="0">
                <a:solidFill>
                  <a:srgbClr val="FF0000"/>
                </a:solidFill>
                <a:latin typeface="黑体" panose="02010609060101010101" pitchFamily="2" charset="-122"/>
                <a:ea typeface="黑体" panose="02010609060101010101" pitchFamily="2" charset="-122"/>
              </a:rPr>
              <a:t>验证</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a:p>
            <a:pPr eaLnBrk="1" hangingPunct="1">
              <a:buNone/>
            </a:pPr>
            <a:r>
              <a:rPr lang="zh-CN" altLang="en-US" sz="2800" b="1" dirty="0">
                <a:latin typeface="黑体" panose="02010609060101010101" pitchFamily="2" charset="-122"/>
                <a:ea typeface="黑体" panose="02010609060101010101" pitchFamily="2" charset="-122"/>
              </a:rPr>
              <a:t> 验证通过之后，可以将最终的</a:t>
            </a:r>
            <a:r>
              <a:rPr lang="en-US" altLang="zh-CN" sz="2800" b="1" dirty="0">
                <a:latin typeface="黑体" panose="02010609060101010101" pitchFamily="2" charset="-122"/>
                <a:ea typeface="黑体" panose="02010609060101010101" pitchFamily="2" charset="-122"/>
              </a:rPr>
              <a:t>GDSII</a:t>
            </a:r>
            <a:r>
              <a:rPr lang="zh-CN" altLang="en-US" sz="2800" b="1" dirty="0">
                <a:latin typeface="黑体" panose="02010609060101010101" pitchFamily="2" charset="-122"/>
                <a:ea typeface="黑体" panose="02010609060101010101" pitchFamily="2" charset="-122"/>
              </a:rPr>
              <a:t>文件送到</a:t>
            </a:r>
            <a:endParaRPr lang="en-US" altLang="zh-CN" sz="2800" b="1" dirty="0">
              <a:latin typeface="黑体" panose="02010609060101010101" pitchFamily="2" charset="-122"/>
              <a:ea typeface="黑体" panose="02010609060101010101" pitchFamily="2" charset="-122"/>
            </a:endParaRPr>
          </a:p>
          <a:p>
            <a:pPr eaLnBrk="1" hangingPunct="1">
              <a:buNone/>
            </a:pPr>
            <a:r>
              <a:rPr lang="en-US" altLang="zh-CN" sz="2800" b="1" dirty="0">
                <a:latin typeface="黑体" panose="02010609060101010101" pitchFamily="2" charset="-122"/>
                <a:ea typeface="黑体" panose="02010609060101010101" pitchFamily="2" charset="-122"/>
              </a:rPr>
              <a:t> F</a:t>
            </a:r>
            <a:r>
              <a:rPr lang="en-GB" altLang="zh-CN" sz="2800" b="1" dirty="0">
                <a:latin typeface="黑体" panose="02010609060101010101" pitchFamily="2" charset="-122"/>
                <a:ea typeface="黑体" panose="02010609060101010101" pitchFamily="2" charset="-122"/>
              </a:rPr>
              <a:t>oundry</a:t>
            </a:r>
            <a:r>
              <a:rPr lang="zh-CN" altLang="en-GB" sz="2800" b="1" dirty="0">
                <a:latin typeface="黑体" panose="02010609060101010101" pitchFamily="2" charset="-122"/>
                <a:ea typeface="黑体" panose="02010609060101010101" pitchFamily="2" charset="-122"/>
              </a:rPr>
              <a:t>厂加工生产芯片了。</a:t>
            </a:r>
            <a:endParaRPr lang="zh-CN" altLang="en-GB" sz="2800" b="1" dirty="0">
              <a:latin typeface="黑体" panose="02010609060101010101" pitchFamily="2" charset="-122"/>
              <a:ea typeface="黑体" panose="02010609060101010101" pitchFamily="2" charset="-122"/>
            </a:endParaRPr>
          </a:p>
          <a:p>
            <a:pPr eaLnBrk="1" hangingPunct="1"/>
            <a:endParaRPr lang="en-US" altLang="zh-CN" sz="2800" b="1" dirty="0">
              <a:latin typeface="黑体" panose="02010609060101010101" pitchFamily="2" charset="-122"/>
              <a:ea typeface="黑体" panose="02010609060101010101" pitchFamily="2" charset="-122"/>
            </a:endParaRPr>
          </a:p>
        </p:txBody>
      </p:sp>
      <p:sp>
        <p:nvSpPr>
          <p:cNvPr id="31748" name="Rectangle 2"/>
          <p:cNvSpPr txBox="1"/>
          <p:nvPr/>
        </p:nvSpPr>
        <p:spPr>
          <a:xfrm>
            <a:off x="-180975" y="1331913"/>
            <a:ext cx="7388225" cy="579437"/>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3.</a:t>
            </a:r>
            <a:r>
              <a:rPr lang="zh-CN" altLang="en-US" dirty="0">
                <a:solidFill>
                  <a:schemeClr val="tx2"/>
                </a:solidFill>
              </a:rPr>
              <a:t>版图设计过程</a:t>
            </a:r>
            <a:r>
              <a:rPr lang="en-US" altLang="zh-CN" dirty="0">
                <a:solidFill>
                  <a:schemeClr val="tx2"/>
                </a:solidFill>
              </a:rPr>
              <a:t>(Layout Process) </a:t>
            </a:r>
            <a:endParaRPr lang="zh-CN" altLang="en-US" dirty="0">
              <a:solidFill>
                <a:schemeClr val="tx2"/>
              </a:solidFill>
            </a:endParaRPr>
          </a:p>
        </p:txBody>
      </p:sp>
      <p:sp>
        <p:nvSpPr>
          <p:cNvPr id="31749" name="Rectangle 2"/>
          <p:cNvSpPr txBox="1"/>
          <p:nvPr/>
        </p:nvSpPr>
        <p:spPr>
          <a:xfrm>
            <a:off x="908050" y="-920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57200" y="706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2771" name="Rectangle 2"/>
          <p:cNvSpPr>
            <a:spLocks noGrp="1"/>
          </p:cNvSpPr>
          <p:nvPr>
            <p:ph type="title"/>
          </p:nvPr>
        </p:nvSpPr>
        <p:spPr>
          <a:xfrm>
            <a:off x="395288" y="0"/>
            <a:ext cx="8229600" cy="1139825"/>
          </a:xfrm>
        </p:spPr>
        <p:txBody>
          <a:bodyPr vert="horz" wrap="square" lIns="91440" tIns="45720" rIns="91440" bIns="45720" anchor="ctr" anchorCtr="0"/>
          <a:p>
            <a:pPr eaLnBrk="1" hangingPunct="1"/>
            <a:r>
              <a:rPr lang="zh-CN" altLang="en-US" b="1" dirty="0"/>
              <a:t>小结</a:t>
            </a:r>
            <a:endParaRPr lang="en-US" altLang="zh-CN" b="1" dirty="0"/>
          </a:p>
        </p:txBody>
      </p:sp>
      <p:pic>
        <p:nvPicPr>
          <p:cNvPr id="32772" name="Picture 4" descr="2"/>
          <p:cNvPicPr>
            <a:picLocks noChangeAspect="1"/>
          </p:cNvPicPr>
          <p:nvPr/>
        </p:nvPicPr>
        <p:blipFill>
          <a:blip r:embed="rId1"/>
          <a:srcRect l="1624" r="13307" b="9256"/>
          <a:stretch>
            <a:fillRect/>
          </a:stretch>
        </p:blipFill>
        <p:spPr>
          <a:xfrm>
            <a:off x="539750" y="1268413"/>
            <a:ext cx="3744913" cy="4824412"/>
          </a:xfrm>
          <a:prstGeom prst="rect">
            <a:avLst/>
          </a:prstGeom>
          <a:noFill/>
          <a:ln w="9525">
            <a:noFill/>
          </a:ln>
        </p:spPr>
      </p:pic>
      <p:sp>
        <p:nvSpPr>
          <p:cNvPr id="32773" name="Text Box 5"/>
          <p:cNvSpPr txBox="1"/>
          <p:nvPr/>
        </p:nvSpPr>
        <p:spPr>
          <a:xfrm>
            <a:off x="4246563" y="5264150"/>
            <a:ext cx="4897437"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1800" b="1" dirty="0">
                <a:latin typeface="Verdana" panose="020B0604030504040204" pitchFamily="34" charset="0"/>
              </a:rPr>
              <a:t>初始的设计要经过多次反复和人工干预才能得到芯片版图的最终数据</a:t>
            </a:r>
            <a:endParaRPr lang="zh-CN" altLang="en-US" sz="1800" b="1" dirty="0">
              <a:latin typeface="Verdana" panose="020B0604030504040204" pitchFamily="34" charset="0"/>
            </a:endParaRPr>
          </a:p>
        </p:txBody>
      </p:sp>
      <p:sp>
        <p:nvSpPr>
          <p:cNvPr id="32774" name="Rectangle 6"/>
          <p:cNvSpPr>
            <a:spLocks noGrp="1"/>
          </p:cNvSpPr>
          <p:nvPr>
            <p:ph idx="1"/>
          </p:nvPr>
        </p:nvSpPr>
        <p:spPr>
          <a:xfrm>
            <a:off x="4572000" y="1196975"/>
            <a:ext cx="4176713" cy="4497388"/>
          </a:xfrm>
        </p:spPr>
        <p:txBody>
          <a:bodyPr vert="horz" wrap="square" lIns="91440" tIns="45720" rIns="91440" bIns="45720" anchor="t" anchorCtr="0"/>
          <a:p>
            <a:pPr eaLnBrk="1" hangingPunct="1">
              <a:lnSpc>
                <a:spcPct val="80000"/>
              </a:lnSpc>
              <a:buNone/>
            </a:pPr>
            <a:r>
              <a:rPr lang="zh-CN" altLang="en-US" sz="2400" b="1" dirty="0"/>
              <a:t>版图设计部分</a:t>
            </a:r>
            <a:endParaRPr lang="zh-CN" altLang="en-US" sz="2400" b="1" dirty="0"/>
          </a:p>
          <a:p>
            <a:pPr eaLnBrk="1" hangingPunct="1">
              <a:lnSpc>
                <a:spcPct val="80000"/>
              </a:lnSpc>
            </a:pPr>
            <a:r>
              <a:rPr lang="zh-CN" altLang="en-US" sz="2400" b="1" dirty="0"/>
              <a:t>１、芯片的版图布局</a:t>
            </a:r>
            <a:r>
              <a:rPr lang="en-US" altLang="zh-CN" sz="2400" b="1" dirty="0"/>
              <a:t>(Floorplan)</a:t>
            </a:r>
            <a:endParaRPr lang="en-US" altLang="zh-CN" sz="2400" b="1" dirty="0"/>
          </a:p>
          <a:p>
            <a:pPr eaLnBrk="1" hangingPunct="1">
              <a:lnSpc>
                <a:spcPct val="80000"/>
              </a:lnSpc>
            </a:pPr>
            <a:r>
              <a:rPr lang="zh-CN" altLang="en-US" sz="2400" b="1" dirty="0"/>
              <a:t>２、元件布置与布线</a:t>
            </a:r>
            <a:r>
              <a:rPr lang="en-US" altLang="zh-CN" sz="2400" b="1" dirty="0"/>
              <a:t>(Place&amp;Route)</a:t>
            </a:r>
            <a:endParaRPr lang="en-US" altLang="zh-CN" sz="2400" b="1" dirty="0"/>
          </a:p>
          <a:p>
            <a:pPr eaLnBrk="1" hangingPunct="1">
              <a:lnSpc>
                <a:spcPct val="80000"/>
              </a:lnSpc>
            </a:pPr>
            <a:r>
              <a:rPr lang="zh-CN" altLang="en-US" sz="2400" b="1" dirty="0"/>
              <a:t>３、设计规则检查（</a:t>
            </a:r>
            <a:r>
              <a:rPr lang="en-US" altLang="zh-CN" sz="2400" b="1" dirty="0"/>
              <a:t>*DRC</a:t>
            </a:r>
            <a:r>
              <a:rPr lang="zh-CN" altLang="en-US" sz="2400" b="1" dirty="0"/>
              <a:t>）</a:t>
            </a:r>
            <a:endParaRPr lang="zh-CN" altLang="en-US" sz="2400" b="1" dirty="0"/>
          </a:p>
          <a:p>
            <a:pPr eaLnBrk="1" hangingPunct="1">
              <a:lnSpc>
                <a:spcPct val="80000"/>
              </a:lnSpc>
            </a:pPr>
            <a:r>
              <a:rPr lang="zh-CN" altLang="en-US" sz="2400" b="1" dirty="0"/>
              <a:t>４、版图参数提取（</a:t>
            </a:r>
            <a:r>
              <a:rPr lang="en-US" altLang="zh-CN" sz="2400" b="1" dirty="0"/>
              <a:t>LPE</a:t>
            </a:r>
            <a:r>
              <a:rPr lang="zh-CN" altLang="en-US" sz="2400" b="1" dirty="0"/>
              <a:t>）</a:t>
            </a:r>
            <a:endParaRPr lang="zh-CN" altLang="en-US" sz="2400" b="1" dirty="0"/>
          </a:p>
          <a:p>
            <a:pPr eaLnBrk="1" hangingPunct="1">
              <a:lnSpc>
                <a:spcPct val="80000"/>
              </a:lnSpc>
            </a:pPr>
            <a:r>
              <a:rPr lang="zh-CN" altLang="en-US" sz="2400" b="1" dirty="0"/>
              <a:t>５、电气规则检查（</a:t>
            </a:r>
            <a:r>
              <a:rPr lang="en-US" altLang="zh-CN" sz="2400" b="1" dirty="0"/>
              <a:t>ERC</a:t>
            </a:r>
            <a:r>
              <a:rPr lang="zh-CN" altLang="en-US" sz="2400" b="1" dirty="0"/>
              <a:t>）</a:t>
            </a:r>
            <a:endParaRPr lang="zh-CN" altLang="en-US" sz="2400" b="1" dirty="0"/>
          </a:p>
          <a:p>
            <a:pPr eaLnBrk="1" hangingPunct="1">
              <a:lnSpc>
                <a:spcPct val="80000"/>
              </a:lnSpc>
            </a:pPr>
            <a:r>
              <a:rPr lang="zh-CN" altLang="en-US" sz="2400" b="1" dirty="0"/>
              <a:t>６、版图与电路图对照（</a:t>
            </a:r>
            <a:r>
              <a:rPr lang="en-US" altLang="zh-CN" sz="2400" b="1" dirty="0"/>
              <a:t>*LVS</a:t>
            </a:r>
            <a:r>
              <a:rPr lang="zh-CN" altLang="en-US" sz="2400" b="1" dirty="0"/>
              <a:t>）</a:t>
            </a:r>
            <a:endParaRPr lang="zh-CN" altLang="en-US" sz="2400" b="1" dirty="0"/>
          </a:p>
          <a:p>
            <a:pPr eaLnBrk="1" hangingPunct="1">
              <a:lnSpc>
                <a:spcPct val="80000"/>
              </a:lnSpc>
            </a:pPr>
            <a:r>
              <a:rPr lang="zh-CN" altLang="en-US" sz="2400" b="1" dirty="0"/>
              <a:t>７、版图数据的提交（</a:t>
            </a:r>
            <a:r>
              <a:rPr lang="en-US" altLang="zh-CN" sz="2400" b="1" dirty="0"/>
              <a:t>tape out)</a:t>
            </a:r>
            <a:endParaRPr lang="en-US" altLang="zh-CN" sz="2400" b="1" dirty="0"/>
          </a:p>
          <a:p>
            <a:pPr eaLnBrk="1" hangingPunct="1">
              <a:lnSpc>
                <a:spcPct val="80000"/>
              </a:lnSpc>
              <a:buNone/>
            </a:pPr>
            <a:endParaRPr lang="en-US" altLang="zh-CN" sz="2400" b="1" dirty="0">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1682" name="Rectangle 2"/>
          <p:cNvSpPr>
            <a:spLocks noGrp="1"/>
          </p:cNvSpPr>
          <p:nvPr>
            <p:ph type="title"/>
          </p:nvPr>
        </p:nvSpPr>
        <p:spPr/>
        <p:txBody>
          <a:bodyPr vert="horz" wrap="square" lIns="91440" tIns="45720" rIns="91440" bIns="45720" anchor="ctr" anchorCtr="0"/>
          <a:p>
            <a:pPr eaLnBrk="1" hangingPunct="1"/>
            <a:r>
              <a:rPr lang="zh-CN" altLang="en-US" sz="4000" b="1" dirty="0"/>
              <a:t>版图设计离不开</a:t>
            </a:r>
            <a:br>
              <a:rPr lang="zh-CN" altLang="en-US" sz="4000" b="1" dirty="0"/>
            </a:br>
            <a:r>
              <a:rPr lang="en-US" altLang="zh-CN" sz="4000" b="1" dirty="0"/>
              <a:t>library</a:t>
            </a:r>
            <a:endParaRPr lang="en-US" altLang="zh-CN" sz="4000" b="1" dirty="0"/>
          </a:p>
        </p:txBody>
      </p:sp>
      <p:sp>
        <p:nvSpPr>
          <p:cNvPr id="71683" name="Rectangle 3"/>
          <p:cNvSpPr>
            <a:spLocks noGrp="1"/>
          </p:cNvSpPr>
          <p:nvPr>
            <p:ph idx="1"/>
          </p:nvPr>
        </p:nvSpPr>
        <p:spPr>
          <a:xfrm>
            <a:off x="458788" y="1839913"/>
            <a:ext cx="8226425" cy="4497387"/>
          </a:xfrm>
        </p:spPr>
        <p:txBody>
          <a:bodyPr vert="horz" wrap="square" lIns="91440" tIns="45720" rIns="91440" bIns="45720" anchor="t" anchorCtr="0"/>
          <a:p>
            <a:pPr eaLnBrk="1" hangingPunct="1">
              <a:lnSpc>
                <a:spcPct val="80000"/>
              </a:lnSpc>
              <a:buNone/>
            </a:pPr>
            <a:r>
              <a:rPr lang="en-US" altLang="zh-CN" sz="2800" b="1" dirty="0"/>
              <a:t>  </a:t>
            </a:r>
            <a:r>
              <a:rPr lang="zh-CN" altLang="en-US" sz="2800" b="1" dirty="0"/>
              <a:t>包括建立各种数据库</a:t>
            </a:r>
            <a:r>
              <a:rPr lang="en-US" altLang="zh-CN" sz="2800" b="1" dirty="0"/>
              <a:t>(</a:t>
            </a:r>
            <a:r>
              <a:rPr lang="zh-CN" altLang="en-US" sz="2800" b="1" dirty="0"/>
              <a:t>单元库）通道，由此建立版图与工艺的对应关系。</a:t>
            </a:r>
            <a:endParaRPr lang="zh-CN" altLang="en-US" sz="2800" b="1" dirty="0"/>
          </a:p>
          <a:p>
            <a:pPr eaLnBrk="1" hangingPunct="1">
              <a:lnSpc>
                <a:spcPct val="80000"/>
              </a:lnSpc>
              <a:buNone/>
            </a:pPr>
            <a:r>
              <a:rPr lang="zh-CN" altLang="en-US" sz="2800" b="1" dirty="0"/>
              <a:t>  </a:t>
            </a:r>
            <a:r>
              <a:rPr lang="en-US" altLang="zh-CN" sz="2800" b="1" dirty="0"/>
              <a:t>Cadence</a:t>
            </a:r>
            <a:r>
              <a:rPr lang="zh-CN" altLang="en-US" sz="2800" b="1" dirty="0"/>
              <a:t>支持版图的分层设计，设计者按电路功能划分</a:t>
            </a:r>
            <a:r>
              <a:rPr lang="en-US" altLang="zh-CN" sz="2800" b="1" dirty="0"/>
              <a:t>—</a:t>
            </a:r>
            <a:r>
              <a:rPr lang="zh-CN" altLang="en-US" sz="2800" b="1" dirty="0"/>
              <a:t>模块划分</a:t>
            </a:r>
            <a:r>
              <a:rPr lang="en-US" altLang="zh-CN" sz="2800" b="1" dirty="0"/>
              <a:t>——</a:t>
            </a:r>
            <a:r>
              <a:rPr lang="zh-CN" altLang="en-US" sz="2800" b="1" dirty="0"/>
              <a:t>单元，从最小模块开始完成整个电路的版图设计，设计者需要建立多个单元。调用基本图元在每个单元中进行版图设计。</a:t>
            </a:r>
            <a:endParaRPr lang="zh-CN" altLang="en-US" sz="2800" b="1" dirty="0"/>
          </a:p>
          <a:p>
            <a:pPr eaLnBrk="1" hangingPunct="1">
              <a:lnSpc>
                <a:spcPct val="80000"/>
              </a:lnSpc>
              <a:buNone/>
            </a:pPr>
            <a:r>
              <a:rPr lang="zh-CN" altLang="en-US" sz="2800" b="1" dirty="0"/>
              <a:t>单元包括四种符号：</a:t>
            </a:r>
            <a:endParaRPr lang="zh-CN" altLang="en-US" sz="2800" b="1" dirty="0"/>
          </a:p>
          <a:p>
            <a:pPr eaLnBrk="1" hangingPunct="1">
              <a:lnSpc>
                <a:spcPct val="80000"/>
              </a:lnSpc>
              <a:buNone/>
            </a:pPr>
            <a:r>
              <a:rPr lang="en-US" altLang="zh-CN" sz="2800" b="1" dirty="0"/>
              <a:t>---</a:t>
            </a:r>
            <a:r>
              <a:rPr lang="zh-CN" altLang="en-US" sz="2800" b="1" dirty="0"/>
              <a:t>符号</a:t>
            </a:r>
            <a:r>
              <a:rPr lang="en-US" altLang="zh-CN" sz="2800" b="1" dirty="0"/>
              <a:t>(symbol view)</a:t>
            </a:r>
            <a:endParaRPr lang="en-US" altLang="zh-CN" sz="2800" b="1" dirty="0"/>
          </a:p>
          <a:p>
            <a:pPr eaLnBrk="1" hangingPunct="1">
              <a:lnSpc>
                <a:spcPct val="80000"/>
              </a:lnSpc>
              <a:buNone/>
            </a:pPr>
            <a:r>
              <a:rPr lang="en-US" altLang="zh-CN" sz="2800" b="1" dirty="0"/>
              <a:t>---</a:t>
            </a:r>
            <a:r>
              <a:rPr lang="zh-CN" altLang="en-US" sz="2800" b="1" dirty="0"/>
              <a:t>抽象图（</a:t>
            </a:r>
            <a:r>
              <a:rPr lang="en-US" altLang="zh-CN" sz="2800" b="1" dirty="0"/>
              <a:t>abstract view)</a:t>
            </a:r>
            <a:endParaRPr lang="en-US" altLang="zh-CN" sz="2800" b="1" dirty="0"/>
          </a:p>
          <a:p>
            <a:pPr eaLnBrk="1" hangingPunct="1">
              <a:lnSpc>
                <a:spcPct val="80000"/>
              </a:lnSpc>
              <a:buNone/>
            </a:pPr>
            <a:r>
              <a:rPr lang="en-US" altLang="zh-CN" sz="2800" b="1" dirty="0"/>
              <a:t>---</a:t>
            </a:r>
            <a:r>
              <a:rPr lang="zh-CN" altLang="en-US" sz="2800" b="1" dirty="0"/>
              <a:t>线路图（</a:t>
            </a:r>
            <a:r>
              <a:rPr lang="en-US" altLang="zh-CN" sz="2800" b="1" dirty="0"/>
              <a:t>schematic view)</a:t>
            </a:r>
            <a:endParaRPr lang="en-US" altLang="zh-CN" sz="2800" b="1" dirty="0"/>
          </a:p>
          <a:p>
            <a:pPr eaLnBrk="1" hangingPunct="1">
              <a:lnSpc>
                <a:spcPct val="80000"/>
              </a:lnSpc>
              <a:buNone/>
            </a:pPr>
            <a:r>
              <a:rPr lang="en-US" altLang="zh-CN" sz="2800" b="1" dirty="0"/>
              <a:t>---</a:t>
            </a:r>
            <a:r>
              <a:rPr lang="zh-CN" altLang="en-US" sz="2800" b="1" dirty="0"/>
              <a:t>版图（</a:t>
            </a:r>
            <a:r>
              <a:rPr lang="en-US" altLang="zh-CN" sz="2800" b="1" dirty="0"/>
              <a:t>layout view)</a:t>
            </a:r>
            <a:endParaRPr lang="en-US" altLang="zh-CN" sz="2800" b="1" dirty="0"/>
          </a:p>
          <a:p>
            <a:pPr eaLnBrk="1" hangingPunct="1">
              <a:lnSpc>
                <a:spcPct val="80000"/>
              </a:lnSpc>
            </a:pP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000000"/>
                                          </p:val>
                                        </p:tav>
                                        <p:tav tm="100000">
                                          <p:val>
                                            <p:strVal val="#ppt_w"/>
                                          </p:val>
                                        </p:tav>
                                      </p:tavLst>
                                    </p:anim>
                                    <p:anim calcmode="lin" valueType="num">
                                      <p:cBhvr>
                                        <p:cTn id="8" dur="500" fill="hold"/>
                                        <p:tgtEl>
                                          <p:spTgt spid="71682"/>
                                        </p:tgtEl>
                                        <p:attrNameLst>
                                          <p:attrName>ppt_h</p:attrName>
                                        </p:attrNameLst>
                                      </p:cBhvr>
                                      <p:tavLst>
                                        <p:tav tm="0">
                                          <p:val>
                                            <p:fltVal val="0.000000"/>
                                          </p:val>
                                        </p:tav>
                                        <p:tav tm="100000">
                                          <p:val>
                                            <p:strVal val="#ppt_h"/>
                                          </p:val>
                                        </p:tav>
                                      </p:tavLst>
                                    </p:anim>
                                    <p:animEffect transition="in" filter="fade">
                                      <p:cBhvr>
                                        <p:cTn id="9" dur="500"/>
                                        <p:tgtEl>
                                          <p:spTgt spid="7168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683">
                                            <p:txEl>
                                              <p:charRg st="0" end="35"/>
                                            </p:txEl>
                                          </p:spTgt>
                                        </p:tgtEl>
                                        <p:attrNameLst>
                                          <p:attrName>style.visibility</p:attrName>
                                        </p:attrNameLst>
                                      </p:cBhvr>
                                      <p:to>
                                        <p:strVal val="visible"/>
                                      </p:to>
                                    </p:set>
                                    <p:animEffect transition="in" filter="fade">
                                      <p:cBhvr>
                                        <p:cTn id="14" dur="1000">
                                          <p:stCondLst>
                                            <p:cond delay="0"/>
                                          </p:stCondLst>
                                        </p:cTn>
                                        <p:tgtEl>
                                          <p:spTgt spid="71683">
                                            <p:txEl>
                                              <p:charRg st="0" end="3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1683">
                                            <p:txEl>
                                              <p:charRg st="35" end="125"/>
                                            </p:txEl>
                                          </p:spTgt>
                                        </p:tgtEl>
                                        <p:attrNameLst>
                                          <p:attrName>style.visibility</p:attrName>
                                        </p:attrNameLst>
                                      </p:cBhvr>
                                      <p:to>
                                        <p:strVal val="visible"/>
                                      </p:to>
                                    </p:set>
                                    <p:animEffect transition="in" filter="fade">
                                      <p:cBhvr>
                                        <p:cTn id="19" dur="1000">
                                          <p:stCondLst>
                                            <p:cond delay="0"/>
                                          </p:stCondLst>
                                        </p:cTn>
                                        <p:tgtEl>
                                          <p:spTgt spid="71683">
                                            <p:txEl>
                                              <p:charRg st="35" end="12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683">
                                            <p:txEl>
                                              <p:charRg st="125" end="135"/>
                                            </p:txEl>
                                          </p:spTgt>
                                        </p:tgtEl>
                                        <p:attrNameLst>
                                          <p:attrName>style.visibility</p:attrName>
                                        </p:attrNameLst>
                                      </p:cBhvr>
                                      <p:to>
                                        <p:strVal val="visible"/>
                                      </p:to>
                                    </p:set>
                                    <p:animEffect transition="in" filter="fade">
                                      <p:cBhvr>
                                        <p:cTn id="24" dur="1000">
                                          <p:stCondLst>
                                            <p:cond delay="0"/>
                                          </p:stCondLst>
                                        </p:cTn>
                                        <p:tgtEl>
                                          <p:spTgt spid="71683">
                                            <p:txEl>
                                              <p:charRg st="125" end="13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1683">
                                            <p:txEl>
                                              <p:charRg st="135" end="154"/>
                                            </p:txEl>
                                          </p:spTgt>
                                        </p:tgtEl>
                                        <p:attrNameLst>
                                          <p:attrName>style.visibility</p:attrName>
                                        </p:attrNameLst>
                                      </p:cBhvr>
                                      <p:to>
                                        <p:strVal val="visible"/>
                                      </p:to>
                                    </p:set>
                                    <p:animEffect transition="in" filter="fade">
                                      <p:cBhvr>
                                        <p:cTn id="29" dur="1000">
                                          <p:stCondLst>
                                            <p:cond delay="0"/>
                                          </p:stCondLst>
                                        </p:cTn>
                                        <p:tgtEl>
                                          <p:spTgt spid="71683">
                                            <p:txEl>
                                              <p:charRg st="135" end="15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1683">
                                            <p:txEl>
                                              <p:charRg st="154" end="176"/>
                                            </p:txEl>
                                          </p:spTgt>
                                        </p:tgtEl>
                                        <p:attrNameLst>
                                          <p:attrName>style.visibility</p:attrName>
                                        </p:attrNameLst>
                                      </p:cBhvr>
                                      <p:to>
                                        <p:strVal val="visible"/>
                                      </p:to>
                                    </p:set>
                                    <p:animEffect transition="in" filter="fade">
                                      <p:cBhvr>
                                        <p:cTn id="34" dur="1000">
                                          <p:stCondLst>
                                            <p:cond delay="0"/>
                                          </p:stCondLst>
                                        </p:cTn>
                                        <p:tgtEl>
                                          <p:spTgt spid="71683">
                                            <p:txEl>
                                              <p:charRg st="154" end="17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683">
                                            <p:txEl>
                                              <p:charRg st="176" end="199"/>
                                            </p:txEl>
                                          </p:spTgt>
                                        </p:tgtEl>
                                        <p:attrNameLst>
                                          <p:attrName>style.visibility</p:attrName>
                                        </p:attrNameLst>
                                      </p:cBhvr>
                                      <p:to>
                                        <p:strVal val="visible"/>
                                      </p:to>
                                    </p:set>
                                    <p:animEffect transition="in" filter="fade">
                                      <p:cBhvr>
                                        <p:cTn id="39" dur="1000">
                                          <p:stCondLst>
                                            <p:cond delay="0"/>
                                          </p:stCondLst>
                                        </p:cTn>
                                        <p:tgtEl>
                                          <p:spTgt spid="71683">
                                            <p:txEl>
                                              <p:charRg st="176" end="19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1683">
                                            <p:txEl>
                                              <p:charRg st="199" end="218"/>
                                            </p:txEl>
                                          </p:spTgt>
                                        </p:tgtEl>
                                        <p:attrNameLst>
                                          <p:attrName>style.visibility</p:attrName>
                                        </p:attrNameLst>
                                      </p:cBhvr>
                                      <p:to>
                                        <p:strVal val="visible"/>
                                      </p:to>
                                    </p:set>
                                    <p:animEffect transition="in" filter="fade">
                                      <p:cBhvr>
                                        <p:cTn id="44" dur="1000">
                                          <p:stCondLst>
                                            <p:cond delay="0"/>
                                          </p:stCondLst>
                                        </p:cTn>
                                        <p:tgtEl>
                                          <p:spTgt spid="71683">
                                            <p:txEl>
                                              <p:charRg st="199"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7"/>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4819" name="Rectangle 2"/>
          <p:cNvSpPr>
            <a:spLocks noGrp="1"/>
          </p:cNvSpPr>
          <p:nvPr>
            <p:ph type="title"/>
          </p:nvPr>
        </p:nvSpPr>
        <p:spPr>
          <a:xfrm>
            <a:off x="65088" y="312738"/>
            <a:ext cx="8540750" cy="1143000"/>
          </a:xfrm>
        </p:spPr>
        <p:txBody>
          <a:bodyPr vert="horz" wrap="square" lIns="91440" tIns="45720" rIns="91440" bIns="45720" anchor="ctr" anchorCtr="0"/>
          <a:p>
            <a:pPr eaLnBrk="1" hangingPunct="1"/>
            <a:r>
              <a:rPr lang="en-US" altLang="zh-CN" dirty="0"/>
              <a:t>Cell  View</a:t>
            </a:r>
            <a:endParaRPr lang="en-US" altLang="zh-CN" dirty="0"/>
          </a:p>
        </p:txBody>
      </p:sp>
      <p:pic>
        <p:nvPicPr>
          <p:cNvPr id="34820" name="Picture 3" descr="4"/>
          <p:cNvPicPr>
            <a:picLocks noChangeAspect="1"/>
          </p:cNvPicPr>
          <p:nvPr>
            <p:ph sz="quarter" idx="1"/>
          </p:nvPr>
        </p:nvPicPr>
        <p:blipFill>
          <a:blip r:embed="rId1"/>
          <a:srcRect r="16408" b="60234"/>
          <a:stretch>
            <a:fillRect/>
          </a:stretch>
        </p:blipFill>
        <p:spPr>
          <a:xfrm>
            <a:off x="1116013" y="1557338"/>
            <a:ext cx="2592387" cy="1638300"/>
          </a:xfrm>
        </p:spPr>
      </p:pic>
      <p:pic>
        <p:nvPicPr>
          <p:cNvPr id="34821" name="Picture 4" descr="5"/>
          <p:cNvPicPr>
            <a:picLocks noChangeAspect="1"/>
          </p:cNvPicPr>
          <p:nvPr>
            <p:ph sz="quarter" idx="2"/>
          </p:nvPr>
        </p:nvPicPr>
        <p:blipFill>
          <a:blip r:embed="rId2"/>
          <a:srcRect t="-2849" r="14258" b="53104"/>
          <a:stretch>
            <a:fillRect/>
          </a:stretch>
        </p:blipFill>
        <p:spPr>
          <a:xfrm>
            <a:off x="973138" y="3589338"/>
            <a:ext cx="3241675" cy="2225675"/>
          </a:xfrm>
        </p:spPr>
      </p:pic>
      <p:pic>
        <p:nvPicPr>
          <p:cNvPr id="34822" name="Picture 5" descr="6"/>
          <p:cNvPicPr>
            <a:picLocks noChangeAspect="1"/>
          </p:cNvPicPr>
          <p:nvPr>
            <p:ph sz="half" idx="3"/>
          </p:nvPr>
        </p:nvPicPr>
        <p:blipFill>
          <a:blip r:embed="rId3"/>
          <a:srcRect/>
          <a:stretch>
            <a:fillRect/>
          </a:stretch>
        </p:blipFill>
        <p:spPr>
          <a:xfrm>
            <a:off x="5003800" y="1341438"/>
            <a:ext cx="2663825" cy="4319587"/>
          </a:xfrm>
        </p:spPr>
      </p:pic>
      <p:sp>
        <p:nvSpPr>
          <p:cNvPr id="34823" name="Text Box 6"/>
          <p:cNvSpPr txBox="1"/>
          <p:nvPr/>
        </p:nvSpPr>
        <p:spPr>
          <a:xfrm>
            <a:off x="1116013" y="3213100"/>
            <a:ext cx="25923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0000CC"/>
                </a:solidFill>
              </a:rPr>
              <a:t>Symbol view</a:t>
            </a:r>
            <a:endParaRPr lang="en-US" altLang="zh-CN" sz="2400" b="1" dirty="0">
              <a:solidFill>
                <a:srgbClr val="0000CC"/>
              </a:solidFill>
            </a:endParaRPr>
          </a:p>
        </p:txBody>
      </p:sp>
      <p:sp>
        <p:nvSpPr>
          <p:cNvPr id="34824" name="Text Box 7"/>
          <p:cNvSpPr txBox="1"/>
          <p:nvPr/>
        </p:nvSpPr>
        <p:spPr>
          <a:xfrm>
            <a:off x="1258888" y="5805488"/>
            <a:ext cx="27368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solidFill>
                  <a:srgbClr val="0000CC"/>
                </a:solidFill>
              </a:rPr>
              <a:t>Schematic view</a:t>
            </a:r>
            <a:endParaRPr lang="en-US" altLang="zh-CN" sz="2400" b="1" dirty="0">
              <a:solidFill>
                <a:srgbClr val="0000CC"/>
              </a:solidFill>
            </a:endParaRPr>
          </a:p>
        </p:txBody>
      </p:sp>
      <p:sp>
        <p:nvSpPr>
          <p:cNvPr id="34825" name="Text Box 8"/>
          <p:cNvSpPr txBox="1"/>
          <p:nvPr/>
        </p:nvSpPr>
        <p:spPr>
          <a:xfrm>
            <a:off x="5148263" y="6021388"/>
            <a:ext cx="2952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solidFill>
                  <a:srgbClr val="0000CC"/>
                </a:solidFill>
              </a:rPr>
              <a:t>Layout  view</a:t>
            </a:r>
            <a:endParaRPr lang="en-US" altLang="zh-CN" sz="2400" b="1" dirty="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8195" name="Rectangle 2"/>
          <p:cNvSpPr>
            <a:spLocks noGrp="1"/>
          </p:cNvSpPr>
          <p:nvPr>
            <p:ph type="title"/>
          </p:nvPr>
        </p:nvSpPr>
        <p:spPr>
          <a:xfrm>
            <a:off x="395288" y="908050"/>
            <a:ext cx="8229600" cy="1139825"/>
          </a:xfrm>
        </p:spPr>
        <p:txBody>
          <a:bodyPr vert="horz" wrap="square" lIns="91440" tIns="45720" rIns="91440" bIns="45720" anchor="ctr" anchorCtr="0"/>
          <a:p>
            <a:pPr eaLnBrk="1" hangingPunct="1"/>
            <a:br>
              <a:rPr lang="en-US" altLang="zh-CN" sz="4000" dirty="0"/>
            </a:br>
            <a:r>
              <a:rPr lang="en-US" altLang="zh-CN" sz="4000" dirty="0"/>
              <a:t>1.1</a:t>
            </a:r>
            <a:r>
              <a:rPr lang="zh-CN" altLang="en-US" sz="4000" dirty="0"/>
              <a:t>数字集成电路设计流程</a:t>
            </a:r>
            <a:br>
              <a:rPr lang="zh-CN" altLang="en-US" sz="6000" dirty="0"/>
            </a:br>
            <a:endParaRPr lang="zh-CN" altLang="en-US" sz="6000" dirty="0"/>
          </a:p>
        </p:txBody>
      </p:sp>
      <p:sp>
        <p:nvSpPr>
          <p:cNvPr id="8196" name="Text Box 4"/>
          <p:cNvSpPr txBox="1"/>
          <p:nvPr/>
        </p:nvSpPr>
        <p:spPr>
          <a:xfrm>
            <a:off x="900113" y="2205038"/>
            <a:ext cx="7200900" cy="2678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dirty="0">
                <a:solidFill>
                  <a:schemeClr val="tx2"/>
                </a:solidFill>
              </a:rPr>
              <a:t>Opening Thoughts on Digital layout:</a:t>
            </a:r>
            <a:endParaRPr lang="en-US" altLang="zh-CN" sz="2400" dirty="0">
              <a:solidFill>
                <a:schemeClr val="tx2"/>
              </a:solidFill>
            </a:endParaRPr>
          </a:p>
          <a:p>
            <a:pPr marL="0" lvl="0" indent="0" eaLnBrk="1" hangingPunct="1">
              <a:spcBef>
                <a:spcPct val="50000"/>
              </a:spcBef>
              <a:buClrTx/>
              <a:buSzTx/>
              <a:buFontTx/>
              <a:buNone/>
            </a:pPr>
            <a:r>
              <a:rPr lang="zh-CN" altLang="en-US" sz="2400" dirty="0">
                <a:solidFill>
                  <a:schemeClr val="tx2"/>
                </a:solidFill>
              </a:rPr>
              <a:t>一个芯片中含有成千上万个晶体管。要把这样一个芯片用手工进行版图设计已经超出了一个掩模设计者的能力范围。</a:t>
            </a:r>
            <a:endParaRPr lang="zh-CN" altLang="en-US" sz="2400" dirty="0">
              <a:solidFill>
                <a:schemeClr val="tx2"/>
              </a:solidFill>
            </a:endParaRPr>
          </a:p>
          <a:p>
            <a:pPr marL="0" lvl="0" indent="0" eaLnBrk="1" hangingPunct="1">
              <a:spcBef>
                <a:spcPct val="50000"/>
              </a:spcBef>
              <a:buClrTx/>
              <a:buSzTx/>
              <a:buFontTx/>
              <a:buNone/>
            </a:pPr>
            <a:r>
              <a:rPr lang="zh-CN" altLang="en-US" sz="2400" dirty="0">
                <a:solidFill>
                  <a:schemeClr val="tx2"/>
                </a:solidFill>
              </a:rPr>
              <a:t>大多数大规模的数字芯片都依靠于计算机辅助设计工具来完成版图设计</a:t>
            </a:r>
            <a:r>
              <a:rPr lang="zh-CN" altLang="en-US" sz="2400" b="1" dirty="0">
                <a:solidFill>
                  <a:schemeClr val="tx2"/>
                </a:solidFill>
              </a:rPr>
              <a:t>。</a:t>
            </a:r>
            <a:endParaRPr lang="zh-CN" altLang="en-US" sz="2400" b="1"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5843" name="Rectangle 3"/>
          <p:cNvSpPr>
            <a:spLocks noGrp="1"/>
          </p:cNvSpPr>
          <p:nvPr>
            <p:ph idx="1"/>
          </p:nvPr>
        </p:nvSpPr>
        <p:spPr>
          <a:xfrm>
            <a:off x="250825" y="1341438"/>
            <a:ext cx="8229600" cy="4530725"/>
          </a:xfrm>
        </p:spPr>
        <p:txBody>
          <a:bodyPr vert="horz" wrap="square" lIns="91440" tIns="45720" rIns="91440" bIns="45720" anchor="t" anchorCtr="0"/>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1.</a:t>
            </a:r>
            <a:r>
              <a:rPr lang="zh-CN" altLang="en-US" sz="2400" b="1" dirty="0"/>
              <a:t>电路设计</a:t>
            </a:r>
            <a:endParaRPr lang="zh-CN" altLang="en-US" sz="2400" b="1" dirty="0"/>
          </a:p>
          <a:p>
            <a:pPr eaLnBrk="1" hangingPunct="1">
              <a:lnSpc>
                <a:spcPct val="80000"/>
              </a:lnSpc>
              <a:buNone/>
            </a:pPr>
            <a:r>
              <a:rPr lang="zh-CN" altLang="en-US" sz="2400" b="1" dirty="0"/>
              <a:t>　依据电路功能完成电路的设计。</a:t>
            </a:r>
            <a:endParaRPr lang="zh-CN" altLang="en-US" sz="2400" b="1" dirty="0"/>
          </a:p>
          <a:p>
            <a:pPr eaLnBrk="1" hangingPunct="1">
              <a:lnSpc>
                <a:spcPct val="80000"/>
              </a:lnSpc>
              <a:buNone/>
            </a:pPr>
            <a:r>
              <a:rPr lang="zh-CN" altLang="en-US" sz="2400" b="1" dirty="0"/>
              <a:t>　</a:t>
            </a:r>
            <a:r>
              <a:rPr lang="en-US" altLang="zh-CN" sz="2400" b="1" dirty="0"/>
              <a:t>2.</a:t>
            </a:r>
            <a:r>
              <a:rPr lang="zh-CN" altLang="en-US" sz="2400" b="1" dirty="0"/>
              <a:t>前仿真</a:t>
            </a:r>
            <a:endParaRPr lang="zh-CN" altLang="en-US" sz="2400" b="1" dirty="0"/>
          </a:p>
          <a:p>
            <a:pPr eaLnBrk="1" hangingPunct="1">
              <a:lnSpc>
                <a:spcPct val="80000"/>
              </a:lnSpc>
              <a:buNone/>
            </a:pPr>
            <a:r>
              <a:rPr lang="zh-CN" altLang="en-US" sz="2400" b="1" dirty="0"/>
              <a:t>   电路功能的仿真，包括功耗，电流，电压，温度，压摆幅，输入输出特性等参数的仿真。</a:t>
            </a:r>
            <a:endParaRPr lang="zh-CN" altLang="en-US" sz="2400" b="1" dirty="0"/>
          </a:p>
          <a:p>
            <a:pPr eaLnBrk="1" hangingPunct="1">
              <a:lnSpc>
                <a:spcPct val="80000"/>
              </a:lnSpc>
              <a:buNone/>
            </a:pPr>
            <a:r>
              <a:rPr lang="zh-CN" altLang="en-US" sz="2400" b="1" dirty="0"/>
              <a:t>   </a:t>
            </a:r>
            <a:r>
              <a:rPr lang="en-US" altLang="zh-CN" sz="2400" b="1" dirty="0"/>
              <a:t>3.</a:t>
            </a:r>
            <a:r>
              <a:rPr lang="zh-CN" altLang="en-US" sz="2400" b="1" dirty="0"/>
              <a:t>版图设计（</a:t>
            </a:r>
            <a:r>
              <a:rPr lang="en-US" altLang="zh-CN" sz="2400" b="1" dirty="0"/>
              <a:t>Layout</a:t>
            </a:r>
            <a:r>
              <a:rPr lang="zh-CN" altLang="en-US" sz="2400" b="1" dirty="0"/>
              <a:t>）</a:t>
            </a:r>
            <a:endParaRPr lang="zh-CN" altLang="en-US" sz="2400" b="1" dirty="0"/>
          </a:p>
          <a:p>
            <a:pPr eaLnBrk="1" hangingPunct="1">
              <a:lnSpc>
                <a:spcPct val="80000"/>
              </a:lnSpc>
              <a:buNone/>
            </a:pPr>
            <a:r>
              <a:rPr lang="zh-CN" altLang="en-US" sz="2400" b="1" dirty="0"/>
              <a:t>   依据所设计的电路设计版图。</a:t>
            </a:r>
            <a:endParaRPr lang="zh-CN" altLang="en-US" sz="2400" b="1" dirty="0"/>
          </a:p>
          <a:p>
            <a:pPr eaLnBrk="1" hangingPunct="1">
              <a:lnSpc>
                <a:spcPct val="80000"/>
              </a:lnSpc>
              <a:buNone/>
            </a:pPr>
            <a:r>
              <a:rPr lang="zh-CN" altLang="en-US" sz="2400" b="1" dirty="0"/>
              <a:t>   </a:t>
            </a:r>
            <a:r>
              <a:rPr lang="en-US" altLang="zh-CN" sz="2400" b="1" dirty="0"/>
              <a:t>4.</a:t>
            </a:r>
            <a:r>
              <a:rPr lang="zh-CN" altLang="en-US" sz="2400" b="1" dirty="0"/>
              <a:t>后仿真</a:t>
            </a:r>
            <a:endParaRPr lang="zh-CN" altLang="en-US" sz="2400" b="1" dirty="0"/>
          </a:p>
          <a:p>
            <a:pPr eaLnBrk="1" hangingPunct="1">
              <a:lnSpc>
                <a:spcPct val="80000"/>
              </a:lnSpc>
              <a:buNone/>
            </a:pPr>
            <a:r>
              <a:rPr lang="zh-CN" altLang="en-US" sz="2400" b="1" dirty="0"/>
              <a:t>   对所画的版图进行仿真，并与前仿真比较，若达不到要求需修改或重新设计版图。</a:t>
            </a:r>
            <a:endParaRPr lang="zh-CN" altLang="en-US" sz="2400" b="1" dirty="0"/>
          </a:p>
          <a:p>
            <a:pPr eaLnBrk="1" hangingPunct="1">
              <a:lnSpc>
                <a:spcPct val="80000"/>
              </a:lnSpc>
              <a:buNone/>
            </a:pPr>
            <a:r>
              <a:rPr lang="zh-CN" altLang="en-US" sz="2400" b="1" dirty="0"/>
              <a:t>   </a:t>
            </a:r>
            <a:r>
              <a:rPr lang="en-US" altLang="zh-CN" sz="2400" b="1" dirty="0"/>
              <a:t>5.</a:t>
            </a:r>
            <a:r>
              <a:rPr lang="zh-CN" altLang="en-US" sz="2400" b="1" dirty="0"/>
              <a:t>后续处理</a:t>
            </a:r>
            <a:endParaRPr lang="zh-CN" altLang="en-US" sz="2400" b="1" dirty="0"/>
          </a:p>
          <a:p>
            <a:pPr eaLnBrk="1" hangingPunct="1">
              <a:lnSpc>
                <a:spcPct val="80000"/>
              </a:lnSpc>
              <a:buNone/>
            </a:pPr>
            <a:r>
              <a:rPr lang="zh-CN" altLang="en-US" sz="2400" b="1" dirty="0"/>
              <a:t>　将版图文件生成</a:t>
            </a:r>
            <a:r>
              <a:rPr lang="en-US" altLang="zh-CN" sz="2400" b="1" dirty="0"/>
              <a:t>GDSII</a:t>
            </a:r>
            <a:r>
              <a:rPr lang="zh-CN" altLang="en-US" sz="2400" b="1" dirty="0"/>
              <a:t>文件交予</a:t>
            </a:r>
            <a:r>
              <a:rPr lang="en-US" altLang="zh-CN" sz="2400" b="1" dirty="0"/>
              <a:t>Foundry</a:t>
            </a:r>
            <a:r>
              <a:rPr lang="zh-CN" altLang="en-US" sz="2400" b="1" dirty="0"/>
              <a:t>流片。</a:t>
            </a:r>
            <a:br>
              <a:rPr lang="zh-CN" altLang="en-US" sz="2400" b="1" dirty="0"/>
            </a:br>
            <a:endParaRPr lang="zh-CN" altLang="en-US" sz="2400" b="1" dirty="0"/>
          </a:p>
        </p:txBody>
      </p:sp>
      <p:sp>
        <p:nvSpPr>
          <p:cNvPr id="35844" name="Rectangle 2"/>
          <p:cNvSpPr txBox="1"/>
          <p:nvPr/>
        </p:nvSpPr>
        <p:spPr>
          <a:xfrm>
            <a:off x="457200" y="239713"/>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1.2 </a:t>
            </a:r>
            <a:r>
              <a:rPr lang="zh-CN" altLang="en-US" sz="4400" dirty="0">
                <a:solidFill>
                  <a:schemeClr val="tx2"/>
                </a:solidFill>
              </a:rPr>
              <a:t>模拟集成电路设计流程</a:t>
            </a:r>
            <a:endParaRPr lang="zh-CN" altLang="en-US" sz="44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6867" name="Rectangle 2"/>
          <p:cNvSpPr>
            <a:spLocks noGrp="1"/>
          </p:cNvSpPr>
          <p:nvPr>
            <p:ph type="title"/>
          </p:nvPr>
        </p:nvSpPr>
        <p:spPr>
          <a:xfrm>
            <a:off x="539750" y="333375"/>
            <a:ext cx="8540750" cy="1143000"/>
          </a:xfrm>
        </p:spPr>
        <p:txBody>
          <a:bodyPr vert="horz" wrap="square" lIns="91440" tIns="45720" rIns="91440" bIns="45720" anchor="ctr" anchorCtr="0"/>
          <a:p>
            <a:pPr eaLnBrk="1" hangingPunct="1"/>
            <a:r>
              <a:rPr lang="en-US" altLang="zh-CN" dirty="0"/>
              <a:t>1.3 </a:t>
            </a:r>
            <a:r>
              <a:rPr lang="zh-CN" altLang="en-US" dirty="0"/>
              <a:t>数字技巧和模拟技巧的对比</a:t>
            </a:r>
            <a:endParaRPr lang="zh-CN" altLang="en-US" dirty="0"/>
          </a:p>
        </p:txBody>
      </p:sp>
      <p:sp>
        <p:nvSpPr>
          <p:cNvPr id="75779" name="Rectangle 3"/>
          <p:cNvSpPr>
            <a:spLocks noGrp="1"/>
          </p:cNvSpPr>
          <p:nvPr>
            <p:ph idx="1"/>
          </p:nvPr>
        </p:nvSpPr>
        <p:spPr>
          <a:xfrm>
            <a:off x="395288" y="1268413"/>
            <a:ext cx="8229600" cy="4530725"/>
          </a:xfrm>
        </p:spPr>
        <p:txBody>
          <a:bodyPr vert="horz" wrap="square" lIns="91440" tIns="45720" rIns="91440" bIns="45720" anchor="t" anchorCtr="0"/>
          <a:p>
            <a:pPr eaLnBrk="1" hangingPunct="1">
              <a:lnSpc>
                <a:spcPct val="80000"/>
              </a:lnSpc>
            </a:pPr>
            <a:r>
              <a:rPr lang="zh-CN" altLang="en-US" sz="2800" dirty="0"/>
              <a:t>规模不同</a:t>
            </a:r>
            <a:endParaRPr lang="zh-CN" altLang="en-US" sz="2800" dirty="0"/>
          </a:p>
          <a:p>
            <a:pPr eaLnBrk="1" hangingPunct="1">
              <a:lnSpc>
                <a:spcPct val="80000"/>
              </a:lnSpc>
            </a:pPr>
            <a:r>
              <a:rPr lang="zh-CN" altLang="en-US" sz="2800" dirty="0"/>
              <a:t>主要目标不同</a:t>
            </a:r>
            <a:endParaRPr lang="zh-CN" altLang="en-US" sz="2800" dirty="0"/>
          </a:p>
          <a:p>
            <a:pPr eaLnBrk="1" hangingPunct="1">
              <a:lnSpc>
                <a:spcPct val="80000"/>
              </a:lnSpc>
              <a:buNone/>
            </a:pPr>
            <a:r>
              <a:rPr lang="zh-CN" altLang="en-US" sz="2800" dirty="0"/>
              <a:t>数字：优化芯片尺寸和提高密集度</a:t>
            </a:r>
            <a:endParaRPr lang="zh-CN" altLang="en-US" sz="2800" dirty="0"/>
          </a:p>
          <a:p>
            <a:pPr eaLnBrk="1" hangingPunct="1">
              <a:lnSpc>
                <a:spcPct val="80000"/>
              </a:lnSpc>
              <a:buNone/>
            </a:pPr>
            <a:r>
              <a:rPr lang="zh-CN" altLang="en-US" sz="2800" dirty="0"/>
              <a:t>模拟：</a:t>
            </a:r>
            <a:r>
              <a:rPr lang="zh-CN" altLang="en-US" sz="2800" dirty="0">
                <a:solidFill>
                  <a:srgbClr val="FF0000"/>
                </a:solidFill>
              </a:rPr>
              <a:t>优化电路的性能、匹配程度、速度和功能。</a:t>
            </a:r>
            <a:r>
              <a:rPr lang="zh-CN" altLang="en-US" sz="2800" dirty="0"/>
              <a:t>如布线尺寸是否满足模拟电流消耗的要求？寄生效应是否太高？匹配技术是否恰当？性能比尺寸更为重要！</a:t>
            </a:r>
            <a:endParaRPr lang="zh-CN" altLang="en-US" sz="2800" dirty="0"/>
          </a:p>
          <a:p>
            <a:pPr eaLnBrk="1" hangingPunct="1">
              <a:lnSpc>
                <a:spcPct val="80000"/>
              </a:lnSpc>
            </a:pPr>
            <a:r>
              <a:rPr lang="zh-CN" altLang="en-US" sz="2800" dirty="0"/>
              <a:t>完成进度不同</a:t>
            </a:r>
            <a:endParaRPr lang="zh-CN" altLang="en-US" sz="2800" dirty="0"/>
          </a:p>
          <a:p>
            <a:pPr eaLnBrk="1" hangingPunct="1">
              <a:lnSpc>
                <a:spcPct val="80000"/>
              </a:lnSpc>
              <a:buNone/>
            </a:pPr>
            <a:r>
              <a:rPr lang="zh-CN" altLang="en-US" sz="2800" dirty="0"/>
              <a:t>数字</a:t>
            </a:r>
            <a:r>
              <a:rPr lang="en-US" altLang="zh-CN" sz="2800" dirty="0"/>
              <a:t>:</a:t>
            </a:r>
            <a:r>
              <a:rPr lang="zh-CN" altLang="en-US" sz="2800" dirty="0"/>
              <a:t>电路设计在版图设计之前</a:t>
            </a:r>
            <a:endParaRPr lang="zh-CN" altLang="en-US" sz="2800" dirty="0"/>
          </a:p>
          <a:p>
            <a:pPr eaLnBrk="1" hangingPunct="1">
              <a:lnSpc>
                <a:spcPct val="80000"/>
              </a:lnSpc>
              <a:buNone/>
            </a:pPr>
            <a:r>
              <a:rPr lang="zh-CN" altLang="en-US" sz="2800" dirty="0"/>
              <a:t>模拟：同步进行</a:t>
            </a:r>
            <a:endParaRPr lang="zh-CN" altLang="en-US" sz="2800" dirty="0"/>
          </a:p>
          <a:p>
            <a:pPr eaLnBrk="1" hangingPunct="1">
              <a:lnSpc>
                <a:spcPct val="80000"/>
              </a:lnSpc>
            </a:pPr>
            <a:r>
              <a:rPr lang="zh-CN" altLang="en-US" sz="2800" dirty="0"/>
              <a:t>创新要求不同</a:t>
            </a:r>
            <a:endParaRPr lang="zh-CN" altLang="en-US" sz="2800" dirty="0"/>
          </a:p>
          <a:p>
            <a:pPr eaLnBrk="1" hangingPunct="1">
              <a:lnSpc>
                <a:spcPct val="80000"/>
              </a:lnSpc>
              <a:buNone/>
            </a:pPr>
            <a:endParaRPr lang="zh-CN" altLang="en-US" sz="2800" dirty="0"/>
          </a:p>
          <a:p>
            <a:pPr eaLnBrk="1" hangingPunct="1">
              <a:lnSpc>
                <a:spcPct val="80000"/>
              </a:lnSpc>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charRg st="0" end="5"/>
                                            </p:txEl>
                                          </p:spTgt>
                                        </p:tgtEl>
                                        <p:attrNameLst>
                                          <p:attrName>style.visibility</p:attrName>
                                        </p:attrNameLst>
                                      </p:cBhvr>
                                      <p:to>
                                        <p:strVal val="visible"/>
                                      </p:to>
                                    </p:set>
                                    <p:animEffect transition="in" filter="blinds(horizontal)">
                                      <p:cBhvr>
                                        <p:cTn id="7" dur="2000"/>
                                        <p:tgtEl>
                                          <p:spTgt spid="75779">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charRg st="5" end="12"/>
                                            </p:txEl>
                                          </p:spTgt>
                                        </p:tgtEl>
                                        <p:attrNameLst>
                                          <p:attrName>style.visibility</p:attrName>
                                        </p:attrNameLst>
                                      </p:cBhvr>
                                      <p:to>
                                        <p:strVal val="visible"/>
                                      </p:to>
                                    </p:set>
                                    <p:animEffect transition="in" filter="blinds(horizontal)">
                                      <p:cBhvr>
                                        <p:cTn id="12" dur="2000"/>
                                        <p:tgtEl>
                                          <p:spTgt spid="75779">
                                            <p:txEl>
                                              <p:charRg st="5"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75779">
                                            <p:txEl>
                                              <p:charRg st="12" end="28"/>
                                            </p:txEl>
                                          </p:spTgt>
                                        </p:tgtEl>
                                        <p:attrNameLst>
                                          <p:attrName>style.visibility</p:attrName>
                                        </p:attrNameLst>
                                      </p:cBhvr>
                                      <p:to>
                                        <p:strVal val="visible"/>
                                      </p:to>
                                    </p:set>
                                    <p:anim calcmode="lin" valueType="num">
                                      <p:cBhvr additive="base">
                                        <p:cTn id="17" dur="2000" fill="hold"/>
                                        <p:tgtEl>
                                          <p:spTgt spid="75779">
                                            <p:txEl>
                                              <p:charRg st="12" end="28"/>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75779">
                                            <p:txEl>
                                              <p:charRg st="12" end="28"/>
                                            </p:txEl>
                                          </p:spTgt>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75779">
                                            <p:txEl>
                                              <p:charRg st="28" end="98"/>
                                            </p:txEl>
                                          </p:spTgt>
                                        </p:tgtEl>
                                        <p:attrNameLst>
                                          <p:attrName>style.visibility</p:attrName>
                                        </p:attrNameLst>
                                      </p:cBhvr>
                                      <p:to>
                                        <p:strVal val="visible"/>
                                      </p:to>
                                    </p:set>
                                    <p:anim calcmode="lin" valueType="num">
                                      <p:cBhvr additive="base">
                                        <p:cTn id="21" dur="2000" fill="hold"/>
                                        <p:tgtEl>
                                          <p:spTgt spid="75779">
                                            <p:txEl>
                                              <p:charRg st="28" end="98"/>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75779">
                                            <p:txEl>
                                              <p:charRg st="28" end="98"/>
                                            </p:tx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5779">
                                            <p:txEl>
                                              <p:charRg st="98" end="105"/>
                                            </p:txEl>
                                          </p:spTgt>
                                        </p:tgtEl>
                                        <p:attrNameLst>
                                          <p:attrName>style.visibility</p:attrName>
                                        </p:attrNameLst>
                                      </p:cBhvr>
                                      <p:to>
                                        <p:strVal val="visible"/>
                                      </p:to>
                                    </p:set>
                                    <p:anim calcmode="lin" valueType="num">
                                      <p:cBhvr additive="base">
                                        <p:cTn id="27" dur="2000" fill="hold"/>
                                        <p:tgtEl>
                                          <p:spTgt spid="75779">
                                            <p:txEl>
                                              <p:charRg st="98" end="105"/>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75779">
                                            <p:txEl>
                                              <p:charRg st="98" end="10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5779">
                                            <p:txEl>
                                              <p:charRg st="105" end="120"/>
                                            </p:txEl>
                                          </p:spTgt>
                                        </p:tgtEl>
                                        <p:attrNameLst>
                                          <p:attrName>style.visibility</p:attrName>
                                        </p:attrNameLst>
                                      </p:cBhvr>
                                      <p:to>
                                        <p:strVal val="visible"/>
                                      </p:to>
                                    </p:set>
                                    <p:anim calcmode="lin" valueType="num">
                                      <p:cBhvr additive="base">
                                        <p:cTn id="31" dur="2000" fill="hold"/>
                                        <p:tgtEl>
                                          <p:spTgt spid="75779">
                                            <p:txEl>
                                              <p:charRg st="105" end="120"/>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75779">
                                            <p:txEl>
                                              <p:charRg st="105" end="120"/>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5779">
                                            <p:txEl>
                                              <p:charRg st="120" end="128"/>
                                            </p:txEl>
                                          </p:spTgt>
                                        </p:tgtEl>
                                        <p:attrNameLst>
                                          <p:attrName>style.visibility</p:attrName>
                                        </p:attrNameLst>
                                      </p:cBhvr>
                                      <p:to>
                                        <p:strVal val="visible"/>
                                      </p:to>
                                    </p:set>
                                    <p:anim calcmode="lin" valueType="num">
                                      <p:cBhvr additive="base">
                                        <p:cTn id="35" dur="2000" fill="hold"/>
                                        <p:tgtEl>
                                          <p:spTgt spid="75779">
                                            <p:txEl>
                                              <p:charRg st="120" end="128"/>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75779">
                                            <p:txEl>
                                              <p:charRg st="120" end="12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75779">
                                            <p:txEl>
                                              <p:charRg st="128" end="135"/>
                                            </p:txEl>
                                          </p:spTgt>
                                        </p:tgtEl>
                                        <p:attrNameLst>
                                          <p:attrName>style.visibility</p:attrName>
                                        </p:attrNameLst>
                                      </p:cBhvr>
                                      <p:to>
                                        <p:strVal val="visible"/>
                                      </p:to>
                                    </p:set>
                                    <p:animEffect transition="in" filter="box(in)">
                                      <p:cBhvr>
                                        <p:cTn id="41" dur="2000"/>
                                        <p:tgtEl>
                                          <p:spTgt spid="75779">
                                            <p:txEl>
                                              <p:charRg st="128"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7891" name="Rectangle 3"/>
          <p:cNvSpPr>
            <a:spLocks noGrp="1"/>
          </p:cNvSpPr>
          <p:nvPr>
            <p:ph idx="1"/>
          </p:nvPr>
        </p:nvSpPr>
        <p:spPr>
          <a:xfrm>
            <a:off x="457200" y="1412875"/>
            <a:ext cx="8229600" cy="4530725"/>
          </a:xfrm>
        </p:spPr>
        <p:txBody>
          <a:bodyPr vert="horz" wrap="square" lIns="91440" tIns="45720" rIns="91440" bIns="45720" anchor="t" anchorCtr="0"/>
          <a:p>
            <a:pPr eaLnBrk="1" hangingPunct="1"/>
            <a:r>
              <a:rPr lang="zh-CN" altLang="en-US" b="1" dirty="0">
                <a:solidFill>
                  <a:srgbClr val="FF0000"/>
                </a:solidFill>
                <a:latin typeface="黑体" panose="02010609060101010101" pitchFamily="2" charset="-122"/>
                <a:ea typeface="黑体" panose="02010609060101010101" pitchFamily="2" charset="-122"/>
              </a:rPr>
              <a:t>电路实例</a:t>
            </a:r>
            <a:r>
              <a:rPr lang="en-US" altLang="zh-CN" b="1" dirty="0">
                <a:solidFill>
                  <a:srgbClr val="FF0000"/>
                </a:solidFill>
                <a:latin typeface="黑体" panose="02010609060101010101" pitchFamily="2" charset="-122"/>
                <a:ea typeface="黑体" panose="02010609060101010101" pitchFamily="2" charset="-122"/>
              </a:rPr>
              <a:t>1</a:t>
            </a:r>
            <a:endParaRPr lang="en-US" altLang="zh-CN" dirty="0">
              <a:solidFill>
                <a:srgbClr val="FF0000"/>
              </a:solidFill>
            </a:endParaRPr>
          </a:p>
          <a:p>
            <a:pPr lvl="1" eaLnBrk="1" hangingPunct="1"/>
            <a:r>
              <a:rPr lang="zh-CN" altLang="en-US" dirty="0"/>
              <a:t>问题</a:t>
            </a:r>
            <a:r>
              <a:rPr lang="en-US" altLang="zh-CN" dirty="0"/>
              <a:t>1</a:t>
            </a:r>
            <a:r>
              <a:rPr lang="zh-CN" altLang="en-US" dirty="0"/>
              <a:t>：这个电路是做什么用的？</a:t>
            </a:r>
            <a:endParaRPr lang="zh-CN" altLang="en-US" dirty="0"/>
          </a:p>
          <a:p>
            <a:pPr lvl="1" eaLnBrk="1" hangingPunct="1"/>
            <a:r>
              <a:rPr lang="zh-CN" altLang="en-US" dirty="0"/>
              <a:t>问题２：它需要多大的电流？大电流路径和小电流路径各在什么地方？</a:t>
            </a:r>
            <a:endParaRPr lang="zh-CN" altLang="en-US" dirty="0"/>
          </a:p>
          <a:p>
            <a:pPr lvl="1" eaLnBrk="1" hangingPunct="1"/>
            <a:r>
              <a:rPr lang="zh-CN" altLang="en-US" dirty="0"/>
              <a:t>问题３：有哪些地方需要匹配？</a:t>
            </a:r>
            <a:endParaRPr lang="zh-CN" altLang="en-US" dirty="0"/>
          </a:p>
        </p:txBody>
      </p:sp>
      <p:pic>
        <p:nvPicPr>
          <p:cNvPr id="37892" name="Picture 4"/>
          <p:cNvPicPr>
            <a:picLocks noChangeAspect="1"/>
          </p:cNvPicPr>
          <p:nvPr/>
        </p:nvPicPr>
        <p:blipFill>
          <a:blip r:embed="rId1"/>
          <a:stretch>
            <a:fillRect/>
          </a:stretch>
        </p:blipFill>
        <p:spPr>
          <a:xfrm>
            <a:off x="2965450" y="4052888"/>
            <a:ext cx="2930525" cy="2189162"/>
          </a:xfrm>
          <a:prstGeom prst="rect">
            <a:avLst/>
          </a:prstGeom>
          <a:noFill/>
          <a:ln w="9525">
            <a:noFill/>
          </a:ln>
        </p:spPr>
      </p:pic>
      <p:sp>
        <p:nvSpPr>
          <p:cNvPr id="37893" name="Rectangle 2"/>
          <p:cNvSpPr txBox="1"/>
          <p:nvPr/>
        </p:nvSpPr>
        <p:spPr>
          <a:xfrm>
            <a:off x="609600" y="430213"/>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1.3 </a:t>
            </a:r>
            <a:r>
              <a:rPr lang="zh-CN" altLang="en-US" sz="4400" dirty="0">
                <a:solidFill>
                  <a:schemeClr val="tx2"/>
                </a:solidFill>
              </a:rPr>
              <a:t>数字技巧和模拟技巧的对比</a:t>
            </a:r>
            <a:endParaRPr lang="zh-CN" altLang="en-US" sz="44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6"/>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pic>
        <p:nvPicPr>
          <p:cNvPr id="38915" name="Picture 3" descr="1"/>
          <p:cNvPicPr>
            <a:picLocks noChangeAspect="1"/>
          </p:cNvPicPr>
          <p:nvPr>
            <p:ph sz="half" idx="1"/>
          </p:nvPr>
        </p:nvPicPr>
        <p:blipFill>
          <a:blip r:embed="rId1"/>
          <a:srcRect b="54500"/>
          <a:stretch>
            <a:fillRect/>
          </a:stretch>
        </p:blipFill>
        <p:spPr>
          <a:xfrm>
            <a:off x="506413" y="2160588"/>
            <a:ext cx="4037012" cy="2847975"/>
          </a:xfrm>
        </p:spPr>
      </p:pic>
      <p:sp>
        <p:nvSpPr>
          <p:cNvPr id="38916" name="Text Box 4"/>
          <p:cNvSpPr txBox="1"/>
          <p:nvPr/>
        </p:nvSpPr>
        <p:spPr>
          <a:xfrm>
            <a:off x="609600" y="5068888"/>
            <a:ext cx="37449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400" b="1" dirty="0"/>
              <a:t>限幅放大器的系统框图</a:t>
            </a:r>
            <a:endParaRPr lang="zh-CN" altLang="en-US" sz="2400" b="1" dirty="0"/>
          </a:p>
        </p:txBody>
      </p:sp>
      <p:pic>
        <p:nvPicPr>
          <p:cNvPr id="38917" name="Picture 5" descr="2"/>
          <p:cNvPicPr>
            <a:picLocks noChangeAspect="1"/>
          </p:cNvPicPr>
          <p:nvPr>
            <p:ph sz="half" idx="2"/>
          </p:nvPr>
        </p:nvPicPr>
        <p:blipFill>
          <a:blip r:embed="rId2"/>
          <a:srcRect r="16081" b="12885"/>
          <a:stretch>
            <a:fillRect/>
          </a:stretch>
        </p:blipFill>
        <p:spPr>
          <a:xfrm>
            <a:off x="5040313" y="1524000"/>
            <a:ext cx="3167062" cy="4105275"/>
          </a:xfrm>
        </p:spPr>
      </p:pic>
      <p:sp>
        <p:nvSpPr>
          <p:cNvPr id="38918" name="Text Box 6"/>
          <p:cNvSpPr txBox="1"/>
          <p:nvPr/>
        </p:nvSpPr>
        <p:spPr>
          <a:xfrm>
            <a:off x="4787900" y="5608638"/>
            <a:ext cx="36718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400" b="1" dirty="0"/>
              <a:t>限幅放大器的版图布局</a:t>
            </a:r>
            <a:endParaRPr lang="zh-CN" altLang="en-US" sz="2400" b="1" dirty="0"/>
          </a:p>
        </p:txBody>
      </p:sp>
      <p:sp>
        <p:nvSpPr>
          <p:cNvPr id="12" name="Rectangle 3"/>
          <p:cNvSpPr txBox="1">
            <a:spLocks noChangeArrowheads="1"/>
          </p:cNvSpPr>
          <p:nvPr/>
        </p:nvSpPr>
        <p:spPr bwMode="auto">
          <a:xfrm>
            <a:off x="531813" y="1376363"/>
            <a:ext cx="8229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电路实例</a:t>
            </a:r>
            <a:r>
              <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2</a:t>
            </a:r>
            <a:endPar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endParaRPr>
          </a:p>
        </p:txBody>
      </p:sp>
      <p:sp>
        <p:nvSpPr>
          <p:cNvPr id="38920" name="Rectangle 2"/>
          <p:cNvSpPr txBox="1"/>
          <p:nvPr/>
        </p:nvSpPr>
        <p:spPr>
          <a:xfrm>
            <a:off x="609600" y="430213"/>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1.3 </a:t>
            </a:r>
            <a:r>
              <a:rPr lang="zh-CN" altLang="en-US" sz="4400" dirty="0">
                <a:solidFill>
                  <a:schemeClr val="tx2"/>
                </a:solidFill>
              </a:rPr>
              <a:t>数字技巧和模拟技巧的对比</a:t>
            </a:r>
            <a:endParaRPr lang="zh-CN" altLang="en-US" sz="44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9939" name="Rectangle 3"/>
          <p:cNvSpPr>
            <a:spLocks noGrp="1"/>
          </p:cNvSpPr>
          <p:nvPr>
            <p:ph idx="1"/>
          </p:nvPr>
        </p:nvSpPr>
        <p:spPr>
          <a:xfrm>
            <a:off x="376238" y="1531938"/>
            <a:ext cx="8226425" cy="5399087"/>
          </a:xfrm>
        </p:spPr>
        <p:txBody>
          <a:bodyPr vert="horz" wrap="square" lIns="91440" tIns="45720" rIns="91440" bIns="45720" anchor="t" anchorCtr="0"/>
          <a:p>
            <a:pPr eaLnBrk="1" hangingPunct="1">
              <a:lnSpc>
                <a:spcPct val="90000"/>
              </a:lnSpc>
            </a:pPr>
            <a:r>
              <a:rPr lang="zh-CN" altLang="en-US" sz="2400" b="1" dirty="0"/>
              <a:t>光纤通信系统用</a:t>
            </a:r>
            <a:endParaRPr lang="zh-CN" altLang="en-US" sz="2400" b="1" dirty="0"/>
          </a:p>
          <a:p>
            <a:pPr eaLnBrk="1" hangingPunct="1">
              <a:lnSpc>
                <a:spcPct val="90000"/>
              </a:lnSpc>
            </a:pPr>
            <a:r>
              <a:rPr lang="zh-CN" altLang="en-US" sz="2400" b="1" dirty="0"/>
              <a:t>包括输入缓冲、输出缓冲、放大单元、失调电压补偿回路，采用全差分、全对称的电路结构，级与级之间直接耦合。</a:t>
            </a:r>
            <a:endParaRPr lang="zh-CN" altLang="en-US" sz="2400" b="1" dirty="0"/>
          </a:p>
          <a:p>
            <a:pPr eaLnBrk="1" hangingPunct="1">
              <a:lnSpc>
                <a:spcPct val="90000"/>
              </a:lnSpc>
            </a:pPr>
            <a:r>
              <a:rPr lang="zh-CN" altLang="en-US" sz="2400" b="1" dirty="0"/>
              <a:t>版图布局特点：</a:t>
            </a:r>
            <a:endParaRPr lang="zh-CN" altLang="en-US" sz="2400" b="1" dirty="0"/>
          </a:p>
          <a:p>
            <a:pPr eaLnBrk="1" hangingPunct="1">
              <a:lnSpc>
                <a:spcPct val="90000"/>
              </a:lnSpc>
              <a:buNone/>
            </a:pPr>
            <a:r>
              <a:rPr lang="zh-CN" altLang="en-US" sz="2400" b="1" dirty="0">
                <a:latin typeface="黑体" panose="02010609060101010101" pitchFamily="2" charset="-122"/>
                <a:ea typeface="黑体" panose="02010609060101010101" pitchFamily="2" charset="-122"/>
              </a:rPr>
              <a:t>①</a:t>
            </a:r>
            <a:r>
              <a:rPr lang="zh-CN" altLang="en-US" sz="2400" b="1" dirty="0">
                <a:latin typeface="宋体" panose="02010600030101010101" pitchFamily="2" charset="-122"/>
              </a:rPr>
              <a:t>全对称结构：对于差动放大器的直流和高频高速性能至关重要。</a:t>
            </a: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②输入</a:t>
            </a:r>
            <a:r>
              <a:rPr lang="en-US" altLang="zh-CN" sz="2400" b="1" dirty="0">
                <a:latin typeface="宋体" panose="02010600030101010101" pitchFamily="2" charset="-122"/>
              </a:rPr>
              <a:t>/</a:t>
            </a:r>
            <a:r>
              <a:rPr lang="zh-CN" altLang="en-US" sz="2400" b="1" dirty="0">
                <a:latin typeface="宋体" panose="02010600030101010101" pitchFamily="2" charset="-122"/>
              </a:rPr>
              <a:t>输出基本实现最短直线沟通，争取最小互连线寄生参数和信号的最小延迟；</a:t>
            </a: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③输入</a:t>
            </a:r>
            <a:r>
              <a:rPr lang="en-US" altLang="zh-CN" sz="2400" b="1" dirty="0">
                <a:latin typeface="宋体" panose="02010600030101010101" pitchFamily="2" charset="-122"/>
              </a:rPr>
              <a:t>/</a:t>
            </a:r>
            <a:r>
              <a:rPr lang="zh-CN" altLang="en-US" sz="2400" b="1" dirty="0">
                <a:latin typeface="宋体" panose="02010600030101010101" pitchFamily="2" charset="-122"/>
              </a:rPr>
              <a:t>输出焊盘置于左右两边，在保证最短直线沟通的前提下争取最小串扰；</a:t>
            </a: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⑤利用芯片空余面积在芯片实现电容</a:t>
            </a:r>
            <a:r>
              <a:rPr lang="en-US" altLang="zh-CN" sz="2400" b="1" dirty="0">
                <a:latin typeface="宋体" panose="02010600030101010101" pitchFamily="2" charset="-122"/>
              </a:rPr>
              <a:t>C1,C2</a:t>
            </a:r>
            <a:r>
              <a:rPr lang="zh-CN" altLang="en-US" sz="2400" b="1" dirty="0">
                <a:latin typeface="宋体" panose="02010600030101010101" pitchFamily="2" charset="-122"/>
              </a:rPr>
              <a:t>的部分分量；</a:t>
            </a: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⑥对地线和电源线分别布置了</a:t>
            </a:r>
            <a:r>
              <a:rPr lang="en-US" altLang="zh-CN" sz="2400" b="1" dirty="0">
                <a:latin typeface="宋体" panose="02010600030101010101" pitchFamily="2" charset="-122"/>
              </a:rPr>
              <a:t>6</a:t>
            </a:r>
            <a:r>
              <a:rPr lang="zh-CN" altLang="en-US" sz="2400" b="1" dirty="0">
                <a:latin typeface="宋体" panose="02010600030101010101" pitchFamily="2" charset="-122"/>
              </a:rPr>
              <a:t>个和</a:t>
            </a:r>
            <a:r>
              <a:rPr lang="en-US" altLang="zh-CN" sz="2400" b="1" dirty="0">
                <a:latin typeface="宋体" panose="02010600030101010101" pitchFamily="2" charset="-122"/>
              </a:rPr>
              <a:t>8</a:t>
            </a:r>
            <a:r>
              <a:rPr lang="zh-CN" altLang="en-US" sz="2400" b="1" dirty="0">
                <a:latin typeface="宋体" panose="02010600030101010101" pitchFamily="2" charset="-122"/>
              </a:rPr>
              <a:t>个焊盘，充分减小了它们的寄生电阻和电感；</a:t>
            </a:r>
            <a:endParaRPr lang="zh-CN" altLang="en-US" sz="2400" b="1" dirty="0">
              <a:latin typeface="宋体" panose="02010600030101010101" pitchFamily="2" charset="-122"/>
            </a:endParaRPr>
          </a:p>
          <a:p>
            <a:pPr eaLnBrk="1" hangingPunct="1">
              <a:lnSpc>
                <a:spcPct val="90000"/>
              </a:lnSpc>
              <a:buNone/>
            </a:pPr>
            <a:endParaRPr lang="zh-CN" altLang="en-US" sz="2400" b="1" dirty="0"/>
          </a:p>
          <a:p>
            <a:pPr eaLnBrk="1" hangingPunct="1">
              <a:lnSpc>
                <a:spcPct val="90000"/>
              </a:lnSpc>
              <a:buNone/>
            </a:pPr>
            <a:endParaRPr lang="zh-CN" altLang="en-US" sz="2400" b="1" dirty="0"/>
          </a:p>
          <a:p>
            <a:pPr eaLnBrk="1" hangingPunct="1">
              <a:lnSpc>
                <a:spcPct val="90000"/>
              </a:lnSpc>
            </a:pPr>
            <a:endParaRPr lang="en-US" altLang="zh-CN" sz="2400" b="1" dirty="0"/>
          </a:p>
        </p:txBody>
      </p:sp>
      <p:sp>
        <p:nvSpPr>
          <p:cNvPr id="8" name="Rectangle 3"/>
          <p:cNvSpPr txBox="1">
            <a:spLocks noChangeArrowheads="1"/>
          </p:cNvSpPr>
          <p:nvPr/>
        </p:nvSpPr>
        <p:spPr bwMode="auto">
          <a:xfrm>
            <a:off x="434975" y="923925"/>
            <a:ext cx="8229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电路实例</a:t>
            </a:r>
            <a:r>
              <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2</a:t>
            </a:r>
            <a:r>
              <a:rPr kumimoji="0" lang="zh-CN" altLang="en-US"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说明</a:t>
            </a:r>
            <a:endPar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endParaRPr>
          </a:p>
        </p:txBody>
      </p:sp>
      <p:sp>
        <p:nvSpPr>
          <p:cNvPr id="39941" name="Rectangle 2"/>
          <p:cNvSpPr txBox="1"/>
          <p:nvPr/>
        </p:nvSpPr>
        <p:spPr>
          <a:xfrm>
            <a:off x="512763" y="-2222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1.3 </a:t>
            </a:r>
            <a:r>
              <a:rPr lang="zh-CN" altLang="en-US" sz="4400" dirty="0">
                <a:solidFill>
                  <a:schemeClr val="tx2"/>
                </a:solidFill>
              </a:rPr>
              <a:t>数字技巧和模拟技巧的对比</a:t>
            </a:r>
            <a:endParaRPr lang="zh-CN" altLang="en-US" sz="4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9219" name="Rectangle 2"/>
          <p:cNvSpPr>
            <a:spLocks noGrp="1"/>
          </p:cNvSpPr>
          <p:nvPr>
            <p:ph type="title"/>
          </p:nvPr>
        </p:nvSpPr>
        <p:spPr>
          <a:xfrm>
            <a:off x="301625" y="525463"/>
            <a:ext cx="8540750" cy="1143000"/>
          </a:xfrm>
        </p:spPr>
        <p:txBody>
          <a:bodyPr vert="horz" wrap="square" lIns="91440" tIns="45720" rIns="91440" bIns="45720" anchor="ctr" anchorCtr="0"/>
          <a:p>
            <a:pPr eaLnBrk="1" hangingPunct="1"/>
            <a:r>
              <a:rPr lang="en-US" altLang="zh-CN" dirty="0"/>
              <a:t>1.1 </a:t>
            </a:r>
            <a:r>
              <a:rPr lang="zh-CN" altLang="en-US" dirty="0"/>
              <a:t>数字集成电路设计流程</a:t>
            </a:r>
            <a:endParaRPr lang="zh-CN" altLang="en-US" dirty="0"/>
          </a:p>
        </p:txBody>
      </p:sp>
      <p:sp>
        <p:nvSpPr>
          <p:cNvPr id="9220" name="Rectangle 3"/>
          <p:cNvSpPr>
            <a:spLocks noGrp="1"/>
          </p:cNvSpPr>
          <p:nvPr>
            <p:ph idx="1"/>
          </p:nvPr>
        </p:nvSpPr>
        <p:spPr>
          <a:xfrm>
            <a:off x="303213" y="1700213"/>
            <a:ext cx="8540750" cy="3886200"/>
          </a:xfrm>
        </p:spPr>
        <p:txBody>
          <a:bodyPr vert="horz" wrap="square" lIns="91440" tIns="45720" rIns="91440" bIns="45720" anchor="t" anchorCtr="0"/>
          <a:p>
            <a:pPr eaLnBrk="1" hangingPunct="1">
              <a:lnSpc>
                <a:spcPct val="80000"/>
              </a:lnSpc>
            </a:pPr>
            <a:r>
              <a:rPr lang="zh-CN" altLang="en-US" sz="2800" dirty="0"/>
              <a:t>基于分层分级的思想，一般采用自顶向下（</a:t>
            </a:r>
            <a:r>
              <a:rPr lang="en-US" altLang="zh-CN" sz="2800" dirty="0"/>
              <a:t>top-down)</a:t>
            </a:r>
            <a:r>
              <a:rPr lang="zh-CN" altLang="en-US" sz="2800" dirty="0"/>
              <a:t>的设计过程</a:t>
            </a:r>
            <a:endParaRPr lang="zh-CN" altLang="en-US" sz="2800" dirty="0"/>
          </a:p>
          <a:p>
            <a:pPr eaLnBrk="1" hangingPunct="1">
              <a:lnSpc>
                <a:spcPct val="80000"/>
              </a:lnSpc>
            </a:pPr>
            <a:r>
              <a:rPr lang="zh-CN" altLang="en-US" sz="2800" dirty="0"/>
              <a:t>主要分以下阶段：</a:t>
            </a:r>
            <a:endParaRPr lang="zh-CN" altLang="en-US" sz="2800" dirty="0"/>
          </a:p>
          <a:p>
            <a:pPr eaLnBrk="1" hangingPunct="1">
              <a:lnSpc>
                <a:spcPct val="80000"/>
              </a:lnSpc>
              <a:buNone/>
            </a:pPr>
            <a:r>
              <a:rPr lang="zh-CN" altLang="en-US" sz="2800" dirty="0"/>
              <a:t>  </a:t>
            </a:r>
            <a:r>
              <a:rPr lang="en-US" altLang="zh-CN" sz="2800" dirty="0"/>
              <a:t>1</a:t>
            </a:r>
            <a:r>
              <a:rPr lang="zh-CN" altLang="en-US" sz="2800" dirty="0"/>
              <a:t>、功能设计：根据设计要求进行功能划分，进行</a:t>
            </a:r>
            <a:r>
              <a:rPr lang="en-US" altLang="zh-CN" sz="2800" dirty="0"/>
              <a:t>RTL</a:t>
            </a:r>
            <a:r>
              <a:rPr lang="zh-CN" altLang="en-US" sz="2800" dirty="0"/>
              <a:t>级描述</a:t>
            </a:r>
            <a:endParaRPr lang="zh-CN" altLang="en-US" sz="2800" dirty="0"/>
          </a:p>
          <a:p>
            <a:pPr eaLnBrk="1" hangingPunct="1">
              <a:lnSpc>
                <a:spcPct val="80000"/>
              </a:lnSpc>
              <a:buNone/>
            </a:pPr>
            <a:r>
              <a:rPr lang="zh-CN" altLang="en-US" sz="2800" dirty="0"/>
              <a:t>  </a:t>
            </a:r>
            <a:r>
              <a:rPr lang="en-US" altLang="zh-CN" sz="2800" dirty="0"/>
              <a:t>2</a:t>
            </a:r>
            <a:r>
              <a:rPr lang="zh-CN" altLang="en-US" sz="2800" dirty="0"/>
              <a:t>、</a:t>
            </a:r>
            <a:r>
              <a:rPr lang="en-US" altLang="zh-CN" sz="2800" dirty="0"/>
              <a:t>RTL</a:t>
            </a:r>
            <a:r>
              <a:rPr lang="zh-CN" altLang="en-US" sz="2800" dirty="0"/>
              <a:t>级模拟与验证：检验功能的正确性</a:t>
            </a:r>
            <a:endParaRPr lang="zh-CN" altLang="en-US" sz="2800" dirty="0"/>
          </a:p>
          <a:p>
            <a:pPr eaLnBrk="1" hangingPunct="1">
              <a:lnSpc>
                <a:spcPct val="80000"/>
              </a:lnSpc>
              <a:buNone/>
            </a:pPr>
            <a:r>
              <a:rPr lang="zh-CN" altLang="en-US" sz="2800" dirty="0"/>
              <a:t>  </a:t>
            </a:r>
            <a:r>
              <a:rPr lang="en-US" altLang="zh-CN" sz="2800" dirty="0"/>
              <a:t>3</a:t>
            </a:r>
            <a:r>
              <a:rPr lang="zh-CN" altLang="en-US" sz="2800" dirty="0"/>
              <a:t>、逻辑综合：生成逻辑网表</a:t>
            </a:r>
            <a:endParaRPr lang="zh-CN" altLang="en-US" sz="2800" dirty="0"/>
          </a:p>
          <a:p>
            <a:pPr eaLnBrk="1" hangingPunct="1">
              <a:lnSpc>
                <a:spcPct val="80000"/>
              </a:lnSpc>
              <a:buNone/>
            </a:pPr>
            <a:r>
              <a:rPr lang="zh-CN" altLang="en-US" sz="2800" dirty="0"/>
              <a:t>  </a:t>
            </a:r>
            <a:r>
              <a:rPr lang="en-US" altLang="zh-CN" sz="2800" dirty="0"/>
              <a:t>4</a:t>
            </a:r>
            <a:r>
              <a:rPr lang="zh-CN" altLang="en-US" sz="2800" dirty="0"/>
              <a:t>、逻辑模拟与验证：检验综合的结果</a:t>
            </a:r>
            <a:endParaRPr lang="zh-CN" altLang="en-US" sz="2800" dirty="0"/>
          </a:p>
          <a:p>
            <a:pPr eaLnBrk="1" hangingPunct="1">
              <a:lnSpc>
                <a:spcPct val="80000"/>
              </a:lnSpc>
              <a:buNone/>
            </a:pPr>
            <a:r>
              <a:rPr lang="zh-CN" altLang="en-US" sz="2800" dirty="0"/>
              <a:t>  </a:t>
            </a:r>
            <a:r>
              <a:rPr lang="en-US" altLang="zh-CN" sz="2800" dirty="0"/>
              <a:t>5</a:t>
            </a:r>
            <a:r>
              <a:rPr lang="zh-CN" altLang="en-US" sz="2800" dirty="0"/>
              <a:t>、版图生成、检查与验证：用综合的结果根据逻辑与电路及工艺要求，生成光刻用的掩膜版图</a:t>
            </a:r>
            <a:endParaRPr lang="zh-CN" altLang="en-US" sz="2800" dirty="0"/>
          </a:p>
          <a:p>
            <a:pPr eaLnBrk="1" hangingPunct="1">
              <a:lnSpc>
                <a:spcPct val="80000"/>
              </a:lnSpc>
              <a:buNone/>
            </a:pPr>
            <a:r>
              <a:rPr lang="zh-CN" altLang="en-US" sz="2800" dirty="0"/>
              <a:t>  </a:t>
            </a:r>
            <a:r>
              <a:rPr lang="en-US" altLang="zh-CN" sz="2800" dirty="0"/>
              <a:t>6</a:t>
            </a:r>
            <a:r>
              <a:rPr lang="zh-CN" altLang="en-US" sz="2800" dirty="0"/>
              <a:t>、提交版图数据，流片</a:t>
            </a:r>
            <a:endParaRPr lang="zh-CN" altLang="en-US" sz="2800" dirty="0"/>
          </a:p>
          <a:p>
            <a:pPr eaLnBrk="1" hangingPunct="1">
              <a:lnSpc>
                <a:spcPct val="80000"/>
              </a:lnSpc>
              <a:buNone/>
            </a:pP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4099" name="Rectangle 3"/>
          <p:cNvSpPr>
            <a:spLocks noGrp="1"/>
          </p:cNvSpPr>
          <p:nvPr>
            <p:ph idx="1"/>
          </p:nvPr>
        </p:nvSpPr>
        <p:spPr>
          <a:xfrm>
            <a:off x="457200" y="2133600"/>
            <a:ext cx="8229600" cy="4805363"/>
          </a:xfrm>
        </p:spPr>
        <p:txBody>
          <a:bodyPr vert="horz" wrap="square" lIns="91440" tIns="45720" rIns="91440" bIns="45720" anchor="t" anchorCtr="0"/>
          <a:p>
            <a:pPr eaLnBrk="1" hangingPunct="1">
              <a:buNone/>
            </a:pPr>
            <a:endParaRPr lang="en-US" altLang="zh-CN" sz="2800" dirty="0"/>
          </a:p>
          <a:p>
            <a:pPr eaLnBrk="1" hangingPunct="1">
              <a:buNone/>
            </a:pPr>
            <a:r>
              <a:rPr lang="en-US" altLang="zh-CN" sz="2800" dirty="0"/>
              <a:t>1</a:t>
            </a:r>
            <a:r>
              <a:rPr lang="zh-CN" altLang="en-US" sz="2800" dirty="0"/>
              <a:t>、验证电路逻辑（</a:t>
            </a:r>
            <a:r>
              <a:rPr lang="en-US" altLang="zh-CN" sz="2800" dirty="0"/>
              <a:t>Verifying the Circuitry Logic</a:t>
            </a:r>
            <a:r>
              <a:rPr lang="zh-CN" altLang="en-US" sz="2800" dirty="0"/>
              <a:t>）</a:t>
            </a:r>
            <a:endParaRPr lang="zh-CN" altLang="en-US" sz="2800" dirty="0"/>
          </a:p>
          <a:p>
            <a:pPr eaLnBrk="1" hangingPunct="1">
              <a:buNone/>
            </a:pPr>
            <a:r>
              <a:rPr lang="en-US" altLang="zh-CN" sz="2800" dirty="0"/>
              <a:t>2</a:t>
            </a:r>
            <a:r>
              <a:rPr lang="zh-CN" altLang="en-US" sz="2800" dirty="0"/>
              <a:t>、编译网表（</a:t>
            </a:r>
            <a:r>
              <a:rPr lang="en-US" altLang="zh-CN" sz="2800" dirty="0"/>
              <a:t>Compiling a Netlist</a:t>
            </a:r>
            <a:r>
              <a:rPr lang="zh-CN" altLang="en-US" sz="2800" dirty="0"/>
              <a:t>）</a:t>
            </a:r>
            <a:endParaRPr lang="zh-CN" altLang="en-US" sz="2800" dirty="0"/>
          </a:p>
          <a:p>
            <a:pPr eaLnBrk="1" hangingPunct="1">
              <a:buNone/>
            </a:pPr>
            <a:r>
              <a:rPr lang="en-US" altLang="zh-CN" sz="2800" dirty="0"/>
              <a:t>3</a:t>
            </a:r>
            <a:r>
              <a:rPr lang="zh-CN" altLang="en-US" sz="2800" dirty="0"/>
              <a:t>、版图设计过程（ </a:t>
            </a:r>
            <a:r>
              <a:rPr lang="en-US" altLang="zh-CN" sz="2800" dirty="0"/>
              <a:t>Layout Process </a:t>
            </a:r>
            <a:r>
              <a:rPr lang="zh-CN" altLang="en-US" sz="2800" dirty="0"/>
              <a:t>）</a:t>
            </a:r>
            <a:endParaRPr lang="zh-CN" altLang="en-US" sz="2800" dirty="0"/>
          </a:p>
          <a:p>
            <a:pPr eaLnBrk="1" hangingPunct="1">
              <a:buFontTx/>
              <a:buNone/>
            </a:pPr>
            <a:r>
              <a:rPr lang="zh-CN" altLang="en-US" sz="2800" dirty="0"/>
              <a:t> </a:t>
            </a:r>
            <a:r>
              <a:rPr lang="en-US" altLang="zh-CN" sz="2800" dirty="0"/>
              <a:t>(1)</a:t>
            </a:r>
            <a:r>
              <a:rPr lang="zh-CN" altLang="en-US" sz="2800" dirty="0"/>
              <a:t>平面布局（ </a:t>
            </a:r>
            <a:r>
              <a:rPr lang="en-US" altLang="zh-CN" sz="2800" dirty="0"/>
              <a:t>FloorPlanning </a:t>
            </a:r>
            <a:r>
              <a:rPr lang="zh-CN" altLang="en-US" sz="2800" dirty="0"/>
              <a:t>）</a:t>
            </a:r>
            <a:endParaRPr lang="zh-CN" altLang="en-US" sz="2800" dirty="0"/>
          </a:p>
          <a:p>
            <a:pPr eaLnBrk="1" hangingPunct="1">
              <a:buNone/>
            </a:pPr>
            <a:r>
              <a:rPr lang="zh-CN" altLang="en-US" sz="2800" dirty="0"/>
              <a:t> </a:t>
            </a:r>
            <a:r>
              <a:rPr lang="en-US" altLang="zh-CN" sz="2800" dirty="0"/>
              <a:t>(2)</a:t>
            </a:r>
            <a:r>
              <a:rPr lang="zh-CN" altLang="en-US" sz="2800" dirty="0"/>
              <a:t>布置 （ </a:t>
            </a:r>
            <a:r>
              <a:rPr lang="en-US" altLang="zh-CN" sz="2800" dirty="0"/>
              <a:t>Placement </a:t>
            </a:r>
            <a:r>
              <a:rPr lang="zh-CN" altLang="en-US" sz="2800" dirty="0"/>
              <a:t>）</a:t>
            </a:r>
            <a:endParaRPr lang="zh-CN" altLang="en-US" sz="2800" dirty="0"/>
          </a:p>
          <a:p>
            <a:pPr eaLnBrk="1" hangingPunct="1">
              <a:buNone/>
            </a:pPr>
            <a:r>
              <a:rPr lang="zh-CN" altLang="en-US" sz="2800" dirty="0"/>
              <a:t> </a:t>
            </a:r>
            <a:r>
              <a:rPr lang="en-US" altLang="zh-CN" sz="2800" dirty="0"/>
              <a:t>(3)</a:t>
            </a:r>
            <a:r>
              <a:rPr lang="zh-CN" altLang="en-US" sz="2800" dirty="0"/>
              <a:t>布线 （ </a:t>
            </a:r>
            <a:r>
              <a:rPr lang="en-US" altLang="zh-CN" sz="2800" dirty="0"/>
              <a:t>Routing </a:t>
            </a:r>
            <a:r>
              <a:rPr lang="zh-CN" altLang="en-US" sz="2800" dirty="0"/>
              <a:t>）</a:t>
            </a:r>
            <a:endParaRPr lang="zh-CN" altLang="en-US" sz="2800" dirty="0"/>
          </a:p>
          <a:p>
            <a:pPr eaLnBrk="1" hangingPunct="1">
              <a:buNone/>
            </a:pPr>
            <a:r>
              <a:rPr lang="zh-CN" altLang="en-US" sz="2800" dirty="0"/>
              <a:t> </a:t>
            </a:r>
            <a:r>
              <a:rPr lang="en-US" altLang="zh-CN" sz="2800" dirty="0"/>
              <a:t>(4)</a:t>
            </a:r>
            <a:r>
              <a:rPr lang="zh-CN" altLang="en-US" sz="2800" dirty="0"/>
              <a:t>验证（ </a:t>
            </a:r>
            <a:r>
              <a:rPr lang="en-US" altLang="zh-CN" sz="2800" dirty="0"/>
              <a:t>Verification</a:t>
            </a:r>
            <a:r>
              <a:rPr lang="zh-CN" altLang="en-US" sz="2800" dirty="0"/>
              <a:t>）</a:t>
            </a:r>
            <a:endParaRPr lang="zh-CN" altLang="en-US" sz="2800" dirty="0"/>
          </a:p>
        </p:txBody>
      </p:sp>
      <p:sp>
        <p:nvSpPr>
          <p:cNvPr id="10244" name="标题 1"/>
          <p:cNvSpPr>
            <a:spLocks noGrp="1"/>
          </p:cNvSpPr>
          <p:nvPr>
            <p:ph type="title"/>
          </p:nvPr>
        </p:nvSpPr>
        <p:spPr/>
        <p:txBody>
          <a:bodyPr vert="horz" wrap="square" lIns="91440" tIns="45720" rIns="91440" bIns="45720" anchor="ctr" anchorCtr="0"/>
          <a:p>
            <a:endParaRPr lang="zh-CN" altLang="en-US" dirty="0"/>
          </a:p>
        </p:txBody>
      </p:sp>
      <p:sp>
        <p:nvSpPr>
          <p:cNvPr id="10245" name="Rectangle 2"/>
          <p:cNvSpPr txBox="1"/>
          <p:nvPr/>
        </p:nvSpPr>
        <p:spPr>
          <a:xfrm>
            <a:off x="768350" y="4349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9" name="内容占位符 2"/>
          <p:cNvSpPr txBox="1"/>
          <p:nvPr/>
        </p:nvSpPr>
        <p:spPr bwMode="auto">
          <a:xfrm>
            <a:off x="457200" y="1498600"/>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1" end="41"/>
                                            </p:txEl>
                                          </p:spTgt>
                                        </p:tgtEl>
                                        <p:attrNameLst>
                                          <p:attrName>style.visibility</p:attrName>
                                        </p:attrNameLst>
                                      </p:cBhvr>
                                      <p:to>
                                        <p:strVal val="visible"/>
                                      </p:to>
                                    </p:set>
                                    <p:animEffect transition="in" filter="blinds(horizontal)">
                                      <p:cBhvr>
                                        <p:cTn id="7" dur="2000"/>
                                        <p:tgtEl>
                                          <p:spTgt spid="4099">
                                            <p:txEl>
                                              <p:charRg st="1"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charRg st="41" end="69"/>
                                            </p:txEl>
                                          </p:spTgt>
                                        </p:tgtEl>
                                        <p:attrNameLst>
                                          <p:attrName>style.visibility</p:attrName>
                                        </p:attrNameLst>
                                      </p:cBhvr>
                                      <p:to>
                                        <p:strVal val="visible"/>
                                      </p:to>
                                    </p:set>
                                    <p:animEffect transition="in" filter="blinds(horizontal)">
                                      <p:cBhvr>
                                        <p:cTn id="12" dur="2000"/>
                                        <p:tgtEl>
                                          <p:spTgt spid="4099">
                                            <p:txEl>
                                              <p:charRg st="41"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xEl>
                                              <p:charRg st="69" end="96"/>
                                            </p:txEl>
                                          </p:spTgt>
                                        </p:tgtEl>
                                        <p:attrNameLst>
                                          <p:attrName>style.visibility</p:attrName>
                                        </p:attrNameLst>
                                      </p:cBhvr>
                                      <p:to>
                                        <p:strVal val="visible"/>
                                      </p:to>
                                    </p:set>
                                    <p:animEffect transition="in" filter="blinds(horizontal)">
                                      <p:cBhvr>
                                        <p:cTn id="17" dur="2000"/>
                                        <p:tgtEl>
                                          <p:spTgt spid="4099">
                                            <p:txEl>
                                              <p:charRg st="69"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99">
                                            <p:txEl>
                                              <p:charRg st="96" end="122"/>
                                            </p:txEl>
                                          </p:spTgt>
                                        </p:tgtEl>
                                        <p:attrNameLst>
                                          <p:attrName>style.visibility</p:attrName>
                                        </p:attrNameLst>
                                      </p:cBhvr>
                                      <p:to>
                                        <p:strVal val="visible"/>
                                      </p:to>
                                    </p:set>
                                    <p:anim calcmode="lin" valueType="num">
                                      <p:cBhvr additive="base">
                                        <p:cTn id="22" dur="1000" fill="hold"/>
                                        <p:tgtEl>
                                          <p:spTgt spid="4099">
                                            <p:txEl>
                                              <p:charRg st="96" end="12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4099">
                                            <p:txEl>
                                              <p:charRg st="96" end="12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099">
                                            <p:txEl>
                                              <p:charRg st="122" end="143"/>
                                            </p:txEl>
                                          </p:spTgt>
                                        </p:tgtEl>
                                        <p:attrNameLst>
                                          <p:attrName>style.visibility</p:attrName>
                                        </p:attrNameLst>
                                      </p:cBhvr>
                                      <p:to>
                                        <p:strVal val="visible"/>
                                      </p:to>
                                    </p:set>
                                    <p:anim calcmode="lin" valueType="num">
                                      <p:cBhvr additive="base">
                                        <p:cTn id="28" dur="1000" fill="hold"/>
                                        <p:tgtEl>
                                          <p:spTgt spid="4099">
                                            <p:txEl>
                                              <p:charRg st="122" end="143"/>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4099">
                                            <p:txEl>
                                              <p:charRg st="122" end="14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099">
                                            <p:txEl>
                                              <p:charRg st="143" end="162"/>
                                            </p:txEl>
                                          </p:spTgt>
                                        </p:tgtEl>
                                        <p:attrNameLst>
                                          <p:attrName>style.visibility</p:attrName>
                                        </p:attrNameLst>
                                      </p:cBhvr>
                                      <p:to>
                                        <p:strVal val="visible"/>
                                      </p:to>
                                    </p:set>
                                    <p:anim calcmode="lin" valueType="num">
                                      <p:cBhvr additive="base">
                                        <p:cTn id="34" dur="1000" fill="hold"/>
                                        <p:tgtEl>
                                          <p:spTgt spid="4099">
                                            <p:txEl>
                                              <p:charRg st="143" end="162"/>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4099">
                                            <p:txEl>
                                              <p:charRg st="143" end="16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099">
                                            <p:txEl>
                                              <p:charRg st="162" end="184"/>
                                            </p:txEl>
                                          </p:spTgt>
                                        </p:tgtEl>
                                        <p:attrNameLst>
                                          <p:attrName>style.visibility</p:attrName>
                                        </p:attrNameLst>
                                      </p:cBhvr>
                                      <p:to>
                                        <p:strVal val="visible"/>
                                      </p:to>
                                    </p:set>
                                    <p:anim calcmode="lin" valueType="num">
                                      <p:cBhvr additive="base">
                                        <p:cTn id="40" dur="1000" fill="hold"/>
                                        <p:tgtEl>
                                          <p:spTgt spid="4099">
                                            <p:txEl>
                                              <p:charRg st="162" end="184"/>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4099">
                                            <p:txEl>
                                              <p:charRg st="162"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1267" name="Rectangle 2"/>
          <p:cNvSpPr>
            <a:spLocks noGrp="1"/>
          </p:cNvSpPr>
          <p:nvPr>
            <p:ph type="title"/>
          </p:nvPr>
        </p:nvSpPr>
        <p:spPr>
          <a:xfrm>
            <a:off x="428625" y="2062163"/>
            <a:ext cx="8686800" cy="581025"/>
          </a:xfrm>
        </p:spPr>
        <p:txBody>
          <a:bodyPr vert="horz" wrap="square" lIns="91440" tIns="45720" rIns="91440" bIns="45720" anchor="ctr" anchorCtr="0"/>
          <a:p>
            <a:pPr eaLnBrk="1" hangingPunct="1"/>
            <a:r>
              <a:rPr lang="en-US" altLang="zh-CN" sz="3200" dirty="0"/>
              <a:t>1</a:t>
            </a:r>
            <a:r>
              <a:rPr lang="zh-CN" altLang="en-US" sz="3200" dirty="0"/>
              <a:t>、验证电路逻辑（</a:t>
            </a:r>
            <a:r>
              <a:rPr lang="en-US" altLang="zh-CN" sz="3200" dirty="0"/>
              <a:t>Verifying the Circuitry Logic</a:t>
            </a:r>
            <a:r>
              <a:rPr lang="zh-CN" altLang="en-US" sz="3200" dirty="0"/>
              <a:t>）</a:t>
            </a:r>
            <a:endParaRPr lang="zh-CN" altLang="en-US" sz="3200" dirty="0"/>
          </a:p>
        </p:txBody>
      </p:sp>
      <p:sp>
        <p:nvSpPr>
          <p:cNvPr id="11268" name="Rectangle 3"/>
          <p:cNvSpPr>
            <a:spLocks noGrp="1"/>
          </p:cNvSpPr>
          <p:nvPr>
            <p:ph idx="1"/>
          </p:nvPr>
        </p:nvSpPr>
        <p:spPr>
          <a:xfrm>
            <a:off x="455613" y="2643188"/>
            <a:ext cx="8688387" cy="4497387"/>
          </a:xfrm>
        </p:spPr>
        <p:txBody>
          <a:bodyPr vert="horz" wrap="square" lIns="91440" tIns="45720" rIns="91440" bIns="45720" anchor="t" anchorCtr="0"/>
          <a:p>
            <a:pPr eaLnBrk="1" hangingPunct="1"/>
            <a:r>
              <a:rPr lang="en-US" altLang="zh-CN" sz="2600" dirty="0"/>
              <a:t>Circuit designers use  languages called </a:t>
            </a:r>
            <a:r>
              <a:rPr lang="en-US" altLang="zh-CN" sz="2600" dirty="0">
                <a:solidFill>
                  <a:srgbClr val="FFFF00"/>
                </a:solidFill>
              </a:rPr>
              <a:t>VHDL </a:t>
            </a:r>
            <a:r>
              <a:rPr lang="en-US" altLang="zh-CN" sz="2600" dirty="0"/>
              <a:t>or </a:t>
            </a:r>
            <a:r>
              <a:rPr lang="en-US" altLang="zh-CN" sz="2600" dirty="0">
                <a:solidFill>
                  <a:srgbClr val="FFFF00"/>
                </a:solidFill>
              </a:rPr>
              <a:t>Verilog </a:t>
            </a:r>
            <a:r>
              <a:rPr lang="en-US" altLang="zh-CN" sz="2600" dirty="0"/>
              <a:t>to design their enormous digital circuits.</a:t>
            </a:r>
            <a:endParaRPr lang="en-US" altLang="zh-CN" sz="2600" dirty="0"/>
          </a:p>
          <a:p>
            <a:pPr eaLnBrk="1" hangingPunct="1"/>
            <a:r>
              <a:rPr lang="zh-CN" altLang="en-US" sz="2600" dirty="0"/>
              <a:t>以</a:t>
            </a:r>
            <a:r>
              <a:rPr lang="en-US" altLang="zh-CN" sz="2600" dirty="0"/>
              <a:t>VHDL</a:t>
            </a:r>
            <a:r>
              <a:rPr lang="zh-CN" altLang="en-US" sz="2600" dirty="0"/>
              <a:t>语言为例，电路设计者利用</a:t>
            </a:r>
            <a:r>
              <a:rPr lang="en-US" altLang="zh-CN" sz="2600" dirty="0"/>
              <a:t>VHDL</a:t>
            </a:r>
            <a:r>
              <a:rPr lang="zh-CN" altLang="en-US" sz="2600" dirty="0"/>
              <a:t>语言来构思一个芯片，这个芯片最初只是表现为由数字构成的一个数据库。</a:t>
            </a:r>
            <a:endParaRPr lang="zh-CN" altLang="en-US" sz="2600" dirty="0"/>
          </a:p>
          <a:p>
            <a:pPr eaLnBrk="1" hangingPunct="1"/>
            <a:r>
              <a:rPr lang="en-US" altLang="zh-CN" sz="2600" dirty="0"/>
              <a:t>VHDL </a:t>
            </a:r>
            <a:r>
              <a:rPr lang="zh-CN" altLang="en-US" sz="2600" dirty="0"/>
              <a:t>文件能够描述我们需要的任意功能的元件</a:t>
            </a:r>
            <a:r>
              <a:rPr lang="en-US" altLang="zh-CN" sz="2600" dirty="0"/>
              <a:t>.For example,” I want a circuit function that add two 16-bit numbers together.”</a:t>
            </a:r>
            <a:endParaRPr lang="en-US" altLang="zh-CN" sz="2600" dirty="0"/>
          </a:p>
          <a:p>
            <a:pPr eaLnBrk="1" hangingPunct="1"/>
            <a:endParaRPr lang="en-US" altLang="zh-CN" sz="2800" dirty="0"/>
          </a:p>
        </p:txBody>
      </p:sp>
      <p:sp>
        <p:nvSpPr>
          <p:cNvPr id="11269" name="Rectangle 2"/>
          <p:cNvSpPr txBox="1"/>
          <p:nvPr/>
        </p:nvSpPr>
        <p:spPr>
          <a:xfrm>
            <a:off x="914400" y="16192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9" name="内容占位符 2"/>
          <p:cNvSpPr txBox="1"/>
          <p:nvPr/>
        </p:nvSpPr>
        <p:spPr bwMode="auto">
          <a:xfrm>
            <a:off x="455613" y="1008063"/>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6"/>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147" name="Rectangle 3"/>
          <p:cNvSpPr>
            <a:spLocks noGrp="1"/>
          </p:cNvSpPr>
          <p:nvPr>
            <p:ph type="body" sz="half" idx="2"/>
          </p:nvPr>
        </p:nvSpPr>
        <p:spPr>
          <a:xfrm>
            <a:off x="4597400" y="2360613"/>
            <a:ext cx="4498975" cy="4497387"/>
          </a:xfrm>
        </p:spPr>
        <p:txBody>
          <a:bodyPr vert="horz" wrap="square" lIns="91440" tIns="45720" rIns="91440" bIns="45720" anchor="t" anchorCtr="0"/>
          <a:p>
            <a:pPr eaLnBrk="1" hangingPunct="1">
              <a:lnSpc>
                <a:spcPct val="90000"/>
              </a:lnSpc>
              <a:buClr>
                <a:schemeClr val="hlink"/>
              </a:buClr>
              <a:buSzPct val="70000"/>
              <a:buFont typeface="Wingdings" panose="05000000000000000000" pitchFamily="2" charset="2"/>
            </a:pPr>
            <a:r>
              <a:rPr lang="en-US" altLang="zh-CN" sz="2800" dirty="0"/>
              <a:t>VHDL</a:t>
            </a:r>
            <a:r>
              <a:rPr lang="zh-CN" altLang="en-US" sz="2800" dirty="0"/>
              <a:t>数据文件被提交到一个</a:t>
            </a:r>
            <a:r>
              <a:rPr lang="zh-CN" altLang="en-US" sz="2800" dirty="0">
                <a:solidFill>
                  <a:schemeClr val="folHlink"/>
                </a:solidFill>
              </a:rPr>
              <a:t>计算机模拟器</a:t>
            </a:r>
            <a:r>
              <a:rPr lang="zh-CN" altLang="en-US" sz="2800" dirty="0"/>
              <a:t>中，来测试这种</a:t>
            </a:r>
            <a:r>
              <a:rPr lang="zh-CN" altLang="en-US" sz="2800" dirty="0">
                <a:solidFill>
                  <a:schemeClr val="folHlink"/>
                </a:solidFill>
              </a:rPr>
              <a:t>软件形式</a:t>
            </a:r>
            <a:r>
              <a:rPr lang="zh-CN" altLang="en-US" sz="2800" dirty="0"/>
              <a:t>的电路。</a:t>
            </a:r>
            <a:endParaRPr lang="zh-CN" altLang="en-US" sz="2800" dirty="0"/>
          </a:p>
          <a:p>
            <a:pPr eaLnBrk="1" hangingPunct="1">
              <a:lnSpc>
                <a:spcPct val="90000"/>
              </a:lnSpc>
              <a:buClr>
                <a:schemeClr val="hlink"/>
              </a:buClr>
              <a:buSzPct val="70000"/>
              <a:buFont typeface="Wingdings" panose="05000000000000000000" pitchFamily="2" charset="2"/>
            </a:pPr>
            <a:r>
              <a:rPr lang="zh-CN" altLang="en-US" sz="2800" dirty="0"/>
              <a:t>模拟器运行特点：</a:t>
            </a: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a:t>
            </a:r>
            <a:r>
              <a:rPr lang="zh-CN" altLang="en-US" sz="2800" dirty="0">
                <a:solidFill>
                  <a:schemeClr val="folHlink"/>
                </a:solidFill>
              </a:rPr>
              <a:t>速度快</a:t>
            </a:r>
            <a:endParaRPr lang="zh-CN" altLang="en-US" sz="2800" dirty="0">
              <a:solidFill>
                <a:schemeClr val="folHlink"/>
              </a:solidFill>
            </a:endParaRPr>
          </a:p>
          <a:p>
            <a:pPr eaLnBrk="1" hangingPunct="1">
              <a:lnSpc>
                <a:spcPct val="90000"/>
              </a:lnSpc>
              <a:buClr>
                <a:schemeClr val="hlink"/>
              </a:buClr>
              <a:buSzPct val="70000"/>
              <a:buFont typeface="Wingdings" panose="05000000000000000000" pitchFamily="2" charset="2"/>
            </a:pPr>
            <a:r>
              <a:rPr lang="zh-CN" altLang="en-US" sz="2800" dirty="0"/>
              <a:t>所需的软件描述：</a:t>
            </a: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a:t>
            </a:r>
            <a:r>
              <a:rPr lang="zh-CN" altLang="en-US" sz="2800" dirty="0">
                <a:solidFill>
                  <a:schemeClr val="folHlink"/>
                </a:solidFill>
              </a:rPr>
              <a:t>电气描述</a:t>
            </a:r>
            <a:r>
              <a:rPr lang="zh-CN" altLang="en-US" sz="2800" dirty="0"/>
              <a:t>：上升时间、下降时间、门延迟时间；</a:t>
            </a:r>
            <a:r>
              <a:rPr lang="zh-CN" altLang="en-US" sz="2800" dirty="0">
                <a:solidFill>
                  <a:schemeClr val="folHlink"/>
                </a:solidFill>
              </a:rPr>
              <a:t>器件参数</a:t>
            </a:r>
            <a:r>
              <a:rPr lang="zh-CN" altLang="en-US" sz="2800" dirty="0"/>
              <a:t>；</a:t>
            </a:r>
            <a:r>
              <a:rPr lang="zh-CN" altLang="en-US" sz="2800" dirty="0">
                <a:solidFill>
                  <a:schemeClr val="folHlink"/>
                </a:solidFill>
              </a:rPr>
              <a:t>门的物理描述</a:t>
            </a:r>
            <a:r>
              <a:rPr lang="zh-CN" altLang="en-US" sz="2800" dirty="0"/>
              <a:t>。</a:t>
            </a:r>
            <a:endParaRPr lang="zh-CN" altLang="en-US" sz="2800" dirty="0"/>
          </a:p>
        </p:txBody>
      </p:sp>
      <p:sp>
        <p:nvSpPr>
          <p:cNvPr id="6149" name="AutoShape 5"/>
          <p:cNvSpPr/>
          <p:nvPr/>
        </p:nvSpPr>
        <p:spPr>
          <a:xfrm>
            <a:off x="1179513" y="5695950"/>
            <a:ext cx="2592387" cy="1079500"/>
          </a:xfrm>
          <a:prstGeom prst="wedgeEllipseCallout">
            <a:avLst>
              <a:gd name="adj1" fmla="val 80495"/>
              <a:gd name="adj2" fmla="val -11456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rgbClr val="FF0000"/>
                </a:solidFill>
                <a:latin typeface="Verdana" panose="020B0604030504040204" pitchFamily="34" charset="0"/>
              </a:rPr>
              <a:t>标准单元库</a:t>
            </a:r>
            <a:r>
              <a:rPr lang="zh-CN" altLang="en-US" sz="1800" b="1" dirty="0">
                <a:latin typeface="Verdana" panose="020B0604030504040204" pitchFamily="34" charset="0"/>
              </a:rPr>
              <a:t>或</a:t>
            </a:r>
            <a:r>
              <a:rPr lang="zh-CN" altLang="en-US" sz="1800" b="1" dirty="0">
                <a:solidFill>
                  <a:srgbClr val="FF0000"/>
                </a:solidFill>
                <a:latin typeface="Verdana" panose="020B0604030504040204" pitchFamily="34" charset="0"/>
              </a:rPr>
              <a:t>逻辑单元库</a:t>
            </a:r>
            <a:endParaRPr lang="zh-CN" altLang="en-US" sz="1800" b="1" dirty="0">
              <a:solidFill>
                <a:srgbClr val="FF0000"/>
              </a:solidFill>
              <a:latin typeface="Verdana" panose="020B0604030504040204" pitchFamily="34" charset="0"/>
            </a:endParaRPr>
          </a:p>
        </p:txBody>
      </p:sp>
      <p:sp>
        <p:nvSpPr>
          <p:cNvPr id="12293" name="Rectangle 6"/>
          <p:cNvSpPr>
            <a:spLocks noGrp="1"/>
          </p:cNvSpPr>
          <p:nvPr>
            <p:ph sz="half" idx="1"/>
          </p:nvPr>
        </p:nvSpPr>
        <p:spPr>
          <a:xfrm>
            <a:off x="457200" y="2327275"/>
            <a:ext cx="4038600" cy="3622675"/>
          </a:xfrm>
        </p:spPr>
        <p:txBody>
          <a:bodyPr vert="horz" wrap="square" lIns="91440" tIns="45720" rIns="91440" bIns="45720" anchor="t" anchorCtr="0"/>
          <a:p>
            <a:pPr eaLnBrk="1" hangingPunct="1">
              <a:buClr>
                <a:schemeClr val="hlink"/>
              </a:buClr>
              <a:buSzPct val="70000"/>
              <a:buFont typeface="Wingdings" panose="05000000000000000000" pitchFamily="2" charset="2"/>
              <a:buNone/>
            </a:pPr>
            <a:r>
              <a:rPr lang="en-US" altLang="zh-CN" sz="1600" dirty="0"/>
              <a:t>architecture STRUCTURE of TEST is</a:t>
            </a:r>
            <a:endParaRPr lang="en-US" altLang="zh-CN" sz="1600" dirty="0"/>
          </a:p>
          <a:p>
            <a:pPr eaLnBrk="1" hangingPunct="1">
              <a:buClr>
                <a:schemeClr val="hlink"/>
              </a:buClr>
              <a:buSzPct val="70000"/>
              <a:buFont typeface="Wingdings" panose="05000000000000000000" pitchFamily="2" charset="2"/>
              <a:buNone/>
            </a:pPr>
            <a:r>
              <a:rPr lang="en-US" altLang="zh-CN" sz="1600" dirty="0"/>
              <a:t> component and2x</a:t>
            </a:r>
            <a:endParaRPr lang="en-US" altLang="zh-CN" sz="1600" dirty="0"/>
          </a:p>
          <a:p>
            <a:pPr eaLnBrk="1" hangingPunct="1">
              <a:buClr>
                <a:schemeClr val="hlink"/>
              </a:buClr>
              <a:buSzPct val="70000"/>
              <a:buFont typeface="Wingdings" panose="05000000000000000000" pitchFamily="2" charset="2"/>
              <a:buNone/>
            </a:pPr>
            <a:r>
              <a:rPr lang="en-US" altLang="zh-CN" sz="1600" dirty="0"/>
              <a:t> port (A,B,C,D: in std_ulogic :=’1’;</a:t>
            </a:r>
            <a:endParaRPr lang="en-US" altLang="zh-CN" sz="1600" dirty="0"/>
          </a:p>
          <a:p>
            <a:pPr eaLnBrk="1" hangingPunct="1">
              <a:buClr>
                <a:schemeClr val="hlink"/>
              </a:buClr>
              <a:buSzPct val="70000"/>
              <a:buFont typeface="Wingdings" panose="05000000000000000000" pitchFamily="2" charset="2"/>
              <a:buNone/>
            </a:pPr>
            <a:r>
              <a:rPr lang="en-US" altLang="zh-CN" sz="1600" dirty="0"/>
              <a:t>Y:out std_ulogic);</a:t>
            </a:r>
            <a:endParaRPr lang="en-US" altLang="zh-CN" sz="1600" dirty="0"/>
          </a:p>
          <a:p>
            <a:pPr eaLnBrk="1" hangingPunct="1">
              <a:buClr>
                <a:schemeClr val="hlink"/>
              </a:buClr>
              <a:buSzPct val="70000"/>
              <a:buFont typeface="Wingdings" panose="05000000000000000000" pitchFamily="2" charset="2"/>
              <a:buNone/>
            </a:pPr>
            <a:r>
              <a:rPr lang="en-US" altLang="zh-CN" sz="1600" dirty="0"/>
              <a:t> end component;</a:t>
            </a:r>
            <a:endParaRPr lang="fr-FR" altLang="zh-CN" sz="1600" dirty="0"/>
          </a:p>
          <a:p>
            <a:pPr eaLnBrk="1" hangingPunct="1">
              <a:buClr>
                <a:schemeClr val="hlink"/>
              </a:buClr>
              <a:buSzPct val="70000"/>
              <a:buFont typeface="Wingdings" panose="05000000000000000000" pitchFamily="2" charset="2"/>
              <a:buNone/>
            </a:pPr>
            <a:r>
              <a:rPr lang="fr-FR" altLang="zh-CN" sz="1600" dirty="0"/>
              <a:t> constant VCC: std_ulogic :=’1’;</a:t>
            </a:r>
            <a:endParaRPr lang="en-US" altLang="zh-CN" sz="1600" dirty="0"/>
          </a:p>
          <a:p>
            <a:pPr eaLnBrk="1" hangingPunct="1">
              <a:buClr>
                <a:schemeClr val="hlink"/>
              </a:buClr>
              <a:buSzPct val="70000"/>
              <a:buFont typeface="Wingdings" panose="05000000000000000000" pitchFamily="2" charset="2"/>
              <a:buNone/>
            </a:pPr>
            <a:r>
              <a:rPr lang="en-US" altLang="zh-CN" sz="1600" dirty="0"/>
              <a:t> signal T,Q : std_ulogic_vetctor (4 downto 0 ) ;</a:t>
            </a:r>
            <a:endParaRPr lang="en-US" altLang="zh-CN" sz="1600" dirty="0"/>
          </a:p>
          <a:p>
            <a:pPr eaLnBrk="1" hangingPunct="1">
              <a:buClr>
                <a:schemeClr val="hlink"/>
              </a:buClr>
              <a:buSzPct val="70000"/>
              <a:buFont typeface="Wingdings" panose="05000000000000000000" pitchFamily="2" charset="2"/>
              <a:buNone/>
            </a:pPr>
            <a:r>
              <a:rPr lang="en-US" altLang="zh-CN" sz="1600" dirty="0"/>
              <a:t>begin</a:t>
            </a:r>
            <a:endParaRPr lang="fr-FR" altLang="zh-CN" sz="1600" dirty="0"/>
          </a:p>
          <a:p>
            <a:pPr eaLnBrk="1" hangingPunct="1">
              <a:buClr>
                <a:schemeClr val="hlink"/>
              </a:buClr>
              <a:buSzPct val="70000"/>
              <a:buFont typeface="Wingdings" panose="05000000000000000000" pitchFamily="2" charset="2"/>
              <a:buNone/>
            </a:pPr>
            <a:r>
              <a:rPr lang="fr-FR" altLang="zh-CN" sz="1600" dirty="0"/>
              <a:t>T(0) &lt;= VCC;</a:t>
            </a:r>
            <a:endParaRPr lang="fr-FR" altLang="zh-CN" sz="1600" dirty="0"/>
          </a:p>
          <a:p>
            <a:pPr eaLnBrk="1" hangingPunct="1">
              <a:buClr>
                <a:schemeClr val="hlink"/>
              </a:buClr>
              <a:buSzPct val="70000"/>
              <a:buFont typeface="Wingdings" panose="05000000000000000000" pitchFamily="2" charset="2"/>
              <a:buNone/>
            </a:pPr>
            <a:r>
              <a:rPr lang="fr-FR" altLang="zh-CN" sz="1600" dirty="0"/>
              <a:t> A1: and2x port map (A=&gt; Q (0) , B =&gt; Q (1),</a:t>
            </a:r>
            <a:endParaRPr lang="fr-FR" altLang="zh-CN" sz="1600" dirty="0"/>
          </a:p>
        </p:txBody>
      </p:sp>
      <p:sp>
        <p:nvSpPr>
          <p:cNvPr id="12294" name="Rectangle 2"/>
          <p:cNvSpPr txBox="1"/>
          <p:nvPr/>
        </p:nvSpPr>
        <p:spPr>
          <a:xfrm>
            <a:off x="107950" y="1784350"/>
            <a:ext cx="9066213" cy="5810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1. </a:t>
            </a:r>
            <a:r>
              <a:rPr lang="zh-CN" altLang="en-US" dirty="0">
                <a:solidFill>
                  <a:schemeClr val="tx2"/>
                </a:solidFill>
              </a:rPr>
              <a:t>验证电路逻辑（</a:t>
            </a:r>
            <a:r>
              <a:rPr lang="en-US" altLang="zh-CN" dirty="0">
                <a:solidFill>
                  <a:schemeClr val="tx2"/>
                </a:solidFill>
              </a:rPr>
              <a:t>Verifying the Circuitry Logic</a:t>
            </a:r>
            <a:r>
              <a:rPr lang="zh-CN" altLang="en-US" dirty="0">
                <a:solidFill>
                  <a:schemeClr val="tx2"/>
                </a:solidFill>
              </a:rPr>
              <a:t>）</a:t>
            </a:r>
            <a:endParaRPr lang="zh-CN" altLang="en-US" dirty="0">
              <a:solidFill>
                <a:schemeClr val="tx2"/>
              </a:solidFill>
            </a:endParaRPr>
          </a:p>
        </p:txBody>
      </p:sp>
      <p:sp>
        <p:nvSpPr>
          <p:cNvPr id="12295" name="Rectangle 2"/>
          <p:cNvSpPr txBox="1"/>
          <p:nvPr/>
        </p:nvSpPr>
        <p:spPr>
          <a:xfrm>
            <a:off x="909638" y="23177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2" name="内容占位符 2"/>
          <p:cNvSpPr txBox="1"/>
          <p:nvPr/>
        </p:nvSpPr>
        <p:spPr bwMode="auto">
          <a:xfrm>
            <a:off x="458788" y="1028700"/>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47">
                                            <p:txEl>
                                              <p:charRg st="0" end="36"/>
                                            </p:txEl>
                                          </p:spTgt>
                                        </p:tgtEl>
                                        <p:attrNameLst>
                                          <p:attrName>style.visibility</p:attrName>
                                        </p:attrNameLst>
                                      </p:cBhvr>
                                      <p:to>
                                        <p:strVal val="visible"/>
                                      </p:to>
                                    </p:set>
                                    <p:anim calcmode="lin" valueType="num">
                                      <p:cBhvr additive="base">
                                        <p:cTn id="7" dur="2000" fill="hold"/>
                                        <p:tgtEl>
                                          <p:spTgt spid="6147">
                                            <p:txEl>
                                              <p:charRg st="0" end="36"/>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6147">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147">
                                            <p:txEl>
                                              <p:charRg st="36" end="45"/>
                                            </p:txEl>
                                          </p:spTgt>
                                        </p:tgtEl>
                                        <p:attrNameLst>
                                          <p:attrName>style.visibility</p:attrName>
                                        </p:attrNameLst>
                                      </p:cBhvr>
                                      <p:to>
                                        <p:strVal val="visible"/>
                                      </p:to>
                                    </p:set>
                                    <p:anim calcmode="lin" valueType="num">
                                      <p:cBhvr additive="base">
                                        <p:cTn id="13" dur="2000" fill="hold"/>
                                        <p:tgtEl>
                                          <p:spTgt spid="6147">
                                            <p:txEl>
                                              <p:charRg st="36" end="45"/>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6147">
                                            <p:txEl>
                                              <p:charRg st="36" end="45"/>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147">
                                            <p:txEl>
                                              <p:charRg st="45" end="50"/>
                                            </p:txEl>
                                          </p:spTgt>
                                        </p:tgtEl>
                                        <p:attrNameLst>
                                          <p:attrName>style.visibility</p:attrName>
                                        </p:attrNameLst>
                                      </p:cBhvr>
                                      <p:to>
                                        <p:strVal val="visible"/>
                                      </p:to>
                                    </p:set>
                                    <p:anim calcmode="lin" valueType="num">
                                      <p:cBhvr additive="base">
                                        <p:cTn id="17" dur="2000" fill="hold"/>
                                        <p:tgtEl>
                                          <p:spTgt spid="6147">
                                            <p:txEl>
                                              <p:charRg st="45" end="50"/>
                                            </p:txEl>
                                          </p:spTgt>
                                        </p:tgtEl>
                                        <p:attrNameLst>
                                          <p:attrName>ppt_x</p:attrName>
                                        </p:attrNameLst>
                                      </p:cBhvr>
                                      <p:tavLst>
                                        <p:tav tm="0">
                                          <p:val>
                                            <p:strVal val="1+#ppt_w/2"/>
                                          </p:val>
                                        </p:tav>
                                        <p:tav tm="100000">
                                          <p:val>
                                            <p:strVal val="#ppt_x"/>
                                          </p:val>
                                        </p:tav>
                                      </p:tavLst>
                                    </p:anim>
                                    <p:anim calcmode="lin" valueType="num">
                                      <p:cBhvr additive="base">
                                        <p:cTn id="18" dur="2000" fill="hold"/>
                                        <p:tgtEl>
                                          <p:spTgt spid="6147">
                                            <p:txEl>
                                              <p:charRg st="45" end="5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6147">
                                            <p:txEl>
                                              <p:charRg st="50" end="59"/>
                                            </p:txEl>
                                          </p:spTgt>
                                        </p:tgtEl>
                                        <p:attrNameLst>
                                          <p:attrName>style.visibility</p:attrName>
                                        </p:attrNameLst>
                                      </p:cBhvr>
                                      <p:to>
                                        <p:strVal val="visible"/>
                                      </p:to>
                                    </p:set>
                                    <p:anim calcmode="lin" valueType="num">
                                      <p:cBhvr additive="base">
                                        <p:cTn id="23" dur="1000" fill="hold"/>
                                        <p:tgtEl>
                                          <p:spTgt spid="6147">
                                            <p:txEl>
                                              <p:charRg st="50" end="59"/>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6147">
                                            <p:txEl>
                                              <p:charRg st="50" end="59"/>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147">
                                            <p:txEl>
                                              <p:charRg st="59" end="94"/>
                                            </p:txEl>
                                          </p:spTgt>
                                        </p:tgtEl>
                                        <p:attrNameLst>
                                          <p:attrName>style.visibility</p:attrName>
                                        </p:attrNameLst>
                                      </p:cBhvr>
                                      <p:to>
                                        <p:strVal val="visible"/>
                                      </p:to>
                                    </p:set>
                                    <p:anim calcmode="lin" valueType="num">
                                      <p:cBhvr additive="base">
                                        <p:cTn id="27" dur="1000" fill="hold"/>
                                        <p:tgtEl>
                                          <p:spTgt spid="6147">
                                            <p:txEl>
                                              <p:charRg st="59" end="94"/>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6147">
                                            <p:txEl>
                                              <p:charRg st="59" end="9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149"/>
                                        </p:tgtEl>
                                        <p:attrNameLst>
                                          <p:attrName>style.visibility</p:attrName>
                                        </p:attrNameLst>
                                      </p:cBhvr>
                                      <p:to>
                                        <p:strVal val="visible"/>
                                      </p:to>
                                    </p:set>
                                    <p:animEffect transition="in" filter="blinds(horizontal)">
                                      <p:cBhvr>
                                        <p:cTn id="33" dur="1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6"/>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3315" name="Rectangle 3"/>
          <p:cNvSpPr>
            <a:spLocks noGrp="1"/>
          </p:cNvSpPr>
          <p:nvPr>
            <p:ph type="body" sz="half" idx="1"/>
          </p:nvPr>
        </p:nvSpPr>
        <p:spPr>
          <a:xfrm>
            <a:off x="4391025" y="2228850"/>
            <a:ext cx="4492625" cy="4497388"/>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en-US" altLang="zh-CN" sz="2400" b="1" dirty="0"/>
              <a:t>VHDL</a:t>
            </a:r>
            <a:r>
              <a:rPr lang="zh-CN" altLang="en-US" sz="2400" b="1" dirty="0"/>
              <a:t>代码输入到</a:t>
            </a:r>
            <a:r>
              <a:rPr lang="zh-CN" altLang="en-US" sz="2400" b="1" dirty="0">
                <a:solidFill>
                  <a:schemeClr val="folHlink"/>
                </a:solidFill>
              </a:rPr>
              <a:t>硅编译器</a:t>
            </a:r>
            <a:r>
              <a:rPr lang="zh-CN" altLang="en-US" sz="2400" b="1" dirty="0"/>
              <a:t>或</a:t>
            </a:r>
            <a:r>
              <a:rPr lang="zh-CN" altLang="en-US" sz="2400" b="1" dirty="0">
                <a:solidFill>
                  <a:schemeClr val="folHlink"/>
                </a:solidFill>
              </a:rPr>
              <a:t>逻辑综合器</a:t>
            </a:r>
            <a:r>
              <a:rPr lang="zh-CN" altLang="en-US" sz="2400" b="1" dirty="0"/>
              <a:t>，把这种类似</a:t>
            </a:r>
            <a:r>
              <a:rPr lang="en-US" altLang="zh-CN" sz="2400" b="1" dirty="0"/>
              <a:t>C</a:t>
            </a:r>
            <a:r>
              <a:rPr lang="zh-CN" altLang="en-US" sz="2400" b="1" dirty="0"/>
              <a:t>的代码转变为一个</a:t>
            </a:r>
            <a:r>
              <a:rPr lang="zh-CN" altLang="en-US" sz="2400" b="1" dirty="0">
                <a:solidFill>
                  <a:schemeClr val="folHlink"/>
                </a:solidFill>
              </a:rPr>
              <a:t>包含所有需要的逻辑功能</a:t>
            </a:r>
            <a:r>
              <a:rPr lang="zh-CN" altLang="en-US" sz="2400" b="1" dirty="0"/>
              <a:t>和它们</a:t>
            </a:r>
            <a:r>
              <a:rPr lang="zh-CN" altLang="en-US" sz="2400" b="1" dirty="0">
                <a:solidFill>
                  <a:schemeClr val="folHlink"/>
                </a:solidFill>
              </a:rPr>
              <a:t>相互连接的信息</a:t>
            </a:r>
            <a:r>
              <a:rPr lang="zh-CN" altLang="en-US" sz="2400" b="1" dirty="0"/>
              <a:t>的文件，即网表。</a:t>
            </a:r>
            <a:endParaRPr lang="zh-CN" altLang="en-US" sz="2400" b="1" dirty="0"/>
          </a:p>
          <a:p>
            <a:pPr eaLnBrk="1" hangingPunct="1">
              <a:buClr>
                <a:schemeClr val="hlink"/>
              </a:buClr>
              <a:buSzPct val="70000"/>
              <a:buFont typeface="Wingdings" panose="05000000000000000000" pitchFamily="2" charset="2"/>
            </a:pPr>
            <a:r>
              <a:rPr lang="zh-CN" altLang="en-US" sz="2400" b="1" dirty="0"/>
              <a:t>设计者在开始编译</a:t>
            </a:r>
            <a:r>
              <a:rPr lang="en-US" altLang="zh-CN" sz="2400" b="1" dirty="0"/>
              <a:t>VHDL</a:t>
            </a:r>
            <a:r>
              <a:rPr lang="zh-CN" altLang="en-US" sz="2400" b="1" dirty="0"/>
              <a:t>编码时将控制各种选择“开关”，控制着一些参数（</a:t>
            </a:r>
            <a:r>
              <a:rPr lang="zh-CN" altLang="en-US" sz="2400" b="1" dirty="0">
                <a:solidFill>
                  <a:schemeClr val="folHlink"/>
                </a:solidFill>
              </a:rPr>
              <a:t>面积、功耗、速度</a:t>
            </a:r>
            <a:r>
              <a:rPr lang="zh-CN" altLang="en-US" sz="2400" b="1" dirty="0"/>
              <a:t>）</a:t>
            </a:r>
            <a:endParaRPr lang="zh-CN" altLang="en-US" sz="2400" b="1" dirty="0"/>
          </a:p>
          <a:p>
            <a:pPr eaLnBrk="1" hangingPunct="1">
              <a:buClr>
                <a:schemeClr val="hlink"/>
              </a:buClr>
              <a:buSzPct val="70000"/>
              <a:buFont typeface="Wingdings" panose="05000000000000000000" pitchFamily="2" charset="2"/>
            </a:pPr>
            <a:r>
              <a:rPr lang="zh-CN" altLang="en-US" sz="2400" b="1" dirty="0"/>
              <a:t>具体而言</a:t>
            </a:r>
            <a:r>
              <a:rPr lang="en-US" altLang="zh-CN" sz="2400" b="1" dirty="0"/>
              <a:t>,</a:t>
            </a:r>
            <a:r>
              <a:rPr lang="zh-CN" altLang="en-US" sz="2400" b="1" dirty="0"/>
              <a:t>逻辑综合包括</a:t>
            </a:r>
            <a:r>
              <a:rPr lang="zh-CN" altLang="en-US" sz="2400" b="1" dirty="0">
                <a:solidFill>
                  <a:schemeClr val="folHlink"/>
                </a:solidFill>
              </a:rPr>
              <a:t>编译、优化、映射</a:t>
            </a:r>
            <a:r>
              <a:rPr lang="zh-CN" altLang="en-US" sz="2400" b="1" dirty="0"/>
              <a:t>三个过程</a:t>
            </a:r>
            <a:endParaRPr lang="zh-CN" altLang="en-US" sz="2400" b="1" dirty="0"/>
          </a:p>
          <a:p>
            <a:pPr eaLnBrk="1" hangingPunct="1">
              <a:buClr>
                <a:schemeClr val="hlink"/>
              </a:buClr>
              <a:buSzPct val="70000"/>
              <a:buFont typeface="Wingdings" panose="05000000000000000000" pitchFamily="2" charset="2"/>
              <a:buNone/>
            </a:pPr>
            <a:endParaRPr lang="zh-CN" altLang="en-US" sz="2400" b="1" dirty="0"/>
          </a:p>
          <a:p>
            <a:pPr eaLnBrk="1" hangingPunct="1">
              <a:buClr>
                <a:schemeClr val="hlink"/>
              </a:buClr>
              <a:buSzPct val="70000"/>
              <a:buFont typeface="Wingdings" panose="05000000000000000000" pitchFamily="2" charset="2"/>
            </a:pPr>
            <a:endParaRPr lang="en-US" altLang="zh-CN" sz="2400" b="1" dirty="0"/>
          </a:p>
        </p:txBody>
      </p:sp>
      <p:pic>
        <p:nvPicPr>
          <p:cNvPr id="13316" name="Picture 4" descr="1_2"/>
          <p:cNvPicPr>
            <a:picLocks noChangeAspect="1"/>
          </p:cNvPicPr>
          <p:nvPr>
            <p:ph sz="half" idx="2"/>
          </p:nvPr>
        </p:nvPicPr>
        <p:blipFill>
          <a:blip r:embed="rId1"/>
          <a:srcRect l="2878" t="6944" r="2095" b="18204"/>
          <a:stretch>
            <a:fillRect/>
          </a:stretch>
        </p:blipFill>
        <p:spPr>
          <a:xfrm>
            <a:off x="323850" y="2386013"/>
            <a:ext cx="4067175" cy="3524250"/>
          </a:xfrm>
        </p:spPr>
      </p:pic>
      <p:sp>
        <p:nvSpPr>
          <p:cNvPr id="13317" name="Rectangle 2"/>
          <p:cNvSpPr txBox="1"/>
          <p:nvPr/>
        </p:nvSpPr>
        <p:spPr>
          <a:xfrm>
            <a:off x="-107950" y="1531938"/>
            <a:ext cx="8686800" cy="5810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2.</a:t>
            </a:r>
            <a:r>
              <a:rPr lang="zh-CN" altLang="en-US" dirty="0">
                <a:solidFill>
                  <a:schemeClr val="tx2"/>
                </a:solidFill>
              </a:rPr>
              <a:t>编译网表</a:t>
            </a:r>
            <a:r>
              <a:rPr lang="en-US" altLang="zh-CN" dirty="0">
                <a:solidFill>
                  <a:schemeClr val="tx2"/>
                </a:solidFill>
              </a:rPr>
              <a:t>/</a:t>
            </a:r>
            <a:r>
              <a:rPr lang="zh-CN" altLang="en-US" dirty="0">
                <a:solidFill>
                  <a:schemeClr val="tx2"/>
                </a:solidFill>
              </a:rPr>
              <a:t>逻辑综合</a:t>
            </a:r>
            <a:r>
              <a:rPr lang="en-US" altLang="zh-CN" dirty="0">
                <a:solidFill>
                  <a:schemeClr val="tx2"/>
                </a:solidFill>
              </a:rPr>
              <a:t>(Compiling a Netlist)</a:t>
            </a:r>
            <a:endParaRPr lang="zh-CN" altLang="en-US" dirty="0">
              <a:solidFill>
                <a:schemeClr val="tx2"/>
              </a:solidFill>
            </a:endParaRPr>
          </a:p>
        </p:txBody>
      </p:sp>
      <p:sp>
        <p:nvSpPr>
          <p:cNvPr id="13318" name="Rectangle 2"/>
          <p:cNvSpPr txBox="1"/>
          <p:nvPr/>
        </p:nvSpPr>
        <p:spPr>
          <a:xfrm>
            <a:off x="914400" y="161925"/>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3" name="内容占位符 2"/>
          <p:cNvSpPr txBox="1"/>
          <p:nvPr/>
        </p:nvSpPr>
        <p:spPr bwMode="auto">
          <a:xfrm>
            <a:off x="463550" y="960438"/>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7"/>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0243" name="Rectangle 3"/>
          <p:cNvSpPr>
            <a:spLocks noGrp="1"/>
          </p:cNvSpPr>
          <p:nvPr>
            <p:ph type="body" sz="half" idx="1"/>
          </p:nvPr>
        </p:nvSpPr>
        <p:spPr>
          <a:xfrm>
            <a:off x="250825" y="2168525"/>
            <a:ext cx="4038600" cy="3673475"/>
          </a:xfrm>
        </p:spPr>
        <p:txBody>
          <a:bodyPr vert="horz" wrap="square" lIns="91440" tIns="45720" rIns="91440" bIns="45720" anchor="t" anchorCtr="0"/>
          <a:p>
            <a:pPr eaLnBrk="1" hangingPunct="1">
              <a:lnSpc>
                <a:spcPct val="80000"/>
              </a:lnSpc>
              <a:buClr>
                <a:schemeClr val="hlink"/>
              </a:buClr>
              <a:buSzPct val="70000"/>
              <a:buFont typeface="Wingdings" panose="05000000000000000000" pitchFamily="2" charset="2"/>
            </a:pPr>
            <a:r>
              <a:rPr lang="zh-CN" altLang="en-US" sz="2400" b="1" dirty="0"/>
              <a:t>驱动强度（扇出）</a:t>
            </a:r>
            <a:endParaRPr lang="zh-CN" altLang="en-US" sz="2400" b="1" dirty="0"/>
          </a:p>
          <a:p>
            <a:pPr eaLnBrk="1" hangingPunct="1">
              <a:lnSpc>
                <a:spcPct val="80000"/>
              </a:lnSpc>
              <a:buClr>
                <a:schemeClr val="hlink"/>
              </a:buClr>
              <a:buSzPct val="70000"/>
              <a:buFont typeface="Wingdings" panose="05000000000000000000" pitchFamily="2" charset="2"/>
              <a:buNone/>
            </a:pPr>
            <a:r>
              <a:rPr lang="zh-CN" altLang="en-US" sz="2400" b="1" dirty="0"/>
              <a:t>　编译器生成极大的网络，使单一的驱动源过载，电路不能正常工作。　</a:t>
            </a:r>
            <a:endParaRPr lang="zh-CN" altLang="en-US" sz="2400" b="1" dirty="0"/>
          </a:p>
          <a:p>
            <a:pPr eaLnBrk="1" hangingPunct="1">
              <a:lnSpc>
                <a:spcPct val="80000"/>
              </a:lnSpc>
              <a:buClr>
                <a:schemeClr val="hlink"/>
              </a:buClr>
              <a:buSzPct val="70000"/>
              <a:buFont typeface="Wingdings" panose="05000000000000000000" pitchFamily="2" charset="2"/>
              <a:buChar char="ü"/>
            </a:pPr>
            <a:r>
              <a:rPr lang="zh-CN" altLang="en-US" sz="2400" b="1" dirty="0"/>
              <a:t>方法：把驱动网络的单元换成逻辑功能相同但是驱动能力更大的单元。</a:t>
            </a:r>
            <a:endParaRPr lang="zh-CN" altLang="en-US" sz="2400" b="1" dirty="0"/>
          </a:p>
          <a:p>
            <a:pPr eaLnBrk="1" hangingPunct="1">
              <a:lnSpc>
                <a:spcPct val="80000"/>
              </a:lnSpc>
              <a:buClr>
                <a:schemeClr val="hlink"/>
              </a:buClr>
              <a:buSzPct val="70000"/>
              <a:buFont typeface="Wingdings" panose="05000000000000000000" pitchFamily="2" charset="2"/>
              <a:buChar char="ü"/>
            </a:pPr>
            <a:r>
              <a:rPr lang="zh-CN" altLang="en-US" sz="2400" b="1" dirty="0"/>
              <a:t>更好的方法：　确保提供的驱动必要而不多余。</a:t>
            </a:r>
            <a:r>
              <a:rPr lang="en-US" altLang="zh-CN" sz="2400" b="1" dirty="0"/>
              <a:t>-</a:t>
            </a:r>
            <a:r>
              <a:rPr lang="en-US" altLang="zh-CN" sz="2400" b="1" dirty="0">
                <a:sym typeface="Wingdings" panose="05000000000000000000" pitchFamily="2" charset="2"/>
              </a:rPr>
              <a:t></a:t>
            </a:r>
            <a:r>
              <a:rPr lang="zh-CN" altLang="en-US" sz="2400" b="1" dirty="0">
                <a:solidFill>
                  <a:srgbClr val="FF0000"/>
                </a:solidFill>
                <a:sym typeface="Wingdings" panose="05000000000000000000" pitchFamily="2" charset="2"/>
              </a:rPr>
              <a:t>编译器自动进行网络的分割</a:t>
            </a:r>
            <a:r>
              <a:rPr lang="zh-CN" altLang="en-US" sz="1800" b="1" dirty="0">
                <a:solidFill>
                  <a:srgbClr val="FF0000"/>
                </a:solidFill>
              </a:rPr>
              <a:t>　</a:t>
            </a:r>
            <a:endParaRPr lang="zh-CN" altLang="en-US" sz="1800" b="1" dirty="0">
              <a:solidFill>
                <a:srgbClr val="FF0000"/>
              </a:solidFill>
            </a:endParaRPr>
          </a:p>
        </p:txBody>
      </p:sp>
      <p:pic>
        <p:nvPicPr>
          <p:cNvPr id="14340" name="Picture 4" descr="3"/>
          <p:cNvPicPr>
            <a:picLocks noChangeAspect="1"/>
          </p:cNvPicPr>
          <p:nvPr>
            <p:ph sz="quarter" idx="2"/>
          </p:nvPr>
        </p:nvPicPr>
        <p:blipFill>
          <a:blip r:embed="rId1"/>
          <a:srcRect b="23248"/>
          <a:stretch>
            <a:fillRect/>
          </a:stretch>
        </p:blipFill>
        <p:spPr>
          <a:xfrm>
            <a:off x="4543425" y="2168525"/>
            <a:ext cx="4259263" cy="1512888"/>
          </a:xfrm>
        </p:spPr>
      </p:pic>
      <p:pic>
        <p:nvPicPr>
          <p:cNvPr id="14341" name="Picture 5" descr="4"/>
          <p:cNvPicPr>
            <a:picLocks noChangeAspect="1"/>
          </p:cNvPicPr>
          <p:nvPr>
            <p:ph sz="quarter" idx="3"/>
          </p:nvPr>
        </p:nvPicPr>
        <p:blipFill>
          <a:blip r:embed="rId2"/>
          <a:srcRect b="17982"/>
          <a:stretch>
            <a:fillRect/>
          </a:stretch>
        </p:blipFill>
        <p:spPr>
          <a:xfrm>
            <a:off x="4560888" y="3592513"/>
            <a:ext cx="4248150" cy="2447925"/>
          </a:xfrm>
        </p:spPr>
      </p:pic>
      <p:sp>
        <p:nvSpPr>
          <p:cNvPr id="14342" name="Rectangle 2"/>
          <p:cNvSpPr txBox="1"/>
          <p:nvPr/>
        </p:nvSpPr>
        <p:spPr>
          <a:xfrm>
            <a:off x="-96837" y="1543050"/>
            <a:ext cx="8686800" cy="579438"/>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dirty="0">
                <a:solidFill>
                  <a:schemeClr val="tx2"/>
                </a:solidFill>
              </a:rPr>
              <a:t>2.</a:t>
            </a:r>
            <a:r>
              <a:rPr lang="zh-CN" altLang="en-US" dirty="0">
                <a:solidFill>
                  <a:schemeClr val="tx2"/>
                </a:solidFill>
              </a:rPr>
              <a:t>编译网表</a:t>
            </a:r>
            <a:r>
              <a:rPr lang="en-US" altLang="zh-CN" dirty="0">
                <a:solidFill>
                  <a:schemeClr val="tx2"/>
                </a:solidFill>
              </a:rPr>
              <a:t>/</a:t>
            </a:r>
            <a:r>
              <a:rPr lang="zh-CN" altLang="en-US" dirty="0">
                <a:solidFill>
                  <a:schemeClr val="tx2"/>
                </a:solidFill>
              </a:rPr>
              <a:t>逻辑综合</a:t>
            </a:r>
            <a:r>
              <a:rPr lang="en-US" altLang="zh-CN" dirty="0">
                <a:solidFill>
                  <a:schemeClr val="tx2"/>
                </a:solidFill>
              </a:rPr>
              <a:t>(Compiling a Netlist)</a:t>
            </a:r>
            <a:endParaRPr lang="zh-CN" altLang="en-US" dirty="0">
              <a:solidFill>
                <a:schemeClr val="tx2"/>
              </a:solidFill>
            </a:endParaRPr>
          </a:p>
        </p:txBody>
      </p:sp>
      <p:sp>
        <p:nvSpPr>
          <p:cNvPr id="14343" name="Rectangle 2"/>
          <p:cNvSpPr txBox="1"/>
          <p:nvPr/>
        </p:nvSpPr>
        <p:spPr>
          <a:xfrm>
            <a:off x="914400" y="274638"/>
            <a:ext cx="8229600" cy="1139825"/>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4400" dirty="0">
                <a:solidFill>
                  <a:schemeClr val="tx2"/>
                </a:solidFill>
              </a:rPr>
              <a:t>1.1 </a:t>
            </a:r>
            <a:r>
              <a:rPr lang="zh-CN" altLang="en-US" sz="4400" dirty="0">
                <a:solidFill>
                  <a:schemeClr val="tx2"/>
                </a:solidFill>
              </a:rPr>
              <a:t>数字集成电路设计流程</a:t>
            </a:r>
            <a:endParaRPr lang="zh-CN" altLang="en-US" sz="4400" dirty="0">
              <a:solidFill>
                <a:schemeClr val="tx2"/>
              </a:solidFill>
            </a:endParaRPr>
          </a:p>
        </p:txBody>
      </p:sp>
      <p:sp>
        <p:nvSpPr>
          <p:cNvPr id="14" name="内容占位符 2"/>
          <p:cNvSpPr txBox="1"/>
          <p:nvPr/>
        </p:nvSpPr>
        <p:spPr bwMode="auto">
          <a:xfrm>
            <a:off x="463550" y="1073150"/>
            <a:ext cx="85407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u"/>
              <a:defRPr/>
            </a:pPr>
            <a:r>
              <a:rPr kumimoji="0" lang="zh-CN" altLang="en-US" sz="3600" b="1" i="0" u="none" strike="noStrike" kern="1200" cap="none" spc="0" normalizeH="0" baseline="0" noProof="0" dirty="0" smtClean="0">
                <a:ln>
                  <a:noFill/>
                </a:ln>
                <a:solidFill>
                  <a:schemeClr val="tx2"/>
                </a:solidFill>
                <a:effectLst/>
                <a:uLnTx/>
                <a:uFillTx/>
                <a:latin typeface="+mn-lt"/>
                <a:ea typeface="+mn-ea"/>
                <a:cs typeface="+mn-cs"/>
              </a:rPr>
              <a:t>简化设计过程</a:t>
            </a:r>
            <a:endParaRPr kumimoji="0" lang="zh-CN" altLang="en-US" sz="36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smtClean="0">
                <a:ln>
                  <a:noFill/>
                </a:ln>
                <a:solidFill>
                  <a:srgbClr val="00B050"/>
                </a:solidFill>
                <a:effectLst/>
                <a:uLnTx/>
                <a:uFillTx/>
                <a:latin typeface="+mn-lt"/>
                <a:ea typeface="+mn-ea"/>
                <a:cs typeface="+mn-cs"/>
              </a:rPr>
              <a:t> </a:t>
            </a:r>
            <a:endParaRPr kumimoji="0" lang="zh-CN" altLang="en-US" sz="3200" b="0"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3">
                                            <p:txEl>
                                              <p:charRg st="42" end="74"/>
                                            </p:txEl>
                                          </p:spTgt>
                                        </p:tgtEl>
                                        <p:attrNameLst>
                                          <p:attrName>style.visibility</p:attrName>
                                        </p:attrNameLst>
                                      </p:cBhvr>
                                      <p:to>
                                        <p:strVal val="visible"/>
                                      </p:to>
                                    </p:set>
                                    <p:anim calcmode="lin" valueType="num">
                                      <p:cBhvr additive="base">
                                        <p:cTn id="7" dur="2000" fill="hold"/>
                                        <p:tgtEl>
                                          <p:spTgt spid="10243">
                                            <p:txEl>
                                              <p:charRg st="42" end="74"/>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0243">
                                            <p:txEl>
                                              <p:charRg st="42" end="7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3">
                                            <p:txEl>
                                              <p:charRg st="74" end="111"/>
                                            </p:txEl>
                                          </p:spTgt>
                                        </p:tgtEl>
                                        <p:attrNameLst>
                                          <p:attrName>style.visibility</p:attrName>
                                        </p:attrNameLst>
                                      </p:cBhvr>
                                      <p:to>
                                        <p:strVal val="visible"/>
                                      </p:to>
                                    </p:set>
                                    <p:anim calcmode="lin" valueType="num">
                                      <p:cBhvr additive="base">
                                        <p:cTn id="13" dur="2000" fill="hold"/>
                                        <p:tgtEl>
                                          <p:spTgt spid="10243">
                                            <p:txEl>
                                              <p:charRg st="74" end="11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10243">
                                            <p:txEl>
                                              <p:charRg st="74"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zlkNDE1OTExZmQ4ZGVlODY2NDBiOTIxNmJhMjliMzMifQ=="/>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5545</Words>
  <Application>WPS 演示</Application>
  <PresentationFormat>全屏显示(4:3)</PresentationFormat>
  <Paragraphs>551</Paragraphs>
  <Slides>34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Verdana</vt:lpstr>
      <vt:lpstr>微软雅黑</vt:lpstr>
      <vt:lpstr>Arial Unicode MS</vt:lpstr>
      <vt:lpstr>黑体</vt:lpstr>
      <vt:lpstr>古瓶荷花</vt:lpstr>
      <vt:lpstr>第1章   集成电路设计流程导论</vt:lpstr>
      <vt:lpstr>本章内容</vt:lpstr>
      <vt:lpstr> 1.1数字集成电路设计流程 </vt:lpstr>
      <vt:lpstr>1.1 数字集成电路设计流程</vt:lpstr>
      <vt:lpstr>PowerPoint 演示文稿</vt:lpstr>
      <vt:lpstr>1、验证电路逻辑（Verifying the Circuitry Logic）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版图设计离不开 library</vt:lpstr>
      <vt:lpstr>Cell  View</vt:lpstr>
      <vt:lpstr>PowerPoint 演示文稿</vt:lpstr>
      <vt:lpstr>1.3 数字技巧和模拟技巧的对比</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阱</dc:title>
  <dc:creator>Ying Ruan</dc:creator>
  <cp:lastModifiedBy>defaulblank</cp:lastModifiedBy>
  <cp:revision>77</cp:revision>
  <dcterms:created xsi:type="dcterms:W3CDTF">2009-03-01T02:41:00Z</dcterms:created>
  <dcterms:modified xsi:type="dcterms:W3CDTF">2024-03-04T00:51:42Z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125E2FDD13F84E8EA9F3E28DC73CBEA8_13</vt:lpwstr>
  </property>
  <property fmtid="{D5CDD505-2E9C-101B-9397-08002B2CF9AE}" pid="3" name="KSOProductBuildVer">
    <vt:lpwstr>2052-12.1.0.16388</vt:lpwstr>
  </property>
</Properties>
</file>