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3"/>
    <p:sldId id="395" r:id="rId64"/>
    <p:sldId id="396" r:id="rId65"/>
    <p:sldId id="397" r:id="rId66"/>
    <p:sldId id="398" r:id="rId6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52"/>
    <p:restoredTop sz="94726"/>
  </p:normalViewPr>
  <p:slideViewPr>
    <p:cSldViewPr showGuides="1">
      <p:cViewPr varScale="1">
        <p:scale>
          <a:sx n="67" d="100"/>
          <a:sy n="67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algn="r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04800" y="40005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CBF292-E5F3-42EB-95A1-245B766D2FF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集成电路原理与设计：阱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4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7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7.png"/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43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>
                <a:latin typeface="Arial" panose="020B0604020202020204" pitchFamily="34" charset="0"/>
              </a:rPr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4098" name="Rectangle 8"/>
          <p:cNvSpPr>
            <a:spLocks noGrp="1" noRot="1"/>
          </p:cNvSpPr>
          <p:nvPr>
            <p:ph type="ctrTitle"/>
          </p:nvPr>
        </p:nvSpPr>
        <p:spPr>
          <a:xfrm>
            <a:off x="1979613" y="1196975"/>
            <a:ext cx="8675687" cy="2592388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章</a:t>
            </a:r>
            <a:br>
              <a:rPr lang="zh-CN" altLang="en-US" kern="1200" dirty="0">
                <a:latin typeface="+mj-lt"/>
                <a:ea typeface="+mj-ea"/>
                <a:cs typeface="+mj-cs"/>
              </a:rPr>
            </a:br>
            <a:r>
              <a:rPr lang="zh-CN" altLang="en-US" kern="1200" dirty="0">
                <a:latin typeface="+mj-lt"/>
                <a:ea typeface="+mj-ea"/>
                <a:cs typeface="+mj-cs"/>
              </a:rPr>
              <a:t>集成电路工艺发展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3314" name="Rectangle 3"/>
          <p:cNvSpPr>
            <a:spLocks noGrp="1" noRot="1"/>
          </p:cNvSpPr>
          <p:nvPr>
            <p:ph idx="1"/>
          </p:nvPr>
        </p:nvSpPr>
        <p:spPr>
          <a:xfrm>
            <a:off x="611188" y="1447800"/>
            <a:ext cx="8075612" cy="973138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884238" y="3178175"/>
          <a:ext cx="2208212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71600" imgH="1651000" progId="Paint.Picture">
                  <p:embed/>
                </p:oleObj>
              </mc:Choice>
              <mc:Fallback>
                <p:oleObj name="" r:id="rId1" imgW="1371600" imgH="165100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4238" y="3178175"/>
                        <a:ext cx="2208212" cy="231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6" name="Picture 5" descr="NPNPNJI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88" y="3235325"/>
            <a:ext cx="4897437" cy="209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3850" y="1557338"/>
            <a:ext cx="8504238" cy="9350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）第二次光刻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——P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+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隔离扩散孔光刻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隔离扩散孔的掩模版图形及隔离扩散后的芯片剖面图：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8" name="Rectangle 3"/>
          <p:cNvSpPr txBox="1"/>
          <p:nvPr/>
        </p:nvSpPr>
        <p:spPr>
          <a:xfrm>
            <a:off x="631825" y="1090613"/>
            <a:ext cx="792480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Rectangle 2"/>
          <p:cNvSpPr txBox="1"/>
          <p:nvPr/>
        </p:nvSpPr>
        <p:spPr>
          <a:xfrm>
            <a:off x="-26987" y="528638"/>
            <a:ext cx="82296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流程图: 联系 1"/>
          <p:cNvSpPr/>
          <p:nvPr/>
        </p:nvSpPr>
        <p:spPr>
          <a:xfrm>
            <a:off x="1965325" y="4540250"/>
            <a:ext cx="901700" cy="498475"/>
          </a:xfrm>
          <a:prstGeom prst="flowChartConnec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321" name="直接箭头连接符 2"/>
          <p:cNvCxnSpPr/>
          <p:nvPr/>
        </p:nvCxnSpPr>
        <p:spPr>
          <a:xfrm flipV="1">
            <a:off x="2674938" y="4437063"/>
            <a:ext cx="960437" cy="4286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4338" name="Oval 7"/>
          <p:cNvSpPr/>
          <p:nvPr/>
        </p:nvSpPr>
        <p:spPr>
          <a:xfrm>
            <a:off x="6732588" y="4221163"/>
            <a:ext cx="1584325" cy="11525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Rot="1"/>
          </p:cNvSpPr>
          <p:nvPr>
            <p:ph idx="1"/>
          </p:nvPr>
        </p:nvSpPr>
        <p:spPr>
          <a:xfrm>
            <a:off x="685800" y="1323975"/>
            <a:ext cx="7847013" cy="4724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latin typeface="宋体" panose="02010600030101010101" pitchFamily="2" charset="-122"/>
              </a:rPr>
              <a:t>）第三次光刻</a:t>
            </a:r>
            <a:r>
              <a:rPr lang="en-US" altLang="zh-CN" b="1" dirty="0"/>
              <a:t>——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型基区扩散孔光刻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基区扩散孔</a:t>
            </a:r>
            <a:r>
              <a:rPr lang="zh-CN" altLang="en-US" sz="2400" dirty="0">
                <a:latin typeface="宋体" panose="02010600030101010101" pitchFamily="2" charset="-122"/>
              </a:rPr>
              <a:t>的掩模版图形及基区扩散后的芯片剖面图如图所示。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4340" name="Rectangle 4"/>
          <p:cNvSpPr/>
          <p:nvPr/>
        </p:nvSpPr>
        <p:spPr>
          <a:xfrm>
            <a:off x="3538538" y="2109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787900" y="2349500"/>
          <a:ext cx="4119563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66925" imgH="2638425" progId="Paint.Picture">
                  <p:embed/>
                </p:oleObj>
              </mc:Choice>
              <mc:Fallback>
                <p:oleObj name="" r:id="rId1" imgW="2066925" imgH="26384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7900" y="2349500"/>
                        <a:ext cx="4119563" cy="3932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Picture 6" descr="NPNPNJIS"/>
          <p:cNvPicPr>
            <a:picLocks noChangeAspect="1"/>
          </p:cNvPicPr>
          <p:nvPr/>
        </p:nvPicPr>
        <p:blipFill>
          <a:blip r:embed="rId3"/>
          <a:srcRect r="2237"/>
          <a:stretch>
            <a:fillRect/>
          </a:stretch>
        </p:blipFill>
        <p:spPr>
          <a:xfrm>
            <a:off x="176213" y="2890838"/>
            <a:ext cx="4464050" cy="195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Oval 8"/>
          <p:cNvSpPr/>
          <p:nvPr/>
        </p:nvSpPr>
        <p:spPr>
          <a:xfrm>
            <a:off x="6659563" y="4581525"/>
            <a:ext cx="1728787" cy="93662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44" name="Line 9"/>
          <p:cNvSpPr/>
          <p:nvPr/>
        </p:nvSpPr>
        <p:spPr>
          <a:xfrm flipH="1" flipV="1">
            <a:off x="4211638" y="4508500"/>
            <a:ext cx="2881312" cy="6477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345" name="Rectangle 3"/>
          <p:cNvSpPr txBox="1"/>
          <p:nvPr/>
        </p:nvSpPr>
        <p:spPr>
          <a:xfrm>
            <a:off x="933450" y="889000"/>
            <a:ext cx="79248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6" name="Rectangle 2"/>
          <p:cNvSpPr txBox="1"/>
          <p:nvPr/>
        </p:nvSpPr>
        <p:spPr>
          <a:xfrm>
            <a:off x="0" y="357188"/>
            <a:ext cx="8229600" cy="703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5362" name="Rectangle 3"/>
          <p:cNvSpPr>
            <a:spLocks noGrp="1" noRot="1"/>
          </p:cNvSpPr>
          <p:nvPr>
            <p:ph idx="1"/>
          </p:nvPr>
        </p:nvSpPr>
        <p:spPr>
          <a:xfrm>
            <a:off x="533400" y="1905000"/>
            <a:ext cx="8153400" cy="4343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）第四次光刻</a:t>
            </a:r>
            <a:r>
              <a:rPr lang="en-US" altLang="zh-CN" b="1" dirty="0"/>
              <a:t>——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发射区扩散孔光刻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 此次光刻还包括</a:t>
            </a:r>
            <a:r>
              <a:rPr lang="zh-CN" altLang="en-US" sz="2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集电极、</a:t>
            </a:r>
            <a:r>
              <a:rPr lang="en-US" altLang="zh-CN" sz="2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型电阻的接触孔</a:t>
            </a:r>
            <a:r>
              <a:rPr lang="zh-CN" altLang="en-US" sz="2800" b="1" u="sng" dirty="0">
                <a:latin typeface="宋体" panose="02010600030101010101" pitchFamily="2" charset="-122"/>
              </a:rPr>
              <a:t>和</a:t>
            </a:r>
            <a:r>
              <a:rPr lang="zh-CN" altLang="en-US" sz="2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外延层的反偏孔</a:t>
            </a:r>
            <a:r>
              <a:rPr lang="zh-CN" altLang="en-US" sz="3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3600" u="sng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4"/>
          <p:cNvSpPr/>
          <p:nvPr/>
        </p:nvSpPr>
        <p:spPr>
          <a:xfrm>
            <a:off x="3328988" y="2181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 txBox="1"/>
          <p:nvPr/>
        </p:nvSpPr>
        <p:spPr>
          <a:xfrm>
            <a:off x="609600" y="1273175"/>
            <a:ext cx="79248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Rectangle 2"/>
          <p:cNvSpPr txBox="1"/>
          <p:nvPr/>
        </p:nvSpPr>
        <p:spPr>
          <a:xfrm>
            <a:off x="-323850" y="741363"/>
            <a:ext cx="8229600" cy="703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6386" name="Rectangle 3"/>
          <p:cNvSpPr>
            <a:spLocks noGrp="1" noRot="1"/>
          </p:cNvSpPr>
          <p:nvPr>
            <p:ph idx="1"/>
          </p:nvPr>
        </p:nvSpPr>
        <p:spPr>
          <a:xfrm>
            <a:off x="1112838" y="1936750"/>
            <a:ext cx="7315200" cy="9096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N</a:t>
            </a:r>
            <a:r>
              <a:rPr lang="en-US" altLang="zh-CN" sz="2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发射区扩散孔</a:t>
            </a:r>
            <a:r>
              <a:rPr lang="zh-CN" altLang="en-US" sz="2800" dirty="0">
                <a:latin typeface="宋体" panose="02010600030101010101" pitchFamily="2" charset="-122"/>
              </a:rPr>
              <a:t>的掩模图形及</a:t>
            </a:r>
            <a:r>
              <a:rPr lang="en-US" altLang="zh-CN" sz="2800" dirty="0">
                <a:latin typeface="宋体" panose="02010600030101010101" pitchFamily="2" charset="-122"/>
              </a:rPr>
              <a:t>N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+</a:t>
            </a:r>
            <a:r>
              <a:rPr lang="zh-CN" altLang="en-US" sz="2800" dirty="0">
                <a:latin typeface="宋体" panose="02010600030101010101" pitchFamily="2" charset="-122"/>
              </a:rPr>
              <a:t>发射区扩散后的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芯片剖面图</a:t>
            </a:r>
            <a:r>
              <a:rPr lang="zh-CN" altLang="en-US" sz="2800" dirty="0">
                <a:latin typeface="宋体" panose="02010600030101010101" pitchFamily="2" charset="-122"/>
              </a:rPr>
              <a:t>如图所示。 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2339975" y="2849563"/>
          <a:ext cx="4086225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867025" imgH="2876550" progId="Paint.Picture">
                  <p:embed/>
                </p:oleObj>
              </mc:Choice>
              <mc:Fallback>
                <p:oleObj name="" r:id="rId1" imgW="2867025" imgH="28765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2849563"/>
                        <a:ext cx="4086225" cy="339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368425"/>
            <a:ext cx="8153400" cy="6794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）第四次光刻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——N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+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发射区扩散孔光刻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  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6389" name="Rectangle 3"/>
          <p:cNvSpPr txBox="1"/>
          <p:nvPr/>
        </p:nvSpPr>
        <p:spPr>
          <a:xfrm>
            <a:off x="668338" y="912813"/>
            <a:ext cx="792480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Rectangle 2"/>
          <p:cNvSpPr txBox="1"/>
          <p:nvPr/>
        </p:nvSpPr>
        <p:spPr>
          <a:xfrm>
            <a:off x="-265112" y="381000"/>
            <a:ext cx="8229600" cy="7032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35163"/>
            <a:ext cx="7315200" cy="4664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 第五次光刻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引线接触孔光刻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此次光刻的掩模版图形如图所示。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1" name="Rectangle 4"/>
          <p:cNvSpPr/>
          <p:nvPr/>
        </p:nvSpPr>
        <p:spPr>
          <a:xfrm>
            <a:off x="3271838" y="2871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209800" y="3124200"/>
          <a:ext cx="5334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962275" imgH="1276350" progId="Paint.Picture">
                  <p:embed/>
                </p:oleObj>
              </mc:Choice>
              <mc:Fallback>
                <p:oleObj name="" r:id="rId1" imgW="2962275" imgH="12763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3124200"/>
                        <a:ext cx="533400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3"/>
          <p:cNvSpPr txBox="1"/>
          <p:nvPr/>
        </p:nvSpPr>
        <p:spPr>
          <a:xfrm>
            <a:off x="609600" y="1273175"/>
            <a:ext cx="79248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Rectangle 2"/>
          <p:cNvSpPr txBox="1"/>
          <p:nvPr/>
        </p:nvSpPr>
        <p:spPr>
          <a:xfrm>
            <a:off x="-323850" y="741363"/>
            <a:ext cx="8229600" cy="703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8434" name="Rectangle 3"/>
          <p:cNvSpPr>
            <a:spLocks noGrp="1" noRot="1"/>
          </p:cNvSpPr>
          <p:nvPr>
            <p:ph idx="1"/>
          </p:nvPr>
        </p:nvSpPr>
        <p:spPr>
          <a:xfrm>
            <a:off x="611188" y="1504950"/>
            <a:ext cx="7543800" cy="4724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）第六次光刻</a:t>
            </a:r>
            <a:r>
              <a:rPr lang="en-US" altLang="zh-CN" b="1" dirty="0"/>
              <a:t>——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金属化内连线光刻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反刻铝</a:t>
            </a:r>
            <a:r>
              <a:rPr lang="zh-CN" altLang="en-US" sz="2400" dirty="0">
                <a:latin typeface="宋体" panose="02010600030101010101" pitchFamily="2" charset="-122"/>
              </a:rPr>
              <a:t>形成金属化内连线后的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芯片复合图</a:t>
            </a:r>
            <a:r>
              <a:rPr lang="zh-CN" altLang="en-US" sz="2400" dirty="0">
                <a:latin typeface="宋体" panose="02010600030101010101" pitchFamily="2" charset="-122"/>
              </a:rPr>
              <a:t>及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剖面图</a:t>
            </a:r>
            <a:r>
              <a:rPr lang="zh-CN" altLang="en-US" sz="2400" dirty="0">
                <a:latin typeface="宋体" panose="02010600030101010101" pitchFamily="2" charset="-122"/>
              </a:rPr>
              <a:t>如图。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8435" name="Rectangle 4"/>
          <p:cNvSpPr/>
          <p:nvPr/>
        </p:nvSpPr>
        <p:spPr>
          <a:xfrm>
            <a:off x="3157538" y="1890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2124075" y="2522538"/>
          <a:ext cx="496252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267075" imgH="3552825" progId="Paint.Picture">
                  <p:embed/>
                </p:oleObj>
              </mc:Choice>
              <mc:Fallback>
                <p:oleObj name="" r:id="rId1" imgW="3267075" imgH="35528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2522538"/>
                        <a:ext cx="4962525" cy="370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3"/>
          <p:cNvSpPr txBox="1"/>
          <p:nvPr/>
        </p:nvSpPr>
        <p:spPr>
          <a:xfrm>
            <a:off x="611188" y="1049338"/>
            <a:ext cx="792480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Rectangle 2"/>
          <p:cNvSpPr txBox="1"/>
          <p:nvPr/>
        </p:nvSpPr>
        <p:spPr>
          <a:xfrm>
            <a:off x="-322262" y="517525"/>
            <a:ext cx="8229600" cy="7032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9458" name="Rectangle 3"/>
          <p:cNvSpPr>
            <a:spLocks noGrp="1" noRot="1"/>
          </p:cNvSpPr>
          <p:nvPr>
            <p:ph idx="1"/>
          </p:nvPr>
        </p:nvSpPr>
        <p:spPr>
          <a:xfrm>
            <a:off x="504825" y="1662113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①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由于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b-e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结与基极接触孔之间的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型区域而形成较大的基区体电阻。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②集电极接触孔下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区域导致较大的集电极串联电阻。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③因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PN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结隔离而形成较大的集电极寄生电容。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9459" name="Picture 4" descr="NPNPNJIS"/>
          <p:cNvPicPr>
            <a:picLocks noChangeAspect="1"/>
          </p:cNvPicPr>
          <p:nvPr/>
        </p:nvPicPr>
        <p:blipFill>
          <a:blip r:embed="rId1"/>
          <a:srcRect r="2237"/>
          <a:stretch>
            <a:fillRect/>
          </a:stretch>
        </p:blipFill>
        <p:spPr>
          <a:xfrm>
            <a:off x="2268538" y="4437063"/>
            <a:ext cx="4464050" cy="195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3075" y="1027113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早期的双极型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晶体管的缺点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1" name="Rectangle 2"/>
          <p:cNvSpPr txBox="1"/>
          <p:nvPr/>
        </p:nvSpPr>
        <p:spPr>
          <a:xfrm>
            <a:off x="417513" y="436563"/>
            <a:ext cx="8424862" cy="782637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pic>
        <p:nvPicPr>
          <p:cNvPr id="2048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133600"/>
            <a:ext cx="6400800" cy="3924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3075" y="13239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改进后的双极晶体管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4" name="Rectangle 2"/>
          <p:cNvSpPr txBox="1"/>
          <p:nvPr/>
        </p:nvSpPr>
        <p:spPr>
          <a:xfrm>
            <a:off x="417513" y="436563"/>
            <a:ext cx="8424862" cy="782637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21506" name="Rectangle 3"/>
          <p:cNvSpPr>
            <a:spLocks noGrp="1" noRot="1"/>
          </p:cNvSpPr>
          <p:nvPr>
            <p:ph idx="1"/>
          </p:nvPr>
        </p:nvSpPr>
        <p:spPr>
          <a:xfrm>
            <a:off x="498475" y="1787525"/>
            <a:ext cx="8208963" cy="50704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/>
              <a:t>最大进展：晶体管的水平和垂直尺寸的减小。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特点：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P+</a:t>
            </a:r>
            <a:r>
              <a:rPr lang="zh-CN" altLang="en-US" sz="2000" b="1" dirty="0"/>
              <a:t>型多晶硅用于基极的接触和连接；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N+</a:t>
            </a:r>
            <a:r>
              <a:rPr lang="zh-CN" altLang="en-US" sz="2000" b="1" dirty="0"/>
              <a:t>型多晶硅用于发射极的接触；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、 由于采用多晶硅层，形成基极和发射极区域时采用了自对准工艺；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、基极的</a:t>
            </a:r>
            <a:r>
              <a:rPr lang="en-US" altLang="zh-CN" sz="2000" b="1" dirty="0"/>
              <a:t>P+</a:t>
            </a:r>
            <a:r>
              <a:rPr lang="zh-CN" altLang="en-US" sz="2000" b="1" dirty="0"/>
              <a:t>低欧姆区域的形成减少了体电阻；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、重掺杂掩埋层用做集电极低欧姆连接，在此之上，一层薄外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       延层连接于内部集电极，可允许大电流通过；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、在掩埋层和集电极金属之间形成</a:t>
            </a:r>
            <a:r>
              <a:rPr lang="en-US" altLang="zh-CN" sz="2000" b="1" dirty="0"/>
              <a:t>N+</a:t>
            </a:r>
            <a:r>
              <a:rPr lang="zh-CN" altLang="en-US" sz="2000" b="1" dirty="0"/>
              <a:t>掺杂区域，从而减小集电极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     串联电阻。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、氧化区取代</a:t>
            </a:r>
            <a:r>
              <a:rPr lang="en-US" altLang="zh-CN" sz="2000" b="1" dirty="0"/>
              <a:t>PN</a:t>
            </a:r>
            <a:r>
              <a:rPr lang="zh-CN" altLang="en-US" sz="2000" b="1" dirty="0"/>
              <a:t>结形成的器件的隔离，寄生电容大大减小；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、器件隔离区域下形成器件的隔离，防止了寄生</a:t>
            </a:r>
            <a:r>
              <a:rPr lang="en-US" altLang="zh-CN" sz="2000" b="1" dirty="0"/>
              <a:t>MOS</a:t>
            </a:r>
            <a:r>
              <a:rPr lang="zh-CN" altLang="en-US" sz="2000" b="1" dirty="0"/>
              <a:t>效应。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endParaRPr lang="zh-CN" altLang="en-US" sz="2000" b="1" dirty="0"/>
          </a:p>
          <a:p>
            <a:pPr eaLnBrk="1" hangingPunct="1">
              <a:buFontTx/>
              <a:buNone/>
            </a:pPr>
            <a:endParaRPr lang="zh-CN" altLang="en-US" sz="2000" b="1" dirty="0"/>
          </a:p>
          <a:p>
            <a:pPr eaLnBrk="1" hangingPunct="1">
              <a:buFontTx/>
              <a:buNone/>
            </a:pPr>
            <a:endParaRPr lang="en-US" altLang="zh-CN" sz="20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8475" y="105092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改进后的双极晶体管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Rectangle 2"/>
          <p:cNvSpPr txBox="1"/>
          <p:nvPr/>
        </p:nvSpPr>
        <p:spPr>
          <a:xfrm>
            <a:off x="417513" y="436563"/>
            <a:ext cx="8424862" cy="782637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2253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2057400"/>
          <a:ext cx="8305800" cy="388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863340" imgH="1807210" progId="Word.Document.8">
                  <p:embed/>
                </p:oleObj>
              </mc:Choice>
              <mc:Fallback>
                <p:oleObj name="" r:id="rId1" imgW="3863340" imgH="180721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057400"/>
                        <a:ext cx="8305800" cy="38814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8475" y="105092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工艺的分类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 </a:t>
            </a:r>
            <a:r>
              <a:rPr lang="zh-CN" altLang="en-US" b="1" dirty="0"/>
              <a:t>本章内容</a:t>
            </a:r>
            <a:endParaRPr lang="zh-CN" altLang="en-US" b="1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dirty="0"/>
              <a:t>2.1 </a:t>
            </a:r>
            <a:r>
              <a:rPr lang="zh-CN" altLang="en-US" sz="3600" dirty="0"/>
              <a:t>双极型集成电路工艺发展</a:t>
            </a:r>
            <a:endParaRPr lang="zh-CN" altLang="en-US" sz="3600" dirty="0"/>
          </a:p>
          <a:p>
            <a:pPr eaLnBrk="1" hangingPunct="1"/>
            <a:endParaRPr lang="zh-CN" altLang="en-US" sz="3600" dirty="0"/>
          </a:p>
          <a:p>
            <a:pPr eaLnBrk="1" hangingPunct="1"/>
            <a:endParaRPr lang="zh-CN" altLang="en-US" sz="3600" dirty="0"/>
          </a:p>
          <a:p>
            <a:pPr eaLnBrk="1" hangingPunct="1"/>
            <a:r>
              <a:rPr lang="en-US" altLang="zh-CN" sz="3600" dirty="0"/>
              <a:t>2.2 MOS</a:t>
            </a:r>
            <a:r>
              <a:rPr lang="zh-CN" altLang="en-US" sz="3600" dirty="0"/>
              <a:t>集成电路工艺发展</a:t>
            </a:r>
            <a:endParaRPr lang="zh-CN" altLang="en-US" sz="3600" dirty="0"/>
          </a:p>
          <a:p>
            <a:pPr eaLnBrk="1" hangingPunct="1"/>
            <a:endParaRPr lang="zh-CN" altLang="en-US" sz="3600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990600" y="2057400"/>
          <a:ext cx="2895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89430" imgH="699770" progId="Word.Document.8">
                  <p:embed/>
                </p:oleObj>
              </mc:Choice>
              <mc:Fallback>
                <p:oleObj name="" r:id="rId1" imgW="1789430" imgH="69977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057400"/>
                        <a:ext cx="2895600" cy="11303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191000" y="1828800"/>
          <a:ext cx="418147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265805" imgH="1151890" progId="Word.Document.8">
                  <p:embed/>
                </p:oleObj>
              </mc:Choice>
              <mc:Fallback>
                <p:oleObj name="" r:id="rId3" imgW="3265805" imgH="115189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1828800"/>
                        <a:ext cx="4181475" cy="14732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600200" y="3733800"/>
          <a:ext cx="55626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4319270" imgH="1569720" progId="Word.Document.8">
                  <p:embed/>
                </p:oleObj>
              </mc:Choice>
              <mc:Fallback>
                <p:oleObj name="" r:id="rId5" imgW="4319270" imgH="1569720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733800"/>
                        <a:ext cx="5562600" cy="2019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8475" y="105092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认识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MOSFET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8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24578" name="Rectangle 3"/>
          <p:cNvSpPr>
            <a:spLocks noGrp="1" noRot="1"/>
          </p:cNvSpPr>
          <p:nvPr>
            <p:ph idx="1"/>
          </p:nvPr>
        </p:nvSpPr>
        <p:spPr>
          <a:xfrm>
            <a:off x="381000" y="2209800"/>
            <a:ext cx="2514600" cy="3810000"/>
          </a:xfrm>
          <a:ln/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特征尺寸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最小线宽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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最小栅长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endParaRPr lang="zh-CN" altLang="zh-CN" b="1" dirty="0">
              <a:latin typeface="Times New Roman" panose="02020603050405020304" pitchFamily="18" charset="0"/>
            </a:endParaRPr>
          </a:p>
          <a:p>
            <a:pPr marL="0" indent="0" eaLnBrk="1" hangingPunct="1"/>
            <a:endParaRPr lang="en-US" altLang="zh-CN" b="1" dirty="0"/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895600" y="2286000"/>
          <a:ext cx="5621338" cy="41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239385" imgH="3851275" progId="Word.Document.8">
                  <p:embed/>
                </p:oleObj>
              </mc:Choice>
              <mc:Fallback>
                <p:oleObj name="" r:id="rId1" imgW="5239385" imgH="3851275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286000"/>
                        <a:ext cx="5621338" cy="4132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8475" y="105092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认识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MOSFET</a:t>
            </a:r>
            <a:endParaRPr kumimoji="0" lang="zh-CN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1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25602" name="Rectangle 3"/>
          <p:cNvSpPr>
            <a:spLocks noGrp="1" noRot="1"/>
          </p:cNvSpPr>
          <p:nvPr>
            <p:ph idx="1"/>
          </p:nvPr>
        </p:nvSpPr>
        <p:spPr>
          <a:xfrm>
            <a:off x="684213" y="1844675"/>
            <a:ext cx="8280400" cy="530225"/>
          </a:xfrm>
          <a:ln/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1970</a:t>
            </a:r>
            <a:r>
              <a:rPr lang="zh-CN" altLang="en-US" sz="2800" b="1" dirty="0">
                <a:latin typeface="Times New Roman" panose="02020603050405020304" pitchFamily="18" charset="0"/>
              </a:rPr>
              <a:t>年前，标准的</a:t>
            </a:r>
            <a:r>
              <a:rPr lang="en-US" altLang="zh-CN" sz="2800" b="1" dirty="0">
                <a:latin typeface="Times New Roman" panose="02020603050405020304" pitchFamily="18" charset="0"/>
              </a:rPr>
              <a:t>MOS</a:t>
            </a:r>
            <a:r>
              <a:rPr lang="zh-CN" altLang="en-US" sz="2800" b="1" dirty="0">
                <a:latin typeface="Times New Roman" panose="02020603050405020304" pitchFamily="18" charset="0"/>
              </a:rPr>
              <a:t>工艺是铝栅</a:t>
            </a: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沟道。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1258888" y="2589213"/>
          <a:ext cx="6481762" cy="340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896995" imgH="2051050" progId="Word.Document.8">
                  <p:embed/>
                </p:oleObj>
              </mc:Choice>
              <mc:Fallback>
                <p:oleObj name="" r:id="rId1" imgW="3896995" imgH="205105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2589213"/>
                        <a:ext cx="6481762" cy="340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8475" y="105092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工艺：早期的铝栅工艺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5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26626" name="Rectangle 3"/>
          <p:cNvSpPr>
            <a:spLocks noGrp="1" noRot="1"/>
          </p:cNvSpPr>
          <p:nvPr>
            <p:ph idx="1"/>
          </p:nvPr>
        </p:nvSpPr>
        <p:spPr>
          <a:xfrm>
            <a:off x="1143000" y="2209800"/>
            <a:ext cx="7543800" cy="39624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zh-CN" altLang="en-US" b="1" dirty="0">
                <a:latin typeface="Times New Roman" panose="02020603050405020304" pitchFamily="18" charset="0"/>
              </a:rPr>
              <a:t>铝栅，栅长为</a:t>
            </a:r>
            <a:r>
              <a:rPr lang="en-US" altLang="zh-CN" b="1" dirty="0">
                <a:latin typeface="Times New Roman" panose="02020603050405020304" pitchFamily="18" charset="0"/>
              </a:rPr>
              <a:t>20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型衬底，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沟道。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zh-CN" altLang="en-US" b="1" dirty="0">
                <a:latin typeface="Times New Roman" panose="02020603050405020304" pitchFamily="18" charset="0"/>
              </a:rPr>
              <a:t>氧化层厚</a:t>
            </a:r>
            <a:r>
              <a:rPr lang="en-US" altLang="zh-CN" b="1" dirty="0">
                <a:latin typeface="Times New Roman" panose="02020603050405020304" pitchFamily="18" charset="0"/>
              </a:rPr>
              <a:t>1500</a:t>
            </a:r>
            <a:r>
              <a:rPr lang="en-US" altLang="zh-CN" b="1" dirty="0">
                <a:latin typeface="Lucida Console" panose="020B0609040504020204" pitchFamily="49" charset="0"/>
              </a:rPr>
              <a:t>Å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zh-CN" altLang="en-US" b="1" dirty="0">
                <a:latin typeface="Times New Roman" panose="02020603050405020304" pitchFamily="18" charset="0"/>
              </a:rPr>
              <a:t>电源电压为</a:t>
            </a:r>
            <a:r>
              <a:rPr lang="en-US" altLang="zh-CN" b="1" dirty="0">
                <a:latin typeface="Times New Roman" panose="02020603050405020304" pitchFamily="18" charset="0"/>
              </a:rPr>
              <a:t>-12V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zh-CN" altLang="en-US" b="1" dirty="0">
                <a:latin typeface="Times New Roman" panose="02020603050405020304" pitchFamily="18" charset="0"/>
              </a:rPr>
              <a:t>速度低，最小门延迟约为</a:t>
            </a:r>
            <a:r>
              <a:rPr lang="en-US" altLang="zh-CN" b="1" dirty="0">
                <a:latin typeface="Times New Roman" panose="02020603050405020304" pitchFamily="18" charset="0"/>
              </a:rPr>
              <a:t>80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dirty="0">
                <a:latin typeface="Times New Roman" panose="02020603050405020304" pitchFamily="18" charset="0"/>
              </a:rPr>
              <a:t>100ns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zh-CN" altLang="en-US" b="1" dirty="0">
                <a:latin typeface="Times New Roman" panose="02020603050405020304" pitchFamily="18" charset="0"/>
              </a:rPr>
              <a:t>集成度低，只能制作寄存器等中规模集成电路。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8475" y="105092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铝栅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PMOS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工艺的特点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8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27650" name="Rectangle 3"/>
          <p:cNvSpPr>
            <a:spLocks noGrp="1" noRot="1"/>
          </p:cNvSpPr>
          <p:nvPr>
            <p:ph idx="1"/>
          </p:nvPr>
        </p:nvSpPr>
        <p:spPr>
          <a:xfrm>
            <a:off x="838200" y="1752600"/>
            <a:ext cx="7391400" cy="4119563"/>
          </a:xfrm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</a:rPr>
              <a:t>制造源、漏极与制造栅极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采用两次掩膜步骤不容易对齐</a:t>
            </a:r>
            <a:r>
              <a:rPr lang="zh-CN" altLang="en-US" b="1" dirty="0">
                <a:latin typeface="Times New Roman" panose="02020603050405020304" pitchFamily="18" charset="0"/>
              </a:rPr>
              <a:t>。这好比彩色印刷中，各种颜色套印一样，不容易对齐。若对不齐，彩色图象就很难看。在</a:t>
            </a:r>
            <a:r>
              <a:rPr lang="en-US" altLang="zh-CN" b="1" dirty="0">
                <a:latin typeface="Times New Roman" panose="02020603050405020304" pitchFamily="18" charset="0"/>
              </a:rPr>
              <a:t>MOS</a:t>
            </a:r>
            <a:r>
              <a:rPr lang="zh-CN" altLang="en-US" b="1" dirty="0">
                <a:latin typeface="Times New Roman" panose="02020603050405020304" pitchFamily="18" charset="0"/>
              </a:rPr>
              <a:t>工艺中，不对齐的问题，不是图案难看的问题，也不仅仅是所构造的晶体管尺寸有误差、参数有误差的问题，而是可能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引起沟道中断，无法形成沟道，无法做好晶体管的问题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8475" y="105092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铝栅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工艺的缺点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990600" y="2338388"/>
          <a:ext cx="7543800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547745" imgH="1865630" progId="Word.Document.8">
                  <p:embed/>
                </p:oleObj>
              </mc:Choice>
              <mc:Fallback>
                <p:oleObj name="" r:id="rId1" imgW="3547745" imgH="1865630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338388"/>
                        <a:ext cx="7543800" cy="3965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8000" y="1357313"/>
            <a:ext cx="79327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栅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工艺的栅极位错问题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6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29698" name="Rectangle 3"/>
          <p:cNvSpPr>
            <a:spLocks noGrp="1" noRot="1"/>
          </p:cNvSpPr>
          <p:nvPr>
            <p:ph idx="1"/>
          </p:nvPr>
        </p:nvSpPr>
        <p:spPr>
          <a:xfrm>
            <a:off x="762000" y="1600200"/>
            <a:ext cx="7848600" cy="6111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栅极做得长，同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重叠一部分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1066800" y="2362200"/>
          <a:ext cx="6529388" cy="340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180205" imgH="2179320" progId="Word.Document.8">
                  <p:embed/>
                </p:oleObj>
              </mc:Choice>
              <mc:Fallback>
                <p:oleObj name="" r:id="rId1" imgW="4180205" imgH="217932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362200"/>
                        <a:ext cx="6529388" cy="340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2288" y="10318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解决方法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铝栅重叠设计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01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0722" name="Rectangle 3"/>
          <p:cNvSpPr>
            <a:spLocks noGrp="1" noRot="1"/>
          </p:cNvSpPr>
          <p:nvPr>
            <p:ph idx="1"/>
          </p:nvPr>
        </p:nvSpPr>
        <p:spPr>
          <a:xfrm>
            <a:off x="827088" y="1611313"/>
            <a:ext cx="7772400" cy="3738562"/>
          </a:xfrm>
          <a:ln/>
        </p:spPr>
        <p:txBody>
          <a:bodyPr vert="horz" wrap="square" lIns="91440" tIns="45720" rIns="91440" bIns="45720" anchor="t" anchorCtr="0"/>
          <a:p>
            <a:pPr marL="574675" indent="-574675" algn="just" eaLnBrk="1" hangingPunct="1">
              <a:lnSpc>
                <a:spcPct val="230000"/>
              </a:lnSpc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en-US" altLang="zh-CN" b="1" baseline="-20000" dirty="0">
                <a:latin typeface="Times New Roman" panose="02020603050405020304" pitchFamily="18" charset="0"/>
              </a:rPr>
              <a:t>GS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en-US" altLang="zh-CN" b="1" baseline="-20000" dirty="0">
                <a:latin typeface="Times New Roman" panose="02020603050405020304" pitchFamily="18" charset="0"/>
              </a:rPr>
              <a:t>GD</a:t>
            </a:r>
            <a:r>
              <a:rPr lang="zh-CN" altLang="en-US" b="1" dirty="0">
                <a:latin typeface="Times New Roman" panose="02020603050405020304" pitchFamily="18" charset="0"/>
              </a:rPr>
              <a:t>都增大了。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574675" indent="-574675" algn="just" eaLnBrk="1" hangingPunct="1">
              <a:lnSpc>
                <a:spcPct val="140000"/>
              </a:lnSpc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zh-CN" altLang="en-US" b="1" dirty="0">
                <a:latin typeface="Times New Roman" panose="02020603050405020304" pitchFamily="18" charset="0"/>
              </a:rPr>
              <a:t>加长了栅极，增大了管子尺寸，集成度降低</a:t>
            </a:r>
            <a:r>
              <a:rPr lang="zh-CN" altLang="en-US" sz="3600" b="1" dirty="0">
                <a:latin typeface="Times New Roman" panose="02020603050405020304" pitchFamily="18" charset="0"/>
              </a:rPr>
              <a:t>。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288" y="10318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铝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栅重叠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设计存在的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缺点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4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1746" name="Rectangle 3"/>
          <p:cNvSpPr>
            <a:spLocks noGrp="1" noRot="1"/>
          </p:cNvSpPr>
          <p:nvPr>
            <p:ph idx="1"/>
          </p:nvPr>
        </p:nvSpPr>
        <p:spPr>
          <a:xfrm>
            <a:off x="762000" y="1828800"/>
            <a:ext cx="7620000" cy="4119563"/>
          </a:xfrm>
          <a:ln/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8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将两次</a:t>
            </a:r>
            <a:r>
              <a:rPr lang="en-US" altLang="zh-CN" sz="2800" b="1" dirty="0">
                <a:latin typeface="Times New Roman" panose="02020603050405020304" pitchFamily="18" charset="0"/>
              </a:rPr>
              <a:t>MASK</a:t>
            </a:r>
            <a:r>
              <a:rPr lang="zh-CN" altLang="en-US" sz="2800" b="1" dirty="0">
                <a:latin typeface="Times New Roman" panose="02020603050405020304" pitchFamily="18" charset="0"/>
              </a:rPr>
              <a:t>步骤合为一次。让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三个区域一次成形。这种方法被称为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自对准技术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indent="0"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自对准</a:t>
            </a:r>
            <a:r>
              <a:rPr lang="zh-CN" altLang="en-US" sz="2800" dirty="0">
                <a:latin typeface="宋体" panose="02010600030101010101" pitchFamily="2" charset="-122"/>
              </a:rPr>
              <a:t>是一种在圆晶片上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用单个掩模形成不同区域的多层结构的技术，它消除了用多片掩模所引起的对准误差</a:t>
            </a:r>
            <a:r>
              <a:rPr lang="zh-CN" altLang="en-US" sz="2800" dirty="0">
                <a:latin typeface="宋体" panose="02010600030101010101" pitchFamily="2" charset="-122"/>
              </a:rPr>
              <a:t>。在电路尺寸缩小时，这种有利的方法用得越来越多。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80000"/>
              </a:lnSpc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288" y="10318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克服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栅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工艺缺点的根本方法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8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2770" name="Rectangle 3"/>
          <p:cNvSpPr>
            <a:spLocks noGrp="1" noRot="1"/>
          </p:cNvSpPr>
          <p:nvPr>
            <p:ph idx="1"/>
          </p:nvPr>
        </p:nvSpPr>
        <p:spPr>
          <a:xfrm>
            <a:off x="838200" y="1676400"/>
            <a:ext cx="7315200" cy="45862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自对准</a:t>
            </a:r>
            <a:r>
              <a:rPr lang="zh-CN" altLang="en-US" sz="2800" dirty="0">
                <a:latin typeface="宋体" panose="02010600030101010101" pitchFamily="2" charset="-122"/>
              </a:rPr>
              <a:t>是一种在圆晶片上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用单个掩模形成不同区域的多层结构的技术，它消除了用多片掩模所引起的对准误差</a:t>
            </a:r>
            <a:r>
              <a:rPr lang="zh-CN" altLang="en-US" sz="2800" dirty="0">
                <a:latin typeface="宋体" panose="02010600030101010101" pitchFamily="2" charset="-122"/>
              </a:rPr>
              <a:t>。在电路尺寸缩小时，这种有力的方法用得越来越多。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有许多应用这种技术的例子，例子之一是在多晶硅栅</a:t>
            </a:r>
            <a:r>
              <a:rPr lang="en-US" altLang="zh-CN" sz="2800" dirty="0"/>
              <a:t>MOS</a:t>
            </a:r>
            <a:r>
              <a:rPr lang="zh-CN" altLang="en-US" sz="2800" dirty="0">
                <a:latin typeface="宋体" panose="02010600030101010101" pitchFamily="2" charset="-122"/>
              </a:rPr>
              <a:t>工艺中，利用多晶硅栅极对栅氧化层的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掩蔽作用</a:t>
            </a:r>
            <a:r>
              <a:rPr lang="zh-CN" altLang="en-US" sz="2800" dirty="0">
                <a:latin typeface="宋体" panose="02010600030101010101" pitchFamily="2" charset="-122"/>
              </a:rPr>
              <a:t>，可以实现自对准的源极和漏极的离子注入，如图所示。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288" y="10318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自对准结构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2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6146" name="Rectangle 3"/>
          <p:cNvSpPr>
            <a:spLocks noGrp="1" noRot="1"/>
          </p:cNvSpPr>
          <p:nvPr>
            <p:ph idx="1"/>
          </p:nvPr>
        </p:nvSpPr>
        <p:spPr>
          <a:xfrm>
            <a:off x="684213" y="1449388"/>
            <a:ext cx="7924800" cy="604837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</a:pPr>
            <a:r>
              <a:rPr lang="zh-CN" altLang="en-US" sz="3000" b="1" dirty="0"/>
              <a:t>早期的双极型集成电路工艺：</a:t>
            </a:r>
            <a:r>
              <a:rPr lang="en-US" altLang="zh-CN" sz="3000" b="1" dirty="0"/>
              <a:t>NPN</a:t>
            </a:r>
            <a:r>
              <a:rPr lang="zh-CN" altLang="en-US" sz="3000" b="1" dirty="0"/>
              <a:t>三极管</a:t>
            </a:r>
            <a:endParaRPr lang="zh-CN" altLang="en-US" sz="3000" b="1" dirty="0"/>
          </a:p>
        </p:txBody>
      </p:sp>
      <p:pic>
        <p:nvPicPr>
          <p:cNvPr id="6147" name="Picture 4" descr="NPNPNJ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3" y="2225675"/>
            <a:ext cx="7962900" cy="3408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2"/>
          <p:cNvSpPr txBox="1"/>
          <p:nvPr/>
        </p:nvSpPr>
        <p:spPr>
          <a:xfrm>
            <a:off x="-323850" y="741363"/>
            <a:ext cx="8229600" cy="703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3794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    </a:t>
            </a:r>
            <a:endParaRPr lang="en-US" altLang="zh-CN" dirty="0"/>
          </a:p>
        </p:txBody>
      </p:sp>
      <p:sp>
        <p:nvSpPr>
          <p:cNvPr id="33795" name="Rectangle 4"/>
          <p:cNvSpPr/>
          <p:nvPr/>
        </p:nvSpPr>
        <p:spPr>
          <a:xfrm>
            <a:off x="3562350" y="2576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1828800" y="1905000"/>
          <a:ext cx="4876800" cy="411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209925" imgH="2705100" progId="Paint.Picture">
                  <p:embed/>
                </p:oleObj>
              </mc:Choice>
              <mc:Fallback>
                <p:oleObj name="" r:id="rId1" imgW="3209925" imgH="2705100" progId="Paint.Picture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1905000"/>
                        <a:ext cx="4876800" cy="411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2288" y="10318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自对准工艺示意图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8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4818" name="Rectangle 3"/>
          <p:cNvSpPr>
            <a:spLocks noGrp="1" noRot="1"/>
          </p:cNvSpPr>
          <p:nvPr>
            <p:ph idx="1"/>
          </p:nvPr>
        </p:nvSpPr>
        <p:spPr>
          <a:xfrm>
            <a:off x="1371600" y="1676400"/>
            <a:ext cx="6705600" cy="45862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上图中可见形成了图形的</a:t>
            </a:r>
            <a:r>
              <a:rPr lang="zh-CN" altLang="en-US" sz="2800" b="1" dirty="0">
                <a:ea typeface="华文新魏" panose="02010800040101010101" pitchFamily="2" charset="-122"/>
              </a:rPr>
              <a:t>多晶硅条</a:t>
            </a:r>
            <a:r>
              <a:rPr lang="zh-CN" altLang="en-US" sz="2800" dirty="0"/>
              <a:t>用作</a:t>
            </a:r>
            <a:r>
              <a:rPr lang="zh-CN" altLang="en-US" sz="2800" dirty="0">
                <a:ea typeface="华文新魏" panose="02010800040101010101" pitchFamily="2" charset="-122"/>
              </a:rPr>
              <a:t>离子注入工序</a:t>
            </a:r>
            <a:r>
              <a:rPr lang="zh-CN" altLang="en-US" sz="2800" dirty="0"/>
              <a:t>中的</a:t>
            </a:r>
            <a:r>
              <a:rPr lang="zh-CN" altLang="en-US" sz="2800" b="1" dirty="0">
                <a:ea typeface="华文新魏" panose="02010800040101010101" pitchFamily="2" charset="-122"/>
              </a:rPr>
              <a:t>掩模</a:t>
            </a:r>
            <a:r>
              <a:rPr lang="zh-CN" altLang="en-US" sz="2800" dirty="0"/>
              <a:t>，用自己的“身体”挡住离子向栅极下结构（氧化层和半导体）的注入，同时使离子对半导体的注入正好发生在它的</a:t>
            </a:r>
            <a:r>
              <a:rPr lang="zh-CN" altLang="en-US" sz="2800" b="1" dirty="0">
                <a:ea typeface="华文新魏" panose="02010800040101010101" pitchFamily="2" charset="-122"/>
              </a:rPr>
              <a:t>两侧</a:t>
            </a:r>
            <a:r>
              <a:rPr lang="zh-CN" altLang="en-US" sz="2800" dirty="0"/>
              <a:t>，从而实现了</a:t>
            </a:r>
            <a:r>
              <a:rPr lang="zh-CN" altLang="en-US" sz="2800" b="1" dirty="0">
                <a:ea typeface="华文新魏" panose="02010800040101010101" pitchFamily="2" charset="-122"/>
              </a:rPr>
              <a:t>自对准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而且原来呈绝缘的多晶硅本身在大量注入后变成</a:t>
            </a:r>
            <a:r>
              <a:rPr lang="zh-CN" altLang="en-US" sz="2800" b="1" dirty="0">
                <a:ea typeface="华文新魏" panose="02010800040101010101" pitchFamily="2" charset="-122"/>
              </a:rPr>
              <a:t>低电阻率的导电体</a:t>
            </a:r>
            <a:r>
              <a:rPr lang="zh-CN" altLang="en-US" sz="2800" dirty="0"/>
              <a:t>。用作栅电极和栅电极引线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可见多晶硅的应用实现“</a:t>
            </a:r>
            <a:r>
              <a:rPr lang="zh-CN" altLang="en-US" sz="2800" b="1" dirty="0">
                <a:ea typeface="华文新魏" panose="02010800040101010101" pitchFamily="2" charset="-122"/>
              </a:rPr>
              <a:t>一箭三雕</a:t>
            </a:r>
            <a:r>
              <a:rPr lang="zh-CN" altLang="en-US" sz="2800" dirty="0"/>
              <a:t>”之功效。</a:t>
            </a:r>
            <a:endParaRPr lang="zh-CN" altLang="en-US" sz="28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2288" y="10318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自对准工艺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5842" name="Rectangle 3"/>
          <p:cNvSpPr>
            <a:spLocks noGrp="1" noRot="1"/>
          </p:cNvSpPr>
          <p:nvPr>
            <p:ph idx="1"/>
          </p:nvPr>
        </p:nvSpPr>
        <p:spPr>
          <a:xfrm>
            <a:off x="684213" y="1700213"/>
            <a:ext cx="7848600" cy="4267200"/>
          </a:xfrm>
          <a:ln/>
        </p:spPr>
        <p:txBody>
          <a:bodyPr vert="horz" wrap="square" lIns="91440" tIns="45720" rIns="91440" bIns="45720" anchor="t" anchorCtr="0"/>
          <a:p>
            <a:pPr marL="574675" indent="-574675" algn="just"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自对准主要用于多晶硅栅工艺中（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1970</a:t>
            </a:r>
            <a:r>
              <a:rPr lang="zh-CN" altLang="en-US" sz="2800" b="1" dirty="0">
                <a:latin typeface="Times New Roman" panose="02020603050405020304" pitchFamily="18" charset="0"/>
              </a:rPr>
              <a:t>年）。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574675" indent="-574675" algn="just"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多晶硅</a:t>
            </a:r>
            <a:r>
              <a:rPr lang="en-US" altLang="zh-CN" sz="2800" b="1" dirty="0">
                <a:latin typeface="Times New Roman" panose="02020603050405020304" pitchFamily="18" charset="0"/>
              </a:rPr>
              <a:t>Polysilicon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，原是绝缘体，经过重扩散，增加了载流子，可以变为导体，用作电极和电极引线。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574675" indent="-574675" algn="just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在硅栅工艺中，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是一次掩膜步骤形成的。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先利用光刻胶保护，刻出栅极，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再以多晶硅为掩膜，刻出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区域。这时的多晶硅还是绝缘体，或非良导体。经过注入，杂质不仅进入硅中，形成了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，还进入多晶硅，使它成为导电的栅极和栅极引线。</a:t>
            </a:r>
            <a:endParaRPr lang="zh-CN" altLang="en-US" sz="28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288" y="10318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自对准技术与硅栅工艺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4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838200" y="2057400"/>
          <a:ext cx="746760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4948555" imgH="2511425" progId="Word.Document.8">
                  <p:embed/>
                </p:oleObj>
              </mc:Choice>
              <mc:Fallback>
                <p:oleObj name="" r:id="rId1" imgW="4948555" imgH="2511425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057400"/>
                        <a:ext cx="7467600" cy="378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288" y="10318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标准硅栅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8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7890" name="Rectangle 3"/>
          <p:cNvSpPr>
            <a:spLocks noGrp="1" noRot="1"/>
          </p:cNvSpPr>
          <p:nvPr>
            <p:ph idx="1"/>
          </p:nvPr>
        </p:nvSpPr>
        <p:spPr>
          <a:xfrm>
            <a:off x="1117600" y="1919288"/>
            <a:ext cx="6858000" cy="3738562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zh-CN" altLang="en-US" b="1" dirty="0">
                <a:latin typeface="Times New Roman" panose="02020603050405020304" pitchFamily="18" charset="0"/>
              </a:rPr>
              <a:t>自对准的，它无需重叠设计，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减小了电容，提高了速度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b="1" dirty="0">
                <a:latin typeface="Wingdings" panose="05000000000000000000" pitchFamily="2" charset="2"/>
              </a:rPr>
              <a:t>l	</a:t>
            </a:r>
            <a:r>
              <a:rPr lang="zh-CN" altLang="en-US" b="1" dirty="0">
                <a:latin typeface="Times New Roman" panose="02020603050405020304" pitchFamily="18" charset="0"/>
              </a:rPr>
              <a:t>无需重叠设计，减小了栅极尺寸，漏、源极尺寸也可以减小，即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减小了晶体管尺寸</a:t>
            </a:r>
            <a:r>
              <a:rPr lang="zh-CN" altLang="en-US" b="1" dirty="0">
                <a:latin typeface="Times New Roman" panose="02020603050405020304" pitchFamily="18" charset="0"/>
              </a:rPr>
              <a:t>，提高了速度，增加了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集成度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增加了电路的可靠性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2913" y="1157288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标准硅栅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PMOS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工艺的优点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2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8914" name="Rectangle 3"/>
          <p:cNvSpPr>
            <a:spLocks noGrp="1" noRot="1"/>
          </p:cNvSpPr>
          <p:nvPr>
            <p:ph idx="1"/>
          </p:nvPr>
        </p:nvSpPr>
        <p:spPr>
          <a:xfrm>
            <a:off x="914400" y="1828800"/>
            <a:ext cx="7772400" cy="4343400"/>
          </a:xfrm>
          <a:ln/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由于电子的迁移率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</a:rPr>
              <a:t>大于空穴的迁移率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，即有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400" b="1" dirty="0">
                <a:latin typeface="Times New Roman" panose="02020603050405020304" pitchFamily="18" charset="0"/>
              </a:rPr>
              <a:t>2.5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因而，</a:t>
            </a:r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沟道</a:t>
            </a:r>
            <a:r>
              <a:rPr lang="en-US" altLang="zh-CN" sz="2400" b="1" dirty="0">
                <a:latin typeface="Times New Roman" panose="02020603050405020304" pitchFamily="18" charset="0"/>
              </a:rPr>
              <a:t>FET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的速度将比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沟道</a:t>
            </a:r>
            <a:r>
              <a:rPr lang="en-US" altLang="zh-CN" sz="2400" b="1" dirty="0">
                <a:latin typeface="Times New Roman" panose="02020603050405020304" pitchFamily="18" charset="0"/>
              </a:rPr>
              <a:t>FET</a:t>
            </a:r>
            <a:r>
              <a:rPr lang="zh-CN" altLang="en-US" sz="2400" b="1" dirty="0">
                <a:latin typeface="Times New Roman" panose="02020603050405020304" pitchFamily="18" charset="0"/>
              </a:rPr>
              <a:t>快</a:t>
            </a:r>
            <a:r>
              <a:rPr lang="en-US" altLang="zh-CN" sz="2400" b="1" dirty="0">
                <a:latin typeface="Times New Roman" panose="02020603050405020304" pitchFamily="18" charset="0"/>
              </a:rPr>
              <a:t>2.5</a:t>
            </a:r>
            <a:r>
              <a:rPr lang="zh-CN" altLang="en-US" sz="2400" b="1" dirty="0">
                <a:latin typeface="Times New Roman" panose="02020603050405020304" pitchFamily="18" charset="0"/>
              </a:rPr>
              <a:t>倍。那么，为什么</a:t>
            </a:r>
            <a:r>
              <a:rPr lang="en-US" altLang="zh-CN" sz="2400" b="1" dirty="0">
                <a:latin typeface="Times New Roman" panose="02020603050405020304" pitchFamily="18" charset="0"/>
              </a:rPr>
              <a:t>MOS</a:t>
            </a:r>
            <a:r>
              <a:rPr lang="zh-CN" altLang="en-US" sz="2400" b="1" dirty="0">
                <a:latin typeface="Times New Roman" panose="02020603050405020304" pitchFamily="18" charset="0"/>
              </a:rPr>
              <a:t>发展早期不用</a:t>
            </a:r>
            <a:r>
              <a:rPr lang="en-US" altLang="zh-CN" sz="2400" b="1" dirty="0">
                <a:latin typeface="Times New Roman" panose="02020603050405020304" pitchFamily="18" charset="0"/>
              </a:rPr>
              <a:t>NMOS</a:t>
            </a:r>
            <a:r>
              <a:rPr lang="zh-CN" altLang="en-US" sz="2400" b="1" dirty="0">
                <a:latin typeface="Times New Roman" panose="02020603050405020304" pitchFamily="18" charset="0"/>
              </a:rPr>
              <a:t>工艺做集成电路呢？问题是</a:t>
            </a:r>
            <a:r>
              <a:rPr lang="en-US" altLang="zh-CN" sz="2400" b="1" dirty="0">
                <a:latin typeface="Times New Roman" panose="02020603050405020304" pitchFamily="18" charset="0"/>
              </a:rPr>
              <a:t>NMOS</a:t>
            </a:r>
            <a:r>
              <a:rPr lang="zh-CN" altLang="en-US" sz="2400" b="1" dirty="0">
                <a:latin typeface="Times New Roman" panose="02020603050405020304" pitchFamily="18" charset="0"/>
              </a:rPr>
              <a:t>工艺遇到了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难关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dirty="0"/>
              <a:t>NMOS</a:t>
            </a:r>
            <a:r>
              <a:rPr lang="zh-CN" altLang="en-US" sz="2400" b="1" dirty="0"/>
              <a:t>电路发展的主要困难</a:t>
            </a:r>
            <a:r>
              <a:rPr lang="en-US" altLang="zh-CN" sz="2400" b="1" dirty="0"/>
              <a:t>﹐</a:t>
            </a:r>
            <a:r>
              <a:rPr lang="zh-CN" altLang="en-US" sz="2400" b="1" dirty="0"/>
              <a:t>是在普通的工艺条件下</a:t>
            </a:r>
            <a:r>
              <a:rPr lang="en-US" altLang="zh-CN" sz="2400" b="1" dirty="0"/>
              <a:t>NMOS</a:t>
            </a:r>
            <a:r>
              <a:rPr lang="zh-CN" altLang="en-US" sz="2400" b="1" dirty="0"/>
              <a:t>电路 所用的</a:t>
            </a:r>
            <a:r>
              <a:rPr lang="zh-CN" altLang="en-US" sz="2400" b="1" dirty="0">
                <a:solidFill>
                  <a:srgbClr val="FF3300"/>
                </a:solidFill>
              </a:rPr>
              <a:t>衬底材料</a:t>
            </a:r>
            <a:r>
              <a:rPr lang="en-US" altLang="zh-CN" sz="2400" b="1" dirty="0">
                <a:solidFill>
                  <a:srgbClr val="FF3300"/>
                </a:solidFill>
              </a:rPr>
              <a:t>P</a:t>
            </a:r>
            <a:r>
              <a:rPr lang="zh-CN" altLang="en-US" sz="2400" b="1" dirty="0">
                <a:solidFill>
                  <a:srgbClr val="FF3300"/>
                </a:solidFill>
              </a:rPr>
              <a:t>型硅表面容易自然反型或接近反型</a:t>
            </a:r>
            <a:r>
              <a:rPr lang="en-US" altLang="zh-CN" sz="2400" b="1" dirty="0"/>
              <a:t>﹐</a:t>
            </a:r>
            <a:r>
              <a:rPr lang="zh-CN" altLang="en-US" sz="2400" b="1" dirty="0"/>
              <a:t>因而</a:t>
            </a:r>
            <a:r>
              <a:rPr lang="zh-CN" altLang="en-US" sz="2400" b="1" dirty="0">
                <a:solidFill>
                  <a:srgbClr val="FF0000"/>
                </a:solidFill>
              </a:rPr>
              <a:t>难以制成作为开关元件的增强型</a:t>
            </a:r>
            <a:r>
              <a:rPr lang="en-US" altLang="zh-CN" sz="2400" b="1" dirty="0">
                <a:solidFill>
                  <a:srgbClr val="FF0000"/>
                </a:solidFill>
              </a:rPr>
              <a:t>MOS </a:t>
            </a:r>
            <a:r>
              <a:rPr lang="zh-CN" altLang="en-US" sz="2400" b="1" dirty="0">
                <a:solidFill>
                  <a:srgbClr val="FF0000"/>
                </a:solidFill>
              </a:rPr>
              <a:t>晶体管</a:t>
            </a:r>
            <a:r>
              <a:rPr lang="en-US" altLang="zh-CN" sz="2400" b="1" dirty="0"/>
              <a:t>﹐</a:t>
            </a:r>
            <a:r>
              <a:rPr lang="zh-CN" altLang="en-US" sz="2400" b="1" dirty="0"/>
              <a:t>而且元件之间也不易隔离。 </a:t>
            </a:r>
            <a:r>
              <a:rPr lang="en-US" altLang="zh-CN" sz="2400" b="1" dirty="0"/>
              <a:t>NMOS</a:t>
            </a:r>
            <a:r>
              <a:rPr lang="zh-CN" altLang="en-US" sz="2400" b="1" dirty="0"/>
              <a:t>电路于</a:t>
            </a:r>
            <a:r>
              <a:rPr lang="en-US" altLang="zh-CN" sz="2400" b="1" dirty="0"/>
              <a:t>1972</a:t>
            </a:r>
            <a:r>
              <a:rPr lang="zh-CN" altLang="en-US" sz="2400" b="1" dirty="0"/>
              <a:t>年才研制成功。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30000"/>
              </a:lnSpc>
              <a:buNone/>
            </a:pPr>
            <a:endParaRPr lang="en-US" altLang="zh-CN" sz="2400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2913" y="1157288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NMOS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6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9938" name="Rectangle 3"/>
          <p:cNvSpPr>
            <a:spLocks noGrp="1" noRot="1"/>
          </p:cNvSpPr>
          <p:nvPr>
            <p:ph idx="1"/>
          </p:nvPr>
        </p:nvSpPr>
        <p:spPr>
          <a:xfrm>
            <a:off x="466725" y="2170113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TW" altLang="en-US" sz="2800" b="1" dirty="0"/>
              <a:t>用</a:t>
            </a:r>
            <a:r>
              <a:rPr lang="zh-TW" altLang="en-US" sz="2800" b="1" dirty="0">
                <a:solidFill>
                  <a:srgbClr val="FF0000"/>
                </a:solidFill>
              </a:rPr>
              <a:t>硅柵</a:t>
            </a:r>
            <a:r>
              <a:rPr lang="zh-CN" altLang="en-US" sz="2800" b="1" dirty="0">
                <a:solidFill>
                  <a:srgbClr val="FF0000"/>
                </a:solidFill>
              </a:rPr>
              <a:t>结构</a:t>
            </a:r>
            <a:r>
              <a:rPr lang="zh-CN" altLang="en-US" sz="2800" b="1" dirty="0"/>
              <a:t>实现栅同源、漏边界的自对准，以减小寄生电容；</a:t>
            </a:r>
            <a:endParaRPr lang="zh-TW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TW" altLang="en-US" sz="2800" b="1" dirty="0"/>
              <a:t>用</a:t>
            </a:r>
            <a:r>
              <a:rPr lang="zh-TW" altLang="en-US" sz="2800" b="1" dirty="0">
                <a:solidFill>
                  <a:srgbClr val="FF0000"/>
                </a:solidFill>
              </a:rPr>
              <a:t>局部氧化方法</a:t>
            </a:r>
            <a:r>
              <a:rPr lang="zh-TW" altLang="en-US" sz="2800" b="1" dirty="0"/>
              <a:t>使</a:t>
            </a:r>
            <a:r>
              <a:rPr lang="zh-CN" altLang="en-US" sz="2800" b="1" dirty="0"/>
              <a:t>场区氧化层的底边下沉，从而既能保证为提高场区电压所需的场区氧化层的足够厚度，</a:t>
            </a:r>
            <a:r>
              <a:rPr lang="zh-TW" altLang="en-US" sz="2800" b="1" dirty="0"/>
              <a:t>又能降低</a:t>
            </a:r>
            <a:r>
              <a:rPr lang="zh-CN" altLang="en-US" sz="2800" b="1" dirty="0"/>
              <a:t>芯片</a:t>
            </a:r>
            <a:r>
              <a:rPr lang="zh-TW" altLang="en-US" sz="2800" b="1" dirty="0"/>
              <a:t>表面台階的高度</a:t>
            </a:r>
            <a:r>
              <a:rPr lang="en-US" altLang="zh-TW" sz="2800" b="1" dirty="0"/>
              <a:t>﹐</a:t>
            </a:r>
            <a:r>
              <a:rPr lang="zh-TW" altLang="en-US" sz="2800" b="1" dirty="0"/>
              <a:t>防止</a:t>
            </a:r>
            <a:r>
              <a:rPr lang="zh-CN" altLang="en-US" sz="2800" b="1" dirty="0"/>
              <a:t>铝层断裂</a:t>
            </a:r>
            <a:r>
              <a:rPr lang="en-US" altLang="zh-TW" sz="2800" b="1" dirty="0"/>
              <a:t>﹔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TW" altLang="en-US" sz="2800" b="1" dirty="0"/>
              <a:t>用</a:t>
            </a:r>
            <a:r>
              <a:rPr lang="zh-CN" altLang="en-US" sz="2800" b="1" dirty="0">
                <a:solidFill>
                  <a:srgbClr val="FF0000"/>
                </a:solidFill>
              </a:rPr>
              <a:t>离</a:t>
            </a:r>
            <a:r>
              <a:rPr lang="zh-TW" altLang="en-US" sz="2800" b="1" dirty="0">
                <a:solidFill>
                  <a:srgbClr val="FF0000"/>
                </a:solidFill>
              </a:rPr>
              <a:t>子注入</a:t>
            </a:r>
            <a:r>
              <a:rPr lang="zh-CN" altLang="en-US" sz="2800" b="1" dirty="0">
                <a:solidFill>
                  <a:srgbClr val="FF0000"/>
                </a:solidFill>
              </a:rPr>
              <a:t>掺杂工艺</a:t>
            </a:r>
            <a:r>
              <a:rPr lang="zh-TW" altLang="en-US" sz="2800" b="1" dirty="0"/>
              <a:t>可提高硅表面</a:t>
            </a:r>
            <a:r>
              <a:rPr lang="zh-CN" altLang="en-US" sz="2800" b="1" dirty="0"/>
              <a:t>杂质浓</a:t>
            </a:r>
            <a:r>
              <a:rPr lang="zh-TW" altLang="en-US" sz="2800" b="1" dirty="0"/>
              <a:t>度</a:t>
            </a:r>
            <a:r>
              <a:rPr lang="en-US" altLang="zh-TW" sz="2800" b="1" dirty="0"/>
              <a:t>﹐</a:t>
            </a:r>
            <a:r>
              <a:rPr lang="zh-TW" altLang="en-US" sz="2800" b="1" dirty="0"/>
              <a:t>精</a:t>
            </a:r>
            <a:r>
              <a:rPr lang="zh-CN" altLang="en-US" sz="2800" b="1" dirty="0"/>
              <a:t>确</a:t>
            </a:r>
            <a:r>
              <a:rPr lang="zh-TW" altLang="en-US" sz="2800" b="1" dirty="0"/>
              <a:t>控制</a:t>
            </a:r>
            <a:r>
              <a:rPr lang="en-US" altLang="zh-TW" sz="2800" b="1" dirty="0"/>
              <a:t>MOS</a:t>
            </a:r>
            <a:r>
              <a:rPr lang="zh-CN" altLang="en-US" sz="2800" b="1" dirty="0"/>
              <a:t>晶体管</a:t>
            </a:r>
            <a:r>
              <a:rPr lang="zh-TW" altLang="en-US" sz="2800" b="1" dirty="0"/>
              <a:t>和寄生</a:t>
            </a:r>
            <a:r>
              <a:rPr lang="zh-CN" altLang="en-US" sz="2800" b="1" dirty="0"/>
              <a:t>场晶体管</a:t>
            </a:r>
            <a:r>
              <a:rPr lang="zh-TW" altLang="en-US" sz="2800" b="1" dirty="0"/>
              <a:t>的</a:t>
            </a:r>
            <a:r>
              <a:rPr lang="zh-CN" altLang="en-US" sz="2800" b="1" dirty="0"/>
              <a:t>阀</a:t>
            </a:r>
            <a:r>
              <a:rPr lang="zh-TW" altLang="en-US" sz="2800" b="1" dirty="0"/>
              <a:t>值</a:t>
            </a:r>
            <a:r>
              <a:rPr lang="zh-CN" altLang="en-US" sz="2800" b="1" dirty="0"/>
              <a:t>电压</a:t>
            </a:r>
            <a:r>
              <a:rPr lang="zh-TW" altLang="en-US" b="1" dirty="0"/>
              <a:t>。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2913" y="1157288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NMOS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工艺的特点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40962" name="Rectangle 3"/>
          <p:cNvSpPr>
            <a:spLocks noGrp="1" noRot="1"/>
          </p:cNvSpPr>
          <p:nvPr>
            <p:ph idx="1"/>
          </p:nvPr>
        </p:nvSpPr>
        <p:spPr>
          <a:xfrm>
            <a:off x="533400" y="1676400"/>
            <a:ext cx="8153400" cy="3768725"/>
          </a:xfrm>
          <a:ln/>
        </p:spPr>
        <p:txBody>
          <a:bodyPr vert="horz" wrap="square" lIns="91440" tIns="45720" rIns="91440" bIns="45720" anchor="t" anchorCtr="0"/>
          <a:p>
            <a:pPr marL="482600" indent="-482600" algn="just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目前</a:t>
            </a:r>
            <a:r>
              <a:rPr lang="en-US" altLang="zh-CN" sz="2800" b="1" dirty="0">
                <a:latin typeface="Times New Roman" panose="02020603050405020304" pitchFamily="18" charset="0"/>
              </a:rPr>
              <a:t>CMOS</a:t>
            </a:r>
            <a:r>
              <a:rPr lang="zh-CN" altLang="en-US" sz="2800" b="1" dirty="0">
                <a:latin typeface="Times New Roman" panose="02020603050405020304" pitchFamily="18" charset="0"/>
              </a:rPr>
              <a:t>工艺已在</a:t>
            </a:r>
            <a:r>
              <a:rPr lang="en-US" altLang="zh-CN" sz="2800" b="1" dirty="0">
                <a:latin typeface="Times New Roman" panose="02020603050405020304" pitchFamily="18" charset="0"/>
              </a:rPr>
              <a:t>VLSI</a:t>
            </a:r>
            <a:r>
              <a:rPr lang="zh-CN" altLang="en-US" sz="2800" b="1" dirty="0">
                <a:latin typeface="Times New Roman" panose="02020603050405020304" pitchFamily="18" charset="0"/>
              </a:rPr>
              <a:t>设计中占有压倒一切的优势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但了解</a:t>
            </a:r>
            <a:r>
              <a:rPr lang="en-US" altLang="zh-CN" sz="2800" b="1" dirty="0">
                <a:latin typeface="Times New Roman" panose="02020603050405020304" pitchFamily="18" charset="0"/>
              </a:rPr>
              <a:t>NMOS</a:t>
            </a:r>
            <a:r>
              <a:rPr lang="zh-CN" altLang="en-US" sz="2800" b="1" dirty="0">
                <a:latin typeface="Times New Roman" panose="02020603050405020304" pitchFamily="18" charset="0"/>
              </a:rPr>
              <a:t>工艺仍具有几方面的意义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82600" indent="-482600" algn="just" eaLnBrk="1" hangingPunct="1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</a:rPr>
              <a:t>CMOS</a:t>
            </a:r>
            <a:r>
              <a:rPr lang="zh-CN" altLang="en-US" sz="2800" b="1" dirty="0">
                <a:latin typeface="Times New Roman" panose="02020603050405020304" pitchFamily="18" charset="0"/>
              </a:rPr>
              <a:t>工艺是在</a:t>
            </a:r>
            <a:r>
              <a:rPr lang="en-US" altLang="zh-CN" sz="2800" b="1" dirty="0">
                <a:latin typeface="Times New Roman" panose="02020603050405020304" pitchFamily="18" charset="0"/>
              </a:rPr>
              <a:t>PMOS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NMOS</a:t>
            </a:r>
            <a:r>
              <a:rPr lang="zh-CN" altLang="en-US" sz="2800" b="1" dirty="0">
                <a:latin typeface="Times New Roman" panose="02020603050405020304" pitchFamily="18" charset="0"/>
              </a:rPr>
              <a:t>工艺的基础上发展起来的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82600" indent="-482600" algn="just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</a:rPr>
              <a:t>NMOS</a:t>
            </a:r>
            <a:r>
              <a:rPr lang="zh-CN" altLang="en-US" sz="2800" b="1" dirty="0">
                <a:latin typeface="Times New Roman" panose="02020603050405020304" pitchFamily="18" charset="0"/>
              </a:rPr>
              <a:t>工艺开始讨论对于学习</a:t>
            </a:r>
            <a:r>
              <a:rPr lang="en-US" altLang="zh-CN" sz="2800" b="1" dirty="0">
                <a:latin typeface="Times New Roman" panose="02020603050405020304" pitchFamily="18" charset="0"/>
              </a:rPr>
              <a:t>CMOS</a:t>
            </a:r>
            <a:r>
              <a:rPr lang="zh-CN" altLang="en-US" sz="2800" b="1" dirty="0">
                <a:latin typeface="Times New Roman" panose="02020603050405020304" pitchFamily="18" charset="0"/>
              </a:rPr>
              <a:t>工艺起到循序渐进的作用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82600" indent="-482600" algn="just" eaLnBrk="1" hangingPunct="1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</a:rPr>
              <a:t>NMOS</a:t>
            </a:r>
            <a:r>
              <a:rPr lang="zh-CN" altLang="en-US" sz="2800" b="1" dirty="0">
                <a:latin typeface="Times New Roman" panose="02020603050405020304" pitchFamily="18" charset="0"/>
              </a:rPr>
              <a:t>电路技术和设计方法可以相当方便地移植到</a:t>
            </a:r>
            <a:r>
              <a:rPr lang="en-US" altLang="zh-CN" sz="2800" b="1" dirty="0">
                <a:latin typeface="Times New Roman" panose="02020603050405020304" pitchFamily="18" charset="0"/>
              </a:rPr>
              <a:t>CMOS VLSI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的设计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2913" y="1157288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学习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NMOS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工艺的意义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4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pic>
        <p:nvPicPr>
          <p:cNvPr id="4198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05000"/>
            <a:ext cx="6858000" cy="426243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1987" name="Text Box 4"/>
          <p:cNvSpPr txBox="1"/>
          <p:nvPr/>
        </p:nvSpPr>
        <p:spPr>
          <a:xfrm>
            <a:off x="4708525" y="2001838"/>
            <a:ext cx="1481138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rgbClr val="E71909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Polysilicon</a:t>
            </a:r>
            <a:endParaRPr lang="en-US" altLang="zh-CN" sz="4400" dirty="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Text Box 5"/>
          <p:cNvSpPr txBox="1"/>
          <p:nvPr/>
        </p:nvSpPr>
        <p:spPr>
          <a:xfrm>
            <a:off x="6461125" y="2078038"/>
            <a:ext cx="14668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rgbClr val="7F818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Aluminum</a:t>
            </a:r>
            <a:endParaRPr lang="en-US" altLang="zh-CN" sz="4400" dirty="0">
              <a:solidFill>
                <a:srgbClr val="0000B6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2913" y="1157288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NMOS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三维示意图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90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09600" y="457200"/>
            <a:ext cx="2895600" cy="21336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b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NMOS</a:t>
            </a:r>
            <a:b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工艺流程</a:t>
            </a: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301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0763" y="0"/>
            <a:ext cx="49212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7170" name="Rectangle 3"/>
          <p:cNvSpPr>
            <a:spLocks noGrp="1" noRot="1"/>
          </p:cNvSpPr>
          <p:nvPr>
            <p:ph idx="1"/>
          </p:nvPr>
        </p:nvSpPr>
        <p:spPr>
          <a:xfrm>
            <a:off x="914400" y="196532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、衬底选择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、第一次光刻</a:t>
            </a:r>
            <a:r>
              <a:rPr lang="en-US" altLang="zh-CN" sz="2800" b="1" dirty="0"/>
              <a:t>——N</a:t>
            </a:r>
            <a:r>
              <a:rPr lang="en-US" altLang="zh-CN" sz="2800" b="1" baseline="30000" dirty="0"/>
              <a:t>+</a:t>
            </a:r>
            <a:r>
              <a:rPr lang="zh-CN" altLang="en-US" sz="2800" b="1" dirty="0"/>
              <a:t>隐埋层扩散孔光刻</a:t>
            </a:r>
            <a:endParaRPr lang="zh-CN" altLang="en-US" sz="28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、外延层淀积</a:t>
            </a:r>
            <a:r>
              <a:rPr lang="en-US" altLang="zh-CN" sz="2800" b="1" dirty="0"/>
              <a:t>——N</a:t>
            </a:r>
            <a:r>
              <a:rPr lang="en-US" altLang="zh-CN" sz="2800" b="1" baseline="30000" dirty="0"/>
              <a:t>-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、第二次光刻</a:t>
            </a:r>
            <a:r>
              <a:rPr lang="en-US" altLang="zh-CN" sz="2800" b="1" dirty="0"/>
              <a:t>——P</a:t>
            </a:r>
            <a:r>
              <a:rPr lang="en-US" altLang="zh-CN" sz="2800" b="1" baseline="30000" dirty="0"/>
              <a:t>+</a:t>
            </a:r>
            <a:r>
              <a:rPr lang="zh-CN" altLang="en-US" sz="2800" b="1" dirty="0"/>
              <a:t>隔离扩散孔光刻</a:t>
            </a:r>
            <a:endParaRPr lang="zh-CN" altLang="en-US" sz="28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、第三次光刻</a:t>
            </a:r>
            <a:r>
              <a:rPr lang="en-US" altLang="zh-CN" sz="2800" b="1" dirty="0"/>
              <a:t>——P</a:t>
            </a:r>
            <a:r>
              <a:rPr lang="zh-CN" altLang="en-US" sz="2800" b="1" dirty="0"/>
              <a:t>型基区扩散孔光刻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6</a:t>
            </a:r>
            <a:r>
              <a:rPr lang="zh-CN" altLang="en-US" sz="2800" b="1" dirty="0"/>
              <a:t>、第四次光刻</a:t>
            </a:r>
            <a:r>
              <a:rPr lang="en-US" altLang="zh-CN" sz="2800" b="1" dirty="0"/>
              <a:t>——N</a:t>
            </a:r>
            <a:r>
              <a:rPr lang="en-US" altLang="zh-CN" sz="2800" b="1" baseline="30000" dirty="0"/>
              <a:t>+</a:t>
            </a:r>
            <a:r>
              <a:rPr lang="zh-CN" altLang="en-US" sz="2800" b="1" dirty="0"/>
              <a:t>发射区扩散孔光刻，包括集电极光刻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7</a:t>
            </a:r>
            <a:r>
              <a:rPr lang="zh-CN" altLang="en-US" sz="2800" b="1" dirty="0"/>
              <a:t>、第五次光刻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引线接触孔光刻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8</a:t>
            </a:r>
            <a:r>
              <a:rPr lang="zh-CN" altLang="en-US" sz="2800" b="1" dirty="0"/>
              <a:t>、第六次光刻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金属化内连线光刻</a:t>
            </a:r>
            <a:endParaRPr lang="zh-CN" altLang="en-US" sz="2800" b="1" dirty="0"/>
          </a:p>
        </p:txBody>
      </p:sp>
      <p:sp>
        <p:nvSpPr>
          <p:cNvPr id="7171" name="Rectangle 3"/>
          <p:cNvSpPr txBox="1"/>
          <p:nvPr/>
        </p:nvSpPr>
        <p:spPr>
          <a:xfrm>
            <a:off x="609600" y="1273175"/>
            <a:ext cx="79248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 txBox="1"/>
          <p:nvPr/>
        </p:nvSpPr>
        <p:spPr>
          <a:xfrm>
            <a:off x="-323850" y="741363"/>
            <a:ext cx="8229600" cy="703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1835150" y="1408113"/>
          <a:ext cx="6007100" cy="50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7263765" imgH="6132830" progId="Word.Document.8">
                  <p:embed/>
                </p:oleObj>
              </mc:Choice>
              <mc:Fallback>
                <p:oleObj name="" r:id="rId1" imgW="7263765" imgH="613283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408113"/>
                        <a:ext cx="6007100" cy="50879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2913" y="811213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的掩膜和典型工艺流程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036" name="Rectangle 2"/>
          <p:cNvSpPr txBox="1"/>
          <p:nvPr/>
        </p:nvSpPr>
        <p:spPr>
          <a:xfrm>
            <a:off x="479425" y="225425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838200" y="1600200"/>
          <a:ext cx="7632700" cy="454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6118860" imgH="3645535" progId="Word.Document.8">
                  <p:embed/>
                </p:oleObj>
              </mc:Choice>
              <mc:Fallback>
                <p:oleObj name="" r:id="rId1" imgW="6118860" imgH="3645535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600200"/>
                        <a:ext cx="7632700" cy="454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7038" y="95567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反相器电路图和芯片剖面示意图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60" name="Rectangle 2"/>
          <p:cNvSpPr txBox="1"/>
          <p:nvPr/>
        </p:nvSpPr>
        <p:spPr>
          <a:xfrm>
            <a:off x="417513" y="388938"/>
            <a:ext cx="8424862" cy="782637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46082" name="Rectangle 3"/>
          <p:cNvSpPr>
            <a:spLocks noGrp="1" noRot="1"/>
          </p:cNvSpPr>
          <p:nvPr>
            <p:ph idx="1"/>
          </p:nvPr>
        </p:nvSpPr>
        <p:spPr>
          <a:xfrm>
            <a:off x="1116013" y="1268413"/>
            <a:ext cx="7315200" cy="4348162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进入</a:t>
            </a:r>
            <a:r>
              <a:rPr lang="en-US" altLang="zh-CN" sz="2400" b="1" dirty="0">
                <a:latin typeface="Times New Roman" panose="02020603050405020304" pitchFamily="18" charset="0"/>
              </a:rPr>
              <a:t>80</a:t>
            </a:r>
            <a:r>
              <a:rPr lang="zh-CN" altLang="en-US" sz="2400" b="1" dirty="0">
                <a:latin typeface="Times New Roman" panose="02020603050405020304" pitchFamily="18" charset="0"/>
              </a:rPr>
              <a:t>年代以来，</a:t>
            </a:r>
            <a:r>
              <a:rPr lang="en-US" altLang="zh-CN" sz="2400" b="1" dirty="0">
                <a:latin typeface="Times New Roman" panose="02020603050405020304" pitchFamily="18" charset="0"/>
              </a:rPr>
              <a:t>CMOS</a:t>
            </a:r>
            <a:r>
              <a:rPr lang="zh-CN" altLang="en-US" sz="2400" b="1" dirty="0">
                <a:latin typeface="Times New Roman" panose="02020603050405020304" pitchFamily="18" charset="0"/>
              </a:rPr>
              <a:t>以其近乎零的静态功耗而显示出优于</a:t>
            </a:r>
            <a:r>
              <a:rPr lang="en-US" altLang="zh-CN" sz="2400" b="1" dirty="0">
                <a:latin typeface="Times New Roman" panose="02020603050405020304" pitchFamily="18" charset="0"/>
              </a:rPr>
              <a:t>NMOS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，而更适于制造</a:t>
            </a:r>
            <a:r>
              <a:rPr lang="en-US" altLang="zh-CN" sz="2400" b="1" dirty="0">
                <a:latin typeface="Times New Roman" panose="02020603050405020304" pitchFamily="18" charset="0"/>
              </a:rPr>
              <a:t>VLSI</a:t>
            </a:r>
            <a:r>
              <a:rPr lang="zh-CN" altLang="en-US" sz="2400" b="1" dirty="0">
                <a:latin typeface="Times New Roman" panose="02020603050405020304" pitchFamily="18" charset="0"/>
              </a:rPr>
              <a:t>电路，加上工艺技术的发展，致使</a:t>
            </a:r>
            <a:r>
              <a:rPr lang="en-US" altLang="zh-CN" sz="2400" b="1" dirty="0">
                <a:latin typeface="Times New Roman" panose="02020603050405020304" pitchFamily="18" charset="0"/>
              </a:rPr>
              <a:t>CMOS</a:t>
            </a:r>
            <a:r>
              <a:rPr lang="zh-CN" altLang="en-US" sz="2400" b="1" dirty="0">
                <a:latin typeface="Times New Roman" panose="02020603050405020304" pitchFamily="18" charset="0"/>
              </a:rPr>
              <a:t>技术成为当前</a:t>
            </a:r>
            <a:r>
              <a:rPr lang="en-US" altLang="zh-CN" sz="2400" b="1" dirty="0">
                <a:latin typeface="Times New Roman" panose="02020603050405020304" pitchFamily="18" charset="0"/>
              </a:rPr>
              <a:t>VLSI</a:t>
            </a:r>
            <a:r>
              <a:rPr lang="zh-CN" altLang="en-US" sz="2400" b="1" dirty="0">
                <a:latin typeface="Times New Roman" panose="02020603050405020304" pitchFamily="18" charset="0"/>
              </a:rPr>
              <a:t>电路中应用最广泛的技术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它是在</a:t>
            </a:r>
            <a:r>
              <a:rPr lang="en-US" altLang="zh-CN" sz="2400" dirty="0"/>
              <a:t>PMOS</a:t>
            </a:r>
            <a:r>
              <a:rPr lang="zh-CN" altLang="en-US" sz="2400" dirty="0"/>
              <a:t>与</a:t>
            </a:r>
            <a:r>
              <a:rPr lang="en-US" altLang="zh-CN" sz="2400" dirty="0"/>
              <a:t>NMOS</a:t>
            </a:r>
            <a:r>
              <a:rPr lang="zh-CN" altLang="en-US" sz="2400" dirty="0"/>
              <a:t>工艺基础上发展起来的。其</a:t>
            </a:r>
            <a:r>
              <a:rPr lang="zh-CN" altLang="en-US" sz="2400" b="1" dirty="0"/>
              <a:t>特点</a:t>
            </a:r>
            <a:r>
              <a:rPr lang="zh-CN" altLang="en-US" sz="2400" dirty="0"/>
              <a:t>是将</a:t>
            </a:r>
            <a:r>
              <a:rPr lang="en-US" altLang="zh-CN" sz="2400" dirty="0"/>
              <a:t>NMOS</a:t>
            </a:r>
            <a:r>
              <a:rPr lang="zh-CN" altLang="en-US" sz="2400" dirty="0"/>
              <a:t>器件与</a:t>
            </a:r>
            <a:r>
              <a:rPr lang="en-US" altLang="zh-CN" sz="2400" dirty="0"/>
              <a:t>PMOS</a:t>
            </a:r>
            <a:r>
              <a:rPr lang="zh-CN" altLang="en-US" sz="2400" dirty="0"/>
              <a:t>器件同时制作在同一硅衬底上。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 </a:t>
            </a:r>
            <a:r>
              <a:rPr lang="en-US" altLang="zh-CN" sz="2400" b="1" dirty="0"/>
              <a:t>CMOS</a:t>
            </a:r>
            <a:r>
              <a:rPr lang="zh-CN" altLang="en-US" sz="2400" b="1" dirty="0"/>
              <a:t>工艺技术</a:t>
            </a:r>
            <a:r>
              <a:rPr lang="zh-CN" altLang="en-US" sz="2400" dirty="0"/>
              <a:t>一般可分为</a:t>
            </a:r>
            <a:r>
              <a:rPr lang="zh-CN" altLang="en-US" sz="2400" b="1" dirty="0"/>
              <a:t>三类</a:t>
            </a:r>
            <a:r>
              <a:rPr lang="zh-CN" altLang="en-US" sz="2400" dirty="0"/>
              <a:t>，即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P</a:t>
            </a:r>
            <a:r>
              <a:rPr lang="zh-CN" altLang="en-US" sz="2400" dirty="0"/>
              <a:t>阱</a:t>
            </a:r>
            <a:r>
              <a:rPr lang="en-US" altLang="zh-CN" sz="2400" dirty="0"/>
              <a:t>CMOS</a:t>
            </a:r>
            <a:r>
              <a:rPr lang="zh-CN" altLang="en-US" sz="2400" dirty="0"/>
              <a:t>工艺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N</a:t>
            </a:r>
            <a:r>
              <a:rPr lang="zh-CN" altLang="en-US" sz="2400" dirty="0"/>
              <a:t>阱</a:t>
            </a:r>
            <a:r>
              <a:rPr lang="en-US" altLang="zh-CN" sz="2400" dirty="0"/>
              <a:t>CMOS</a:t>
            </a:r>
            <a:r>
              <a:rPr lang="zh-CN" altLang="en-US" sz="2400" dirty="0"/>
              <a:t>工艺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 双阱</a:t>
            </a:r>
            <a:r>
              <a:rPr lang="en-US" altLang="zh-CN" sz="2400" dirty="0"/>
              <a:t>CMOS</a:t>
            </a:r>
            <a:r>
              <a:rPr lang="zh-CN" altLang="en-US" sz="2400" dirty="0"/>
              <a:t>工艺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</a:pP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2913" y="811213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17513" y="317500"/>
            <a:ext cx="8424863" cy="7826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MOS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集成电路工艺发展</a:t>
            </a:r>
            <a:br>
              <a:rPr kumimoji="0" lang="zh-CN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4710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47107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zh-CN" dirty="0"/>
          </a:p>
        </p:txBody>
      </p:sp>
      <p:sp>
        <p:nvSpPr>
          <p:cNvPr id="47108" name="WordArt 4"/>
          <p:cNvSpPr>
            <a:spLocks noTextEdit="1"/>
          </p:cNvSpPr>
          <p:nvPr/>
        </p:nvSpPr>
        <p:spPr>
          <a:xfrm>
            <a:off x="684213" y="2349500"/>
            <a:ext cx="7600950" cy="10747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4400" b="1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观看N阱1P1M CMOS工艺流程动画!</a:t>
            </a:r>
            <a:endParaRPr lang="zh-CN" altLang="en-US" sz="4400" b="1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/>
        </p:nvGraphicFramePr>
        <p:xfrm>
          <a:off x="1763713" y="1427163"/>
          <a:ext cx="6900862" cy="57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7522210" imgH="6277610" progId="Word.Document.8">
                  <p:embed/>
                </p:oleObj>
              </mc:Choice>
              <mc:Fallback>
                <p:oleObj name="" r:id="rId1" imgW="7522210" imgH="627761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1427163"/>
                        <a:ext cx="6900862" cy="576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2913" y="811213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典型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1P2M 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工艺主要步骤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2" name="Rectangle 2"/>
          <p:cNvSpPr txBox="1"/>
          <p:nvPr/>
        </p:nvSpPr>
        <p:spPr>
          <a:xfrm>
            <a:off x="358775" y="3302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49154" name="Object 3"/>
          <p:cNvGraphicFramePr>
            <a:graphicFrameLocks noChangeAspect="1"/>
          </p:cNvGraphicFramePr>
          <p:nvPr/>
        </p:nvGraphicFramePr>
        <p:xfrm>
          <a:off x="533400" y="1600200"/>
          <a:ext cx="8077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6452870" imgH="3775075" progId="Word.Document.8">
                  <p:embed/>
                </p:oleObj>
              </mc:Choice>
              <mc:Fallback>
                <p:oleObj name="" r:id="rId1" imgW="6452870" imgH="3775075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8077200" cy="472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2913" y="1063625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反相器电路图和芯片剖面示意图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6" name="Rectangle 2"/>
          <p:cNvSpPr txBox="1"/>
          <p:nvPr/>
        </p:nvSpPr>
        <p:spPr>
          <a:xfrm>
            <a:off x="153988" y="549275"/>
            <a:ext cx="8424862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0178" name="Rectangle 3"/>
          <p:cNvSpPr>
            <a:spLocks noGrp="1" noRot="1"/>
          </p:cNvSpPr>
          <p:nvPr>
            <p:ph idx="1"/>
          </p:nvPr>
        </p:nvSpPr>
        <p:spPr>
          <a:xfrm>
            <a:off x="990600" y="1981200"/>
            <a:ext cx="7467600" cy="42814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BiCMOS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工艺技术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将双极与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CMOS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器件制作在同一芯片上，这样就结合了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双极器件的高跨导、强驱动和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CMOS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器件高集成度、低功耗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的优点</a:t>
            </a:r>
            <a:r>
              <a:rPr lang="zh-CN" altLang="en-US" dirty="0">
                <a:latin typeface="宋体" panose="02010600030101010101" pitchFamily="2" charset="-122"/>
              </a:rPr>
              <a:t>，使它们互相取长补短、发挥各自优点，从而实现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高速、高集成度、高性能的超大规模集成电路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39738" y="1231900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集成电路的基本制造工艺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180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1202" name="Rectangle 3"/>
          <p:cNvSpPr>
            <a:spLocks noGrp="1" noRot="1"/>
          </p:cNvSpPr>
          <p:nvPr>
            <p:ph idx="1"/>
          </p:nvPr>
        </p:nvSpPr>
        <p:spPr>
          <a:xfrm>
            <a:off x="914400" y="1981200"/>
            <a:ext cx="7086600" cy="42814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BiCMOS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  <a:r>
              <a:rPr lang="zh-CN" altLang="en-US" sz="2800" dirty="0">
                <a:latin typeface="宋体" panose="02010600030101010101" pitchFamily="2" charset="-122"/>
              </a:rPr>
              <a:t>大致可以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分为两类</a:t>
            </a:r>
            <a:r>
              <a:rPr lang="zh-CN" altLang="en-US" sz="2800" dirty="0">
                <a:latin typeface="宋体" panose="02010600030101010101" pitchFamily="2" charset="-122"/>
              </a:rPr>
              <a:t>：分别是以</a:t>
            </a:r>
            <a:r>
              <a:rPr lang="en-US" altLang="zh-CN" sz="2800" dirty="0">
                <a:latin typeface="宋体" panose="02010600030101010101" pitchFamily="2" charset="-122"/>
              </a:rPr>
              <a:t>CMOS</a:t>
            </a:r>
            <a:r>
              <a:rPr lang="zh-CN" altLang="en-US" sz="2800" dirty="0">
                <a:latin typeface="宋体" panose="02010600030101010101" pitchFamily="2" charset="-122"/>
              </a:rPr>
              <a:t>工艺为基础的</a:t>
            </a:r>
            <a:r>
              <a:rPr lang="en-US" altLang="zh-CN" sz="2800" dirty="0">
                <a:latin typeface="宋体" panose="02010600030101010101" pitchFamily="2" charset="-122"/>
              </a:rPr>
              <a:t>BiCMOS</a:t>
            </a:r>
            <a:r>
              <a:rPr lang="zh-CN" altLang="en-US" sz="2800" dirty="0">
                <a:latin typeface="宋体" panose="02010600030101010101" pitchFamily="2" charset="-122"/>
              </a:rPr>
              <a:t>工艺和以双极工艺为基础的</a:t>
            </a:r>
            <a:r>
              <a:rPr lang="en-US" altLang="zh-CN" sz="2800" dirty="0">
                <a:latin typeface="宋体" panose="02010600030101010101" pitchFamily="2" charset="-122"/>
              </a:rPr>
              <a:t>BiCMOS</a:t>
            </a:r>
            <a:r>
              <a:rPr lang="zh-CN" altLang="en-US" sz="2800" dirty="0">
                <a:latin typeface="宋体" panose="02010600030101010101" pitchFamily="2" charset="-122"/>
              </a:rPr>
              <a:t>工艺。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一般来说，以</a:t>
            </a:r>
            <a:r>
              <a:rPr lang="en-US" altLang="zh-CN" sz="2800" dirty="0">
                <a:latin typeface="宋体" panose="02010600030101010101" pitchFamily="2" charset="-122"/>
              </a:rPr>
              <a:t>CMOS</a:t>
            </a:r>
            <a:r>
              <a:rPr lang="zh-CN" altLang="en-US" sz="2800" dirty="0">
                <a:latin typeface="宋体" panose="02010600030101010101" pitchFamily="2" charset="-122"/>
              </a:rPr>
              <a:t>工艺为基础的</a:t>
            </a:r>
            <a:r>
              <a:rPr lang="en-US" altLang="zh-CN" sz="2800" dirty="0">
                <a:latin typeface="宋体" panose="02010600030101010101" pitchFamily="2" charset="-122"/>
              </a:rPr>
              <a:t>BiCMOS</a:t>
            </a:r>
            <a:r>
              <a:rPr lang="zh-CN" altLang="en-US" sz="2800" dirty="0">
                <a:latin typeface="宋体" panose="02010600030101010101" pitchFamily="2" charset="-122"/>
              </a:rPr>
              <a:t>工艺对保证</a:t>
            </a:r>
            <a:r>
              <a:rPr lang="en-US" altLang="zh-CN" sz="2800" dirty="0">
                <a:latin typeface="宋体" panose="02010600030101010101" pitchFamily="2" charset="-122"/>
              </a:rPr>
              <a:t>CMOS</a:t>
            </a:r>
            <a:r>
              <a:rPr lang="zh-CN" altLang="en-US" sz="2800" dirty="0">
                <a:latin typeface="宋体" panose="02010600030101010101" pitchFamily="2" charset="-122"/>
              </a:rPr>
              <a:t>器件的性能比较有利，同样以双极工艺为基础的</a:t>
            </a:r>
            <a:r>
              <a:rPr lang="en-US" altLang="zh-CN" sz="2800" dirty="0">
                <a:latin typeface="宋体" panose="02010600030101010101" pitchFamily="2" charset="-122"/>
              </a:rPr>
              <a:t>BiCMOS</a:t>
            </a:r>
            <a:r>
              <a:rPr lang="zh-CN" altLang="en-US" sz="2800" dirty="0">
                <a:latin typeface="宋体" panose="02010600030101010101" pitchFamily="2" charset="-122"/>
              </a:rPr>
              <a:t>工艺对提高保证双极器件的性能有利。 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9738" y="1231900"/>
            <a:ext cx="79311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BiCMOS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技术分类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04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2226" name="Rectangle 2"/>
          <p:cNvSpPr>
            <a:spLocks noGrp="1" noRot="1"/>
          </p:cNvSpPr>
          <p:nvPr>
            <p:ph type="title"/>
          </p:nvPr>
        </p:nvSpPr>
        <p:spPr>
          <a:xfrm>
            <a:off x="609600" y="533400"/>
            <a:ext cx="8077200" cy="100647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Rot="1"/>
          </p:cNvSpPr>
          <p:nvPr>
            <p:ph idx="1"/>
          </p:nvPr>
        </p:nvSpPr>
        <p:spPr>
          <a:xfrm>
            <a:off x="679450" y="1862138"/>
            <a:ext cx="7907338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以</a:t>
            </a:r>
            <a:r>
              <a:rPr lang="en-US" altLang="zh-CN" dirty="0"/>
              <a:t>P</a:t>
            </a:r>
            <a:r>
              <a:rPr lang="zh-CN" altLang="en-US" dirty="0">
                <a:latin typeface="宋体" panose="02010600030101010101" pitchFamily="2" charset="-122"/>
              </a:rPr>
              <a:t>阱</a:t>
            </a:r>
            <a:r>
              <a:rPr lang="en-US" altLang="zh-CN" dirty="0"/>
              <a:t>CMOS</a:t>
            </a:r>
            <a:r>
              <a:rPr lang="zh-CN" altLang="en-US" dirty="0">
                <a:latin typeface="宋体" panose="02010600030101010101" pitchFamily="2" charset="-122"/>
              </a:rPr>
              <a:t>工艺为基础是指在标准的</a:t>
            </a:r>
            <a:r>
              <a:rPr lang="en-US" altLang="zh-CN" dirty="0"/>
              <a:t>CMOS</a:t>
            </a:r>
            <a:r>
              <a:rPr lang="zh-CN" altLang="en-US" dirty="0">
                <a:latin typeface="宋体" panose="02010600030101010101" pitchFamily="2" charset="-122"/>
              </a:rPr>
              <a:t>工艺流程中直接构造双极晶体管，或者通过添加少量的工艺步骤实现所需的双极晶体管结构。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下图为通过标准</a:t>
            </a:r>
            <a:r>
              <a:rPr lang="en-US" altLang="zh-CN" dirty="0"/>
              <a:t>P</a:t>
            </a:r>
            <a:r>
              <a:rPr lang="zh-CN" altLang="en-US" dirty="0">
                <a:latin typeface="宋体" panose="02010600030101010101" pitchFamily="2" charset="-122"/>
              </a:rPr>
              <a:t>阱</a:t>
            </a:r>
            <a:r>
              <a:rPr lang="en-US" altLang="zh-CN" dirty="0"/>
              <a:t>CMOS</a:t>
            </a:r>
            <a:r>
              <a:rPr lang="zh-CN" altLang="en-US" dirty="0">
                <a:latin typeface="宋体" panose="02010600030101010101" pitchFamily="2" charset="-122"/>
              </a:rPr>
              <a:t>工艺实现的</a:t>
            </a:r>
            <a:r>
              <a:rPr lang="en-US" altLang="zh-CN" dirty="0"/>
              <a:t>NPN</a:t>
            </a:r>
            <a:r>
              <a:rPr lang="zh-CN" altLang="en-US" dirty="0">
                <a:latin typeface="宋体" panose="02010600030101010101" pitchFamily="2" charset="-122"/>
              </a:rPr>
              <a:t>晶体管的剖面结构示意图。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82700"/>
            <a:ext cx="81295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工艺为基础的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29" name="Rectangle 2"/>
          <p:cNvSpPr txBox="1"/>
          <p:nvPr/>
        </p:nvSpPr>
        <p:spPr>
          <a:xfrm>
            <a:off x="358775" y="757238"/>
            <a:ext cx="8424863" cy="782637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532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00113" y="2371725"/>
          <a:ext cx="6911975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010275" imgH="3124200" progId="Paint.Picture">
                  <p:embed/>
                </p:oleObj>
              </mc:Choice>
              <mc:Fallback>
                <p:oleObj name="" r:id="rId1" imgW="6010275" imgH="3124200" progId="Paint.Picture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2371725"/>
                        <a:ext cx="6911975" cy="3738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82700"/>
            <a:ext cx="81295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标准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工艺实现的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NPN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晶体管的剖面结构示意图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2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8194" name="Rectangle 3"/>
          <p:cNvSpPr>
            <a:spLocks noGrp="1" noRot="1"/>
          </p:cNvSpPr>
          <p:nvPr>
            <p:ph idx="1"/>
          </p:nvPr>
        </p:nvSpPr>
        <p:spPr>
          <a:xfrm>
            <a:off x="457200" y="193040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>
                <a:ea typeface="华文新魏" panose="02010800040101010101" pitchFamily="2" charset="-122"/>
              </a:rPr>
              <a:t>衬底选择</a:t>
            </a:r>
            <a:endParaRPr lang="zh-CN" altLang="en-US" dirty="0">
              <a:ea typeface="华文新魏" panose="0201080004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dirty="0"/>
              <a:t>         </a:t>
            </a:r>
            <a:r>
              <a:rPr lang="zh-CN" altLang="en-US" dirty="0"/>
              <a:t>对于典型的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PN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结隔离</a:t>
            </a:r>
            <a:r>
              <a:rPr lang="zh-CN" altLang="en-US" dirty="0"/>
              <a:t>双极集成电路，衬底一般选用 </a:t>
            </a:r>
            <a:r>
              <a:rPr lang="en-US" altLang="zh-CN" dirty="0"/>
              <a:t>P</a:t>
            </a:r>
            <a:r>
              <a:rPr lang="zh-CN" altLang="en-US" dirty="0"/>
              <a:t>型硅。芯片剖面如图。</a:t>
            </a:r>
            <a:endParaRPr lang="zh-CN" altLang="en-US" dirty="0"/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>
              <a:buNone/>
            </a:pPr>
            <a:endParaRPr lang="en-US" altLang="zh-CN" sz="2800" dirty="0"/>
          </a:p>
        </p:txBody>
      </p:sp>
      <p:sp>
        <p:nvSpPr>
          <p:cNvPr id="8195" name="Rectangle 4"/>
          <p:cNvSpPr/>
          <p:nvPr/>
        </p:nvSpPr>
        <p:spPr>
          <a:xfrm>
            <a:off x="3819525" y="2900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2670175" y="3708400"/>
          <a:ext cx="36576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04950" imgH="1057275" progId="Paint.Picture">
                  <p:embed/>
                </p:oleObj>
              </mc:Choice>
              <mc:Fallback>
                <p:oleObj name="" r:id="rId1" imgW="1504950" imgH="10572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0175" y="3708400"/>
                        <a:ext cx="3657600" cy="239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3"/>
          <p:cNvSpPr txBox="1"/>
          <p:nvPr/>
        </p:nvSpPr>
        <p:spPr>
          <a:xfrm>
            <a:off x="609600" y="1273175"/>
            <a:ext cx="79248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Rectangle 2"/>
          <p:cNvSpPr txBox="1"/>
          <p:nvPr/>
        </p:nvSpPr>
        <p:spPr>
          <a:xfrm>
            <a:off x="-323850" y="741363"/>
            <a:ext cx="8229600" cy="703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4274" name="Rectangle 2"/>
          <p:cNvSpPr>
            <a:spLocks noGrp="1" noRot="1"/>
          </p:cNvSpPr>
          <p:nvPr>
            <p:ph type="title"/>
          </p:nvPr>
        </p:nvSpPr>
        <p:spPr>
          <a:xfrm>
            <a:off x="971550" y="908050"/>
            <a:ext cx="7521575" cy="547688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Rot="1"/>
          </p:cNvSpPr>
          <p:nvPr>
            <p:ph idx="1"/>
          </p:nvPr>
        </p:nvSpPr>
        <p:spPr>
          <a:xfrm>
            <a:off x="685800" y="1638300"/>
            <a:ext cx="8001000" cy="42672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 </a:t>
            </a:r>
            <a:r>
              <a:rPr lang="zh-CN" altLang="en-US" sz="2800" dirty="0"/>
              <a:t>这种结构的缺点是：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）由于</a:t>
            </a:r>
            <a:r>
              <a:rPr lang="en-US" altLang="zh-CN" sz="2800" dirty="0"/>
              <a:t>NPN</a:t>
            </a:r>
            <a:r>
              <a:rPr lang="zh-CN" altLang="en-US" sz="2800" dirty="0"/>
              <a:t>晶体管的基区在</a:t>
            </a:r>
            <a:r>
              <a:rPr lang="en-US" altLang="zh-CN" sz="2800" dirty="0"/>
              <a:t>P</a:t>
            </a:r>
            <a:r>
              <a:rPr lang="zh-CN" altLang="en-US" sz="2800" dirty="0"/>
              <a:t>阱中，所以基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       区的厚度太大，使得电流增益变小；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）集电极的串联电阻很大，影响器件性能；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NPN</a:t>
            </a:r>
            <a:r>
              <a:rPr lang="zh-CN" altLang="en-US" sz="2800" dirty="0"/>
              <a:t>管和</a:t>
            </a:r>
            <a:r>
              <a:rPr lang="en-US" altLang="zh-CN" sz="2800" dirty="0"/>
              <a:t>PMOS</a:t>
            </a:r>
            <a:r>
              <a:rPr lang="zh-CN" altLang="en-US" sz="2800" dirty="0"/>
              <a:t>管共衬底，使得</a:t>
            </a:r>
            <a:r>
              <a:rPr lang="en-US" altLang="zh-CN" sz="2800" dirty="0"/>
              <a:t>NPN</a:t>
            </a:r>
            <a:r>
              <a:rPr lang="zh-CN" altLang="en-US" sz="2800" dirty="0"/>
              <a:t>管只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       能接固定电位，从而限制了</a:t>
            </a:r>
            <a:r>
              <a:rPr lang="en-US" altLang="zh-CN" sz="2800" dirty="0"/>
              <a:t>NPN</a:t>
            </a:r>
            <a:r>
              <a:rPr lang="zh-CN" altLang="en-US" sz="2800" dirty="0"/>
              <a:t>管的使用。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54276" name="Rectangle 4"/>
          <p:cNvSpPr/>
          <p:nvPr/>
        </p:nvSpPr>
        <p:spPr>
          <a:xfrm>
            <a:off x="2743200" y="2476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0375" y="944563"/>
            <a:ext cx="8129588" cy="5778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标准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工艺结构特点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278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43688" y="6000750"/>
            <a:ext cx="2289175" cy="476250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5298" name="Rectangle 3"/>
          <p:cNvSpPr>
            <a:spLocks noGrp="1" noRot="1"/>
          </p:cNvSpPr>
          <p:nvPr>
            <p:ph idx="1"/>
          </p:nvPr>
        </p:nvSpPr>
        <p:spPr>
          <a:xfrm>
            <a:off x="762000" y="17526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N</a:t>
            </a:r>
            <a:r>
              <a:rPr lang="zh-CN" altLang="en-US" sz="2800" dirty="0">
                <a:latin typeface="宋体" panose="02010600030101010101" pitchFamily="2" charset="-122"/>
              </a:rPr>
              <a:t>阱</a:t>
            </a:r>
            <a:r>
              <a:rPr lang="en-US" altLang="zh-CN" sz="2800" dirty="0"/>
              <a:t>CMOS-NPN</a:t>
            </a:r>
            <a:r>
              <a:rPr lang="zh-CN" altLang="en-US" sz="2800" dirty="0">
                <a:latin typeface="宋体" panose="02010600030101010101" pitchFamily="2" charset="-122"/>
              </a:rPr>
              <a:t>体硅衬底结构剖面图</a:t>
            </a:r>
            <a:endParaRPr lang="zh-CN" altLang="en-US" sz="2400" dirty="0"/>
          </a:p>
        </p:txBody>
      </p:sp>
      <p:sp>
        <p:nvSpPr>
          <p:cNvPr id="55299" name="Rectangle 4"/>
          <p:cNvSpPr/>
          <p:nvPr/>
        </p:nvSpPr>
        <p:spPr>
          <a:xfrm>
            <a:off x="2381250" y="2724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5300" name="Object 5"/>
          <p:cNvGraphicFramePr>
            <a:graphicFrameLocks noChangeAspect="1"/>
          </p:cNvGraphicFramePr>
          <p:nvPr/>
        </p:nvGraphicFramePr>
        <p:xfrm>
          <a:off x="1066800" y="2514600"/>
          <a:ext cx="7239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5181600" imgH="1682115" progId="Visio.Drawing.11">
                  <p:embed/>
                </p:oleObj>
              </mc:Choice>
              <mc:Fallback>
                <p:oleObj name="" r:id="rId1" imgW="5181600" imgH="1682115" progId="Visio.Drawing.11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514600"/>
                        <a:ext cx="7239000" cy="335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0375" y="1160463"/>
            <a:ext cx="8129588" cy="5778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工艺为基础的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302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6322" name="Rectangle 3"/>
          <p:cNvSpPr>
            <a:spLocks noGrp="1" noRot="1"/>
          </p:cNvSpPr>
          <p:nvPr>
            <p:ph idx="1"/>
          </p:nvPr>
        </p:nvSpPr>
        <p:spPr>
          <a:xfrm>
            <a:off x="600075" y="1738313"/>
            <a:ext cx="7848600" cy="38100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2800" dirty="0"/>
              <a:t>   N</a:t>
            </a:r>
            <a:r>
              <a:rPr lang="zh-CN" altLang="en-US" sz="2800" dirty="0">
                <a:latin typeface="宋体" panose="02010600030101010101" pitchFamily="2" charset="-122"/>
              </a:rPr>
              <a:t>阱</a:t>
            </a:r>
            <a:r>
              <a:rPr lang="en-US" altLang="zh-CN" sz="2800" dirty="0"/>
              <a:t>CMOS</a:t>
            </a:r>
            <a:r>
              <a:rPr lang="zh-CN" altLang="en-US" sz="2800" dirty="0">
                <a:latin typeface="宋体" panose="02010600030101010101" pitchFamily="2" charset="-122"/>
              </a:rPr>
              <a:t>工艺为基础的</a:t>
            </a:r>
            <a:r>
              <a:rPr lang="en-US" altLang="zh-CN" sz="2800" dirty="0"/>
              <a:t>BiCMOS</a:t>
            </a:r>
            <a:r>
              <a:rPr lang="zh-CN" altLang="en-US" sz="2800" dirty="0">
                <a:latin typeface="宋体" panose="02010600030101010101" pitchFamily="2" charset="-122"/>
              </a:rPr>
              <a:t>工艺</a:t>
            </a:r>
            <a:r>
              <a:rPr lang="zh-CN" altLang="en-US" sz="2800" dirty="0"/>
              <a:t>与以</a:t>
            </a:r>
            <a:r>
              <a:rPr lang="en-US" altLang="zh-CN" sz="2800" dirty="0"/>
              <a:t>P</a:t>
            </a:r>
            <a:r>
              <a:rPr lang="zh-CN" altLang="en-US" sz="2800" dirty="0"/>
              <a:t>阱</a:t>
            </a:r>
            <a:r>
              <a:rPr lang="en-US" altLang="zh-CN" sz="2800" dirty="0"/>
              <a:t>CMOS</a:t>
            </a:r>
            <a:r>
              <a:rPr lang="zh-CN" altLang="en-US" sz="2800" dirty="0"/>
              <a:t>工艺为基础的</a:t>
            </a:r>
            <a:r>
              <a:rPr lang="en-US" altLang="zh-CN" sz="2800" dirty="0"/>
              <a:t>BiCMOS</a:t>
            </a:r>
            <a:r>
              <a:rPr lang="zh-CN" altLang="en-US" sz="2800" dirty="0"/>
              <a:t>工艺相比，</a:t>
            </a:r>
            <a:r>
              <a:rPr lang="zh-CN" altLang="en-US" sz="2800" b="1" dirty="0">
                <a:ea typeface="华文新魏" panose="02010800040101010101" pitchFamily="2" charset="-122"/>
              </a:rPr>
              <a:t>优点包括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（</a:t>
            </a:r>
            <a:r>
              <a:rPr lang="en-US" altLang="zh-CN" sz="2800" dirty="0"/>
              <a:t>1</a:t>
            </a:r>
            <a:r>
              <a:rPr lang="zh-CN" altLang="en-US" sz="2800" dirty="0"/>
              <a:t>）工艺中添加了基区掺杂的工艺步骤，这样就形成了较薄的基区，提高了</a:t>
            </a:r>
            <a:r>
              <a:rPr lang="en-US" altLang="zh-CN" sz="2800" dirty="0"/>
              <a:t>NPN</a:t>
            </a:r>
            <a:r>
              <a:rPr lang="zh-CN" altLang="en-US" sz="2800" dirty="0"/>
              <a:t>晶体管的性能</a:t>
            </a:r>
            <a:r>
              <a:rPr lang="zh-CN" altLang="en-US" dirty="0"/>
              <a:t>；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）制作</a:t>
            </a:r>
            <a:r>
              <a:rPr lang="en-US" altLang="zh-CN" sz="2800" dirty="0"/>
              <a:t>NPN</a:t>
            </a:r>
            <a:r>
              <a:rPr lang="zh-CN" altLang="en-US" sz="2800" dirty="0"/>
              <a:t>管的</a:t>
            </a:r>
            <a:r>
              <a:rPr lang="en-US" altLang="zh-CN" sz="2800" dirty="0"/>
              <a:t>N</a:t>
            </a:r>
            <a:r>
              <a:rPr lang="zh-CN" altLang="en-US" sz="2800" dirty="0"/>
              <a:t>阱将</a:t>
            </a:r>
            <a:r>
              <a:rPr lang="en-US" altLang="zh-CN" sz="2800" dirty="0"/>
              <a:t>NPN</a:t>
            </a:r>
            <a:r>
              <a:rPr lang="zh-CN" altLang="en-US" sz="2800" dirty="0"/>
              <a:t>管与衬底自然隔开，这样就使得</a:t>
            </a:r>
            <a:r>
              <a:rPr lang="en-US" altLang="zh-CN" sz="2800" dirty="0"/>
              <a:t>NPN</a:t>
            </a:r>
            <a:r>
              <a:rPr lang="zh-CN" altLang="en-US" sz="2800" dirty="0"/>
              <a:t>晶体管的各极均可以根据需要进行电路连接，增加了</a:t>
            </a:r>
            <a:r>
              <a:rPr lang="en-US" altLang="zh-CN" sz="2800" dirty="0"/>
              <a:t>NPN</a:t>
            </a:r>
            <a:r>
              <a:rPr lang="zh-CN" altLang="en-US" sz="2800" dirty="0"/>
              <a:t>晶体管应用的灵活性。</a:t>
            </a:r>
            <a:endParaRPr lang="zh-CN" altLang="en-US" sz="2800" dirty="0"/>
          </a:p>
          <a:p>
            <a:pPr algn="just" eaLnBrk="1" hangingPunct="1">
              <a:buNone/>
            </a:pP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0375" y="1160463"/>
            <a:ext cx="8129588" cy="5778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工艺为基础的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324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7346" name="Rectangle 3"/>
          <p:cNvSpPr>
            <a:spLocks noGrp="1" noRot="1"/>
          </p:cNvSpPr>
          <p:nvPr>
            <p:ph idx="1"/>
          </p:nvPr>
        </p:nvSpPr>
        <p:spPr>
          <a:xfrm>
            <a:off x="395288" y="23272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2800" dirty="0"/>
              <a:t>   </a:t>
            </a:r>
            <a:r>
              <a:rPr lang="zh-CN" altLang="en-US" sz="2800" b="1" dirty="0">
                <a:ea typeface="华文新魏" panose="02010800040101010101" pitchFamily="2" charset="-122"/>
              </a:rPr>
              <a:t>它的缺点</a:t>
            </a:r>
            <a:r>
              <a:rPr lang="zh-CN" altLang="en-US" sz="2800" dirty="0"/>
              <a:t>是：</a:t>
            </a:r>
            <a:r>
              <a:rPr lang="en-US" altLang="zh-CN" sz="2800" dirty="0"/>
              <a:t>NPN</a:t>
            </a:r>
            <a:r>
              <a:rPr lang="zh-CN" altLang="en-US" sz="2800" dirty="0"/>
              <a:t>管的集电极串联电阻还是太大，影响双极器件的驱动能力。如果以</a:t>
            </a:r>
            <a:r>
              <a:rPr lang="en-US" altLang="zh-CN" sz="2800" dirty="0"/>
              <a:t>P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-Si</a:t>
            </a:r>
            <a:r>
              <a:rPr lang="zh-CN" altLang="en-US" sz="2800" dirty="0"/>
              <a:t>为衬底，并在</a:t>
            </a:r>
            <a:r>
              <a:rPr lang="en-US" altLang="zh-CN" sz="2800" dirty="0"/>
              <a:t>N</a:t>
            </a:r>
            <a:r>
              <a:rPr lang="zh-CN" altLang="en-US" sz="2800" dirty="0"/>
              <a:t>阱下设置</a:t>
            </a:r>
            <a:r>
              <a:rPr lang="en-US" altLang="zh-CN" sz="2800" dirty="0"/>
              <a:t>N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隐埋层，然后进行</a:t>
            </a:r>
            <a:r>
              <a:rPr lang="en-US" altLang="zh-CN" sz="2800" dirty="0"/>
              <a:t>P</a:t>
            </a:r>
            <a:r>
              <a:rPr lang="zh-CN" altLang="en-US" sz="2800" dirty="0"/>
              <a:t>型外延，可使</a:t>
            </a:r>
            <a:r>
              <a:rPr lang="en-US" altLang="zh-CN" sz="2800" dirty="0"/>
              <a:t>NPN</a:t>
            </a:r>
            <a:r>
              <a:rPr lang="zh-CN" altLang="en-US" sz="2800" dirty="0"/>
              <a:t>管的集电极串联电阻减小</a:t>
            </a:r>
            <a:r>
              <a:rPr lang="en-US" altLang="zh-CN" sz="2800" dirty="0"/>
              <a:t>5</a:t>
            </a:r>
            <a:r>
              <a:rPr lang="en-US" altLang="zh-CN" sz="2800" dirty="0">
                <a:sym typeface="Symbol" panose="05050102010706020507" pitchFamily="18" charset="2"/>
              </a:rPr>
              <a:t></a:t>
            </a:r>
            <a:r>
              <a:rPr lang="en-US" altLang="zh-CN" sz="2800" dirty="0"/>
              <a:t>6</a:t>
            </a:r>
            <a:r>
              <a:rPr lang="zh-CN" altLang="en-US" sz="2800" dirty="0"/>
              <a:t>倍，还可以使</a:t>
            </a:r>
            <a:r>
              <a:rPr lang="en-US" altLang="zh-CN" sz="2800" dirty="0"/>
              <a:t>CMOS</a:t>
            </a:r>
            <a:r>
              <a:rPr lang="zh-CN" altLang="en-US" sz="2800" dirty="0"/>
              <a:t>器件的抗闩锁性能大大提高。其结构如下图。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57347" name="标题 1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0213" y="1522413"/>
            <a:ext cx="81295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工艺为基础的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9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8370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     </a:t>
            </a:r>
            <a:endParaRPr lang="en-US" altLang="zh-CN" dirty="0"/>
          </a:p>
        </p:txBody>
      </p:sp>
      <p:sp>
        <p:nvSpPr>
          <p:cNvPr id="58371" name="Rectangle 4"/>
          <p:cNvSpPr/>
          <p:nvPr/>
        </p:nvSpPr>
        <p:spPr>
          <a:xfrm>
            <a:off x="2381250" y="27193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2" name="Object 5"/>
          <p:cNvGraphicFramePr>
            <a:graphicFrameLocks noChangeAspect="1"/>
          </p:cNvGraphicFramePr>
          <p:nvPr/>
        </p:nvGraphicFramePr>
        <p:xfrm>
          <a:off x="684213" y="2189163"/>
          <a:ext cx="7391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5181600" imgH="1682115" progId="Visio.Drawing.11">
                  <p:embed/>
                </p:oleObj>
              </mc:Choice>
              <mc:Fallback>
                <p:oleObj name="" r:id="rId1" imgW="5181600" imgH="1682115" progId="Visio.Drawing.11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189163"/>
                        <a:ext cx="7391400" cy="335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30213" y="1522413"/>
            <a:ext cx="81295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阱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CMOS-NPN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外延衬底结构剖面图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374" name="Rectangle 2"/>
          <p:cNvSpPr txBox="1"/>
          <p:nvPr/>
        </p:nvSpPr>
        <p:spPr>
          <a:xfrm>
            <a:off x="250825" y="469900"/>
            <a:ext cx="8424863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59394" name="Rectangle 2"/>
          <p:cNvSpPr>
            <a:spLocks noGrp="1" noRot="1"/>
          </p:cNvSpPr>
          <p:nvPr>
            <p:ph type="title"/>
          </p:nvPr>
        </p:nvSpPr>
        <p:spPr>
          <a:xfrm>
            <a:off x="990600" y="685800"/>
            <a:ext cx="7772400" cy="8382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en-US" sz="3600" dirty="0"/>
          </a:p>
        </p:txBody>
      </p:sp>
      <p:sp>
        <p:nvSpPr>
          <p:cNvPr id="59395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dirty="0">
                <a:latin typeface="宋体" panose="02010600030101010101" pitchFamily="2" charset="-122"/>
              </a:rPr>
              <a:t>以</a:t>
            </a:r>
            <a:r>
              <a:rPr lang="en-US" altLang="zh-CN" sz="2800" dirty="0">
                <a:latin typeface="宋体" panose="02010600030101010101" pitchFamily="2" charset="-122"/>
              </a:rPr>
              <a:t>CMOS</a:t>
            </a:r>
            <a:r>
              <a:rPr lang="zh-CN" altLang="en-US" sz="2800" dirty="0">
                <a:latin typeface="宋体" panose="02010600030101010101" pitchFamily="2" charset="-122"/>
              </a:rPr>
              <a:t>工艺为基础的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BiCMOS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工艺</a:t>
            </a:r>
            <a:r>
              <a:rPr lang="zh-CN" altLang="en-US" sz="2800" dirty="0">
                <a:latin typeface="宋体" panose="02010600030101010101" pitchFamily="2" charset="-122"/>
              </a:rPr>
              <a:t>中，影响</a:t>
            </a:r>
            <a:r>
              <a:rPr lang="en-US" altLang="zh-CN" sz="2800" dirty="0">
                <a:latin typeface="宋体" panose="02010600030101010101" pitchFamily="2" charset="-122"/>
              </a:rPr>
              <a:t>BiCMOS</a:t>
            </a:r>
            <a:r>
              <a:rPr lang="zh-CN" altLang="en-US" sz="2800" dirty="0">
                <a:latin typeface="宋体" panose="02010600030101010101" pitchFamily="2" charset="-122"/>
              </a:rPr>
              <a:t>电路性能的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主要是双极型器件</a:t>
            </a:r>
            <a:r>
              <a:rPr lang="zh-CN" altLang="en-US" sz="2800" dirty="0">
                <a:latin typeface="宋体" panose="02010600030101010101" pitchFamily="2" charset="-122"/>
              </a:rPr>
              <a:t>。显然，若以双极工艺为基础，对提高双极型器件的性能是有利的。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en-US" sz="2800" dirty="0">
                <a:latin typeface="宋体" panose="02010600030101010101" pitchFamily="2" charset="-122"/>
              </a:rPr>
              <a:t>这种结构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克服了以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阱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CMOS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工艺为基础的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BiCMOS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结构的缺点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而且还可以用此工艺获得对高压、大电流很有用的纵向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PNP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管和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LDMOS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VDMOS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结构，以及在模拟电路中十分有用的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等器件结构。 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2438" y="1306513"/>
            <a:ext cx="81295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双极工艺为基础的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397" name="Rectangle 2"/>
          <p:cNvSpPr txBox="1"/>
          <p:nvPr/>
        </p:nvSpPr>
        <p:spPr>
          <a:xfrm>
            <a:off x="304800" y="309563"/>
            <a:ext cx="8424863" cy="782637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60418" name="Rectangle 3"/>
          <p:cNvSpPr>
            <a:spLocks noGrp="1" noRot="1"/>
          </p:cNvSpPr>
          <p:nvPr>
            <p:ph idx="1"/>
          </p:nvPr>
        </p:nvSpPr>
        <p:spPr>
          <a:xfrm>
            <a:off x="838200" y="1752600"/>
            <a:ext cx="7620000" cy="4343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400" dirty="0"/>
              <a:t>   </a:t>
            </a:r>
            <a:endParaRPr lang="en-US" altLang="zh-CN" sz="2400" dirty="0"/>
          </a:p>
        </p:txBody>
      </p:sp>
      <p:sp>
        <p:nvSpPr>
          <p:cNvPr id="60419" name="Rectangle 4"/>
          <p:cNvSpPr/>
          <p:nvPr/>
        </p:nvSpPr>
        <p:spPr>
          <a:xfrm>
            <a:off x="2233613" y="1328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0420" name="Object 5"/>
          <p:cNvGraphicFramePr>
            <a:graphicFrameLocks noChangeAspect="1"/>
          </p:cNvGraphicFramePr>
          <p:nvPr/>
        </p:nvGraphicFramePr>
        <p:xfrm>
          <a:off x="1163638" y="2078038"/>
          <a:ext cx="653415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6976745" imgH="6276340" progId="Visio.Drawing.11">
                  <p:embed/>
                </p:oleObj>
              </mc:Choice>
              <mc:Fallback>
                <p:oleObj name="" r:id="rId1" imgW="6976745" imgH="6276340" progId="Visio.Drawing.11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3638" y="2078038"/>
                        <a:ext cx="6534150" cy="4451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962025"/>
            <a:ext cx="81295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三种以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结隔离双极型工艺为基础的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阱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器件结构剖面图：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422" name="Rectangle 2"/>
          <p:cNvSpPr txBox="1"/>
          <p:nvPr/>
        </p:nvSpPr>
        <p:spPr>
          <a:xfrm>
            <a:off x="309563" y="290513"/>
            <a:ext cx="8424862" cy="78422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61442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这种结构的特点是采用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＋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＋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双埋层双阱结构</a:t>
            </a:r>
            <a:r>
              <a:rPr lang="zh-CN" altLang="en-US" dirty="0">
                <a:latin typeface="宋体" panose="02010600030101010101" pitchFamily="2" charset="-122"/>
              </a:rPr>
              <a:t>，采用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薄外延层</a:t>
            </a:r>
            <a:r>
              <a:rPr lang="zh-CN" altLang="en-US" dirty="0">
                <a:latin typeface="宋体" panose="02010600030101010101" pitchFamily="2" charset="-122"/>
              </a:rPr>
              <a:t>来实现双极器件的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高截止频率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窄隔离宽度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此外，利用</a:t>
            </a:r>
            <a:r>
              <a:rPr lang="en-US" altLang="zh-CN" dirty="0">
                <a:latin typeface="宋体" panose="02010600030101010101" pitchFamily="2" charset="-122"/>
              </a:rPr>
              <a:t>CMOS</a:t>
            </a:r>
            <a:r>
              <a:rPr lang="zh-CN" altLang="en-US" dirty="0">
                <a:latin typeface="宋体" panose="02010600030101010101" pitchFamily="2" charset="-122"/>
              </a:rPr>
              <a:t>工艺的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第二层多晶硅</a:t>
            </a:r>
            <a:r>
              <a:rPr lang="zh-CN" altLang="en-US" dirty="0">
                <a:latin typeface="宋体" panose="02010600030101010101" pitchFamily="2" charset="-122"/>
              </a:rPr>
              <a:t>做双极器件的多晶硅发射极，不必增加工艺就能形成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浅结和小尺寸发射极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17500" y="1249363"/>
            <a:ext cx="81295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以双极工艺为基础的双阱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BiCMOS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工艺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44" name="Rectangle 2"/>
          <p:cNvSpPr txBox="1"/>
          <p:nvPr/>
        </p:nvSpPr>
        <p:spPr>
          <a:xfrm>
            <a:off x="417513" y="549275"/>
            <a:ext cx="8424862" cy="782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2.2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62466" name="Rectangle 2"/>
          <p:cNvSpPr>
            <a:spLocks noGrp="1" noRot="1"/>
          </p:cNvSpPr>
          <p:nvPr>
            <p:ph type="title"/>
          </p:nvPr>
        </p:nvSpPr>
        <p:spPr>
          <a:xfrm>
            <a:off x="1219200" y="762000"/>
            <a:ext cx="7745413" cy="9144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小结：集成电路器件工艺比较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2467" name="Line 3"/>
          <p:cNvSpPr/>
          <p:nvPr/>
        </p:nvSpPr>
        <p:spPr>
          <a:xfrm>
            <a:off x="1066800" y="1676400"/>
            <a:ext cx="7010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23850" y="1989138"/>
          <a:ext cx="84582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9477375" imgH="4857750" progId="Word.Document.8">
                  <p:embed/>
                </p:oleObj>
              </mc:Choice>
              <mc:Fallback>
                <p:oleObj name="" r:id="rId1" imgW="9477375" imgH="485775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989138"/>
                        <a:ext cx="8458200" cy="432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547813" y="1684338"/>
          <a:ext cx="6337300" cy="433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6113145" imgH="4895850" progId="Word.Document.8">
                  <p:embed/>
                </p:oleObj>
              </mc:Choice>
              <mc:Fallback>
                <p:oleObj name="" r:id="rId1" imgW="6113145" imgH="4895850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rcRect t="14447"/>
                      <a:stretch>
                        <a:fillRect/>
                      </a:stretch>
                    </p:blipFill>
                    <p:spPr>
                      <a:xfrm>
                        <a:off x="1547813" y="1684338"/>
                        <a:ext cx="6337300" cy="433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3"/>
          <p:cNvSpPr>
            <a:spLocks noGrp="1" noRot="1"/>
          </p:cNvSpPr>
          <p:nvPr>
            <p:ph type="title"/>
          </p:nvPr>
        </p:nvSpPr>
        <p:spPr>
          <a:xfrm>
            <a:off x="1219200" y="762000"/>
            <a:ext cx="7385050" cy="9144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小结：集成电路速度功耗</a:t>
            </a:r>
            <a:br>
              <a:rPr lang="en-US" altLang="zh-CN" dirty="0"/>
            </a:br>
            <a:r>
              <a:rPr lang="zh-CN" altLang="en-US" dirty="0"/>
              <a:t>区位图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9218" name="Rectangle 3"/>
          <p:cNvSpPr>
            <a:spLocks noGrp="1" noRot="1"/>
          </p:cNvSpPr>
          <p:nvPr>
            <p:ph idx="1"/>
          </p:nvPr>
        </p:nvSpPr>
        <p:spPr>
          <a:xfrm>
            <a:off x="609600" y="1524000"/>
            <a:ext cx="7924800" cy="45720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</a:rPr>
              <a:t>第一次光刻</a:t>
            </a:r>
            <a:r>
              <a:rPr lang="en-US" altLang="zh-CN" b="1" dirty="0"/>
              <a:t>——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隐埋层扩散孔</a:t>
            </a:r>
            <a:r>
              <a:rPr lang="zh-CN" altLang="en-US" b="1" dirty="0">
                <a:latin typeface="宋体" panose="02010600030101010101" pitchFamily="2" charset="-122"/>
              </a:rPr>
              <a:t>光刻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800" dirty="0"/>
              <a:t>            一般来讲，由于双极型集成电路中各元器件均从上表面实现互连，所以为了减少寄生的集电极</a:t>
            </a:r>
            <a:r>
              <a:rPr lang="zh-CN" altLang="en-US" sz="2800" b="1" dirty="0">
                <a:ea typeface="华文新魏" panose="02010800040101010101" pitchFamily="2" charset="-122"/>
              </a:rPr>
              <a:t>串联电阻效应</a:t>
            </a:r>
            <a:r>
              <a:rPr lang="zh-CN" altLang="en-US" sz="2800" dirty="0"/>
              <a:t>，在制作元器件的外延层和衬底之间需要作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隐埋层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9219" name="Rectangle 4"/>
          <p:cNvSpPr/>
          <p:nvPr/>
        </p:nvSpPr>
        <p:spPr>
          <a:xfrm>
            <a:off x="3514725" y="2319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220" name="Picture 5" descr="NPNPNJ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438" y="3998913"/>
            <a:ext cx="4897437" cy="2097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Rectangle 3"/>
          <p:cNvSpPr txBox="1"/>
          <p:nvPr/>
        </p:nvSpPr>
        <p:spPr>
          <a:xfrm>
            <a:off x="641350" y="1049338"/>
            <a:ext cx="792480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Rectangle 2"/>
          <p:cNvSpPr txBox="1"/>
          <p:nvPr/>
        </p:nvSpPr>
        <p:spPr>
          <a:xfrm>
            <a:off x="-292100" y="517525"/>
            <a:ext cx="8229600" cy="7032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65538" name="Rectangle 2"/>
          <p:cNvSpPr/>
          <p:nvPr/>
        </p:nvSpPr>
        <p:spPr>
          <a:xfrm>
            <a:off x="558800" y="301625"/>
            <a:ext cx="7772400" cy="715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r"/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翻译作业：</a:t>
            </a:r>
            <a:endParaRPr lang="zh-CN" altLang="en-US" sz="44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/>
          <p:nvPr/>
        </p:nvSpPr>
        <p:spPr>
          <a:xfrm>
            <a:off x="4159250" y="2668588"/>
            <a:ext cx="22225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Rectangle 4"/>
          <p:cNvSpPr/>
          <p:nvPr/>
        </p:nvSpPr>
        <p:spPr>
          <a:xfrm>
            <a:off x="4159250" y="3506788"/>
            <a:ext cx="22225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Rectangle 5"/>
          <p:cNvSpPr/>
          <p:nvPr/>
        </p:nvSpPr>
        <p:spPr>
          <a:xfrm>
            <a:off x="4137025" y="4457700"/>
            <a:ext cx="22225" cy="1588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Rectangle 6"/>
          <p:cNvSpPr/>
          <p:nvPr/>
        </p:nvSpPr>
        <p:spPr>
          <a:xfrm>
            <a:off x="4159250" y="5407025"/>
            <a:ext cx="22225" cy="1588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43" name="Rectangle 7"/>
          <p:cNvSpPr/>
          <p:nvPr/>
        </p:nvSpPr>
        <p:spPr>
          <a:xfrm>
            <a:off x="4159250" y="5538788"/>
            <a:ext cx="22225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2819400" y="1371600"/>
            <a:ext cx="3352800" cy="685800"/>
            <a:chOff x="1776" y="1104"/>
            <a:chExt cx="2112" cy="432"/>
          </a:xfrm>
        </p:grpSpPr>
        <p:sp>
          <p:nvSpPr>
            <p:cNvPr id="65545" name="AutoShape 9"/>
            <p:cNvSpPr/>
            <p:nvPr/>
          </p:nvSpPr>
          <p:spPr>
            <a:xfrm>
              <a:off x="1776" y="1104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6" name="Rectangle 10"/>
            <p:cNvSpPr/>
            <p:nvPr/>
          </p:nvSpPr>
          <p:spPr>
            <a:xfrm>
              <a:off x="1968" y="1123"/>
              <a:ext cx="116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600" dirty="0">
                  <a:solidFill>
                    <a:srgbClr val="FFFF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Define active areas</a:t>
              </a:r>
              <a:endParaRPr lang="en-US" altLang="zh-CN" sz="1600" dirty="0">
                <a:solidFill>
                  <a:srgbClr val="FFFF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7" name="Rectangle 11"/>
            <p:cNvSpPr/>
            <p:nvPr/>
          </p:nvSpPr>
          <p:spPr>
            <a:xfrm>
              <a:off x="1968" y="1299"/>
              <a:ext cx="129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600" dirty="0">
                  <a:solidFill>
                    <a:srgbClr val="FFFF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Etch and fill trenches</a:t>
              </a:r>
              <a:endParaRPr lang="en-US" altLang="zh-CN" sz="1600" dirty="0">
                <a:solidFill>
                  <a:srgbClr val="FFFF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2819400" y="2057400"/>
            <a:ext cx="3352800" cy="990600"/>
            <a:chOff x="1776" y="1536"/>
            <a:chExt cx="2112" cy="624"/>
          </a:xfrm>
        </p:grpSpPr>
        <p:sp>
          <p:nvSpPr>
            <p:cNvPr id="65549" name="AutoShape 13"/>
            <p:cNvSpPr/>
            <p:nvPr/>
          </p:nvSpPr>
          <p:spPr>
            <a:xfrm>
              <a:off x="1776" y="1728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0" name="Rectangle 14"/>
            <p:cNvSpPr/>
            <p:nvPr/>
          </p:nvSpPr>
          <p:spPr>
            <a:xfrm>
              <a:off x="2016" y="1872"/>
              <a:ext cx="123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600" dirty="0">
                  <a:solidFill>
                    <a:srgbClr val="FFFF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Implant well regions</a:t>
              </a:r>
              <a:endParaRPr lang="en-US" altLang="zh-CN" sz="1600" dirty="0">
                <a:solidFill>
                  <a:srgbClr val="FFFF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1" name="Line 15"/>
            <p:cNvSpPr/>
            <p:nvPr/>
          </p:nvSpPr>
          <p:spPr>
            <a:xfrm>
              <a:off x="2736" y="1536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</p:spPr>
        </p:sp>
      </p:grpSp>
      <p:grpSp>
        <p:nvGrpSpPr>
          <p:cNvPr id="4" name="Group 16"/>
          <p:cNvGrpSpPr/>
          <p:nvPr/>
        </p:nvGrpSpPr>
        <p:grpSpPr>
          <a:xfrm>
            <a:off x="2819400" y="3048000"/>
            <a:ext cx="3352800" cy="990600"/>
            <a:chOff x="1776" y="2160"/>
            <a:chExt cx="2112" cy="624"/>
          </a:xfrm>
        </p:grpSpPr>
        <p:sp>
          <p:nvSpPr>
            <p:cNvPr id="65553" name="AutoShape 17"/>
            <p:cNvSpPr/>
            <p:nvPr/>
          </p:nvSpPr>
          <p:spPr>
            <a:xfrm>
              <a:off x="1776" y="2352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4" name="Rectangle 18"/>
            <p:cNvSpPr/>
            <p:nvPr/>
          </p:nvSpPr>
          <p:spPr>
            <a:xfrm>
              <a:off x="2064" y="2398"/>
              <a:ext cx="120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600" dirty="0">
                  <a:solidFill>
                    <a:srgbClr val="FFFF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Deposit and pattern</a:t>
              </a:r>
              <a:endParaRPr lang="en-US" altLang="zh-CN" sz="1600" dirty="0">
                <a:solidFill>
                  <a:srgbClr val="FFFF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5" name="Rectangle 19"/>
            <p:cNvSpPr/>
            <p:nvPr/>
          </p:nvSpPr>
          <p:spPr>
            <a:xfrm>
              <a:off x="2064" y="2509"/>
              <a:ext cx="100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600" dirty="0">
                  <a:solidFill>
                    <a:srgbClr val="FFFF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polysilicon layer</a:t>
              </a:r>
              <a:endParaRPr lang="en-US" altLang="zh-CN" sz="1600" dirty="0">
                <a:solidFill>
                  <a:srgbClr val="FFFF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6" name="Line 20"/>
            <p:cNvSpPr/>
            <p:nvPr/>
          </p:nvSpPr>
          <p:spPr>
            <a:xfrm>
              <a:off x="2736" y="216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</p:spPr>
        </p:sp>
      </p:grpSp>
      <p:grpSp>
        <p:nvGrpSpPr>
          <p:cNvPr id="5" name="Group 21"/>
          <p:cNvGrpSpPr/>
          <p:nvPr/>
        </p:nvGrpSpPr>
        <p:grpSpPr>
          <a:xfrm>
            <a:off x="2819400" y="4038600"/>
            <a:ext cx="3352800" cy="990600"/>
            <a:chOff x="1776" y="2784"/>
            <a:chExt cx="2112" cy="624"/>
          </a:xfrm>
        </p:grpSpPr>
        <p:sp>
          <p:nvSpPr>
            <p:cNvPr id="65558" name="AutoShape 22"/>
            <p:cNvSpPr/>
            <p:nvPr/>
          </p:nvSpPr>
          <p:spPr>
            <a:xfrm>
              <a:off x="1776" y="2976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9" name="Rectangle 23"/>
            <p:cNvSpPr/>
            <p:nvPr/>
          </p:nvSpPr>
          <p:spPr>
            <a:xfrm>
              <a:off x="1893" y="3044"/>
              <a:ext cx="152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600" dirty="0">
                  <a:solidFill>
                    <a:srgbClr val="FFFF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Implant source and drain</a:t>
              </a:r>
              <a:endParaRPr lang="en-US" altLang="zh-CN" sz="1600" dirty="0">
                <a:solidFill>
                  <a:srgbClr val="FFFF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60" name="Rectangle 24"/>
            <p:cNvSpPr/>
            <p:nvPr/>
          </p:nvSpPr>
          <p:spPr>
            <a:xfrm>
              <a:off x="1893" y="3155"/>
              <a:ext cx="189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600" dirty="0">
                  <a:solidFill>
                    <a:srgbClr val="FFFF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regions and substrate contacts</a:t>
              </a:r>
              <a:endParaRPr lang="en-US" altLang="zh-CN" sz="1600" dirty="0">
                <a:solidFill>
                  <a:srgbClr val="FFFF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61" name="Line 25"/>
            <p:cNvSpPr/>
            <p:nvPr/>
          </p:nvSpPr>
          <p:spPr>
            <a:xfrm>
              <a:off x="2736" y="2784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</p:spPr>
        </p:sp>
      </p:grpSp>
      <p:grpSp>
        <p:nvGrpSpPr>
          <p:cNvPr id="6" name="Group 26"/>
          <p:cNvGrpSpPr/>
          <p:nvPr/>
        </p:nvGrpSpPr>
        <p:grpSpPr>
          <a:xfrm>
            <a:off x="2819400" y="5029200"/>
            <a:ext cx="3352800" cy="990600"/>
            <a:chOff x="1776" y="3408"/>
            <a:chExt cx="2112" cy="624"/>
          </a:xfrm>
        </p:grpSpPr>
        <p:sp>
          <p:nvSpPr>
            <p:cNvPr id="65563" name="AutoShape 27"/>
            <p:cNvSpPr/>
            <p:nvPr/>
          </p:nvSpPr>
          <p:spPr>
            <a:xfrm>
              <a:off x="1776" y="3600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64" name="Rectangle 28"/>
            <p:cNvSpPr/>
            <p:nvPr/>
          </p:nvSpPr>
          <p:spPr>
            <a:xfrm>
              <a:off x="1872" y="3677"/>
              <a:ext cx="194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600" dirty="0">
                  <a:solidFill>
                    <a:srgbClr val="FFFF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Create contact and via windows</a:t>
              </a:r>
              <a:endParaRPr lang="en-US" altLang="zh-CN" sz="1600" dirty="0">
                <a:solidFill>
                  <a:srgbClr val="FFFF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65" name="Rectangle 29"/>
            <p:cNvSpPr/>
            <p:nvPr/>
          </p:nvSpPr>
          <p:spPr>
            <a:xfrm>
              <a:off x="1872" y="3788"/>
              <a:ext cx="197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600" dirty="0">
                  <a:solidFill>
                    <a:srgbClr val="FFFF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Deposit and pattern metal layers</a:t>
              </a:r>
              <a:endParaRPr lang="en-US" altLang="zh-CN" sz="1600" dirty="0">
                <a:solidFill>
                  <a:srgbClr val="FFFF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66" name="Line 30"/>
            <p:cNvSpPr/>
            <p:nvPr/>
          </p:nvSpPr>
          <p:spPr>
            <a:xfrm>
              <a:off x="2736" y="340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66562" name="Rectangle 2"/>
          <p:cNvSpPr/>
          <p:nvPr/>
        </p:nvSpPr>
        <p:spPr>
          <a:xfrm>
            <a:off x="455613" y="273050"/>
            <a:ext cx="822642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简化的</a:t>
            </a:r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CMOS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工艺流程</a:t>
            </a:r>
            <a:endParaRPr lang="zh-CN" altLang="en-US" sz="44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/>
          <p:nvPr/>
        </p:nvSpPr>
        <p:spPr>
          <a:xfrm>
            <a:off x="5080000" y="3136900"/>
            <a:ext cx="1588" cy="12700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4"/>
          <p:cNvSpPr/>
          <p:nvPr/>
        </p:nvSpPr>
        <p:spPr>
          <a:xfrm>
            <a:off x="5080000" y="2986088"/>
            <a:ext cx="1588" cy="12700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Rectangle 5"/>
          <p:cNvSpPr/>
          <p:nvPr/>
        </p:nvSpPr>
        <p:spPr>
          <a:xfrm>
            <a:off x="4633913" y="3340100"/>
            <a:ext cx="3175" cy="20638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566" name="Rectangle 6"/>
          <p:cNvSpPr/>
          <p:nvPr/>
        </p:nvSpPr>
        <p:spPr>
          <a:xfrm>
            <a:off x="4633913" y="3203575"/>
            <a:ext cx="3175" cy="20638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914400" y="1752600"/>
            <a:ext cx="7510463" cy="854075"/>
            <a:chOff x="576" y="1104"/>
            <a:chExt cx="4731" cy="538"/>
          </a:xfrm>
        </p:grpSpPr>
        <p:sp>
          <p:nvSpPr>
            <p:cNvPr id="66568" name="Rectangle 8"/>
            <p:cNvSpPr/>
            <p:nvPr/>
          </p:nvSpPr>
          <p:spPr>
            <a:xfrm>
              <a:off x="576" y="1104"/>
              <a:ext cx="2283" cy="26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69" name="Rectangle 9"/>
            <p:cNvSpPr/>
            <p:nvPr/>
          </p:nvSpPr>
          <p:spPr>
            <a:xfrm>
              <a:off x="576" y="1104"/>
              <a:ext cx="229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0" name="Rectangle 10"/>
            <p:cNvSpPr/>
            <p:nvPr/>
          </p:nvSpPr>
          <p:spPr>
            <a:xfrm>
              <a:off x="2859" y="1104"/>
              <a:ext cx="10" cy="27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1" name="Rectangle 11"/>
            <p:cNvSpPr/>
            <p:nvPr/>
          </p:nvSpPr>
          <p:spPr>
            <a:xfrm>
              <a:off x="576" y="1367"/>
              <a:ext cx="228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2" name="Rectangle 12"/>
            <p:cNvSpPr/>
            <p:nvPr/>
          </p:nvSpPr>
          <p:spPr>
            <a:xfrm>
              <a:off x="576" y="1104"/>
              <a:ext cx="10" cy="26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3" name="Rectangle 13"/>
            <p:cNvSpPr/>
            <p:nvPr/>
          </p:nvSpPr>
          <p:spPr>
            <a:xfrm>
              <a:off x="576" y="1367"/>
              <a:ext cx="2283" cy="262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4" name="Rectangle 14"/>
            <p:cNvSpPr/>
            <p:nvPr/>
          </p:nvSpPr>
          <p:spPr>
            <a:xfrm>
              <a:off x="576" y="1367"/>
              <a:ext cx="229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5" name="Rectangle 15"/>
            <p:cNvSpPr/>
            <p:nvPr/>
          </p:nvSpPr>
          <p:spPr>
            <a:xfrm>
              <a:off x="2859" y="1367"/>
              <a:ext cx="10" cy="27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6" name="Rectangle 16"/>
            <p:cNvSpPr/>
            <p:nvPr/>
          </p:nvSpPr>
          <p:spPr>
            <a:xfrm>
              <a:off x="576" y="1629"/>
              <a:ext cx="228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7" name="Rectangle 17"/>
            <p:cNvSpPr/>
            <p:nvPr/>
          </p:nvSpPr>
          <p:spPr>
            <a:xfrm>
              <a:off x="576" y="1367"/>
              <a:ext cx="10" cy="2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8" name="Rectangle 18"/>
            <p:cNvSpPr/>
            <p:nvPr/>
          </p:nvSpPr>
          <p:spPr>
            <a:xfrm>
              <a:off x="1590" y="1441"/>
              <a:ext cx="68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9" name="Rectangle 19"/>
            <p:cNvSpPr/>
            <p:nvPr/>
          </p:nvSpPr>
          <p:spPr>
            <a:xfrm>
              <a:off x="1632" y="1430"/>
              <a:ext cx="64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0" name="Rectangle 20"/>
            <p:cNvSpPr/>
            <p:nvPr/>
          </p:nvSpPr>
          <p:spPr>
            <a:xfrm>
              <a:off x="1590" y="1167"/>
              <a:ext cx="266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p-epi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1" name="Rectangle 21"/>
            <p:cNvSpPr/>
            <p:nvPr/>
          </p:nvSpPr>
          <p:spPr>
            <a:xfrm>
              <a:off x="3648" y="1200"/>
              <a:ext cx="1659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(a) Base material: p+ substrate 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2" name="Rectangle 22"/>
            <p:cNvSpPr/>
            <p:nvPr/>
          </p:nvSpPr>
          <p:spPr>
            <a:xfrm>
              <a:off x="3648" y="1300"/>
              <a:ext cx="81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with p-epi layer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962025" y="4891088"/>
            <a:ext cx="7681913" cy="1052512"/>
            <a:chOff x="606" y="3081"/>
            <a:chExt cx="4839" cy="663"/>
          </a:xfrm>
        </p:grpSpPr>
        <p:sp>
          <p:nvSpPr>
            <p:cNvPr id="66584" name="Rectangle 24"/>
            <p:cNvSpPr/>
            <p:nvPr/>
          </p:nvSpPr>
          <p:spPr>
            <a:xfrm>
              <a:off x="606" y="3468"/>
              <a:ext cx="2283" cy="263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5" name="Rectangle 25"/>
            <p:cNvSpPr/>
            <p:nvPr/>
          </p:nvSpPr>
          <p:spPr>
            <a:xfrm>
              <a:off x="606" y="3468"/>
              <a:ext cx="229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6" name="Rectangle 26"/>
            <p:cNvSpPr/>
            <p:nvPr/>
          </p:nvSpPr>
          <p:spPr>
            <a:xfrm>
              <a:off x="2889" y="3468"/>
              <a:ext cx="10" cy="27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7" name="Rectangle 27"/>
            <p:cNvSpPr/>
            <p:nvPr/>
          </p:nvSpPr>
          <p:spPr>
            <a:xfrm>
              <a:off x="606" y="3731"/>
              <a:ext cx="228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8" name="Rectangle 28"/>
            <p:cNvSpPr/>
            <p:nvPr/>
          </p:nvSpPr>
          <p:spPr>
            <a:xfrm>
              <a:off x="606" y="3468"/>
              <a:ext cx="11" cy="26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9" name="Freeform 29"/>
            <p:cNvSpPr/>
            <p:nvPr/>
          </p:nvSpPr>
          <p:spPr>
            <a:xfrm>
              <a:off x="606" y="3206"/>
              <a:ext cx="2283" cy="262"/>
            </a:xfrm>
            <a:custGeom>
              <a:avLst/>
              <a:gdLst/>
              <a:ahLst/>
              <a:cxnLst>
                <a:cxn ang="0">
                  <a:pos x="0" y="2491"/>
                </a:cxn>
                <a:cxn ang="0">
                  <a:pos x="0" y="1437"/>
                </a:cxn>
                <a:cxn ang="0">
                  <a:pos x="1098" y="1437"/>
                </a:cxn>
                <a:cxn ang="0">
                  <a:pos x="1098" y="0"/>
                </a:cxn>
                <a:cxn ang="0">
                  <a:pos x="3388" y="0"/>
                </a:cxn>
                <a:cxn ang="0">
                  <a:pos x="3388" y="1437"/>
                </a:cxn>
                <a:cxn ang="0">
                  <a:pos x="3987" y="1437"/>
                </a:cxn>
                <a:cxn ang="0">
                  <a:pos x="3987" y="0"/>
                </a:cxn>
                <a:cxn ang="0">
                  <a:pos x="6279" y="0"/>
                </a:cxn>
                <a:cxn ang="0">
                  <a:pos x="6279" y="1437"/>
                </a:cxn>
                <a:cxn ang="0">
                  <a:pos x="7474" y="1437"/>
                </a:cxn>
                <a:cxn ang="0">
                  <a:pos x="7474" y="2491"/>
                </a:cxn>
                <a:cxn ang="0">
                  <a:pos x="0" y="2491"/>
                </a:cxn>
              </a:cxnLst>
              <a:pathLst>
                <a:path w="1801" h="167">
                  <a:moveTo>
                    <a:pt x="0" y="167"/>
                  </a:moveTo>
                  <a:lnTo>
                    <a:pt x="0" y="96"/>
                  </a:lnTo>
                  <a:lnTo>
                    <a:pt x="264" y="96"/>
                  </a:lnTo>
                  <a:lnTo>
                    <a:pt x="264" y="0"/>
                  </a:lnTo>
                  <a:lnTo>
                    <a:pt x="817" y="0"/>
                  </a:lnTo>
                  <a:lnTo>
                    <a:pt x="817" y="96"/>
                  </a:lnTo>
                  <a:lnTo>
                    <a:pt x="961" y="96"/>
                  </a:lnTo>
                  <a:lnTo>
                    <a:pt x="961" y="0"/>
                  </a:lnTo>
                  <a:lnTo>
                    <a:pt x="1513" y="0"/>
                  </a:lnTo>
                  <a:lnTo>
                    <a:pt x="1513" y="96"/>
                  </a:lnTo>
                  <a:lnTo>
                    <a:pt x="1801" y="96"/>
                  </a:lnTo>
                  <a:lnTo>
                    <a:pt x="1801" y="167"/>
                  </a:lnTo>
                  <a:lnTo>
                    <a:pt x="0" y="167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90" name="Rectangle 30"/>
            <p:cNvSpPr/>
            <p:nvPr/>
          </p:nvSpPr>
          <p:spPr>
            <a:xfrm>
              <a:off x="606" y="3357"/>
              <a:ext cx="11" cy="1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1" name="Rectangle 31"/>
            <p:cNvSpPr/>
            <p:nvPr/>
          </p:nvSpPr>
          <p:spPr>
            <a:xfrm>
              <a:off x="606" y="3357"/>
              <a:ext cx="345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2" name="Rectangle 32"/>
            <p:cNvSpPr/>
            <p:nvPr/>
          </p:nvSpPr>
          <p:spPr>
            <a:xfrm>
              <a:off x="941" y="3206"/>
              <a:ext cx="10" cy="15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3" name="Rectangle 33"/>
            <p:cNvSpPr/>
            <p:nvPr/>
          </p:nvSpPr>
          <p:spPr>
            <a:xfrm>
              <a:off x="941" y="3206"/>
              <a:ext cx="711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4" name="Rectangle 34"/>
            <p:cNvSpPr/>
            <p:nvPr/>
          </p:nvSpPr>
          <p:spPr>
            <a:xfrm>
              <a:off x="1642" y="3206"/>
              <a:ext cx="10" cy="16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5" name="Rectangle 35"/>
            <p:cNvSpPr/>
            <p:nvPr/>
          </p:nvSpPr>
          <p:spPr>
            <a:xfrm>
              <a:off x="1642" y="3357"/>
              <a:ext cx="19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6" name="Rectangle 36"/>
            <p:cNvSpPr/>
            <p:nvPr/>
          </p:nvSpPr>
          <p:spPr>
            <a:xfrm>
              <a:off x="1824" y="3206"/>
              <a:ext cx="11" cy="15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7" name="Rectangle 37"/>
            <p:cNvSpPr/>
            <p:nvPr/>
          </p:nvSpPr>
          <p:spPr>
            <a:xfrm>
              <a:off x="1824" y="3206"/>
              <a:ext cx="710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8" name="Rectangle 38"/>
            <p:cNvSpPr/>
            <p:nvPr/>
          </p:nvSpPr>
          <p:spPr>
            <a:xfrm>
              <a:off x="2524" y="3206"/>
              <a:ext cx="10" cy="16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9" name="Rectangle 39"/>
            <p:cNvSpPr/>
            <p:nvPr/>
          </p:nvSpPr>
          <p:spPr>
            <a:xfrm>
              <a:off x="2524" y="3357"/>
              <a:ext cx="375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0" name="Rectangle 40"/>
            <p:cNvSpPr/>
            <p:nvPr/>
          </p:nvSpPr>
          <p:spPr>
            <a:xfrm>
              <a:off x="2889" y="3357"/>
              <a:ext cx="10" cy="12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1" name="Rectangle 41"/>
            <p:cNvSpPr/>
            <p:nvPr/>
          </p:nvSpPr>
          <p:spPr>
            <a:xfrm>
              <a:off x="606" y="3468"/>
              <a:ext cx="228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2" name="Rectangle 42"/>
            <p:cNvSpPr/>
            <p:nvPr/>
          </p:nvSpPr>
          <p:spPr>
            <a:xfrm>
              <a:off x="941" y="3169"/>
              <a:ext cx="701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3" name="Rectangle 43"/>
            <p:cNvSpPr/>
            <p:nvPr/>
          </p:nvSpPr>
          <p:spPr>
            <a:xfrm>
              <a:off x="941" y="3169"/>
              <a:ext cx="71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4" name="Rectangle 44"/>
            <p:cNvSpPr/>
            <p:nvPr/>
          </p:nvSpPr>
          <p:spPr>
            <a:xfrm>
              <a:off x="1642" y="3169"/>
              <a:ext cx="10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5" name="Rectangle 45"/>
            <p:cNvSpPr/>
            <p:nvPr/>
          </p:nvSpPr>
          <p:spPr>
            <a:xfrm>
              <a:off x="941" y="3206"/>
              <a:ext cx="701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6" name="Rectangle 46"/>
            <p:cNvSpPr/>
            <p:nvPr/>
          </p:nvSpPr>
          <p:spPr>
            <a:xfrm>
              <a:off x="941" y="3169"/>
              <a:ext cx="10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7" name="Rectangle 47"/>
            <p:cNvSpPr/>
            <p:nvPr/>
          </p:nvSpPr>
          <p:spPr>
            <a:xfrm>
              <a:off x="1824" y="3169"/>
              <a:ext cx="700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8" name="Rectangle 48"/>
            <p:cNvSpPr/>
            <p:nvPr/>
          </p:nvSpPr>
          <p:spPr>
            <a:xfrm>
              <a:off x="1824" y="3169"/>
              <a:ext cx="710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9" name="Rectangle 49"/>
            <p:cNvSpPr/>
            <p:nvPr/>
          </p:nvSpPr>
          <p:spPr>
            <a:xfrm>
              <a:off x="2524" y="3169"/>
              <a:ext cx="10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0" name="Rectangle 50"/>
            <p:cNvSpPr/>
            <p:nvPr/>
          </p:nvSpPr>
          <p:spPr>
            <a:xfrm>
              <a:off x="1824" y="3206"/>
              <a:ext cx="700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1" name="Rectangle 51"/>
            <p:cNvSpPr/>
            <p:nvPr/>
          </p:nvSpPr>
          <p:spPr>
            <a:xfrm>
              <a:off x="1824" y="3169"/>
              <a:ext cx="11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2" name="Rectangle 52"/>
            <p:cNvSpPr/>
            <p:nvPr/>
          </p:nvSpPr>
          <p:spPr>
            <a:xfrm>
              <a:off x="941" y="3081"/>
              <a:ext cx="701" cy="88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3" name="Rectangle 53"/>
            <p:cNvSpPr/>
            <p:nvPr/>
          </p:nvSpPr>
          <p:spPr>
            <a:xfrm>
              <a:off x="941" y="3081"/>
              <a:ext cx="71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4" name="Rectangle 54"/>
            <p:cNvSpPr/>
            <p:nvPr/>
          </p:nvSpPr>
          <p:spPr>
            <a:xfrm>
              <a:off x="1642" y="3081"/>
              <a:ext cx="10" cy="10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5" name="Rectangle 55"/>
            <p:cNvSpPr/>
            <p:nvPr/>
          </p:nvSpPr>
          <p:spPr>
            <a:xfrm>
              <a:off x="941" y="3169"/>
              <a:ext cx="70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6" name="Rectangle 56"/>
            <p:cNvSpPr/>
            <p:nvPr/>
          </p:nvSpPr>
          <p:spPr>
            <a:xfrm>
              <a:off x="941" y="3081"/>
              <a:ext cx="10" cy="8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7" name="Rectangle 57"/>
            <p:cNvSpPr/>
            <p:nvPr/>
          </p:nvSpPr>
          <p:spPr>
            <a:xfrm>
              <a:off x="1824" y="3081"/>
              <a:ext cx="700" cy="88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8" name="Rectangle 58"/>
            <p:cNvSpPr/>
            <p:nvPr/>
          </p:nvSpPr>
          <p:spPr>
            <a:xfrm>
              <a:off x="1824" y="3081"/>
              <a:ext cx="710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9" name="Rectangle 59"/>
            <p:cNvSpPr/>
            <p:nvPr/>
          </p:nvSpPr>
          <p:spPr>
            <a:xfrm>
              <a:off x="2524" y="3081"/>
              <a:ext cx="10" cy="10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0" name="Rectangle 60"/>
            <p:cNvSpPr/>
            <p:nvPr/>
          </p:nvSpPr>
          <p:spPr>
            <a:xfrm>
              <a:off x="1824" y="3169"/>
              <a:ext cx="700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1" name="Rectangle 61"/>
            <p:cNvSpPr/>
            <p:nvPr/>
          </p:nvSpPr>
          <p:spPr>
            <a:xfrm>
              <a:off x="1824" y="3081"/>
              <a:ext cx="11" cy="8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2" name="Rectangle 62"/>
            <p:cNvSpPr/>
            <p:nvPr/>
          </p:nvSpPr>
          <p:spPr>
            <a:xfrm>
              <a:off x="1632" y="3531"/>
              <a:ext cx="68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3" name="Rectangle 63"/>
            <p:cNvSpPr/>
            <p:nvPr/>
          </p:nvSpPr>
          <p:spPr>
            <a:xfrm>
              <a:off x="1682" y="3531"/>
              <a:ext cx="65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4" name="Rectangle 64"/>
            <p:cNvSpPr/>
            <p:nvPr/>
          </p:nvSpPr>
          <p:spPr>
            <a:xfrm>
              <a:off x="3648" y="3264"/>
              <a:ext cx="1797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(c) After plasma etch of insulating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5" name="Rectangle 65"/>
            <p:cNvSpPr/>
            <p:nvPr/>
          </p:nvSpPr>
          <p:spPr>
            <a:xfrm>
              <a:off x="3680" y="3364"/>
              <a:ext cx="1579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trenches using the inverse of 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6" name="Rectangle 66"/>
            <p:cNvSpPr/>
            <p:nvPr/>
          </p:nvSpPr>
          <p:spPr>
            <a:xfrm>
              <a:off x="3680" y="3463"/>
              <a:ext cx="1091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the active area mask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67"/>
          <p:cNvGrpSpPr/>
          <p:nvPr/>
        </p:nvGrpSpPr>
        <p:grpSpPr>
          <a:xfrm>
            <a:off x="930275" y="2895600"/>
            <a:ext cx="8005763" cy="1320800"/>
            <a:chOff x="586" y="1824"/>
            <a:chExt cx="5043" cy="832"/>
          </a:xfrm>
        </p:grpSpPr>
        <p:sp>
          <p:nvSpPr>
            <p:cNvPr id="66628" name="Rectangle 68"/>
            <p:cNvSpPr/>
            <p:nvPr/>
          </p:nvSpPr>
          <p:spPr>
            <a:xfrm>
              <a:off x="586" y="2117"/>
              <a:ext cx="2283" cy="26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9" name="Rectangle 69"/>
            <p:cNvSpPr/>
            <p:nvPr/>
          </p:nvSpPr>
          <p:spPr>
            <a:xfrm>
              <a:off x="586" y="2117"/>
              <a:ext cx="229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0" name="Rectangle 70"/>
            <p:cNvSpPr/>
            <p:nvPr/>
          </p:nvSpPr>
          <p:spPr>
            <a:xfrm>
              <a:off x="2869" y="2117"/>
              <a:ext cx="10" cy="27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1" name="Rectangle 71"/>
            <p:cNvSpPr/>
            <p:nvPr/>
          </p:nvSpPr>
          <p:spPr>
            <a:xfrm>
              <a:off x="586" y="2380"/>
              <a:ext cx="228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2" name="Rectangle 72"/>
            <p:cNvSpPr/>
            <p:nvPr/>
          </p:nvSpPr>
          <p:spPr>
            <a:xfrm>
              <a:off x="586" y="2117"/>
              <a:ext cx="10" cy="26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3" name="Rectangle 73"/>
            <p:cNvSpPr/>
            <p:nvPr/>
          </p:nvSpPr>
          <p:spPr>
            <a:xfrm>
              <a:off x="586" y="2380"/>
              <a:ext cx="2283" cy="263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4" name="Rectangle 74"/>
            <p:cNvSpPr/>
            <p:nvPr/>
          </p:nvSpPr>
          <p:spPr>
            <a:xfrm>
              <a:off x="586" y="2380"/>
              <a:ext cx="229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5" name="Rectangle 75"/>
            <p:cNvSpPr/>
            <p:nvPr/>
          </p:nvSpPr>
          <p:spPr>
            <a:xfrm>
              <a:off x="2869" y="2380"/>
              <a:ext cx="10" cy="27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6" name="Rectangle 76"/>
            <p:cNvSpPr/>
            <p:nvPr/>
          </p:nvSpPr>
          <p:spPr>
            <a:xfrm>
              <a:off x="586" y="2643"/>
              <a:ext cx="228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7" name="Rectangle 77"/>
            <p:cNvSpPr/>
            <p:nvPr/>
          </p:nvSpPr>
          <p:spPr>
            <a:xfrm>
              <a:off x="586" y="2380"/>
              <a:ext cx="10" cy="26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8" name="Rectangle 78"/>
            <p:cNvSpPr/>
            <p:nvPr/>
          </p:nvSpPr>
          <p:spPr>
            <a:xfrm>
              <a:off x="1611" y="2455"/>
              <a:ext cx="69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9" name="Rectangle 79"/>
            <p:cNvSpPr/>
            <p:nvPr/>
          </p:nvSpPr>
          <p:spPr>
            <a:xfrm>
              <a:off x="1652" y="2443"/>
              <a:ext cx="65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0" name="Rectangle 80"/>
            <p:cNvSpPr/>
            <p:nvPr/>
          </p:nvSpPr>
          <p:spPr>
            <a:xfrm>
              <a:off x="1601" y="2179"/>
              <a:ext cx="26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p-epi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1" name="Rectangle 81"/>
            <p:cNvSpPr/>
            <p:nvPr/>
          </p:nvSpPr>
          <p:spPr>
            <a:xfrm>
              <a:off x="586" y="2081"/>
              <a:ext cx="2283" cy="3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2" name="Rectangle 82"/>
            <p:cNvSpPr/>
            <p:nvPr/>
          </p:nvSpPr>
          <p:spPr>
            <a:xfrm>
              <a:off x="586" y="2081"/>
              <a:ext cx="229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3" name="Rectangle 83"/>
            <p:cNvSpPr/>
            <p:nvPr/>
          </p:nvSpPr>
          <p:spPr>
            <a:xfrm>
              <a:off x="586" y="2117"/>
              <a:ext cx="228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4" name="Rectangle 84"/>
            <p:cNvSpPr/>
            <p:nvPr/>
          </p:nvSpPr>
          <p:spPr>
            <a:xfrm>
              <a:off x="586" y="2081"/>
              <a:ext cx="10" cy="3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5" name="Rectangle 85"/>
            <p:cNvSpPr/>
            <p:nvPr/>
          </p:nvSpPr>
          <p:spPr>
            <a:xfrm>
              <a:off x="586" y="1993"/>
              <a:ext cx="2283" cy="88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6" name="Rectangle 86"/>
            <p:cNvSpPr/>
            <p:nvPr/>
          </p:nvSpPr>
          <p:spPr>
            <a:xfrm>
              <a:off x="586" y="1993"/>
              <a:ext cx="229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7" name="Rectangle 87"/>
            <p:cNvSpPr/>
            <p:nvPr/>
          </p:nvSpPr>
          <p:spPr>
            <a:xfrm>
              <a:off x="586" y="2081"/>
              <a:ext cx="228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8" name="Rectangle 88"/>
            <p:cNvSpPr/>
            <p:nvPr/>
          </p:nvSpPr>
          <p:spPr>
            <a:xfrm>
              <a:off x="586" y="1993"/>
              <a:ext cx="10" cy="8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6649" name="Group 89"/>
            <p:cNvGrpSpPr/>
            <p:nvPr/>
          </p:nvGrpSpPr>
          <p:grpSpPr>
            <a:xfrm>
              <a:off x="3068" y="2110"/>
              <a:ext cx="226" cy="196"/>
              <a:chOff x="3071" y="2068"/>
              <a:chExt cx="183" cy="199"/>
            </a:xfrm>
          </p:grpSpPr>
          <p:sp>
            <p:nvSpPr>
              <p:cNvPr id="66650" name="Rectangle 90"/>
              <p:cNvSpPr/>
              <p:nvPr/>
            </p:nvSpPr>
            <p:spPr>
              <a:xfrm>
                <a:off x="3071" y="2068"/>
                <a:ext cx="158" cy="1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SiO</a:t>
                </a:r>
                <a:endPara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51" name="Rectangle 91"/>
              <p:cNvSpPr/>
              <p:nvPr/>
            </p:nvSpPr>
            <p:spPr>
              <a:xfrm>
                <a:off x="3203" y="2129"/>
                <a:ext cx="51" cy="1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6652" name="Group 92"/>
            <p:cNvGrpSpPr/>
            <p:nvPr/>
          </p:nvGrpSpPr>
          <p:grpSpPr>
            <a:xfrm>
              <a:off x="3072" y="1824"/>
              <a:ext cx="303" cy="232"/>
              <a:chOff x="3072" y="1824"/>
              <a:chExt cx="303" cy="232"/>
            </a:xfrm>
          </p:grpSpPr>
          <p:sp>
            <p:nvSpPr>
              <p:cNvPr id="66653" name="Rectangle 93"/>
              <p:cNvSpPr/>
              <p:nvPr/>
            </p:nvSpPr>
            <p:spPr>
              <a:xfrm>
                <a:off x="3154" y="1920"/>
                <a:ext cx="63" cy="1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6654" name="Group 94"/>
              <p:cNvGrpSpPr/>
              <p:nvPr/>
            </p:nvGrpSpPr>
            <p:grpSpPr>
              <a:xfrm>
                <a:off x="3072" y="1824"/>
                <a:ext cx="303" cy="136"/>
                <a:chOff x="3051" y="1918"/>
                <a:chExt cx="303" cy="136"/>
              </a:xfrm>
            </p:grpSpPr>
            <p:sp>
              <p:nvSpPr>
                <p:cNvPr id="66655" name="Rectangle 95"/>
                <p:cNvSpPr/>
                <p:nvPr/>
              </p:nvSpPr>
              <p:spPr>
                <a:xfrm>
                  <a:off x="3051" y="1918"/>
                  <a:ext cx="303" cy="1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p>
                  <a:pPr eaLnBrk="0" hangingPunct="0"/>
                  <a:r>
                    <a:rPr lang="en-US" altLang="zh-CN" sz="1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Si</a:t>
                  </a:r>
                  <a:endPara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6" name="Rectangle 96"/>
                <p:cNvSpPr/>
                <p:nvPr/>
              </p:nvSpPr>
              <p:spPr>
                <a:xfrm>
                  <a:off x="3163" y="1918"/>
                  <a:ext cx="82" cy="13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t" anchorCtr="0">
                  <a:spAutoFit/>
                </a:bodyPr>
                <a:p>
                  <a:pPr eaLnBrk="0" hangingPunct="0"/>
                  <a:r>
                    <a:rPr lang="en-US" altLang="zh-CN" sz="14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N</a:t>
                  </a:r>
                  <a:endPara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6657" name="Rectangle 97"/>
              <p:cNvSpPr/>
              <p:nvPr/>
            </p:nvSpPr>
            <p:spPr>
              <a:xfrm>
                <a:off x="3250" y="1920"/>
                <a:ext cx="63" cy="1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658" name="Rectangle 98"/>
            <p:cNvSpPr/>
            <p:nvPr/>
          </p:nvSpPr>
          <p:spPr>
            <a:xfrm>
              <a:off x="3648" y="2112"/>
              <a:ext cx="1981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(b) After deposition of gate-oxide and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59" name="Rectangle 99"/>
            <p:cNvSpPr/>
            <p:nvPr/>
          </p:nvSpPr>
          <p:spPr>
            <a:xfrm>
              <a:off x="3648" y="2212"/>
              <a:ext cx="1426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sacrificial nitride (acts as a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60" name="Rectangle 100"/>
            <p:cNvSpPr/>
            <p:nvPr/>
          </p:nvSpPr>
          <p:spPr>
            <a:xfrm>
              <a:off x="3648" y="2325"/>
              <a:ext cx="645" cy="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buffer layer)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61" name="Line 101"/>
            <p:cNvSpPr/>
            <p:nvPr/>
          </p:nvSpPr>
          <p:spPr>
            <a:xfrm flipH="1">
              <a:off x="2832" y="1872"/>
              <a:ext cx="192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6662" name="Line 102"/>
            <p:cNvSpPr/>
            <p:nvPr/>
          </p:nvSpPr>
          <p:spPr>
            <a:xfrm flipH="1" flipV="1">
              <a:off x="2784" y="2112"/>
              <a:ext cx="240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67586" name="Rectangle 2"/>
          <p:cNvSpPr/>
          <p:nvPr/>
        </p:nvSpPr>
        <p:spPr>
          <a:xfrm>
            <a:off x="455613" y="273050"/>
            <a:ext cx="822642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简化的</a:t>
            </a:r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CMOS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工艺流程</a:t>
            </a:r>
            <a:endParaRPr lang="zh-CN" altLang="en-US" sz="44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/>
          <p:nvPr/>
        </p:nvSpPr>
        <p:spPr>
          <a:xfrm>
            <a:off x="3586163" y="3425825"/>
            <a:ext cx="19050" cy="1588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4"/>
          <p:cNvSpPr/>
          <p:nvPr/>
        </p:nvSpPr>
        <p:spPr>
          <a:xfrm>
            <a:off x="3586163" y="3627438"/>
            <a:ext cx="19050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Rectangle 5"/>
          <p:cNvSpPr/>
          <p:nvPr/>
        </p:nvSpPr>
        <p:spPr>
          <a:xfrm>
            <a:off x="4078288" y="3425825"/>
            <a:ext cx="17462" cy="1588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Rectangle 6"/>
          <p:cNvSpPr/>
          <p:nvPr/>
        </p:nvSpPr>
        <p:spPr>
          <a:xfrm>
            <a:off x="4078288" y="3627438"/>
            <a:ext cx="17462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1" name="Rectangle 7"/>
          <p:cNvSpPr/>
          <p:nvPr/>
        </p:nvSpPr>
        <p:spPr>
          <a:xfrm>
            <a:off x="4514850" y="3425825"/>
            <a:ext cx="19050" cy="1588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2" name="Rectangle 8"/>
          <p:cNvSpPr/>
          <p:nvPr/>
        </p:nvSpPr>
        <p:spPr>
          <a:xfrm>
            <a:off x="4514850" y="3627438"/>
            <a:ext cx="19050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3" name="Rectangle 9"/>
          <p:cNvSpPr/>
          <p:nvPr/>
        </p:nvSpPr>
        <p:spPr>
          <a:xfrm>
            <a:off x="2020888" y="4672013"/>
            <a:ext cx="17462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4" name="Rectangle 10"/>
          <p:cNvSpPr/>
          <p:nvPr/>
        </p:nvSpPr>
        <p:spPr>
          <a:xfrm>
            <a:off x="2020888" y="5227638"/>
            <a:ext cx="17462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5" name="Rectangle 11"/>
          <p:cNvSpPr/>
          <p:nvPr/>
        </p:nvSpPr>
        <p:spPr>
          <a:xfrm>
            <a:off x="2511425" y="4672013"/>
            <a:ext cx="19050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6" name="Rectangle 12"/>
          <p:cNvSpPr/>
          <p:nvPr/>
        </p:nvSpPr>
        <p:spPr>
          <a:xfrm>
            <a:off x="2511425" y="5227638"/>
            <a:ext cx="19050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7" name="Rectangle 13"/>
          <p:cNvSpPr/>
          <p:nvPr/>
        </p:nvSpPr>
        <p:spPr>
          <a:xfrm>
            <a:off x="2949575" y="4672013"/>
            <a:ext cx="17463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2949575" y="5227638"/>
            <a:ext cx="17463" cy="15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599" name="Rectangle 15"/>
          <p:cNvSpPr/>
          <p:nvPr/>
        </p:nvSpPr>
        <p:spPr>
          <a:xfrm>
            <a:off x="5716588" y="1916113"/>
            <a:ext cx="1587" cy="19050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600" name="Rectangle 16"/>
          <p:cNvSpPr/>
          <p:nvPr/>
        </p:nvSpPr>
        <p:spPr>
          <a:xfrm>
            <a:off x="5462588" y="2043113"/>
            <a:ext cx="1587" cy="19050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292225" y="1433513"/>
            <a:ext cx="7466013" cy="1000125"/>
            <a:chOff x="814" y="1127"/>
            <a:chExt cx="4703" cy="630"/>
          </a:xfrm>
        </p:grpSpPr>
        <p:sp>
          <p:nvSpPr>
            <p:cNvPr id="67602" name="Rectangle 18"/>
            <p:cNvSpPr/>
            <p:nvPr/>
          </p:nvSpPr>
          <p:spPr>
            <a:xfrm>
              <a:off x="814" y="1505"/>
              <a:ext cx="2581" cy="24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3" name="Rectangle 19"/>
            <p:cNvSpPr/>
            <p:nvPr/>
          </p:nvSpPr>
          <p:spPr>
            <a:xfrm>
              <a:off x="814" y="1505"/>
              <a:ext cx="259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4" name="Rectangle 20"/>
            <p:cNvSpPr/>
            <p:nvPr/>
          </p:nvSpPr>
          <p:spPr>
            <a:xfrm>
              <a:off x="3395" y="1505"/>
              <a:ext cx="11" cy="25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5" name="Rectangle 21"/>
            <p:cNvSpPr/>
            <p:nvPr/>
          </p:nvSpPr>
          <p:spPr>
            <a:xfrm>
              <a:off x="814" y="1746"/>
              <a:ext cx="2581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6" name="Rectangle 22"/>
            <p:cNvSpPr/>
            <p:nvPr/>
          </p:nvSpPr>
          <p:spPr>
            <a:xfrm>
              <a:off x="814" y="1505"/>
              <a:ext cx="11" cy="24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7" name="Freeform 23"/>
            <p:cNvSpPr/>
            <p:nvPr/>
          </p:nvSpPr>
          <p:spPr>
            <a:xfrm>
              <a:off x="814" y="1264"/>
              <a:ext cx="2581" cy="241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0" y="138"/>
                </a:cxn>
                <a:cxn ang="0">
                  <a:pos x="378" y="138"/>
                </a:cxn>
                <a:cxn ang="0">
                  <a:pos x="378" y="0"/>
                </a:cxn>
                <a:cxn ang="0">
                  <a:pos x="1170" y="0"/>
                </a:cxn>
                <a:cxn ang="0">
                  <a:pos x="1170" y="138"/>
                </a:cxn>
                <a:cxn ang="0">
                  <a:pos x="1376" y="138"/>
                </a:cxn>
                <a:cxn ang="0">
                  <a:pos x="1376" y="0"/>
                </a:cxn>
                <a:cxn ang="0">
                  <a:pos x="2168" y="0"/>
                </a:cxn>
                <a:cxn ang="0">
                  <a:pos x="2168" y="138"/>
                </a:cxn>
                <a:cxn ang="0">
                  <a:pos x="2581" y="138"/>
                </a:cxn>
                <a:cxn ang="0">
                  <a:pos x="2581" y="241"/>
                </a:cxn>
                <a:cxn ang="0">
                  <a:pos x="0" y="241"/>
                </a:cxn>
              </a:cxnLst>
              <a:pathLst>
                <a:path w="2581" h="241">
                  <a:moveTo>
                    <a:pt x="0" y="241"/>
                  </a:moveTo>
                  <a:lnTo>
                    <a:pt x="0" y="138"/>
                  </a:lnTo>
                  <a:lnTo>
                    <a:pt x="378" y="138"/>
                  </a:lnTo>
                  <a:lnTo>
                    <a:pt x="378" y="0"/>
                  </a:lnTo>
                  <a:lnTo>
                    <a:pt x="1170" y="0"/>
                  </a:lnTo>
                  <a:lnTo>
                    <a:pt x="1170" y="138"/>
                  </a:lnTo>
                  <a:lnTo>
                    <a:pt x="1376" y="138"/>
                  </a:lnTo>
                  <a:lnTo>
                    <a:pt x="1376" y="0"/>
                  </a:lnTo>
                  <a:lnTo>
                    <a:pt x="2168" y="0"/>
                  </a:lnTo>
                  <a:lnTo>
                    <a:pt x="2168" y="138"/>
                  </a:lnTo>
                  <a:lnTo>
                    <a:pt x="2581" y="138"/>
                  </a:lnTo>
                  <a:lnTo>
                    <a:pt x="2581" y="241"/>
                  </a:lnTo>
                  <a:lnTo>
                    <a:pt x="0" y="241"/>
                  </a:lnTo>
                  <a:close/>
                </a:path>
              </a:pathLst>
            </a:custGeom>
            <a:blipFill rotWithShape="0">
              <a:blip r:embed="rId3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08" name="Rectangle 24"/>
            <p:cNvSpPr/>
            <p:nvPr/>
          </p:nvSpPr>
          <p:spPr>
            <a:xfrm>
              <a:off x="814" y="1402"/>
              <a:ext cx="11" cy="10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9" name="Rectangle 25"/>
            <p:cNvSpPr/>
            <p:nvPr/>
          </p:nvSpPr>
          <p:spPr>
            <a:xfrm>
              <a:off x="814" y="1402"/>
              <a:ext cx="390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0" name="Rectangle 26"/>
            <p:cNvSpPr/>
            <p:nvPr/>
          </p:nvSpPr>
          <p:spPr>
            <a:xfrm>
              <a:off x="1192" y="1264"/>
              <a:ext cx="12" cy="13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1" name="Rectangle 27"/>
            <p:cNvSpPr/>
            <p:nvPr/>
          </p:nvSpPr>
          <p:spPr>
            <a:xfrm>
              <a:off x="1192" y="1264"/>
              <a:ext cx="80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2" name="Rectangle 28"/>
            <p:cNvSpPr/>
            <p:nvPr/>
          </p:nvSpPr>
          <p:spPr>
            <a:xfrm>
              <a:off x="1984" y="1264"/>
              <a:ext cx="11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3" name="Rectangle 29"/>
            <p:cNvSpPr/>
            <p:nvPr/>
          </p:nvSpPr>
          <p:spPr>
            <a:xfrm>
              <a:off x="1984" y="1402"/>
              <a:ext cx="218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4" name="Rectangle 30"/>
            <p:cNvSpPr/>
            <p:nvPr/>
          </p:nvSpPr>
          <p:spPr>
            <a:xfrm>
              <a:off x="2190" y="1264"/>
              <a:ext cx="12" cy="13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5" name="Rectangle 31"/>
            <p:cNvSpPr/>
            <p:nvPr/>
          </p:nvSpPr>
          <p:spPr>
            <a:xfrm>
              <a:off x="2190" y="1264"/>
              <a:ext cx="80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6" name="Rectangle 32"/>
            <p:cNvSpPr/>
            <p:nvPr/>
          </p:nvSpPr>
          <p:spPr>
            <a:xfrm>
              <a:off x="2982" y="1264"/>
              <a:ext cx="11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7" name="Rectangle 33"/>
            <p:cNvSpPr/>
            <p:nvPr/>
          </p:nvSpPr>
          <p:spPr>
            <a:xfrm>
              <a:off x="2982" y="1402"/>
              <a:ext cx="424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8" name="Rectangle 34"/>
            <p:cNvSpPr/>
            <p:nvPr/>
          </p:nvSpPr>
          <p:spPr>
            <a:xfrm>
              <a:off x="3395" y="1402"/>
              <a:ext cx="11" cy="11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9" name="Rectangle 35"/>
            <p:cNvSpPr/>
            <p:nvPr/>
          </p:nvSpPr>
          <p:spPr>
            <a:xfrm>
              <a:off x="814" y="1505"/>
              <a:ext cx="258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0" name="Rectangle 36"/>
            <p:cNvSpPr/>
            <p:nvPr/>
          </p:nvSpPr>
          <p:spPr>
            <a:xfrm>
              <a:off x="1192" y="1230"/>
              <a:ext cx="79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1" name="Rectangle 37"/>
            <p:cNvSpPr/>
            <p:nvPr/>
          </p:nvSpPr>
          <p:spPr>
            <a:xfrm>
              <a:off x="1192" y="1230"/>
              <a:ext cx="80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2" name="Rectangle 38"/>
            <p:cNvSpPr/>
            <p:nvPr/>
          </p:nvSpPr>
          <p:spPr>
            <a:xfrm>
              <a:off x="1984" y="1230"/>
              <a:ext cx="11" cy="4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3" name="Rectangle 39"/>
            <p:cNvSpPr/>
            <p:nvPr/>
          </p:nvSpPr>
          <p:spPr>
            <a:xfrm>
              <a:off x="1192" y="1264"/>
              <a:ext cx="79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4" name="Rectangle 40"/>
            <p:cNvSpPr/>
            <p:nvPr/>
          </p:nvSpPr>
          <p:spPr>
            <a:xfrm>
              <a:off x="1192" y="1230"/>
              <a:ext cx="1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5" name="Rectangle 41"/>
            <p:cNvSpPr/>
            <p:nvPr/>
          </p:nvSpPr>
          <p:spPr>
            <a:xfrm>
              <a:off x="2190" y="1230"/>
              <a:ext cx="79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6" name="Rectangle 42"/>
            <p:cNvSpPr/>
            <p:nvPr/>
          </p:nvSpPr>
          <p:spPr>
            <a:xfrm>
              <a:off x="2190" y="1230"/>
              <a:ext cx="80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7" name="Rectangle 43"/>
            <p:cNvSpPr/>
            <p:nvPr/>
          </p:nvSpPr>
          <p:spPr>
            <a:xfrm>
              <a:off x="2982" y="1230"/>
              <a:ext cx="11" cy="4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8" name="Rectangle 44"/>
            <p:cNvSpPr/>
            <p:nvPr/>
          </p:nvSpPr>
          <p:spPr>
            <a:xfrm>
              <a:off x="2190" y="1264"/>
              <a:ext cx="79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9" name="Rectangle 45"/>
            <p:cNvSpPr/>
            <p:nvPr/>
          </p:nvSpPr>
          <p:spPr>
            <a:xfrm>
              <a:off x="2190" y="1230"/>
              <a:ext cx="1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0" name="Freeform 46"/>
            <p:cNvSpPr/>
            <p:nvPr/>
          </p:nvSpPr>
          <p:spPr>
            <a:xfrm>
              <a:off x="2982" y="1196"/>
              <a:ext cx="413" cy="206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413" y="0"/>
                </a:cxn>
                <a:cxn ang="0">
                  <a:pos x="413" y="206"/>
                </a:cxn>
                <a:cxn ang="0">
                  <a:pos x="0" y="206"/>
                </a:cxn>
              </a:cxnLst>
              <a:pathLst>
                <a:path w="413" h="206">
                  <a:moveTo>
                    <a:pt x="0" y="206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13" y="0"/>
                  </a:lnTo>
                  <a:lnTo>
                    <a:pt x="413" y="206"/>
                  </a:lnTo>
                  <a:lnTo>
                    <a:pt x="0" y="206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1" name="Freeform 47"/>
            <p:cNvSpPr/>
            <p:nvPr/>
          </p:nvSpPr>
          <p:spPr>
            <a:xfrm>
              <a:off x="2982" y="1196"/>
              <a:ext cx="46" cy="206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6" y="11"/>
                </a:cxn>
                <a:cxn ang="0">
                  <a:pos x="11" y="34"/>
                </a:cxn>
                <a:cxn ang="0">
                  <a:pos x="0" y="23"/>
                </a:cxn>
                <a:cxn ang="0">
                  <a:pos x="11" y="23"/>
                </a:cxn>
                <a:cxn ang="0">
                  <a:pos x="11" y="206"/>
                </a:cxn>
                <a:cxn ang="0">
                  <a:pos x="0" y="206"/>
                </a:cxn>
              </a:cxnLst>
              <a:pathLst>
                <a:path w="46" h="206">
                  <a:moveTo>
                    <a:pt x="0" y="206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6" y="11"/>
                  </a:lnTo>
                  <a:lnTo>
                    <a:pt x="11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206"/>
                  </a:lnTo>
                  <a:lnTo>
                    <a:pt x="0" y="206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2" name="Rectangle 48"/>
            <p:cNvSpPr/>
            <p:nvPr/>
          </p:nvSpPr>
          <p:spPr>
            <a:xfrm>
              <a:off x="3016" y="1196"/>
              <a:ext cx="390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3" name="Rectangle 49"/>
            <p:cNvSpPr/>
            <p:nvPr/>
          </p:nvSpPr>
          <p:spPr>
            <a:xfrm>
              <a:off x="3395" y="1196"/>
              <a:ext cx="11" cy="21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4" name="Rectangle 50"/>
            <p:cNvSpPr/>
            <p:nvPr/>
          </p:nvSpPr>
          <p:spPr>
            <a:xfrm>
              <a:off x="2982" y="1402"/>
              <a:ext cx="41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5" name="Freeform 51"/>
            <p:cNvSpPr/>
            <p:nvPr/>
          </p:nvSpPr>
          <p:spPr>
            <a:xfrm>
              <a:off x="814" y="1207"/>
              <a:ext cx="378" cy="195"/>
            </a:xfrm>
            <a:custGeom>
              <a:avLst/>
              <a:gdLst/>
              <a:ahLst/>
              <a:cxnLst>
                <a:cxn ang="0">
                  <a:pos x="378" y="195"/>
                </a:cxn>
                <a:cxn ang="0">
                  <a:pos x="378" y="23"/>
                </a:cxn>
                <a:cxn ang="0">
                  <a:pos x="344" y="0"/>
                </a:cxn>
                <a:cxn ang="0">
                  <a:pos x="0" y="0"/>
                </a:cxn>
                <a:cxn ang="0">
                  <a:pos x="0" y="195"/>
                </a:cxn>
                <a:cxn ang="0">
                  <a:pos x="378" y="195"/>
                </a:cxn>
              </a:cxnLst>
              <a:pathLst>
                <a:path w="378" h="195">
                  <a:moveTo>
                    <a:pt x="378" y="195"/>
                  </a:moveTo>
                  <a:lnTo>
                    <a:pt x="378" y="23"/>
                  </a:lnTo>
                  <a:lnTo>
                    <a:pt x="344" y="0"/>
                  </a:lnTo>
                  <a:lnTo>
                    <a:pt x="0" y="0"/>
                  </a:lnTo>
                  <a:lnTo>
                    <a:pt x="0" y="195"/>
                  </a:lnTo>
                  <a:lnTo>
                    <a:pt x="378" y="195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6" name="Freeform 52"/>
            <p:cNvSpPr/>
            <p:nvPr/>
          </p:nvSpPr>
          <p:spPr>
            <a:xfrm>
              <a:off x="1158" y="1207"/>
              <a:ext cx="46" cy="195"/>
            </a:xfrm>
            <a:custGeom>
              <a:avLst/>
              <a:gdLst/>
              <a:ahLst/>
              <a:cxnLst>
                <a:cxn ang="0">
                  <a:pos x="34" y="195"/>
                </a:cxn>
                <a:cxn ang="0">
                  <a:pos x="34" y="23"/>
                </a:cxn>
                <a:cxn ang="0">
                  <a:pos x="46" y="23"/>
                </a:cxn>
                <a:cxn ang="0">
                  <a:pos x="34" y="35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195"/>
                </a:cxn>
                <a:cxn ang="0">
                  <a:pos x="34" y="195"/>
                </a:cxn>
              </a:cxnLst>
              <a:pathLst>
                <a:path w="46" h="195">
                  <a:moveTo>
                    <a:pt x="34" y="195"/>
                  </a:moveTo>
                  <a:lnTo>
                    <a:pt x="34" y="23"/>
                  </a:lnTo>
                  <a:lnTo>
                    <a:pt x="46" y="23"/>
                  </a:lnTo>
                  <a:lnTo>
                    <a:pt x="34" y="35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" y="0"/>
                  </a:lnTo>
                  <a:lnTo>
                    <a:pt x="46" y="23"/>
                  </a:lnTo>
                  <a:lnTo>
                    <a:pt x="46" y="195"/>
                  </a:lnTo>
                  <a:lnTo>
                    <a:pt x="34" y="195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37" name="Rectangle 53"/>
            <p:cNvSpPr/>
            <p:nvPr/>
          </p:nvSpPr>
          <p:spPr>
            <a:xfrm>
              <a:off x="814" y="1207"/>
              <a:ext cx="344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8" name="Rectangle 54"/>
            <p:cNvSpPr/>
            <p:nvPr/>
          </p:nvSpPr>
          <p:spPr>
            <a:xfrm>
              <a:off x="814" y="1207"/>
              <a:ext cx="11" cy="20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9" name="Rectangle 55"/>
            <p:cNvSpPr/>
            <p:nvPr/>
          </p:nvSpPr>
          <p:spPr>
            <a:xfrm>
              <a:off x="814" y="1402"/>
              <a:ext cx="390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0" name="Freeform 56"/>
            <p:cNvSpPr/>
            <p:nvPr/>
          </p:nvSpPr>
          <p:spPr>
            <a:xfrm>
              <a:off x="1984" y="1196"/>
              <a:ext cx="206" cy="206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172" y="0"/>
                </a:cxn>
                <a:cxn ang="0">
                  <a:pos x="206" y="46"/>
                </a:cxn>
                <a:cxn ang="0">
                  <a:pos x="206" y="206"/>
                </a:cxn>
                <a:cxn ang="0">
                  <a:pos x="0" y="206"/>
                </a:cxn>
              </a:cxnLst>
              <a:pathLst>
                <a:path w="206" h="206">
                  <a:moveTo>
                    <a:pt x="0" y="206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172" y="0"/>
                  </a:lnTo>
                  <a:lnTo>
                    <a:pt x="206" y="46"/>
                  </a:lnTo>
                  <a:lnTo>
                    <a:pt x="206" y="206"/>
                  </a:lnTo>
                  <a:lnTo>
                    <a:pt x="0" y="206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1" name="Freeform 57"/>
            <p:cNvSpPr/>
            <p:nvPr/>
          </p:nvSpPr>
          <p:spPr>
            <a:xfrm>
              <a:off x="1984" y="1196"/>
              <a:ext cx="218" cy="206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72" y="0"/>
                </a:cxn>
                <a:cxn ang="0">
                  <a:pos x="183" y="0"/>
                </a:cxn>
                <a:cxn ang="0">
                  <a:pos x="183" y="0"/>
                </a:cxn>
                <a:cxn ang="0">
                  <a:pos x="218" y="46"/>
                </a:cxn>
                <a:cxn ang="0">
                  <a:pos x="218" y="46"/>
                </a:cxn>
                <a:cxn ang="0">
                  <a:pos x="218" y="46"/>
                </a:cxn>
                <a:cxn ang="0">
                  <a:pos x="206" y="57"/>
                </a:cxn>
                <a:cxn ang="0">
                  <a:pos x="172" y="11"/>
                </a:cxn>
                <a:cxn ang="0">
                  <a:pos x="183" y="0"/>
                </a:cxn>
                <a:cxn ang="0">
                  <a:pos x="172" y="11"/>
                </a:cxn>
                <a:cxn ang="0">
                  <a:pos x="34" y="11"/>
                </a:cxn>
                <a:cxn ang="0">
                  <a:pos x="34" y="0"/>
                </a:cxn>
                <a:cxn ang="0">
                  <a:pos x="46" y="11"/>
                </a:cxn>
                <a:cxn ang="0">
                  <a:pos x="11" y="46"/>
                </a:cxn>
                <a:cxn ang="0">
                  <a:pos x="0" y="34"/>
                </a:cxn>
                <a:cxn ang="0">
                  <a:pos x="11" y="34"/>
                </a:cxn>
                <a:cxn ang="0">
                  <a:pos x="11" y="206"/>
                </a:cxn>
                <a:cxn ang="0">
                  <a:pos x="0" y="206"/>
                </a:cxn>
              </a:cxnLst>
              <a:pathLst>
                <a:path w="218" h="206">
                  <a:moveTo>
                    <a:pt x="0" y="206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172" y="0"/>
                  </a:lnTo>
                  <a:lnTo>
                    <a:pt x="183" y="0"/>
                  </a:lnTo>
                  <a:lnTo>
                    <a:pt x="218" y="46"/>
                  </a:lnTo>
                  <a:lnTo>
                    <a:pt x="206" y="57"/>
                  </a:lnTo>
                  <a:lnTo>
                    <a:pt x="172" y="11"/>
                  </a:lnTo>
                  <a:lnTo>
                    <a:pt x="183" y="0"/>
                  </a:lnTo>
                  <a:lnTo>
                    <a:pt x="172" y="11"/>
                  </a:lnTo>
                  <a:lnTo>
                    <a:pt x="34" y="11"/>
                  </a:lnTo>
                  <a:lnTo>
                    <a:pt x="34" y="0"/>
                  </a:lnTo>
                  <a:lnTo>
                    <a:pt x="46" y="11"/>
                  </a:lnTo>
                  <a:lnTo>
                    <a:pt x="11" y="4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1" y="206"/>
                  </a:lnTo>
                  <a:lnTo>
                    <a:pt x="0" y="206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2" name="Rectangle 58"/>
            <p:cNvSpPr/>
            <p:nvPr/>
          </p:nvSpPr>
          <p:spPr>
            <a:xfrm>
              <a:off x="2190" y="1242"/>
              <a:ext cx="12" cy="17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3" name="Rectangle 59"/>
            <p:cNvSpPr/>
            <p:nvPr/>
          </p:nvSpPr>
          <p:spPr>
            <a:xfrm>
              <a:off x="1984" y="1402"/>
              <a:ext cx="206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4" name="Rectangle 60"/>
            <p:cNvSpPr/>
            <p:nvPr/>
          </p:nvSpPr>
          <p:spPr>
            <a:xfrm>
              <a:off x="3624" y="1127"/>
              <a:ext cx="19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SiO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5" name="Rectangle 61"/>
            <p:cNvSpPr/>
            <p:nvPr/>
          </p:nvSpPr>
          <p:spPr>
            <a:xfrm>
              <a:off x="3773" y="1184"/>
              <a:ext cx="63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6" name="Freeform 62"/>
            <p:cNvSpPr/>
            <p:nvPr/>
          </p:nvSpPr>
          <p:spPr>
            <a:xfrm>
              <a:off x="3372" y="1253"/>
              <a:ext cx="80" cy="69"/>
            </a:xfrm>
            <a:custGeom>
              <a:avLst/>
              <a:gdLst/>
              <a:ahLst/>
              <a:cxnLst>
                <a:cxn ang="0">
                  <a:pos x="69" y="34"/>
                </a:cxn>
                <a:cxn ang="0">
                  <a:pos x="80" y="57"/>
                </a:cxn>
                <a:cxn ang="0">
                  <a:pos x="80" y="57"/>
                </a:cxn>
                <a:cxn ang="0">
                  <a:pos x="80" y="57"/>
                </a:cxn>
                <a:cxn ang="0">
                  <a:pos x="23" y="57"/>
                </a:cxn>
                <a:cxn ang="0">
                  <a:pos x="0" y="69"/>
                </a:cxn>
                <a:cxn ang="0">
                  <a:pos x="23" y="46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57" y="11"/>
                </a:cxn>
                <a:cxn ang="0">
                  <a:pos x="57" y="11"/>
                </a:cxn>
                <a:cxn ang="0">
                  <a:pos x="23" y="57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80" y="46"/>
                </a:cxn>
                <a:cxn ang="0">
                  <a:pos x="80" y="57"/>
                </a:cxn>
                <a:cxn ang="0">
                  <a:pos x="69" y="57"/>
                </a:cxn>
                <a:cxn ang="0">
                  <a:pos x="57" y="34"/>
                </a:cxn>
                <a:cxn ang="0">
                  <a:pos x="69" y="34"/>
                </a:cxn>
              </a:cxnLst>
              <a:pathLst>
                <a:path w="80" h="69">
                  <a:moveTo>
                    <a:pt x="69" y="34"/>
                  </a:moveTo>
                  <a:lnTo>
                    <a:pt x="80" y="57"/>
                  </a:lnTo>
                  <a:lnTo>
                    <a:pt x="23" y="57"/>
                  </a:lnTo>
                  <a:lnTo>
                    <a:pt x="0" y="69"/>
                  </a:lnTo>
                  <a:lnTo>
                    <a:pt x="23" y="46"/>
                  </a:lnTo>
                  <a:lnTo>
                    <a:pt x="57" y="0"/>
                  </a:lnTo>
                  <a:lnTo>
                    <a:pt x="57" y="11"/>
                  </a:lnTo>
                  <a:lnTo>
                    <a:pt x="23" y="57"/>
                  </a:lnTo>
                  <a:lnTo>
                    <a:pt x="23" y="46"/>
                  </a:lnTo>
                  <a:lnTo>
                    <a:pt x="80" y="46"/>
                  </a:lnTo>
                  <a:lnTo>
                    <a:pt x="80" y="57"/>
                  </a:lnTo>
                  <a:lnTo>
                    <a:pt x="69" y="57"/>
                  </a:lnTo>
                  <a:lnTo>
                    <a:pt x="57" y="34"/>
                  </a:lnTo>
                  <a:lnTo>
                    <a:pt x="69" y="34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7" name="Freeform 63"/>
            <p:cNvSpPr/>
            <p:nvPr/>
          </p:nvSpPr>
          <p:spPr>
            <a:xfrm>
              <a:off x="3418" y="1264"/>
              <a:ext cx="23" cy="2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3" y="23"/>
                </a:cxn>
                <a:cxn ang="0">
                  <a:pos x="11" y="23"/>
                </a:cxn>
                <a:cxn ang="0">
                  <a:pos x="11" y="23"/>
                </a:cxn>
                <a:cxn ang="0">
                  <a:pos x="11" y="23"/>
                </a:cxn>
                <a:cxn ang="0">
                  <a:pos x="0" y="0"/>
                </a:cxn>
                <a:cxn ang="0">
                  <a:pos x="11" y="0"/>
                </a:cxn>
              </a:cxnLst>
              <a:pathLst>
                <a:path w="23" h="23">
                  <a:moveTo>
                    <a:pt x="11" y="0"/>
                  </a:moveTo>
                  <a:lnTo>
                    <a:pt x="23" y="23"/>
                  </a:lnTo>
                  <a:lnTo>
                    <a:pt x="11" y="23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8" name="Freeform 64"/>
            <p:cNvSpPr/>
            <p:nvPr/>
          </p:nvSpPr>
          <p:spPr>
            <a:xfrm>
              <a:off x="3395" y="1264"/>
              <a:ext cx="57" cy="46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57" y="46"/>
                </a:cxn>
                <a:cxn ang="0">
                  <a:pos x="0" y="46"/>
                </a:cxn>
                <a:cxn ang="0">
                  <a:pos x="34" y="0"/>
                </a:cxn>
                <a:cxn ang="0">
                  <a:pos x="46" y="23"/>
                </a:cxn>
              </a:cxnLst>
              <a:pathLst>
                <a:path w="57" h="46">
                  <a:moveTo>
                    <a:pt x="46" y="23"/>
                  </a:moveTo>
                  <a:lnTo>
                    <a:pt x="57" y="46"/>
                  </a:lnTo>
                  <a:lnTo>
                    <a:pt x="0" y="46"/>
                  </a:lnTo>
                  <a:lnTo>
                    <a:pt x="34" y="0"/>
                  </a:lnTo>
                  <a:lnTo>
                    <a:pt x="46" y="23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49" name="Freeform 65"/>
            <p:cNvSpPr/>
            <p:nvPr/>
          </p:nvSpPr>
          <p:spPr>
            <a:xfrm>
              <a:off x="3441" y="1207"/>
              <a:ext cx="160" cy="92"/>
            </a:xfrm>
            <a:custGeom>
              <a:avLst/>
              <a:gdLst/>
              <a:ahLst/>
              <a:cxnLst>
                <a:cxn ang="0">
                  <a:pos x="160" y="12"/>
                </a:cxn>
                <a:cxn ang="0">
                  <a:pos x="160" y="0"/>
                </a:cxn>
                <a:cxn ang="0">
                  <a:pos x="0" y="80"/>
                </a:cxn>
                <a:cxn ang="0">
                  <a:pos x="0" y="92"/>
                </a:cxn>
                <a:cxn ang="0">
                  <a:pos x="160" y="12"/>
                </a:cxn>
              </a:cxnLst>
              <a:pathLst>
                <a:path w="160" h="92">
                  <a:moveTo>
                    <a:pt x="160" y="12"/>
                  </a:moveTo>
                  <a:lnTo>
                    <a:pt x="160" y="0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160" y="12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50" name="Rectangle 66"/>
            <p:cNvSpPr/>
            <p:nvPr/>
          </p:nvSpPr>
          <p:spPr>
            <a:xfrm>
              <a:off x="3911" y="1345"/>
              <a:ext cx="144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(d) After trench filling, CMP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1" name="Rectangle 67"/>
            <p:cNvSpPr/>
            <p:nvPr/>
          </p:nvSpPr>
          <p:spPr>
            <a:xfrm>
              <a:off x="3911" y="1448"/>
              <a:ext cx="160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 planarization, and removal of 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2" name="Rectangle 68"/>
            <p:cNvSpPr/>
            <p:nvPr/>
          </p:nvSpPr>
          <p:spPr>
            <a:xfrm>
              <a:off x="3934" y="1551"/>
              <a:ext cx="887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sacrificial nitride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9"/>
          <p:cNvGrpSpPr/>
          <p:nvPr/>
        </p:nvGrpSpPr>
        <p:grpSpPr>
          <a:xfrm>
            <a:off x="1255713" y="3070225"/>
            <a:ext cx="6745287" cy="1238250"/>
            <a:chOff x="791" y="2158"/>
            <a:chExt cx="4249" cy="780"/>
          </a:xfrm>
        </p:grpSpPr>
        <p:sp>
          <p:nvSpPr>
            <p:cNvPr id="67654" name="Rectangle 70"/>
            <p:cNvSpPr/>
            <p:nvPr/>
          </p:nvSpPr>
          <p:spPr>
            <a:xfrm>
              <a:off x="3028" y="2307"/>
              <a:ext cx="344" cy="127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5" name="Rectangle 71"/>
            <p:cNvSpPr/>
            <p:nvPr/>
          </p:nvSpPr>
          <p:spPr>
            <a:xfrm>
              <a:off x="3028" y="2307"/>
              <a:ext cx="355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6" name="Rectangle 72"/>
            <p:cNvSpPr/>
            <p:nvPr/>
          </p:nvSpPr>
          <p:spPr>
            <a:xfrm>
              <a:off x="3372" y="2307"/>
              <a:ext cx="11" cy="13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7" name="Rectangle 73"/>
            <p:cNvSpPr/>
            <p:nvPr/>
          </p:nvSpPr>
          <p:spPr>
            <a:xfrm>
              <a:off x="3028" y="2434"/>
              <a:ext cx="344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8" name="Rectangle 74"/>
            <p:cNvSpPr/>
            <p:nvPr/>
          </p:nvSpPr>
          <p:spPr>
            <a:xfrm>
              <a:off x="3028" y="2307"/>
              <a:ext cx="11" cy="12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9" name="Rectangle 75"/>
            <p:cNvSpPr/>
            <p:nvPr/>
          </p:nvSpPr>
          <p:spPr>
            <a:xfrm>
              <a:off x="791" y="2307"/>
              <a:ext cx="1273" cy="127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0" name="Rectangle 76"/>
            <p:cNvSpPr/>
            <p:nvPr/>
          </p:nvSpPr>
          <p:spPr>
            <a:xfrm>
              <a:off x="791" y="2307"/>
              <a:ext cx="1285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1" name="Rectangle 77"/>
            <p:cNvSpPr/>
            <p:nvPr/>
          </p:nvSpPr>
          <p:spPr>
            <a:xfrm>
              <a:off x="2064" y="2307"/>
              <a:ext cx="12" cy="13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2" name="Rectangle 78"/>
            <p:cNvSpPr/>
            <p:nvPr/>
          </p:nvSpPr>
          <p:spPr>
            <a:xfrm>
              <a:off x="791" y="2434"/>
              <a:ext cx="127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3" name="Rectangle 79"/>
            <p:cNvSpPr/>
            <p:nvPr/>
          </p:nvSpPr>
          <p:spPr>
            <a:xfrm>
              <a:off x="791" y="2307"/>
              <a:ext cx="11" cy="12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4" name="Rectangle 80"/>
            <p:cNvSpPr/>
            <p:nvPr/>
          </p:nvSpPr>
          <p:spPr>
            <a:xfrm>
              <a:off x="791" y="2686"/>
              <a:ext cx="2581" cy="240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5" name="Rectangle 81"/>
            <p:cNvSpPr/>
            <p:nvPr/>
          </p:nvSpPr>
          <p:spPr>
            <a:xfrm>
              <a:off x="791" y="2686"/>
              <a:ext cx="2592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6" name="Rectangle 82"/>
            <p:cNvSpPr/>
            <p:nvPr/>
          </p:nvSpPr>
          <p:spPr>
            <a:xfrm>
              <a:off x="3372" y="2686"/>
              <a:ext cx="11" cy="25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7" name="Rectangle 83"/>
            <p:cNvSpPr/>
            <p:nvPr/>
          </p:nvSpPr>
          <p:spPr>
            <a:xfrm>
              <a:off x="791" y="2926"/>
              <a:ext cx="258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8" name="Rectangle 84"/>
            <p:cNvSpPr/>
            <p:nvPr/>
          </p:nvSpPr>
          <p:spPr>
            <a:xfrm>
              <a:off x="791" y="2686"/>
              <a:ext cx="11" cy="24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9" name="Freeform 85"/>
            <p:cNvSpPr/>
            <p:nvPr/>
          </p:nvSpPr>
          <p:spPr>
            <a:xfrm>
              <a:off x="791" y="2445"/>
              <a:ext cx="2581" cy="241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0" y="138"/>
                </a:cxn>
                <a:cxn ang="0">
                  <a:pos x="378" y="138"/>
                </a:cxn>
                <a:cxn ang="0">
                  <a:pos x="378" y="0"/>
                </a:cxn>
                <a:cxn ang="0">
                  <a:pos x="1170" y="0"/>
                </a:cxn>
                <a:cxn ang="0">
                  <a:pos x="1170" y="138"/>
                </a:cxn>
                <a:cxn ang="0">
                  <a:pos x="1376" y="138"/>
                </a:cxn>
                <a:cxn ang="0">
                  <a:pos x="1376" y="103"/>
                </a:cxn>
                <a:cxn ang="0">
                  <a:pos x="2168" y="103"/>
                </a:cxn>
                <a:cxn ang="0">
                  <a:pos x="2168" y="138"/>
                </a:cxn>
                <a:cxn ang="0">
                  <a:pos x="2581" y="138"/>
                </a:cxn>
                <a:cxn ang="0">
                  <a:pos x="2581" y="241"/>
                </a:cxn>
                <a:cxn ang="0">
                  <a:pos x="0" y="241"/>
                </a:cxn>
              </a:cxnLst>
              <a:pathLst>
                <a:path w="2581" h="241">
                  <a:moveTo>
                    <a:pt x="0" y="241"/>
                  </a:moveTo>
                  <a:lnTo>
                    <a:pt x="0" y="138"/>
                  </a:lnTo>
                  <a:lnTo>
                    <a:pt x="378" y="138"/>
                  </a:lnTo>
                  <a:lnTo>
                    <a:pt x="378" y="0"/>
                  </a:lnTo>
                  <a:lnTo>
                    <a:pt x="1170" y="0"/>
                  </a:lnTo>
                  <a:lnTo>
                    <a:pt x="1170" y="138"/>
                  </a:lnTo>
                  <a:lnTo>
                    <a:pt x="1376" y="138"/>
                  </a:lnTo>
                  <a:lnTo>
                    <a:pt x="1376" y="103"/>
                  </a:lnTo>
                  <a:lnTo>
                    <a:pt x="2168" y="103"/>
                  </a:lnTo>
                  <a:lnTo>
                    <a:pt x="2168" y="138"/>
                  </a:lnTo>
                  <a:lnTo>
                    <a:pt x="2581" y="138"/>
                  </a:lnTo>
                  <a:lnTo>
                    <a:pt x="2581" y="241"/>
                  </a:lnTo>
                  <a:lnTo>
                    <a:pt x="0" y="241"/>
                  </a:lnTo>
                  <a:close/>
                </a:path>
              </a:pathLst>
            </a:custGeom>
            <a:blipFill rotWithShape="0">
              <a:blip r:embed="rId3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70" name="Rectangle 86"/>
            <p:cNvSpPr/>
            <p:nvPr/>
          </p:nvSpPr>
          <p:spPr>
            <a:xfrm>
              <a:off x="791" y="2583"/>
              <a:ext cx="11" cy="10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1" name="Rectangle 87"/>
            <p:cNvSpPr/>
            <p:nvPr/>
          </p:nvSpPr>
          <p:spPr>
            <a:xfrm>
              <a:off x="791" y="2583"/>
              <a:ext cx="390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2" name="Rectangle 88"/>
            <p:cNvSpPr/>
            <p:nvPr/>
          </p:nvSpPr>
          <p:spPr>
            <a:xfrm>
              <a:off x="1169" y="2445"/>
              <a:ext cx="12" cy="13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3" name="Rectangle 89"/>
            <p:cNvSpPr/>
            <p:nvPr/>
          </p:nvSpPr>
          <p:spPr>
            <a:xfrm>
              <a:off x="1169" y="2445"/>
              <a:ext cx="80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4" name="Rectangle 90"/>
            <p:cNvSpPr/>
            <p:nvPr/>
          </p:nvSpPr>
          <p:spPr>
            <a:xfrm>
              <a:off x="1961" y="2445"/>
              <a:ext cx="11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5" name="Rectangle 91"/>
            <p:cNvSpPr/>
            <p:nvPr/>
          </p:nvSpPr>
          <p:spPr>
            <a:xfrm>
              <a:off x="1961" y="2583"/>
              <a:ext cx="218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6" name="Rectangle 92"/>
            <p:cNvSpPr/>
            <p:nvPr/>
          </p:nvSpPr>
          <p:spPr>
            <a:xfrm>
              <a:off x="2167" y="2548"/>
              <a:ext cx="12" cy="3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7" name="Rectangle 93"/>
            <p:cNvSpPr/>
            <p:nvPr/>
          </p:nvSpPr>
          <p:spPr>
            <a:xfrm>
              <a:off x="2167" y="2548"/>
              <a:ext cx="80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8" name="Rectangle 94"/>
            <p:cNvSpPr/>
            <p:nvPr/>
          </p:nvSpPr>
          <p:spPr>
            <a:xfrm>
              <a:off x="2959" y="2548"/>
              <a:ext cx="11" cy="4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9" name="Rectangle 95"/>
            <p:cNvSpPr/>
            <p:nvPr/>
          </p:nvSpPr>
          <p:spPr>
            <a:xfrm>
              <a:off x="2959" y="2583"/>
              <a:ext cx="424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0" name="Rectangle 96"/>
            <p:cNvSpPr/>
            <p:nvPr/>
          </p:nvSpPr>
          <p:spPr>
            <a:xfrm>
              <a:off x="3372" y="2583"/>
              <a:ext cx="11" cy="11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1" name="Rectangle 97"/>
            <p:cNvSpPr/>
            <p:nvPr/>
          </p:nvSpPr>
          <p:spPr>
            <a:xfrm>
              <a:off x="791" y="2686"/>
              <a:ext cx="2581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2" name="Rectangle 98"/>
            <p:cNvSpPr/>
            <p:nvPr/>
          </p:nvSpPr>
          <p:spPr>
            <a:xfrm>
              <a:off x="1169" y="2411"/>
              <a:ext cx="79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3" name="Rectangle 99"/>
            <p:cNvSpPr/>
            <p:nvPr/>
          </p:nvSpPr>
          <p:spPr>
            <a:xfrm>
              <a:off x="1169" y="2411"/>
              <a:ext cx="80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4" name="Rectangle 100"/>
            <p:cNvSpPr/>
            <p:nvPr/>
          </p:nvSpPr>
          <p:spPr>
            <a:xfrm>
              <a:off x="1961" y="2411"/>
              <a:ext cx="11" cy="4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5" name="Rectangle 101"/>
            <p:cNvSpPr/>
            <p:nvPr/>
          </p:nvSpPr>
          <p:spPr>
            <a:xfrm>
              <a:off x="1169" y="2445"/>
              <a:ext cx="792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6" name="Rectangle 102"/>
            <p:cNvSpPr/>
            <p:nvPr/>
          </p:nvSpPr>
          <p:spPr>
            <a:xfrm>
              <a:off x="1169" y="2411"/>
              <a:ext cx="1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7" name="Rectangle 103"/>
            <p:cNvSpPr/>
            <p:nvPr/>
          </p:nvSpPr>
          <p:spPr>
            <a:xfrm>
              <a:off x="2167" y="2411"/>
              <a:ext cx="79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8" name="Rectangle 104"/>
            <p:cNvSpPr/>
            <p:nvPr/>
          </p:nvSpPr>
          <p:spPr>
            <a:xfrm>
              <a:off x="2167" y="2411"/>
              <a:ext cx="80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9" name="Rectangle 105"/>
            <p:cNvSpPr/>
            <p:nvPr/>
          </p:nvSpPr>
          <p:spPr>
            <a:xfrm>
              <a:off x="2959" y="2411"/>
              <a:ext cx="11" cy="4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0" name="Rectangle 106"/>
            <p:cNvSpPr/>
            <p:nvPr/>
          </p:nvSpPr>
          <p:spPr>
            <a:xfrm>
              <a:off x="2167" y="2445"/>
              <a:ext cx="792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1" name="Rectangle 107"/>
            <p:cNvSpPr/>
            <p:nvPr/>
          </p:nvSpPr>
          <p:spPr>
            <a:xfrm>
              <a:off x="2167" y="2411"/>
              <a:ext cx="1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2" name="Freeform 108"/>
            <p:cNvSpPr/>
            <p:nvPr/>
          </p:nvSpPr>
          <p:spPr>
            <a:xfrm>
              <a:off x="2959" y="2376"/>
              <a:ext cx="413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413" y="0"/>
                </a:cxn>
                <a:cxn ang="0">
                  <a:pos x="413" y="207"/>
                </a:cxn>
                <a:cxn ang="0">
                  <a:pos x="0" y="207"/>
                </a:cxn>
              </a:cxnLst>
              <a:pathLst>
                <a:path w="413" h="207">
                  <a:moveTo>
                    <a:pt x="0" y="207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13" y="0"/>
                  </a:lnTo>
                  <a:lnTo>
                    <a:pt x="413" y="207"/>
                  </a:lnTo>
                  <a:lnTo>
                    <a:pt x="0" y="207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93" name="Freeform 109"/>
            <p:cNvSpPr/>
            <p:nvPr/>
          </p:nvSpPr>
          <p:spPr>
            <a:xfrm>
              <a:off x="2959" y="2376"/>
              <a:ext cx="46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6" y="12"/>
                </a:cxn>
                <a:cxn ang="0">
                  <a:pos x="11" y="35"/>
                </a:cxn>
                <a:cxn ang="0">
                  <a:pos x="0" y="23"/>
                </a:cxn>
                <a:cxn ang="0">
                  <a:pos x="11" y="23"/>
                </a:cxn>
                <a:cxn ang="0">
                  <a:pos x="11" y="207"/>
                </a:cxn>
                <a:cxn ang="0">
                  <a:pos x="0" y="207"/>
                </a:cxn>
              </a:cxnLst>
              <a:pathLst>
                <a:path w="46" h="207">
                  <a:moveTo>
                    <a:pt x="0" y="207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6" y="12"/>
                  </a:lnTo>
                  <a:lnTo>
                    <a:pt x="11" y="35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207"/>
                  </a:lnTo>
                  <a:lnTo>
                    <a:pt x="0" y="207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94" name="Rectangle 110"/>
            <p:cNvSpPr/>
            <p:nvPr/>
          </p:nvSpPr>
          <p:spPr>
            <a:xfrm>
              <a:off x="2993" y="2376"/>
              <a:ext cx="390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5" name="Rectangle 111"/>
            <p:cNvSpPr/>
            <p:nvPr/>
          </p:nvSpPr>
          <p:spPr>
            <a:xfrm>
              <a:off x="3372" y="2376"/>
              <a:ext cx="11" cy="21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6" name="Rectangle 112"/>
            <p:cNvSpPr/>
            <p:nvPr/>
          </p:nvSpPr>
          <p:spPr>
            <a:xfrm>
              <a:off x="2959" y="2583"/>
              <a:ext cx="41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7" name="Freeform 113"/>
            <p:cNvSpPr/>
            <p:nvPr/>
          </p:nvSpPr>
          <p:spPr>
            <a:xfrm>
              <a:off x="791" y="2399"/>
              <a:ext cx="378" cy="184"/>
            </a:xfrm>
            <a:custGeom>
              <a:avLst/>
              <a:gdLst/>
              <a:ahLst/>
              <a:cxnLst>
                <a:cxn ang="0">
                  <a:pos x="378" y="184"/>
                </a:cxn>
                <a:cxn ang="0">
                  <a:pos x="378" y="23"/>
                </a:cxn>
                <a:cxn ang="0">
                  <a:pos x="344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378" y="184"/>
                </a:cxn>
              </a:cxnLst>
              <a:pathLst>
                <a:path w="378" h="184">
                  <a:moveTo>
                    <a:pt x="378" y="184"/>
                  </a:moveTo>
                  <a:lnTo>
                    <a:pt x="378" y="23"/>
                  </a:lnTo>
                  <a:lnTo>
                    <a:pt x="344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378" y="184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98" name="Freeform 114"/>
            <p:cNvSpPr/>
            <p:nvPr/>
          </p:nvSpPr>
          <p:spPr>
            <a:xfrm>
              <a:off x="1135" y="2399"/>
              <a:ext cx="46" cy="184"/>
            </a:xfrm>
            <a:custGeom>
              <a:avLst/>
              <a:gdLst/>
              <a:ahLst/>
              <a:cxnLst>
                <a:cxn ang="0">
                  <a:pos x="34" y="184"/>
                </a:cxn>
                <a:cxn ang="0">
                  <a:pos x="34" y="23"/>
                </a:cxn>
                <a:cxn ang="0">
                  <a:pos x="46" y="23"/>
                </a:cxn>
                <a:cxn ang="0">
                  <a:pos x="34" y="35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184"/>
                </a:cxn>
                <a:cxn ang="0">
                  <a:pos x="34" y="184"/>
                </a:cxn>
              </a:cxnLst>
              <a:pathLst>
                <a:path w="46" h="184">
                  <a:moveTo>
                    <a:pt x="34" y="184"/>
                  </a:moveTo>
                  <a:lnTo>
                    <a:pt x="34" y="23"/>
                  </a:lnTo>
                  <a:lnTo>
                    <a:pt x="46" y="23"/>
                  </a:lnTo>
                  <a:lnTo>
                    <a:pt x="34" y="35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46" y="23"/>
                  </a:lnTo>
                  <a:lnTo>
                    <a:pt x="46" y="184"/>
                  </a:lnTo>
                  <a:lnTo>
                    <a:pt x="34" y="184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699" name="Rectangle 115"/>
            <p:cNvSpPr/>
            <p:nvPr/>
          </p:nvSpPr>
          <p:spPr>
            <a:xfrm>
              <a:off x="791" y="2399"/>
              <a:ext cx="344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0" name="Rectangle 116"/>
            <p:cNvSpPr/>
            <p:nvPr/>
          </p:nvSpPr>
          <p:spPr>
            <a:xfrm>
              <a:off x="791" y="2399"/>
              <a:ext cx="11" cy="19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1" name="Rectangle 117"/>
            <p:cNvSpPr/>
            <p:nvPr/>
          </p:nvSpPr>
          <p:spPr>
            <a:xfrm>
              <a:off x="791" y="2583"/>
              <a:ext cx="390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2" name="Freeform 118"/>
            <p:cNvSpPr/>
            <p:nvPr/>
          </p:nvSpPr>
          <p:spPr>
            <a:xfrm>
              <a:off x="1961" y="2376"/>
              <a:ext cx="206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35"/>
                </a:cxn>
                <a:cxn ang="0">
                  <a:pos x="34" y="0"/>
                </a:cxn>
                <a:cxn ang="0">
                  <a:pos x="172" y="0"/>
                </a:cxn>
                <a:cxn ang="0">
                  <a:pos x="206" y="46"/>
                </a:cxn>
                <a:cxn ang="0">
                  <a:pos x="206" y="207"/>
                </a:cxn>
                <a:cxn ang="0">
                  <a:pos x="0" y="207"/>
                </a:cxn>
              </a:cxnLst>
              <a:pathLst>
                <a:path w="206" h="207">
                  <a:moveTo>
                    <a:pt x="0" y="207"/>
                  </a:moveTo>
                  <a:lnTo>
                    <a:pt x="0" y="35"/>
                  </a:lnTo>
                  <a:lnTo>
                    <a:pt x="34" y="0"/>
                  </a:lnTo>
                  <a:lnTo>
                    <a:pt x="172" y="0"/>
                  </a:lnTo>
                  <a:lnTo>
                    <a:pt x="206" y="46"/>
                  </a:lnTo>
                  <a:lnTo>
                    <a:pt x="206" y="207"/>
                  </a:lnTo>
                  <a:lnTo>
                    <a:pt x="0" y="207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03" name="Freeform 119"/>
            <p:cNvSpPr/>
            <p:nvPr/>
          </p:nvSpPr>
          <p:spPr>
            <a:xfrm>
              <a:off x="1961" y="2376"/>
              <a:ext cx="218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72" y="0"/>
                </a:cxn>
                <a:cxn ang="0">
                  <a:pos x="183" y="0"/>
                </a:cxn>
                <a:cxn ang="0">
                  <a:pos x="183" y="0"/>
                </a:cxn>
                <a:cxn ang="0">
                  <a:pos x="218" y="46"/>
                </a:cxn>
                <a:cxn ang="0">
                  <a:pos x="218" y="46"/>
                </a:cxn>
                <a:cxn ang="0">
                  <a:pos x="218" y="46"/>
                </a:cxn>
                <a:cxn ang="0">
                  <a:pos x="206" y="58"/>
                </a:cxn>
                <a:cxn ang="0">
                  <a:pos x="172" y="12"/>
                </a:cxn>
                <a:cxn ang="0">
                  <a:pos x="183" y="0"/>
                </a:cxn>
                <a:cxn ang="0">
                  <a:pos x="172" y="12"/>
                </a:cxn>
                <a:cxn ang="0">
                  <a:pos x="34" y="12"/>
                </a:cxn>
                <a:cxn ang="0">
                  <a:pos x="34" y="0"/>
                </a:cxn>
                <a:cxn ang="0">
                  <a:pos x="46" y="12"/>
                </a:cxn>
                <a:cxn ang="0">
                  <a:pos x="11" y="46"/>
                </a:cxn>
                <a:cxn ang="0">
                  <a:pos x="0" y="35"/>
                </a:cxn>
                <a:cxn ang="0">
                  <a:pos x="11" y="35"/>
                </a:cxn>
                <a:cxn ang="0">
                  <a:pos x="11" y="207"/>
                </a:cxn>
                <a:cxn ang="0">
                  <a:pos x="0" y="207"/>
                </a:cxn>
              </a:cxnLst>
              <a:pathLst>
                <a:path w="218" h="207">
                  <a:moveTo>
                    <a:pt x="0" y="207"/>
                  </a:moveTo>
                  <a:lnTo>
                    <a:pt x="0" y="35"/>
                  </a:lnTo>
                  <a:lnTo>
                    <a:pt x="34" y="0"/>
                  </a:lnTo>
                  <a:lnTo>
                    <a:pt x="172" y="0"/>
                  </a:lnTo>
                  <a:lnTo>
                    <a:pt x="183" y="0"/>
                  </a:lnTo>
                  <a:lnTo>
                    <a:pt x="218" y="46"/>
                  </a:lnTo>
                  <a:lnTo>
                    <a:pt x="206" y="58"/>
                  </a:lnTo>
                  <a:lnTo>
                    <a:pt x="172" y="12"/>
                  </a:lnTo>
                  <a:lnTo>
                    <a:pt x="183" y="0"/>
                  </a:lnTo>
                  <a:lnTo>
                    <a:pt x="172" y="12"/>
                  </a:lnTo>
                  <a:lnTo>
                    <a:pt x="34" y="12"/>
                  </a:lnTo>
                  <a:lnTo>
                    <a:pt x="34" y="0"/>
                  </a:lnTo>
                  <a:lnTo>
                    <a:pt x="46" y="12"/>
                  </a:lnTo>
                  <a:lnTo>
                    <a:pt x="11" y="4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1" y="207"/>
                  </a:lnTo>
                  <a:lnTo>
                    <a:pt x="0" y="207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04" name="Rectangle 120"/>
            <p:cNvSpPr/>
            <p:nvPr/>
          </p:nvSpPr>
          <p:spPr>
            <a:xfrm>
              <a:off x="2167" y="2422"/>
              <a:ext cx="12" cy="17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5" name="Rectangle 121"/>
            <p:cNvSpPr/>
            <p:nvPr/>
          </p:nvSpPr>
          <p:spPr>
            <a:xfrm>
              <a:off x="1961" y="2583"/>
              <a:ext cx="206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6" name="Rectangle 122"/>
            <p:cNvSpPr/>
            <p:nvPr/>
          </p:nvSpPr>
          <p:spPr>
            <a:xfrm>
              <a:off x="2167" y="2445"/>
              <a:ext cx="792" cy="103"/>
            </a:xfrm>
            <a:prstGeom prst="rect">
              <a:avLst/>
            </a:prstGeom>
            <a:blipFill rotWithShape="0">
              <a:blip r:embed="rId5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7" name="Rectangle 123"/>
            <p:cNvSpPr/>
            <p:nvPr/>
          </p:nvSpPr>
          <p:spPr>
            <a:xfrm>
              <a:off x="2167" y="2445"/>
              <a:ext cx="80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8" name="Rectangle 124"/>
            <p:cNvSpPr/>
            <p:nvPr/>
          </p:nvSpPr>
          <p:spPr>
            <a:xfrm>
              <a:off x="2959" y="2445"/>
              <a:ext cx="11" cy="11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9" name="Rectangle 125"/>
            <p:cNvSpPr/>
            <p:nvPr/>
          </p:nvSpPr>
          <p:spPr>
            <a:xfrm>
              <a:off x="2167" y="2548"/>
              <a:ext cx="79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0" name="Rectangle 126"/>
            <p:cNvSpPr/>
            <p:nvPr/>
          </p:nvSpPr>
          <p:spPr>
            <a:xfrm>
              <a:off x="2167" y="2445"/>
              <a:ext cx="12" cy="10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1" name="Freeform 127"/>
            <p:cNvSpPr/>
            <p:nvPr/>
          </p:nvSpPr>
          <p:spPr>
            <a:xfrm>
              <a:off x="2202" y="2285"/>
              <a:ext cx="80" cy="57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57" y="45"/>
                </a:cxn>
                <a:cxn ang="0">
                  <a:pos x="46" y="57"/>
                </a:cxn>
                <a:cxn ang="0">
                  <a:pos x="46" y="57"/>
                </a:cxn>
                <a:cxn ang="0">
                  <a:pos x="11" y="11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57" y="45"/>
                </a:cxn>
                <a:cxn ang="0">
                  <a:pos x="46" y="57"/>
                </a:cxn>
                <a:cxn ang="0">
                  <a:pos x="46" y="45"/>
                </a:cxn>
                <a:cxn ang="0">
                  <a:pos x="69" y="0"/>
                </a:cxn>
                <a:cxn ang="0">
                  <a:pos x="80" y="0"/>
                </a:cxn>
                <a:cxn ang="0">
                  <a:pos x="80" y="11"/>
                </a:cxn>
                <a:cxn ang="0">
                  <a:pos x="57" y="11"/>
                </a:cxn>
                <a:cxn ang="0">
                  <a:pos x="57" y="0"/>
                </a:cxn>
              </a:cxnLst>
              <a:pathLst>
                <a:path w="80" h="57">
                  <a:moveTo>
                    <a:pt x="57" y="0"/>
                  </a:moveTo>
                  <a:lnTo>
                    <a:pt x="80" y="0"/>
                  </a:lnTo>
                  <a:lnTo>
                    <a:pt x="57" y="45"/>
                  </a:lnTo>
                  <a:lnTo>
                    <a:pt x="46" y="57"/>
                  </a:lnTo>
                  <a:lnTo>
                    <a:pt x="11" y="1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57" y="45"/>
                  </a:lnTo>
                  <a:lnTo>
                    <a:pt x="46" y="57"/>
                  </a:lnTo>
                  <a:lnTo>
                    <a:pt x="46" y="45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80" y="11"/>
                  </a:lnTo>
                  <a:lnTo>
                    <a:pt x="57" y="11"/>
                  </a:lnTo>
                  <a:lnTo>
                    <a:pt x="57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12" name="Freeform 128"/>
            <p:cNvSpPr/>
            <p:nvPr/>
          </p:nvSpPr>
          <p:spPr>
            <a:xfrm>
              <a:off x="2225" y="2285"/>
              <a:ext cx="34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11"/>
                </a:cxn>
                <a:cxn ang="0">
                  <a:pos x="34" y="11"/>
                </a:cxn>
                <a:cxn ang="0">
                  <a:pos x="34" y="11"/>
                </a:cxn>
                <a:cxn ang="0">
                  <a:pos x="0" y="11"/>
                </a:cxn>
                <a:cxn ang="0">
                  <a:pos x="0" y="0"/>
                </a:cxn>
              </a:cxnLst>
              <a:pathLst>
                <a:path w="34" h="11">
                  <a:moveTo>
                    <a:pt x="0" y="0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13" name="Freeform 129"/>
            <p:cNvSpPr/>
            <p:nvPr/>
          </p:nvSpPr>
          <p:spPr>
            <a:xfrm>
              <a:off x="2225" y="2285"/>
              <a:ext cx="57" cy="4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7" y="0"/>
                </a:cxn>
                <a:cxn ang="0">
                  <a:pos x="34" y="45"/>
                </a:cxn>
                <a:cxn ang="0">
                  <a:pos x="0" y="0"/>
                </a:cxn>
                <a:cxn ang="0">
                  <a:pos x="34" y="0"/>
                </a:cxn>
              </a:cxnLst>
              <a:pathLst>
                <a:path w="57" h="45">
                  <a:moveTo>
                    <a:pt x="34" y="0"/>
                  </a:moveTo>
                  <a:lnTo>
                    <a:pt x="57" y="0"/>
                  </a:lnTo>
                  <a:lnTo>
                    <a:pt x="34" y="45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14" name="Rectangle 130"/>
            <p:cNvSpPr/>
            <p:nvPr/>
          </p:nvSpPr>
          <p:spPr>
            <a:xfrm>
              <a:off x="2259" y="2158"/>
              <a:ext cx="12" cy="12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5" name="Freeform 131"/>
            <p:cNvSpPr/>
            <p:nvPr/>
          </p:nvSpPr>
          <p:spPr>
            <a:xfrm>
              <a:off x="2534" y="2285"/>
              <a:ext cx="58" cy="6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35" y="45"/>
                </a:cxn>
                <a:cxn ang="0">
                  <a:pos x="35" y="68"/>
                </a:cxn>
                <a:cxn ang="0">
                  <a:pos x="23" y="4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35" y="45"/>
                </a:cxn>
                <a:cxn ang="0">
                  <a:pos x="23" y="45"/>
                </a:cxn>
                <a:cxn ang="0">
                  <a:pos x="23" y="45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58" y="11"/>
                </a:cxn>
                <a:cxn ang="0">
                  <a:pos x="35" y="11"/>
                </a:cxn>
                <a:cxn ang="0">
                  <a:pos x="35" y="0"/>
                </a:cxn>
              </a:cxnLst>
              <a:pathLst>
                <a:path w="58" h="68">
                  <a:moveTo>
                    <a:pt x="35" y="0"/>
                  </a:moveTo>
                  <a:lnTo>
                    <a:pt x="58" y="0"/>
                  </a:lnTo>
                  <a:lnTo>
                    <a:pt x="35" y="45"/>
                  </a:lnTo>
                  <a:lnTo>
                    <a:pt x="35" y="68"/>
                  </a:lnTo>
                  <a:lnTo>
                    <a:pt x="23" y="45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5" y="45"/>
                  </a:lnTo>
                  <a:lnTo>
                    <a:pt x="23" y="45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11"/>
                  </a:lnTo>
                  <a:lnTo>
                    <a:pt x="35" y="11"/>
                  </a:lnTo>
                  <a:lnTo>
                    <a:pt x="35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16" name="Freeform 132"/>
            <p:cNvSpPr/>
            <p:nvPr/>
          </p:nvSpPr>
          <p:spPr>
            <a:xfrm>
              <a:off x="2546" y="2285"/>
              <a:ext cx="23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0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0" y="11"/>
                </a:cxn>
                <a:cxn ang="0">
                  <a:pos x="0" y="0"/>
                </a:cxn>
              </a:cxnLst>
              <a:pathLst>
                <a:path w="23" h="11">
                  <a:moveTo>
                    <a:pt x="0" y="0"/>
                  </a:moveTo>
                  <a:lnTo>
                    <a:pt x="23" y="0"/>
                  </a:lnTo>
                  <a:lnTo>
                    <a:pt x="2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17" name="Freeform 133"/>
            <p:cNvSpPr/>
            <p:nvPr/>
          </p:nvSpPr>
          <p:spPr>
            <a:xfrm>
              <a:off x="2546" y="2285"/>
              <a:ext cx="46" cy="4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6" y="0"/>
                </a:cxn>
                <a:cxn ang="0">
                  <a:pos x="23" y="45"/>
                </a:cxn>
                <a:cxn ang="0">
                  <a:pos x="0" y="0"/>
                </a:cxn>
                <a:cxn ang="0">
                  <a:pos x="23" y="0"/>
                </a:cxn>
              </a:cxnLst>
              <a:pathLst>
                <a:path w="46" h="45">
                  <a:moveTo>
                    <a:pt x="23" y="0"/>
                  </a:moveTo>
                  <a:lnTo>
                    <a:pt x="46" y="0"/>
                  </a:lnTo>
                  <a:lnTo>
                    <a:pt x="23" y="45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18" name="Rectangle 134"/>
            <p:cNvSpPr/>
            <p:nvPr/>
          </p:nvSpPr>
          <p:spPr>
            <a:xfrm>
              <a:off x="2569" y="2158"/>
              <a:ext cx="11" cy="12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9" name="Freeform 135"/>
            <p:cNvSpPr/>
            <p:nvPr/>
          </p:nvSpPr>
          <p:spPr>
            <a:xfrm>
              <a:off x="2787" y="2285"/>
              <a:ext cx="80" cy="57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57" y="45"/>
                </a:cxn>
                <a:cxn ang="0">
                  <a:pos x="46" y="57"/>
                </a:cxn>
                <a:cxn ang="0">
                  <a:pos x="46" y="57"/>
                </a:cxn>
                <a:cxn ang="0">
                  <a:pos x="11" y="11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57" y="45"/>
                </a:cxn>
                <a:cxn ang="0">
                  <a:pos x="46" y="57"/>
                </a:cxn>
                <a:cxn ang="0">
                  <a:pos x="46" y="45"/>
                </a:cxn>
                <a:cxn ang="0">
                  <a:pos x="69" y="0"/>
                </a:cxn>
                <a:cxn ang="0">
                  <a:pos x="80" y="0"/>
                </a:cxn>
                <a:cxn ang="0">
                  <a:pos x="80" y="11"/>
                </a:cxn>
                <a:cxn ang="0">
                  <a:pos x="57" y="11"/>
                </a:cxn>
                <a:cxn ang="0">
                  <a:pos x="57" y="0"/>
                </a:cxn>
              </a:cxnLst>
              <a:pathLst>
                <a:path w="80" h="57">
                  <a:moveTo>
                    <a:pt x="57" y="0"/>
                  </a:moveTo>
                  <a:lnTo>
                    <a:pt x="80" y="0"/>
                  </a:lnTo>
                  <a:lnTo>
                    <a:pt x="57" y="45"/>
                  </a:lnTo>
                  <a:lnTo>
                    <a:pt x="46" y="57"/>
                  </a:lnTo>
                  <a:lnTo>
                    <a:pt x="11" y="1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57" y="45"/>
                  </a:lnTo>
                  <a:lnTo>
                    <a:pt x="46" y="57"/>
                  </a:lnTo>
                  <a:lnTo>
                    <a:pt x="46" y="45"/>
                  </a:lnTo>
                  <a:lnTo>
                    <a:pt x="69" y="0"/>
                  </a:lnTo>
                  <a:lnTo>
                    <a:pt x="80" y="0"/>
                  </a:lnTo>
                  <a:lnTo>
                    <a:pt x="80" y="11"/>
                  </a:lnTo>
                  <a:lnTo>
                    <a:pt x="57" y="11"/>
                  </a:lnTo>
                  <a:lnTo>
                    <a:pt x="57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20" name="Freeform 136"/>
            <p:cNvSpPr/>
            <p:nvPr/>
          </p:nvSpPr>
          <p:spPr>
            <a:xfrm>
              <a:off x="2810" y="2285"/>
              <a:ext cx="34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11"/>
                </a:cxn>
                <a:cxn ang="0">
                  <a:pos x="34" y="11"/>
                </a:cxn>
                <a:cxn ang="0">
                  <a:pos x="34" y="11"/>
                </a:cxn>
                <a:cxn ang="0">
                  <a:pos x="0" y="11"/>
                </a:cxn>
                <a:cxn ang="0">
                  <a:pos x="0" y="0"/>
                </a:cxn>
              </a:cxnLst>
              <a:pathLst>
                <a:path w="34" h="11">
                  <a:moveTo>
                    <a:pt x="0" y="0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21" name="Freeform 137"/>
            <p:cNvSpPr/>
            <p:nvPr/>
          </p:nvSpPr>
          <p:spPr>
            <a:xfrm>
              <a:off x="2810" y="2285"/>
              <a:ext cx="57" cy="4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7" y="0"/>
                </a:cxn>
                <a:cxn ang="0">
                  <a:pos x="34" y="45"/>
                </a:cxn>
                <a:cxn ang="0">
                  <a:pos x="0" y="0"/>
                </a:cxn>
                <a:cxn ang="0">
                  <a:pos x="34" y="0"/>
                </a:cxn>
              </a:cxnLst>
              <a:pathLst>
                <a:path w="57" h="45">
                  <a:moveTo>
                    <a:pt x="34" y="0"/>
                  </a:moveTo>
                  <a:lnTo>
                    <a:pt x="57" y="0"/>
                  </a:lnTo>
                  <a:lnTo>
                    <a:pt x="34" y="45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22" name="Rectangle 138"/>
            <p:cNvSpPr/>
            <p:nvPr/>
          </p:nvSpPr>
          <p:spPr>
            <a:xfrm>
              <a:off x="2844" y="2158"/>
              <a:ext cx="12" cy="12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3" name="Rectangle 139"/>
            <p:cNvSpPr/>
            <p:nvPr/>
          </p:nvSpPr>
          <p:spPr>
            <a:xfrm>
              <a:off x="3968" y="2502"/>
              <a:ext cx="103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(e) After n-well and 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4" name="Rectangle 140"/>
            <p:cNvSpPr/>
            <p:nvPr/>
          </p:nvSpPr>
          <p:spPr>
            <a:xfrm>
              <a:off x="3968" y="2606"/>
              <a:ext cx="7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V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5" name="Rectangle 141"/>
            <p:cNvSpPr/>
            <p:nvPr/>
          </p:nvSpPr>
          <p:spPr>
            <a:xfrm>
              <a:off x="4037" y="2663"/>
              <a:ext cx="13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i="1" dirty="0">
                  <a:latin typeface="Arial" panose="020B0604020202020204" pitchFamily="34" charset="0"/>
                  <a:ea typeface="宋体" panose="02010600030101010101" pitchFamily="2" charset="-122"/>
                </a:rPr>
                <a:t>Tp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6" name="Rectangle 142"/>
            <p:cNvSpPr/>
            <p:nvPr/>
          </p:nvSpPr>
          <p:spPr>
            <a:xfrm>
              <a:off x="4191" y="2606"/>
              <a:ext cx="849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 adjust implants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7" name="Rectangle 143"/>
            <p:cNvSpPr/>
            <p:nvPr/>
          </p:nvSpPr>
          <p:spPr>
            <a:xfrm>
              <a:off x="2500" y="2411"/>
              <a:ext cx="68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44"/>
          <p:cNvGrpSpPr/>
          <p:nvPr/>
        </p:nvGrpSpPr>
        <p:grpSpPr>
          <a:xfrm>
            <a:off x="1255713" y="4672013"/>
            <a:ext cx="6745287" cy="1255712"/>
            <a:chOff x="791" y="3167"/>
            <a:chExt cx="4249" cy="791"/>
          </a:xfrm>
        </p:grpSpPr>
        <p:sp>
          <p:nvSpPr>
            <p:cNvPr id="67729" name="Rectangle 145"/>
            <p:cNvSpPr/>
            <p:nvPr/>
          </p:nvSpPr>
          <p:spPr>
            <a:xfrm>
              <a:off x="791" y="3328"/>
              <a:ext cx="310" cy="114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0" name="Rectangle 146"/>
            <p:cNvSpPr/>
            <p:nvPr/>
          </p:nvSpPr>
          <p:spPr>
            <a:xfrm>
              <a:off x="791" y="3328"/>
              <a:ext cx="321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1" name="Rectangle 147"/>
            <p:cNvSpPr/>
            <p:nvPr/>
          </p:nvSpPr>
          <p:spPr>
            <a:xfrm>
              <a:off x="1101" y="3328"/>
              <a:ext cx="11" cy="12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2" name="Rectangle 148"/>
            <p:cNvSpPr/>
            <p:nvPr/>
          </p:nvSpPr>
          <p:spPr>
            <a:xfrm>
              <a:off x="791" y="3442"/>
              <a:ext cx="310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3" name="Rectangle 149"/>
            <p:cNvSpPr/>
            <p:nvPr/>
          </p:nvSpPr>
          <p:spPr>
            <a:xfrm>
              <a:off x="791" y="3328"/>
              <a:ext cx="11" cy="11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4" name="Rectangle 150"/>
            <p:cNvSpPr/>
            <p:nvPr/>
          </p:nvSpPr>
          <p:spPr>
            <a:xfrm>
              <a:off x="2087" y="3328"/>
              <a:ext cx="1285" cy="114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5" name="Rectangle 151"/>
            <p:cNvSpPr/>
            <p:nvPr/>
          </p:nvSpPr>
          <p:spPr>
            <a:xfrm>
              <a:off x="2087" y="3328"/>
              <a:ext cx="1296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6" name="Rectangle 152"/>
            <p:cNvSpPr/>
            <p:nvPr/>
          </p:nvSpPr>
          <p:spPr>
            <a:xfrm>
              <a:off x="3372" y="3328"/>
              <a:ext cx="11" cy="12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7" name="Rectangle 153"/>
            <p:cNvSpPr/>
            <p:nvPr/>
          </p:nvSpPr>
          <p:spPr>
            <a:xfrm>
              <a:off x="2087" y="3442"/>
              <a:ext cx="1285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8" name="Rectangle 154"/>
            <p:cNvSpPr/>
            <p:nvPr/>
          </p:nvSpPr>
          <p:spPr>
            <a:xfrm>
              <a:off x="2087" y="3328"/>
              <a:ext cx="12" cy="11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39" name="Rectangle 155"/>
            <p:cNvSpPr/>
            <p:nvPr/>
          </p:nvSpPr>
          <p:spPr>
            <a:xfrm>
              <a:off x="791" y="3706"/>
              <a:ext cx="2581" cy="24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40" name="Rectangle 156"/>
            <p:cNvSpPr/>
            <p:nvPr/>
          </p:nvSpPr>
          <p:spPr>
            <a:xfrm>
              <a:off x="791" y="3706"/>
              <a:ext cx="2592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41" name="Rectangle 157"/>
            <p:cNvSpPr/>
            <p:nvPr/>
          </p:nvSpPr>
          <p:spPr>
            <a:xfrm>
              <a:off x="3372" y="3706"/>
              <a:ext cx="11" cy="25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42" name="Rectangle 158"/>
            <p:cNvSpPr/>
            <p:nvPr/>
          </p:nvSpPr>
          <p:spPr>
            <a:xfrm>
              <a:off x="791" y="3947"/>
              <a:ext cx="2581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43" name="Rectangle 159"/>
            <p:cNvSpPr/>
            <p:nvPr/>
          </p:nvSpPr>
          <p:spPr>
            <a:xfrm>
              <a:off x="791" y="3706"/>
              <a:ext cx="11" cy="24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44" name="Freeform 160"/>
            <p:cNvSpPr/>
            <p:nvPr/>
          </p:nvSpPr>
          <p:spPr>
            <a:xfrm>
              <a:off x="791" y="3568"/>
              <a:ext cx="2581" cy="138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5"/>
                </a:cxn>
                <a:cxn ang="0">
                  <a:pos x="378" y="35"/>
                </a:cxn>
                <a:cxn ang="0">
                  <a:pos x="378" y="0"/>
                </a:cxn>
                <a:cxn ang="0">
                  <a:pos x="1170" y="0"/>
                </a:cxn>
                <a:cxn ang="0">
                  <a:pos x="1170" y="35"/>
                </a:cxn>
                <a:cxn ang="0">
                  <a:pos x="1376" y="35"/>
                </a:cxn>
                <a:cxn ang="0">
                  <a:pos x="1376" y="0"/>
                </a:cxn>
                <a:cxn ang="0">
                  <a:pos x="2168" y="0"/>
                </a:cxn>
                <a:cxn ang="0">
                  <a:pos x="2168" y="35"/>
                </a:cxn>
                <a:cxn ang="0">
                  <a:pos x="2581" y="35"/>
                </a:cxn>
                <a:cxn ang="0">
                  <a:pos x="2581" y="138"/>
                </a:cxn>
                <a:cxn ang="0">
                  <a:pos x="0" y="138"/>
                </a:cxn>
              </a:cxnLst>
              <a:pathLst>
                <a:path w="2581" h="138">
                  <a:moveTo>
                    <a:pt x="0" y="138"/>
                  </a:moveTo>
                  <a:lnTo>
                    <a:pt x="0" y="35"/>
                  </a:lnTo>
                  <a:lnTo>
                    <a:pt x="378" y="35"/>
                  </a:lnTo>
                  <a:lnTo>
                    <a:pt x="378" y="0"/>
                  </a:lnTo>
                  <a:lnTo>
                    <a:pt x="1170" y="0"/>
                  </a:lnTo>
                  <a:lnTo>
                    <a:pt x="1170" y="35"/>
                  </a:lnTo>
                  <a:lnTo>
                    <a:pt x="1376" y="35"/>
                  </a:lnTo>
                  <a:lnTo>
                    <a:pt x="1376" y="0"/>
                  </a:lnTo>
                  <a:lnTo>
                    <a:pt x="2168" y="0"/>
                  </a:lnTo>
                  <a:lnTo>
                    <a:pt x="2168" y="35"/>
                  </a:lnTo>
                  <a:lnTo>
                    <a:pt x="2581" y="35"/>
                  </a:lnTo>
                  <a:lnTo>
                    <a:pt x="2581" y="138"/>
                  </a:lnTo>
                  <a:lnTo>
                    <a:pt x="0" y="138"/>
                  </a:lnTo>
                  <a:close/>
                </a:path>
              </a:pathLst>
            </a:custGeom>
            <a:blipFill rotWithShape="0">
              <a:blip r:embed="rId3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45" name="Rectangle 161"/>
            <p:cNvSpPr/>
            <p:nvPr/>
          </p:nvSpPr>
          <p:spPr>
            <a:xfrm>
              <a:off x="791" y="3603"/>
              <a:ext cx="11" cy="10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46" name="Rectangle 162"/>
            <p:cNvSpPr/>
            <p:nvPr/>
          </p:nvSpPr>
          <p:spPr>
            <a:xfrm>
              <a:off x="791" y="3603"/>
              <a:ext cx="390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47" name="Rectangle 163"/>
            <p:cNvSpPr/>
            <p:nvPr/>
          </p:nvSpPr>
          <p:spPr>
            <a:xfrm>
              <a:off x="1169" y="3568"/>
              <a:ext cx="12" cy="3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48" name="Rectangle 164"/>
            <p:cNvSpPr/>
            <p:nvPr/>
          </p:nvSpPr>
          <p:spPr>
            <a:xfrm>
              <a:off x="1169" y="3568"/>
              <a:ext cx="80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49" name="Rectangle 165"/>
            <p:cNvSpPr/>
            <p:nvPr/>
          </p:nvSpPr>
          <p:spPr>
            <a:xfrm>
              <a:off x="1961" y="3568"/>
              <a:ext cx="11" cy="4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0" name="Rectangle 166"/>
            <p:cNvSpPr/>
            <p:nvPr/>
          </p:nvSpPr>
          <p:spPr>
            <a:xfrm>
              <a:off x="1961" y="3603"/>
              <a:ext cx="218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1" name="Rectangle 167"/>
            <p:cNvSpPr/>
            <p:nvPr/>
          </p:nvSpPr>
          <p:spPr>
            <a:xfrm>
              <a:off x="2167" y="3568"/>
              <a:ext cx="12" cy="3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2" name="Rectangle 168"/>
            <p:cNvSpPr/>
            <p:nvPr/>
          </p:nvSpPr>
          <p:spPr>
            <a:xfrm>
              <a:off x="2167" y="3568"/>
              <a:ext cx="80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3" name="Rectangle 169"/>
            <p:cNvSpPr/>
            <p:nvPr/>
          </p:nvSpPr>
          <p:spPr>
            <a:xfrm>
              <a:off x="2959" y="3568"/>
              <a:ext cx="11" cy="4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4" name="Rectangle 170"/>
            <p:cNvSpPr/>
            <p:nvPr/>
          </p:nvSpPr>
          <p:spPr>
            <a:xfrm>
              <a:off x="2959" y="3603"/>
              <a:ext cx="424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5" name="Rectangle 171"/>
            <p:cNvSpPr/>
            <p:nvPr/>
          </p:nvSpPr>
          <p:spPr>
            <a:xfrm>
              <a:off x="3372" y="3603"/>
              <a:ext cx="11" cy="11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6" name="Rectangle 172"/>
            <p:cNvSpPr/>
            <p:nvPr/>
          </p:nvSpPr>
          <p:spPr>
            <a:xfrm>
              <a:off x="791" y="3706"/>
              <a:ext cx="2581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7" name="Rectangle 173"/>
            <p:cNvSpPr/>
            <p:nvPr/>
          </p:nvSpPr>
          <p:spPr>
            <a:xfrm>
              <a:off x="1169" y="3431"/>
              <a:ext cx="79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8" name="Rectangle 174"/>
            <p:cNvSpPr/>
            <p:nvPr/>
          </p:nvSpPr>
          <p:spPr>
            <a:xfrm>
              <a:off x="1169" y="3431"/>
              <a:ext cx="80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59" name="Rectangle 175"/>
            <p:cNvSpPr/>
            <p:nvPr/>
          </p:nvSpPr>
          <p:spPr>
            <a:xfrm>
              <a:off x="1961" y="3431"/>
              <a:ext cx="11" cy="4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60" name="Rectangle 176"/>
            <p:cNvSpPr/>
            <p:nvPr/>
          </p:nvSpPr>
          <p:spPr>
            <a:xfrm>
              <a:off x="1169" y="3465"/>
              <a:ext cx="79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61" name="Rectangle 177"/>
            <p:cNvSpPr/>
            <p:nvPr/>
          </p:nvSpPr>
          <p:spPr>
            <a:xfrm>
              <a:off x="1169" y="3431"/>
              <a:ext cx="1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62" name="Rectangle 178"/>
            <p:cNvSpPr/>
            <p:nvPr/>
          </p:nvSpPr>
          <p:spPr>
            <a:xfrm>
              <a:off x="2167" y="3431"/>
              <a:ext cx="79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63" name="Rectangle 179"/>
            <p:cNvSpPr/>
            <p:nvPr/>
          </p:nvSpPr>
          <p:spPr>
            <a:xfrm>
              <a:off x="2167" y="3431"/>
              <a:ext cx="80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64" name="Rectangle 180"/>
            <p:cNvSpPr/>
            <p:nvPr/>
          </p:nvSpPr>
          <p:spPr>
            <a:xfrm>
              <a:off x="2959" y="3431"/>
              <a:ext cx="11" cy="4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65" name="Rectangle 181"/>
            <p:cNvSpPr/>
            <p:nvPr/>
          </p:nvSpPr>
          <p:spPr>
            <a:xfrm>
              <a:off x="2167" y="3465"/>
              <a:ext cx="79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66" name="Rectangle 182"/>
            <p:cNvSpPr/>
            <p:nvPr/>
          </p:nvSpPr>
          <p:spPr>
            <a:xfrm>
              <a:off x="2167" y="3431"/>
              <a:ext cx="12" cy="3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67" name="Freeform 183"/>
            <p:cNvSpPr/>
            <p:nvPr/>
          </p:nvSpPr>
          <p:spPr>
            <a:xfrm>
              <a:off x="2959" y="3396"/>
              <a:ext cx="413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413" y="0"/>
                </a:cxn>
                <a:cxn ang="0">
                  <a:pos x="413" y="207"/>
                </a:cxn>
                <a:cxn ang="0">
                  <a:pos x="0" y="207"/>
                </a:cxn>
              </a:cxnLst>
              <a:pathLst>
                <a:path w="413" h="207">
                  <a:moveTo>
                    <a:pt x="0" y="207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13" y="0"/>
                  </a:lnTo>
                  <a:lnTo>
                    <a:pt x="413" y="207"/>
                  </a:lnTo>
                  <a:lnTo>
                    <a:pt x="0" y="207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68" name="Freeform 184"/>
            <p:cNvSpPr/>
            <p:nvPr/>
          </p:nvSpPr>
          <p:spPr>
            <a:xfrm>
              <a:off x="2959" y="3396"/>
              <a:ext cx="46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6" y="12"/>
                </a:cxn>
                <a:cxn ang="0">
                  <a:pos x="11" y="35"/>
                </a:cxn>
                <a:cxn ang="0">
                  <a:pos x="0" y="23"/>
                </a:cxn>
                <a:cxn ang="0">
                  <a:pos x="11" y="23"/>
                </a:cxn>
                <a:cxn ang="0">
                  <a:pos x="11" y="207"/>
                </a:cxn>
                <a:cxn ang="0">
                  <a:pos x="0" y="207"/>
                </a:cxn>
              </a:cxnLst>
              <a:pathLst>
                <a:path w="46" h="207">
                  <a:moveTo>
                    <a:pt x="0" y="207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6" y="12"/>
                  </a:lnTo>
                  <a:lnTo>
                    <a:pt x="11" y="35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207"/>
                  </a:lnTo>
                  <a:lnTo>
                    <a:pt x="0" y="207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69" name="Rectangle 185"/>
            <p:cNvSpPr/>
            <p:nvPr/>
          </p:nvSpPr>
          <p:spPr>
            <a:xfrm>
              <a:off x="2993" y="3396"/>
              <a:ext cx="390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70" name="Rectangle 186"/>
            <p:cNvSpPr/>
            <p:nvPr/>
          </p:nvSpPr>
          <p:spPr>
            <a:xfrm>
              <a:off x="3372" y="3396"/>
              <a:ext cx="11" cy="21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71" name="Rectangle 187"/>
            <p:cNvSpPr/>
            <p:nvPr/>
          </p:nvSpPr>
          <p:spPr>
            <a:xfrm>
              <a:off x="2959" y="3603"/>
              <a:ext cx="413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72" name="Freeform 188"/>
            <p:cNvSpPr/>
            <p:nvPr/>
          </p:nvSpPr>
          <p:spPr>
            <a:xfrm>
              <a:off x="791" y="3408"/>
              <a:ext cx="378" cy="195"/>
            </a:xfrm>
            <a:custGeom>
              <a:avLst/>
              <a:gdLst/>
              <a:ahLst/>
              <a:cxnLst>
                <a:cxn ang="0">
                  <a:pos x="378" y="195"/>
                </a:cxn>
                <a:cxn ang="0">
                  <a:pos x="378" y="23"/>
                </a:cxn>
                <a:cxn ang="0">
                  <a:pos x="344" y="0"/>
                </a:cxn>
                <a:cxn ang="0">
                  <a:pos x="0" y="0"/>
                </a:cxn>
                <a:cxn ang="0">
                  <a:pos x="0" y="195"/>
                </a:cxn>
                <a:cxn ang="0">
                  <a:pos x="378" y="195"/>
                </a:cxn>
              </a:cxnLst>
              <a:pathLst>
                <a:path w="378" h="195">
                  <a:moveTo>
                    <a:pt x="378" y="195"/>
                  </a:moveTo>
                  <a:lnTo>
                    <a:pt x="378" y="23"/>
                  </a:lnTo>
                  <a:lnTo>
                    <a:pt x="344" y="0"/>
                  </a:lnTo>
                  <a:lnTo>
                    <a:pt x="0" y="0"/>
                  </a:lnTo>
                  <a:lnTo>
                    <a:pt x="0" y="195"/>
                  </a:lnTo>
                  <a:lnTo>
                    <a:pt x="378" y="195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73" name="Freeform 189"/>
            <p:cNvSpPr/>
            <p:nvPr/>
          </p:nvSpPr>
          <p:spPr>
            <a:xfrm>
              <a:off x="1135" y="3408"/>
              <a:ext cx="46" cy="195"/>
            </a:xfrm>
            <a:custGeom>
              <a:avLst/>
              <a:gdLst/>
              <a:ahLst/>
              <a:cxnLst>
                <a:cxn ang="0">
                  <a:pos x="34" y="195"/>
                </a:cxn>
                <a:cxn ang="0">
                  <a:pos x="34" y="23"/>
                </a:cxn>
                <a:cxn ang="0">
                  <a:pos x="46" y="23"/>
                </a:cxn>
                <a:cxn ang="0">
                  <a:pos x="34" y="34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195"/>
                </a:cxn>
                <a:cxn ang="0">
                  <a:pos x="34" y="195"/>
                </a:cxn>
              </a:cxnLst>
              <a:pathLst>
                <a:path w="46" h="195">
                  <a:moveTo>
                    <a:pt x="34" y="195"/>
                  </a:moveTo>
                  <a:lnTo>
                    <a:pt x="34" y="23"/>
                  </a:lnTo>
                  <a:lnTo>
                    <a:pt x="46" y="23"/>
                  </a:lnTo>
                  <a:lnTo>
                    <a:pt x="34" y="34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46" y="23"/>
                  </a:lnTo>
                  <a:lnTo>
                    <a:pt x="46" y="195"/>
                  </a:lnTo>
                  <a:lnTo>
                    <a:pt x="34" y="195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74" name="Rectangle 190"/>
            <p:cNvSpPr/>
            <p:nvPr/>
          </p:nvSpPr>
          <p:spPr>
            <a:xfrm>
              <a:off x="791" y="3408"/>
              <a:ext cx="344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75" name="Rectangle 191"/>
            <p:cNvSpPr/>
            <p:nvPr/>
          </p:nvSpPr>
          <p:spPr>
            <a:xfrm>
              <a:off x="791" y="3408"/>
              <a:ext cx="11" cy="20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76" name="Rectangle 192"/>
            <p:cNvSpPr/>
            <p:nvPr/>
          </p:nvSpPr>
          <p:spPr>
            <a:xfrm>
              <a:off x="791" y="3603"/>
              <a:ext cx="390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77" name="Freeform 193"/>
            <p:cNvSpPr/>
            <p:nvPr/>
          </p:nvSpPr>
          <p:spPr>
            <a:xfrm>
              <a:off x="1961" y="3396"/>
              <a:ext cx="206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35"/>
                </a:cxn>
                <a:cxn ang="0">
                  <a:pos x="34" y="0"/>
                </a:cxn>
                <a:cxn ang="0">
                  <a:pos x="172" y="0"/>
                </a:cxn>
                <a:cxn ang="0">
                  <a:pos x="206" y="46"/>
                </a:cxn>
                <a:cxn ang="0">
                  <a:pos x="206" y="207"/>
                </a:cxn>
                <a:cxn ang="0">
                  <a:pos x="0" y="207"/>
                </a:cxn>
              </a:cxnLst>
              <a:pathLst>
                <a:path w="206" h="207">
                  <a:moveTo>
                    <a:pt x="0" y="207"/>
                  </a:moveTo>
                  <a:lnTo>
                    <a:pt x="0" y="35"/>
                  </a:lnTo>
                  <a:lnTo>
                    <a:pt x="34" y="0"/>
                  </a:lnTo>
                  <a:lnTo>
                    <a:pt x="172" y="0"/>
                  </a:lnTo>
                  <a:lnTo>
                    <a:pt x="206" y="46"/>
                  </a:lnTo>
                  <a:lnTo>
                    <a:pt x="206" y="207"/>
                  </a:lnTo>
                  <a:lnTo>
                    <a:pt x="0" y="207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78" name="Freeform 194"/>
            <p:cNvSpPr/>
            <p:nvPr/>
          </p:nvSpPr>
          <p:spPr>
            <a:xfrm>
              <a:off x="1961" y="3396"/>
              <a:ext cx="218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72" y="0"/>
                </a:cxn>
                <a:cxn ang="0">
                  <a:pos x="183" y="0"/>
                </a:cxn>
                <a:cxn ang="0">
                  <a:pos x="183" y="0"/>
                </a:cxn>
                <a:cxn ang="0">
                  <a:pos x="218" y="46"/>
                </a:cxn>
                <a:cxn ang="0">
                  <a:pos x="218" y="46"/>
                </a:cxn>
                <a:cxn ang="0">
                  <a:pos x="218" y="46"/>
                </a:cxn>
                <a:cxn ang="0">
                  <a:pos x="206" y="58"/>
                </a:cxn>
                <a:cxn ang="0">
                  <a:pos x="172" y="12"/>
                </a:cxn>
                <a:cxn ang="0">
                  <a:pos x="183" y="0"/>
                </a:cxn>
                <a:cxn ang="0">
                  <a:pos x="172" y="12"/>
                </a:cxn>
                <a:cxn ang="0">
                  <a:pos x="34" y="12"/>
                </a:cxn>
                <a:cxn ang="0">
                  <a:pos x="34" y="0"/>
                </a:cxn>
                <a:cxn ang="0">
                  <a:pos x="46" y="12"/>
                </a:cxn>
                <a:cxn ang="0">
                  <a:pos x="11" y="46"/>
                </a:cxn>
                <a:cxn ang="0">
                  <a:pos x="0" y="35"/>
                </a:cxn>
                <a:cxn ang="0">
                  <a:pos x="11" y="35"/>
                </a:cxn>
                <a:cxn ang="0">
                  <a:pos x="11" y="207"/>
                </a:cxn>
                <a:cxn ang="0">
                  <a:pos x="0" y="207"/>
                </a:cxn>
              </a:cxnLst>
              <a:pathLst>
                <a:path w="218" h="207">
                  <a:moveTo>
                    <a:pt x="0" y="207"/>
                  </a:moveTo>
                  <a:lnTo>
                    <a:pt x="0" y="35"/>
                  </a:lnTo>
                  <a:lnTo>
                    <a:pt x="34" y="0"/>
                  </a:lnTo>
                  <a:lnTo>
                    <a:pt x="172" y="0"/>
                  </a:lnTo>
                  <a:lnTo>
                    <a:pt x="183" y="0"/>
                  </a:lnTo>
                  <a:lnTo>
                    <a:pt x="218" y="46"/>
                  </a:lnTo>
                  <a:lnTo>
                    <a:pt x="206" y="58"/>
                  </a:lnTo>
                  <a:lnTo>
                    <a:pt x="172" y="12"/>
                  </a:lnTo>
                  <a:lnTo>
                    <a:pt x="183" y="0"/>
                  </a:lnTo>
                  <a:lnTo>
                    <a:pt x="172" y="12"/>
                  </a:lnTo>
                  <a:lnTo>
                    <a:pt x="34" y="12"/>
                  </a:lnTo>
                  <a:lnTo>
                    <a:pt x="34" y="0"/>
                  </a:lnTo>
                  <a:lnTo>
                    <a:pt x="46" y="12"/>
                  </a:lnTo>
                  <a:lnTo>
                    <a:pt x="11" y="4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1" y="207"/>
                  </a:lnTo>
                  <a:lnTo>
                    <a:pt x="0" y="207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79" name="Rectangle 195"/>
            <p:cNvSpPr/>
            <p:nvPr/>
          </p:nvSpPr>
          <p:spPr>
            <a:xfrm>
              <a:off x="2167" y="3442"/>
              <a:ext cx="12" cy="17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80" name="Rectangle 196"/>
            <p:cNvSpPr/>
            <p:nvPr/>
          </p:nvSpPr>
          <p:spPr>
            <a:xfrm>
              <a:off x="1961" y="3603"/>
              <a:ext cx="206" cy="1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81" name="Rectangle 197"/>
            <p:cNvSpPr/>
            <p:nvPr/>
          </p:nvSpPr>
          <p:spPr>
            <a:xfrm>
              <a:off x="2167" y="3465"/>
              <a:ext cx="792" cy="103"/>
            </a:xfrm>
            <a:prstGeom prst="rect">
              <a:avLst/>
            </a:prstGeom>
            <a:blipFill rotWithShape="0">
              <a:blip r:embed="rId5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82" name="Rectangle 198"/>
            <p:cNvSpPr/>
            <p:nvPr/>
          </p:nvSpPr>
          <p:spPr>
            <a:xfrm>
              <a:off x="2167" y="3465"/>
              <a:ext cx="80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83" name="Rectangle 199"/>
            <p:cNvSpPr/>
            <p:nvPr/>
          </p:nvSpPr>
          <p:spPr>
            <a:xfrm>
              <a:off x="2959" y="3465"/>
              <a:ext cx="11" cy="11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84" name="Rectangle 200"/>
            <p:cNvSpPr/>
            <p:nvPr/>
          </p:nvSpPr>
          <p:spPr>
            <a:xfrm>
              <a:off x="2167" y="3568"/>
              <a:ext cx="79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85" name="Rectangle 201"/>
            <p:cNvSpPr/>
            <p:nvPr/>
          </p:nvSpPr>
          <p:spPr>
            <a:xfrm>
              <a:off x="2167" y="3465"/>
              <a:ext cx="12" cy="10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86" name="Freeform 202"/>
            <p:cNvSpPr/>
            <p:nvPr/>
          </p:nvSpPr>
          <p:spPr>
            <a:xfrm>
              <a:off x="1238" y="3305"/>
              <a:ext cx="58" cy="6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35" y="46"/>
                </a:cxn>
                <a:cxn ang="0">
                  <a:pos x="35" y="68"/>
                </a:cxn>
                <a:cxn ang="0">
                  <a:pos x="23" y="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35" y="4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58" y="11"/>
                </a:cxn>
                <a:cxn ang="0">
                  <a:pos x="35" y="11"/>
                </a:cxn>
                <a:cxn ang="0">
                  <a:pos x="35" y="0"/>
                </a:cxn>
              </a:cxnLst>
              <a:pathLst>
                <a:path w="58" h="68">
                  <a:moveTo>
                    <a:pt x="35" y="0"/>
                  </a:moveTo>
                  <a:lnTo>
                    <a:pt x="58" y="0"/>
                  </a:lnTo>
                  <a:lnTo>
                    <a:pt x="35" y="46"/>
                  </a:lnTo>
                  <a:lnTo>
                    <a:pt x="35" y="68"/>
                  </a:lnTo>
                  <a:lnTo>
                    <a:pt x="23" y="4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5" y="46"/>
                  </a:lnTo>
                  <a:lnTo>
                    <a:pt x="23" y="46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11"/>
                  </a:lnTo>
                  <a:lnTo>
                    <a:pt x="35" y="11"/>
                  </a:lnTo>
                  <a:lnTo>
                    <a:pt x="35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87" name="Freeform 203"/>
            <p:cNvSpPr/>
            <p:nvPr/>
          </p:nvSpPr>
          <p:spPr>
            <a:xfrm>
              <a:off x="1250" y="3305"/>
              <a:ext cx="23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0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0" y="11"/>
                </a:cxn>
                <a:cxn ang="0">
                  <a:pos x="0" y="0"/>
                </a:cxn>
              </a:cxnLst>
              <a:pathLst>
                <a:path w="23" h="11">
                  <a:moveTo>
                    <a:pt x="0" y="0"/>
                  </a:moveTo>
                  <a:lnTo>
                    <a:pt x="23" y="0"/>
                  </a:lnTo>
                  <a:lnTo>
                    <a:pt x="2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88" name="Freeform 204"/>
            <p:cNvSpPr/>
            <p:nvPr/>
          </p:nvSpPr>
          <p:spPr>
            <a:xfrm>
              <a:off x="1250" y="3305"/>
              <a:ext cx="46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6" y="0"/>
                </a:cxn>
                <a:cxn ang="0">
                  <a:pos x="23" y="46"/>
                </a:cxn>
                <a:cxn ang="0">
                  <a:pos x="0" y="0"/>
                </a:cxn>
                <a:cxn ang="0">
                  <a:pos x="23" y="0"/>
                </a:cxn>
              </a:cxnLst>
              <a:pathLst>
                <a:path w="46" h="46">
                  <a:moveTo>
                    <a:pt x="23" y="0"/>
                  </a:moveTo>
                  <a:lnTo>
                    <a:pt x="46" y="0"/>
                  </a:lnTo>
                  <a:lnTo>
                    <a:pt x="23" y="46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89" name="Rectangle 205"/>
            <p:cNvSpPr/>
            <p:nvPr/>
          </p:nvSpPr>
          <p:spPr>
            <a:xfrm>
              <a:off x="1273" y="3167"/>
              <a:ext cx="11" cy="12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90" name="Freeform 206"/>
            <p:cNvSpPr/>
            <p:nvPr/>
          </p:nvSpPr>
          <p:spPr>
            <a:xfrm>
              <a:off x="1548" y="3305"/>
              <a:ext cx="57" cy="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34" y="46"/>
                </a:cxn>
                <a:cxn ang="0">
                  <a:pos x="34" y="68"/>
                </a:cxn>
                <a:cxn ang="0">
                  <a:pos x="23" y="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34" y="4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46" y="0"/>
                </a:cxn>
                <a:cxn ang="0">
                  <a:pos x="57" y="0"/>
                </a:cxn>
                <a:cxn ang="0">
                  <a:pos x="57" y="11"/>
                </a:cxn>
                <a:cxn ang="0">
                  <a:pos x="34" y="11"/>
                </a:cxn>
                <a:cxn ang="0">
                  <a:pos x="34" y="0"/>
                </a:cxn>
              </a:cxnLst>
              <a:pathLst>
                <a:path w="57" h="68">
                  <a:moveTo>
                    <a:pt x="34" y="0"/>
                  </a:moveTo>
                  <a:lnTo>
                    <a:pt x="57" y="0"/>
                  </a:lnTo>
                  <a:lnTo>
                    <a:pt x="34" y="46"/>
                  </a:lnTo>
                  <a:lnTo>
                    <a:pt x="34" y="68"/>
                  </a:lnTo>
                  <a:lnTo>
                    <a:pt x="23" y="46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4" y="46"/>
                  </a:lnTo>
                  <a:lnTo>
                    <a:pt x="23" y="46"/>
                  </a:lnTo>
                  <a:lnTo>
                    <a:pt x="46" y="0"/>
                  </a:lnTo>
                  <a:lnTo>
                    <a:pt x="57" y="0"/>
                  </a:lnTo>
                  <a:lnTo>
                    <a:pt x="57" y="11"/>
                  </a:lnTo>
                  <a:lnTo>
                    <a:pt x="34" y="11"/>
                  </a:lnTo>
                  <a:lnTo>
                    <a:pt x="34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91" name="Freeform 207"/>
            <p:cNvSpPr/>
            <p:nvPr/>
          </p:nvSpPr>
          <p:spPr>
            <a:xfrm>
              <a:off x="1559" y="3305"/>
              <a:ext cx="23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0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0" y="11"/>
                </a:cxn>
                <a:cxn ang="0">
                  <a:pos x="0" y="0"/>
                </a:cxn>
              </a:cxnLst>
              <a:pathLst>
                <a:path w="23" h="11">
                  <a:moveTo>
                    <a:pt x="0" y="0"/>
                  </a:moveTo>
                  <a:lnTo>
                    <a:pt x="23" y="0"/>
                  </a:lnTo>
                  <a:lnTo>
                    <a:pt x="2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92" name="Freeform 208"/>
            <p:cNvSpPr/>
            <p:nvPr/>
          </p:nvSpPr>
          <p:spPr>
            <a:xfrm>
              <a:off x="1559" y="3305"/>
              <a:ext cx="46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6" y="0"/>
                </a:cxn>
                <a:cxn ang="0">
                  <a:pos x="23" y="46"/>
                </a:cxn>
                <a:cxn ang="0">
                  <a:pos x="0" y="0"/>
                </a:cxn>
                <a:cxn ang="0">
                  <a:pos x="23" y="0"/>
                </a:cxn>
              </a:cxnLst>
              <a:pathLst>
                <a:path w="46" h="46">
                  <a:moveTo>
                    <a:pt x="23" y="0"/>
                  </a:moveTo>
                  <a:lnTo>
                    <a:pt x="46" y="0"/>
                  </a:lnTo>
                  <a:lnTo>
                    <a:pt x="23" y="46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93" name="Rectangle 209"/>
            <p:cNvSpPr/>
            <p:nvPr/>
          </p:nvSpPr>
          <p:spPr>
            <a:xfrm>
              <a:off x="1582" y="3167"/>
              <a:ext cx="12" cy="12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94" name="Freeform 210"/>
            <p:cNvSpPr/>
            <p:nvPr/>
          </p:nvSpPr>
          <p:spPr>
            <a:xfrm>
              <a:off x="1823" y="3305"/>
              <a:ext cx="58" cy="6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35" y="46"/>
                </a:cxn>
                <a:cxn ang="0">
                  <a:pos x="35" y="68"/>
                </a:cxn>
                <a:cxn ang="0">
                  <a:pos x="23" y="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35" y="4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58" y="11"/>
                </a:cxn>
                <a:cxn ang="0">
                  <a:pos x="35" y="11"/>
                </a:cxn>
                <a:cxn ang="0">
                  <a:pos x="35" y="0"/>
                </a:cxn>
              </a:cxnLst>
              <a:pathLst>
                <a:path w="58" h="68">
                  <a:moveTo>
                    <a:pt x="35" y="0"/>
                  </a:moveTo>
                  <a:lnTo>
                    <a:pt x="58" y="0"/>
                  </a:lnTo>
                  <a:lnTo>
                    <a:pt x="35" y="46"/>
                  </a:lnTo>
                  <a:lnTo>
                    <a:pt x="35" y="68"/>
                  </a:lnTo>
                  <a:lnTo>
                    <a:pt x="23" y="4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5" y="46"/>
                  </a:lnTo>
                  <a:lnTo>
                    <a:pt x="23" y="46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11"/>
                  </a:lnTo>
                  <a:lnTo>
                    <a:pt x="35" y="11"/>
                  </a:lnTo>
                  <a:lnTo>
                    <a:pt x="35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95" name="Freeform 211"/>
            <p:cNvSpPr/>
            <p:nvPr/>
          </p:nvSpPr>
          <p:spPr>
            <a:xfrm>
              <a:off x="1835" y="3305"/>
              <a:ext cx="23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0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0" y="11"/>
                </a:cxn>
                <a:cxn ang="0">
                  <a:pos x="0" y="0"/>
                </a:cxn>
              </a:cxnLst>
              <a:pathLst>
                <a:path w="23" h="11">
                  <a:moveTo>
                    <a:pt x="0" y="0"/>
                  </a:moveTo>
                  <a:lnTo>
                    <a:pt x="23" y="0"/>
                  </a:lnTo>
                  <a:lnTo>
                    <a:pt x="2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96" name="Freeform 212"/>
            <p:cNvSpPr/>
            <p:nvPr/>
          </p:nvSpPr>
          <p:spPr>
            <a:xfrm>
              <a:off x="1835" y="3305"/>
              <a:ext cx="46" cy="4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6" y="0"/>
                </a:cxn>
                <a:cxn ang="0">
                  <a:pos x="23" y="46"/>
                </a:cxn>
                <a:cxn ang="0">
                  <a:pos x="0" y="0"/>
                </a:cxn>
                <a:cxn ang="0">
                  <a:pos x="23" y="0"/>
                </a:cxn>
              </a:cxnLst>
              <a:pathLst>
                <a:path w="46" h="46">
                  <a:moveTo>
                    <a:pt x="23" y="0"/>
                  </a:moveTo>
                  <a:lnTo>
                    <a:pt x="46" y="0"/>
                  </a:lnTo>
                  <a:lnTo>
                    <a:pt x="23" y="46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797" name="Rectangle 213"/>
            <p:cNvSpPr/>
            <p:nvPr/>
          </p:nvSpPr>
          <p:spPr>
            <a:xfrm>
              <a:off x="1858" y="3167"/>
              <a:ext cx="11" cy="12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98" name="Rectangle 214"/>
            <p:cNvSpPr/>
            <p:nvPr/>
          </p:nvSpPr>
          <p:spPr>
            <a:xfrm>
              <a:off x="1169" y="3465"/>
              <a:ext cx="792" cy="103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99" name="Rectangle 215"/>
            <p:cNvSpPr/>
            <p:nvPr/>
          </p:nvSpPr>
          <p:spPr>
            <a:xfrm>
              <a:off x="1169" y="3465"/>
              <a:ext cx="80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800" name="Rectangle 216"/>
            <p:cNvSpPr/>
            <p:nvPr/>
          </p:nvSpPr>
          <p:spPr>
            <a:xfrm>
              <a:off x="1961" y="3465"/>
              <a:ext cx="11" cy="11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801" name="Rectangle 217"/>
            <p:cNvSpPr/>
            <p:nvPr/>
          </p:nvSpPr>
          <p:spPr>
            <a:xfrm>
              <a:off x="1169" y="3568"/>
              <a:ext cx="79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802" name="Rectangle 218"/>
            <p:cNvSpPr/>
            <p:nvPr/>
          </p:nvSpPr>
          <p:spPr>
            <a:xfrm>
              <a:off x="1169" y="3465"/>
              <a:ext cx="12" cy="10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803" name="Rectangle 219"/>
            <p:cNvSpPr/>
            <p:nvPr/>
          </p:nvSpPr>
          <p:spPr>
            <a:xfrm>
              <a:off x="3968" y="3522"/>
              <a:ext cx="979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(f) After p-well and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804" name="Rectangle 220"/>
            <p:cNvSpPr/>
            <p:nvPr/>
          </p:nvSpPr>
          <p:spPr>
            <a:xfrm>
              <a:off x="3968" y="3626"/>
              <a:ext cx="7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i="1" dirty="0">
                  <a:latin typeface="Arial" panose="020B0604020202020204" pitchFamily="34" charset="0"/>
                  <a:ea typeface="宋体" panose="02010600030101010101" pitchFamily="2" charset="-122"/>
                </a:rPr>
                <a:t>V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805" name="Rectangle 221"/>
            <p:cNvSpPr/>
            <p:nvPr/>
          </p:nvSpPr>
          <p:spPr>
            <a:xfrm>
              <a:off x="4037" y="3683"/>
              <a:ext cx="13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i="1" dirty="0">
                  <a:latin typeface="Arial" panose="020B0604020202020204" pitchFamily="34" charset="0"/>
                  <a:ea typeface="宋体" panose="02010600030101010101" pitchFamily="2" charset="-122"/>
                </a:rPr>
                <a:t>Tn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806" name="Rectangle 222"/>
            <p:cNvSpPr/>
            <p:nvPr/>
          </p:nvSpPr>
          <p:spPr>
            <a:xfrm>
              <a:off x="4191" y="3626"/>
              <a:ext cx="849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 adjust implants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807" name="Rectangle 223"/>
            <p:cNvSpPr/>
            <p:nvPr/>
          </p:nvSpPr>
          <p:spPr>
            <a:xfrm>
              <a:off x="1525" y="3431"/>
              <a:ext cx="68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grpSp>
        <p:nvGrpSpPr>
          <p:cNvPr id="2" name="Group 2"/>
          <p:cNvGrpSpPr/>
          <p:nvPr/>
        </p:nvGrpSpPr>
        <p:grpSpPr>
          <a:xfrm>
            <a:off x="1231900" y="1319213"/>
            <a:ext cx="7378700" cy="1290637"/>
            <a:chOff x="776" y="1079"/>
            <a:chExt cx="4648" cy="813"/>
          </a:xfrm>
        </p:grpSpPr>
        <p:sp>
          <p:nvSpPr>
            <p:cNvPr id="68611" name="Rectangle 3"/>
            <p:cNvSpPr/>
            <p:nvPr/>
          </p:nvSpPr>
          <p:spPr>
            <a:xfrm>
              <a:off x="776" y="1643"/>
              <a:ext cx="2540" cy="2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2" name="Rectangle 4"/>
            <p:cNvSpPr/>
            <p:nvPr/>
          </p:nvSpPr>
          <p:spPr>
            <a:xfrm>
              <a:off x="776" y="1643"/>
              <a:ext cx="2551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3" name="Rectangle 5"/>
            <p:cNvSpPr/>
            <p:nvPr/>
          </p:nvSpPr>
          <p:spPr>
            <a:xfrm>
              <a:off x="3316" y="1643"/>
              <a:ext cx="11" cy="249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4" name="Rectangle 6"/>
            <p:cNvSpPr/>
            <p:nvPr/>
          </p:nvSpPr>
          <p:spPr>
            <a:xfrm>
              <a:off x="776" y="1880"/>
              <a:ext cx="2540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5" name="Rectangle 7"/>
            <p:cNvSpPr/>
            <p:nvPr/>
          </p:nvSpPr>
          <p:spPr>
            <a:xfrm>
              <a:off x="776" y="1643"/>
              <a:ext cx="12" cy="23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6" name="Freeform 8"/>
            <p:cNvSpPr/>
            <p:nvPr/>
          </p:nvSpPr>
          <p:spPr>
            <a:xfrm>
              <a:off x="776" y="1508"/>
              <a:ext cx="2540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34"/>
                </a:cxn>
                <a:cxn ang="0">
                  <a:pos x="373" y="34"/>
                </a:cxn>
                <a:cxn ang="0">
                  <a:pos x="373" y="0"/>
                </a:cxn>
                <a:cxn ang="0">
                  <a:pos x="1152" y="0"/>
                </a:cxn>
                <a:cxn ang="0">
                  <a:pos x="1152" y="34"/>
                </a:cxn>
                <a:cxn ang="0">
                  <a:pos x="1355" y="34"/>
                </a:cxn>
                <a:cxn ang="0">
                  <a:pos x="1355" y="0"/>
                </a:cxn>
                <a:cxn ang="0">
                  <a:pos x="2134" y="0"/>
                </a:cxn>
                <a:cxn ang="0">
                  <a:pos x="2134" y="34"/>
                </a:cxn>
                <a:cxn ang="0">
                  <a:pos x="2540" y="34"/>
                </a:cxn>
                <a:cxn ang="0">
                  <a:pos x="2540" y="135"/>
                </a:cxn>
                <a:cxn ang="0">
                  <a:pos x="0" y="135"/>
                </a:cxn>
              </a:cxnLst>
              <a:pathLst>
                <a:path w="2540" h="135">
                  <a:moveTo>
                    <a:pt x="0" y="135"/>
                  </a:moveTo>
                  <a:lnTo>
                    <a:pt x="0" y="34"/>
                  </a:lnTo>
                  <a:lnTo>
                    <a:pt x="373" y="34"/>
                  </a:lnTo>
                  <a:lnTo>
                    <a:pt x="373" y="0"/>
                  </a:lnTo>
                  <a:lnTo>
                    <a:pt x="1152" y="0"/>
                  </a:lnTo>
                  <a:lnTo>
                    <a:pt x="1152" y="34"/>
                  </a:lnTo>
                  <a:lnTo>
                    <a:pt x="1355" y="34"/>
                  </a:lnTo>
                  <a:lnTo>
                    <a:pt x="1355" y="0"/>
                  </a:lnTo>
                  <a:lnTo>
                    <a:pt x="2134" y="0"/>
                  </a:lnTo>
                  <a:lnTo>
                    <a:pt x="2134" y="34"/>
                  </a:lnTo>
                  <a:lnTo>
                    <a:pt x="2540" y="34"/>
                  </a:lnTo>
                  <a:lnTo>
                    <a:pt x="2540" y="135"/>
                  </a:lnTo>
                  <a:lnTo>
                    <a:pt x="0" y="135"/>
                  </a:lnTo>
                  <a:close/>
                </a:path>
              </a:pathLst>
            </a:custGeom>
            <a:blipFill rotWithShape="0">
              <a:blip r:embed="rId3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7" name="Rectangle 9"/>
            <p:cNvSpPr/>
            <p:nvPr/>
          </p:nvSpPr>
          <p:spPr>
            <a:xfrm>
              <a:off x="776" y="1542"/>
              <a:ext cx="12" cy="10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8" name="Rectangle 10"/>
            <p:cNvSpPr/>
            <p:nvPr/>
          </p:nvSpPr>
          <p:spPr>
            <a:xfrm>
              <a:off x="776" y="1542"/>
              <a:ext cx="38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9" name="Rectangle 11"/>
            <p:cNvSpPr/>
            <p:nvPr/>
          </p:nvSpPr>
          <p:spPr>
            <a:xfrm>
              <a:off x="1149" y="1508"/>
              <a:ext cx="11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0" name="Rectangle 12"/>
            <p:cNvSpPr/>
            <p:nvPr/>
          </p:nvSpPr>
          <p:spPr>
            <a:xfrm>
              <a:off x="1149" y="1508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1" name="Rectangle 13"/>
            <p:cNvSpPr/>
            <p:nvPr/>
          </p:nvSpPr>
          <p:spPr>
            <a:xfrm>
              <a:off x="1928" y="1508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2" name="Rectangle 14"/>
            <p:cNvSpPr/>
            <p:nvPr/>
          </p:nvSpPr>
          <p:spPr>
            <a:xfrm>
              <a:off x="1928" y="1542"/>
              <a:ext cx="21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3" name="Rectangle 15"/>
            <p:cNvSpPr/>
            <p:nvPr/>
          </p:nvSpPr>
          <p:spPr>
            <a:xfrm>
              <a:off x="2131" y="1508"/>
              <a:ext cx="11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4" name="Rectangle 16"/>
            <p:cNvSpPr/>
            <p:nvPr/>
          </p:nvSpPr>
          <p:spPr>
            <a:xfrm>
              <a:off x="2131" y="1508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5" name="Rectangle 17"/>
            <p:cNvSpPr/>
            <p:nvPr/>
          </p:nvSpPr>
          <p:spPr>
            <a:xfrm>
              <a:off x="2910" y="1508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Rectangle 18"/>
            <p:cNvSpPr/>
            <p:nvPr/>
          </p:nvSpPr>
          <p:spPr>
            <a:xfrm>
              <a:off x="2910" y="1542"/>
              <a:ext cx="417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Rectangle 19"/>
            <p:cNvSpPr/>
            <p:nvPr/>
          </p:nvSpPr>
          <p:spPr>
            <a:xfrm>
              <a:off x="3316" y="1542"/>
              <a:ext cx="11" cy="11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Rectangle 20"/>
            <p:cNvSpPr/>
            <p:nvPr/>
          </p:nvSpPr>
          <p:spPr>
            <a:xfrm>
              <a:off x="776" y="1643"/>
              <a:ext cx="2540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9" name="Rectangle 21"/>
            <p:cNvSpPr/>
            <p:nvPr/>
          </p:nvSpPr>
          <p:spPr>
            <a:xfrm>
              <a:off x="1149" y="1372"/>
              <a:ext cx="779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0" name="Rectangle 22"/>
            <p:cNvSpPr/>
            <p:nvPr/>
          </p:nvSpPr>
          <p:spPr>
            <a:xfrm>
              <a:off x="1149" y="1372"/>
              <a:ext cx="790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1" name="Rectangle 23"/>
            <p:cNvSpPr/>
            <p:nvPr/>
          </p:nvSpPr>
          <p:spPr>
            <a:xfrm>
              <a:off x="1928" y="1372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2" name="Rectangle 24"/>
            <p:cNvSpPr/>
            <p:nvPr/>
          </p:nvSpPr>
          <p:spPr>
            <a:xfrm>
              <a:off x="1149" y="1406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3" name="Rectangle 25"/>
            <p:cNvSpPr/>
            <p:nvPr/>
          </p:nvSpPr>
          <p:spPr>
            <a:xfrm>
              <a:off x="1149" y="1372"/>
              <a:ext cx="11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4" name="Rectangle 26"/>
            <p:cNvSpPr/>
            <p:nvPr/>
          </p:nvSpPr>
          <p:spPr>
            <a:xfrm>
              <a:off x="2131" y="1372"/>
              <a:ext cx="779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5" name="Rectangle 27"/>
            <p:cNvSpPr/>
            <p:nvPr/>
          </p:nvSpPr>
          <p:spPr>
            <a:xfrm>
              <a:off x="2131" y="1372"/>
              <a:ext cx="790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6" name="Rectangle 28"/>
            <p:cNvSpPr/>
            <p:nvPr/>
          </p:nvSpPr>
          <p:spPr>
            <a:xfrm>
              <a:off x="2910" y="1372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7" name="Rectangle 29"/>
            <p:cNvSpPr/>
            <p:nvPr/>
          </p:nvSpPr>
          <p:spPr>
            <a:xfrm>
              <a:off x="2131" y="1406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8" name="Rectangle 30"/>
            <p:cNvSpPr/>
            <p:nvPr/>
          </p:nvSpPr>
          <p:spPr>
            <a:xfrm>
              <a:off x="2131" y="1372"/>
              <a:ext cx="11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9" name="Freeform 31"/>
            <p:cNvSpPr/>
            <p:nvPr/>
          </p:nvSpPr>
          <p:spPr>
            <a:xfrm>
              <a:off x="2910" y="1361"/>
              <a:ext cx="406" cy="18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406" y="0"/>
                </a:cxn>
                <a:cxn ang="0">
                  <a:pos x="406" y="181"/>
                </a:cxn>
                <a:cxn ang="0">
                  <a:pos x="0" y="181"/>
                </a:cxn>
              </a:cxnLst>
              <a:pathLst>
                <a:path w="406" h="181">
                  <a:moveTo>
                    <a:pt x="0" y="181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06" y="0"/>
                  </a:lnTo>
                  <a:lnTo>
                    <a:pt x="406" y="181"/>
                  </a:lnTo>
                  <a:lnTo>
                    <a:pt x="0" y="181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0" name="Freeform 32"/>
            <p:cNvSpPr/>
            <p:nvPr/>
          </p:nvSpPr>
          <p:spPr>
            <a:xfrm>
              <a:off x="2910" y="1361"/>
              <a:ext cx="45" cy="18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5" y="11"/>
                </a:cxn>
                <a:cxn ang="0">
                  <a:pos x="11" y="34"/>
                </a:cxn>
                <a:cxn ang="0">
                  <a:pos x="0" y="23"/>
                </a:cxn>
                <a:cxn ang="0">
                  <a:pos x="11" y="23"/>
                </a:cxn>
                <a:cxn ang="0">
                  <a:pos x="11" y="181"/>
                </a:cxn>
                <a:cxn ang="0">
                  <a:pos x="0" y="181"/>
                </a:cxn>
              </a:cxnLst>
              <a:pathLst>
                <a:path w="45" h="181">
                  <a:moveTo>
                    <a:pt x="0" y="181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5" y="11"/>
                  </a:lnTo>
                  <a:lnTo>
                    <a:pt x="11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181"/>
                  </a:lnTo>
                  <a:lnTo>
                    <a:pt x="0" y="181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1" name="Rectangle 33"/>
            <p:cNvSpPr/>
            <p:nvPr/>
          </p:nvSpPr>
          <p:spPr>
            <a:xfrm>
              <a:off x="2944" y="1361"/>
              <a:ext cx="383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2" name="Rectangle 34"/>
            <p:cNvSpPr/>
            <p:nvPr/>
          </p:nvSpPr>
          <p:spPr>
            <a:xfrm>
              <a:off x="3316" y="1361"/>
              <a:ext cx="11" cy="19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3" name="Rectangle 35"/>
            <p:cNvSpPr/>
            <p:nvPr/>
          </p:nvSpPr>
          <p:spPr>
            <a:xfrm>
              <a:off x="2910" y="1542"/>
              <a:ext cx="406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4" name="Freeform 36"/>
            <p:cNvSpPr/>
            <p:nvPr/>
          </p:nvSpPr>
          <p:spPr>
            <a:xfrm>
              <a:off x="776" y="1361"/>
              <a:ext cx="373" cy="181"/>
            </a:xfrm>
            <a:custGeom>
              <a:avLst/>
              <a:gdLst/>
              <a:ahLst/>
              <a:cxnLst>
                <a:cxn ang="0">
                  <a:pos x="373" y="181"/>
                </a:cxn>
                <a:cxn ang="0">
                  <a:pos x="373" y="23"/>
                </a:cxn>
                <a:cxn ang="0">
                  <a:pos x="339" y="0"/>
                </a:cxn>
                <a:cxn ang="0">
                  <a:pos x="0" y="0"/>
                </a:cxn>
                <a:cxn ang="0">
                  <a:pos x="0" y="181"/>
                </a:cxn>
                <a:cxn ang="0">
                  <a:pos x="373" y="181"/>
                </a:cxn>
              </a:cxnLst>
              <a:pathLst>
                <a:path w="373" h="181">
                  <a:moveTo>
                    <a:pt x="373" y="181"/>
                  </a:moveTo>
                  <a:lnTo>
                    <a:pt x="373" y="23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373" y="181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5" name="Freeform 37"/>
            <p:cNvSpPr/>
            <p:nvPr/>
          </p:nvSpPr>
          <p:spPr>
            <a:xfrm>
              <a:off x="1115" y="1361"/>
              <a:ext cx="45" cy="181"/>
            </a:xfrm>
            <a:custGeom>
              <a:avLst/>
              <a:gdLst/>
              <a:ahLst/>
              <a:cxnLst>
                <a:cxn ang="0">
                  <a:pos x="34" y="181"/>
                </a:cxn>
                <a:cxn ang="0">
                  <a:pos x="34" y="23"/>
                </a:cxn>
                <a:cxn ang="0">
                  <a:pos x="45" y="23"/>
                </a:cxn>
                <a:cxn ang="0">
                  <a:pos x="34" y="34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45" y="23"/>
                </a:cxn>
                <a:cxn ang="0">
                  <a:pos x="45" y="23"/>
                </a:cxn>
                <a:cxn ang="0">
                  <a:pos x="45" y="23"/>
                </a:cxn>
                <a:cxn ang="0">
                  <a:pos x="45" y="181"/>
                </a:cxn>
                <a:cxn ang="0">
                  <a:pos x="34" y="181"/>
                </a:cxn>
              </a:cxnLst>
              <a:pathLst>
                <a:path w="45" h="181">
                  <a:moveTo>
                    <a:pt x="34" y="181"/>
                  </a:moveTo>
                  <a:lnTo>
                    <a:pt x="34" y="23"/>
                  </a:lnTo>
                  <a:lnTo>
                    <a:pt x="45" y="23"/>
                  </a:lnTo>
                  <a:lnTo>
                    <a:pt x="34" y="34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45" y="23"/>
                  </a:lnTo>
                  <a:lnTo>
                    <a:pt x="45" y="181"/>
                  </a:lnTo>
                  <a:lnTo>
                    <a:pt x="34" y="181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46" name="Rectangle 38"/>
            <p:cNvSpPr/>
            <p:nvPr/>
          </p:nvSpPr>
          <p:spPr>
            <a:xfrm>
              <a:off x="776" y="1361"/>
              <a:ext cx="33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7" name="Rectangle 39"/>
            <p:cNvSpPr/>
            <p:nvPr/>
          </p:nvSpPr>
          <p:spPr>
            <a:xfrm>
              <a:off x="776" y="1361"/>
              <a:ext cx="12" cy="19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8" name="Rectangle 40"/>
            <p:cNvSpPr/>
            <p:nvPr/>
          </p:nvSpPr>
          <p:spPr>
            <a:xfrm>
              <a:off x="776" y="1542"/>
              <a:ext cx="38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49" name="Freeform 41"/>
            <p:cNvSpPr/>
            <p:nvPr/>
          </p:nvSpPr>
          <p:spPr>
            <a:xfrm>
              <a:off x="1928" y="1338"/>
              <a:ext cx="203" cy="204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169" y="0"/>
                </a:cxn>
                <a:cxn ang="0">
                  <a:pos x="203" y="46"/>
                </a:cxn>
                <a:cxn ang="0">
                  <a:pos x="203" y="204"/>
                </a:cxn>
                <a:cxn ang="0">
                  <a:pos x="0" y="204"/>
                </a:cxn>
              </a:cxnLst>
              <a:pathLst>
                <a:path w="203" h="204">
                  <a:moveTo>
                    <a:pt x="0" y="204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169" y="0"/>
                  </a:lnTo>
                  <a:lnTo>
                    <a:pt x="203" y="46"/>
                  </a:lnTo>
                  <a:lnTo>
                    <a:pt x="203" y="204"/>
                  </a:lnTo>
                  <a:lnTo>
                    <a:pt x="0" y="204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50" name="Freeform 42"/>
            <p:cNvSpPr/>
            <p:nvPr/>
          </p:nvSpPr>
          <p:spPr>
            <a:xfrm>
              <a:off x="1928" y="1338"/>
              <a:ext cx="214" cy="204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9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214" y="46"/>
                </a:cxn>
                <a:cxn ang="0">
                  <a:pos x="214" y="46"/>
                </a:cxn>
                <a:cxn ang="0">
                  <a:pos x="214" y="46"/>
                </a:cxn>
                <a:cxn ang="0">
                  <a:pos x="203" y="57"/>
                </a:cxn>
                <a:cxn ang="0">
                  <a:pos x="169" y="12"/>
                </a:cxn>
                <a:cxn ang="0">
                  <a:pos x="180" y="0"/>
                </a:cxn>
                <a:cxn ang="0">
                  <a:pos x="169" y="12"/>
                </a:cxn>
                <a:cxn ang="0">
                  <a:pos x="34" y="12"/>
                </a:cxn>
                <a:cxn ang="0">
                  <a:pos x="34" y="0"/>
                </a:cxn>
                <a:cxn ang="0">
                  <a:pos x="45" y="12"/>
                </a:cxn>
                <a:cxn ang="0">
                  <a:pos x="11" y="46"/>
                </a:cxn>
                <a:cxn ang="0">
                  <a:pos x="0" y="34"/>
                </a:cxn>
                <a:cxn ang="0">
                  <a:pos x="11" y="34"/>
                </a:cxn>
                <a:cxn ang="0">
                  <a:pos x="11" y="204"/>
                </a:cxn>
                <a:cxn ang="0">
                  <a:pos x="0" y="204"/>
                </a:cxn>
              </a:cxnLst>
              <a:pathLst>
                <a:path w="214" h="204">
                  <a:moveTo>
                    <a:pt x="0" y="204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214" y="46"/>
                  </a:lnTo>
                  <a:lnTo>
                    <a:pt x="203" y="57"/>
                  </a:lnTo>
                  <a:lnTo>
                    <a:pt x="169" y="12"/>
                  </a:lnTo>
                  <a:lnTo>
                    <a:pt x="180" y="0"/>
                  </a:lnTo>
                  <a:lnTo>
                    <a:pt x="169" y="12"/>
                  </a:lnTo>
                  <a:lnTo>
                    <a:pt x="34" y="12"/>
                  </a:lnTo>
                  <a:lnTo>
                    <a:pt x="34" y="0"/>
                  </a:lnTo>
                  <a:lnTo>
                    <a:pt x="45" y="12"/>
                  </a:lnTo>
                  <a:lnTo>
                    <a:pt x="11" y="4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1" y="204"/>
                  </a:lnTo>
                  <a:lnTo>
                    <a:pt x="0" y="204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51" name="Rectangle 43"/>
            <p:cNvSpPr/>
            <p:nvPr/>
          </p:nvSpPr>
          <p:spPr>
            <a:xfrm>
              <a:off x="2131" y="1384"/>
              <a:ext cx="11" cy="169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2" name="Rectangle 44"/>
            <p:cNvSpPr/>
            <p:nvPr/>
          </p:nvSpPr>
          <p:spPr>
            <a:xfrm>
              <a:off x="1928" y="1542"/>
              <a:ext cx="203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3" name="Rectangle 45"/>
            <p:cNvSpPr/>
            <p:nvPr/>
          </p:nvSpPr>
          <p:spPr>
            <a:xfrm>
              <a:off x="2131" y="1406"/>
              <a:ext cx="779" cy="102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4" name="Rectangle 46"/>
            <p:cNvSpPr/>
            <p:nvPr/>
          </p:nvSpPr>
          <p:spPr>
            <a:xfrm>
              <a:off x="2131" y="1406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5" name="Rectangle 47"/>
            <p:cNvSpPr/>
            <p:nvPr/>
          </p:nvSpPr>
          <p:spPr>
            <a:xfrm>
              <a:off x="2910" y="1406"/>
              <a:ext cx="11" cy="11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6" name="Rectangle 48"/>
            <p:cNvSpPr/>
            <p:nvPr/>
          </p:nvSpPr>
          <p:spPr>
            <a:xfrm>
              <a:off x="2131" y="1508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7" name="Rectangle 49"/>
            <p:cNvSpPr/>
            <p:nvPr/>
          </p:nvSpPr>
          <p:spPr>
            <a:xfrm>
              <a:off x="2131" y="1406"/>
              <a:ext cx="11" cy="10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8" name="Rectangle 50"/>
            <p:cNvSpPr/>
            <p:nvPr/>
          </p:nvSpPr>
          <p:spPr>
            <a:xfrm>
              <a:off x="1149" y="1406"/>
              <a:ext cx="779" cy="102"/>
            </a:xfrm>
            <a:prstGeom prst="rect">
              <a:avLst/>
            </a:prstGeom>
            <a:blipFill rotWithShape="0">
              <a:blip r:embed="rId5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59" name="Rectangle 51"/>
            <p:cNvSpPr/>
            <p:nvPr/>
          </p:nvSpPr>
          <p:spPr>
            <a:xfrm>
              <a:off x="1149" y="1406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0" name="Rectangle 52"/>
            <p:cNvSpPr/>
            <p:nvPr/>
          </p:nvSpPr>
          <p:spPr>
            <a:xfrm>
              <a:off x="1928" y="1406"/>
              <a:ext cx="11" cy="11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1" name="Rectangle 53"/>
            <p:cNvSpPr/>
            <p:nvPr/>
          </p:nvSpPr>
          <p:spPr>
            <a:xfrm>
              <a:off x="1149" y="1508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2" name="Rectangle 54"/>
            <p:cNvSpPr/>
            <p:nvPr/>
          </p:nvSpPr>
          <p:spPr>
            <a:xfrm>
              <a:off x="1149" y="1406"/>
              <a:ext cx="11" cy="10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3" name="Rectangle 55"/>
            <p:cNvSpPr/>
            <p:nvPr/>
          </p:nvSpPr>
          <p:spPr>
            <a:xfrm>
              <a:off x="2402" y="1304"/>
              <a:ext cx="214" cy="68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4" name="Rectangle 56"/>
            <p:cNvSpPr/>
            <p:nvPr/>
          </p:nvSpPr>
          <p:spPr>
            <a:xfrm>
              <a:off x="2402" y="1304"/>
              <a:ext cx="225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5" name="Rectangle 57"/>
            <p:cNvSpPr/>
            <p:nvPr/>
          </p:nvSpPr>
          <p:spPr>
            <a:xfrm>
              <a:off x="2616" y="1304"/>
              <a:ext cx="11" cy="80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6" name="Rectangle 58"/>
            <p:cNvSpPr/>
            <p:nvPr/>
          </p:nvSpPr>
          <p:spPr>
            <a:xfrm>
              <a:off x="2402" y="1372"/>
              <a:ext cx="214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7" name="Rectangle 59"/>
            <p:cNvSpPr/>
            <p:nvPr/>
          </p:nvSpPr>
          <p:spPr>
            <a:xfrm>
              <a:off x="2402" y="1304"/>
              <a:ext cx="11" cy="6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8" name="Rectangle 60"/>
            <p:cNvSpPr/>
            <p:nvPr/>
          </p:nvSpPr>
          <p:spPr>
            <a:xfrm>
              <a:off x="1431" y="1304"/>
              <a:ext cx="226" cy="68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9" name="Rectangle 61"/>
            <p:cNvSpPr/>
            <p:nvPr/>
          </p:nvSpPr>
          <p:spPr>
            <a:xfrm>
              <a:off x="1431" y="1304"/>
              <a:ext cx="237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70" name="Rectangle 62"/>
            <p:cNvSpPr/>
            <p:nvPr/>
          </p:nvSpPr>
          <p:spPr>
            <a:xfrm>
              <a:off x="1657" y="1304"/>
              <a:ext cx="11" cy="80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71" name="Rectangle 63"/>
            <p:cNvSpPr/>
            <p:nvPr/>
          </p:nvSpPr>
          <p:spPr>
            <a:xfrm>
              <a:off x="1431" y="1372"/>
              <a:ext cx="226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72" name="Rectangle 64"/>
            <p:cNvSpPr/>
            <p:nvPr/>
          </p:nvSpPr>
          <p:spPr>
            <a:xfrm>
              <a:off x="1431" y="1304"/>
              <a:ext cx="11" cy="6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673" name="Group 65"/>
            <p:cNvGrpSpPr/>
            <p:nvPr/>
          </p:nvGrpSpPr>
          <p:grpSpPr>
            <a:xfrm>
              <a:off x="2605" y="1079"/>
              <a:ext cx="2819" cy="642"/>
              <a:chOff x="2605" y="1079"/>
              <a:chExt cx="2819" cy="642"/>
            </a:xfrm>
          </p:grpSpPr>
          <p:sp>
            <p:nvSpPr>
              <p:cNvPr id="68674" name="Rectangle 66"/>
              <p:cNvSpPr/>
              <p:nvPr/>
            </p:nvSpPr>
            <p:spPr>
              <a:xfrm>
                <a:off x="3779" y="1485"/>
                <a:ext cx="43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(g) After</a:t>
                </a:r>
                <a:endPara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75" name="Rectangle 67"/>
              <p:cNvSpPr/>
              <p:nvPr/>
            </p:nvSpPr>
            <p:spPr>
              <a:xfrm>
                <a:off x="4106" y="1485"/>
                <a:ext cx="3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eaLnBrk="0" hangingPunct="0"/>
                <a:r>
                  <a:rPr lang="en-US" altLang="zh-CN" sz="14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1400" dirty="0">
                  <a:solidFill>
                    <a:srgbClr val="0000B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76" name="Rectangle 68"/>
              <p:cNvSpPr/>
              <p:nvPr/>
            </p:nvSpPr>
            <p:spPr>
              <a:xfrm>
                <a:off x="4248" y="1485"/>
                <a:ext cx="117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polysilicon deposition</a:t>
                </a:r>
                <a:endPara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77" name="Rectangle 69"/>
              <p:cNvSpPr/>
              <p:nvPr/>
            </p:nvSpPr>
            <p:spPr>
              <a:xfrm>
                <a:off x="3779" y="1587"/>
                <a:ext cx="45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and etch</a:t>
                </a:r>
                <a:endPara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78" name="Rectangle 70"/>
              <p:cNvSpPr/>
              <p:nvPr/>
            </p:nvSpPr>
            <p:spPr>
              <a:xfrm>
                <a:off x="2910" y="1079"/>
                <a:ext cx="65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 eaLnBrk="0" hangingPunct="0"/>
                <a:r>
                  <a:rPr lang="en-US" altLang="zh-CN" sz="1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poly(silicon)</a:t>
                </a:r>
                <a:endPara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79" name="Freeform 71"/>
              <p:cNvSpPr/>
              <p:nvPr/>
            </p:nvSpPr>
            <p:spPr>
              <a:xfrm>
                <a:off x="2605" y="1282"/>
                <a:ext cx="79" cy="56"/>
              </a:xfrm>
              <a:custGeom>
                <a:avLst/>
                <a:gdLst/>
                <a:ahLst/>
                <a:cxnLst>
                  <a:cxn ang="0">
                    <a:pos x="56" y="34"/>
                  </a:cxn>
                  <a:cxn ang="0">
                    <a:pos x="68" y="45"/>
                  </a:cxn>
                  <a:cxn ang="0">
                    <a:pos x="79" y="45"/>
                  </a:cxn>
                  <a:cxn ang="0">
                    <a:pos x="56" y="56"/>
                  </a:cxn>
                  <a:cxn ang="0">
                    <a:pos x="11" y="56"/>
                  </a:cxn>
                  <a:cxn ang="0">
                    <a:pos x="0" y="56"/>
                  </a:cxn>
                  <a:cxn ang="0">
                    <a:pos x="11" y="3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45" y="11"/>
                  </a:cxn>
                  <a:cxn ang="0">
                    <a:pos x="45" y="11"/>
                  </a:cxn>
                  <a:cxn ang="0">
                    <a:pos x="22" y="45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56" y="34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45" y="45"/>
                  </a:cxn>
                  <a:cxn ang="0">
                    <a:pos x="56" y="34"/>
                  </a:cxn>
                </a:cxnLst>
                <a:pathLst>
                  <a:path w="79" h="56">
                    <a:moveTo>
                      <a:pt x="56" y="34"/>
                    </a:moveTo>
                    <a:lnTo>
                      <a:pt x="68" y="45"/>
                    </a:lnTo>
                    <a:lnTo>
                      <a:pt x="79" y="45"/>
                    </a:lnTo>
                    <a:lnTo>
                      <a:pt x="56" y="56"/>
                    </a:lnTo>
                    <a:lnTo>
                      <a:pt x="11" y="56"/>
                    </a:lnTo>
                    <a:lnTo>
                      <a:pt x="0" y="56"/>
                    </a:lnTo>
                    <a:lnTo>
                      <a:pt x="11" y="34"/>
                    </a:lnTo>
                    <a:lnTo>
                      <a:pt x="34" y="0"/>
                    </a:lnTo>
                    <a:lnTo>
                      <a:pt x="45" y="11"/>
                    </a:lnTo>
                    <a:lnTo>
                      <a:pt x="22" y="45"/>
                    </a:lnTo>
                    <a:lnTo>
                      <a:pt x="11" y="34"/>
                    </a:lnTo>
                    <a:lnTo>
                      <a:pt x="56" y="34"/>
                    </a:lnTo>
                    <a:lnTo>
                      <a:pt x="56" y="56"/>
                    </a:lnTo>
                    <a:lnTo>
                      <a:pt x="45" y="45"/>
                    </a:lnTo>
                    <a:lnTo>
                      <a:pt x="56" y="34"/>
                    </a:lnTo>
                    <a:close/>
                  </a:path>
                </a:pathLst>
              </a:custGeom>
              <a:blipFill rotWithShape="0">
                <a:blip r:embed="rId2"/>
              </a:blip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0" name="Freeform 72"/>
              <p:cNvSpPr/>
              <p:nvPr/>
            </p:nvSpPr>
            <p:spPr>
              <a:xfrm>
                <a:off x="2639" y="1293"/>
                <a:ext cx="22" cy="3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22" y="23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0" y="11"/>
                  </a:cxn>
                  <a:cxn ang="0">
                    <a:pos x="11" y="0"/>
                  </a:cxn>
                </a:cxnLst>
                <a:pathLst>
                  <a:path w="22" h="34">
                    <a:moveTo>
                      <a:pt x="11" y="0"/>
                    </a:moveTo>
                    <a:lnTo>
                      <a:pt x="22" y="23"/>
                    </a:lnTo>
                    <a:lnTo>
                      <a:pt x="11" y="34"/>
                    </a:lnTo>
                    <a:lnTo>
                      <a:pt x="0" y="11"/>
                    </a:lnTo>
                    <a:lnTo>
                      <a:pt x="11" y="0"/>
                    </a:lnTo>
                    <a:close/>
                  </a:path>
                </a:pathLst>
              </a:custGeom>
              <a:blipFill rotWithShape="0">
                <a:blip r:embed="rId2"/>
              </a:blip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1" name="Freeform 73"/>
              <p:cNvSpPr/>
              <p:nvPr/>
            </p:nvSpPr>
            <p:spPr>
              <a:xfrm>
                <a:off x="2627" y="1293"/>
                <a:ext cx="46" cy="34"/>
              </a:xfrm>
              <a:custGeom>
                <a:avLst/>
                <a:gdLst/>
                <a:ahLst/>
                <a:cxnLst>
                  <a:cxn ang="0">
                    <a:pos x="34" y="23"/>
                  </a:cxn>
                  <a:cxn ang="0">
                    <a:pos x="46" y="34"/>
                  </a:cxn>
                  <a:cxn ang="0">
                    <a:pos x="0" y="34"/>
                  </a:cxn>
                  <a:cxn ang="0">
                    <a:pos x="23" y="0"/>
                  </a:cxn>
                  <a:cxn ang="0">
                    <a:pos x="34" y="23"/>
                  </a:cxn>
                </a:cxnLst>
                <a:pathLst>
                  <a:path w="46" h="34">
                    <a:moveTo>
                      <a:pt x="34" y="23"/>
                    </a:moveTo>
                    <a:lnTo>
                      <a:pt x="46" y="34"/>
                    </a:lnTo>
                    <a:lnTo>
                      <a:pt x="0" y="34"/>
                    </a:lnTo>
                    <a:lnTo>
                      <a:pt x="23" y="0"/>
                    </a:lnTo>
                    <a:lnTo>
                      <a:pt x="34" y="23"/>
                    </a:lnTo>
                    <a:close/>
                  </a:path>
                </a:pathLst>
              </a:custGeom>
              <a:blipFill rotWithShape="0">
                <a:blip r:embed="rId2"/>
              </a:blip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2" name="Freeform 74"/>
              <p:cNvSpPr/>
              <p:nvPr/>
            </p:nvSpPr>
            <p:spPr>
              <a:xfrm>
                <a:off x="2887" y="1169"/>
                <a:ext cx="11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1" y="1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1" y="11"/>
                  </a:cxn>
                </a:cxnLst>
                <a:pathLst>
                  <a:path w="11" h="11">
                    <a:moveTo>
                      <a:pt x="11" y="11"/>
                    </a:moveTo>
                    <a:lnTo>
                      <a:pt x="11" y="11"/>
                    </a:lnTo>
                    <a:lnTo>
                      <a:pt x="0" y="0"/>
                    </a:lnTo>
                    <a:lnTo>
                      <a:pt x="11" y="11"/>
                    </a:lnTo>
                    <a:close/>
                  </a:path>
                </a:pathLst>
              </a:custGeom>
              <a:blipFill rotWithShape="0">
                <a:blip r:embed="rId2"/>
              </a:blip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3" name="Freeform 75"/>
              <p:cNvSpPr/>
              <p:nvPr/>
            </p:nvSpPr>
            <p:spPr>
              <a:xfrm>
                <a:off x="2661" y="1304"/>
                <a:ext cx="12" cy="1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2" y="12"/>
                  </a:cxn>
                </a:cxnLst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0" y="0"/>
                    </a:lnTo>
                    <a:lnTo>
                      <a:pt x="12" y="12"/>
                    </a:lnTo>
                    <a:close/>
                  </a:path>
                </a:pathLst>
              </a:custGeom>
              <a:blipFill rotWithShape="0">
                <a:blip r:embed="rId2"/>
              </a:blip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84" name="Freeform 76"/>
              <p:cNvSpPr/>
              <p:nvPr/>
            </p:nvSpPr>
            <p:spPr>
              <a:xfrm>
                <a:off x="2661" y="1169"/>
                <a:ext cx="237" cy="147"/>
              </a:xfrm>
              <a:custGeom>
                <a:avLst/>
                <a:gdLst/>
                <a:ahLst/>
                <a:cxnLst>
                  <a:cxn ang="0">
                    <a:pos x="237" y="11"/>
                  </a:cxn>
                  <a:cxn ang="0">
                    <a:pos x="226" y="0"/>
                  </a:cxn>
                  <a:cxn ang="0">
                    <a:pos x="0" y="135"/>
                  </a:cxn>
                  <a:cxn ang="0">
                    <a:pos x="12" y="147"/>
                  </a:cxn>
                  <a:cxn ang="0">
                    <a:pos x="237" y="11"/>
                  </a:cxn>
                </a:cxnLst>
                <a:pathLst>
                  <a:path w="237" h="147">
                    <a:moveTo>
                      <a:pt x="237" y="11"/>
                    </a:moveTo>
                    <a:lnTo>
                      <a:pt x="226" y="0"/>
                    </a:lnTo>
                    <a:lnTo>
                      <a:pt x="0" y="135"/>
                    </a:lnTo>
                    <a:lnTo>
                      <a:pt x="12" y="147"/>
                    </a:lnTo>
                    <a:lnTo>
                      <a:pt x="237" y="11"/>
                    </a:lnTo>
                    <a:close/>
                  </a:path>
                </a:pathLst>
              </a:custGeom>
              <a:blipFill rotWithShape="0">
                <a:blip r:embed="rId2"/>
              </a:blip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8685" name="Rectangle 77"/>
          <p:cNvSpPr/>
          <p:nvPr/>
        </p:nvSpPr>
        <p:spPr>
          <a:xfrm>
            <a:off x="1895475" y="3667125"/>
            <a:ext cx="17463" cy="1588"/>
          </a:xfrm>
          <a:prstGeom prst="rect">
            <a:avLst/>
          </a:prstGeom>
          <a:blipFill rotWithShape="0">
            <a:blip r:embed="rId7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78"/>
          <p:cNvGrpSpPr/>
          <p:nvPr/>
        </p:nvGrpSpPr>
        <p:grpSpPr>
          <a:xfrm>
            <a:off x="1196975" y="3057525"/>
            <a:ext cx="7456488" cy="1255713"/>
            <a:chOff x="754" y="2174"/>
            <a:chExt cx="4697" cy="791"/>
          </a:xfrm>
        </p:grpSpPr>
        <p:sp>
          <p:nvSpPr>
            <p:cNvPr id="68687" name="Rectangle 79"/>
            <p:cNvSpPr/>
            <p:nvPr/>
          </p:nvSpPr>
          <p:spPr>
            <a:xfrm>
              <a:off x="754" y="2716"/>
              <a:ext cx="2539" cy="2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88" name="Rectangle 80"/>
            <p:cNvSpPr/>
            <p:nvPr/>
          </p:nvSpPr>
          <p:spPr>
            <a:xfrm>
              <a:off x="754" y="2716"/>
              <a:ext cx="2551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89" name="Rectangle 81"/>
            <p:cNvSpPr/>
            <p:nvPr/>
          </p:nvSpPr>
          <p:spPr>
            <a:xfrm>
              <a:off x="3293" y="2716"/>
              <a:ext cx="12" cy="249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0" name="Rectangle 82"/>
            <p:cNvSpPr/>
            <p:nvPr/>
          </p:nvSpPr>
          <p:spPr>
            <a:xfrm>
              <a:off x="754" y="2953"/>
              <a:ext cx="2539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1" name="Rectangle 83"/>
            <p:cNvSpPr/>
            <p:nvPr/>
          </p:nvSpPr>
          <p:spPr>
            <a:xfrm>
              <a:off x="754" y="2716"/>
              <a:ext cx="11" cy="23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2" name="Freeform 84"/>
            <p:cNvSpPr/>
            <p:nvPr/>
          </p:nvSpPr>
          <p:spPr>
            <a:xfrm>
              <a:off x="754" y="2581"/>
              <a:ext cx="2539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0" y="33"/>
                </a:cxn>
                <a:cxn ang="0">
                  <a:pos x="372" y="33"/>
                </a:cxn>
                <a:cxn ang="0">
                  <a:pos x="372" y="0"/>
                </a:cxn>
                <a:cxn ang="0">
                  <a:pos x="1151" y="0"/>
                </a:cxn>
                <a:cxn ang="0">
                  <a:pos x="1151" y="33"/>
                </a:cxn>
                <a:cxn ang="0">
                  <a:pos x="1354" y="33"/>
                </a:cxn>
                <a:cxn ang="0">
                  <a:pos x="1354" y="0"/>
                </a:cxn>
                <a:cxn ang="0">
                  <a:pos x="2133" y="0"/>
                </a:cxn>
                <a:cxn ang="0">
                  <a:pos x="2133" y="33"/>
                </a:cxn>
                <a:cxn ang="0">
                  <a:pos x="2539" y="33"/>
                </a:cxn>
                <a:cxn ang="0">
                  <a:pos x="2539" y="135"/>
                </a:cxn>
                <a:cxn ang="0">
                  <a:pos x="0" y="135"/>
                </a:cxn>
              </a:cxnLst>
              <a:pathLst>
                <a:path w="2539" h="135">
                  <a:moveTo>
                    <a:pt x="0" y="135"/>
                  </a:moveTo>
                  <a:lnTo>
                    <a:pt x="0" y="33"/>
                  </a:lnTo>
                  <a:lnTo>
                    <a:pt x="372" y="33"/>
                  </a:lnTo>
                  <a:lnTo>
                    <a:pt x="372" y="0"/>
                  </a:lnTo>
                  <a:lnTo>
                    <a:pt x="1151" y="0"/>
                  </a:lnTo>
                  <a:lnTo>
                    <a:pt x="1151" y="33"/>
                  </a:lnTo>
                  <a:lnTo>
                    <a:pt x="1354" y="33"/>
                  </a:lnTo>
                  <a:lnTo>
                    <a:pt x="1354" y="0"/>
                  </a:lnTo>
                  <a:lnTo>
                    <a:pt x="2133" y="0"/>
                  </a:lnTo>
                  <a:lnTo>
                    <a:pt x="2133" y="33"/>
                  </a:lnTo>
                  <a:lnTo>
                    <a:pt x="2539" y="33"/>
                  </a:lnTo>
                  <a:lnTo>
                    <a:pt x="2539" y="135"/>
                  </a:lnTo>
                  <a:lnTo>
                    <a:pt x="0" y="135"/>
                  </a:lnTo>
                  <a:close/>
                </a:path>
              </a:pathLst>
            </a:custGeom>
            <a:blipFill rotWithShape="0">
              <a:blip r:embed="rId3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93" name="Rectangle 85"/>
            <p:cNvSpPr/>
            <p:nvPr/>
          </p:nvSpPr>
          <p:spPr>
            <a:xfrm>
              <a:off x="754" y="2614"/>
              <a:ext cx="11" cy="10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4" name="Rectangle 86"/>
            <p:cNvSpPr/>
            <p:nvPr/>
          </p:nvSpPr>
          <p:spPr>
            <a:xfrm>
              <a:off x="754" y="2614"/>
              <a:ext cx="384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5" name="Rectangle 87"/>
            <p:cNvSpPr/>
            <p:nvPr/>
          </p:nvSpPr>
          <p:spPr>
            <a:xfrm>
              <a:off x="1126" y="2581"/>
              <a:ext cx="12" cy="3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6" name="Rectangle 88"/>
            <p:cNvSpPr/>
            <p:nvPr/>
          </p:nvSpPr>
          <p:spPr>
            <a:xfrm>
              <a:off x="1126" y="2581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7" name="Rectangle 89"/>
            <p:cNvSpPr/>
            <p:nvPr/>
          </p:nvSpPr>
          <p:spPr>
            <a:xfrm>
              <a:off x="1905" y="2581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8" name="Rectangle 90"/>
            <p:cNvSpPr/>
            <p:nvPr/>
          </p:nvSpPr>
          <p:spPr>
            <a:xfrm>
              <a:off x="1905" y="2614"/>
              <a:ext cx="215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9" name="Rectangle 91"/>
            <p:cNvSpPr/>
            <p:nvPr/>
          </p:nvSpPr>
          <p:spPr>
            <a:xfrm>
              <a:off x="2108" y="2581"/>
              <a:ext cx="12" cy="3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0" name="Rectangle 92"/>
            <p:cNvSpPr/>
            <p:nvPr/>
          </p:nvSpPr>
          <p:spPr>
            <a:xfrm>
              <a:off x="2108" y="2581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1" name="Rectangle 93"/>
            <p:cNvSpPr/>
            <p:nvPr/>
          </p:nvSpPr>
          <p:spPr>
            <a:xfrm>
              <a:off x="2887" y="2581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2" name="Rectangle 94"/>
            <p:cNvSpPr/>
            <p:nvPr/>
          </p:nvSpPr>
          <p:spPr>
            <a:xfrm>
              <a:off x="2887" y="2614"/>
              <a:ext cx="418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3" name="Rectangle 95"/>
            <p:cNvSpPr/>
            <p:nvPr/>
          </p:nvSpPr>
          <p:spPr>
            <a:xfrm>
              <a:off x="3293" y="2614"/>
              <a:ext cx="12" cy="11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4" name="Rectangle 96"/>
            <p:cNvSpPr/>
            <p:nvPr/>
          </p:nvSpPr>
          <p:spPr>
            <a:xfrm>
              <a:off x="754" y="2716"/>
              <a:ext cx="253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5" name="Rectangle 97"/>
            <p:cNvSpPr/>
            <p:nvPr/>
          </p:nvSpPr>
          <p:spPr>
            <a:xfrm>
              <a:off x="1126" y="2445"/>
              <a:ext cx="779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6" name="Rectangle 98"/>
            <p:cNvSpPr/>
            <p:nvPr/>
          </p:nvSpPr>
          <p:spPr>
            <a:xfrm>
              <a:off x="1126" y="2445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7" name="Rectangle 99"/>
            <p:cNvSpPr/>
            <p:nvPr/>
          </p:nvSpPr>
          <p:spPr>
            <a:xfrm>
              <a:off x="1905" y="2445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8" name="Rectangle 100"/>
            <p:cNvSpPr/>
            <p:nvPr/>
          </p:nvSpPr>
          <p:spPr>
            <a:xfrm>
              <a:off x="1126" y="2479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9" name="Rectangle 101"/>
            <p:cNvSpPr/>
            <p:nvPr/>
          </p:nvSpPr>
          <p:spPr>
            <a:xfrm>
              <a:off x="1126" y="2445"/>
              <a:ext cx="12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0" name="Rectangle 102"/>
            <p:cNvSpPr/>
            <p:nvPr/>
          </p:nvSpPr>
          <p:spPr>
            <a:xfrm>
              <a:off x="2108" y="2445"/>
              <a:ext cx="779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1" name="Rectangle 103"/>
            <p:cNvSpPr/>
            <p:nvPr/>
          </p:nvSpPr>
          <p:spPr>
            <a:xfrm>
              <a:off x="2108" y="2445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2" name="Rectangle 104"/>
            <p:cNvSpPr/>
            <p:nvPr/>
          </p:nvSpPr>
          <p:spPr>
            <a:xfrm>
              <a:off x="2887" y="2445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3" name="Rectangle 105"/>
            <p:cNvSpPr/>
            <p:nvPr/>
          </p:nvSpPr>
          <p:spPr>
            <a:xfrm>
              <a:off x="2108" y="2479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4" name="Rectangle 106"/>
            <p:cNvSpPr/>
            <p:nvPr/>
          </p:nvSpPr>
          <p:spPr>
            <a:xfrm>
              <a:off x="2108" y="2445"/>
              <a:ext cx="12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5" name="Freeform 107"/>
            <p:cNvSpPr/>
            <p:nvPr/>
          </p:nvSpPr>
          <p:spPr>
            <a:xfrm>
              <a:off x="2887" y="2423"/>
              <a:ext cx="406" cy="191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0" y="22"/>
                </a:cxn>
                <a:cxn ang="0">
                  <a:pos x="34" y="0"/>
                </a:cxn>
                <a:cxn ang="0">
                  <a:pos x="406" y="0"/>
                </a:cxn>
                <a:cxn ang="0">
                  <a:pos x="406" y="191"/>
                </a:cxn>
                <a:cxn ang="0">
                  <a:pos x="0" y="191"/>
                </a:cxn>
              </a:cxnLst>
              <a:pathLst>
                <a:path w="406" h="191">
                  <a:moveTo>
                    <a:pt x="0" y="191"/>
                  </a:moveTo>
                  <a:lnTo>
                    <a:pt x="0" y="22"/>
                  </a:lnTo>
                  <a:lnTo>
                    <a:pt x="34" y="0"/>
                  </a:lnTo>
                  <a:lnTo>
                    <a:pt x="406" y="0"/>
                  </a:lnTo>
                  <a:lnTo>
                    <a:pt x="406" y="191"/>
                  </a:lnTo>
                  <a:lnTo>
                    <a:pt x="0" y="191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6" name="Freeform 108"/>
            <p:cNvSpPr/>
            <p:nvPr/>
          </p:nvSpPr>
          <p:spPr>
            <a:xfrm>
              <a:off x="2887" y="2423"/>
              <a:ext cx="45" cy="191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5" y="11"/>
                </a:cxn>
                <a:cxn ang="0">
                  <a:pos x="11" y="33"/>
                </a:cxn>
                <a:cxn ang="0">
                  <a:pos x="0" y="22"/>
                </a:cxn>
                <a:cxn ang="0">
                  <a:pos x="11" y="22"/>
                </a:cxn>
                <a:cxn ang="0">
                  <a:pos x="11" y="191"/>
                </a:cxn>
                <a:cxn ang="0">
                  <a:pos x="0" y="191"/>
                </a:cxn>
              </a:cxnLst>
              <a:pathLst>
                <a:path w="45" h="191">
                  <a:moveTo>
                    <a:pt x="0" y="191"/>
                  </a:moveTo>
                  <a:lnTo>
                    <a:pt x="0" y="22"/>
                  </a:lnTo>
                  <a:lnTo>
                    <a:pt x="34" y="0"/>
                  </a:lnTo>
                  <a:lnTo>
                    <a:pt x="45" y="11"/>
                  </a:lnTo>
                  <a:lnTo>
                    <a:pt x="11" y="33"/>
                  </a:lnTo>
                  <a:lnTo>
                    <a:pt x="0" y="22"/>
                  </a:lnTo>
                  <a:lnTo>
                    <a:pt x="11" y="22"/>
                  </a:lnTo>
                  <a:lnTo>
                    <a:pt x="11" y="191"/>
                  </a:lnTo>
                  <a:lnTo>
                    <a:pt x="0" y="191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17" name="Rectangle 109"/>
            <p:cNvSpPr/>
            <p:nvPr/>
          </p:nvSpPr>
          <p:spPr>
            <a:xfrm>
              <a:off x="2921" y="2423"/>
              <a:ext cx="38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8" name="Rectangle 110"/>
            <p:cNvSpPr/>
            <p:nvPr/>
          </p:nvSpPr>
          <p:spPr>
            <a:xfrm>
              <a:off x="3293" y="2423"/>
              <a:ext cx="12" cy="20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9" name="Rectangle 111"/>
            <p:cNvSpPr/>
            <p:nvPr/>
          </p:nvSpPr>
          <p:spPr>
            <a:xfrm>
              <a:off x="2887" y="2614"/>
              <a:ext cx="406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20" name="Freeform 112"/>
            <p:cNvSpPr/>
            <p:nvPr/>
          </p:nvSpPr>
          <p:spPr>
            <a:xfrm>
              <a:off x="754" y="2423"/>
              <a:ext cx="372" cy="191"/>
            </a:xfrm>
            <a:custGeom>
              <a:avLst/>
              <a:gdLst/>
              <a:ahLst/>
              <a:cxnLst>
                <a:cxn ang="0">
                  <a:pos x="372" y="191"/>
                </a:cxn>
                <a:cxn ang="0">
                  <a:pos x="372" y="22"/>
                </a:cxn>
                <a:cxn ang="0">
                  <a:pos x="338" y="0"/>
                </a:cxn>
                <a:cxn ang="0">
                  <a:pos x="0" y="0"/>
                </a:cxn>
                <a:cxn ang="0">
                  <a:pos x="0" y="191"/>
                </a:cxn>
                <a:cxn ang="0">
                  <a:pos x="372" y="191"/>
                </a:cxn>
              </a:cxnLst>
              <a:pathLst>
                <a:path w="372" h="191">
                  <a:moveTo>
                    <a:pt x="372" y="191"/>
                  </a:moveTo>
                  <a:lnTo>
                    <a:pt x="372" y="22"/>
                  </a:lnTo>
                  <a:lnTo>
                    <a:pt x="338" y="0"/>
                  </a:lnTo>
                  <a:lnTo>
                    <a:pt x="0" y="0"/>
                  </a:lnTo>
                  <a:lnTo>
                    <a:pt x="0" y="191"/>
                  </a:lnTo>
                  <a:lnTo>
                    <a:pt x="372" y="191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1" name="Freeform 113"/>
            <p:cNvSpPr/>
            <p:nvPr/>
          </p:nvSpPr>
          <p:spPr>
            <a:xfrm>
              <a:off x="1092" y="2423"/>
              <a:ext cx="46" cy="191"/>
            </a:xfrm>
            <a:custGeom>
              <a:avLst/>
              <a:gdLst/>
              <a:ahLst/>
              <a:cxnLst>
                <a:cxn ang="0">
                  <a:pos x="34" y="191"/>
                </a:cxn>
                <a:cxn ang="0">
                  <a:pos x="34" y="22"/>
                </a:cxn>
                <a:cxn ang="0">
                  <a:pos x="46" y="22"/>
                </a:cxn>
                <a:cxn ang="0">
                  <a:pos x="34" y="33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6" y="191"/>
                </a:cxn>
                <a:cxn ang="0">
                  <a:pos x="34" y="191"/>
                </a:cxn>
              </a:cxnLst>
              <a:pathLst>
                <a:path w="46" h="191">
                  <a:moveTo>
                    <a:pt x="34" y="191"/>
                  </a:moveTo>
                  <a:lnTo>
                    <a:pt x="34" y="22"/>
                  </a:lnTo>
                  <a:lnTo>
                    <a:pt x="46" y="22"/>
                  </a:lnTo>
                  <a:lnTo>
                    <a:pt x="34" y="33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46" y="22"/>
                  </a:lnTo>
                  <a:lnTo>
                    <a:pt x="46" y="191"/>
                  </a:lnTo>
                  <a:lnTo>
                    <a:pt x="34" y="191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2" name="Rectangle 114"/>
            <p:cNvSpPr/>
            <p:nvPr/>
          </p:nvSpPr>
          <p:spPr>
            <a:xfrm>
              <a:off x="754" y="2423"/>
              <a:ext cx="338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23" name="Rectangle 115"/>
            <p:cNvSpPr/>
            <p:nvPr/>
          </p:nvSpPr>
          <p:spPr>
            <a:xfrm>
              <a:off x="754" y="2423"/>
              <a:ext cx="11" cy="20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24" name="Rectangle 116"/>
            <p:cNvSpPr/>
            <p:nvPr/>
          </p:nvSpPr>
          <p:spPr>
            <a:xfrm>
              <a:off x="754" y="2614"/>
              <a:ext cx="384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25" name="Freeform 117"/>
            <p:cNvSpPr/>
            <p:nvPr/>
          </p:nvSpPr>
          <p:spPr>
            <a:xfrm>
              <a:off x="1905" y="2411"/>
              <a:ext cx="203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169" y="0"/>
                </a:cxn>
                <a:cxn ang="0">
                  <a:pos x="203" y="45"/>
                </a:cxn>
                <a:cxn ang="0">
                  <a:pos x="203" y="203"/>
                </a:cxn>
                <a:cxn ang="0">
                  <a:pos x="0" y="203"/>
                </a:cxn>
              </a:cxnLst>
              <a:pathLst>
                <a:path w="203" h="203">
                  <a:moveTo>
                    <a:pt x="0" y="203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169" y="0"/>
                  </a:lnTo>
                  <a:lnTo>
                    <a:pt x="203" y="45"/>
                  </a:lnTo>
                  <a:lnTo>
                    <a:pt x="203" y="203"/>
                  </a:lnTo>
                  <a:lnTo>
                    <a:pt x="0" y="203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6" name="Freeform 118"/>
            <p:cNvSpPr/>
            <p:nvPr/>
          </p:nvSpPr>
          <p:spPr>
            <a:xfrm>
              <a:off x="1905" y="2411"/>
              <a:ext cx="215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9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215" y="45"/>
                </a:cxn>
                <a:cxn ang="0">
                  <a:pos x="215" y="45"/>
                </a:cxn>
                <a:cxn ang="0">
                  <a:pos x="215" y="45"/>
                </a:cxn>
                <a:cxn ang="0">
                  <a:pos x="203" y="57"/>
                </a:cxn>
                <a:cxn ang="0">
                  <a:pos x="169" y="12"/>
                </a:cxn>
                <a:cxn ang="0">
                  <a:pos x="181" y="0"/>
                </a:cxn>
                <a:cxn ang="0">
                  <a:pos x="169" y="12"/>
                </a:cxn>
                <a:cxn ang="0">
                  <a:pos x="34" y="12"/>
                </a:cxn>
                <a:cxn ang="0">
                  <a:pos x="34" y="0"/>
                </a:cxn>
                <a:cxn ang="0">
                  <a:pos x="45" y="12"/>
                </a:cxn>
                <a:cxn ang="0">
                  <a:pos x="11" y="45"/>
                </a:cxn>
                <a:cxn ang="0">
                  <a:pos x="0" y="34"/>
                </a:cxn>
                <a:cxn ang="0">
                  <a:pos x="11" y="34"/>
                </a:cxn>
                <a:cxn ang="0">
                  <a:pos x="11" y="203"/>
                </a:cxn>
                <a:cxn ang="0">
                  <a:pos x="0" y="203"/>
                </a:cxn>
              </a:cxnLst>
              <a:pathLst>
                <a:path w="215" h="203">
                  <a:moveTo>
                    <a:pt x="0" y="203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169" y="0"/>
                  </a:lnTo>
                  <a:lnTo>
                    <a:pt x="181" y="0"/>
                  </a:lnTo>
                  <a:lnTo>
                    <a:pt x="215" y="45"/>
                  </a:lnTo>
                  <a:lnTo>
                    <a:pt x="203" y="57"/>
                  </a:lnTo>
                  <a:lnTo>
                    <a:pt x="169" y="12"/>
                  </a:lnTo>
                  <a:lnTo>
                    <a:pt x="181" y="0"/>
                  </a:lnTo>
                  <a:lnTo>
                    <a:pt x="169" y="12"/>
                  </a:lnTo>
                  <a:lnTo>
                    <a:pt x="34" y="12"/>
                  </a:lnTo>
                  <a:lnTo>
                    <a:pt x="34" y="0"/>
                  </a:lnTo>
                  <a:lnTo>
                    <a:pt x="45" y="12"/>
                  </a:lnTo>
                  <a:lnTo>
                    <a:pt x="11" y="45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1" y="203"/>
                  </a:lnTo>
                  <a:lnTo>
                    <a:pt x="0" y="203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27" name="Rectangle 119"/>
            <p:cNvSpPr/>
            <p:nvPr/>
          </p:nvSpPr>
          <p:spPr>
            <a:xfrm>
              <a:off x="2108" y="2456"/>
              <a:ext cx="12" cy="170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28" name="Rectangle 120"/>
            <p:cNvSpPr/>
            <p:nvPr/>
          </p:nvSpPr>
          <p:spPr>
            <a:xfrm>
              <a:off x="1905" y="2614"/>
              <a:ext cx="203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29" name="Rectangle 121"/>
            <p:cNvSpPr/>
            <p:nvPr/>
          </p:nvSpPr>
          <p:spPr>
            <a:xfrm>
              <a:off x="2108" y="2479"/>
              <a:ext cx="779" cy="102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0" name="Rectangle 122"/>
            <p:cNvSpPr/>
            <p:nvPr/>
          </p:nvSpPr>
          <p:spPr>
            <a:xfrm>
              <a:off x="2108" y="2479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1" name="Rectangle 123"/>
            <p:cNvSpPr/>
            <p:nvPr/>
          </p:nvSpPr>
          <p:spPr>
            <a:xfrm>
              <a:off x="2887" y="2479"/>
              <a:ext cx="11" cy="11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2" name="Rectangle 124"/>
            <p:cNvSpPr/>
            <p:nvPr/>
          </p:nvSpPr>
          <p:spPr>
            <a:xfrm>
              <a:off x="2108" y="2581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3" name="Rectangle 125"/>
            <p:cNvSpPr/>
            <p:nvPr/>
          </p:nvSpPr>
          <p:spPr>
            <a:xfrm>
              <a:off x="2108" y="2479"/>
              <a:ext cx="12" cy="10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4" name="Rectangle 126"/>
            <p:cNvSpPr/>
            <p:nvPr/>
          </p:nvSpPr>
          <p:spPr>
            <a:xfrm>
              <a:off x="1126" y="2479"/>
              <a:ext cx="779" cy="102"/>
            </a:xfrm>
            <a:prstGeom prst="rect">
              <a:avLst/>
            </a:prstGeom>
            <a:blipFill rotWithShape="0">
              <a:blip r:embed="rId5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5" name="Rectangle 127"/>
            <p:cNvSpPr/>
            <p:nvPr/>
          </p:nvSpPr>
          <p:spPr>
            <a:xfrm>
              <a:off x="1126" y="2479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6" name="Rectangle 128"/>
            <p:cNvSpPr/>
            <p:nvPr/>
          </p:nvSpPr>
          <p:spPr>
            <a:xfrm>
              <a:off x="1905" y="2479"/>
              <a:ext cx="11" cy="11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7" name="Rectangle 129"/>
            <p:cNvSpPr/>
            <p:nvPr/>
          </p:nvSpPr>
          <p:spPr>
            <a:xfrm>
              <a:off x="1126" y="2581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8" name="Rectangle 130"/>
            <p:cNvSpPr/>
            <p:nvPr/>
          </p:nvSpPr>
          <p:spPr>
            <a:xfrm>
              <a:off x="1126" y="2479"/>
              <a:ext cx="12" cy="10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9" name="Rectangle 131"/>
            <p:cNvSpPr/>
            <p:nvPr/>
          </p:nvSpPr>
          <p:spPr>
            <a:xfrm>
              <a:off x="2379" y="2377"/>
              <a:ext cx="226" cy="68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0" name="Rectangle 132"/>
            <p:cNvSpPr/>
            <p:nvPr/>
          </p:nvSpPr>
          <p:spPr>
            <a:xfrm>
              <a:off x="2379" y="2377"/>
              <a:ext cx="237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1" name="Rectangle 133"/>
            <p:cNvSpPr/>
            <p:nvPr/>
          </p:nvSpPr>
          <p:spPr>
            <a:xfrm>
              <a:off x="2605" y="2377"/>
              <a:ext cx="11" cy="79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2" name="Rectangle 134"/>
            <p:cNvSpPr/>
            <p:nvPr/>
          </p:nvSpPr>
          <p:spPr>
            <a:xfrm>
              <a:off x="2379" y="2445"/>
              <a:ext cx="226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3" name="Rectangle 135"/>
            <p:cNvSpPr/>
            <p:nvPr/>
          </p:nvSpPr>
          <p:spPr>
            <a:xfrm>
              <a:off x="2379" y="2377"/>
              <a:ext cx="11" cy="6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4" name="Rectangle 136"/>
            <p:cNvSpPr/>
            <p:nvPr/>
          </p:nvSpPr>
          <p:spPr>
            <a:xfrm>
              <a:off x="1420" y="2377"/>
              <a:ext cx="214" cy="68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5" name="Rectangle 137"/>
            <p:cNvSpPr/>
            <p:nvPr/>
          </p:nvSpPr>
          <p:spPr>
            <a:xfrm>
              <a:off x="1420" y="2377"/>
              <a:ext cx="226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6" name="Rectangle 138"/>
            <p:cNvSpPr/>
            <p:nvPr/>
          </p:nvSpPr>
          <p:spPr>
            <a:xfrm>
              <a:off x="1634" y="2377"/>
              <a:ext cx="12" cy="79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7" name="Rectangle 139"/>
            <p:cNvSpPr/>
            <p:nvPr/>
          </p:nvSpPr>
          <p:spPr>
            <a:xfrm>
              <a:off x="1420" y="2445"/>
              <a:ext cx="21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8" name="Rectangle 140"/>
            <p:cNvSpPr/>
            <p:nvPr/>
          </p:nvSpPr>
          <p:spPr>
            <a:xfrm>
              <a:off x="1420" y="2377"/>
              <a:ext cx="11" cy="6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9" name="Rectangle 141"/>
            <p:cNvSpPr/>
            <p:nvPr/>
          </p:nvSpPr>
          <p:spPr>
            <a:xfrm>
              <a:off x="2605" y="2479"/>
              <a:ext cx="282" cy="4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0" name="Rectangle 142"/>
            <p:cNvSpPr/>
            <p:nvPr/>
          </p:nvSpPr>
          <p:spPr>
            <a:xfrm>
              <a:off x="2605" y="2479"/>
              <a:ext cx="293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1" name="Rectangle 143"/>
            <p:cNvSpPr/>
            <p:nvPr/>
          </p:nvSpPr>
          <p:spPr>
            <a:xfrm>
              <a:off x="2887" y="2479"/>
              <a:ext cx="11" cy="5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2" name="Rectangle 144"/>
            <p:cNvSpPr/>
            <p:nvPr/>
          </p:nvSpPr>
          <p:spPr>
            <a:xfrm>
              <a:off x="2605" y="2524"/>
              <a:ext cx="282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3" name="Rectangle 145"/>
            <p:cNvSpPr/>
            <p:nvPr/>
          </p:nvSpPr>
          <p:spPr>
            <a:xfrm>
              <a:off x="2605" y="2479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4" name="Rectangle 146"/>
            <p:cNvSpPr/>
            <p:nvPr/>
          </p:nvSpPr>
          <p:spPr>
            <a:xfrm>
              <a:off x="2108" y="2479"/>
              <a:ext cx="271" cy="4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5" name="Rectangle 147"/>
            <p:cNvSpPr/>
            <p:nvPr/>
          </p:nvSpPr>
          <p:spPr>
            <a:xfrm>
              <a:off x="2108" y="2479"/>
              <a:ext cx="282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6" name="Rectangle 148"/>
            <p:cNvSpPr/>
            <p:nvPr/>
          </p:nvSpPr>
          <p:spPr>
            <a:xfrm>
              <a:off x="2379" y="2479"/>
              <a:ext cx="11" cy="5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7" name="Rectangle 149"/>
            <p:cNvSpPr/>
            <p:nvPr/>
          </p:nvSpPr>
          <p:spPr>
            <a:xfrm>
              <a:off x="2108" y="2524"/>
              <a:ext cx="271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8" name="Rectangle 150"/>
            <p:cNvSpPr/>
            <p:nvPr/>
          </p:nvSpPr>
          <p:spPr>
            <a:xfrm>
              <a:off x="2108" y="2479"/>
              <a:ext cx="12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9" name="Rectangle 151"/>
            <p:cNvSpPr/>
            <p:nvPr/>
          </p:nvSpPr>
          <p:spPr>
            <a:xfrm>
              <a:off x="1126" y="2479"/>
              <a:ext cx="294" cy="45"/>
            </a:xfrm>
            <a:prstGeom prst="rect">
              <a:avLst/>
            </a:prstGeom>
            <a:blipFill rotWithShape="0">
              <a:blip r:embed="rId8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0" name="Rectangle 152"/>
            <p:cNvSpPr/>
            <p:nvPr/>
          </p:nvSpPr>
          <p:spPr>
            <a:xfrm>
              <a:off x="1126" y="2479"/>
              <a:ext cx="305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1" name="Rectangle 153"/>
            <p:cNvSpPr/>
            <p:nvPr/>
          </p:nvSpPr>
          <p:spPr>
            <a:xfrm>
              <a:off x="1420" y="2479"/>
              <a:ext cx="11" cy="5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2" name="Rectangle 154"/>
            <p:cNvSpPr/>
            <p:nvPr/>
          </p:nvSpPr>
          <p:spPr>
            <a:xfrm>
              <a:off x="1126" y="2524"/>
              <a:ext cx="29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3" name="Rectangle 155"/>
            <p:cNvSpPr/>
            <p:nvPr/>
          </p:nvSpPr>
          <p:spPr>
            <a:xfrm>
              <a:off x="1126" y="2479"/>
              <a:ext cx="12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4" name="Rectangle 156"/>
            <p:cNvSpPr/>
            <p:nvPr/>
          </p:nvSpPr>
          <p:spPr>
            <a:xfrm>
              <a:off x="1634" y="2479"/>
              <a:ext cx="271" cy="45"/>
            </a:xfrm>
            <a:prstGeom prst="rect">
              <a:avLst/>
            </a:prstGeom>
            <a:blipFill rotWithShape="0">
              <a:blip r:embed="rId8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5" name="Rectangle 157"/>
            <p:cNvSpPr/>
            <p:nvPr/>
          </p:nvSpPr>
          <p:spPr>
            <a:xfrm>
              <a:off x="1634" y="2479"/>
              <a:ext cx="282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6" name="Rectangle 158"/>
            <p:cNvSpPr/>
            <p:nvPr/>
          </p:nvSpPr>
          <p:spPr>
            <a:xfrm>
              <a:off x="1905" y="2479"/>
              <a:ext cx="11" cy="5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7" name="Rectangle 159"/>
            <p:cNvSpPr/>
            <p:nvPr/>
          </p:nvSpPr>
          <p:spPr>
            <a:xfrm>
              <a:off x="1634" y="2524"/>
              <a:ext cx="271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8" name="Rectangle 160"/>
            <p:cNvSpPr/>
            <p:nvPr/>
          </p:nvSpPr>
          <p:spPr>
            <a:xfrm>
              <a:off x="1634" y="2479"/>
              <a:ext cx="12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9" name="Rectangle 161"/>
            <p:cNvSpPr/>
            <p:nvPr/>
          </p:nvSpPr>
          <p:spPr>
            <a:xfrm>
              <a:off x="3767" y="2569"/>
              <a:ext cx="46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(h) After 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70" name="Rectangle 162"/>
            <p:cNvSpPr/>
            <p:nvPr/>
          </p:nvSpPr>
          <p:spPr>
            <a:xfrm>
              <a:off x="4224" y="2569"/>
              <a:ext cx="68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i="1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71" name="Rectangle 163"/>
            <p:cNvSpPr/>
            <p:nvPr/>
          </p:nvSpPr>
          <p:spPr>
            <a:xfrm>
              <a:off x="4281" y="2569"/>
              <a:ext cx="6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72" name="Rectangle 164"/>
            <p:cNvSpPr/>
            <p:nvPr/>
          </p:nvSpPr>
          <p:spPr>
            <a:xfrm>
              <a:off x="4350" y="2569"/>
              <a:ext cx="93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 source/drain and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73" name="Rectangle 165"/>
            <p:cNvSpPr/>
            <p:nvPr/>
          </p:nvSpPr>
          <p:spPr>
            <a:xfrm>
              <a:off x="3767" y="2671"/>
              <a:ext cx="68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i="1" dirty="0"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74" name="Rectangle 166"/>
            <p:cNvSpPr/>
            <p:nvPr/>
          </p:nvSpPr>
          <p:spPr>
            <a:xfrm>
              <a:off x="3813" y="2671"/>
              <a:ext cx="6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75" name="Rectangle 167"/>
            <p:cNvSpPr/>
            <p:nvPr/>
          </p:nvSpPr>
          <p:spPr>
            <a:xfrm>
              <a:off x="3858" y="2671"/>
              <a:ext cx="157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 source/drain implants. These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76" name="Rectangle 168"/>
            <p:cNvSpPr/>
            <p:nvPr/>
          </p:nvSpPr>
          <p:spPr>
            <a:xfrm>
              <a:off x="2910" y="2219"/>
              <a:ext cx="68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i="1" dirty="0"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77" name="Rectangle 169"/>
            <p:cNvSpPr/>
            <p:nvPr/>
          </p:nvSpPr>
          <p:spPr>
            <a:xfrm>
              <a:off x="2955" y="2208"/>
              <a:ext cx="6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78" name="Freeform 170"/>
            <p:cNvSpPr/>
            <p:nvPr/>
          </p:nvSpPr>
          <p:spPr>
            <a:xfrm>
              <a:off x="2740" y="2434"/>
              <a:ext cx="57" cy="68"/>
            </a:xfrm>
            <a:custGeom>
              <a:avLst/>
              <a:gdLst/>
              <a:ahLst/>
              <a:cxnLst>
                <a:cxn ang="0">
                  <a:pos x="45" y="34"/>
                </a:cxn>
                <a:cxn ang="0">
                  <a:pos x="57" y="45"/>
                </a:cxn>
                <a:cxn ang="0">
                  <a:pos x="57" y="45"/>
                </a:cxn>
                <a:cxn ang="0">
                  <a:pos x="57" y="45"/>
                </a:cxn>
                <a:cxn ang="0">
                  <a:pos x="23" y="68"/>
                </a:cxn>
                <a:cxn ang="0">
                  <a:pos x="12" y="68"/>
                </a:cxn>
                <a:cxn ang="0">
                  <a:pos x="12" y="68"/>
                </a:cxn>
                <a:cxn ang="0">
                  <a:pos x="12" y="11"/>
                </a:cxn>
                <a:cxn ang="0">
                  <a:pos x="0" y="0"/>
                </a:cxn>
                <a:cxn ang="0">
                  <a:pos x="23" y="11"/>
                </a:cxn>
                <a:cxn ang="0">
                  <a:pos x="23" y="11"/>
                </a:cxn>
                <a:cxn ang="0">
                  <a:pos x="23" y="68"/>
                </a:cxn>
                <a:cxn ang="0">
                  <a:pos x="12" y="68"/>
                </a:cxn>
                <a:cxn ang="0">
                  <a:pos x="12" y="56"/>
                </a:cxn>
                <a:cxn ang="0">
                  <a:pos x="45" y="34"/>
                </a:cxn>
                <a:cxn ang="0">
                  <a:pos x="57" y="45"/>
                </a:cxn>
                <a:cxn ang="0">
                  <a:pos x="45" y="56"/>
                </a:cxn>
                <a:cxn ang="0">
                  <a:pos x="34" y="45"/>
                </a:cxn>
                <a:cxn ang="0">
                  <a:pos x="45" y="34"/>
                </a:cxn>
              </a:cxnLst>
              <a:pathLst>
                <a:path w="57" h="68">
                  <a:moveTo>
                    <a:pt x="45" y="34"/>
                  </a:moveTo>
                  <a:lnTo>
                    <a:pt x="57" y="45"/>
                  </a:lnTo>
                  <a:lnTo>
                    <a:pt x="23" y="68"/>
                  </a:lnTo>
                  <a:lnTo>
                    <a:pt x="12" y="68"/>
                  </a:lnTo>
                  <a:lnTo>
                    <a:pt x="12" y="11"/>
                  </a:lnTo>
                  <a:lnTo>
                    <a:pt x="0" y="0"/>
                  </a:lnTo>
                  <a:lnTo>
                    <a:pt x="23" y="11"/>
                  </a:lnTo>
                  <a:lnTo>
                    <a:pt x="23" y="68"/>
                  </a:lnTo>
                  <a:lnTo>
                    <a:pt x="12" y="68"/>
                  </a:lnTo>
                  <a:lnTo>
                    <a:pt x="12" y="56"/>
                  </a:lnTo>
                  <a:lnTo>
                    <a:pt x="45" y="34"/>
                  </a:lnTo>
                  <a:lnTo>
                    <a:pt x="57" y="45"/>
                  </a:lnTo>
                  <a:lnTo>
                    <a:pt x="45" y="56"/>
                  </a:lnTo>
                  <a:lnTo>
                    <a:pt x="34" y="45"/>
                  </a:lnTo>
                  <a:lnTo>
                    <a:pt x="45" y="34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79" name="Freeform 171"/>
            <p:cNvSpPr/>
            <p:nvPr/>
          </p:nvSpPr>
          <p:spPr>
            <a:xfrm>
              <a:off x="2752" y="2445"/>
              <a:ext cx="33" cy="3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3" y="23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0" y="11"/>
                </a:cxn>
                <a:cxn ang="0">
                  <a:pos x="11" y="0"/>
                </a:cxn>
              </a:cxnLst>
              <a:pathLst>
                <a:path w="33" h="34">
                  <a:moveTo>
                    <a:pt x="11" y="0"/>
                  </a:moveTo>
                  <a:lnTo>
                    <a:pt x="33" y="23"/>
                  </a:lnTo>
                  <a:lnTo>
                    <a:pt x="22" y="34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80" name="Freeform 172"/>
            <p:cNvSpPr/>
            <p:nvPr/>
          </p:nvSpPr>
          <p:spPr>
            <a:xfrm>
              <a:off x="2763" y="2445"/>
              <a:ext cx="34" cy="57"/>
            </a:xfrm>
            <a:custGeom>
              <a:avLst/>
              <a:gdLst/>
              <a:ahLst/>
              <a:cxnLst>
                <a:cxn ang="0">
                  <a:pos x="22" y="23"/>
                </a:cxn>
                <a:cxn ang="0">
                  <a:pos x="34" y="34"/>
                </a:cxn>
                <a:cxn ang="0">
                  <a:pos x="0" y="57"/>
                </a:cxn>
                <a:cxn ang="0">
                  <a:pos x="0" y="0"/>
                </a:cxn>
                <a:cxn ang="0">
                  <a:pos x="22" y="23"/>
                </a:cxn>
              </a:cxnLst>
              <a:pathLst>
                <a:path w="34" h="57">
                  <a:moveTo>
                    <a:pt x="22" y="23"/>
                  </a:moveTo>
                  <a:lnTo>
                    <a:pt x="34" y="34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2" y="23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81" name="Freeform 173"/>
            <p:cNvSpPr/>
            <p:nvPr/>
          </p:nvSpPr>
          <p:spPr>
            <a:xfrm>
              <a:off x="2887" y="2321"/>
              <a:ext cx="11" cy="11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1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11"/>
                </a:cxn>
              </a:cxnLst>
              <a:pathLst>
                <a:path w="11" h="11">
                  <a:moveTo>
                    <a:pt x="11" y="11"/>
                  </a:moveTo>
                  <a:lnTo>
                    <a:pt x="11" y="11"/>
                  </a:lnTo>
                  <a:lnTo>
                    <a:pt x="0" y="0"/>
                  </a:lnTo>
                  <a:lnTo>
                    <a:pt x="11" y="11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82" name="Freeform 174"/>
            <p:cNvSpPr/>
            <p:nvPr/>
          </p:nvSpPr>
          <p:spPr>
            <a:xfrm>
              <a:off x="2785" y="2456"/>
              <a:ext cx="12" cy="12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2"/>
                </a:cxn>
              </a:cxnLst>
              <a:pathLst>
                <a:path w="12" h="12">
                  <a:moveTo>
                    <a:pt x="12" y="12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83" name="Freeform 175"/>
            <p:cNvSpPr/>
            <p:nvPr/>
          </p:nvSpPr>
          <p:spPr>
            <a:xfrm>
              <a:off x="2785" y="2321"/>
              <a:ext cx="113" cy="147"/>
            </a:xfrm>
            <a:custGeom>
              <a:avLst/>
              <a:gdLst/>
              <a:ahLst/>
              <a:cxnLst>
                <a:cxn ang="0">
                  <a:pos x="113" y="11"/>
                </a:cxn>
                <a:cxn ang="0">
                  <a:pos x="102" y="0"/>
                </a:cxn>
                <a:cxn ang="0">
                  <a:pos x="0" y="135"/>
                </a:cxn>
                <a:cxn ang="0">
                  <a:pos x="12" y="147"/>
                </a:cxn>
                <a:cxn ang="0">
                  <a:pos x="113" y="11"/>
                </a:cxn>
              </a:cxnLst>
              <a:pathLst>
                <a:path w="113" h="147">
                  <a:moveTo>
                    <a:pt x="113" y="11"/>
                  </a:moveTo>
                  <a:lnTo>
                    <a:pt x="102" y="0"/>
                  </a:lnTo>
                  <a:lnTo>
                    <a:pt x="0" y="135"/>
                  </a:lnTo>
                  <a:lnTo>
                    <a:pt x="12" y="147"/>
                  </a:lnTo>
                  <a:lnTo>
                    <a:pt x="113" y="11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84" name="Freeform 176"/>
            <p:cNvSpPr/>
            <p:nvPr/>
          </p:nvSpPr>
          <p:spPr>
            <a:xfrm>
              <a:off x="1239" y="2445"/>
              <a:ext cx="68" cy="79"/>
            </a:xfrm>
            <a:custGeom>
              <a:avLst/>
              <a:gdLst/>
              <a:ahLst/>
              <a:cxnLst>
                <a:cxn ang="0">
                  <a:pos x="34" y="11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57" y="57"/>
                </a:cxn>
                <a:cxn ang="0">
                  <a:pos x="68" y="79"/>
                </a:cxn>
                <a:cxn ang="0">
                  <a:pos x="45" y="57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11" y="23"/>
                </a:cxn>
                <a:cxn ang="0">
                  <a:pos x="11" y="23"/>
                </a:cxn>
                <a:cxn ang="0">
                  <a:pos x="57" y="57"/>
                </a:cxn>
                <a:cxn ang="0">
                  <a:pos x="45" y="57"/>
                </a:cxn>
                <a:cxn ang="0">
                  <a:pos x="45" y="57"/>
                </a:cxn>
                <a:cxn ang="0">
                  <a:pos x="45" y="0"/>
                </a:cxn>
                <a:cxn ang="0">
                  <a:pos x="57" y="0"/>
                </a:cxn>
                <a:cxn ang="0">
                  <a:pos x="57" y="11"/>
                </a:cxn>
                <a:cxn ang="0">
                  <a:pos x="34" y="23"/>
                </a:cxn>
                <a:cxn ang="0">
                  <a:pos x="34" y="11"/>
                </a:cxn>
              </a:cxnLst>
              <a:pathLst>
                <a:path w="68" h="79">
                  <a:moveTo>
                    <a:pt x="34" y="11"/>
                  </a:moveTo>
                  <a:lnTo>
                    <a:pt x="57" y="0"/>
                  </a:lnTo>
                  <a:lnTo>
                    <a:pt x="57" y="57"/>
                  </a:lnTo>
                  <a:lnTo>
                    <a:pt x="68" y="79"/>
                  </a:lnTo>
                  <a:lnTo>
                    <a:pt x="45" y="57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57" y="57"/>
                  </a:lnTo>
                  <a:lnTo>
                    <a:pt x="45" y="57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57" y="11"/>
                  </a:lnTo>
                  <a:lnTo>
                    <a:pt x="34" y="23"/>
                  </a:lnTo>
                  <a:lnTo>
                    <a:pt x="34" y="11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85" name="Freeform 177"/>
            <p:cNvSpPr/>
            <p:nvPr/>
          </p:nvSpPr>
          <p:spPr>
            <a:xfrm>
              <a:off x="1250" y="2456"/>
              <a:ext cx="23" cy="2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3" y="0"/>
                </a:cxn>
                <a:cxn ang="0">
                  <a:pos x="23" y="12"/>
                </a:cxn>
                <a:cxn ang="0">
                  <a:pos x="23" y="12"/>
                </a:cxn>
                <a:cxn ang="0">
                  <a:pos x="23" y="12"/>
                </a:cxn>
                <a:cxn ang="0">
                  <a:pos x="0" y="23"/>
                </a:cxn>
                <a:cxn ang="0">
                  <a:pos x="0" y="12"/>
                </a:cxn>
              </a:cxnLst>
              <a:pathLst>
                <a:path w="23" h="23">
                  <a:moveTo>
                    <a:pt x="0" y="12"/>
                  </a:moveTo>
                  <a:lnTo>
                    <a:pt x="23" y="0"/>
                  </a:lnTo>
                  <a:lnTo>
                    <a:pt x="23" y="12"/>
                  </a:lnTo>
                  <a:lnTo>
                    <a:pt x="0" y="23"/>
                  </a:lnTo>
                  <a:lnTo>
                    <a:pt x="0" y="12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86" name="Freeform 178"/>
            <p:cNvSpPr/>
            <p:nvPr/>
          </p:nvSpPr>
          <p:spPr>
            <a:xfrm>
              <a:off x="1250" y="2445"/>
              <a:ext cx="46" cy="57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46" y="0"/>
                </a:cxn>
                <a:cxn ang="0">
                  <a:pos x="46" y="57"/>
                </a:cxn>
                <a:cxn ang="0">
                  <a:pos x="0" y="23"/>
                </a:cxn>
                <a:cxn ang="0">
                  <a:pos x="23" y="11"/>
                </a:cxn>
              </a:cxnLst>
              <a:pathLst>
                <a:path w="46" h="57">
                  <a:moveTo>
                    <a:pt x="23" y="11"/>
                  </a:moveTo>
                  <a:lnTo>
                    <a:pt x="46" y="0"/>
                  </a:lnTo>
                  <a:lnTo>
                    <a:pt x="46" y="57"/>
                  </a:lnTo>
                  <a:lnTo>
                    <a:pt x="0" y="23"/>
                  </a:lnTo>
                  <a:lnTo>
                    <a:pt x="23" y="11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87" name="Rectangle 179"/>
            <p:cNvSpPr/>
            <p:nvPr/>
          </p:nvSpPr>
          <p:spPr>
            <a:xfrm>
              <a:off x="1273" y="2456"/>
              <a:ext cx="11" cy="1"/>
            </a:xfrm>
            <a:prstGeom prst="rect">
              <a:avLst/>
            </a:prstGeom>
            <a:blipFill rotWithShape="0">
              <a:blip r:embed="rId7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88" name="Freeform 180"/>
            <p:cNvSpPr/>
            <p:nvPr/>
          </p:nvSpPr>
          <p:spPr>
            <a:xfrm>
              <a:off x="1194" y="2310"/>
              <a:ext cx="90" cy="14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79" y="146"/>
                </a:cxn>
                <a:cxn ang="0">
                  <a:pos x="90" y="146"/>
                </a:cxn>
                <a:cxn ang="0">
                  <a:pos x="11" y="0"/>
                </a:cxn>
              </a:cxnLst>
              <a:pathLst>
                <a:path w="90" h="146">
                  <a:moveTo>
                    <a:pt x="11" y="0"/>
                  </a:moveTo>
                  <a:lnTo>
                    <a:pt x="0" y="0"/>
                  </a:lnTo>
                  <a:lnTo>
                    <a:pt x="79" y="146"/>
                  </a:lnTo>
                  <a:lnTo>
                    <a:pt x="90" y="146"/>
                  </a:lnTo>
                  <a:lnTo>
                    <a:pt x="11" y="0"/>
                  </a:lnTo>
                  <a:close/>
                </a:path>
              </a:pathLst>
            </a:custGeom>
            <a:blipFill rotWithShape="0">
              <a:blip r:embed="rId7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789" name="Rectangle 181"/>
            <p:cNvSpPr/>
            <p:nvPr/>
          </p:nvSpPr>
          <p:spPr>
            <a:xfrm>
              <a:off x="1149" y="2174"/>
              <a:ext cx="68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i="1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90" name="Rectangle 182"/>
            <p:cNvSpPr/>
            <p:nvPr/>
          </p:nvSpPr>
          <p:spPr>
            <a:xfrm>
              <a:off x="1194" y="2174"/>
              <a:ext cx="6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91" name="Rectangle 183"/>
            <p:cNvSpPr/>
            <p:nvPr/>
          </p:nvSpPr>
          <p:spPr>
            <a:xfrm>
              <a:off x="3767" y="2773"/>
              <a:ext cx="168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steps also dope the polysilicon.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792" name="Rectangle 184"/>
          <p:cNvSpPr/>
          <p:nvPr/>
        </p:nvSpPr>
        <p:spPr>
          <a:xfrm>
            <a:off x="5300663" y="4940300"/>
            <a:ext cx="1587" cy="17463"/>
          </a:xfrm>
          <a:prstGeom prst="rect">
            <a:avLst/>
          </a:prstGeom>
          <a:blipFill rotWithShape="0">
            <a:blip r:embed="rId2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185"/>
          <p:cNvGrpSpPr/>
          <p:nvPr/>
        </p:nvGrpSpPr>
        <p:grpSpPr>
          <a:xfrm>
            <a:off x="1196975" y="4706938"/>
            <a:ext cx="7446963" cy="1219200"/>
            <a:chOff x="754" y="3213"/>
            <a:chExt cx="4691" cy="768"/>
          </a:xfrm>
        </p:grpSpPr>
        <p:sp>
          <p:nvSpPr>
            <p:cNvPr id="68794" name="Rectangle 186"/>
            <p:cNvSpPr/>
            <p:nvPr/>
          </p:nvSpPr>
          <p:spPr>
            <a:xfrm>
              <a:off x="754" y="3360"/>
              <a:ext cx="463" cy="135"/>
            </a:xfrm>
            <a:prstGeom prst="rect">
              <a:avLst/>
            </a:prstGeom>
            <a:blipFill rotWithShape="0">
              <a:blip r:embed="rId7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95" name="Rectangle 187"/>
            <p:cNvSpPr/>
            <p:nvPr/>
          </p:nvSpPr>
          <p:spPr>
            <a:xfrm>
              <a:off x="754" y="3360"/>
              <a:ext cx="47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96" name="Rectangle 188"/>
            <p:cNvSpPr/>
            <p:nvPr/>
          </p:nvSpPr>
          <p:spPr>
            <a:xfrm>
              <a:off x="1217" y="3360"/>
              <a:ext cx="11" cy="14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97" name="Rectangle 189"/>
            <p:cNvSpPr/>
            <p:nvPr/>
          </p:nvSpPr>
          <p:spPr>
            <a:xfrm>
              <a:off x="754" y="3495"/>
              <a:ext cx="463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98" name="Rectangle 190"/>
            <p:cNvSpPr/>
            <p:nvPr/>
          </p:nvSpPr>
          <p:spPr>
            <a:xfrm>
              <a:off x="754" y="3360"/>
              <a:ext cx="11" cy="13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99" name="Rectangle 191"/>
            <p:cNvSpPr/>
            <p:nvPr/>
          </p:nvSpPr>
          <p:spPr>
            <a:xfrm>
              <a:off x="2300" y="3360"/>
              <a:ext cx="384" cy="135"/>
            </a:xfrm>
            <a:prstGeom prst="rect">
              <a:avLst/>
            </a:prstGeom>
            <a:blipFill rotWithShape="0">
              <a:blip r:embed="rId7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0" name="Rectangle 192"/>
            <p:cNvSpPr/>
            <p:nvPr/>
          </p:nvSpPr>
          <p:spPr>
            <a:xfrm>
              <a:off x="2300" y="3360"/>
              <a:ext cx="395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1" name="Rectangle 193"/>
            <p:cNvSpPr/>
            <p:nvPr/>
          </p:nvSpPr>
          <p:spPr>
            <a:xfrm>
              <a:off x="2684" y="3360"/>
              <a:ext cx="11" cy="14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2" name="Rectangle 194"/>
            <p:cNvSpPr/>
            <p:nvPr/>
          </p:nvSpPr>
          <p:spPr>
            <a:xfrm>
              <a:off x="2300" y="3495"/>
              <a:ext cx="384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3" name="Rectangle 195"/>
            <p:cNvSpPr/>
            <p:nvPr/>
          </p:nvSpPr>
          <p:spPr>
            <a:xfrm>
              <a:off x="2300" y="3360"/>
              <a:ext cx="11" cy="13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4" name="Rectangle 196"/>
            <p:cNvSpPr/>
            <p:nvPr/>
          </p:nvSpPr>
          <p:spPr>
            <a:xfrm>
              <a:off x="1826" y="3360"/>
              <a:ext cx="384" cy="147"/>
            </a:xfrm>
            <a:prstGeom prst="rect">
              <a:avLst/>
            </a:prstGeom>
            <a:blipFill rotWithShape="0">
              <a:blip r:embed="rId7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5" name="Rectangle 197"/>
            <p:cNvSpPr/>
            <p:nvPr/>
          </p:nvSpPr>
          <p:spPr>
            <a:xfrm>
              <a:off x="1826" y="3360"/>
              <a:ext cx="395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6" name="Rectangle 198"/>
            <p:cNvSpPr/>
            <p:nvPr/>
          </p:nvSpPr>
          <p:spPr>
            <a:xfrm>
              <a:off x="2210" y="3360"/>
              <a:ext cx="11" cy="15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7" name="Rectangle 199"/>
            <p:cNvSpPr/>
            <p:nvPr/>
          </p:nvSpPr>
          <p:spPr>
            <a:xfrm>
              <a:off x="1826" y="3507"/>
              <a:ext cx="38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8" name="Rectangle 200"/>
            <p:cNvSpPr/>
            <p:nvPr/>
          </p:nvSpPr>
          <p:spPr>
            <a:xfrm>
              <a:off x="1826" y="3360"/>
              <a:ext cx="11" cy="14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09" name="Rectangle 201"/>
            <p:cNvSpPr/>
            <p:nvPr/>
          </p:nvSpPr>
          <p:spPr>
            <a:xfrm>
              <a:off x="2774" y="3360"/>
              <a:ext cx="519" cy="135"/>
            </a:xfrm>
            <a:prstGeom prst="rect">
              <a:avLst/>
            </a:prstGeom>
            <a:blipFill rotWithShape="0">
              <a:blip r:embed="rId7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0" name="Rectangle 202"/>
            <p:cNvSpPr/>
            <p:nvPr/>
          </p:nvSpPr>
          <p:spPr>
            <a:xfrm>
              <a:off x="2774" y="3360"/>
              <a:ext cx="531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1" name="Rectangle 203"/>
            <p:cNvSpPr/>
            <p:nvPr/>
          </p:nvSpPr>
          <p:spPr>
            <a:xfrm>
              <a:off x="3293" y="3360"/>
              <a:ext cx="12" cy="14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2" name="Rectangle 204"/>
            <p:cNvSpPr/>
            <p:nvPr/>
          </p:nvSpPr>
          <p:spPr>
            <a:xfrm>
              <a:off x="2774" y="3495"/>
              <a:ext cx="519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3" name="Rectangle 205"/>
            <p:cNvSpPr/>
            <p:nvPr/>
          </p:nvSpPr>
          <p:spPr>
            <a:xfrm>
              <a:off x="2774" y="3360"/>
              <a:ext cx="11" cy="13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4" name="Rectangle 206"/>
            <p:cNvSpPr/>
            <p:nvPr/>
          </p:nvSpPr>
          <p:spPr>
            <a:xfrm>
              <a:off x="1296" y="3360"/>
              <a:ext cx="440" cy="135"/>
            </a:xfrm>
            <a:prstGeom prst="rect">
              <a:avLst/>
            </a:prstGeom>
            <a:blipFill rotWithShape="0">
              <a:blip r:embed="rId7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5" name="Rectangle 207"/>
            <p:cNvSpPr/>
            <p:nvPr/>
          </p:nvSpPr>
          <p:spPr>
            <a:xfrm>
              <a:off x="1296" y="3360"/>
              <a:ext cx="451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6" name="Rectangle 208"/>
            <p:cNvSpPr/>
            <p:nvPr/>
          </p:nvSpPr>
          <p:spPr>
            <a:xfrm>
              <a:off x="1736" y="3360"/>
              <a:ext cx="11" cy="14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7" name="Rectangle 209"/>
            <p:cNvSpPr/>
            <p:nvPr/>
          </p:nvSpPr>
          <p:spPr>
            <a:xfrm>
              <a:off x="1296" y="3495"/>
              <a:ext cx="440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8" name="Rectangle 210"/>
            <p:cNvSpPr/>
            <p:nvPr/>
          </p:nvSpPr>
          <p:spPr>
            <a:xfrm>
              <a:off x="1296" y="3360"/>
              <a:ext cx="11" cy="13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19" name="Rectangle 211"/>
            <p:cNvSpPr/>
            <p:nvPr/>
          </p:nvSpPr>
          <p:spPr>
            <a:xfrm>
              <a:off x="754" y="3733"/>
              <a:ext cx="2539" cy="2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20" name="Rectangle 212"/>
            <p:cNvSpPr/>
            <p:nvPr/>
          </p:nvSpPr>
          <p:spPr>
            <a:xfrm>
              <a:off x="754" y="3733"/>
              <a:ext cx="2551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21" name="Rectangle 213"/>
            <p:cNvSpPr/>
            <p:nvPr/>
          </p:nvSpPr>
          <p:spPr>
            <a:xfrm>
              <a:off x="3293" y="3733"/>
              <a:ext cx="12" cy="24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22" name="Rectangle 214"/>
            <p:cNvSpPr/>
            <p:nvPr/>
          </p:nvSpPr>
          <p:spPr>
            <a:xfrm>
              <a:off x="754" y="3970"/>
              <a:ext cx="253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23" name="Rectangle 215"/>
            <p:cNvSpPr/>
            <p:nvPr/>
          </p:nvSpPr>
          <p:spPr>
            <a:xfrm>
              <a:off x="754" y="3733"/>
              <a:ext cx="11" cy="23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24" name="Freeform 216"/>
            <p:cNvSpPr/>
            <p:nvPr/>
          </p:nvSpPr>
          <p:spPr>
            <a:xfrm>
              <a:off x="754" y="3597"/>
              <a:ext cx="2539" cy="136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4"/>
                </a:cxn>
                <a:cxn ang="0">
                  <a:pos x="372" y="34"/>
                </a:cxn>
                <a:cxn ang="0">
                  <a:pos x="372" y="0"/>
                </a:cxn>
                <a:cxn ang="0">
                  <a:pos x="1151" y="0"/>
                </a:cxn>
                <a:cxn ang="0">
                  <a:pos x="1151" y="34"/>
                </a:cxn>
                <a:cxn ang="0">
                  <a:pos x="1354" y="34"/>
                </a:cxn>
                <a:cxn ang="0">
                  <a:pos x="1354" y="0"/>
                </a:cxn>
                <a:cxn ang="0">
                  <a:pos x="2133" y="0"/>
                </a:cxn>
                <a:cxn ang="0">
                  <a:pos x="2133" y="34"/>
                </a:cxn>
                <a:cxn ang="0">
                  <a:pos x="2539" y="34"/>
                </a:cxn>
                <a:cxn ang="0">
                  <a:pos x="2539" y="136"/>
                </a:cxn>
                <a:cxn ang="0">
                  <a:pos x="0" y="136"/>
                </a:cxn>
              </a:cxnLst>
              <a:pathLst>
                <a:path w="2539" h="136">
                  <a:moveTo>
                    <a:pt x="0" y="136"/>
                  </a:moveTo>
                  <a:lnTo>
                    <a:pt x="0" y="34"/>
                  </a:lnTo>
                  <a:lnTo>
                    <a:pt x="372" y="34"/>
                  </a:lnTo>
                  <a:lnTo>
                    <a:pt x="372" y="0"/>
                  </a:lnTo>
                  <a:lnTo>
                    <a:pt x="1151" y="0"/>
                  </a:lnTo>
                  <a:lnTo>
                    <a:pt x="1151" y="34"/>
                  </a:lnTo>
                  <a:lnTo>
                    <a:pt x="1354" y="34"/>
                  </a:lnTo>
                  <a:lnTo>
                    <a:pt x="1354" y="0"/>
                  </a:lnTo>
                  <a:lnTo>
                    <a:pt x="2133" y="0"/>
                  </a:lnTo>
                  <a:lnTo>
                    <a:pt x="2133" y="34"/>
                  </a:lnTo>
                  <a:lnTo>
                    <a:pt x="2539" y="34"/>
                  </a:lnTo>
                  <a:lnTo>
                    <a:pt x="2539" y="136"/>
                  </a:lnTo>
                  <a:lnTo>
                    <a:pt x="0" y="136"/>
                  </a:lnTo>
                  <a:close/>
                </a:path>
              </a:pathLst>
            </a:custGeom>
            <a:blipFill rotWithShape="0">
              <a:blip r:embed="rId3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825" name="Rectangle 217"/>
            <p:cNvSpPr/>
            <p:nvPr/>
          </p:nvSpPr>
          <p:spPr>
            <a:xfrm>
              <a:off x="754" y="3631"/>
              <a:ext cx="11" cy="10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26" name="Rectangle 218"/>
            <p:cNvSpPr/>
            <p:nvPr/>
          </p:nvSpPr>
          <p:spPr>
            <a:xfrm>
              <a:off x="754" y="3631"/>
              <a:ext cx="38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27" name="Rectangle 219"/>
            <p:cNvSpPr/>
            <p:nvPr/>
          </p:nvSpPr>
          <p:spPr>
            <a:xfrm>
              <a:off x="1126" y="3597"/>
              <a:ext cx="12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28" name="Rectangle 220"/>
            <p:cNvSpPr/>
            <p:nvPr/>
          </p:nvSpPr>
          <p:spPr>
            <a:xfrm>
              <a:off x="1126" y="3597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29" name="Rectangle 221"/>
            <p:cNvSpPr/>
            <p:nvPr/>
          </p:nvSpPr>
          <p:spPr>
            <a:xfrm>
              <a:off x="1905" y="3597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0" name="Rectangle 222"/>
            <p:cNvSpPr/>
            <p:nvPr/>
          </p:nvSpPr>
          <p:spPr>
            <a:xfrm>
              <a:off x="1905" y="3631"/>
              <a:ext cx="215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1" name="Rectangle 223"/>
            <p:cNvSpPr/>
            <p:nvPr/>
          </p:nvSpPr>
          <p:spPr>
            <a:xfrm>
              <a:off x="2108" y="3597"/>
              <a:ext cx="12" cy="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2" name="Rectangle 224"/>
            <p:cNvSpPr/>
            <p:nvPr/>
          </p:nvSpPr>
          <p:spPr>
            <a:xfrm>
              <a:off x="2108" y="3597"/>
              <a:ext cx="790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3" name="Rectangle 225"/>
            <p:cNvSpPr/>
            <p:nvPr/>
          </p:nvSpPr>
          <p:spPr>
            <a:xfrm>
              <a:off x="2887" y="3597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4" name="Rectangle 226"/>
            <p:cNvSpPr/>
            <p:nvPr/>
          </p:nvSpPr>
          <p:spPr>
            <a:xfrm>
              <a:off x="2887" y="3631"/>
              <a:ext cx="418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5" name="Rectangle 227"/>
            <p:cNvSpPr/>
            <p:nvPr/>
          </p:nvSpPr>
          <p:spPr>
            <a:xfrm>
              <a:off x="3293" y="3631"/>
              <a:ext cx="12" cy="11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6" name="Rectangle 228"/>
            <p:cNvSpPr/>
            <p:nvPr/>
          </p:nvSpPr>
          <p:spPr>
            <a:xfrm>
              <a:off x="754" y="3733"/>
              <a:ext cx="253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7" name="Rectangle 229"/>
            <p:cNvSpPr/>
            <p:nvPr/>
          </p:nvSpPr>
          <p:spPr>
            <a:xfrm>
              <a:off x="1420" y="3462"/>
              <a:ext cx="214" cy="3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8" name="Rectangle 230"/>
            <p:cNvSpPr/>
            <p:nvPr/>
          </p:nvSpPr>
          <p:spPr>
            <a:xfrm>
              <a:off x="1420" y="3462"/>
              <a:ext cx="226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39" name="Rectangle 231"/>
            <p:cNvSpPr/>
            <p:nvPr/>
          </p:nvSpPr>
          <p:spPr>
            <a:xfrm>
              <a:off x="1634" y="3462"/>
              <a:ext cx="12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40" name="Rectangle 232"/>
            <p:cNvSpPr/>
            <p:nvPr/>
          </p:nvSpPr>
          <p:spPr>
            <a:xfrm>
              <a:off x="1420" y="3495"/>
              <a:ext cx="214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41" name="Rectangle 233"/>
            <p:cNvSpPr/>
            <p:nvPr/>
          </p:nvSpPr>
          <p:spPr>
            <a:xfrm>
              <a:off x="1420" y="3462"/>
              <a:ext cx="11" cy="3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42" name="Rectangle 234"/>
            <p:cNvSpPr/>
            <p:nvPr/>
          </p:nvSpPr>
          <p:spPr>
            <a:xfrm>
              <a:off x="2379" y="3462"/>
              <a:ext cx="226" cy="3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43" name="Rectangle 235"/>
            <p:cNvSpPr/>
            <p:nvPr/>
          </p:nvSpPr>
          <p:spPr>
            <a:xfrm>
              <a:off x="2379" y="3462"/>
              <a:ext cx="237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44" name="Rectangle 236"/>
            <p:cNvSpPr/>
            <p:nvPr/>
          </p:nvSpPr>
          <p:spPr>
            <a:xfrm>
              <a:off x="2605" y="3462"/>
              <a:ext cx="11" cy="45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45" name="Rectangle 237"/>
            <p:cNvSpPr/>
            <p:nvPr/>
          </p:nvSpPr>
          <p:spPr>
            <a:xfrm>
              <a:off x="2379" y="3495"/>
              <a:ext cx="226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46" name="Rectangle 238"/>
            <p:cNvSpPr/>
            <p:nvPr/>
          </p:nvSpPr>
          <p:spPr>
            <a:xfrm>
              <a:off x="2379" y="3462"/>
              <a:ext cx="11" cy="3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47" name="Freeform 239"/>
            <p:cNvSpPr/>
            <p:nvPr/>
          </p:nvSpPr>
          <p:spPr>
            <a:xfrm>
              <a:off x="2887" y="3439"/>
              <a:ext cx="406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406" y="0"/>
                </a:cxn>
                <a:cxn ang="0">
                  <a:pos x="406" y="192"/>
                </a:cxn>
                <a:cxn ang="0">
                  <a:pos x="0" y="192"/>
                </a:cxn>
              </a:cxnLst>
              <a:pathLst>
                <a:path w="406" h="192">
                  <a:moveTo>
                    <a:pt x="0" y="192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06" y="0"/>
                  </a:lnTo>
                  <a:lnTo>
                    <a:pt x="406" y="192"/>
                  </a:lnTo>
                  <a:lnTo>
                    <a:pt x="0" y="192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848" name="Freeform 240"/>
            <p:cNvSpPr/>
            <p:nvPr/>
          </p:nvSpPr>
          <p:spPr>
            <a:xfrm>
              <a:off x="2887" y="3439"/>
              <a:ext cx="45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5" y="11"/>
                </a:cxn>
                <a:cxn ang="0">
                  <a:pos x="11" y="34"/>
                </a:cxn>
                <a:cxn ang="0">
                  <a:pos x="0" y="23"/>
                </a:cxn>
                <a:cxn ang="0">
                  <a:pos x="11" y="23"/>
                </a:cxn>
                <a:cxn ang="0">
                  <a:pos x="11" y="192"/>
                </a:cxn>
                <a:cxn ang="0">
                  <a:pos x="0" y="192"/>
                </a:cxn>
              </a:cxnLst>
              <a:pathLst>
                <a:path w="45" h="192">
                  <a:moveTo>
                    <a:pt x="0" y="192"/>
                  </a:moveTo>
                  <a:lnTo>
                    <a:pt x="0" y="23"/>
                  </a:lnTo>
                  <a:lnTo>
                    <a:pt x="34" y="0"/>
                  </a:lnTo>
                  <a:lnTo>
                    <a:pt x="45" y="11"/>
                  </a:lnTo>
                  <a:lnTo>
                    <a:pt x="11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192"/>
                  </a:lnTo>
                  <a:lnTo>
                    <a:pt x="0" y="192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849" name="Rectangle 241"/>
            <p:cNvSpPr/>
            <p:nvPr/>
          </p:nvSpPr>
          <p:spPr>
            <a:xfrm>
              <a:off x="2921" y="3439"/>
              <a:ext cx="38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50" name="Rectangle 242"/>
            <p:cNvSpPr/>
            <p:nvPr/>
          </p:nvSpPr>
          <p:spPr>
            <a:xfrm>
              <a:off x="3293" y="3439"/>
              <a:ext cx="12" cy="20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51" name="Rectangle 243"/>
            <p:cNvSpPr/>
            <p:nvPr/>
          </p:nvSpPr>
          <p:spPr>
            <a:xfrm>
              <a:off x="2887" y="3631"/>
              <a:ext cx="406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52" name="Freeform 244"/>
            <p:cNvSpPr/>
            <p:nvPr/>
          </p:nvSpPr>
          <p:spPr>
            <a:xfrm>
              <a:off x="754" y="3439"/>
              <a:ext cx="372" cy="192"/>
            </a:xfrm>
            <a:custGeom>
              <a:avLst/>
              <a:gdLst/>
              <a:ahLst/>
              <a:cxnLst>
                <a:cxn ang="0">
                  <a:pos x="372" y="192"/>
                </a:cxn>
                <a:cxn ang="0">
                  <a:pos x="372" y="23"/>
                </a:cxn>
                <a:cxn ang="0">
                  <a:pos x="338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372" y="192"/>
                </a:cxn>
              </a:cxnLst>
              <a:pathLst>
                <a:path w="372" h="192">
                  <a:moveTo>
                    <a:pt x="372" y="192"/>
                  </a:moveTo>
                  <a:lnTo>
                    <a:pt x="372" y="23"/>
                  </a:lnTo>
                  <a:lnTo>
                    <a:pt x="33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372" y="192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853" name="Freeform 245"/>
            <p:cNvSpPr/>
            <p:nvPr/>
          </p:nvSpPr>
          <p:spPr>
            <a:xfrm>
              <a:off x="1092" y="3439"/>
              <a:ext cx="46" cy="192"/>
            </a:xfrm>
            <a:custGeom>
              <a:avLst/>
              <a:gdLst/>
              <a:ahLst/>
              <a:cxnLst>
                <a:cxn ang="0">
                  <a:pos x="34" y="192"/>
                </a:cxn>
                <a:cxn ang="0">
                  <a:pos x="34" y="23"/>
                </a:cxn>
                <a:cxn ang="0">
                  <a:pos x="46" y="23"/>
                </a:cxn>
                <a:cxn ang="0">
                  <a:pos x="34" y="34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192"/>
                </a:cxn>
                <a:cxn ang="0">
                  <a:pos x="34" y="192"/>
                </a:cxn>
              </a:cxnLst>
              <a:pathLst>
                <a:path w="46" h="192">
                  <a:moveTo>
                    <a:pt x="34" y="192"/>
                  </a:moveTo>
                  <a:lnTo>
                    <a:pt x="34" y="23"/>
                  </a:lnTo>
                  <a:lnTo>
                    <a:pt x="46" y="23"/>
                  </a:lnTo>
                  <a:lnTo>
                    <a:pt x="34" y="34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46" y="23"/>
                  </a:lnTo>
                  <a:lnTo>
                    <a:pt x="46" y="192"/>
                  </a:lnTo>
                  <a:lnTo>
                    <a:pt x="34" y="192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854" name="Rectangle 246"/>
            <p:cNvSpPr/>
            <p:nvPr/>
          </p:nvSpPr>
          <p:spPr>
            <a:xfrm>
              <a:off x="754" y="3439"/>
              <a:ext cx="338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55" name="Rectangle 247"/>
            <p:cNvSpPr/>
            <p:nvPr/>
          </p:nvSpPr>
          <p:spPr>
            <a:xfrm>
              <a:off x="754" y="3439"/>
              <a:ext cx="11" cy="20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56" name="Rectangle 248"/>
            <p:cNvSpPr/>
            <p:nvPr/>
          </p:nvSpPr>
          <p:spPr>
            <a:xfrm>
              <a:off x="754" y="3631"/>
              <a:ext cx="38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57" name="Freeform 249"/>
            <p:cNvSpPr/>
            <p:nvPr/>
          </p:nvSpPr>
          <p:spPr>
            <a:xfrm>
              <a:off x="1905" y="3428"/>
              <a:ext cx="203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169" y="0"/>
                </a:cxn>
                <a:cxn ang="0">
                  <a:pos x="203" y="45"/>
                </a:cxn>
                <a:cxn ang="0">
                  <a:pos x="203" y="203"/>
                </a:cxn>
                <a:cxn ang="0">
                  <a:pos x="0" y="203"/>
                </a:cxn>
              </a:cxnLst>
              <a:pathLst>
                <a:path w="203" h="203">
                  <a:moveTo>
                    <a:pt x="0" y="203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169" y="0"/>
                  </a:lnTo>
                  <a:lnTo>
                    <a:pt x="203" y="45"/>
                  </a:lnTo>
                  <a:lnTo>
                    <a:pt x="203" y="203"/>
                  </a:lnTo>
                  <a:lnTo>
                    <a:pt x="0" y="203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858" name="Freeform 250"/>
            <p:cNvSpPr/>
            <p:nvPr/>
          </p:nvSpPr>
          <p:spPr>
            <a:xfrm>
              <a:off x="1905" y="3428"/>
              <a:ext cx="215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9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215" y="45"/>
                </a:cxn>
                <a:cxn ang="0">
                  <a:pos x="215" y="45"/>
                </a:cxn>
                <a:cxn ang="0">
                  <a:pos x="215" y="45"/>
                </a:cxn>
                <a:cxn ang="0">
                  <a:pos x="203" y="56"/>
                </a:cxn>
                <a:cxn ang="0">
                  <a:pos x="169" y="11"/>
                </a:cxn>
                <a:cxn ang="0">
                  <a:pos x="181" y="0"/>
                </a:cxn>
                <a:cxn ang="0">
                  <a:pos x="169" y="11"/>
                </a:cxn>
                <a:cxn ang="0">
                  <a:pos x="34" y="11"/>
                </a:cxn>
                <a:cxn ang="0">
                  <a:pos x="34" y="0"/>
                </a:cxn>
                <a:cxn ang="0">
                  <a:pos x="45" y="11"/>
                </a:cxn>
                <a:cxn ang="0">
                  <a:pos x="11" y="45"/>
                </a:cxn>
                <a:cxn ang="0">
                  <a:pos x="0" y="34"/>
                </a:cxn>
                <a:cxn ang="0">
                  <a:pos x="11" y="34"/>
                </a:cxn>
                <a:cxn ang="0">
                  <a:pos x="11" y="203"/>
                </a:cxn>
                <a:cxn ang="0">
                  <a:pos x="0" y="203"/>
                </a:cxn>
              </a:cxnLst>
              <a:pathLst>
                <a:path w="215" h="203">
                  <a:moveTo>
                    <a:pt x="0" y="203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169" y="0"/>
                  </a:lnTo>
                  <a:lnTo>
                    <a:pt x="181" y="0"/>
                  </a:lnTo>
                  <a:lnTo>
                    <a:pt x="215" y="45"/>
                  </a:lnTo>
                  <a:lnTo>
                    <a:pt x="203" y="56"/>
                  </a:lnTo>
                  <a:lnTo>
                    <a:pt x="169" y="11"/>
                  </a:lnTo>
                  <a:lnTo>
                    <a:pt x="181" y="0"/>
                  </a:lnTo>
                  <a:lnTo>
                    <a:pt x="169" y="11"/>
                  </a:lnTo>
                  <a:lnTo>
                    <a:pt x="34" y="11"/>
                  </a:lnTo>
                  <a:lnTo>
                    <a:pt x="34" y="0"/>
                  </a:lnTo>
                  <a:lnTo>
                    <a:pt x="45" y="11"/>
                  </a:lnTo>
                  <a:lnTo>
                    <a:pt x="11" y="45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1" y="203"/>
                  </a:lnTo>
                  <a:lnTo>
                    <a:pt x="0" y="203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859" name="Rectangle 251"/>
            <p:cNvSpPr/>
            <p:nvPr/>
          </p:nvSpPr>
          <p:spPr>
            <a:xfrm>
              <a:off x="2108" y="3473"/>
              <a:ext cx="12" cy="169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0" name="Rectangle 252"/>
            <p:cNvSpPr/>
            <p:nvPr/>
          </p:nvSpPr>
          <p:spPr>
            <a:xfrm>
              <a:off x="1905" y="3631"/>
              <a:ext cx="203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1" name="Rectangle 253"/>
            <p:cNvSpPr/>
            <p:nvPr/>
          </p:nvSpPr>
          <p:spPr>
            <a:xfrm>
              <a:off x="2108" y="3495"/>
              <a:ext cx="779" cy="102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2" name="Rectangle 254"/>
            <p:cNvSpPr/>
            <p:nvPr/>
          </p:nvSpPr>
          <p:spPr>
            <a:xfrm>
              <a:off x="2108" y="3495"/>
              <a:ext cx="790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3" name="Rectangle 255"/>
            <p:cNvSpPr/>
            <p:nvPr/>
          </p:nvSpPr>
          <p:spPr>
            <a:xfrm>
              <a:off x="2887" y="3495"/>
              <a:ext cx="11" cy="11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4" name="Rectangle 256"/>
            <p:cNvSpPr/>
            <p:nvPr/>
          </p:nvSpPr>
          <p:spPr>
            <a:xfrm>
              <a:off x="2108" y="3597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5" name="Rectangle 257"/>
            <p:cNvSpPr/>
            <p:nvPr/>
          </p:nvSpPr>
          <p:spPr>
            <a:xfrm>
              <a:off x="2108" y="3495"/>
              <a:ext cx="12" cy="10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6" name="Rectangle 258"/>
            <p:cNvSpPr/>
            <p:nvPr/>
          </p:nvSpPr>
          <p:spPr>
            <a:xfrm>
              <a:off x="1126" y="3495"/>
              <a:ext cx="779" cy="102"/>
            </a:xfrm>
            <a:prstGeom prst="rect">
              <a:avLst/>
            </a:prstGeom>
            <a:blipFill rotWithShape="0">
              <a:blip r:embed="rId5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7" name="Rectangle 259"/>
            <p:cNvSpPr/>
            <p:nvPr/>
          </p:nvSpPr>
          <p:spPr>
            <a:xfrm>
              <a:off x="1126" y="3495"/>
              <a:ext cx="790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8" name="Rectangle 260"/>
            <p:cNvSpPr/>
            <p:nvPr/>
          </p:nvSpPr>
          <p:spPr>
            <a:xfrm>
              <a:off x="1905" y="3495"/>
              <a:ext cx="11" cy="113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69" name="Rectangle 261"/>
            <p:cNvSpPr/>
            <p:nvPr/>
          </p:nvSpPr>
          <p:spPr>
            <a:xfrm>
              <a:off x="1126" y="3597"/>
              <a:ext cx="779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0" name="Rectangle 262"/>
            <p:cNvSpPr/>
            <p:nvPr/>
          </p:nvSpPr>
          <p:spPr>
            <a:xfrm>
              <a:off x="1126" y="3495"/>
              <a:ext cx="12" cy="10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1" name="Rectangle 263"/>
            <p:cNvSpPr/>
            <p:nvPr/>
          </p:nvSpPr>
          <p:spPr>
            <a:xfrm>
              <a:off x="2379" y="3394"/>
              <a:ext cx="226" cy="68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2" name="Rectangle 264"/>
            <p:cNvSpPr/>
            <p:nvPr/>
          </p:nvSpPr>
          <p:spPr>
            <a:xfrm>
              <a:off x="2379" y="3394"/>
              <a:ext cx="237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3" name="Rectangle 265"/>
            <p:cNvSpPr/>
            <p:nvPr/>
          </p:nvSpPr>
          <p:spPr>
            <a:xfrm>
              <a:off x="2605" y="3394"/>
              <a:ext cx="11" cy="79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4" name="Rectangle 266"/>
            <p:cNvSpPr/>
            <p:nvPr/>
          </p:nvSpPr>
          <p:spPr>
            <a:xfrm>
              <a:off x="2379" y="3462"/>
              <a:ext cx="226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5" name="Rectangle 267"/>
            <p:cNvSpPr/>
            <p:nvPr/>
          </p:nvSpPr>
          <p:spPr>
            <a:xfrm>
              <a:off x="2379" y="3394"/>
              <a:ext cx="11" cy="6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6" name="Rectangle 268"/>
            <p:cNvSpPr/>
            <p:nvPr/>
          </p:nvSpPr>
          <p:spPr>
            <a:xfrm>
              <a:off x="1420" y="3394"/>
              <a:ext cx="214" cy="68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7" name="Rectangle 269"/>
            <p:cNvSpPr/>
            <p:nvPr/>
          </p:nvSpPr>
          <p:spPr>
            <a:xfrm>
              <a:off x="1420" y="3394"/>
              <a:ext cx="226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8" name="Rectangle 270"/>
            <p:cNvSpPr/>
            <p:nvPr/>
          </p:nvSpPr>
          <p:spPr>
            <a:xfrm>
              <a:off x="1634" y="3394"/>
              <a:ext cx="12" cy="79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79" name="Rectangle 271"/>
            <p:cNvSpPr/>
            <p:nvPr/>
          </p:nvSpPr>
          <p:spPr>
            <a:xfrm>
              <a:off x="1420" y="3462"/>
              <a:ext cx="21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0" name="Rectangle 272"/>
            <p:cNvSpPr/>
            <p:nvPr/>
          </p:nvSpPr>
          <p:spPr>
            <a:xfrm>
              <a:off x="1420" y="3394"/>
              <a:ext cx="11" cy="6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1" name="Rectangle 273"/>
            <p:cNvSpPr/>
            <p:nvPr/>
          </p:nvSpPr>
          <p:spPr>
            <a:xfrm>
              <a:off x="2605" y="3495"/>
              <a:ext cx="282" cy="4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2" name="Rectangle 274"/>
            <p:cNvSpPr/>
            <p:nvPr/>
          </p:nvSpPr>
          <p:spPr>
            <a:xfrm>
              <a:off x="2605" y="3495"/>
              <a:ext cx="293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3" name="Rectangle 275"/>
            <p:cNvSpPr/>
            <p:nvPr/>
          </p:nvSpPr>
          <p:spPr>
            <a:xfrm>
              <a:off x="2887" y="3495"/>
              <a:ext cx="11" cy="5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4" name="Rectangle 276"/>
            <p:cNvSpPr/>
            <p:nvPr/>
          </p:nvSpPr>
          <p:spPr>
            <a:xfrm>
              <a:off x="2605" y="3541"/>
              <a:ext cx="282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5" name="Rectangle 277"/>
            <p:cNvSpPr/>
            <p:nvPr/>
          </p:nvSpPr>
          <p:spPr>
            <a:xfrm>
              <a:off x="2605" y="3495"/>
              <a:ext cx="11" cy="4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6" name="Rectangle 278"/>
            <p:cNvSpPr/>
            <p:nvPr/>
          </p:nvSpPr>
          <p:spPr>
            <a:xfrm>
              <a:off x="2108" y="3495"/>
              <a:ext cx="271" cy="4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7" name="Rectangle 279"/>
            <p:cNvSpPr/>
            <p:nvPr/>
          </p:nvSpPr>
          <p:spPr>
            <a:xfrm>
              <a:off x="2108" y="3495"/>
              <a:ext cx="282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8" name="Rectangle 280"/>
            <p:cNvSpPr/>
            <p:nvPr/>
          </p:nvSpPr>
          <p:spPr>
            <a:xfrm>
              <a:off x="2379" y="3495"/>
              <a:ext cx="11" cy="5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89" name="Rectangle 281"/>
            <p:cNvSpPr/>
            <p:nvPr/>
          </p:nvSpPr>
          <p:spPr>
            <a:xfrm>
              <a:off x="2108" y="3541"/>
              <a:ext cx="271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0" name="Rectangle 282"/>
            <p:cNvSpPr/>
            <p:nvPr/>
          </p:nvSpPr>
          <p:spPr>
            <a:xfrm>
              <a:off x="2108" y="3495"/>
              <a:ext cx="12" cy="4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1" name="Rectangle 283"/>
            <p:cNvSpPr/>
            <p:nvPr/>
          </p:nvSpPr>
          <p:spPr>
            <a:xfrm>
              <a:off x="1126" y="3495"/>
              <a:ext cx="294" cy="46"/>
            </a:xfrm>
            <a:prstGeom prst="rect">
              <a:avLst/>
            </a:prstGeom>
            <a:blipFill rotWithShape="0">
              <a:blip r:embed="rId8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2" name="Rectangle 284"/>
            <p:cNvSpPr/>
            <p:nvPr/>
          </p:nvSpPr>
          <p:spPr>
            <a:xfrm>
              <a:off x="1126" y="3495"/>
              <a:ext cx="305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3" name="Rectangle 285"/>
            <p:cNvSpPr/>
            <p:nvPr/>
          </p:nvSpPr>
          <p:spPr>
            <a:xfrm>
              <a:off x="1420" y="3495"/>
              <a:ext cx="11" cy="5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4" name="Rectangle 286"/>
            <p:cNvSpPr/>
            <p:nvPr/>
          </p:nvSpPr>
          <p:spPr>
            <a:xfrm>
              <a:off x="1126" y="3541"/>
              <a:ext cx="294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5" name="Rectangle 287"/>
            <p:cNvSpPr/>
            <p:nvPr/>
          </p:nvSpPr>
          <p:spPr>
            <a:xfrm>
              <a:off x="1126" y="3495"/>
              <a:ext cx="12" cy="4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6" name="Rectangle 288"/>
            <p:cNvSpPr/>
            <p:nvPr/>
          </p:nvSpPr>
          <p:spPr>
            <a:xfrm>
              <a:off x="1634" y="3495"/>
              <a:ext cx="271" cy="46"/>
            </a:xfrm>
            <a:prstGeom prst="rect">
              <a:avLst/>
            </a:prstGeom>
            <a:blipFill rotWithShape="0">
              <a:blip r:embed="rId8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7" name="Rectangle 289"/>
            <p:cNvSpPr/>
            <p:nvPr/>
          </p:nvSpPr>
          <p:spPr>
            <a:xfrm>
              <a:off x="1634" y="3495"/>
              <a:ext cx="282" cy="12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8" name="Rectangle 290"/>
            <p:cNvSpPr/>
            <p:nvPr/>
          </p:nvSpPr>
          <p:spPr>
            <a:xfrm>
              <a:off x="1905" y="3495"/>
              <a:ext cx="11" cy="57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899" name="Rectangle 291"/>
            <p:cNvSpPr/>
            <p:nvPr/>
          </p:nvSpPr>
          <p:spPr>
            <a:xfrm>
              <a:off x="1634" y="3541"/>
              <a:ext cx="271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00" name="Rectangle 292"/>
            <p:cNvSpPr/>
            <p:nvPr/>
          </p:nvSpPr>
          <p:spPr>
            <a:xfrm>
              <a:off x="1634" y="3495"/>
              <a:ext cx="12" cy="4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01" name="Rectangle 293"/>
            <p:cNvSpPr/>
            <p:nvPr/>
          </p:nvSpPr>
          <p:spPr>
            <a:xfrm>
              <a:off x="3767" y="3529"/>
              <a:ext cx="1351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(i) After deposition of SiO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02" name="Rectangle 294"/>
            <p:cNvSpPr/>
            <p:nvPr/>
          </p:nvSpPr>
          <p:spPr>
            <a:xfrm>
              <a:off x="5122" y="3586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03" name="Rectangle 295"/>
            <p:cNvSpPr/>
            <p:nvPr/>
          </p:nvSpPr>
          <p:spPr>
            <a:xfrm>
              <a:off x="3767" y="3631"/>
              <a:ext cx="1678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insulator and contact hole etch.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04" name="Rectangle 296"/>
            <p:cNvSpPr/>
            <p:nvPr/>
          </p:nvSpPr>
          <p:spPr>
            <a:xfrm>
              <a:off x="3519" y="3213"/>
              <a:ext cx="19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SiO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05" name="Rectangle 297"/>
            <p:cNvSpPr/>
            <p:nvPr/>
          </p:nvSpPr>
          <p:spPr>
            <a:xfrm>
              <a:off x="3666" y="3270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06" name="Freeform 298"/>
            <p:cNvSpPr/>
            <p:nvPr/>
          </p:nvSpPr>
          <p:spPr>
            <a:xfrm>
              <a:off x="3293" y="3337"/>
              <a:ext cx="57" cy="45"/>
            </a:xfrm>
            <a:custGeom>
              <a:avLst/>
              <a:gdLst/>
              <a:ahLst/>
              <a:cxnLst>
                <a:cxn ang="0">
                  <a:pos x="46" y="34"/>
                </a:cxn>
                <a:cxn ang="0">
                  <a:pos x="57" y="45"/>
                </a:cxn>
                <a:cxn ang="0">
                  <a:pos x="57" y="45"/>
                </a:cxn>
                <a:cxn ang="0">
                  <a:pos x="57" y="45"/>
                </a:cxn>
                <a:cxn ang="0">
                  <a:pos x="0" y="45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0" y="45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57" y="34"/>
                </a:cxn>
                <a:cxn ang="0">
                  <a:pos x="57" y="45"/>
                </a:cxn>
                <a:cxn ang="0">
                  <a:pos x="46" y="45"/>
                </a:cxn>
                <a:cxn ang="0">
                  <a:pos x="34" y="34"/>
                </a:cxn>
                <a:cxn ang="0">
                  <a:pos x="46" y="34"/>
                </a:cxn>
              </a:cxnLst>
              <a:pathLst>
                <a:path w="57" h="45">
                  <a:moveTo>
                    <a:pt x="46" y="34"/>
                  </a:moveTo>
                  <a:lnTo>
                    <a:pt x="57" y="45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34" y="0"/>
                  </a:lnTo>
                  <a:lnTo>
                    <a:pt x="34" y="12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57" y="34"/>
                  </a:lnTo>
                  <a:lnTo>
                    <a:pt x="57" y="45"/>
                  </a:lnTo>
                  <a:lnTo>
                    <a:pt x="46" y="45"/>
                  </a:lnTo>
                  <a:lnTo>
                    <a:pt x="34" y="34"/>
                  </a:lnTo>
                  <a:lnTo>
                    <a:pt x="46" y="34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907" name="Freeform 299"/>
            <p:cNvSpPr/>
            <p:nvPr/>
          </p:nvSpPr>
          <p:spPr>
            <a:xfrm>
              <a:off x="3316" y="3349"/>
              <a:ext cx="23" cy="2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0" y="0"/>
                </a:cxn>
                <a:cxn ang="0">
                  <a:pos x="11" y="0"/>
                </a:cxn>
              </a:cxnLst>
              <a:pathLst>
                <a:path w="23" h="22">
                  <a:moveTo>
                    <a:pt x="11" y="0"/>
                  </a:moveTo>
                  <a:lnTo>
                    <a:pt x="23" y="22"/>
                  </a:lnTo>
                  <a:lnTo>
                    <a:pt x="11" y="22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908" name="Freeform 300"/>
            <p:cNvSpPr/>
            <p:nvPr/>
          </p:nvSpPr>
          <p:spPr>
            <a:xfrm>
              <a:off x="3293" y="3349"/>
              <a:ext cx="57" cy="33"/>
            </a:xfrm>
            <a:custGeom>
              <a:avLst/>
              <a:gdLst/>
              <a:ahLst/>
              <a:cxnLst>
                <a:cxn ang="0">
                  <a:pos x="46" y="22"/>
                </a:cxn>
                <a:cxn ang="0">
                  <a:pos x="57" y="33"/>
                </a:cxn>
                <a:cxn ang="0">
                  <a:pos x="0" y="33"/>
                </a:cxn>
                <a:cxn ang="0">
                  <a:pos x="34" y="0"/>
                </a:cxn>
                <a:cxn ang="0">
                  <a:pos x="46" y="22"/>
                </a:cxn>
              </a:cxnLst>
              <a:pathLst>
                <a:path w="57" h="33">
                  <a:moveTo>
                    <a:pt x="46" y="22"/>
                  </a:moveTo>
                  <a:lnTo>
                    <a:pt x="57" y="33"/>
                  </a:lnTo>
                  <a:lnTo>
                    <a:pt x="0" y="33"/>
                  </a:lnTo>
                  <a:lnTo>
                    <a:pt x="34" y="0"/>
                  </a:lnTo>
                  <a:lnTo>
                    <a:pt x="46" y="22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909" name="Rectangle 301"/>
            <p:cNvSpPr/>
            <p:nvPr/>
          </p:nvSpPr>
          <p:spPr>
            <a:xfrm>
              <a:off x="3497" y="3292"/>
              <a:ext cx="1" cy="11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910" name="Freeform 302"/>
            <p:cNvSpPr/>
            <p:nvPr/>
          </p:nvSpPr>
          <p:spPr>
            <a:xfrm>
              <a:off x="3339" y="3292"/>
              <a:ext cx="158" cy="79"/>
            </a:xfrm>
            <a:custGeom>
              <a:avLst/>
              <a:gdLst/>
              <a:ahLst/>
              <a:cxnLst>
                <a:cxn ang="0">
                  <a:pos x="158" y="11"/>
                </a:cxn>
                <a:cxn ang="0">
                  <a:pos x="158" y="0"/>
                </a:cxn>
                <a:cxn ang="0">
                  <a:pos x="0" y="68"/>
                </a:cxn>
                <a:cxn ang="0">
                  <a:pos x="0" y="79"/>
                </a:cxn>
                <a:cxn ang="0">
                  <a:pos x="158" y="11"/>
                </a:cxn>
              </a:cxnLst>
              <a:pathLst>
                <a:path w="158" h="79">
                  <a:moveTo>
                    <a:pt x="158" y="11"/>
                  </a:moveTo>
                  <a:lnTo>
                    <a:pt x="158" y="0"/>
                  </a:lnTo>
                  <a:lnTo>
                    <a:pt x="0" y="68"/>
                  </a:lnTo>
                  <a:lnTo>
                    <a:pt x="0" y="79"/>
                  </a:lnTo>
                  <a:lnTo>
                    <a:pt x="158" y="11"/>
                  </a:ln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8911" name="Rectangle 303"/>
          <p:cNvSpPr/>
          <p:nvPr/>
        </p:nvSpPr>
        <p:spPr>
          <a:xfrm>
            <a:off x="455613" y="273050"/>
            <a:ext cx="822642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简化的</a:t>
            </a:r>
            <a:r>
              <a:rPr lang="en-US" altLang="zh-CN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CMOS</a:t>
            </a:r>
            <a:r>
              <a:rPr lang="zh-CN" altLang="en-US" sz="44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工艺流程</a:t>
            </a:r>
            <a:endParaRPr lang="zh-CN" altLang="en-US" sz="44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简化的</a:t>
            </a:r>
            <a: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CMOS</a:t>
            </a:r>
            <a:r>
              <a:rPr kumimoji="0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工艺流程</a:t>
            </a: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Rectangle 3"/>
          <p:cNvSpPr/>
          <p:nvPr/>
        </p:nvSpPr>
        <p:spPr>
          <a:xfrm>
            <a:off x="5935663" y="1930400"/>
            <a:ext cx="1587" cy="19050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4"/>
          <p:cNvSpPr/>
          <p:nvPr/>
        </p:nvSpPr>
        <p:spPr>
          <a:xfrm>
            <a:off x="5659438" y="2066925"/>
            <a:ext cx="1587" cy="20638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125538" y="1792288"/>
            <a:ext cx="7467600" cy="1497012"/>
            <a:chOff x="709" y="1129"/>
            <a:chExt cx="4704" cy="943"/>
          </a:xfrm>
        </p:grpSpPr>
        <p:sp>
          <p:nvSpPr>
            <p:cNvPr id="69638" name="Rectangle 6"/>
            <p:cNvSpPr/>
            <p:nvPr/>
          </p:nvSpPr>
          <p:spPr>
            <a:xfrm>
              <a:off x="2721" y="1290"/>
              <a:ext cx="782" cy="24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9" name="Rectangle 7"/>
            <p:cNvSpPr/>
            <p:nvPr/>
          </p:nvSpPr>
          <p:spPr>
            <a:xfrm>
              <a:off x="2721" y="1290"/>
              <a:ext cx="794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0" name="Rectangle 8"/>
            <p:cNvSpPr/>
            <p:nvPr/>
          </p:nvSpPr>
          <p:spPr>
            <a:xfrm>
              <a:off x="3503" y="1290"/>
              <a:ext cx="12" cy="26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1" name="Rectangle 9"/>
            <p:cNvSpPr/>
            <p:nvPr/>
          </p:nvSpPr>
          <p:spPr>
            <a:xfrm>
              <a:off x="2721" y="1538"/>
              <a:ext cx="78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2" name="Rectangle 10"/>
            <p:cNvSpPr/>
            <p:nvPr/>
          </p:nvSpPr>
          <p:spPr>
            <a:xfrm>
              <a:off x="2721" y="1290"/>
              <a:ext cx="12" cy="24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3" name="Rectangle 11"/>
            <p:cNvSpPr/>
            <p:nvPr/>
          </p:nvSpPr>
          <p:spPr>
            <a:xfrm>
              <a:off x="1665" y="1290"/>
              <a:ext cx="944" cy="24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4" name="Rectangle 12"/>
            <p:cNvSpPr/>
            <p:nvPr/>
          </p:nvSpPr>
          <p:spPr>
            <a:xfrm>
              <a:off x="1665" y="1290"/>
              <a:ext cx="956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5" name="Rectangle 13"/>
            <p:cNvSpPr/>
            <p:nvPr/>
          </p:nvSpPr>
          <p:spPr>
            <a:xfrm>
              <a:off x="2609" y="1290"/>
              <a:ext cx="12" cy="26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6" name="Rectangle 14"/>
            <p:cNvSpPr/>
            <p:nvPr/>
          </p:nvSpPr>
          <p:spPr>
            <a:xfrm>
              <a:off x="1665" y="1538"/>
              <a:ext cx="94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7" name="Rectangle 15"/>
            <p:cNvSpPr/>
            <p:nvPr/>
          </p:nvSpPr>
          <p:spPr>
            <a:xfrm>
              <a:off x="1665" y="1290"/>
              <a:ext cx="13" cy="24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8" name="Rectangle 16"/>
            <p:cNvSpPr/>
            <p:nvPr/>
          </p:nvSpPr>
          <p:spPr>
            <a:xfrm>
              <a:off x="709" y="1290"/>
              <a:ext cx="845" cy="248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9" name="Rectangle 17"/>
            <p:cNvSpPr/>
            <p:nvPr/>
          </p:nvSpPr>
          <p:spPr>
            <a:xfrm>
              <a:off x="709" y="1290"/>
              <a:ext cx="857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0" name="Rectangle 18"/>
            <p:cNvSpPr/>
            <p:nvPr/>
          </p:nvSpPr>
          <p:spPr>
            <a:xfrm>
              <a:off x="1554" y="1290"/>
              <a:ext cx="12" cy="261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1" name="Rectangle 19"/>
            <p:cNvSpPr/>
            <p:nvPr/>
          </p:nvSpPr>
          <p:spPr>
            <a:xfrm>
              <a:off x="709" y="1538"/>
              <a:ext cx="845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2" name="Rectangle 20"/>
            <p:cNvSpPr/>
            <p:nvPr/>
          </p:nvSpPr>
          <p:spPr>
            <a:xfrm>
              <a:off x="709" y="1290"/>
              <a:ext cx="13" cy="24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3" name="Rectangle 21"/>
            <p:cNvSpPr/>
            <p:nvPr/>
          </p:nvSpPr>
          <p:spPr>
            <a:xfrm>
              <a:off x="709" y="1389"/>
              <a:ext cx="509" cy="14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4" name="Rectangle 22"/>
            <p:cNvSpPr/>
            <p:nvPr/>
          </p:nvSpPr>
          <p:spPr>
            <a:xfrm>
              <a:off x="709" y="1389"/>
              <a:ext cx="52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5" name="Rectangle 23"/>
            <p:cNvSpPr/>
            <p:nvPr/>
          </p:nvSpPr>
          <p:spPr>
            <a:xfrm>
              <a:off x="1218" y="1389"/>
              <a:ext cx="13" cy="1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6" name="Rectangle 24"/>
            <p:cNvSpPr/>
            <p:nvPr/>
          </p:nvSpPr>
          <p:spPr>
            <a:xfrm>
              <a:off x="709" y="1538"/>
              <a:ext cx="509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7" name="Rectangle 25"/>
            <p:cNvSpPr/>
            <p:nvPr/>
          </p:nvSpPr>
          <p:spPr>
            <a:xfrm>
              <a:off x="709" y="1389"/>
              <a:ext cx="13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8" name="Rectangle 26"/>
            <p:cNvSpPr/>
            <p:nvPr/>
          </p:nvSpPr>
          <p:spPr>
            <a:xfrm>
              <a:off x="2410" y="1389"/>
              <a:ext cx="422" cy="14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59" name="Rectangle 27"/>
            <p:cNvSpPr/>
            <p:nvPr/>
          </p:nvSpPr>
          <p:spPr>
            <a:xfrm>
              <a:off x="2410" y="1389"/>
              <a:ext cx="435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0" name="Rectangle 28"/>
            <p:cNvSpPr/>
            <p:nvPr/>
          </p:nvSpPr>
          <p:spPr>
            <a:xfrm>
              <a:off x="2832" y="1389"/>
              <a:ext cx="13" cy="1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1" name="Rectangle 29"/>
            <p:cNvSpPr/>
            <p:nvPr/>
          </p:nvSpPr>
          <p:spPr>
            <a:xfrm>
              <a:off x="2410" y="1538"/>
              <a:ext cx="42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2" name="Rectangle 30"/>
            <p:cNvSpPr/>
            <p:nvPr/>
          </p:nvSpPr>
          <p:spPr>
            <a:xfrm>
              <a:off x="2410" y="1389"/>
              <a:ext cx="13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3" name="Rectangle 31"/>
            <p:cNvSpPr/>
            <p:nvPr/>
          </p:nvSpPr>
          <p:spPr>
            <a:xfrm>
              <a:off x="1889" y="1389"/>
              <a:ext cx="422" cy="162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4" name="Rectangle 32"/>
            <p:cNvSpPr/>
            <p:nvPr/>
          </p:nvSpPr>
          <p:spPr>
            <a:xfrm>
              <a:off x="1889" y="1389"/>
              <a:ext cx="43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5" name="Rectangle 33"/>
            <p:cNvSpPr/>
            <p:nvPr/>
          </p:nvSpPr>
          <p:spPr>
            <a:xfrm>
              <a:off x="2311" y="1389"/>
              <a:ext cx="12" cy="17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6" name="Rectangle 34"/>
            <p:cNvSpPr/>
            <p:nvPr/>
          </p:nvSpPr>
          <p:spPr>
            <a:xfrm>
              <a:off x="1889" y="1551"/>
              <a:ext cx="42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7" name="Rectangle 35"/>
            <p:cNvSpPr/>
            <p:nvPr/>
          </p:nvSpPr>
          <p:spPr>
            <a:xfrm>
              <a:off x="1889" y="1389"/>
              <a:ext cx="12" cy="1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8" name="Rectangle 36"/>
            <p:cNvSpPr/>
            <p:nvPr/>
          </p:nvSpPr>
          <p:spPr>
            <a:xfrm>
              <a:off x="2932" y="1389"/>
              <a:ext cx="571" cy="14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69" name="Rectangle 37"/>
            <p:cNvSpPr/>
            <p:nvPr/>
          </p:nvSpPr>
          <p:spPr>
            <a:xfrm>
              <a:off x="2932" y="1389"/>
              <a:ext cx="58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0" name="Rectangle 38"/>
            <p:cNvSpPr/>
            <p:nvPr/>
          </p:nvSpPr>
          <p:spPr>
            <a:xfrm>
              <a:off x="3503" y="1389"/>
              <a:ext cx="12" cy="1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1" name="Rectangle 39"/>
            <p:cNvSpPr/>
            <p:nvPr/>
          </p:nvSpPr>
          <p:spPr>
            <a:xfrm>
              <a:off x="2932" y="1538"/>
              <a:ext cx="571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2" name="Rectangle 40"/>
            <p:cNvSpPr/>
            <p:nvPr/>
          </p:nvSpPr>
          <p:spPr>
            <a:xfrm>
              <a:off x="2932" y="1389"/>
              <a:ext cx="12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3" name="Rectangle 41"/>
            <p:cNvSpPr/>
            <p:nvPr/>
          </p:nvSpPr>
          <p:spPr>
            <a:xfrm>
              <a:off x="1305" y="1389"/>
              <a:ext cx="484" cy="14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4" name="Rectangle 42"/>
            <p:cNvSpPr/>
            <p:nvPr/>
          </p:nvSpPr>
          <p:spPr>
            <a:xfrm>
              <a:off x="1305" y="1389"/>
              <a:ext cx="497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5" name="Rectangle 43"/>
            <p:cNvSpPr/>
            <p:nvPr/>
          </p:nvSpPr>
          <p:spPr>
            <a:xfrm>
              <a:off x="1789" y="1389"/>
              <a:ext cx="13" cy="1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6" name="Rectangle 44"/>
            <p:cNvSpPr/>
            <p:nvPr/>
          </p:nvSpPr>
          <p:spPr>
            <a:xfrm>
              <a:off x="1305" y="1538"/>
              <a:ext cx="48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7" name="Rectangle 45"/>
            <p:cNvSpPr/>
            <p:nvPr/>
          </p:nvSpPr>
          <p:spPr>
            <a:xfrm>
              <a:off x="1305" y="1389"/>
              <a:ext cx="13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8" name="Rectangle 46"/>
            <p:cNvSpPr/>
            <p:nvPr/>
          </p:nvSpPr>
          <p:spPr>
            <a:xfrm>
              <a:off x="709" y="1799"/>
              <a:ext cx="2794" cy="260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79" name="Rectangle 47"/>
            <p:cNvSpPr/>
            <p:nvPr/>
          </p:nvSpPr>
          <p:spPr>
            <a:xfrm>
              <a:off x="709" y="1799"/>
              <a:ext cx="2806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0" name="Rectangle 48"/>
            <p:cNvSpPr/>
            <p:nvPr/>
          </p:nvSpPr>
          <p:spPr>
            <a:xfrm>
              <a:off x="3503" y="1799"/>
              <a:ext cx="12" cy="27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1" name="Rectangle 49"/>
            <p:cNvSpPr/>
            <p:nvPr/>
          </p:nvSpPr>
          <p:spPr>
            <a:xfrm>
              <a:off x="709" y="2059"/>
              <a:ext cx="279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2" name="Rectangle 50"/>
            <p:cNvSpPr/>
            <p:nvPr/>
          </p:nvSpPr>
          <p:spPr>
            <a:xfrm>
              <a:off x="709" y="1799"/>
              <a:ext cx="13" cy="26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3" name="Freeform 51"/>
            <p:cNvSpPr/>
            <p:nvPr/>
          </p:nvSpPr>
          <p:spPr>
            <a:xfrm>
              <a:off x="709" y="1650"/>
              <a:ext cx="2794" cy="149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0" y="37"/>
                </a:cxn>
                <a:cxn ang="0">
                  <a:pos x="410" y="37"/>
                </a:cxn>
                <a:cxn ang="0">
                  <a:pos x="410" y="0"/>
                </a:cxn>
                <a:cxn ang="0">
                  <a:pos x="1267" y="0"/>
                </a:cxn>
                <a:cxn ang="0">
                  <a:pos x="1267" y="37"/>
                </a:cxn>
                <a:cxn ang="0">
                  <a:pos x="1490" y="37"/>
                </a:cxn>
                <a:cxn ang="0">
                  <a:pos x="1490" y="0"/>
                </a:cxn>
                <a:cxn ang="0">
                  <a:pos x="2347" y="0"/>
                </a:cxn>
                <a:cxn ang="0">
                  <a:pos x="2347" y="37"/>
                </a:cxn>
                <a:cxn ang="0">
                  <a:pos x="2794" y="37"/>
                </a:cxn>
                <a:cxn ang="0">
                  <a:pos x="2794" y="149"/>
                </a:cxn>
                <a:cxn ang="0">
                  <a:pos x="0" y="149"/>
                </a:cxn>
              </a:cxnLst>
              <a:pathLst>
                <a:path w="2794" h="149">
                  <a:moveTo>
                    <a:pt x="0" y="149"/>
                  </a:moveTo>
                  <a:lnTo>
                    <a:pt x="0" y="37"/>
                  </a:lnTo>
                  <a:lnTo>
                    <a:pt x="410" y="37"/>
                  </a:lnTo>
                  <a:lnTo>
                    <a:pt x="410" y="0"/>
                  </a:lnTo>
                  <a:lnTo>
                    <a:pt x="1267" y="0"/>
                  </a:lnTo>
                  <a:lnTo>
                    <a:pt x="1267" y="37"/>
                  </a:lnTo>
                  <a:lnTo>
                    <a:pt x="1490" y="37"/>
                  </a:lnTo>
                  <a:lnTo>
                    <a:pt x="1490" y="0"/>
                  </a:lnTo>
                  <a:lnTo>
                    <a:pt x="2347" y="0"/>
                  </a:lnTo>
                  <a:lnTo>
                    <a:pt x="2347" y="37"/>
                  </a:lnTo>
                  <a:lnTo>
                    <a:pt x="2794" y="37"/>
                  </a:lnTo>
                  <a:lnTo>
                    <a:pt x="2794" y="149"/>
                  </a:lnTo>
                  <a:lnTo>
                    <a:pt x="0" y="149"/>
                  </a:lnTo>
                  <a:close/>
                </a:path>
              </a:pathLst>
            </a:custGeom>
            <a:blipFill rotWithShape="0">
              <a:blip r:embed="rId5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84" name="Rectangle 52"/>
            <p:cNvSpPr/>
            <p:nvPr/>
          </p:nvSpPr>
          <p:spPr>
            <a:xfrm>
              <a:off x="709" y="1687"/>
              <a:ext cx="13" cy="1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5" name="Rectangle 53"/>
            <p:cNvSpPr/>
            <p:nvPr/>
          </p:nvSpPr>
          <p:spPr>
            <a:xfrm>
              <a:off x="709" y="1687"/>
              <a:ext cx="42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6" name="Rectangle 54"/>
            <p:cNvSpPr/>
            <p:nvPr/>
          </p:nvSpPr>
          <p:spPr>
            <a:xfrm>
              <a:off x="1119" y="1650"/>
              <a:ext cx="12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7" name="Rectangle 55"/>
            <p:cNvSpPr/>
            <p:nvPr/>
          </p:nvSpPr>
          <p:spPr>
            <a:xfrm>
              <a:off x="1119" y="1650"/>
              <a:ext cx="869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8" name="Rectangle 56"/>
            <p:cNvSpPr/>
            <p:nvPr/>
          </p:nvSpPr>
          <p:spPr>
            <a:xfrm>
              <a:off x="1976" y="1650"/>
              <a:ext cx="12" cy="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89" name="Rectangle 57"/>
            <p:cNvSpPr/>
            <p:nvPr/>
          </p:nvSpPr>
          <p:spPr>
            <a:xfrm>
              <a:off x="1976" y="1687"/>
              <a:ext cx="236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0" name="Rectangle 58"/>
            <p:cNvSpPr/>
            <p:nvPr/>
          </p:nvSpPr>
          <p:spPr>
            <a:xfrm>
              <a:off x="2199" y="1650"/>
              <a:ext cx="13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1" name="Rectangle 59"/>
            <p:cNvSpPr/>
            <p:nvPr/>
          </p:nvSpPr>
          <p:spPr>
            <a:xfrm>
              <a:off x="2199" y="1650"/>
              <a:ext cx="869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2" name="Rectangle 60"/>
            <p:cNvSpPr/>
            <p:nvPr/>
          </p:nvSpPr>
          <p:spPr>
            <a:xfrm>
              <a:off x="3056" y="1650"/>
              <a:ext cx="12" cy="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3" name="Rectangle 61"/>
            <p:cNvSpPr/>
            <p:nvPr/>
          </p:nvSpPr>
          <p:spPr>
            <a:xfrm>
              <a:off x="3056" y="1687"/>
              <a:ext cx="459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4" name="Rectangle 62"/>
            <p:cNvSpPr/>
            <p:nvPr/>
          </p:nvSpPr>
          <p:spPr>
            <a:xfrm>
              <a:off x="3503" y="1687"/>
              <a:ext cx="12" cy="12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5" name="Rectangle 63"/>
            <p:cNvSpPr/>
            <p:nvPr/>
          </p:nvSpPr>
          <p:spPr>
            <a:xfrm>
              <a:off x="709" y="1799"/>
              <a:ext cx="2794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6" name="Rectangle 64"/>
            <p:cNvSpPr/>
            <p:nvPr/>
          </p:nvSpPr>
          <p:spPr>
            <a:xfrm>
              <a:off x="1442" y="1501"/>
              <a:ext cx="236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7" name="Rectangle 65"/>
            <p:cNvSpPr/>
            <p:nvPr/>
          </p:nvSpPr>
          <p:spPr>
            <a:xfrm>
              <a:off x="1442" y="1501"/>
              <a:ext cx="248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8" name="Rectangle 66"/>
            <p:cNvSpPr/>
            <p:nvPr/>
          </p:nvSpPr>
          <p:spPr>
            <a:xfrm>
              <a:off x="1678" y="1501"/>
              <a:ext cx="12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99" name="Rectangle 67"/>
            <p:cNvSpPr/>
            <p:nvPr/>
          </p:nvSpPr>
          <p:spPr>
            <a:xfrm>
              <a:off x="1442" y="1538"/>
              <a:ext cx="236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00" name="Rectangle 68"/>
            <p:cNvSpPr/>
            <p:nvPr/>
          </p:nvSpPr>
          <p:spPr>
            <a:xfrm>
              <a:off x="1442" y="1501"/>
              <a:ext cx="12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01" name="Rectangle 69"/>
            <p:cNvSpPr/>
            <p:nvPr/>
          </p:nvSpPr>
          <p:spPr>
            <a:xfrm>
              <a:off x="2497" y="1501"/>
              <a:ext cx="248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02" name="Rectangle 70"/>
            <p:cNvSpPr/>
            <p:nvPr/>
          </p:nvSpPr>
          <p:spPr>
            <a:xfrm>
              <a:off x="2497" y="1501"/>
              <a:ext cx="26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03" name="Rectangle 71"/>
            <p:cNvSpPr/>
            <p:nvPr/>
          </p:nvSpPr>
          <p:spPr>
            <a:xfrm>
              <a:off x="2745" y="1501"/>
              <a:ext cx="13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04" name="Rectangle 72"/>
            <p:cNvSpPr/>
            <p:nvPr/>
          </p:nvSpPr>
          <p:spPr>
            <a:xfrm>
              <a:off x="2497" y="1538"/>
              <a:ext cx="248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05" name="Rectangle 73"/>
            <p:cNvSpPr/>
            <p:nvPr/>
          </p:nvSpPr>
          <p:spPr>
            <a:xfrm>
              <a:off x="2497" y="1501"/>
              <a:ext cx="13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06" name="Freeform 74"/>
            <p:cNvSpPr/>
            <p:nvPr/>
          </p:nvSpPr>
          <p:spPr>
            <a:xfrm>
              <a:off x="3056" y="1476"/>
              <a:ext cx="447" cy="211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5"/>
                </a:cxn>
                <a:cxn ang="0">
                  <a:pos x="37" y="0"/>
                </a:cxn>
                <a:cxn ang="0">
                  <a:pos x="447" y="0"/>
                </a:cxn>
                <a:cxn ang="0">
                  <a:pos x="447" y="211"/>
                </a:cxn>
                <a:cxn ang="0">
                  <a:pos x="0" y="211"/>
                </a:cxn>
              </a:cxnLst>
              <a:pathLst>
                <a:path w="447" h="211">
                  <a:moveTo>
                    <a:pt x="0" y="211"/>
                  </a:moveTo>
                  <a:lnTo>
                    <a:pt x="0" y="25"/>
                  </a:lnTo>
                  <a:lnTo>
                    <a:pt x="37" y="0"/>
                  </a:lnTo>
                  <a:lnTo>
                    <a:pt x="447" y="0"/>
                  </a:lnTo>
                  <a:lnTo>
                    <a:pt x="447" y="211"/>
                  </a:lnTo>
                  <a:lnTo>
                    <a:pt x="0" y="211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07" name="Freeform 75"/>
            <p:cNvSpPr/>
            <p:nvPr/>
          </p:nvSpPr>
          <p:spPr>
            <a:xfrm>
              <a:off x="3056" y="1476"/>
              <a:ext cx="50" cy="211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50" y="13"/>
                </a:cxn>
                <a:cxn ang="0">
                  <a:pos x="12" y="37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11"/>
                </a:cxn>
                <a:cxn ang="0">
                  <a:pos x="0" y="211"/>
                </a:cxn>
              </a:cxnLst>
              <a:pathLst>
                <a:path w="50" h="211">
                  <a:moveTo>
                    <a:pt x="0" y="211"/>
                  </a:moveTo>
                  <a:lnTo>
                    <a:pt x="0" y="25"/>
                  </a:lnTo>
                  <a:lnTo>
                    <a:pt x="37" y="0"/>
                  </a:lnTo>
                  <a:lnTo>
                    <a:pt x="50" y="13"/>
                  </a:lnTo>
                  <a:lnTo>
                    <a:pt x="12" y="37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11"/>
                  </a:lnTo>
                  <a:lnTo>
                    <a:pt x="0" y="211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08" name="Rectangle 76"/>
            <p:cNvSpPr/>
            <p:nvPr/>
          </p:nvSpPr>
          <p:spPr>
            <a:xfrm>
              <a:off x="3093" y="1476"/>
              <a:ext cx="42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09" name="Rectangle 77"/>
            <p:cNvSpPr/>
            <p:nvPr/>
          </p:nvSpPr>
          <p:spPr>
            <a:xfrm>
              <a:off x="3503" y="1476"/>
              <a:ext cx="12" cy="22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10" name="Rectangle 78"/>
            <p:cNvSpPr/>
            <p:nvPr/>
          </p:nvSpPr>
          <p:spPr>
            <a:xfrm>
              <a:off x="3056" y="1687"/>
              <a:ext cx="447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11" name="Freeform 79"/>
            <p:cNvSpPr/>
            <p:nvPr/>
          </p:nvSpPr>
          <p:spPr>
            <a:xfrm>
              <a:off x="709" y="1476"/>
              <a:ext cx="410" cy="211"/>
            </a:xfrm>
            <a:custGeom>
              <a:avLst/>
              <a:gdLst/>
              <a:ahLst/>
              <a:cxnLst>
                <a:cxn ang="0">
                  <a:pos x="410" y="211"/>
                </a:cxn>
                <a:cxn ang="0">
                  <a:pos x="410" y="25"/>
                </a:cxn>
                <a:cxn ang="0">
                  <a:pos x="373" y="0"/>
                </a:cxn>
                <a:cxn ang="0">
                  <a:pos x="0" y="0"/>
                </a:cxn>
                <a:cxn ang="0">
                  <a:pos x="0" y="211"/>
                </a:cxn>
                <a:cxn ang="0">
                  <a:pos x="410" y="211"/>
                </a:cxn>
              </a:cxnLst>
              <a:pathLst>
                <a:path w="410" h="211">
                  <a:moveTo>
                    <a:pt x="410" y="211"/>
                  </a:moveTo>
                  <a:lnTo>
                    <a:pt x="410" y="25"/>
                  </a:lnTo>
                  <a:lnTo>
                    <a:pt x="373" y="0"/>
                  </a:lnTo>
                  <a:lnTo>
                    <a:pt x="0" y="0"/>
                  </a:lnTo>
                  <a:lnTo>
                    <a:pt x="0" y="211"/>
                  </a:lnTo>
                  <a:lnTo>
                    <a:pt x="410" y="211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12" name="Freeform 80"/>
            <p:cNvSpPr/>
            <p:nvPr/>
          </p:nvSpPr>
          <p:spPr>
            <a:xfrm>
              <a:off x="1082" y="1476"/>
              <a:ext cx="49" cy="211"/>
            </a:xfrm>
            <a:custGeom>
              <a:avLst/>
              <a:gdLst/>
              <a:ahLst/>
              <a:cxnLst>
                <a:cxn ang="0">
                  <a:pos x="37" y="211"/>
                </a:cxn>
                <a:cxn ang="0">
                  <a:pos x="37" y="25"/>
                </a:cxn>
                <a:cxn ang="0">
                  <a:pos x="49" y="25"/>
                </a:cxn>
                <a:cxn ang="0">
                  <a:pos x="37" y="37"/>
                </a:cxn>
                <a:cxn ang="0">
                  <a:pos x="0" y="13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9" y="25"/>
                </a:cxn>
                <a:cxn ang="0">
                  <a:pos x="49" y="25"/>
                </a:cxn>
                <a:cxn ang="0">
                  <a:pos x="49" y="25"/>
                </a:cxn>
                <a:cxn ang="0">
                  <a:pos x="49" y="211"/>
                </a:cxn>
                <a:cxn ang="0">
                  <a:pos x="37" y="211"/>
                </a:cxn>
              </a:cxnLst>
              <a:pathLst>
                <a:path w="49" h="211">
                  <a:moveTo>
                    <a:pt x="37" y="211"/>
                  </a:moveTo>
                  <a:lnTo>
                    <a:pt x="37" y="25"/>
                  </a:lnTo>
                  <a:lnTo>
                    <a:pt x="49" y="25"/>
                  </a:lnTo>
                  <a:lnTo>
                    <a:pt x="37" y="3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2" y="0"/>
                  </a:lnTo>
                  <a:lnTo>
                    <a:pt x="49" y="25"/>
                  </a:lnTo>
                  <a:lnTo>
                    <a:pt x="49" y="211"/>
                  </a:lnTo>
                  <a:lnTo>
                    <a:pt x="37" y="211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13" name="Rectangle 81"/>
            <p:cNvSpPr/>
            <p:nvPr/>
          </p:nvSpPr>
          <p:spPr>
            <a:xfrm>
              <a:off x="709" y="1476"/>
              <a:ext cx="37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14" name="Rectangle 82"/>
            <p:cNvSpPr/>
            <p:nvPr/>
          </p:nvSpPr>
          <p:spPr>
            <a:xfrm>
              <a:off x="709" y="1476"/>
              <a:ext cx="13" cy="22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15" name="Rectangle 83"/>
            <p:cNvSpPr/>
            <p:nvPr/>
          </p:nvSpPr>
          <p:spPr>
            <a:xfrm>
              <a:off x="709" y="1687"/>
              <a:ext cx="42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16" name="Freeform 84"/>
            <p:cNvSpPr/>
            <p:nvPr/>
          </p:nvSpPr>
          <p:spPr>
            <a:xfrm>
              <a:off x="1976" y="1464"/>
              <a:ext cx="223" cy="223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86" y="0"/>
                </a:cxn>
                <a:cxn ang="0">
                  <a:pos x="223" y="49"/>
                </a:cxn>
                <a:cxn ang="0">
                  <a:pos x="223" y="223"/>
                </a:cxn>
                <a:cxn ang="0">
                  <a:pos x="0" y="223"/>
                </a:cxn>
              </a:cxnLst>
              <a:pathLst>
                <a:path w="223" h="223">
                  <a:moveTo>
                    <a:pt x="0" y="223"/>
                  </a:moveTo>
                  <a:lnTo>
                    <a:pt x="0" y="37"/>
                  </a:lnTo>
                  <a:lnTo>
                    <a:pt x="37" y="0"/>
                  </a:lnTo>
                  <a:lnTo>
                    <a:pt x="186" y="0"/>
                  </a:lnTo>
                  <a:lnTo>
                    <a:pt x="223" y="49"/>
                  </a:lnTo>
                  <a:lnTo>
                    <a:pt x="223" y="223"/>
                  </a:lnTo>
                  <a:lnTo>
                    <a:pt x="0" y="223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17" name="Freeform 85"/>
            <p:cNvSpPr/>
            <p:nvPr/>
          </p:nvSpPr>
          <p:spPr>
            <a:xfrm>
              <a:off x="1976" y="1464"/>
              <a:ext cx="236" cy="223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186" y="0"/>
                </a:cxn>
                <a:cxn ang="0">
                  <a:pos x="198" y="0"/>
                </a:cxn>
                <a:cxn ang="0">
                  <a:pos x="198" y="0"/>
                </a:cxn>
                <a:cxn ang="0">
                  <a:pos x="236" y="49"/>
                </a:cxn>
                <a:cxn ang="0">
                  <a:pos x="236" y="49"/>
                </a:cxn>
                <a:cxn ang="0">
                  <a:pos x="236" y="49"/>
                </a:cxn>
                <a:cxn ang="0">
                  <a:pos x="223" y="62"/>
                </a:cxn>
                <a:cxn ang="0">
                  <a:pos x="186" y="12"/>
                </a:cxn>
                <a:cxn ang="0">
                  <a:pos x="198" y="0"/>
                </a:cxn>
                <a:cxn ang="0">
                  <a:pos x="186" y="12"/>
                </a:cxn>
                <a:cxn ang="0">
                  <a:pos x="37" y="12"/>
                </a:cxn>
                <a:cxn ang="0">
                  <a:pos x="37" y="0"/>
                </a:cxn>
                <a:cxn ang="0">
                  <a:pos x="49" y="12"/>
                </a:cxn>
                <a:cxn ang="0">
                  <a:pos x="12" y="49"/>
                </a:cxn>
                <a:cxn ang="0">
                  <a:pos x="0" y="37"/>
                </a:cxn>
                <a:cxn ang="0">
                  <a:pos x="12" y="37"/>
                </a:cxn>
                <a:cxn ang="0">
                  <a:pos x="12" y="223"/>
                </a:cxn>
                <a:cxn ang="0">
                  <a:pos x="0" y="223"/>
                </a:cxn>
              </a:cxnLst>
              <a:pathLst>
                <a:path w="236" h="223">
                  <a:moveTo>
                    <a:pt x="0" y="223"/>
                  </a:moveTo>
                  <a:lnTo>
                    <a:pt x="0" y="37"/>
                  </a:lnTo>
                  <a:lnTo>
                    <a:pt x="37" y="0"/>
                  </a:lnTo>
                  <a:lnTo>
                    <a:pt x="186" y="0"/>
                  </a:lnTo>
                  <a:lnTo>
                    <a:pt x="198" y="0"/>
                  </a:lnTo>
                  <a:lnTo>
                    <a:pt x="236" y="49"/>
                  </a:lnTo>
                  <a:lnTo>
                    <a:pt x="223" y="62"/>
                  </a:lnTo>
                  <a:lnTo>
                    <a:pt x="186" y="12"/>
                  </a:lnTo>
                  <a:lnTo>
                    <a:pt x="198" y="0"/>
                  </a:lnTo>
                  <a:lnTo>
                    <a:pt x="186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49" y="12"/>
                  </a:lnTo>
                  <a:lnTo>
                    <a:pt x="12" y="49"/>
                  </a:lnTo>
                  <a:lnTo>
                    <a:pt x="0" y="37"/>
                  </a:lnTo>
                  <a:lnTo>
                    <a:pt x="12" y="37"/>
                  </a:lnTo>
                  <a:lnTo>
                    <a:pt x="12" y="223"/>
                  </a:lnTo>
                  <a:lnTo>
                    <a:pt x="0" y="223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18" name="Rectangle 86"/>
            <p:cNvSpPr/>
            <p:nvPr/>
          </p:nvSpPr>
          <p:spPr>
            <a:xfrm>
              <a:off x="2199" y="1513"/>
              <a:ext cx="13" cy="1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19" name="Rectangle 87"/>
            <p:cNvSpPr/>
            <p:nvPr/>
          </p:nvSpPr>
          <p:spPr>
            <a:xfrm>
              <a:off x="1976" y="1687"/>
              <a:ext cx="22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0" name="Rectangle 88"/>
            <p:cNvSpPr/>
            <p:nvPr/>
          </p:nvSpPr>
          <p:spPr>
            <a:xfrm>
              <a:off x="2199" y="1538"/>
              <a:ext cx="857" cy="112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1" name="Rectangle 89"/>
            <p:cNvSpPr/>
            <p:nvPr/>
          </p:nvSpPr>
          <p:spPr>
            <a:xfrm>
              <a:off x="2199" y="1538"/>
              <a:ext cx="869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2" name="Rectangle 90"/>
            <p:cNvSpPr/>
            <p:nvPr/>
          </p:nvSpPr>
          <p:spPr>
            <a:xfrm>
              <a:off x="3056" y="1538"/>
              <a:ext cx="12" cy="12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3" name="Rectangle 91"/>
            <p:cNvSpPr/>
            <p:nvPr/>
          </p:nvSpPr>
          <p:spPr>
            <a:xfrm>
              <a:off x="2199" y="1650"/>
              <a:ext cx="857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4" name="Rectangle 92"/>
            <p:cNvSpPr/>
            <p:nvPr/>
          </p:nvSpPr>
          <p:spPr>
            <a:xfrm>
              <a:off x="2199" y="1538"/>
              <a:ext cx="13" cy="1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5" name="Rectangle 93"/>
            <p:cNvSpPr/>
            <p:nvPr/>
          </p:nvSpPr>
          <p:spPr>
            <a:xfrm>
              <a:off x="1119" y="1538"/>
              <a:ext cx="857" cy="112"/>
            </a:xfrm>
            <a:prstGeom prst="rect">
              <a:avLst/>
            </a:prstGeom>
            <a:blipFill rotWithShape="0">
              <a:blip r:embed="rId7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6" name="Rectangle 94"/>
            <p:cNvSpPr/>
            <p:nvPr/>
          </p:nvSpPr>
          <p:spPr>
            <a:xfrm>
              <a:off x="1119" y="1538"/>
              <a:ext cx="869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7" name="Rectangle 95"/>
            <p:cNvSpPr/>
            <p:nvPr/>
          </p:nvSpPr>
          <p:spPr>
            <a:xfrm>
              <a:off x="1976" y="1538"/>
              <a:ext cx="12" cy="12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8" name="Rectangle 96"/>
            <p:cNvSpPr/>
            <p:nvPr/>
          </p:nvSpPr>
          <p:spPr>
            <a:xfrm>
              <a:off x="1119" y="1650"/>
              <a:ext cx="857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9" name="Rectangle 97"/>
            <p:cNvSpPr/>
            <p:nvPr/>
          </p:nvSpPr>
          <p:spPr>
            <a:xfrm>
              <a:off x="1119" y="1538"/>
              <a:ext cx="12" cy="1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0" name="Rectangle 98"/>
            <p:cNvSpPr/>
            <p:nvPr/>
          </p:nvSpPr>
          <p:spPr>
            <a:xfrm>
              <a:off x="2497" y="1427"/>
              <a:ext cx="248" cy="74"/>
            </a:xfrm>
            <a:prstGeom prst="rect">
              <a:avLst/>
            </a:prstGeom>
            <a:blipFill rotWithShape="0">
              <a:blip r:embed="rId8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1" name="Rectangle 99"/>
            <p:cNvSpPr/>
            <p:nvPr/>
          </p:nvSpPr>
          <p:spPr>
            <a:xfrm>
              <a:off x="2497" y="1427"/>
              <a:ext cx="26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2" name="Rectangle 100"/>
            <p:cNvSpPr/>
            <p:nvPr/>
          </p:nvSpPr>
          <p:spPr>
            <a:xfrm>
              <a:off x="2745" y="1427"/>
              <a:ext cx="13" cy="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3" name="Rectangle 101"/>
            <p:cNvSpPr/>
            <p:nvPr/>
          </p:nvSpPr>
          <p:spPr>
            <a:xfrm>
              <a:off x="2497" y="1501"/>
              <a:ext cx="248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4" name="Rectangle 102"/>
            <p:cNvSpPr/>
            <p:nvPr/>
          </p:nvSpPr>
          <p:spPr>
            <a:xfrm>
              <a:off x="2497" y="1427"/>
              <a:ext cx="13" cy="7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5" name="Rectangle 103"/>
            <p:cNvSpPr/>
            <p:nvPr/>
          </p:nvSpPr>
          <p:spPr>
            <a:xfrm>
              <a:off x="1442" y="1427"/>
              <a:ext cx="236" cy="74"/>
            </a:xfrm>
            <a:prstGeom prst="rect">
              <a:avLst/>
            </a:prstGeom>
            <a:blipFill rotWithShape="0">
              <a:blip r:embed="rId8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6" name="Rectangle 104"/>
            <p:cNvSpPr/>
            <p:nvPr/>
          </p:nvSpPr>
          <p:spPr>
            <a:xfrm>
              <a:off x="1442" y="1427"/>
              <a:ext cx="248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7" name="Rectangle 105"/>
            <p:cNvSpPr/>
            <p:nvPr/>
          </p:nvSpPr>
          <p:spPr>
            <a:xfrm>
              <a:off x="1678" y="1427"/>
              <a:ext cx="12" cy="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8" name="Rectangle 106"/>
            <p:cNvSpPr/>
            <p:nvPr/>
          </p:nvSpPr>
          <p:spPr>
            <a:xfrm>
              <a:off x="1442" y="1501"/>
              <a:ext cx="236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39" name="Rectangle 107"/>
            <p:cNvSpPr/>
            <p:nvPr/>
          </p:nvSpPr>
          <p:spPr>
            <a:xfrm>
              <a:off x="1442" y="1427"/>
              <a:ext cx="12" cy="7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0" name="Rectangle 108"/>
            <p:cNvSpPr/>
            <p:nvPr/>
          </p:nvSpPr>
          <p:spPr>
            <a:xfrm>
              <a:off x="2745" y="1538"/>
              <a:ext cx="311" cy="50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1" name="Rectangle 109"/>
            <p:cNvSpPr/>
            <p:nvPr/>
          </p:nvSpPr>
          <p:spPr>
            <a:xfrm>
              <a:off x="2745" y="1538"/>
              <a:ext cx="32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2" name="Rectangle 110"/>
            <p:cNvSpPr/>
            <p:nvPr/>
          </p:nvSpPr>
          <p:spPr>
            <a:xfrm>
              <a:off x="3056" y="1538"/>
              <a:ext cx="12" cy="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3" name="Rectangle 111"/>
            <p:cNvSpPr/>
            <p:nvPr/>
          </p:nvSpPr>
          <p:spPr>
            <a:xfrm>
              <a:off x="2745" y="1588"/>
              <a:ext cx="31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4" name="Rectangle 112"/>
            <p:cNvSpPr/>
            <p:nvPr/>
          </p:nvSpPr>
          <p:spPr>
            <a:xfrm>
              <a:off x="2745" y="1538"/>
              <a:ext cx="13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5" name="Rectangle 113"/>
            <p:cNvSpPr/>
            <p:nvPr/>
          </p:nvSpPr>
          <p:spPr>
            <a:xfrm>
              <a:off x="2199" y="1538"/>
              <a:ext cx="298" cy="50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6" name="Rectangle 114"/>
            <p:cNvSpPr/>
            <p:nvPr/>
          </p:nvSpPr>
          <p:spPr>
            <a:xfrm>
              <a:off x="2199" y="1538"/>
              <a:ext cx="311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7" name="Rectangle 115"/>
            <p:cNvSpPr/>
            <p:nvPr/>
          </p:nvSpPr>
          <p:spPr>
            <a:xfrm>
              <a:off x="2497" y="1538"/>
              <a:ext cx="13" cy="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8" name="Rectangle 116"/>
            <p:cNvSpPr/>
            <p:nvPr/>
          </p:nvSpPr>
          <p:spPr>
            <a:xfrm>
              <a:off x="2199" y="1588"/>
              <a:ext cx="298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49" name="Rectangle 117"/>
            <p:cNvSpPr/>
            <p:nvPr/>
          </p:nvSpPr>
          <p:spPr>
            <a:xfrm>
              <a:off x="2199" y="1538"/>
              <a:ext cx="13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0" name="Rectangle 118"/>
            <p:cNvSpPr/>
            <p:nvPr/>
          </p:nvSpPr>
          <p:spPr>
            <a:xfrm>
              <a:off x="1119" y="1538"/>
              <a:ext cx="323" cy="50"/>
            </a:xfrm>
            <a:prstGeom prst="rect">
              <a:avLst/>
            </a:prstGeom>
            <a:blipFill rotWithShape="0">
              <a:blip r:embed="rId9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1" name="Rectangle 119"/>
            <p:cNvSpPr/>
            <p:nvPr/>
          </p:nvSpPr>
          <p:spPr>
            <a:xfrm>
              <a:off x="1119" y="1538"/>
              <a:ext cx="335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2" name="Rectangle 120"/>
            <p:cNvSpPr/>
            <p:nvPr/>
          </p:nvSpPr>
          <p:spPr>
            <a:xfrm>
              <a:off x="1442" y="1538"/>
              <a:ext cx="12" cy="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3" name="Rectangle 121"/>
            <p:cNvSpPr/>
            <p:nvPr/>
          </p:nvSpPr>
          <p:spPr>
            <a:xfrm>
              <a:off x="1119" y="1588"/>
              <a:ext cx="32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4" name="Rectangle 122"/>
            <p:cNvSpPr/>
            <p:nvPr/>
          </p:nvSpPr>
          <p:spPr>
            <a:xfrm>
              <a:off x="1119" y="1538"/>
              <a:ext cx="12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5" name="Rectangle 123"/>
            <p:cNvSpPr/>
            <p:nvPr/>
          </p:nvSpPr>
          <p:spPr>
            <a:xfrm>
              <a:off x="1678" y="1538"/>
              <a:ext cx="298" cy="50"/>
            </a:xfrm>
            <a:prstGeom prst="rect">
              <a:avLst/>
            </a:prstGeom>
            <a:blipFill rotWithShape="0">
              <a:blip r:embed="rId9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6" name="Rectangle 124"/>
            <p:cNvSpPr/>
            <p:nvPr/>
          </p:nvSpPr>
          <p:spPr>
            <a:xfrm>
              <a:off x="1678" y="1538"/>
              <a:ext cx="310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7" name="Rectangle 125"/>
            <p:cNvSpPr/>
            <p:nvPr/>
          </p:nvSpPr>
          <p:spPr>
            <a:xfrm>
              <a:off x="1976" y="1538"/>
              <a:ext cx="12" cy="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8" name="Rectangle 126"/>
            <p:cNvSpPr/>
            <p:nvPr/>
          </p:nvSpPr>
          <p:spPr>
            <a:xfrm>
              <a:off x="1678" y="1588"/>
              <a:ext cx="298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59" name="Rectangle 127"/>
            <p:cNvSpPr/>
            <p:nvPr/>
          </p:nvSpPr>
          <p:spPr>
            <a:xfrm>
              <a:off x="1678" y="1538"/>
              <a:ext cx="12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60" name="Rectangle 128"/>
            <p:cNvSpPr/>
            <p:nvPr/>
          </p:nvSpPr>
          <p:spPr>
            <a:xfrm>
              <a:off x="4024" y="1389"/>
              <a:ext cx="1251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(j) After deposition and 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61" name="Rectangle 129"/>
            <p:cNvSpPr/>
            <p:nvPr/>
          </p:nvSpPr>
          <p:spPr>
            <a:xfrm>
              <a:off x="4024" y="1501"/>
              <a:ext cx="1389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patterning of first Al layer.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62" name="Rectangle 130"/>
            <p:cNvSpPr/>
            <p:nvPr/>
          </p:nvSpPr>
          <p:spPr>
            <a:xfrm>
              <a:off x="3751" y="1129"/>
              <a:ext cx="11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Al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63" name="Freeform 131"/>
            <p:cNvSpPr/>
            <p:nvPr/>
          </p:nvSpPr>
          <p:spPr>
            <a:xfrm>
              <a:off x="3503" y="1253"/>
              <a:ext cx="62" cy="74"/>
            </a:xfrm>
            <a:custGeom>
              <a:avLst/>
              <a:gdLst/>
              <a:ahLst/>
              <a:cxnLst>
                <a:cxn ang="0">
                  <a:pos x="50" y="49"/>
                </a:cxn>
                <a:cxn ang="0">
                  <a:pos x="62" y="74"/>
                </a:cxn>
                <a:cxn ang="0">
                  <a:pos x="62" y="74"/>
                </a:cxn>
                <a:cxn ang="0">
                  <a:pos x="62" y="74"/>
                </a:cxn>
                <a:cxn ang="0">
                  <a:pos x="12" y="7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5" y="25"/>
                </a:cxn>
                <a:cxn ang="0">
                  <a:pos x="25" y="0"/>
                </a:cxn>
                <a:cxn ang="0">
                  <a:pos x="37" y="25"/>
                </a:cxn>
                <a:cxn ang="0">
                  <a:pos x="37" y="25"/>
                </a:cxn>
                <a:cxn ang="0">
                  <a:pos x="12" y="74"/>
                </a:cxn>
                <a:cxn ang="0">
                  <a:pos x="0" y="74"/>
                </a:cxn>
                <a:cxn ang="0">
                  <a:pos x="12" y="62"/>
                </a:cxn>
                <a:cxn ang="0">
                  <a:pos x="62" y="62"/>
                </a:cxn>
                <a:cxn ang="0">
                  <a:pos x="62" y="74"/>
                </a:cxn>
                <a:cxn ang="0">
                  <a:pos x="50" y="74"/>
                </a:cxn>
                <a:cxn ang="0">
                  <a:pos x="37" y="49"/>
                </a:cxn>
                <a:cxn ang="0">
                  <a:pos x="50" y="49"/>
                </a:cxn>
              </a:cxnLst>
              <a:pathLst>
                <a:path w="62" h="74">
                  <a:moveTo>
                    <a:pt x="50" y="49"/>
                  </a:moveTo>
                  <a:lnTo>
                    <a:pt x="62" y="74"/>
                  </a:lnTo>
                  <a:lnTo>
                    <a:pt x="12" y="74"/>
                  </a:lnTo>
                  <a:lnTo>
                    <a:pt x="0" y="74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37" y="25"/>
                  </a:lnTo>
                  <a:lnTo>
                    <a:pt x="12" y="74"/>
                  </a:lnTo>
                  <a:lnTo>
                    <a:pt x="0" y="74"/>
                  </a:lnTo>
                  <a:lnTo>
                    <a:pt x="12" y="62"/>
                  </a:lnTo>
                  <a:lnTo>
                    <a:pt x="62" y="62"/>
                  </a:lnTo>
                  <a:lnTo>
                    <a:pt x="62" y="74"/>
                  </a:lnTo>
                  <a:lnTo>
                    <a:pt x="50" y="74"/>
                  </a:lnTo>
                  <a:lnTo>
                    <a:pt x="37" y="49"/>
                  </a:lnTo>
                  <a:lnTo>
                    <a:pt x="50" y="49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64" name="Freeform 132"/>
            <p:cNvSpPr/>
            <p:nvPr/>
          </p:nvSpPr>
          <p:spPr>
            <a:xfrm>
              <a:off x="3528" y="1278"/>
              <a:ext cx="25" cy="2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5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0" y="0"/>
                </a:cxn>
                <a:cxn ang="0">
                  <a:pos x="12" y="0"/>
                </a:cxn>
              </a:cxnLst>
              <a:pathLst>
                <a:path w="25" h="24">
                  <a:moveTo>
                    <a:pt x="12" y="0"/>
                  </a:moveTo>
                  <a:lnTo>
                    <a:pt x="25" y="24"/>
                  </a:lnTo>
                  <a:lnTo>
                    <a:pt x="12" y="2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65" name="Freeform 133"/>
            <p:cNvSpPr/>
            <p:nvPr/>
          </p:nvSpPr>
          <p:spPr>
            <a:xfrm>
              <a:off x="3515" y="1278"/>
              <a:ext cx="50" cy="49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50" y="49"/>
                </a:cxn>
                <a:cxn ang="0">
                  <a:pos x="0" y="49"/>
                </a:cxn>
                <a:cxn ang="0">
                  <a:pos x="25" y="0"/>
                </a:cxn>
                <a:cxn ang="0">
                  <a:pos x="38" y="24"/>
                </a:cxn>
              </a:cxnLst>
              <a:pathLst>
                <a:path w="50" h="49">
                  <a:moveTo>
                    <a:pt x="38" y="24"/>
                  </a:moveTo>
                  <a:lnTo>
                    <a:pt x="50" y="49"/>
                  </a:lnTo>
                  <a:lnTo>
                    <a:pt x="0" y="49"/>
                  </a:lnTo>
                  <a:lnTo>
                    <a:pt x="25" y="0"/>
                  </a:lnTo>
                  <a:lnTo>
                    <a:pt x="38" y="24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766" name="Freeform 134"/>
            <p:cNvSpPr/>
            <p:nvPr/>
          </p:nvSpPr>
          <p:spPr>
            <a:xfrm>
              <a:off x="3565" y="1216"/>
              <a:ext cx="174" cy="99"/>
            </a:xfrm>
            <a:custGeom>
              <a:avLst/>
              <a:gdLst/>
              <a:ahLst/>
              <a:cxnLst>
                <a:cxn ang="0">
                  <a:pos x="174" y="12"/>
                </a:cxn>
                <a:cxn ang="0">
                  <a:pos x="174" y="0"/>
                </a:cxn>
                <a:cxn ang="0">
                  <a:pos x="0" y="86"/>
                </a:cxn>
                <a:cxn ang="0">
                  <a:pos x="0" y="99"/>
                </a:cxn>
                <a:cxn ang="0">
                  <a:pos x="174" y="12"/>
                </a:cxn>
              </a:cxnLst>
              <a:pathLst>
                <a:path w="174" h="99">
                  <a:moveTo>
                    <a:pt x="174" y="12"/>
                  </a:moveTo>
                  <a:lnTo>
                    <a:pt x="174" y="0"/>
                  </a:lnTo>
                  <a:lnTo>
                    <a:pt x="0" y="86"/>
                  </a:lnTo>
                  <a:lnTo>
                    <a:pt x="0" y="99"/>
                  </a:lnTo>
                  <a:lnTo>
                    <a:pt x="174" y="12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9767" name="Rectangle 135"/>
          <p:cNvSpPr/>
          <p:nvPr/>
        </p:nvSpPr>
        <p:spPr>
          <a:xfrm>
            <a:off x="5521325" y="4017963"/>
            <a:ext cx="1588" cy="19050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768" name="Rectangle 136"/>
          <p:cNvSpPr/>
          <p:nvPr/>
        </p:nvSpPr>
        <p:spPr>
          <a:xfrm>
            <a:off x="5245100" y="4154488"/>
            <a:ext cx="1588" cy="2063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769" name="Rectangle 137"/>
          <p:cNvSpPr/>
          <p:nvPr/>
        </p:nvSpPr>
        <p:spPr>
          <a:xfrm>
            <a:off x="5935663" y="4194175"/>
            <a:ext cx="1587" cy="20638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770" name="Rectangle 138"/>
          <p:cNvSpPr/>
          <p:nvPr/>
        </p:nvSpPr>
        <p:spPr>
          <a:xfrm>
            <a:off x="5659438" y="4332288"/>
            <a:ext cx="1587" cy="19050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t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139"/>
          <p:cNvGrpSpPr/>
          <p:nvPr/>
        </p:nvGrpSpPr>
        <p:grpSpPr>
          <a:xfrm>
            <a:off x="1125538" y="3898900"/>
            <a:ext cx="7689850" cy="1773238"/>
            <a:chOff x="709" y="2456"/>
            <a:chExt cx="4844" cy="1117"/>
          </a:xfrm>
        </p:grpSpPr>
        <p:sp>
          <p:nvSpPr>
            <p:cNvPr id="69772" name="Rectangle 140"/>
            <p:cNvSpPr/>
            <p:nvPr/>
          </p:nvSpPr>
          <p:spPr>
            <a:xfrm>
              <a:off x="2783" y="2617"/>
              <a:ext cx="459" cy="18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73" name="Rectangle 141"/>
            <p:cNvSpPr/>
            <p:nvPr/>
          </p:nvSpPr>
          <p:spPr>
            <a:xfrm>
              <a:off x="2783" y="2617"/>
              <a:ext cx="47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74" name="Rectangle 142"/>
            <p:cNvSpPr/>
            <p:nvPr/>
          </p:nvSpPr>
          <p:spPr>
            <a:xfrm>
              <a:off x="3242" y="2617"/>
              <a:ext cx="13" cy="19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75" name="Rectangle 143"/>
            <p:cNvSpPr/>
            <p:nvPr/>
          </p:nvSpPr>
          <p:spPr>
            <a:xfrm>
              <a:off x="2783" y="2803"/>
              <a:ext cx="459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76" name="Rectangle 144"/>
            <p:cNvSpPr/>
            <p:nvPr/>
          </p:nvSpPr>
          <p:spPr>
            <a:xfrm>
              <a:off x="2783" y="2617"/>
              <a:ext cx="12" cy="1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77" name="Rectangle 145"/>
            <p:cNvSpPr/>
            <p:nvPr/>
          </p:nvSpPr>
          <p:spPr>
            <a:xfrm>
              <a:off x="1901" y="2617"/>
              <a:ext cx="472" cy="18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78" name="Rectangle 146"/>
            <p:cNvSpPr/>
            <p:nvPr/>
          </p:nvSpPr>
          <p:spPr>
            <a:xfrm>
              <a:off x="1901" y="2617"/>
              <a:ext cx="48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79" name="Rectangle 147"/>
            <p:cNvSpPr/>
            <p:nvPr/>
          </p:nvSpPr>
          <p:spPr>
            <a:xfrm>
              <a:off x="2373" y="2617"/>
              <a:ext cx="12" cy="19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0" name="Rectangle 148"/>
            <p:cNvSpPr/>
            <p:nvPr/>
          </p:nvSpPr>
          <p:spPr>
            <a:xfrm>
              <a:off x="1901" y="2803"/>
              <a:ext cx="47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1" name="Rectangle 149"/>
            <p:cNvSpPr/>
            <p:nvPr/>
          </p:nvSpPr>
          <p:spPr>
            <a:xfrm>
              <a:off x="1901" y="2617"/>
              <a:ext cx="13" cy="1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2" name="Rectangle 150"/>
            <p:cNvSpPr/>
            <p:nvPr/>
          </p:nvSpPr>
          <p:spPr>
            <a:xfrm>
              <a:off x="958" y="2617"/>
              <a:ext cx="459" cy="18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3" name="Rectangle 151"/>
            <p:cNvSpPr/>
            <p:nvPr/>
          </p:nvSpPr>
          <p:spPr>
            <a:xfrm>
              <a:off x="958" y="2617"/>
              <a:ext cx="471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4" name="Rectangle 152"/>
            <p:cNvSpPr/>
            <p:nvPr/>
          </p:nvSpPr>
          <p:spPr>
            <a:xfrm>
              <a:off x="1417" y="2617"/>
              <a:ext cx="12" cy="19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5" name="Rectangle 153"/>
            <p:cNvSpPr/>
            <p:nvPr/>
          </p:nvSpPr>
          <p:spPr>
            <a:xfrm>
              <a:off x="958" y="2803"/>
              <a:ext cx="459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6" name="Rectangle 154"/>
            <p:cNvSpPr/>
            <p:nvPr/>
          </p:nvSpPr>
          <p:spPr>
            <a:xfrm>
              <a:off x="958" y="2617"/>
              <a:ext cx="12" cy="1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7" name="Rectangle 155"/>
            <p:cNvSpPr/>
            <p:nvPr/>
          </p:nvSpPr>
          <p:spPr>
            <a:xfrm>
              <a:off x="2125" y="2704"/>
              <a:ext cx="707" cy="186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8" name="Rectangle 156"/>
            <p:cNvSpPr/>
            <p:nvPr/>
          </p:nvSpPr>
          <p:spPr>
            <a:xfrm>
              <a:off x="2125" y="2704"/>
              <a:ext cx="720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89" name="Rectangle 157"/>
            <p:cNvSpPr/>
            <p:nvPr/>
          </p:nvSpPr>
          <p:spPr>
            <a:xfrm>
              <a:off x="2832" y="2704"/>
              <a:ext cx="13" cy="19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0" name="Rectangle 158"/>
            <p:cNvSpPr/>
            <p:nvPr/>
          </p:nvSpPr>
          <p:spPr>
            <a:xfrm>
              <a:off x="2125" y="2890"/>
              <a:ext cx="707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1" name="Rectangle 159"/>
            <p:cNvSpPr/>
            <p:nvPr/>
          </p:nvSpPr>
          <p:spPr>
            <a:xfrm>
              <a:off x="2125" y="2704"/>
              <a:ext cx="12" cy="1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2" name="Rectangle 160"/>
            <p:cNvSpPr/>
            <p:nvPr/>
          </p:nvSpPr>
          <p:spPr>
            <a:xfrm>
              <a:off x="1305" y="2704"/>
              <a:ext cx="733" cy="186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3" name="Rectangle 161"/>
            <p:cNvSpPr/>
            <p:nvPr/>
          </p:nvSpPr>
          <p:spPr>
            <a:xfrm>
              <a:off x="1305" y="2704"/>
              <a:ext cx="745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4" name="Rectangle 162"/>
            <p:cNvSpPr/>
            <p:nvPr/>
          </p:nvSpPr>
          <p:spPr>
            <a:xfrm>
              <a:off x="2038" y="2704"/>
              <a:ext cx="12" cy="19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5" name="Rectangle 163"/>
            <p:cNvSpPr/>
            <p:nvPr/>
          </p:nvSpPr>
          <p:spPr>
            <a:xfrm>
              <a:off x="1305" y="2890"/>
              <a:ext cx="73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6" name="Rectangle 164"/>
            <p:cNvSpPr/>
            <p:nvPr/>
          </p:nvSpPr>
          <p:spPr>
            <a:xfrm>
              <a:off x="1305" y="2704"/>
              <a:ext cx="13" cy="1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7" name="Rectangle 165"/>
            <p:cNvSpPr/>
            <p:nvPr/>
          </p:nvSpPr>
          <p:spPr>
            <a:xfrm>
              <a:off x="709" y="2704"/>
              <a:ext cx="509" cy="9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8" name="Rectangle 166"/>
            <p:cNvSpPr/>
            <p:nvPr/>
          </p:nvSpPr>
          <p:spPr>
            <a:xfrm>
              <a:off x="709" y="2704"/>
              <a:ext cx="52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99" name="Rectangle 167"/>
            <p:cNvSpPr/>
            <p:nvPr/>
          </p:nvSpPr>
          <p:spPr>
            <a:xfrm>
              <a:off x="1218" y="2704"/>
              <a:ext cx="13" cy="1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0" name="Rectangle 168"/>
            <p:cNvSpPr/>
            <p:nvPr/>
          </p:nvSpPr>
          <p:spPr>
            <a:xfrm>
              <a:off x="709" y="2803"/>
              <a:ext cx="509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1" name="Rectangle 169"/>
            <p:cNvSpPr/>
            <p:nvPr/>
          </p:nvSpPr>
          <p:spPr>
            <a:xfrm>
              <a:off x="709" y="2704"/>
              <a:ext cx="13" cy="9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2" name="Rectangle 170"/>
            <p:cNvSpPr/>
            <p:nvPr/>
          </p:nvSpPr>
          <p:spPr>
            <a:xfrm>
              <a:off x="2721" y="2803"/>
              <a:ext cx="782" cy="23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3" name="Rectangle 171"/>
            <p:cNvSpPr/>
            <p:nvPr/>
          </p:nvSpPr>
          <p:spPr>
            <a:xfrm>
              <a:off x="2721" y="2803"/>
              <a:ext cx="79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4" name="Rectangle 172"/>
            <p:cNvSpPr/>
            <p:nvPr/>
          </p:nvSpPr>
          <p:spPr>
            <a:xfrm>
              <a:off x="3503" y="2803"/>
              <a:ext cx="12" cy="2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5" name="Rectangle 173"/>
            <p:cNvSpPr/>
            <p:nvPr/>
          </p:nvSpPr>
          <p:spPr>
            <a:xfrm>
              <a:off x="2721" y="3039"/>
              <a:ext cx="78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6" name="Rectangle 174"/>
            <p:cNvSpPr/>
            <p:nvPr/>
          </p:nvSpPr>
          <p:spPr>
            <a:xfrm>
              <a:off x="2721" y="2803"/>
              <a:ext cx="12" cy="23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7" name="Rectangle 175"/>
            <p:cNvSpPr/>
            <p:nvPr/>
          </p:nvSpPr>
          <p:spPr>
            <a:xfrm>
              <a:off x="1665" y="2803"/>
              <a:ext cx="944" cy="23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8" name="Rectangle 176"/>
            <p:cNvSpPr/>
            <p:nvPr/>
          </p:nvSpPr>
          <p:spPr>
            <a:xfrm>
              <a:off x="1665" y="2803"/>
              <a:ext cx="956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09" name="Rectangle 177"/>
            <p:cNvSpPr/>
            <p:nvPr/>
          </p:nvSpPr>
          <p:spPr>
            <a:xfrm>
              <a:off x="2609" y="2803"/>
              <a:ext cx="12" cy="2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0" name="Rectangle 178"/>
            <p:cNvSpPr/>
            <p:nvPr/>
          </p:nvSpPr>
          <p:spPr>
            <a:xfrm>
              <a:off x="1665" y="3039"/>
              <a:ext cx="94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1" name="Rectangle 179"/>
            <p:cNvSpPr/>
            <p:nvPr/>
          </p:nvSpPr>
          <p:spPr>
            <a:xfrm>
              <a:off x="1665" y="2803"/>
              <a:ext cx="13" cy="23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2" name="Rectangle 180"/>
            <p:cNvSpPr/>
            <p:nvPr/>
          </p:nvSpPr>
          <p:spPr>
            <a:xfrm>
              <a:off x="709" y="2803"/>
              <a:ext cx="845" cy="23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3" name="Rectangle 181"/>
            <p:cNvSpPr/>
            <p:nvPr/>
          </p:nvSpPr>
          <p:spPr>
            <a:xfrm>
              <a:off x="709" y="2803"/>
              <a:ext cx="857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4" name="Rectangle 182"/>
            <p:cNvSpPr/>
            <p:nvPr/>
          </p:nvSpPr>
          <p:spPr>
            <a:xfrm>
              <a:off x="1554" y="2803"/>
              <a:ext cx="12" cy="2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5" name="Rectangle 183"/>
            <p:cNvSpPr/>
            <p:nvPr/>
          </p:nvSpPr>
          <p:spPr>
            <a:xfrm>
              <a:off x="709" y="3039"/>
              <a:ext cx="845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6" name="Rectangle 184"/>
            <p:cNvSpPr/>
            <p:nvPr/>
          </p:nvSpPr>
          <p:spPr>
            <a:xfrm>
              <a:off x="709" y="2803"/>
              <a:ext cx="13" cy="23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7" name="Rectangle 185"/>
            <p:cNvSpPr/>
            <p:nvPr/>
          </p:nvSpPr>
          <p:spPr>
            <a:xfrm>
              <a:off x="709" y="2890"/>
              <a:ext cx="509" cy="14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8" name="Rectangle 186"/>
            <p:cNvSpPr/>
            <p:nvPr/>
          </p:nvSpPr>
          <p:spPr>
            <a:xfrm>
              <a:off x="709" y="2890"/>
              <a:ext cx="52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19" name="Rectangle 187"/>
            <p:cNvSpPr/>
            <p:nvPr/>
          </p:nvSpPr>
          <p:spPr>
            <a:xfrm>
              <a:off x="1218" y="2890"/>
              <a:ext cx="13" cy="1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0" name="Rectangle 188"/>
            <p:cNvSpPr/>
            <p:nvPr/>
          </p:nvSpPr>
          <p:spPr>
            <a:xfrm>
              <a:off x="709" y="3039"/>
              <a:ext cx="509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1" name="Rectangle 189"/>
            <p:cNvSpPr/>
            <p:nvPr/>
          </p:nvSpPr>
          <p:spPr>
            <a:xfrm>
              <a:off x="709" y="2890"/>
              <a:ext cx="13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2" name="Rectangle 190"/>
            <p:cNvSpPr/>
            <p:nvPr/>
          </p:nvSpPr>
          <p:spPr>
            <a:xfrm>
              <a:off x="2410" y="2890"/>
              <a:ext cx="422" cy="14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3" name="Rectangle 191"/>
            <p:cNvSpPr/>
            <p:nvPr/>
          </p:nvSpPr>
          <p:spPr>
            <a:xfrm>
              <a:off x="2410" y="2890"/>
              <a:ext cx="435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4" name="Rectangle 192"/>
            <p:cNvSpPr/>
            <p:nvPr/>
          </p:nvSpPr>
          <p:spPr>
            <a:xfrm>
              <a:off x="2832" y="2890"/>
              <a:ext cx="13" cy="1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5" name="Rectangle 193"/>
            <p:cNvSpPr/>
            <p:nvPr/>
          </p:nvSpPr>
          <p:spPr>
            <a:xfrm>
              <a:off x="2410" y="3039"/>
              <a:ext cx="422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6" name="Rectangle 194"/>
            <p:cNvSpPr/>
            <p:nvPr/>
          </p:nvSpPr>
          <p:spPr>
            <a:xfrm>
              <a:off x="2410" y="2890"/>
              <a:ext cx="13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7" name="Rectangle 195"/>
            <p:cNvSpPr/>
            <p:nvPr/>
          </p:nvSpPr>
          <p:spPr>
            <a:xfrm>
              <a:off x="1889" y="2890"/>
              <a:ext cx="422" cy="174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8" name="Rectangle 196"/>
            <p:cNvSpPr/>
            <p:nvPr/>
          </p:nvSpPr>
          <p:spPr>
            <a:xfrm>
              <a:off x="1889" y="2890"/>
              <a:ext cx="43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29" name="Rectangle 197"/>
            <p:cNvSpPr/>
            <p:nvPr/>
          </p:nvSpPr>
          <p:spPr>
            <a:xfrm>
              <a:off x="2311" y="2890"/>
              <a:ext cx="12" cy="1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0" name="Rectangle 198"/>
            <p:cNvSpPr/>
            <p:nvPr/>
          </p:nvSpPr>
          <p:spPr>
            <a:xfrm>
              <a:off x="1889" y="3064"/>
              <a:ext cx="42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1" name="Rectangle 199"/>
            <p:cNvSpPr/>
            <p:nvPr/>
          </p:nvSpPr>
          <p:spPr>
            <a:xfrm>
              <a:off x="1889" y="2890"/>
              <a:ext cx="12" cy="17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2" name="Rectangle 200"/>
            <p:cNvSpPr/>
            <p:nvPr/>
          </p:nvSpPr>
          <p:spPr>
            <a:xfrm>
              <a:off x="2932" y="2890"/>
              <a:ext cx="571" cy="14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3" name="Rectangle 201"/>
            <p:cNvSpPr/>
            <p:nvPr/>
          </p:nvSpPr>
          <p:spPr>
            <a:xfrm>
              <a:off x="2932" y="2890"/>
              <a:ext cx="58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4" name="Rectangle 202"/>
            <p:cNvSpPr/>
            <p:nvPr/>
          </p:nvSpPr>
          <p:spPr>
            <a:xfrm>
              <a:off x="3503" y="2890"/>
              <a:ext cx="12" cy="1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5" name="Rectangle 203"/>
            <p:cNvSpPr/>
            <p:nvPr/>
          </p:nvSpPr>
          <p:spPr>
            <a:xfrm>
              <a:off x="2932" y="3039"/>
              <a:ext cx="571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6" name="Rectangle 204"/>
            <p:cNvSpPr/>
            <p:nvPr/>
          </p:nvSpPr>
          <p:spPr>
            <a:xfrm>
              <a:off x="2932" y="2890"/>
              <a:ext cx="12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7" name="Rectangle 205"/>
            <p:cNvSpPr/>
            <p:nvPr/>
          </p:nvSpPr>
          <p:spPr>
            <a:xfrm>
              <a:off x="1305" y="2890"/>
              <a:ext cx="484" cy="14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8" name="Rectangle 206"/>
            <p:cNvSpPr/>
            <p:nvPr/>
          </p:nvSpPr>
          <p:spPr>
            <a:xfrm>
              <a:off x="1305" y="2890"/>
              <a:ext cx="497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39" name="Rectangle 207"/>
            <p:cNvSpPr/>
            <p:nvPr/>
          </p:nvSpPr>
          <p:spPr>
            <a:xfrm>
              <a:off x="1789" y="2890"/>
              <a:ext cx="13" cy="1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40" name="Rectangle 208"/>
            <p:cNvSpPr/>
            <p:nvPr/>
          </p:nvSpPr>
          <p:spPr>
            <a:xfrm>
              <a:off x="1305" y="3039"/>
              <a:ext cx="48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41" name="Rectangle 209"/>
            <p:cNvSpPr/>
            <p:nvPr/>
          </p:nvSpPr>
          <p:spPr>
            <a:xfrm>
              <a:off x="1305" y="2890"/>
              <a:ext cx="13" cy="1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42" name="Rectangle 210"/>
            <p:cNvSpPr/>
            <p:nvPr/>
          </p:nvSpPr>
          <p:spPr>
            <a:xfrm>
              <a:off x="709" y="3300"/>
              <a:ext cx="2794" cy="260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43" name="Rectangle 211"/>
            <p:cNvSpPr/>
            <p:nvPr/>
          </p:nvSpPr>
          <p:spPr>
            <a:xfrm>
              <a:off x="709" y="3300"/>
              <a:ext cx="2806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44" name="Rectangle 212"/>
            <p:cNvSpPr/>
            <p:nvPr/>
          </p:nvSpPr>
          <p:spPr>
            <a:xfrm>
              <a:off x="3503" y="3300"/>
              <a:ext cx="12" cy="27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45" name="Rectangle 213"/>
            <p:cNvSpPr/>
            <p:nvPr/>
          </p:nvSpPr>
          <p:spPr>
            <a:xfrm>
              <a:off x="709" y="3560"/>
              <a:ext cx="2794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46" name="Rectangle 214"/>
            <p:cNvSpPr/>
            <p:nvPr/>
          </p:nvSpPr>
          <p:spPr>
            <a:xfrm>
              <a:off x="709" y="3300"/>
              <a:ext cx="13" cy="26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47" name="Freeform 215"/>
            <p:cNvSpPr/>
            <p:nvPr/>
          </p:nvSpPr>
          <p:spPr>
            <a:xfrm>
              <a:off x="709" y="3151"/>
              <a:ext cx="2794" cy="149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0" y="37"/>
                </a:cxn>
                <a:cxn ang="0">
                  <a:pos x="410" y="37"/>
                </a:cxn>
                <a:cxn ang="0">
                  <a:pos x="410" y="0"/>
                </a:cxn>
                <a:cxn ang="0">
                  <a:pos x="1267" y="0"/>
                </a:cxn>
                <a:cxn ang="0">
                  <a:pos x="1267" y="37"/>
                </a:cxn>
                <a:cxn ang="0">
                  <a:pos x="1490" y="37"/>
                </a:cxn>
                <a:cxn ang="0">
                  <a:pos x="1490" y="0"/>
                </a:cxn>
                <a:cxn ang="0">
                  <a:pos x="2347" y="0"/>
                </a:cxn>
                <a:cxn ang="0">
                  <a:pos x="2347" y="37"/>
                </a:cxn>
                <a:cxn ang="0">
                  <a:pos x="2794" y="37"/>
                </a:cxn>
                <a:cxn ang="0">
                  <a:pos x="2794" y="149"/>
                </a:cxn>
                <a:cxn ang="0">
                  <a:pos x="0" y="149"/>
                </a:cxn>
              </a:cxnLst>
              <a:pathLst>
                <a:path w="2794" h="149">
                  <a:moveTo>
                    <a:pt x="0" y="149"/>
                  </a:moveTo>
                  <a:lnTo>
                    <a:pt x="0" y="37"/>
                  </a:lnTo>
                  <a:lnTo>
                    <a:pt x="410" y="37"/>
                  </a:lnTo>
                  <a:lnTo>
                    <a:pt x="410" y="0"/>
                  </a:lnTo>
                  <a:lnTo>
                    <a:pt x="1267" y="0"/>
                  </a:lnTo>
                  <a:lnTo>
                    <a:pt x="1267" y="37"/>
                  </a:lnTo>
                  <a:lnTo>
                    <a:pt x="1490" y="37"/>
                  </a:lnTo>
                  <a:lnTo>
                    <a:pt x="1490" y="0"/>
                  </a:lnTo>
                  <a:lnTo>
                    <a:pt x="2347" y="0"/>
                  </a:lnTo>
                  <a:lnTo>
                    <a:pt x="2347" y="37"/>
                  </a:lnTo>
                  <a:lnTo>
                    <a:pt x="2794" y="37"/>
                  </a:lnTo>
                  <a:lnTo>
                    <a:pt x="2794" y="149"/>
                  </a:lnTo>
                  <a:lnTo>
                    <a:pt x="0" y="149"/>
                  </a:lnTo>
                  <a:close/>
                </a:path>
              </a:pathLst>
            </a:custGeom>
            <a:blipFill rotWithShape="0">
              <a:blip r:embed="rId5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48" name="Rectangle 216"/>
            <p:cNvSpPr/>
            <p:nvPr/>
          </p:nvSpPr>
          <p:spPr>
            <a:xfrm>
              <a:off x="709" y="3188"/>
              <a:ext cx="13" cy="1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49" name="Rectangle 217"/>
            <p:cNvSpPr/>
            <p:nvPr/>
          </p:nvSpPr>
          <p:spPr>
            <a:xfrm>
              <a:off x="709" y="3188"/>
              <a:ext cx="42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0" name="Rectangle 218"/>
            <p:cNvSpPr/>
            <p:nvPr/>
          </p:nvSpPr>
          <p:spPr>
            <a:xfrm>
              <a:off x="1119" y="3151"/>
              <a:ext cx="12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1" name="Rectangle 219"/>
            <p:cNvSpPr/>
            <p:nvPr/>
          </p:nvSpPr>
          <p:spPr>
            <a:xfrm>
              <a:off x="1119" y="3151"/>
              <a:ext cx="869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2" name="Rectangle 220"/>
            <p:cNvSpPr/>
            <p:nvPr/>
          </p:nvSpPr>
          <p:spPr>
            <a:xfrm>
              <a:off x="1976" y="3151"/>
              <a:ext cx="12" cy="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3" name="Rectangle 221"/>
            <p:cNvSpPr/>
            <p:nvPr/>
          </p:nvSpPr>
          <p:spPr>
            <a:xfrm>
              <a:off x="1976" y="3188"/>
              <a:ext cx="236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4" name="Rectangle 222"/>
            <p:cNvSpPr/>
            <p:nvPr/>
          </p:nvSpPr>
          <p:spPr>
            <a:xfrm>
              <a:off x="2199" y="3151"/>
              <a:ext cx="13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5" name="Rectangle 223"/>
            <p:cNvSpPr/>
            <p:nvPr/>
          </p:nvSpPr>
          <p:spPr>
            <a:xfrm>
              <a:off x="2199" y="3151"/>
              <a:ext cx="869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6" name="Rectangle 224"/>
            <p:cNvSpPr/>
            <p:nvPr/>
          </p:nvSpPr>
          <p:spPr>
            <a:xfrm>
              <a:off x="3056" y="3151"/>
              <a:ext cx="12" cy="4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7" name="Rectangle 225"/>
            <p:cNvSpPr/>
            <p:nvPr/>
          </p:nvSpPr>
          <p:spPr>
            <a:xfrm>
              <a:off x="3056" y="3188"/>
              <a:ext cx="459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8" name="Rectangle 226"/>
            <p:cNvSpPr/>
            <p:nvPr/>
          </p:nvSpPr>
          <p:spPr>
            <a:xfrm>
              <a:off x="3503" y="3188"/>
              <a:ext cx="12" cy="12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59" name="Rectangle 227"/>
            <p:cNvSpPr/>
            <p:nvPr/>
          </p:nvSpPr>
          <p:spPr>
            <a:xfrm>
              <a:off x="709" y="3300"/>
              <a:ext cx="2794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0" name="Rectangle 228"/>
            <p:cNvSpPr/>
            <p:nvPr/>
          </p:nvSpPr>
          <p:spPr>
            <a:xfrm>
              <a:off x="1442" y="3002"/>
              <a:ext cx="236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1" name="Rectangle 229"/>
            <p:cNvSpPr/>
            <p:nvPr/>
          </p:nvSpPr>
          <p:spPr>
            <a:xfrm>
              <a:off x="1442" y="3002"/>
              <a:ext cx="248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2" name="Rectangle 230"/>
            <p:cNvSpPr/>
            <p:nvPr/>
          </p:nvSpPr>
          <p:spPr>
            <a:xfrm>
              <a:off x="1678" y="3002"/>
              <a:ext cx="12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3" name="Rectangle 231"/>
            <p:cNvSpPr/>
            <p:nvPr/>
          </p:nvSpPr>
          <p:spPr>
            <a:xfrm>
              <a:off x="1442" y="3039"/>
              <a:ext cx="236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4" name="Rectangle 232"/>
            <p:cNvSpPr/>
            <p:nvPr/>
          </p:nvSpPr>
          <p:spPr>
            <a:xfrm>
              <a:off x="1442" y="3002"/>
              <a:ext cx="12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5" name="Rectangle 233"/>
            <p:cNvSpPr/>
            <p:nvPr/>
          </p:nvSpPr>
          <p:spPr>
            <a:xfrm>
              <a:off x="2497" y="3002"/>
              <a:ext cx="248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6" name="Rectangle 234"/>
            <p:cNvSpPr/>
            <p:nvPr/>
          </p:nvSpPr>
          <p:spPr>
            <a:xfrm>
              <a:off x="2497" y="3002"/>
              <a:ext cx="26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7" name="Rectangle 235"/>
            <p:cNvSpPr/>
            <p:nvPr/>
          </p:nvSpPr>
          <p:spPr>
            <a:xfrm>
              <a:off x="2745" y="3002"/>
              <a:ext cx="13" cy="5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8" name="Rectangle 236"/>
            <p:cNvSpPr/>
            <p:nvPr/>
          </p:nvSpPr>
          <p:spPr>
            <a:xfrm>
              <a:off x="2497" y="3039"/>
              <a:ext cx="248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69" name="Rectangle 237"/>
            <p:cNvSpPr/>
            <p:nvPr/>
          </p:nvSpPr>
          <p:spPr>
            <a:xfrm>
              <a:off x="2497" y="3002"/>
              <a:ext cx="13" cy="37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70" name="Freeform 238"/>
            <p:cNvSpPr/>
            <p:nvPr/>
          </p:nvSpPr>
          <p:spPr>
            <a:xfrm>
              <a:off x="3056" y="2990"/>
              <a:ext cx="447" cy="198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0" y="24"/>
                </a:cxn>
                <a:cxn ang="0">
                  <a:pos x="37" y="0"/>
                </a:cxn>
                <a:cxn ang="0">
                  <a:pos x="447" y="0"/>
                </a:cxn>
                <a:cxn ang="0">
                  <a:pos x="447" y="198"/>
                </a:cxn>
                <a:cxn ang="0">
                  <a:pos x="0" y="198"/>
                </a:cxn>
              </a:cxnLst>
              <a:pathLst>
                <a:path w="447" h="198">
                  <a:moveTo>
                    <a:pt x="0" y="198"/>
                  </a:moveTo>
                  <a:lnTo>
                    <a:pt x="0" y="24"/>
                  </a:lnTo>
                  <a:lnTo>
                    <a:pt x="37" y="0"/>
                  </a:lnTo>
                  <a:lnTo>
                    <a:pt x="447" y="0"/>
                  </a:lnTo>
                  <a:lnTo>
                    <a:pt x="447" y="198"/>
                  </a:lnTo>
                  <a:lnTo>
                    <a:pt x="0" y="198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71" name="Freeform 239"/>
            <p:cNvSpPr/>
            <p:nvPr/>
          </p:nvSpPr>
          <p:spPr>
            <a:xfrm>
              <a:off x="3056" y="2990"/>
              <a:ext cx="50" cy="198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50" y="12"/>
                </a:cxn>
                <a:cxn ang="0">
                  <a:pos x="12" y="37"/>
                </a:cxn>
                <a:cxn ang="0">
                  <a:pos x="0" y="24"/>
                </a:cxn>
                <a:cxn ang="0">
                  <a:pos x="12" y="24"/>
                </a:cxn>
                <a:cxn ang="0">
                  <a:pos x="12" y="198"/>
                </a:cxn>
                <a:cxn ang="0">
                  <a:pos x="0" y="198"/>
                </a:cxn>
              </a:cxnLst>
              <a:pathLst>
                <a:path w="50" h="198">
                  <a:moveTo>
                    <a:pt x="0" y="198"/>
                  </a:moveTo>
                  <a:lnTo>
                    <a:pt x="0" y="24"/>
                  </a:lnTo>
                  <a:lnTo>
                    <a:pt x="37" y="0"/>
                  </a:lnTo>
                  <a:lnTo>
                    <a:pt x="50" y="12"/>
                  </a:lnTo>
                  <a:lnTo>
                    <a:pt x="12" y="37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12" y="198"/>
                  </a:lnTo>
                  <a:lnTo>
                    <a:pt x="0" y="198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72" name="Rectangle 240"/>
            <p:cNvSpPr/>
            <p:nvPr/>
          </p:nvSpPr>
          <p:spPr>
            <a:xfrm>
              <a:off x="3093" y="2990"/>
              <a:ext cx="42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73" name="Rectangle 241"/>
            <p:cNvSpPr/>
            <p:nvPr/>
          </p:nvSpPr>
          <p:spPr>
            <a:xfrm>
              <a:off x="3503" y="2990"/>
              <a:ext cx="12" cy="21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74" name="Rectangle 242"/>
            <p:cNvSpPr/>
            <p:nvPr/>
          </p:nvSpPr>
          <p:spPr>
            <a:xfrm>
              <a:off x="3056" y="3188"/>
              <a:ext cx="447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75" name="Freeform 243"/>
            <p:cNvSpPr/>
            <p:nvPr/>
          </p:nvSpPr>
          <p:spPr>
            <a:xfrm>
              <a:off x="709" y="2990"/>
              <a:ext cx="410" cy="198"/>
            </a:xfrm>
            <a:custGeom>
              <a:avLst/>
              <a:gdLst/>
              <a:ahLst/>
              <a:cxnLst>
                <a:cxn ang="0">
                  <a:pos x="410" y="198"/>
                </a:cxn>
                <a:cxn ang="0">
                  <a:pos x="410" y="24"/>
                </a:cxn>
                <a:cxn ang="0">
                  <a:pos x="373" y="0"/>
                </a:cxn>
                <a:cxn ang="0">
                  <a:pos x="0" y="0"/>
                </a:cxn>
                <a:cxn ang="0">
                  <a:pos x="0" y="198"/>
                </a:cxn>
                <a:cxn ang="0">
                  <a:pos x="410" y="198"/>
                </a:cxn>
              </a:cxnLst>
              <a:pathLst>
                <a:path w="410" h="198">
                  <a:moveTo>
                    <a:pt x="410" y="198"/>
                  </a:moveTo>
                  <a:lnTo>
                    <a:pt x="410" y="24"/>
                  </a:lnTo>
                  <a:lnTo>
                    <a:pt x="373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410" y="198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76" name="Freeform 244"/>
            <p:cNvSpPr/>
            <p:nvPr/>
          </p:nvSpPr>
          <p:spPr>
            <a:xfrm>
              <a:off x="1082" y="2990"/>
              <a:ext cx="49" cy="198"/>
            </a:xfrm>
            <a:custGeom>
              <a:avLst/>
              <a:gdLst/>
              <a:ahLst/>
              <a:cxnLst>
                <a:cxn ang="0">
                  <a:pos x="37" y="198"/>
                </a:cxn>
                <a:cxn ang="0">
                  <a:pos x="37" y="24"/>
                </a:cxn>
                <a:cxn ang="0">
                  <a:pos x="49" y="24"/>
                </a:cxn>
                <a:cxn ang="0">
                  <a:pos x="37" y="37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9" y="24"/>
                </a:cxn>
                <a:cxn ang="0">
                  <a:pos x="49" y="24"/>
                </a:cxn>
                <a:cxn ang="0">
                  <a:pos x="49" y="24"/>
                </a:cxn>
                <a:cxn ang="0">
                  <a:pos x="49" y="198"/>
                </a:cxn>
                <a:cxn ang="0">
                  <a:pos x="37" y="198"/>
                </a:cxn>
              </a:cxnLst>
              <a:pathLst>
                <a:path w="49" h="198">
                  <a:moveTo>
                    <a:pt x="37" y="198"/>
                  </a:moveTo>
                  <a:lnTo>
                    <a:pt x="37" y="24"/>
                  </a:lnTo>
                  <a:lnTo>
                    <a:pt x="49" y="24"/>
                  </a:lnTo>
                  <a:lnTo>
                    <a:pt x="37" y="3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49" y="24"/>
                  </a:lnTo>
                  <a:lnTo>
                    <a:pt x="49" y="198"/>
                  </a:lnTo>
                  <a:lnTo>
                    <a:pt x="37" y="198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77" name="Rectangle 245"/>
            <p:cNvSpPr/>
            <p:nvPr/>
          </p:nvSpPr>
          <p:spPr>
            <a:xfrm>
              <a:off x="709" y="2990"/>
              <a:ext cx="37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78" name="Rectangle 246"/>
            <p:cNvSpPr/>
            <p:nvPr/>
          </p:nvSpPr>
          <p:spPr>
            <a:xfrm>
              <a:off x="709" y="2990"/>
              <a:ext cx="13" cy="210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79" name="Rectangle 247"/>
            <p:cNvSpPr/>
            <p:nvPr/>
          </p:nvSpPr>
          <p:spPr>
            <a:xfrm>
              <a:off x="709" y="3188"/>
              <a:ext cx="422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80" name="Freeform 248"/>
            <p:cNvSpPr/>
            <p:nvPr/>
          </p:nvSpPr>
          <p:spPr>
            <a:xfrm>
              <a:off x="1976" y="2965"/>
              <a:ext cx="223" cy="223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86" y="0"/>
                </a:cxn>
                <a:cxn ang="0">
                  <a:pos x="223" y="49"/>
                </a:cxn>
                <a:cxn ang="0">
                  <a:pos x="223" y="223"/>
                </a:cxn>
                <a:cxn ang="0">
                  <a:pos x="0" y="223"/>
                </a:cxn>
              </a:cxnLst>
              <a:pathLst>
                <a:path w="223" h="223">
                  <a:moveTo>
                    <a:pt x="0" y="223"/>
                  </a:moveTo>
                  <a:lnTo>
                    <a:pt x="0" y="37"/>
                  </a:lnTo>
                  <a:lnTo>
                    <a:pt x="37" y="0"/>
                  </a:lnTo>
                  <a:lnTo>
                    <a:pt x="186" y="0"/>
                  </a:lnTo>
                  <a:lnTo>
                    <a:pt x="223" y="49"/>
                  </a:lnTo>
                  <a:lnTo>
                    <a:pt x="223" y="223"/>
                  </a:lnTo>
                  <a:lnTo>
                    <a:pt x="0" y="223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81" name="Freeform 249"/>
            <p:cNvSpPr/>
            <p:nvPr/>
          </p:nvSpPr>
          <p:spPr>
            <a:xfrm>
              <a:off x="1976" y="2965"/>
              <a:ext cx="236" cy="223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186" y="0"/>
                </a:cxn>
                <a:cxn ang="0">
                  <a:pos x="198" y="0"/>
                </a:cxn>
                <a:cxn ang="0">
                  <a:pos x="198" y="0"/>
                </a:cxn>
                <a:cxn ang="0">
                  <a:pos x="236" y="49"/>
                </a:cxn>
                <a:cxn ang="0">
                  <a:pos x="236" y="49"/>
                </a:cxn>
                <a:cxn ang="0">
                  <a:pos x="236" y="49"/>
                </a:cxn>
                <a:cxn ang="0">
                  <a:pos x="223" y="62"/>
                </a:cxn>
                <a:cxn ang="0">
                  <a:pos x="186" y="12"/>
                </a:cxn>
                <a:cxn ang="0">
                  <a:pos x="198" y="0"/>
                </a:cxn>
                <a:cxn ang="0">
                  <a:pos x="186" y="12"/>
                </a:cxn>
                <a:cxn ang="0">
                  <a:pos x="37" y="12"/>
                </a:cxn>
                <a:cxn ang="0">
                  <a:pos x="37" y="0"/>
                </a:cxn>
                <a:cxn ang="0">
                  <a:pos x="49" y="12"/>
                </a:cxn>
                <a:cxn ang="0">
                  <a:pos x="12" y="49"/>
                </a:cxn>
                <a:cxn ang="0">
                  <a:pos x="0" y="37"/>
                </a:cxn>
                <a:cxn ang="0">
                  <a:pos x="12" y="37"/>
                </a:cxn>
                <a:cxn ang="0">
                  <a:pos x="12" y="223"/>
                </a:cxn>
                <a:cxn ang="0">
                  <a:pos x="0" y="223"/>
                </a:cxn>
              </a:cxnLst>
              <a:pathLst>
                <a:path w="236" h="223">
                  <a:moveTo>
                    <a:pt x="0" y="223"/>
                  </a:moveTo>
                  <a:lnTo>
                    <a:pt x="0" y="37"/>
                  </a:lnTo>
                  <a:lnTo>
                    <a:pt x="37" y="0"/>
                  </a:lnTo>
                  <a:lnTo>
                    <a:pt x="186" y="0"/>
                  </a:lnTo>
                  <a:lnTo>
                    <a:pt x="198" y="0"/>
                  </a:lnTo>
                  <a:lnTo>
                    <a:pt x="236" y="49"/>
                  </a:lnTo>
                  <a:lnTo>
                    <a:pt x="223" y="62"/>
                  </a:lnTo>
                  <a:lnTo>
                    <a:pt x="186" y="12"/>
                  </a:lnTo>
                  <a:lnTo>
                    <a:pt x="198" y="0"/>
                  </a:lnTo>
                  <a:lnTo>
                    <a:pt x="186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49" y="12"/>
                  </a:lnTo>
                  <a:lnTo>
                    <a:pt x="12" y="49"/>
                  </a:lnTo>
                  <a:lnTo>
                    <a:pt x="0" y="37"/>
                  </a:lnTo>
                  <a:lnTo>
                    <a:pt x="12" y="37"/>
                  </a:lnTo>
                  <a:lnTo>
                    <a:pt x="12" y="223"/>
                  </a:lnTo>
                  <a:lnTo>
                    <a:pt x="0" y="223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882" name="Rectangle 250"/>
            <p:cNvSpPr/>
            <p:nvPr/>
          </p:nvSpPr>
          <p:spPr>
            <a:xfrm>
              <a:off x="2199" y="3014"/>
              <a:ext cx="13" cy="1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83" name="Rectangle 251"/>
            <p:cNvSpPr/>
            <p:nvPr/>
          </p:nvSpPr>
          <p:spPr>
            <a:xfrm>
              <a:off x="1976" y="3188"/>
              <a:ext cx="223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84" name="Rectangle 252"/>
            <p:cNvSpPr/>
            <p:nvPr/>
          </p:nvSpPr>
          <p:spPr>
            <a:xfrm>
              <a:off x="2199" y="3039"/>
              <a:ext cx="857" cy="112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85" name="Rectangle 253"/>
            <p:cNvSpPr/>
            <p:nvPr/>
          </p:nvSpPr>
          <p:spPr>
            <a:xfrm>
              <a:off x="2199" y="3039"/>
              <a:ext cx="869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86" name="Rectangle 254"/>
            <p:cNvSpPr/>
            <p:nvPr/>
          </p:nvSpPr>
          <p:spPr>
            <a:xfrm>
              <a:off x="3056" y="3039"/>
              <a:ext cx="12" cy="12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87" name="Rectangle 255"/>
            <p:cNvSpPr/>
            <p:nvPr/>
          </p:nvSpPr>
          <p:spPr>
            <a:xfrm>
              <a:off x="2199" y="3151"/>
              <a:ext cx="857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88" name="Rectangle 256"/>
            <p:cNvSpPr/>
            <p:nvPr/>
          </p:nvSpPr>
          <p:spPr>
            <a:xfrm>
              <a:off x="2199" y="3039"/>
              <a:ext cx="13" cy="1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89" name="Rectangle 257"/>
            <p:cNvSpPr/>
            <p:nvPr/>
          </p:nvSpPr>
          <p:spPr>
            <a:xfrm>
              <a:off x="1119" y="3039"/>
              <a:ext cx="857" cy="112"/>
            </a:xfrm>
            <a:prstGeom prst="rect">
              <a:avLst/>
            </a:prstGeom>
            <a:blipFill rotWithShape="0">
              <a:blip r:embed="rId7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0" name="Rectangle 258"/>
            <p:cNvSpPr/>
            <p:nvPr/>
          </p:nvSpPr>
          <p:spPr>
            <a:xfrm>
              <a:off x="1119" y="3039"/>
              <a:ext cx="869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1" name="Rectangle 259"/>
            <p:cNvSpPr/>
            <p:nvPr/>
          </p:nvSpPr>
          <p:spPr>
            <a:xfrm>
              <a:off x="1976" y="3039"/>
              <a:ext cx="12" cy="12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2" name="Rectangle 260"/>
            <p:cNvSpPr/>
            <p:nvPr/>
          </p:nvSpPr>
          <p:spPr>
            <a:xfrm>
              <a:off x="1119" y="3151"/>
              <a:ext cx="857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3" name="Rectangle 261"/>
            <p:cNvSpPr/>
            <p:nvPr/>
          </p:nvSpPr>
          <p:spPr>
            <a:xfrm>
              <a:off x="1119" y="3039"/>
              <a:ext cx="12" cy="1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4" name="Rectangle 262"/>
            <p:cNvSpPr/>
            <p:nvPr/>
          </p:nvSpPr>
          <p:spPr>
            <a:xfrm>
              <a:off x="2497" y="2928"/>
              <a:ext cx="248" cy="74"/>
            </a:xfrm>
            <a:prstGeom prst="rect">
              <a:avLst/>
            </a:prstGeom>
            <a:blipFill rotWithShape="0">
              <a:blip r:embed="rId8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5" name="Rectangle 263"/>
            <p:cNvSpPr/>
            <p:nvPr/>
          </p:nvSpPr>
          <p:spPr>
            <a:xfrm>
              <a:off x="2497" y="2928"/>
              <a:ext cx="261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6" name="Rectangle 264"/>
            <p:cNvSpPr/>
            <p:nvPr/>
          </p:nvSpPr>
          <p:spPr>
            <a:xfrm>
              <a:off x="2745" y="2928"/>
              <a:ext cx="13" cy="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7" name="Rectangle 265"/>
            <p:cNvSpPr/>
            <p:nvPr/>
          </p:nvSpPr>
          <p:spPr>
            <a:xfrm>
              <a:off x="2497" y="3002"/>
              <a:ext cx="248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8" name="Rectangle 266"/>
            <p:cNvSpPr/>
            <p:nvPr/>
          </p:nvSpPr>
          <p:spPr>
            <a:xfrm>
              <a:off x="2497" y="2928"/>
              <a:ext cx="13" cy="7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899" name="Rectangle 267"/>
            <p:cNvSpPr/>
            <p:nvPr/>
          </p:nvSpPr>
          <p:spPr>
            <a:xfrm>
              <a:off x="1442" y="2928"/>
              <a:ext cx="236" cy="74"/>
            </a:xfrm>
            <a:prstGeom prst="rect">
              <a:avLst/>
            </a:prstGeom>
            <a:blipFill rotWithShape="0">
              <a:blip r:embed="rId8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0" name="Rectangle 268"/>
            <p:cNvSpPr/>
            <p:nvPr/>
          </p:nvSpPr>
          <p:spPr>
            <a:xfrm>
              <a:off x="1442" y="2928"/>
              <a:ext cx="248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1" name="Rectangle 269"/>
            <p:cNvSpPr/>
            <p:nvPr/>
          </p:nvSpPr>
          <p:spPr>
            <a:xfrm>
              <a:off x="1678" y="2928"/>
              <a:ext cx="12" cy="86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2" name="Rectangle 270"/>
            <p:cNvSpPr/>
            <p:nvPr/>
          </p:nvSpPr>
          <p:spPr>
            <a:xfrm>
              <a:off x="1442" y="3002"/>
              <a:ext cx="236" cy="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3" name="Rectangle 271"/>
            <p:cNvSpPr/>
            <p:nvPr/>
          </p:nvSpPr>
          <p:spPr>
            <a:xfrm>
              <a:off x="1442" y="2928"/>
              <a:ext cx="12" cy="74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4" name="Rectangle 272"/>
            <p:cNvSpPr/>
            <p:nvPr/>
          </p:nvSpPr>
          <p:spPr>
            <a:xfrm>
              <a:off x="2745" y="3039"/>
              <a:ext cx="311" cy="62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5" name="Rectangle 273"/>
            <p:cNvSpPr/>
            <p:nvPr/>
          </p:nvSpPr>
          <p:spPr>
            <a:xfrm>
              <a:off x="2745" y="3039"/>
              <a:ext cx="32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6" name="Rectangle 274"/>
            <p:cNvSpPr/>
            <p:nvPr/>
          </p:nvSpPr>
          <p:spPr>
            <a:xfrm>
              <a:off x="3056" y="3039"/>
              <a:ext cx="12" cy="7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7" name="Rectangle 275"/>
            <p:cNvSpPr/>
            <p:nvPr/>
          </p:nvSpPr>
          <p:spPr>
            <a:xfrm>
              <a:off x="2745" y="3101"/>
              <a:ext cx="311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8" name="Rectangle 276"/>
            <p:cNvSpPr/>
            <p:nvPr/>
          </p:nvSpPr>
          <p:spPr>
            <a:xfrm>
              <a:off x="2745" y="3039"/>
              <a:ext cx="13" cy="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09" name="Rectangle 277"/>
            <p:cNvSpPr/>
            <p:nvPr/>
          </p:nvSpPr>
          <p:spPr>
            <a:xfrm>
              <a:off x="2199" y="3039"/>
              <a:ext cx="298" cy="62"/>
            </a:xfrm>
            <a:prstGeom prst="rect">
              <a:avLst/>
            </a:prstGeom>
            <a:blipFill rotWithShape="0">
              <a:blip r:embed="rId4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0" name="Rectangle 278"/>
            <p:cNvSpPr/>
            <p:nvPr/>
          </p:nvSpPr>
          <p:spPr>
            <a:xfrm>
              <a:off x="2199" y="3039"/>
              <a:ext cx="311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1" name="Rectangle 279"/>
            <p:cNvSpPr/>
            <p:nvPr/>
          </p:nvSpPr>
          <p:spPr>
            <a:xfrm>
              <a:off x="2497" y="3039"/>
              <a:ext cx="13" cy="7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2" name="Rectangle 280"/>
            <p:cNvSpPr/>
            <p:nvPr/>
          </p:nvSpPr>
          <p:spPr>
            <a:xfrm>
              <a:off x="2199" y="3101"/>
              <a:ext cx="298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3" name="Rectangle 281"/>
            <p:cNvSpPr/>
            <p:nvPr/>
          </p:nvSpPr>
          <p:spPr>
            <a:xfrm>
              <a:off x="2199" y="3039"/>
              <a:ext cx="13" cy="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4" name="Rectangle 282"/>
            <p:cNvSpPr/>
            <p:nvPr/>
          </p:nvSpPr>
          <p:spPr>
            <a:xfrm>
              <a:off x="1119" y="3039"/>
              <a:ext cx="323" cy="62"/>
            </a:xfrm>
            <a:prstGeom prst="rect">
              <a:avLst/>
            </a:prstGeom>
            <a:blipFill rotWithShape="0">
              <a:blip r:embed="rId9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5" name="Rectangle 283"/>
            <p:cNvSpPr/>
            <p:nvPr/>
          </p:nvSpPr>
          <p:spPr>
            <a:xfrm>
              <a:off x="1119" y="3039"/>
              <a:ext cx="335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6" name="Rectangle 284"/>
            <p:cNvSpPr/>
            <p:nvPr/>
          </p:nvSpPr>
          <p:spPr>
            <a:xfrm>
              <a:off x="1442" y="3039"/>
              <a:ext cx="12" cy="7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7" name="Rectangle 285"/>
            <p:cNvSpPr/>
            <p:nvPr/>
          </p:nvSpPr>
          <p:spPr>
            <a:xfrm>
              <a:off x="1119" y="3101"/>
              <a:ext cx="32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8" name="Rectangle 286"/>
            <p:cNvSpPr/>
            <p:nvPr/>
          </p:nvSpPr>
          <p:spPr>
            <a:xfrm>
              <a:off x="1119" y="3039"/>
              <a:ext cx="12" cy="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19" name="Rectangle 287"/>
            <p:cNvSpPr/>
            <p:nvPr/>
          </p:nvSpPr>
          <p:spPr>
            <a:xfrm>
              <a:off x="1678" y="3039"/>
              <a:ext cx="298" cy="62"/>
            </a:xfrm>
            <a:prstGeom prst="rect">
              <a:avLst/>
            </a:prstGeom>
            <a:blipFill rotWithShape="0">
              <a:blip r:embed="rId9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0" name="Rectangle 288"/>
            <p:cNvSpPr/>
            <p:nvPr/>
          </p:nvSpPr>
          <p:spPr>
            <a:xfrm>
              <a:off x="1678" y="3039"/>
              <a:ext cx="310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1" name="Rectangle 289"/>
            <p:cNvSpPr/>
            <p:nvPr/>
          </p:nvSpPr>
          <p:spPr>
            <a:xfrm>
              <a:off x="1976" y="3039"/>
              <a:ext cx="12" cy="75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2" name="Rectangle 290"/>
            <p:cNvSpPr/>
            <p:nvPr/>
          </p:nvSpPr>
          <p:spPr>
            <a:xfrm>
              <a:off x="1678" y="3101"/>
              <a:ext cx="298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3" name="Rectangle 291"/>
            <p:cNvSpPr/>
            <p:nvPr/>
          </p:nvSpPr>
          <p:spPr>
            <a:xfrm>
              <a:off x="1678" y="3039"/>
              <a:ext cx="12" cy="6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4" name="Rectangle 292"/>
            <p:cNvSpPr/>
            <p:nvPr/>
          </p:nvSpPr>
          <p:spPr>
            <a:xfrm>
              <a:off x="2932" y="2704"/>
              <a:ext cx="571" cy="99"/>
            </a:xfrm>
            <a:prstGeom prst="rect">
              <a:avLst/>
            </a:prstGeom>
            <a:blipFill rotWithShape="0">
              <a:blip r:embed="rId3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5" name="Rectangle 293"/>
            <p:cNvSpPr/>
            <p:nvPr/>
          </p:nvSpPr>
          <p:spPr>
            <a:xfrm>
              <a:off x="2932" y="2704"/>
              <a:ext cx="583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6" name="Rectangle 294"/>
            <p:cNvSpPr/>
            <p:nvPr/>
          </p:nvSpPr>
          <p:spPr>
            <a:xfrm>
              <a:off x="3503" y="2704"/>
              <a:ext cx="12" cy="112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7" name="Rectangle 295"/>
            <p:cNvSpPr/>
            <p:nvPr/>
          </p:nvSpPr>
          <p:spPr>
            <a:xfrm>
              <a:off x="2932" y="2803"/>
              <a:ext cx="571" cy="13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8" name="Rectangle 296"/>
            <p:cNvSpPr/>
            <p:nvPr/>
          </p:nvSpPr>
          <p:spPr>
            <a:xfrm>
              <a:off x="2932" y="2704"/>
              <a:ext cx="12" cy="99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29" name="Rectangle 297"/>
            <p:cNvSpPr/>
            <p:nvPr/>
          </p:nvSpPr>
          <p:spPr>
            <a:xfrm>
              <a:off x="4049" y="2803"/>
              <a:ext cx="138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(k) After deposition of SiO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30" name="Rectangle 298"/>
            <p:cNvSpPr/>
            <p:nvPr/>
          </p:nvSpPr>
          <p:spPr>
            <a:xfrm>
              <a:off x="5458" y="2866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31" name="Rectangle 299"/>
            <p:cNvSpPr/>
            <p:nvPr/>
          </p:nvSpPr>
          <p:spPr>
            <a:xfrm>
              <a:off x="4049" y="2915"/>
              <a:ext cx="137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insulator, etching of via’s,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32" name="Rectangle 300"/>
            <p:cNvSpPr/>
            <p:nvPr/>
          </p:nvSpPr>
          <p:spPr>
            <a:xfrm>
              <a:off x="4049" y="3027"/>
              <a:ext cx="1504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deposition and patterning of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33" name="Rectangle 301"/>
            <p:cNvSpPr/>
            <p:nvPr/>
          </p:nvSpPr>
          <p:spPr>
            <a:xfrm>
              <a:off x="4049" y="3138"/>
              <a:ext cx="99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second layer of Al.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34" name="Rectangle 302"/>
            <p:cNvSpPr/>
            <p:nvPr/>
          </p:nvSpPr>
          <p:spPr>
            <a:xfrm>
              <a:off x="3490" y="2456"/>
              <a:ext cx="11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Al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35" name="Freeform 303"/>
            <p:cNvSpPr/>
            <p:nvPr/>
          </p:nvSpPr>
          <p:spPr>
            <a:xfrm>
              <a:off x="3242" y="2593"/>
              <a:ext cx="62" cy="49"/>
            </a:xfrm>
            <a:custGeom>
              <a:avLst/>
              <a:gdLst/>
              <a:ahLst/>
              <a:cxnLst>
                <a:cxn ang="0">
                  <a:pos x="50" y="24"/>
                </a:cxn>
                <a:cxn ang="0">
                  <a:pos x="62" y="49"/>
                </a:cxn>
                <a:cxn ang="0">
                  <a:pos x="62" y="49"/>
                </a:cxn>
                <a:cxn ang="0">
                  <a:pos x="62" y="49"/>
                </a:cxn>
                <a:cxn ang="0">
                  <a:pos x="13" y="49"/>
                </a:cxn>
                <a:cxn ang="0">
                  <a:pos x="0" y="49"/>
                </a:cxn>
                <a:cxn ang="0">
                  <a:pos x="0" y="49"/>
                </a:cxn>
                <a:cxn ang="0">
                  <a:pos x="25" y="12"/>
                </a:cxn>
                <a:cxn ang="0">
                  <a:pos x="37" y="0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13" y="49"/>
                </a:cxn>
                <a:cxn ang="0">
                  <a:pos x="0" y="49"/>
                </a:cxn>
                <a:cxn ang="0">
                  <a:pos x="13" y="37"/>
                </a:cxn>
                <a:cxn ang="0">
                  <a:pos x="62" y="37"/>
                </a:cxn>
                <a:cxn ang="0">
                  <a:pos x="62" y="49"/>
                </a:cxn>
                <a:cxn ang="0">
                  <a:pos x="50" y="49"/>
                </a:cxn>
                <a:cxn ang="0">
                  <a:pos x="37" y="24"/>
                </a:cxn>
                <a:cxn ang="0">
                  <a:pos x="50" y="24"/>
                </a:cxn>
              </a:cxnLst>
              <a:pathLst>
                <a:path w="62" h="49">
                  <a:moveTo>
                    <a:pt x="50" y="24"/>
                  </a:moveTo>
                  <a:lnTo>
                    <a:pt x="62" y="49"/>
                  </a:lnTo>
                  <a:lnTo>
                    <a:pt x="13" y="49"/>
                  </a:lnTo>
                  <a:lnTo>
                    <a:pt x="0" y="49"/>
                  </a:lnTo>
                  <a:lnTo>
                    <a:pt x="25" y="12"/>
                  </a:lnTo>
                  <a:lnTo>
                    <a:pt x="37" y="0"/>
                  </a:lnTo>
                  <a:lnTo>
                    <a:pt x="37" y="12"/>
                  </a:lnTo>
                  <a:lnTo>
                    <a:pt x="13" y="49"/>
                  </a:lnTo>
                  <a:lnTo>
                    <a:pt x="0" y="49"/>
                  </a:lnTo>
                  <a:lnTo>
                    <a:pt x="13" y="37"/>
                  </a:lnTo>
                  <a:lnTo>
                    <a:pt x="62" y="37"/>
                  </a:lnTo>
                  <a:lnTo>
                    <a:pt x="62" y="49"/>
                  </a:lnTo>
                  <a:lnTo>
                    <a:pt x="50" y="49"/>
                  </a:lnTo>
                  <a:lnTo>
                    <a:pt x="37" y="24"/>
                  </a:lnTo>
                  <a:lnTo>
                    <a:pt x="50" y="24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36" name="Freeform 304"/>
            <p:cNvSpPr/>
            <p:nvPr/>
          </p:nvSpPr>
          <p:spPr>
            <a:xfrm>
              <a:off x="3267" y="2605"/>
              <a:ext cx="25" cy="1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12" y="0"/>
                </a:cxn>
              </a:cxnLst>
              <a:pathLst>
                <a:path w="25" h="12">
                  <a:moveTo>
                    <a:pt x="12" y="0"/>
                  </a:moveTo>
                  <a:lnTo>
                    <a:pt x="25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37" name="Freeform 305"/>
            <p:cNvSpPr/>
            <p:nvPr/>
          </p:nvSpPr>
          <p:spPr>
            <a:xfrm>
              <a:off x="3255" y="2605"/>
              <a:ext cx="49" cy="37"/>
            </a:xfrm>
            <a:custGeom>
              <a:avLst/>
              <a:gdLst/>
              <a:ahLst/>
              <a:cxnLst>
                <a:cxn ang="0">
                  <a:pos x="37" y="12"/>
                </a:cxn>
                <a:cxn ang="0">
                  <a:pos x="49" y="37"/>
                </a:cxn>
                <a:cxn ang="0">
                  <a:pos x="0" y="37"/>
                </a:cxn>
                <a:cxn ang="0">
                  <a:pos x="24" y="0"/>
                </a:cxn>
                <a:cxn ang="0">
                  <a:pos x="37" y="12"/>
                </a:cxn>
              </a:cxnLst>
              <a:pathLst>
                <a:path w="49" h="37">
                  <a:moveTo>
                    <a:pt x="37" y="12"/>
                  </a:moveTo>
                  <a:lnTo>
                    <a:pt x="49" y="37"/>
                  </a:lnTo>
                  <a:lnTo>
                    <a:pt x="0" y="37"/>
                  </a:lnTo>
                  <a:lnTo>
                    <a:pt x="24" y="0"/>
                  </a:lnTo>
                  <a:lnTo>
                    <a:pt x="37" y="12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38" name="Freeform 306"/>
            <p:cNvSpPr/>
            <p:nvPr/>
          </p:nvSpPr>
          <p:spPr>
            <a:xfrm>
              <a:off x="3304" y="2531"/>
              <a:ext cx="174" cy="99"/>
            </a:xfrm>
            <a:custGeom>
              <a:avLst/>
              <a:gdLst/>
              <a:ahLst/>
              <a:cxnLst>
                <a:cxn ang="0">
                  <a:pos x="174" y="12"/>
                </a:cxn>
                <a:cxn ang="0">
                  <a:pos x="174" y="0"/>
                </a:cxn>
                <a:cxn ang="0">
                  <a:pos x="0" y="86"/>
                </a:cxn>
                <a:cxn ang="0">
                  <a:pos x="0" y="99"/>
                </a:cxn>
                <a:cxn ang="0">
                  <a:pos x="174" y="12"/>
                </a:cxn>
              </a:cxnLst>
              <a:pathLst>
                <a:path w="174" h="99">
                  <a:moveTo>
                    <a:pt x="174" y="12"/>
                  </a:moveTo>
                  <a:lnTo>
                    <a:pt x="174" y="0"/>
                  </a:lnTo>
                  <a:lnTo>
                    <a:pt x="0" y="86"/>
                  </a:lnTo>
                  <a:lnTo>
                    <a:pt x="0" y="99"/>
                  </a:lnTo>
                  <a:lnTo>
                    <a:pt x="174" y="12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39" name="Rectangle 307"/>
            <p:cNvSpPr/>
            <p:nvPr/>
          </p:nvSpPr>
          <p:spPr>
            <a:xfrm>
              <a:off x="3751" y="2568"/>
              <a:ext cx="19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SiO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0" name="Rectangle 308"/>
            <p:cNvSpPr/>
            <p:nvPr/>
          </p:nvSpPr>
          <p:spPr>
            <a:xfrm>
              <a:off x="3913" y="2630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dirty="0">
                <a:solidFill>
                  <a:srgbClr val="0000B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941" name="Freeform 309"/>
            <p:cNvSpPr/>
            <p:nvPr/>
          </p:nvSpPr>
          <p:spPr>
            <a:xfrm>
              <a:off x="3503" y="2704"/>
              <a:ext cx="62" cy="50"/>
            </a:xfrm>
            <a:custGeom>
              <a:avLst/>
              <a:gdLst/>
              <a:ahLst/>
              <a:cxnLst>
                <a:cxn ang="0">
                  <a:pos x="50" y="25"/>
                </a:cxn>
                <a:cxn ang="0">
                  <a:pos x="62" y="50"/>
                </a:cxn>
                <a:cxn ang="0">
                  <a:pos x="62" y="50"/>
                </a:cxn>
                <a:cxn ang="0">
                  <a:pos x="62" y="50"/>
                </a:cxn>
                <a:cxn ang="0">
                  <a:pos x="12" y="50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25" y="13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37" y="13"/>
                </a:cxn>
                <a:cxn ang="0">
                  <a:pos x="12" y="50"/>
                </a:cxn>
                <a:cxn ang="0">
                  <a:pos x="0" y="50"/>
                </a:cxn>
                <a:cxn ang="0">
                  <a:pos x="12" y="37"/>
                </a:cxn>
                <a:cxn ang="0">
                  <a:pos x="62" y="37"/>
                </a:cxn>
                <a:cxn ang="0">
                  <a:pos x="62" y="50"/>
                </a:cxn>
                <a:cxn ang="0">
                  <a:pos x="50" y="50"/>
                </a:cxn>
                <a:cxn ang="0">
                  <a:pos x="37" y="25"/>
                </a:cxn>
                <a:cxn ang="0">
                  <a:pos x="50" y="25"/>
                </a:cxn>
              </a:cxnLst>
              <a:pathLst>
                <a:path w="62" h="50">
                  <a:moveTo>
                    <a:pt x="50" y="25"/>
                  </a:moveTo>
                  <a:lnTo>
                    <a:pt x="62" y="50"/>
                  </a:lnTo>
                  <a:lnTo>
                    <a:pt x="12" y="50"/>
                  </a:lnTo>
                  <a:lnTo>
                    <a:pt x="0" y="50"/>
                  </a:lnTo>
                  <a:lnTo>
                    <a:pt x="25" y="13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12" y="50"/>
                  </a:lnTo>
                  <a:lnTo>
                    <a:pt x="0" y="50"/>
                  </a:lnTo>
                  <a:lnTo>
                    <a:pt x="12" y="37"/>
                  </a:lnTo>
                  <a:lnTo>
                    <a:pt x="62" y="37"/>
                  </a:lnTo>
                  <a:lnTo>
                    <a:pt x="62" y="50"/>
                  </a:lnTo>
                  <a:lnTo>
                    <a:pt x="50" y="50"/>
                  </a:lnTo>
                  <a:lnTo>
                    <a:pt x="37" y="25"/>
                  </a:lnTo>
                  <a:lnTo>
                    <a:pt x="50" y="25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42" name="Freeform 310"/>
            <p:cNvSpPr/>
            <p:nvPr/>
          </p:nvSpPr>
          <p:spPr>
            <a:xfrm>
              <a:off x="3528" y="2717"/>
              <a:ext cx="25" cy="1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12" y="0"/>
                </a:cxn>
              </a:cxnLst>
              <a:pathLst>
                <a:path w="25" h="12">
                  <a:moveTo>
                    <a:pt x="12" y="0"/>
                  </a:moveTo>
                  <a:lnTo>
                    <a:pt x="25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43" name="Freeform 311"/>
            <p:cNvSpPr/>
            <p:nvPr/>
          </p:nvSpPr>
          <p:spPr>
            <a:xfrm>
              <a:off x="3515" y="2717"/>
              <a:ext cx="50" cy="37"/>
            </a:xfrm>
            <a:custGeom>
              <a:avLst/>
              <a:gdLst/>
              <a:ahLst/>
              <a:cxnLst>
                <a:cxn ang="0">
                  <a:pos x="38" y="12"/>
                </a:cxn>
                <a:cxn ang="0">
                  <a:pos x="50" y="37"/>
                </a:cxn>
                <a:cxn ang="0">
                  <a:pos x="0" y="37"/>
                </a:cxn>
                <a:cxn ang="0">
                  <a:pos x="25" y="0"/>
                </a:cxn>
                <a:cxn ang="0">
                  <a:pos x="38" y="12"/>
                </a:cxn>
              </a:cxnLst>
              <a:pathLst>
                <a:path w="50" h="37">
                  <a:moveTo>
                    <a:pt x="38" y="12"/>
                  </a:moveTo>
                  <a:lnTo>
                    <a:pt x="50" y="37"/>
                  </a:lnTo>
                  <a:lnTo>
                    <a:pt x="0" y="37"/>
                  </a:lnTo>
                  <a:lnTo>
                    <a:pt x="25" y="0"/>
                  </a:lnTo>
                  <a:lnTo>
                    <a:pt x="38" y="12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944" name="Freeform 312"/>
            <p:cNvSpPr/>
            <p:nvPr/>
          </p:nvSpPr>
          <p:spPr>
            <a:xfrm>
              <a:off x="3565" y="2642"/>
              <a:ext cx="174" cy="99"/>
            </a:xfrm>
            <a:custGeom>
              <a:avLst/>
              <a:gdLst/>
              <a:ahLst/>
              <a:cxnLst>
                <a:cxn ang="0">
                  <a:pos x="174" y="13"/>
                </a:cxn>
                <a:cxn ang="0">
                  <a:pos x="174" y="0"/>
                </a:cxn>
                <a:cxn ang="0">
                  <a:pos x="0" y="87"/>
                </a:cxn>
                <a:cxn ang="0">
                  <a:pos x="0" y="99"/>
                </a:cxn>
                <a:cxn ang="0">
                  <a:pos x="174" y="13"/>
                </a:cxn>
              </a:cxnLst>
              <a:pathLst>
                <a:path w="174" h="99">
                  <a:moveTo>
                    <a:pt x="174" y="13"/>
                  </a:moveTo>
                  <a:lnTo>
                    <a:pt x="174" y="0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4" y="13"/>
                  </a:lnTo>
                  <a:close/>
                </a:path>
              </a:pathLst>
            </a:custGeom>
            <a:blipFill rotWithShape="0">
              <a:blip r:embed="rId1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0242" name="Rectangle 3"/>
          <p:cNvSpPr>
            <a:spLocks noGrp="1" noRot="1"/>
          </p:cNvSpPr>
          <p:nvPr>
            <p:ph idx="1"/>
          </p:nvPr>
        </p:nvSpPr>
        <p:spPr>
          <a:xfrm>
            <a:off x="755650" y="1804988"/>
            <a:ext cx="7772400" cy="46482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</a:rPr>
              <a:t>第一次光刻</a:t>
            </a:r>
            <a:r>
              <a:rPr lang="en-US" altLang="zh-CN" b="1" dirty="0"/>
              <a:t>——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隐埋层扩散孔</a:t>
            </a:r>
            <a:r>
              <a:rPr lang="zh-CN" altLang="en-US" b="1" dirty="0">
                <a:latin typeface="宋体" panose="02010600030101010101" pitchFamily="2" charset="-122"/>
              </a:rPr>
              <a:t>光刻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800" dirty="0"/>
              <a:t>从上表面引出</a:t>
            </a:r>
            <a:r>
              <a:rPr lang="zh-CN" altLang="en-US" sz="2800" b="1" dirty="0">
                <a:ea typeface="华文新魏" panose="02010800040101010101" pitchFamily="2" charset="-122"/>
              </a:rPr>
              <a:t>第一次光刻</a:t>
            </a:r>
            <a:r>
              <a:rPr lang="zh-CN" altLang="en-US" sz="2800" dirty="0"/>
              <a:t>的</a:t>
            </a:r>
            <a:r>
              <a:rPr lang="zh-CN" altLang="en-US" sz="2800" b="1" dirty="0">
                <a:ea typeface="华文新魏" panose="02010800040101010101" pitchFamily="2" charset="-122"/>
              </a:rPr>
              <a:t>掩模版图形</a:t>
            </a:r>
            <a:r>
              <a:rPr lang="zh-CN" altLang="en-US" sz="2800" dirty="0"/>
              <a:t>及</a:t>
            </a:r>
            <a:r>
              <a:rPr lang="zh-CN" altLang="en-US" sz="2800" b="1" dirty="0">
                <a:ea typeface="华文新魏" panose="02010800040101010101" pitchFamily="2" charset="-122"/>
              </a:rPr>
              <a:t>隐埋层扩散</a:t>
            </a:r>
            <a:r>
              <a:rPr lang="zh-CN" altLang="en-US" sz="2800" dirty="0"/>
              <a:t>后的</a:t>
            </a:r>
            <a:r>
              <a:rPr lang="zh-CN" altLang="en-US" sz="2800" b="1" dirty="0">
                <a:ea typeface="华文新魏" panose="02010800040101010101" pitchFamily="2" charset="-122"/>
              </a:rPr>
              <a:t>芯片剖面</a:t>
            </a:r>
            <a:r>
              <a:rPr lang="zh-CN" altLang="en-US" sz="2800" dirty="0"/>
              <a:t>见图。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2411413" y="3325813"/>
          <a:ext cx="369411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114550" imgH="2219325" progId="Paint.Picture">
                  <p:embed/>
                </p:oleObj>
              </mc:Choice>
              <mc:Fallback>
                <p:oleObj name="" r:id="rId1" imgW="2114550" imgH="22193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3325813"/>
                        <a:ext cx="3694112" cy="335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3"/>
          <p:cNvSpPr txBox="1"/>
          <p:nvPr/>
        </p:nvSpPr>
        <p:spPr>
          <a:xfrm>
            <a:off x="609600" y="1273175"/>
            <a:ext cx="79248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Rectangle 2"/>
          <p:cNvSpPr txBox="1"/>
          <p:nvPr/>
        </p:nvSpPr>
        <p:spPr>
          <a:xfrm>
            <a:off x="-323850" y="741363"/>
            <a:ext cx="8229600" cy="703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1266" name="Rectangle 3"/>
          <p:cNvSpPr>
            <a:spLocks noGrp="1" noRot="1"/>
          </p:cNvSpPr>
          <p:nvPr>
            <p:ph idx="1"/>
          </p:nvPr>
        </p:nvSpPr>
        <p:spPr>
          <a:xfrm>
            <a:off x="571500" y="1560513"/>
            <a:ext cx="77724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）外延层淀积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外延层淀积</a:t>
            </a:r>
            <a:r>
              <a:rPr lang="zh-CN" altLang="en-US" sz="2800" dirty="0">
                <a:latin typeface="宋体" panose="02010600030101010101" pitchFamily="2" charset="-122"/>
              </a:rPr>
              <a:t>时应该考虑的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设计参数</a:t>
            </a:r>
            <a:r>
              <a:rPr lang="zh-CN" altLang="en-US" sz="2800" dirty="0">
                <a:latin typeface="宋体" panose="02010600030101010101" pitchFamily="2" charset="-122"/>
              </a:rPr>
              <a:t>主要有：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外延层电阻率</a:t>
            </a:r>
            <a:r>
              <a:rPr lang="en-US" altLang="zh-CN" sz="2800" i="1" dirty="0">
                <a:latin typeface="宋体" panose="02010600030101010101" pitchFamily="2" charset="-122"/>
              </a:rPr>
              <a:t>ρ</a:t>
            </a:r>
            <a:r>
              <a:rPr lang="en-US" altLang="zh-CN" sz="2800" dirty="0">
                <a:latin typeface="宋体" panose="02010600030101010101" pitchFamily="2" charset="-122"/>
              </a:rPr>
              <a:t>epi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外延层厚度</a:t>
            </a:r>
            <a:r>
              <a:rPr lang="en-US" altLang="zh-CN" sz="2800" i="1" dirty="0">
                <a:latin typeface="宋体" panose="02010600030101010101" pitchFamily="2" charset="-122"/>
              </a:rPr>
              <a:t>T</a:t>
            </a:r>
            <a:r>
              <a:rPr lang="en-US" altLang="zh-CN" sz="2800" dirty="0">
                <a:latin typeface="宋体" panose="02010600030101010101" pitchFamily="2" charset="-122"/>
              </a:rPr>
              <a:t>epi</a:t>
            </a:r>
            <a:r>
              <a:rPr lang="zh-CN" altLang="en-US" sz="2800" dirty="0">
                <a:latin typeface="宋体" panose="02010600030101010101" pitchFamily="2" charset="-122"/>
              </a:rPr>
              <a:t>。外延层淀积后的芯片剖面如图。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11267" name="Rectangle 4"/>
          <p:cNvSpPr/>
          <p:nvPr/>
        </p:nvSpPr>
        <p:spPr>
          <a:xfrm>
            <a:off x="3752850" y="26717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2943225" y="3482975"/>
          <a:ext cx="307657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638300" imgH="1514475" progId="Paint.Picture">
                  <p:embed/>
                </p:oleObj>
              </mc:Choice>
              <mc:Fallback>
                <p:oleObj name="" r:id="rId1" imgW="1638300" imgH="151447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3225" y="3482975"/>
                        <a:ext cx="3076575" cy="256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3"/>
          <p:cNvSpPr txBox="1"/>
          <p:nvPr/>
        </p:nvSpPr>
        <p:spPr>
          <a:xfrm>
            <a:off x="752475" y="979488"/>
            <a:ext cx="792480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Rectangle 2"/>
          <p:cNvSpPr txBox="1"/>
          <p:nvPr/>
        </p:nvSpPr>
        <p:spPr>
          <a:xfrm>
            <a:off x="-180975" y="447675"/>
            <a:ext cx="8229600" cy="7032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  <p:sp>
        <p:nvSpPr>
          <p:cNvPr id="12290" name="Rectangle 3"/>
          <p:cNvSpPr>
            <a:spLocks noGrp="1" noRot="1"/>
          </p:cNvSpPr>
          <p:nvPr>
            <p:ph idx="1"/>
          </p:nvPr>
        </p:nvSpPr>
        <p:spPr>
          <a:xfrm>
            <a:off x="685800" y="1844675"/>
            <a:ext cx="7772400" cy="35607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）第二次光刻</a:t>
            </a:r>
            <a:r>
              <a:rPr lang="en-US" altLang="zh-CN" b="1" dirty="0"/>
              <a:t>——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隔离扩散孔光刻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800" dirty="0"/>
              <a:t>       </a:t>
            </a:r>
            <a:r>
              <a:rPr lang="zh-CN" altLang="en-US" sz="2800" b="1" dirty="0">
                <a:ea typeface="华文新魏" panose="02010800040101010101" pitchFamily="2" charset="-122"/>
              </a:rPr>
              <a:t>隔离扩散</a:t>
            </a:r>
            <a:r>
              <a:rPr lang="zh-CN" altLang="en-US" sz="2800" dirty="0"/>
              <a:t>的目的是在硅衬底上形成许多孤立的</a:t>
            </a:r>
            <a:r>
              <a:rPr lang="zh-CN" altLang="en-US" sz="2800" b="1" dirty="0">
                <a:ea typeface="华文新魏" panose="02010800040101010101" pitchFamily="2" charset="-122"/>
              </a:rPr>
              <a:t>外延层岛</a:t>
            </a:r>
            <a:r>
              <a:rPr lang="zh-CN" altLang="en-US" sz="2800" dirty="0"/>
              <a:t>，以实现各元件间的</a:t>
            </a:r>
            <a:r>
              <a:rPr lang="zh-CN" altLang="en-US" sz="2800" b="1" dirty="0">
                <a:ea typeface="华文新魏" panose="02010800040101010101" pitchFamily="2" charset="-122"/>
              </a:rPr>
              <a:t>电隔离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    目前最常用的隔离方法是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反偏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PN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结隔离</a:t>
            </a:r>
            <a:r>
              <a:rPr lang="zh-CN" altLang="en-US" sz="2800" dirty="0"/>
              <a:t>。一般</a:t>
            </a:r>
            <a:r>
              <a:rPr lang="en-US" altLang="zh-CN" sz="2800" dirty="0"/>
              <a:t>P</a:t>
            </a:r>
            <a:r>
              <a:rPr lang="zh-CN" altLang="en-US" sz="2800" dirty="0"/>
              <a:t>型衬底接最负电位，以使隔离结处于反偏，达到</a:t>
            </a:r>
            <a:r>
              <a:rPr lang="zh-CN" altLang="en-US" sz="2800" b="1" dirty="0">
                <a:ea typeface="华文新魏" panose="02010800040101010101" pitchFamily="2" charset="-122"/>
              </a:rPr>
              <a:t>各岛间电隔离</a:t>
            </a:r>
            <a:r>
              <a:rPr lang="zh-CN" altLang="en-US" sz="2800" dirty="0"/>
              <a:t>的目的。</a:t>
            </a:r>
            <a:endParaRPr lang="zh-CN" altLang="en-US" sz="2800" dirty="0"/>
          </a:p>
        </p:txBody>
      </p:sp>
      <p:sp>
        <p:nvSpPr>
          <p:cNvPr id="12291" name="Rectangle 4"/>
          <p:cNvSpPr/>
          <p:nvPr/>
        </p:nvSpPr>
        <p:spPr>
          <a:xfrm>
            <a:off x="3543300" y="2190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 txBox="1"/>
          <p:nvPr/>
        </p:nvSpPr>
        <p:spPr>
          <a:xfrm>
            <a:off x="609600" y="1273175"/>
            <a:ext cx="79248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早期的双极型集成电路工艺：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NPN</a:t>
            </a:r>
            <a:r>
              <a:rPr lang="zh-CN" altLang="en-US" sz="3000" b="0" dirty="0">
                <a:latin typeface="Arial" panose="020B0604020202020204" pitchFamily="34" charset="0"/>
                <a:ea typeface="宋体" panose="02010600030101010101" pitchFamily="2" charset="-122"/>
              </a:rPr>
              <a:t>三极管</a:t>
            </a:r>
            <a:endParaRPr lang="zh-CN" altLang="en-US" sz="30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2"/>
          <p:cNvSpPr txBox="1"/>
          <p:nvPr/>
        </p:nvSpPr>
        <p:spPr>
          <a:xfrm>
            <a:off x="-323850" y="741363"/>
            <a:ext cx="8229600" cy="703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algn="ctr"/>
            <a:b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2.1</a:t>
            </a:r>
            <a:r>
              <a:rPr lang="zh-CN" altLang="en-US" sz="4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双极型集成电路工艺发展</a:t>
            </a:r>
            <a:br>
              <a:rPr lang="zh-CN" altLang="en-US" sz="60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60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6932</Words>
  <Application>WPS 演示</Application>
  <PresentationFormat>全屏显示(4:3)</PresentationFormat>
  <Paragraphs>706</Paragraphs>
  <Slides>64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64</vt:i4>
      </vt:variant>
    </vt:vector>
  </HeadingPairs>
  <TitlesOfParts>
    <vt:vector size="106" baseType="lpstr">
      <vt:lpstr>Arial</vt:lpstr>
      <vt:lpstr>宋体</vt:lpstr>
      <vt:lpstr>Wingdings</vt:lpstr>
      <vt:lpstr>华文新魏</vt:lpstr>
      <vt:lpstr>Verdana</vt:lpstr>
      <vt:lpstr>黑体</vt:lpstr>
      <vt:lpstr>Times New Roman</vt:lpstr>
      <vt:lpstr>MT Extra</vt:lpstr>
      <vt:lpstr>Symbol</vt:lpstr>
      <vt:lpstr>Lucida Console</vt:lpstr>
      <vt:lpstr>Book Antiqua</vt:lpstr>
      <vt:lpstr>微软雅黑</vt:lpstr>
      <vt:lpstr>Arial Unicode MS</vt:lpstr>
      <vt:lpstr>古瓶荷花</vt:lpstr>
      <vt:lpstr>Paint.Picture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Paint.Picture</vt:lpstr>
      <vt:lpstr>Word.Document.8</vt:lpstr>
      <vt:lpstr>Word.Document.8</vt:lpstr>
      <vt:lpstr>Paint.Picture</vt:lpstr>
      <vt:lpstr>Word.Document.8</vt:lpstr>
      <vt:lpstr>Word.Document.8</vt:lpstr>
      <vt:lpstr>Word.Document.8</vt:lpstr>
      <vt:lpstr>Paint.Picture</vt:lpstr>
      <vt:lpstr>Visio.Drawing.11</vt:lpstr>
      <vt:lpstr>Visio.Drawing.11</vt:lpstr>
      <vt:lpstr>Visio.Drawing.11</vt:lpstr>
      <vt:lpstr>Word.Document.8</vt:lpstr>
      <vt:lpstr>Word.Document.8</vt:lpstr>
      <vt:lpstr>Paint.Picture</vt:lpstr>
      <vt:lpstr>Paint.Picture</vt:lpstr>
      <vt:lpstr>Paint.Picture</vt:lpstr>
      <vt:lpstr>Paint.Picture</vt:lpstr>
      <vt:lpstr>Paint.Picture</vt:lpstr>
      <vt:lpstr>Paint.Picture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阱</dc:title>
  <dc:creator>Ying Ruan</dc:creator>
  <cp:lastModifiedBy>defaulblank</cp:lastModifiedBy>
  <cp:revision>90</cp:revision>
  <dcterms:created xsi:type="dcterms:W3CDTF">2009-03-01T02:41:03Z</dcterms:created>
  <dcterms:modified xsi:type="dcterms:W3CDTF">2023-12-14T10:22:58Z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15EA0A372EBB42DEB871253C3155F3A9_13</vt:lpwstr>
  </property>
</Properties>
</file>