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2" r:id="rId5"/>
    <p:sldId id="298" r:id="rId6"/>
    <p:sldId id="299" r:id="rId7"/>
    <p:sldId id="300" r:id="rId8"/>
    <p:sldId id="317" r:id="rId9"/>
    <p:sldId id="302" r:id="rId10"/>
    <p:sldId id="303" r:id="rId11"/>
    <p:sldId id="318" r:id="rId12"/>
    <p:sldId id="350" r:id="rId13"/>
    <p:sldId id="304" r:id="rId14"/>
    <p:sldId id="305" r:id="rId15"/>
    <p:sldId id="306" r:id="rId16"/>
    <p:sldId id="307" r:id="rId17"/>
    <p:sldId id="308" r:id="rId18"/>
    <p:sldId id="309" r:id="rId19"/>
    <p:sldId id="310" r:id="rId20"/>
    <p:sldId id="319" r:id="rId21"/>
    <p:sldId id="311" r:id="rId22"/>
    <p:sldId id="312" r:id="rId23"/>
    <p:sldId id="313" r:id="rId24"/>
    <p:sldId id="314" r:id="rId25"/>
    <p:sldId id="315" r:id="rId26"/>
    <p:sldId id="316" r:id="rId27"/>
    <p:sldId id="29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7"/>
    <p:restoredTop sz="94726"/>
  </p:normalViewPr>
  <p:slideViewPr>
    <p:cSldViewPr showGuides="1">
      <p:cViewPr varScale="1">
        <p:scale>
          <a:sx n="78" d="100"/>
          <a:sy n="78" d="100"/>
        </p:scale>
        <p:origin x="117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32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841AEAEF-6F73-4BD4-A5F2-5E7D7058F1D6}"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幻灯片图像占位符 1"/>
          <p:cNvSpPr>
            <a:spLocks noGrp="1" noRot="1" noChangeAspect="1" noTextEdit="1"/>
          </p:cNvSpPr>
          <p:nvPr>
            <p:ph type="sldImg"/>
          </p:nvPr>
        </p:nvSpPr>
        <p:spPr>
          <a:ln/>
        </p:spPr>
      </p:sp>
      <p:sp>
        <p:nvSpPr>
          <p:cNvPr id="5122" name="备注占位符 2"/>
          <p:cNvSpPr>
            <a:spLocks noGrp="1"/>
          </p:cNvSpPr>
          <p:nvPr>
            <p:ph type="body"/>
          </p:nvPr>
        </p:nvSpPr>
        <p:spPr>
          <a:ln/>
        </p:spPr>
        <p:txBody>
          <a:bodyPr wrap="square" lIns="91440" tIns="45720" rIns="91440" bIns="45720" anchor="t" anchorCtr="0"/>
          <a:p>
            <a:pPr lvl="0"/>
            <a:endParaRPr lang="zh-CN" altLang="en-US" dirty="0"/>
          </a:p>
        </p:txBody>
      </p:sp>
      <p:sp>
        <p:nvSpPr>
          <p:cNvPr id="512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nchorCtr="0"/>
          <a:p>
            <a:pPr lvl="0" indent="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3962400" y="1066800"/>
            <a:ext cx="4648200" cy="1981200"/>
          </a:xfrm>
        </p:spPr>
        <p:txBody>
          <a:bodyPr/>
          <a:lstStyle>
            <a:lvl1pPr>
              <a:defRPr/>
            </a:lvl1pPr>
          </a:lstStyle>
          <a:p>
            <a:pPr lvl="0" fontAlgn="base"/>
            <a:r>
              <a:rPr lang="zh-CN" altLang="en-US" strike="noStrike" noProof="0" smtClean="0"/>
              <a:t>单击此处编辑母版标题样式</a:t>
            </a:r>
            <a:endParaRPr lang="zh-CN" altLang="en-US" strike="noStrike" noProof="0" smtClean="0"/>
          </a:p>
        </p:txBody>
      </p:sp>
      <p:sp>
        <p:nvSpPr>
          <p:cNvPr id="5123"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pPr lvl="0" fontAlgn="base"/>
            <a:r>
              <a:rPr lang="zh-CN" altLang="en-US" strike="noStrike" noProof="0" smtClean="0"/>
              <a:t>单击此处编辑母版副标题样式</a:t>
            </a:r>
            <a:endParaRPr lang="zh-CN" altLang="en-US" strike="noStrike" noProof="0" smtClean="0"/>
          </a:p>
        </p:txBody>
      </p:sp>
      <p:sp>
        <p:nvSpPr>
          <p:cNvPr id="7" name="Rectangle 4"/>
          <p:cNvSpPr>
            <a:spLocks noGrp="1" noChangeArrowheads="1"/>
          </p:cNvSpPr>
          <p:nvPr>
            <p:ph type="dt" sz="half" idx="2"/>
          </p:nvPr>
        </p:nvSpPr>
        <p:spPr bwMode="auto">
          <a:xfrm>
            <a:off x="301625" y="607695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algn="l" defTabSz="914400" rtl="0" fontAlgn="base" latinLnBrk="0">
              <a:lnSpc>
                <a:spcPct val="100000"/>
              </a:lnSpc>
              <a:spcBef>
                <a:spcPct val="0"/>
              </a:spcBef>
              <a:spcAft>
                <a:spcPct val="0"/>
              </a:spcAft>
              <a:buClrTx/>
              <a:buSzTx/>
              <a:buFontTx/>
              <a:buNone/>
              <a:defRPr/>
            </a:pPr>
            <a:fld id="{6288716D-60F5-448C-99E9-D5ED7F38838C}" type="datetime1">
              <a:rPr kumimoji="0" lang="zh-CN" altLang="en-US" b="0" i="0" strike="noStrike" kern="1200" cap="none" spc="0" normalizeH="0" baseline="0" noProof="0">
                <a:solidFill>
                  <a:schemeClr val="tx1"/>
                </a:solidFill>
                <a:latin typeface="Arial" panose="020B0604020202020204" pitchFamily="34" charset="0"/>
                <a:ea typeface="宋体" panose="02010600030101010101" pitchFamily="2" charset="-122"/>
                <a:cs typeface="+mn-cs"/>
              </a:rPr>
            </a:fld>
            <a:endPar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07695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r>
              <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rPr>
              <a:t>CMOS</a:t>
            </a:r>
            <a:r>
              <a:rPr kumimoji="0" lang="zh-CN" altLang="en-US" b="0" i="0" strike="noStrike" kern="1200" cap="none" spc="0" normalizeH="0" baseline="0" noProof="0">
                <a:solidFill>
                  <a:schemeClr val="tx1"/>
                </a:solidFill>
                <a:latin typeface="Arial" panose="020B0604020202020204" pitchFamily="34" charset="0"/>
                <a:ea typeface="宋体" panose="02010600030101010101" pitchFamily="2" charset="-122"/>
                <a:cs typeface="+mn-cs"/>
              </a:rPr>
              <a:t>集成电路原理与设计</a:t>
            </a:r>
            <a:r>
              <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rPr>
              <a:t>:</a:t>
            </a:r>
            <a:r>
              <a:rPr kumimoji="0" lang="zh-CN" altLang="en-US" b="0" i="0" strike="noStrike" kern="1200" cap="none" spc="0" normalizeH="0" baseline="0" noProof="0">
                <a:solidFill>
                  <a:schemeClr val="tx1"/>
                </a:solidFill>
                <a:latin typeface="Arial" panose="020B0604020202020204" pitchFamily="34" charset="0"/>
                <a:ea typeface="宋体" panose="02010600030101010101" pitchFamily="2" charset="-122"/>
                <a:cs typeface="+mn-cs"/>
              </a:rPr>
              <a:t>有源层和多晶硅层</a:t>
            </a:r>
            <a:endPar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07695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fld id="{8A0FC78D-A9E1-4F80-84B4-7F9F5142D414}" type="slidenum">
              <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rPr>
            </a:fld>
            <a:endPar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46D5754-E878-4384-8941-02C0D4315F4B}"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CMOS</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集成电路原理与设计</a:t>
            </a: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有源层和多晶硅层</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4B9B269-7E62-4FB1-A4E3-3FB7A5D48052}"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01625" y="685800"/>
            <a:ext cx="6256338" cy="5181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46D5754-E878-4384-8941-02C0D4315F4B}"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CMOS</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集成电路原理与设计</a:t>
            </a: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有源层和多晶硅层</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4B9B269-7E62-4FB1-A4E3-3FB7A5D48052}"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04800" y="1981200"/>
            <a:ext cx="8540750" cy="1866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304800" y="4000500"/>
            <a:ext cx="8540750" cy="1866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46D5754-E878-4384-8941-02C0D4315F4B}"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CMOS</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集成电路原理与设计</a:t>
            </a: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有源层和多晶硅层</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4B9B269-7E62-4FB1-A4E3-3FB7A5D48052}"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04800" y="1981200"/>
            <a:ext cx="4194175"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1375" y="1981200"/>
            <a:ext cx="4194175"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46D5754-E878-4384-8941-02C0D4315F4B}"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CMOS</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集成电路原理与设计</a:t>
            </a: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有源层和多晶硅层</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4B9B269-7E62-4FB1-A4E3-3FB7A5D48052}"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46D5754-E878-4384-8941-02C0D4315F4B}"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CMOS</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集成电路原理与设计</a:t>
            </a: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有源层和多晶硅层</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4B9B269-7E62-4FB1-A4E3-3FB7A5D48052}"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46D5754-E878-4384-8941-02C0D4315F4B}"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CMOS</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集成电路原理与设计</a:t>
            </a: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有源层和多晶硅层</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4B9B269-7E62-4FB1-A4E3-3FB7A5D48052}"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04800" y="1981200"/>
            <a:ext cx="4194175"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1375" y="1981200"/>
            <a:ext cx="4194175"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46D5754-E878-4384-8941-02C0D4315F4B}"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CMOS</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集成电路原理与设计</a:t>
            </a: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有源层和多晶硅层</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4B9B269-7E62-4FB1-A4E3-3FB7A5D48052}"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46D5754-E878-4384-8941-02C0D4315F4B}"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CMOS</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集成电路原理与设计</a:t>
            </a: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有源层和多晶硅层</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4B9B269-7E62-4FB1-A4E3-3FB7A5D48052}"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46D5754-E878-4384-8941-02C0D4315F4B}"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CMOS</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集成电路原理与设计</a:t>
            </a: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有源层和多晶硅层</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4B9B269-7E62-4FB1-A4E3-3FB7A5D48052}"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46D5754-E878-4384-8941-02C0D4315F4B}"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CMOS</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集成电路原理与设计</a:t>
            </a: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有源层和多晶硅层</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4B9B269-7E62-4FB1-A4E3-3FB7A5D48052}"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46D5754-E878-4384-8941-02C0D4315F4B}"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CMOS</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集成电路原理与设计</a:t>
            </a: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有源层和多晶硅层</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4B9B269-7E62-4FB1-A4E3-3FB7A5D48052}"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46D5754-E878-4384-8941-02C0D4315F4B}"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CMOS</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集成电路原理与设计</a:t>
            </a: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有源层和多晶硅层</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4B9B269-7E62-4FB1-A4E3-3FB7A5D48052}"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Rectangle 2"/>
          <p:cNvSpPr>
            <a:spLocks noGrp="1" noRot="1"/>
          </p:cNvSpPr>
          <p:nvPr>
            <p:ph type="title"/>
          </p:nvPr>
        </p:nvSpPr>
        <p:spPr>
          <a:xfrm>
            <a:off x="301625" y="685800"/>
            <a:ext cx="854075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noRot="1"/>
          </p:cNvSpPr>
          <p:nvPr>
            <p:ph type="body"/>
          </p:nvPr>
        </p:nvSpPr>
        <p:spPr>
          <a:xfrm>
            <a:off x="304800" y="1981200"/>
            <a:ext cx="8540750" cy="3886200"/>
          </a:xfrm>
          <a:prstGeom prst="rect">
            <a:avLst/>
          </a:prstGeom>
          <a:noFill/>
          <a:ln w="9525">
            <a:noFill/>
          </a:ln>
        </p:spPr>
        <p:txBody>
          <a:bodyPr anchor="t" anchorCtr="0"/>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100"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fld id="{C46D5754-E878-4384-8941-02C0D4315F4B}"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1"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CMOS</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集成电路原理与设计</a:t>
            </a: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有源层和多晶硅层</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2"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14B9B269-7E62-4FB1-A4E3-3FB7A5D48052}"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jpeg"/><Relationship Id="rId1" Type="http://schemas.openxmlformats.org/officeDocument/2006/relationships/image" Target="../media/image20.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noRot="1"/>
          </p:cNvSpPr>
          <p:nvPr>
            <p:ph type="ctrTitle"/>
          </p:nvPr>
        </p:nvSpPr>
        <p:spPr>
          <a:ln/>
        </p:spPr>
        <p:txBody>
          <a:bodyPr wrap="square" lIns="91440" tIns="45720" rIns="91440" bIns="45720" anchor="ctr" anchorCtr="0"/>
          <a:p>
            <a:pPr eaLnBrk="1" hangingPunct="1">
              <a:buClrTx/>
              <a:buSzTx/>
              <a:buFontTx/>
            </a:pPr>
            <a:r>
              <a:rPr lang="zh-CN" altLang="en-US" kern="1200" dirty="0">
                <a:latin typeface="+mj-lt"/>
                <a:ea typeface="+mj-ea"/>
                <a:cs typeface="+mj-cs"/>
              </a:rPr>
              <a:t>第</a:t>
            </a:r>
            <a:r>
              <a:rPr lang="en-US" altLang="zh-CN" kern="1200" dirty="0">
                <a:latin typeface="+mj-lt"/>
                <a:ea typeface="+mj-ea"/>
                <a:cs typeface="+mj-cs"/>
              </a:rPr>
              <a:t>5</a:t>
            </a:r>
            <a:r>
              <a:rPr lang="zh-CN" altLang="en-US" kern="1200" dirty="0">
                <a:latin typeface="+mj-lt"/>
                <a:ea typeface="+mj-ea"/>
                <a:cs typeface="+mj-cs"/>
              </a:rPr>
              <a:t>章 有源层</a:t>
            </a:r>
            <a:br>
              <a:rPr lang="en-US" altLang="zh-CN" kern="1200" dirty="0">
                <a:latin typeface="+mj-lt"/>
                <a:ea typeface="+mj-ea"/>
                <a:cs typeface="+mj-cs"/>
              </a:rPr>
            </a:br>
            <a:r>
              <a:rPr lang="zh-CN" altLang="en-US" kern="1200" dirty="0">
                <a:latin typeface="+mj-lt"/>
                <a:ea typeface="+mj-ea"/>
                <a:cs typeface="+mj-cs"/>
              </a:rPr>
              <a:t>和多晶硅层</a:t>
            </a:r>
            <a:endParaRPr lang="zh-CN" altLang="en-US" kern="1200" dirty="0">
              <a:latin typeface="+mj-lt"/>
              <a:ea typeface="+mj-ea"/>
              <a:cs typeface="+mj-cs"/>
            </a:endParaRPr>
          </a:p>
        </p:txBody>
      </p:sp>
      <p:sp>
        <p:nvSpPr>
          <p:cNvPr id="4098" name="Rectangle 3"/>
          <p:cNvSpPr>
            <a:spLocks noGrp="1" noRot="1"/>
          </p:cNvSpPr>
          <p:nvPr>
            <p:ph type="subTitle" idx="1"/>
          </p:nvPr>
        </p:nvSpPr>
        <p:spPr>
          <a:ln/>
        </p:spPr>
        <p:txBody>
          <a:bodyPr wrap="square" lIns="91440" tIns="45720" rIns="91440" bIns="45720" anchor="t" anchorCtr="0"/>
          <a:p>
            <a:pPr eaLnBrk="1" hangingPunct="1">
              <a:buSzPct val="70000"/>
            </a:pPr>
            <a:endParaRPr lang="zh-CN" altLang="zh-CN" kern="1200" dirty="0">
              <a:latin typeface="+mn-lt"/>
              <a:ea typeface="+mn-ea"/>
              <a:cs typeface="+mn-cs"/>
            </a:endParaRPr>
          </a:p>
        </p:txBody>
      </p:sp>
      <p:sp>
        <p:nvSpPr>
          <p:cNvPr id="4099" name="Rectangle 5"/>
          <p:cNvSpPr>
            <a:spLocks noGrp="1"/>
          </p:cNvSpPr>
          <p:nvPr>
            <p:ph type="ftr" sz="quarter" idx="3"/>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buFont typeface="Wingdings" panose="05000000000000000000" pitchFamily="2" charset="2"/>
            </a:pPr>
            <a:r>
              <a:rPr lang="en-US" altLang="zh-CN" sz="1400" dirty="0">
                <a:latin typeface="Arial" panose="020B0604020202020204" pitchFamily="34" charset="0"/>
              </a:rPr>
              <a:t>CMOS</a:t>
            </a:r>
            <a:r>
              <a:rPr lang="zh-CN" altLang="en-US" sz="1400" dirty="0">
                <a:latin typeface="Arial" panose="020B0604020202020204" pitchFamily="34" charset="0"/>
                <a:ea typeface="宋体" panose="02010600030101010101" pitchFamily="2" charset="-122"/>
              </a:rPr>
              <a:t>集成电路原理与设计</a:t>
            </a:r>
            <a:r>
              <a:rPr lang="en-US" altLang="zh-CN" sz="1400" dirty="0">
                <a:latin typeface="Arial" panose="020B0604020202020204" pitchFamily="34" charset="0"/>
              </a:rPr>
              <a:t>:</a:t>
            </a:r>
            <a:r>
              <a:rPr lang="zh-CN" altLang="en-US" sz="1400" dirty="0">
                <a:latin typeface="Arial" panose="020B0604020202020204" pitchFamily="34" charset="0"/>
                <a:ea typeface="宋体" panose="02010600030101010101" pitchFamily="2" charset="-122"/>
              </a:rPr>
              <a:t>有源层和多晶硅层</a:t>
            </a:r>
            <a:endParaRPr lang="en-US" altLang="zh-CN" sz="1400" dirty="0">
              <a:latin typeface="Arial" panose="020B0604020202020204" pitchFamily="34" charset="0"/>
            </a:endParaRPr>
          </a:p>
        </p:txBody>
      </p:sp>
      <p:sp>
        <p:nvSpPr>
          <p:cNvPr id="4100" name="Rectangle 6"/>
          <p:cNvSpPr>
            <a:spLocks noGrp="1"/>
          </p:cNvSpPr>
          <p:nvPr>
            <p:ph type="sldNum" sz="quarter" idx="4"/>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buFont typeface="Wingdings" panose="05000000000000000000" pitchFamily="2" charset="2"/>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noRot="1"/>
          </p:cNvSpPr>
          <p:nvPr>
            <p:ph type="title"/>
          </p:nvPr>
        </p:nvSpPr>
        <p:spPr>
          <a:ln/>
        </p:spPr>
        <p:txBody>
          <a:bodyPr anchor="ctr" anchorCtr="0"/>
          <a:p>
            <a:endParaRPr lang="zh-CN" altLang="en-US"/>
          </a:p>
        </p:txBody>
      </p:sp>
      <p:pic>
        <p:nvPicPr>
          <p:cNvPr id="14338" name="Picture 4" descr="未命名"/>
          <p:cNvPicPr>
            <a:picLocks noGrp="1" noRot="1" noChangeAspect="1"/>
          </p:cNvPicPr>
          <p:nvPr>
            <p:ph idx="1"/>
          </p:nvPr>
        </p:nvPicPr>
        <p:blipFill>
          <a:blip r:embed="rId1"/>
          <a:srcRect r="29109"/>
          <a:stretch>
            <a:fillRect/>
          </a:stretch>
        </p:blipFill>
        <p:spPr>
          <a:xfrm>
            <a:off x="4094163" y="1323975"/>
            <a:ext cx="4187825" cy="4333875"/>
          </a:xfrm>
          <a:ln/>
        </p:spPr>
      </p:pic>
      <p:pic>
        <p:nvPicPr>
          <p:cNvPr id="14339" name="图片 -2147482567" descr="1"/>
          <p:cNvPicPr>
            <a:picLocks noChangeAspect="1"/>
          </p:cNvPicPr>
          <p:nvPr/>
        </p:nvPicPr>
        <p:blipFill>
          <a:blip r:embed="rId2"/>
          <a:srcRect r="77350"/>
          <a:stretch>
            <a:fillRect/>
          </a:stretch>
        </p:blipFill>
        <p:spPr>
          <a:xfrm>
            <a:off x="2078038" y="1322388"/>
            <a:ext cx="1196975" cy="4078287"/>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noRot="1"/>
          </p:cNvSpPr>
          <p:nvPr>
            <p:ph type="title"/>
          </p:nvPr>
        </p:nvSpPr>
        <p:spPr>
          <a:ln/>
        </p:spPr>
        <p:txBody>
          <a:bodyPr wrap="square" lIns="91440" tIns="45720" rIns="91440" bIns="45720" anchor="ctr" anchorCtr="0"/>
          <a:p>
            <a:pPr eaLnBrk="1" hangingPunct="1"/>
            <a:endParaRPr lang="zh-CN" altLang="en-US" dirty="0"/>
          </a:p>
        </p:txBody>
      </p:sp>
      <p:sp>
        <p:nvSpPr>
          <p:cNvPr id="81923" name="Rectangle 3"/>
          <p:cNvSpPr>
            <a:spLocks noGrp="1" noRot="1"/>
          </p:cNvSpPr>
          <p:nvPr>
            <p:ph idx="1"/>
          </p:nvPr>
        </p:nvSpPr>
        <p:spPr>
          <a:ln/>
        </p:spPr>
        <p:txBody>
          <a:bodyPr wrap="square" lIns="91440" tIns="45720" rIns="91440" bIns="45720" anchor="t" anchorCtr="0"/>
          <a:p>
            <a:pPr eaLnBrk="1" hangingPunct="1">
              <a:lnSpc>
                <a:spcPct val="90000"/>
              </a:lnSpc>
            </a:pPr>
            <a:r>
              <a:rPr lang="zh-CN" altLang="en-US" sz="2800" dirty="0"/>
              <a:t>像金属那样，</a:t>
            </a:r>
            <a:r>
              <a:rPr lang="en-US" altLang="zh-CN" sz="2800" dirty="0"/>
              <a:t>poly</a:t>
            </a:r>
            <a:r>
              <a:rPr lang="zh-CN" altLang="en-US" sz="2800" dirty="0"/>
              <a:t>层也可以做连线，</a:t>
            </a:r>
            <a:r>
              <a:rPr lang="en-US" altLang="zh-CN" sz="2800" dirty="0"/>
              <a:t>poly</a:t>
            </a:r>
            <a:r>
              <a:rPr lang="zh-CN" altLang="en-US" sz="2800" dirty="0"/>
              <a:t>连线布在</a:t>
            </a:r>
            <a:r>
              <a:rPr lang="en-US" altLang="zh-CN" sz="2800" dirty="0"/>
              <a:t>FOX</a:t>
            </a:r>
            <a:r>
              <a:rPr lang="zh-CN" altLang="en-US" sz="2800" dirty="0"/>
              <a:t>之上。</a:t>
            </a:r>
            <a:endParaRPr lang="zh-CN" altLang="en-US" sz="2800" dirty="0"/>
          </a:p>
          <a:p>
            <a:pPr eaLnBrk="1" hangingPunct="1">
              <a:lnSpc>
                <a:spcPct val="90000"/>
              </a:lnSpc>
            </a:pPr>
            <a:r>
              <a:rPr lang="zh-CN" altLang="en-US" sz="2800" dirty="0"/>
              <a:t>问题：多晶硅连线的延迟时间比金属线的延迟时间相比怎样？</a:t>
            </a:r>
            <a:endParaRPr lang="zh-CN" altLang="en-US" sz="2800" dirty="0"/>
          </a:p>
          <a:p>
            <a:pPr eaLnBrk="1" hangingPunct="1">
              <a:lnSpc>
                <a:spcPct val="90000"/>
              </a:lnSpc>
            </a:pPr>
            <a:r>
              <a:rPr lang="zh-CN" altLang="en-US" sz="2800" dirty="0"/>
              <a:t>掺杂的多晶硅的方块电阻能达到</a:t>
            </a:r>
            <a:r>
              <a:rPr lang="en-US" altLang="zh-CN" sz="2800" dirty="0"/>
              <a:t>2</a:t>
            </a:r>
            <a:r>
              <a:rPr lang="zh-CN" altLang="en-US" sz="2800" dirty="0"/>
              <a:t>欧姆</a:t>
            </a:r>
            <a:r>
              <a:rPr lang="en-US" altLang="zh-CN" sz="2800" dirty="0"/>
              <a:t>/</a:t>
            </a:r>
            <a:r>
              <a:rPr lang="zh-CN" altLang="en-US" sz="2800" dirty="0"/>
              <a:t>方块（</a:t>
            </a:r>
            <a:r>
              <a:rPr lang="en-US" altLang="zh-CN" sz="2800" dirty="0"/>
              <a:t>metal1</a:t>
            </a:r>
            <a:r>
              <a:rPr lang="zh-CN" altLang="en-US" sz="2800" dirty="0"/>
              <a:t>为</a:t>
            </a:r>
            <a:r>
              <a:rPr lang="en-US" altLang="zh-CN" sz="2800" dirty="0"/>
              <a:t>0.1</a:t>
            </a:r>
            <a:r>
              <a:rPr lang="zh-CN" altLang="en-US" sz="2800" dirty="0"/>
              <a:t>欧姆／方块）。多晶硅连线到衬底的电容更大（离衬底更近）。因此，多晶硅连线的延迟比金属线大得多。</a:t>
            </a:r>
            <a:endParaRPr lang="zh-CN" altLang="en-US" sz="2800" dirty="0"/>
          </a:p>
        </p:txBody>
      </p:sp>
      <p:sp>
        <p:nvSpPr>
          <p:cNvPr id="15363"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15364"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
        <p:nvSpPr>
          <p:cNvPr id="7" name="内容占位符 2"/>
          <p:cNvSpPr txBox="1"/>
          <p:nvPr/>
        </p:nvSpPr>
        <p:spPr bwMode="auto">
          <a:xfrm>
            <a:off x="301625" y="1300163"/>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200" b="0" i="0" u="none" strike="noStrike" kern="1200" cap="none" spc="0" normalizeH="0" baseline="0" noProof="0" dirty="0">
                <a:ln>
                  <a:noFill/>
                </a:ln>
                <a:solidFill>
                  <a:schemeClr val="tx2"/>
                </a:solidFill>
                <a:effectLst/>
                <a:uLnTx/>
                <a:uFillTx/>
                <a:latin typeface="+mn-lt"/>
                <a:ea typeface="+mn-ea"/>
                <a:cs typeface="+mn-cs"/>
              </a:rPr>
              <a:t>多晶硅连线</a:t>
            </a:r>
            <a:endParaRPr kumimoji="0" lang="zh-CN" alt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
        <p:nvSpPr>
          <p:cNvPr id="15366" name="Rectangle 2"/>
          <p:cNvSpPr txBox="1">
            <a:spLocks noRot="1"/>
          </p:cNvSpPr>
          <p:nvPr/>
        </p:nvSpPr>
        <p:spPr>
          <a:xfrm>
            <a:off x="395288" y="503238"/>
            <a:ext cx="8540750" cy="1143000"/>
          </a:xfrm>
          <a:prstGeom prst="rect">
            <a:avLst/>
          </a:prstGeom>
          <a:noFill/>
          <a:ln w="9525">
            <a:noFill/>
          </a:ln>
        </p:spPr>
        <p:txBody>
          <a:bodyPr anchor="ctr" anchorCtr="0"/>
          <a:p>
            <a:pPr algn="ctr">
              <a:buFont typeface="Wingdings" panose="05000000000000000000" pitchFamily="2" charset="2"/>
            </a:pPr>
            <a:r>
              <a:rPr lang="en-US" altLang="zh-CN" sz="4400" dirty="0">
                <a:solidFill>
                  <a:schemeClr val="tx2"/>
                </a:solidFill>
                <a:latin typeface="Arial" panose="020B0604020202020204" pitchFamily="34" charset="0"/>
                <a:ea typeface="宋体" panose="02010600030101010101" pitchFamily="2" charset="-122"/>
              </a:rPr>
              <a:t>5.2 </a:t>
            </a:r>
            <a:r>
              <a:rPr lang="zh-CN" altLang="en-US" sz="4400" dirty="0">
                <a:solidFill>
                  <a:schemeClr val="tx2"/>
                </a:solidFill>
                <a:latin typeface="Arial" panose="020B0604020202020204" pitchFamily="34" charset="0"/>
                <a:ea typeface="宋体" panose="02010600030101010101" pitchFamily="2" charset="-122"/>
              </a:rPr>
              <a:t>多晶硅层</a:t>
            </a:r>
            <a:endParaRPr lang="zh-CN" altLang="en-US" sz="4400"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23">
                                            <p:txEl>
                                              <p:charRg st="33" end="61"/>
                                            </p:txEl>
                                          </p:spTgt>
                                        </p:tgtEl>
                                        <p:attrNameLst>
                                          <p:attrName>style.visibility</p:attrName>
                                        </p:attrNameLst>
                                      </p:cBhvr>
                                      <p:to>
                                        <p:strVal val="visible"/>
                                      </p:to>
                                    </p:set>
                                    <p:animEffect transition="in" filter="blinds(horizontal)">
                                      <p:cBhvr>
                                        <p:cTn id="7" dur="500"/>
                                        <p:tgtEl>
                                          <p:spTgt spid="81923">
                                            <p:txEl>
                                              <p:charRg st="33"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1923">
                                            <p:txEl>
                                              <p:charRg st="61" end="140"/>
                                            </p:txEl>
                                          </p:spTgt>
                                        </p:tgtEl>
                                        <p:attrNameLst>
                                          <p:attrName>style.visibility</p:attrName>
                                        </p:attrNameLst>
                                      </p:cBhvr>
                                      <p:to>
                                        <p:strVal val="visible"/>
                                      </p:to>
                                    </p:set>
                                    <p:anim calcmode="lin" valueType="num">
                                      <p:cBhvr additive="base">
                                        <p:cTn id="12" dur="500" fill="hold"/>
                                        <p:tgtEl>
                                          <p:spTgt spid="81923">
                                            <p:txEl>
                                              <p:charRg st="61" end="14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1923">
                                            <p:txEl>
                                              <p:charRg st="61" end="14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3"/>
          <p:cNvSpPr>
            <a:spLocks noGrp="1" noRot="1"/>
          </p:cNvSpPr>
          <p:nvPr>
            <p:ph idx="1"/>
          </p:nvPr>
        </p:nvSpPr>
        <p:spPr>
          <a:xfrm>
            <a:off x="250825" y="1700213"/>
            <a:ext cx="8540750" cy="3886200"/>
          </a:xfrm>
          <a:ln/>
        </p:spPr>
        <p:txBody>
          <a:bodyPr wrap="square" lIns="91440" tIns="45720" rIns="91440" bIns="45720" anchor="t" anchorCtr="0"/>
          <a:p>
            <a:pPr eaLnBrk="1" hangingPunct="1"/>
            <a:r>
              <a:rPr lang="zh-CN" altLang="en-US" dirty="0"/>
              <a:t>为了降低</a:t>
            </a:r>
            <a:r>
              <a:rPr lang="en-US" altLang="zh-CN" dirty="0"/>
              <a:t>poly</a:t>
            </a:r>
            <a:r>
              <a:rPr lang="zh-CN" altLang="en-US" dirty="0"/>
              <a:t>（以及注入之后的有源区）的方块电阻，可以在</a:t>
            </a:r>
            <a:r>
              <a:rPr lang="en-US" altLang="zh-CN" dirty="0"/>
              <a:t>MOS</a:t>
            </a:r>
            <a:r>
              <a:rPr lang="zh-CN" altLang="en-US" dirty="0"/>
              <a:t>管和场区的多晶硅上淀积一层硅化物（</a:t>
            </a:r>
            <a:r>
              <a:rPr lang="en-US" altLang="zh-CN" dirty="0"/>
              <a:t>silicide</a:t>
            </a:r>
            <a:r>
              <a:rPr lang="zh-CN" altLang="en-US" dirty="0"/>
              <a:t>，一种硅和难熔金属（钨）的混合物）</a:t>
            </a:r>
            <a:r>
              <a:rPr lang="en-US" altLang="zh-CN" dirty="0"/>
              <a:t>silicide</a:t>
            </a:r>
            <a:r>
              <a:rPr lang="zh-CN" altLang="en-US" dirty="0"/>
              <a:t>和</a:t>
            </a:r>
            <a:r>
              <a:rPr lang="en-US" altLang="zh-CN" dirty="0"/>
              <a:t>poly</a:t>
            </a:r>
            <a:r>
              <a:rPr lang="zh-CN" altLang="en-US" dirty="0"/>
              <a:t>栅的三明治结构被称作</a:t>
            </a:r>
            <a:r>
              <a:rPr lang="en-US" altLang="zh-CN" dirty="0"/>
              <a:t>polycide</a:t>
            </a:r>
            <a:r>
              <a:rPr lang="zh-CN" altLang="en-US" dirty="0"/>
              <a:t>。</a:t>
            </a:r>
            <a:endParaRPr lang="zh-CN" altLang="en-US" dirty="0"/>
          </a:p>
        </p:txBody>
      </p:sp>
      <p:sp>
        <p:nvSpPr>
          <p:cNvPr id="16386"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16387"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pic>
        <p:nvPicPr>
          <p:cNvPr id="16388" name="Picture 4"/>
          <p:cNvPicPr>
            <a:picLocks noChangeAspect="1"/>
          </p:cNvPicPr>
          <p:nvPr/>
        </p:nvPicPr>
        <p:blipFill>
          <a:blip r:embed="rId1"/>
          <a:stretch>
            <a:fillRect/>
          </a:stretch>
        </p:blipFill>
        <p:spPr>
          <a:xfrm>
            <a:off x="3059113" y="4221163"/>
            <a:ext cx="4391025" cy="1771650"/>
          </a:xfrm>
          <a:prstGeom prst="rect">
            <a:avLst/>
          </a:prstGeom>
          <a:noFill/>
          <a:ln w="9525">
            <a:noFill/>
          </a:ln>
        </p:spPr>
      </p:pic>
      <p:sp>
        <p:nvSpPr>
          <p:cNvPr id="9" name="内容占位符 2"/>
          <p:cNvSpPr txBox="1"/>
          <p:nvPr/>
        </p:nvSpPr>
        <p:spPr bwMode="auto">
          <a:xfrm>
            <a:off x="301625" y="1300163"/>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200" b="0" i="0" u="none" strike="noStrike" kern="1200" cap="none" spc="0" normalizeH="0" baseline="0" noProof="0" dirty="0">
                <a:ln>
                  <a:noFill/>
                </a:ln>
                <a:solidFill>
                  <a:schemeClr val="tx2"/>
                </a:solidFill>
                <a:effectLst/>
                <a:uLnTx/>
                <a:uFillTx/>
                <a:latin typeface="+mn-lt"/>
                <a:ea typeface="+mn-ea"/>
                <a:cs typeface="+mn-cs"/>
              </a:rPr>
              <a:t>多晶硅连线</a:t>
            </a:r>
            <a:endParaRPr kumimoji="0" lang="zh-CN" alt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
        <p:nvSpPr>
          <p:cNvPr id="16390" name="Rectangle 2"/>
          <p:cNvSpPr txBox="1">
            <a:spLocks noRot="1"/>
          </p:cNvSpPr>
          <p:nvPr/>
        </p:nvSpPr>
        <p:spPr>
          <a:xfrm>
            <a:off x="395288" y="503238"/>
            <a:ext cx="8540750" cy="1143000"/>
          </a:xfrm>
          <a:prstGeom prst="rect">
            <a:avLst/>
          </a:prstGeom>
          <a:noFill/>
          <a:ln w="9525">
            <a:noFill/>
          </a:ln>
        </p:spPr>
        <p:txBody>
          <a:bodyPr anchor="ctr" anchorCtr="0"/>
          <a:p>
            <a:pPr algn="ctr">
              <a:buFont typeface="Wingdings" panose="05000000000000000000" pitchFamily="2" charset="2"/>
            </a:pPr>
            <a:r>
              <a:rPr lang="en-US" altLang="zh-CN" sz="4400" dirty="0">
                <a:solidFill>
                  <a:schemeClr val="tx2"/>
                </a:solidFill>
                <a:latin typeface="Arial" panose="020B0604020202020204" pitchFamily="34" charset="0"/>
                <a:ea typeface="宋体" panose="02010600030101010101" pitchFamily="2" charset="-122"/>
              </a:rPr>
              <a:t>5.2 </a:t>
            </a:r>
            <a:r>
              <a:rPr lang="zh-CN" altLang="en-US" sz="4400" dirty="0">
                <a:solidFill>
                  <a:schemeClr val="tx2"/>
                </a:solidFill>
                <a:latin typeface="Arial" panose="020B0604020202020204" pitchFamily="34" charset="0"/>
                <a:ea typeface="宋体" panose="02010600030101010101" pitchFamily="2" charset="-122"/>
              </a:rPr>
              <a:t>多晶硅层</a:t>
            </a:r>
            <a:endParaRPr lang="zh-CN" altLang="en-US" sz="4400" dirty="0">
              <a:solidFill>
                <a:schemeClr val="tx2"/>
              </a:solidFill>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3"/>
          <p:cNvSpPr>
            <a:spLocks noGrp="1" noRot="1"/>
          </p:cNvSpPr>
          <p:nvPr>
            <p:ph idx="1"/>
          </p:nvPr>
        </p:nvSpPr>
        <p:spPr>
          <a:ln/>
        </p:spPr>
        <p:txBody>
          <a:bodyPr wrap="square" lIns="91440" tIns="45720" rIns="91440" bIns="45720" anchor="t" anchorCtr="0"/>
          <a:p>
            <a:pPr eaLnBrk="1" hangingPunct="1"/>
            <a:endParaRPr lang="zh-CN" altLang="zh-CN" dirty="0"/>
          </a:p>
        </p:txBody>
      </p:sp>
      <p:sp>
        <p:nvSpPr>
          <p:cNvPr id="17410"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17411"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pic>
        <p:nvPicPr>
          <p:cNvPr id="17412" name="Picture 4"/>
          <p:cNvPicPr>
            <a:picLocks noChangeAspect="1"/>
          </p:cNvPicPr>
          <p:nvPr/>
        </p:nvPicPr>
        <p:blipFill>
          <a:blip r:embed="rId1"/>
          <a:srcRect r="-7245"/>
          <a:stretch>
            <a:fillRect/>
          </a:stretch>
        </p:blipFill>
        <p:spPr>
          <a:xfrm>
            <a:off x="539750" y="2205038"/>
            <a:ext cx="4465638" cy="3000375"/>
          </a:xfrm>
          <a:prstGeom prst="rect">
            <a:avLst/>
          </a:prstGeom>
          <a:noFill/>
          <a:ln w="9525">
            <a:noFill/>
          </a:ln>
        </p:spPr>
      </p:pic>
      <p:pic>
        <p:nvPicPr>
          <p:cNvPr id="17413" name="Picture 6"/>
          <p:cNvPicPr>
            <a:picLocks noChangeAspect="1"/>
          </p:cNvPicPr>
          <p:nvPr/>
        </p:nvPicPr>
        <p:blipFill>
          <a:blip r:embed="rId2"/>
          <a:stretch>
            <a:fillRect/>
          </a:stretch>
        </p:blipFill>
        <p:spPr>
          <a:xfrm>
            <a:off x="4787900" y="2205038"/>
            <a:ext cx="3960813" cy="3000375"/>
          </a:xfrm>
          <a:prstGeom prst="rect">
            <a:avLst/>
          </a:prstGeom>
          <a:noFill/>
          <a:ln w="9525">
            <a:noFill/>
          </a:ln>
        </p:spPr>
      </p:pic>
      <p:sp>
        <p:nvSpPr>
          <p:cNvPr id="83975" name="Oval 7"/>
          <p:cNvSpPr/>
          <p:nvPr/>
        </p:nvSpPr>
        <p:spPr>
          <a:xfrm>
            <a:off x="539750" y="3716338"/>
            <a:ext cx="3887788" cy="792162"/>
          </a:xfrm>
          <a:prstGeom prst="ellipse">
            <a:avLst/>
          </a:prstGeom>
          <a:noFill/>
          <a:ln w="9525" cap="flat" cmpd="sng">
            <a:solidFill>
              <a:srgbClr val="FF0000"/>
            </a:solidFill>
            <a:prstDash val="solid"/>
            <a:round/>
            <a:headEnd type="none" w="med" len="med"/>
            <a:tailEnd type="none" w="med" len="med"/>
          </a:ln>
        </p:spPr>
        <p:txBody>
          <a:bodyPr wrap="none" anchor="ctr" anchorCtr="0"/>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83977" name="Oval 9"/>
          <p:cNvSpPr/>
          <p:nvPr/>
        </p:nvSpPr>
        <p:spPr>
          <a:xfrm>
            <a:off x="4716463" y="2852738"/>
            <a:ext cx="3600450" cy="1512887"/>
          </a:xfrm>
          <a:prstGeom prst="ellipse">
            <a:avLst/>
          </a:prstGeom>
          <a:noFill/>
          <a:ln w="9525" cap="flat" cmpd="sng">
            <a:solidFill>
              <a:srgbClr val="FF0000"/>
            </a:solidFill>
            <a:prstDash val="solid"/>
            <a:round/>
            <a:headEnd type="none" w="med" len="med"/>
            <a:tailEnd type="none" w="med" len="med"/>
          </a:ln>
        </p:spPr>
        <p:txBody>
          <a:bodyPr wrap="none" anchor="ctr" anchorCtr="0"/>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7416" name="Rectangle 2"/>
          <p:cNvSpPr txBox="1">
            <a:spLocks noRot="1"/>
          </p:cNvSpPr>
          <p:nvPr/>
        </p:nvSpPr>
        <p:spPr>
          <a:xfrm>
            <a:off x="395288" y="503238"/>
            <a:ext cx="8540750" cy="1143000"/>
          </a:xfrm>
          <a:prstGeom prst="rect">
            <a:avLst/>
          </a:prstGeom>
          <a:noFill/>
          <a:ln w="9525">
            <a:noFill/>
          </a:ln>
        </p:spPr>
        <p:txBody>
          <a:bodyPr anchor="ctr" anchorCtr="0"/>
          <a:p>
            <a:pPr algn="ctr">
              <a:buFont typeface="Wingdings" panose="05000000000000000000" pitchFamily="2" charset="2"/>
            </a:pPr>
            <a:r>
              <a:rPr lang="en-US" altLang="zh-CN" sz="4400" dirty="0">
                <a:solidFill>
                  <a:schemeClr val="tx2"/>
                </a:solidFill>
                <a:latin typeface="Arial" panose="020B0604020202020204" pitchFamily="34" charset="0"/>
                <a:ea typeface="宋体" panose="02010600030101010101" pitchFamily="2" charset="-122"/>
              </a:rPr>
              <a:t>5.2 </a:t>
            </a:r>
            <a:r>
              <a:rPr lang="zh-CN" altLang="en-US" sz="4400" dirty="0">
                <a:solidFill>
                  <a:schemeClr val="tx2"/>
                </a:solidFill>
                <a:latin typeface="Arial" panose="020B0604020202020204" pitchFamily="34" charset="0"/>
                <a:ea typeface="宋体" panose="02010600030101010101" pitchFamily="2" charset="-122"/>
              </a:rPr>
              <a:t>多晶硅层</a:t>
            </a:r>
            <a:endParaRPr lang="zh-CN" altLang="en-US" sz="4400" dirty="0">
              <a:solidFill>
                <a:schemeClr val="tx2"/>
              </a:solidFill>
              <a:latin typeface="Arial" panose="020B0604020202020204" pitchFamily="34" charset="0"/>
              <a:ea typeface="宋体" panose="02010600030101010101" pitchFamily="2" charset="-122"/>
            </a:endParaRPr>
          </a:p>
        </p:txBody>
      </p:sp>
      <p:sp>
        <p:nvSpPr>
          <p:cNvPr id="13" name="内容占位符 2"/>
          <p:cNvSpPr txBox="1"/>
          <p:nvPr/>
        </p:nvSpPr>
        <p:spPr bwMode="auto">
          <a:xfrm>
            <a:off x="301625" y="1300163"/>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200" b="0" i="0" u="none" strike="noStrike" kern="1200" cap="none" spc="0" normalizeH="0" baseline="0" noProof="0" dirty="0">
                <a:ln>
                  <a:noFill/>
                </a:ln>
                <a:solidFill>
                  <a:schemeClr val="tx2"/>
                </a:solidFill>
                <a:effectLst/>
                <a:uLnTx/>
                <a:uFillTx/>
                <a:latin typeface="+mn-lt"/>
                <a:ea typeface="+mn-ea"/>
                <a:cs typeface="+mn-cs"/>
              </a:rPr>
              <a:t>通用的</a:t>
            </a:r>
            <a:r>
              <a:rPr kumimoji="0" lang="en-US" altLang="zh-CN" sz="3200" b="0" i="0" u="none" strike="noStrike" kern="1200" cap="none" spc="0" normalizeH="0" baseline="0" noProof="0" dirty="0">
                <a:ln>
                  <a:noFill/>
                </a:ln>
                <a:solidFill>
                  <a:schemeClr val="tx2"/>
                </a:solidFill>
                <a:effectLst/>
                <a:uLnTx/>
                <a:uFillTx/>
                <a:latin typeface="+mn-lt"/>
                <a:ea typeface="+mn-ea"/>
                <a:cs typeface="+mn-cs"/>
              </a:rPr>
              <a:t>CMOS</a:t>
            </a:r>
            <a:r>
              <a:rPr kumimoji="0" lang="zh-CN" altLang="en-US" sz="3200" b="0" i="0" u="none" strike="noStrike" kern="1200" cap="none" spc="0" normalizeH="0" baseline="0" noProof="0" dirty="0">
                <a:ln>
                  <a:noFill/>
                </a:ln>
                <a:solidFill>
                  <a:schemeClr val="tx2"/>
                </a:solidFill>
                <a:effectLst/>
                <a:uLnTx/>
                <a:uFillTx/>
                <a:latin typeface="+mn-lt"/>
                <a:ea typeface="+mn-ea"/>
                <a:cs typeface="+mn-cs"/>
              </a:rPr>
              <a:t>工艺流程</a:t>
            </a:r>
            <a:endParaRPr kumimoji="0" lang="zh-CN" alt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975"/>
                                        </p:tgtEl>
                                        <p:attrNameLst>
                                          <p:attrName>style.visibility</p:attrName>
                                        </p:attrNameLst>
                                      </p:cBhvr>
                                      <p:to>
                                        <p:strVal val="visible"/>
                                      </p:to>
                                    </p:set>
                                    <p:anim calcmode="lin" valueType="num">
                                      <p:cBhvr additive="base">
                                        <p:cTn id="7" dur="500" fill="hold"/>
                                        <p:tgtEl>
                                          <p:spTgt spid="83975"/>
                                        </p:tgtEl>
                                        <p:attrNameLst>
                                          <p:attrName>ppt_x</p:attrName>
                                        </p:attrNameLst>
                                      </p:cBhvr>
                                      <p:tavLst>
                                        <p:tav tm="0">
                                          <p:val>
                                            <p:strVal val="#ppt_x"/>
                                          </p:val>
                                        </p:tav>
                                        <p:tav tm="100000">
                                          <p:val>
                                            <p:strVal val="#ppt_x"/>
                                          </p:val>
                                        </p:tav>
                                      </p:tavLst>
                                    </p:anim>
                                    <p:anim calcmode="lin" valueType="num">
                                      <p:cBhvr additive="base">
                                        <p:cTn id="8" dur="500" fill="hold"/>
                                        <p:tgtEl>
                                          <p:spTgt spid="839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977"/>
                                        </p:tgtEl>
                                        <p:attrNameLst>
                                          <p:attrName>style.visibility</p:attrName>
                                        </p:attrNameLst>
                                      </p:cBhvr>
                                      <p:to>
                                        <p:strVal val="visible"/>
                                      </p:to>
                                    </p:set>
                                    <p:anim calcmode="lin" valueType="num">
                                      <p:cBhvr additive="base">
                                        <p:cTn id="13" dur="500" fill="hold"/>
                                        <p:tgtEl>
                                          <p:spTgt spid="83977"/>
                                        </p:tgtEl>
                                        <p:attrNameLst>
                                          <p:attrName>ppt_x</p:attrName>
                                        </p:attrNameLst>
                                      </p:cBhvr>
                                      <p:tavLst>
                                        <p:tav tm="0">
                                          <p:val>
                                            <p:strVal val="#ppt_x"/>
                                          </p:val>
                                        </p:tav>
                                        <p:tav tm="100000">
                                          <p:val>
                                            <p:strVal val="#ppt_x"/>
                                          </p:val>
                                        </p:tav>
                                      </p:tavLst>
                                    </p:anim>
                                    <p:anim calcmode="lin" valueType="num">
                                      <p:cBhvr additive="base">
                                        <p:cTn id="14" dur="500" fill="hold"/>
                                        <p:tgtEl>
                                          <p:spTgt spid="839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5" grpId="0" animBg="1"/>
      <p:bldP spid="839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3"/>
          <p:cNvSpPr>
            <a:spLocks noGrp="1" noRot="1"/>
          </p:cNvSpPr>
          <p:nvPr>
            <p:ph idx="1"/>
          </p:nvPr>
        </p:nvSpPr>
        <p:spPr>
          <a:ln/>
        </p:spPr>
        <p:txBody>
          <a:bodyPr wrap="square" lIns="91440" tIns="45720" rIns="91440" bIns="45720" anchor="t" anchorCtr="0"/>
          <a:p>
            <a:pPr eaLnBrk="1" hangingPunct="1">
              <a:lnSpc>
                <a:spcPct val="90000"/>
              </a:lnSpc>
            </a:pPr>
            <a:r>
              <a:rPr lang="en-US" altLang="zh-CN" sz="2400" dirty="0"/>
              <a:t>c</a:t>
            </a:r>
            <a:r>
              <a:rPr lang="zh-CN" altLang="en-US" sz="2400" dirty="0"/>
              <a:t>图中浅槽部分填充了</a:t>
            </a:r>
            <a:r>
              <a:rPr lang="en-US" altLang="zh-CN" sz="2400" dirty="0"/>
              <a:t>SiO2</a:t>
            </a:r>
            <a:r>
              <a:rPr lang="zh-CN" altLang="en-US" sz="2400" dirty="0"/>
              <a:t>。这些槽将有源区隔离开，形成场氧化区（</a:t>
            </a:r>
            <a:r>
              <a:rPr lang="en-US" altLang="zh-CN" sz="2400" dirty="0"/>
              <a:t>FOX</a:t>
            </a:r>
            <a:r>
              <a:rPr lang="zh-CN" altLang="en-US" sz="2400" dirty="0"/>
              <a:t>）。这种类型的隔离被称作浅槽隔离（</a:t>
            </a:r>
            <a:r>
              <a:rPr lang="en-US" altLang="zh-CN" sz="2400" dirty="0">
                <a:solidFill>
                  <a:srgbClr val="FF0000"/>
                </a:solidFill>
              </a:rPr>
              <a:t>STI</a:t>
            </a:r>
            <a:r>
              <a:rPr lang="zh-CN" altLang="en-US" sz="2400" dirty="0"/>
              <a:t>）。采用大马士革工艺</a:t>
            </a:r>
            <a:endParaRPr lang="zh-CN" altLang="en-US" sz="2400" dirty="0"/>
          </a:p>
          <a:p>
            <a:pPr eaLnBrk="1" hangingPunct="1">
              <a:lnSpc>
                <a:spcPct val="90000"/>
              </a:lnSpc>
            </a:pPr>
            <a:r>
              <a:rPr lang="en-US" altLang="zh-CN" sz="2400" dirty="0"/>
              <a:t>f</a:t>
            </a:r>
            <a:r>
              <a:rPr lang="zh-CN" altLang="en-US" sz="2400" dirty="0"/>
              <a:t>图中采用了</a:t>
            </a:r>
            <a:r>
              <a:rPr lang="en-US" altLang="zh-CN" sz="2400" dirty="0">
                <a:solidFill>
                  <a:srgbClr val="FF0000"/>
                </a:solidFill>
              </a:rPr>
              <a:t>LDD</a:t>
            </a:r>
            <a:r>
              <a:rPr lang="en-US" altLang="zh-CN" sz="2400" dirty="0"/>
              <a:t>(lightly doped drain)</a:t>
            </a:r>
            <a:r>
              <a:rPr lang="zh-CN" altLang="en-US" sz="2400" dirty="0"/>
              <a:t>注入，即</a:t>
            </a:r>
            <a:r>
              <a:rPr lang="zh-CN" altLang="en-US" sz="2400" dirty="0">
                <a:solidFill>
                  <a:srgbClr val="FF0000"/>
                </a:solidFill>
              </a:rPr>
              <a:t>轻掺杂漏</a:t>
            </a:r>
            <a:r>
              <a:rPr lang="en-US" altLang="zh-CN" sz="2400" dirty="0"/>
              <a:t>,</a:t>
            </a:r>
            <a:r>
              <a:rPr lang="zh-CN" altLang="en-US" sz="2400" dirty="0"/>
              <a:t>为了防止紧挨着源</a:t>
            </a:r>
            <a:r>
              <a:rPr lang="en-US" altLang="zh-CN" sz="2400" dirty="0"/>
              <a:t>/</a:t>
            </a:r>
            <a:r>
              <a:rPr lang="zh-CN" altLang="en-US" sz="2400" dirty="0"/>
              <a:t>漏区域的电场变得太高而发生短沟道效应。</a:t>
            </a:r>
            <a:endParaRPr lang="zh-CN" altLang="en-US" sz="2400" dirty="0"/>
          </a:p>
          <a:p>
            <a:pPr eaLnBrk="1" hangingPunct="1">
              <a:lnSpc>
                <a:spcPct val="90000"/>
              </a:lnSpc>
            </a:pPr>
            <a:r>
              <a:rPr lang="en-US" altLang="zh-CN" sz="2400" dirty="0"/>
              <a:t>g</a:t>
            </a:r>
            <a:r>
              <a:rPr lang="zh-CN" altLang="en-US" sz="2400" dirty="0"/>
              <a:t>图，在栅</a:t>
            </a:r>
            <a:r>
              <a:rPr lang="en-US" altLang="zh-CN" sz="2400" dirty="0"/>
              <a:t>poly</a:t>
            </a:r>
            <a:r>
              <a:rPr lang="zh-CN" altLang="en-US" sz="2400" dirty="0"/>
              <a:t>两侧生长一层间隔氧化物，之后进行</a:t>
            </a:r>
            <a:r>
              <a:rPr lang="en-US" altLang="zh-CN" sz="2400" dirty="0"/>
              <a:t>n+/p+</a:t>
            </a:r>
            <a:r>
              <a:rPr lang="zh-CN" altLang="en-US" sz="2400" dirty="0"/>
              <a:t>注入</a:t>
            </a:r>
            <a:endParaRPr lang="zh-CN" altLang="en-US" sz="2400" dirty="0"/>
          </a:p>
          <a:p>
            <a:pPr eaLnBrk="1" hangingPunct="1">
              <a:lnSpc>
                <a:spcPct val="90000"/>
              </a:lnSpc>
            </a:pPr>
            <a:r>
              <a:rPr lang="en-US" altLang="zh-CN" sz="2400" dirty="0"/>
              <a:t>a-h</a:t>
            </a:r>
            <a:r>
              <a:rPr lang="zh-CN" altLang="en-US" sz="2400" dirty="0"/>
              <a:t>被称为</a:t>
            </a:r>
            <a:r>
              <a:rPr lang="zh-CN" altLang="en-US" sz="2400" dirty="0">
                <a:solidFill>
                  <a:srgbClr val="FF0000"/>
                </a:solidFill>
              </a:rPr>
              <a:t>前道工序</a:t>
            </a:r>
            <a:r>
              <a:rPr lang="zh-CN" altLang="en-US" sz="2400" dirty="0"/>
              <a:t>（</a:t>
            </a:r>
            <a:r>
              <a:rPr lang="en-US" altLang="zh-CN" sz="2400" dirty="0">
                <a:solidFill>
                  <a:srgbClr val="FF0000"/>
                </a:solidFill>
              </a:rPr>
              <a:t>FEOL</a:t>
            </a:r>
            <a:r>
              <a:rPr lang="zh-CN" altLang="en-US" sz="2400" dirty="0"/>
              <a:t>，</a:t>
            </a:r>
            <a:r>
              <a:rPr lang="en-US" altLang="zh-CN" sz="2400" dirty="0"/>
              <a:t>front-end of the line</a:t>
            </a:r>
            <a:r>
              <a:rPr lang="zh-CN" altLang="en-US" sz="2400" dirty="0"/>
              <a:t>），金属线和相应接触孔</a:t>
            </a:r>
            <a:r>
              <a:rPr lang="en-US" altLang="zh-CN" sz="2400" dirty="0"/>
              <a:t>/</a:t>
            </a:r>
            <a:r>
              <a:rPr lang="zh-CN" altLang="en-US" sz="2400" dirty="0"/>
              <a:t>通孔的制备被称为</a:t>
            </a:r>
            <a:r>
              <a:rPr lang="zh-CN" altLang="en-US" sz="2400" dirty="0">
                <a:solidFill>
                  <a:srgbClr val="FF0000"/>
                </a:solidFill>
              </a:rPr>
              <a:t>后道工序</a:t>
            </a:r>
            <a:r>
              <a:rPr lang="zh-CN" altLang="en-US" sz="2400" dirty="0"/>
              <a:t>（</a:t>
            </a:r>
            <a:r>
              <a:rPr lang="en-US" altLang="zh-CN" sz="2400" dirty="0">
                <a:solidFill>
                  <a:srgbClr val="FF0000"/>
                </a:solidFill>
              </a:rPr>
              <a:t>BEOL</a:t>
            </a:r>
            <a:r>
              <a:rPr lang="zh-CN" altLang="en-US" sz="2400" dirty="0"/>
              <a:t>，</a:t>
            </a:r>
            <a:r>
              <a:rPr lang="en-US" altLang="zh-CN" sz="2400" dirty="0"/>
              <a:t>back-end of the line</a:t>
            </a:r>
            <a:r>
              <a:rPr lang="zh-CN" altLang="en-US" sz="2400" dirty="0"/>
              <a:t>）</a:t>
            </a:r>
            <a:endParaRPr lang="zh-CN" altLang="en-US" sz="2400" dirty="0"/>
          </a:p>
        </p:txBody>
      </p:sp>
      <p:sp>
        <p:nvSpPr>
          <p:cNvPr id="18434"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18435"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
        <p:nvSpPr>
          <p:cNvPr id="18436" name="Rectangle 2"/>
          <p:cNvSpPr txBox="1">
            <a:spLocks noRot="1"/>
          </p:cNvSpPr>
          <p:nvPr/>
        </p:nvSpPr>
        <p:spPr>
          <a:xfrm>
            <a:off x="395288" y="503238"/>
            <a:ext cx="8540750" cy="1143000"/>
          </a:xfrm>
          <a:prstGeom prst="rect">
            <a:avLst/>
          </a:prstGeom>
          <a:noFill/>
          <a:ln w="9525">
            <a:noFill/>
          </a:ln>
        </p:spPr>
        <p:txBody>
          <a:bodyPr anchor="ctr" anchorCtr="0"/>
          <a:p>
            <a:pPr algn="ctr">
              <a:buFont typeface="Wingdings" panose="05000000000000000000" pitchFamily="2" charset="2"/>
            </a:pPr>
            <a:r>
              <a:rPr lang="en-US" altLang="zh-CN" sz="4400" dirty="0">
                <a:solidFill>
                  <a:schemeClr val="tx2"/>
                </a:solidFill>
                <a:latin typeface="Arial" panose="020B0604020202020204" pitchFamily="34" charset="0"/>
                <a:ea typeface="宋体" panose="02010600030101010101" pitchFamily="2" charset="-122"/>
              </a:rPr>
              <a:t>5.2 </a:t>
            </a:r>
            <a:r>
              <a:rPr lang="zh-CN" altLang="en-US" sz="4400" dirty="0">
                <a:solidFill>
                  <a:schemeClr val="tx2"/>
                </a:solidFill>
                <a:latin typeface="Arial" panose="020B0604020202020204" pitchFamily="34" charset="0"/>
                <a:ea typeface="宋体" panose="02010600030101010101" pitchFamily="2" charset="-122"/>
              </a:rPr>
              <a:t>多晶硅层</a:t>
            </a:r>
            <a:endParaRPr lang="zh-CN" altLang="en-US" sz="4400" dirty="0">
              <a:solidFill>
                <a:schemeClr val="tx2"/>
              </a:solidFill>
              <a:latin typeface="Arial" panose="020B0604020202020204" pitchFamily="34" charset="0"/>
              <a:ea typeface="宋体" panose="02010600030101010101" pitchFamily="2" charset="-122"/>
            </a:endParaRPr>
          </a:p>
        </p:txBody>
      </p:sp>
      <p:sp>
        <p:nvSpPr>
          <p:cNvPr id="9" name="内容占位符 2"/>
          <p:cNvSpPr txBox="1"/>
          <p:nvPr/>
        </p:nvSpPr>
        <p:spPr bwMode="auto">
          <a:xfrm>
            <a:off x="301625" y="1300163"/>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200" b="0" i="0" u="none" strike="noStrike" kern="1200" cap="none" spc="0" normalizeH="0" baseline="0" noProof="0" dirty="0">
                <a:ln>
                  <a:noFill/>
                </a:ln>
                <a:solidFill>
                  <a:schemeClr val="tx2"/>
                </a:solidFill>
                <a:effectLst/>
                <a:uLnTx/>
                <a:uFillTx/>
                <a:latin typeface="+mn-lt"/>
                <a:ea typeface="+mn-ea"/>
                <a:cs typeface="+mn-cs"/>
              </a:rPr>
              <a:t>通用的</a:t>
            </a:r>
            <a:r>
              <a:rPr kumimoji="0" lang="en-US" altLang="zh-CN" sz="3200" b="0" i="0" u="none" strike="noStrike" kern="1200" cap="none" spc="0" normalizeH="0" baseline="0" noProof="0" dirty="0">
                <a:ln>
                  <a:noFill/>
                </a:ln>
                <a:solidFill>
                  <a:schemeClr val="tx2"/>
                </a:solidFill>
                <a:effectLst/>
                <a:uLnTx/>
                <a:uFillTx/>
                <a:latin typeface="+mn-lt"/>
                <a:ea typeface="+mn-ea"/>
                <a:cs typeface="+mn-cs"/>
              </a:rPr>
              <a:t>CMOS</a:t>
            </a:r>
            <a:r>
              <a:rPr kumimoji="0" lang="zh-CN" altLang="en-US" sz="3200" b="0" i="0" u="none" strike="noStrike" kern="1200" cap="none" spc="0" normalizeH="0" baseline="0" noProof="0" dirty="0">
                <a:ln>
                  <a:noFill/>
                </a:ln>
                <a:solidFill>
                  <a:schemeClr val="tx2"/>
                </a:solidFill>
                <a:effectLst/>
                <a:uLnTx/>
                <a:uFillTx/>
                <a:latin typeface="+mn-lt"/>
                <a:ea typeface="+mn-ea"/>
                <a:cs typeface="+mn-cs"/>
              </a:rPr>
              <a:t>工艺流程</a:t>
            </a:r>
            <a:endParaRPr kumimoji="0" lang="zh-CN" alt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3"/>
          <p:cNvSpPr>
            <a:spLocks noGrp="1" noRot="1"/>
          </p:cNvSpPr>
          <p:nvPr>
            <p:ph idx="1"/>
          </p:nvPr>
        </p:nvSpPr>
        <p:spPr>
          <a:ln/>
        </p:spPr>
        <p:txBody>
          <a:bodyPr wrap="square" lIns="91440" tIns="45720" rIns="91440" bIns="45720" anchor="t" anchorCtr="0"/>
          <a:p>
            <a:pPr eaLnBrk="1" hangingPunct="1"/>
            <a:r>
              <a:rPr lang="zh-CN" altLang="en-US" dirty="0"/>
              <a:t>通过</a:t>
            </a:r>
            <a:r>
              <a:rPr lang="zh-CN" altLang="en-US" dirty="0">
                <a:solidFill>
                  <a:srgbClr val="FF0000"/>
                </a:solidFill>
              </a:rPr>
              <a:t>接触层</a:t>
            </a:r>
            <a:r>
              <a:rPr lang="zh-CN" altLang="en-US" dirty="0"/>
              <a:t>（</a:t>
            </a:r>
            <a:r>
              <a:rPr lang="en-US" altLang="zh-CN" dirty="0">
                <a:solidFill>
                  <a:srgbClr val="FF0000"/>
                </a:solidFill>
              </a:rPr>
              <a:t>contact</a:t>
            </a:r>
            <a:r>
              <a:rPr lang="zh-CN" altLang="en-US" dirty="0"/>
              <a:t>）将金属与有源层或多晶硅相连。</a:t>
            </a:r>
            <a:endParaRPr lang="zh-CN" altLang="en-US" dirty="0"/>
          </a:p>
          <a:p>
            <a:pPr eaLnBrk="1" hangingPunct="1"/>
            <a:r>
              <a:rPr lang="zh-CN" altLang="en-US" dirty="0"/>
              <a:t>法则：除非要形成整流接触，不要将金属直接与衬底或阱相连，不要将金属和没有硅化物的多晶硅相连。</a:t>
            </a:r>
            <a:endParaRPr lang="zh-CN" altLang="en-US" dirty="0"/>
          </a:p>
        </p:txBody>
      </p:sp>
      <p:sp>
        <p:nvSpPr>
          <p:cNvPr id="19458"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19459"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
        <p:nvSpPr>
          <p:cNvPr id="19460" name="Rectangle 2"/>
          <p:cNvSpPr txBox="1">
            <a:spLocks noRot="1"/>
          </p:cNvSpPr>
          <p:nvPr/>
        </p:nvSpPr>
        <p:spPr>
          <a:xfrm>
            <a:off x="395288" y="503238"/>
            <a:ext cx="8540750" cy="1143000"/>
          </a:xfrm>
          <a:prstGeom prst="rect">
            <a:avLst/>
          </a:prstGeom>
          <a:noFill/>
          <a:ln w="9525">
            <a:noFill/>
          </a:ln>
        </p:spPr>
        <p:txBody>
          <a:bodyPr anchor="ctr" anchorCtr="0"/>
          <a:p>
            <a:pPr algn="ctr">
              <a:buFont typeface="Wingdings" panose="05000000000000000000" pitchFamily="2" charset="2"/>
            </a:pPr>
            <a:r>
              <a:rPr lang="en-US" altLang="zh-CN" sz="4400" dirty="0">
                <a:solidFill>
                  <a:schemeClr val="tx2"/>
                </a:solidFill>
                <a:latin typeface="Arial" panose="020B0604020202020204" pitchFamily="34" charset="0"/>
                <a:ea typeface="宋体" panose="02010600030101010101" pitchFamily="2" charset="-122"/>
              </a:rPr>
              <a:t>5.2 </a:t>
            </a:r>
            <a:r>
              <a:rPr lang="zh-CN" altLang="en-US" sz="4400" dirty="0">
                <a:solidFill>
                  <a:schemeClr val="tx2"/>
                </a:solidFill>
                <a:latin typeface="Arial" panose="020B0604020202020204" pitchFamily="34" charset="0"/>
                <a:ea typeface="宋体" panose="02010600030101010101" pitchFamily="2" charset="-122"/>
              </a:rPr>
              <a:t>多晶硅层</a:t>
            </a:r>
            <a:endParaRPr lang="zh-CN" altLang="en-US" sz="4400" dirty="0">
              <a:solidFill>
                <a:schemeClr val="tx2"/>
              </a:solidFill>
              <a:latin typeface="Arial" panose="020B0604020202020204" pitchFamily="34" charset="0"/>
              <a:ea typeface="宋体" panose="02010600030101010101" pitchFamily="2" charset="-122"/>
            </a:endParaRPr>
          </a:p>
        </p:txBody>
      </p:sp>
      <p:sp>
        <p:nvSpPr>
          <p:cNvPr id="8" name="内容占位符 2"/>
          <p:cNvSpPr txBox="1"/>
          <p:nvPr/>
        </p:nvSpPr>
        <p:spPr bwMode="auto">
          <a:xfrm>
            <a:off x="301625" y="1300163"/>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200" b="0" i="0" u="none" strike="noStrike" kern="1200" cap="none" spc="0" normalizeH="0" baseline="0" noProof="0" dirty="0">
                <a:ln>
                  <a:noFill/>
                </a:ln>
                <a:solidFill>
                  <a:schemeClr val="tx2"/>
                </a:solidFill>
                <a:effectLst/>
                <a:uLnTx/>
                <a:uFillTx/>
                <a:latin typeface="+mn-lt"/>
                <a:ea typeface="+mn-ea"/>
                <a:cs typeface="+mn-cs"/>
              </a:rPr>
              <a:t>金属线与有源区和多晶硅的连接</a:t>
            </a:r>
            <a:endParaRPr kumimoji="0" lang="zh-CN" alt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1" name="Picture 9"/>
          <p:cNvPicPr>
            <a:picLocks noGrp="1" noRot="1" noChangeAspect="1"/>
          </p:cNvPicPr>
          <p:nvPr>
            <p:ph idx="1"/>
          </p:nvPr>
        </p:nvPicPr>
        <p:blipFill>
          <a:blip r:embed="rId1"/>
          <a:srcRect t="44649" b="5310"/>
          <a:stretch>
            <a:fillRect/>
          </a:stretch>
        </p:blipFill>
        <p:spPr>
          <a:xfrm>
            <a:off x="5219700" y="1773238"/>
            <a:ext cx="3540125" cy="3886200"/>
          </a:xfrm>
          <a:ln/>
        </p:spPr>
      </p:pic>
      <p:sp>
        <p:nvSpPr>
          <p:cNvPr id="20482"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20483"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pic>
        <p:nvPicPr>
          <p:cNvPr id="20484" name="Picture 10"/>
          <p:cNvPicPr>
            <a:picLocks noChangeAspect="1"/>
          </p:cNvPicPr>
          <p:nvPr/>
        </p:nvPicPr>
        <p:blipFill>
          <a:blip r:embed="rId1"/>
          <a:srcRect b="60907"/>
          <a:stretch>
            <a:fillRect/>
          </a:stretch>
        </p:blipFill>
        <p:spPr>
          <a:xfrm>
            <a:off x="611188" y="2060575"/>
            <a:ext cx="3960812" cy="2808288"/>
          </a:xfrm>
          <a:prstGeom prst="rect">
            <a:avLst/>
          </a:prstGeom>
          <a:noFill/>
          <a:ln w="9525">
            <a:noFill/>
          </a:ln>
        </p:spPr>
      </p:pic>
      <p:sp>
        <p:nvSpPr>
          <p:cNvPr id="20485" name="Text Box 11"/>
          <p:cNvSpPr txBox="1"/>
          <p:nvPr/>
        </p:nvSpPr>
        <p:spPr>
          <a:xfrm>
            <a:off x="827088" y="5300663"/>
            <a:ext cx="3384550" cy="366712"/>
          </a:xfrm>
          <a:prstGeom prst="rect">
            <a:avLst/>
          </a:prstGeom>
          <a:noFill/>
          <a:ln w="9525">
            <a:noFill/>
          </a:ln>
        </p:spPr>
        <p:txBody>
          <a:bodyPr anchor="t" anchorCtr="0">
            <a:spAutoFit/>
          </a:bodyPr>
          <a:p>
            <a:pPr>
              <a:spcBef>
                <a:spcPct val="50000"/>
              </a:spcBef>
              <a:buFont typeface="Wingdings" panose="05000000000000000000" pitchFamily="2" charset="2"/>
            </a:pPr>
            <a:r>
              <a:rPr lang="en-US" altLang="zh-CN" dirty="0">
                <a:latin typeface="Arial" panose="020B0604020202020204" pitchFamily="34" charset="0"/>
                <a:ea typeface="宋体" panose="02010600030101010101" pitchFamily="2" charset="-122"/>
              </a:rPr>
              <a:t>Metal</a:t>
            </a:r>
            <a:r>
              <a:rPr lang="zh-CN" altLang="en-US" dirty="0">
                <a:latin typeface="Arial" panose="020B0604020202020204" pitchFamily="34" charset="0"/>
                <a:ea typeface="宋体" panose="02010600030101010101" pitchFamily="2" charset="-122"/>
              </a:rPr>
              <a:t>通过接触孔与多晶硅相连</a:t>
            </a:r>
            <a:endParaRPr lang="zh-CN" altLang="en-US" dirty="0">
              <a:latin typeface="Arial" panose="020B0604020202020204" pitchFamily="34" charset="0"/>
              <a:ea typeface="宋体" panose="02010600030101010101" pitchFamily="2" charset="-122"/>
            </a:endParaRPr>
          </a:p>
        </p:txBody>
      </p:sp>
      <p:sp>
        <p:nvSpPr>
          <p:cNvPr id="20486" name="Text Box 12"/>
          <p:cNvSpPr txBox="1"/>
          <p:nvPr/>
        </p:nvSpPr>
        <p:spPr>
          <a:xfrm>
            <a:off x="5508625" y="5876925"/>
            <a:ext cx="3095625" cy="366713"/>
          </a:xfrm>
          <a:prstGeom prst="rect">
            <a:avLst/>
          </a:prstGeom>
          <a:noFill/>
          <a:ln w="9525">
            <a:noFill/>
          </a:ln>
        </p:spPr>
        <p:txBody>
          <a:bodyPr anchor="t" anchorCtr="0">
            <a:spAutoFit/>
          </a:bodyPr>
          <a:p>
            <a:pPr>
              <a:spcBef>
                <a:spcPct val="50000"/>
              </a:spcBef>
              <a:buFont typeface="Wingdings" panose="05000000000000000000" pitchFamily="2" charset="2"/>
            </a:pPr>
            <a:r>
              <a:rPr lang="zh-CN" altLang="en-US" dirty="0">
                <a:latin typeface="Arial" panose="020B0604020202020204" pitchFamily="34" charset="0"/>
                <a:ea typeface="宋体" panose="02010600030101010101" pitchFamily="2" charset="-122"/>
              </a:rPr>
              <a:t>有源区上的接触孔</a:t>
            </a:r>
            <a:endParaRPr lang="zh-CN" altLang="en-US" dirty="0">
              <a:latin typeface="Arial" panose="020B0604020202020204" pitchFamily="34" charset="0"/>
              <a:ea typeface="宋体" panose="02010600030101010101" pitchFamily="2" charset="-122"/>
            </a:endParaRPr>
          </a:p>
        </p:txBody>
      </p:sp>
      <p:sp>
        <p:nvSpPr>
          <p:cNvPr id="20487" name="Rectangle 2"/>
          <p:cNvSpPr txBox="1">
            <a:spLocks noRot="1"/>
          </p:cNvSpPr>
          <p:nvPr/>
        </p:nvSpPr>
        <p:spPr>
          <a:xfrm>
            <a:off x="395288" y="503238"/>
            <a:ext cx="8540750" cy="1143000"/>
          </a:xfrm>
          <a:prstGeom prst="rect">
            <a:avLst/>
          </a:prstGeom>
          <a:noFill/>
          <a:ln w="9525">
            <a:noFill/>
          </a:ln>
        </p:spPr>
        <p:txBody>
          <a:bodyPr anchor="ctr" anchorCtr="0"/>
          <a:p>
            <a:pPr algn="ctr">
              <a:buFont typeface="Wingdings" panose="05000000000000000000" pitchFamily="2" charset="2"/>
            </a:pPr>
            <a:r>
              <a:rPr lang="en-US" altLang="zh-CN" sz="4400" dirty="0">
                <a:solidFill>
                  <a:schemeClr val="tx2"/>
                </a:solidFill>
                <a:latin typeface="Arial" panose="020B0604020202020204" pitchFamily="34" charset="0"/>
                <a:ea typeface="宋体" panose="02010600030101010101" pitchFamily="2" charset="-122"/>
              </a:rPr>
              <a:t>5.2 </a:t>
            </a:r>
            <a:r>
              <a:rPr lang="zh-CN" altLang="en-US" sz="4400" dirty="0">
                <a:solidFill>
                  <a:schemeClr val="tx2"/>
                </a:solidFill>
                <a:latin typeface="Arial" panose="020B0604020202020204" pitchFamily="34" charset="0"/>
                <a:ea typeface="宋体" panose="02010600030101010101" pitchFamily="2" charset="-122"/>
              </a:rPr>
              <a:t>多晶硅层</a:t>
            </a:r>
            <a:endParaRPr lang="zh-CN" altLang="en-US" sz="4400" dirty="0">
              <a:solidFill>
                <a:schemeClr val="tx2"/>
              </a:solidFill>
              <a:latin typeface="Arial" panose="020B0604020202020204" pitchFamily="34" charset="0"/>
              <a:ea typeface="宋体" panose="02010600030101010101" pitchFamily="2" charset="-122"/>
            </a:endParaRPr>
          </a:p>
        </p:txBody>
      </p:sp>
      <p:sp>
        <p:nvSpPr>
          <p:cNvPr id="12" name="内容占位符 2"/>
          <p:cNvSpPr txBox="1"/>
          <p:nvPr/>
        </p:nvSpPr>
        <p:spPr bwMode="auto">
          <a:xfrm>
            <a:off x="301625" y="1300163"/>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200" b="0" i="0" u="none" strike="noStrike" kern="1200" cap="none" spc="0" normalizeH="0" baseline="0" noProof="0" dirty="0">
                <a:ln>
                  <a:noFill/>
                </a:ln>
                <a:solidFill>
                  <a:schemeClr val="tx2"/>
                </a:solidFill>
                <a:effectLst/>
                <a:uLnTx/>
                <a:uFillTx/>
                <a:latin typeface="+mn-lt"/>
                <a:ea typeface="+mn-ea"/>
                <a:cs typeface="+mn-cs"/>
              </a:rPr>
              <a:t>金属线与有源区和多晶硅的连接</a:t>
            </a:r>
            <a:endParaRPr kumimoji="0" lang="zh-CN" alt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3"/>
          <p:cNvSpPr>
            <a:spLocks noGrp="1" noRot="1"/>
          </p:cNvSpPr>
          <p:nvPr>
            <p:ph idx="1"/>
          </p:nvPr>
        </p:nvSpPr>
        <p:spPr>
          <a:xfrm>
            <a:off x="250825" y="1700213"/>
            <a:ext cx="8540750" cy="3886200"/>
          </a:xfrm>
          <a:ln/>
        </p:spPr>
        <p:txBody>
          <a:bodyPr wrap="square" lIns="91440" tIns="45720" rIns="91440" bIns="45720" anchor="t" anchorCtr="0"/>
          <a:p>
            <a:pPr eaLnBrk="1" hangingPunct="1"/>
            <a:r>
              <a:rPr lang="zh-CN" altLang="en-US" dirty="0"/>
              <a:t>衬底和地的连接</a:t>
            </a:r>
            <a:endParaRPr lang="zh-CN" altLang="en-US" dirty="0"/>
          </a:p>
        </p:txBody>
      </p:sp>
      <p:sp>
        <p:nvSpPr>
          <p:cNvPr id="21506"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21507"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pic>
        <p:nvPicPr>
          <p:cNvPr id="21508" name="Picture 5"/>
          <p:cNvPicPr>
            <a:picLocks noChangeAspect="1"/>
          </p:cNvPicPr>
          <p:nvPr/>
        </p:nvPicPr>
        <p:blipFill>
          <a:blip r:embed="rId1"/>
          <a:stretch>
            <a:fillRect/>
          </a:stretch>
        </p:blipFill>
        <p:spPr>
          <a:xfrm>
            <a:off x="971550" y="2349500"/>
            <a:ext cx="6985000" cy="3421063"/>
          </a:xfrm>
          <a:prstGeom prst="rect">
            <a:avLst/>
          </a:prstGeom>
          <a:noFill/>
          <a:ln w="9525">
            <a:noFill/>
          </a:ln>
        </p:spPr>
      </p:pic>
      <p:sp>
        <p:nvSpPr>
          <p:cNvPr id="21509" name="Rectangle 2"/>
          <p:cNvSpPr txBox="1">
            <a:spLocks noRot="1"/>
          </p:cNvSpPr>
          <p:nvPr/>
        </p:nvSpPr>
        <p:spPr>
          <a:xfrm>
            <a:off x="395288" y="503238"/>
            <a:ext cx="8540750" cy="1143000"/>
          </a:xfrm>
          <a:prstGeom prst="rect">
            <a:avLst/>
          </a:prstGeom>
          <a:noFill/>
          <a:ln w="9525">
            <a:noFill/>
          </a:ln>
        </p:spPr>
        <p:txBody>
          <a:bodyPr anchor="ctr" anchorCtr="0"/>
          <a:p>
            <a:pPr algn="ctr">
              <a:buFont typeface="Wingdings" panose="05000000000000000000" pitchFamily="2" charset="2"/>
            </a:pPr>
            <a:r>
              <a:rPr lang="en-US" altLang="zh-CN" sz="4400" dirty="0">
                <a:solidFill>
                  <a:schemeClr val="tx2"/>
                </a:solidFill>
                <a:latin typeface="Arial" panose="020B0604020202020204" pitchFamily="34" charset="0"/>
                <a:ea typeface="宋体" panose="02010600030101010101" pitchFamily="2" charset="-122"/>
              </a:rPr>
              <a:t>5.2 </a:t>
            </a:r>
            <a:r>
              <a:rPr lang="zh-CN" altLang="en-US" sz="4400" dirty="0">
                <a:solidFill>
                  <a:schemeClr val="tx2"/>
                </a:solidFill>
                <a:latin typeface="Arial" panose="020B0604020202020204" pitchFamily="34" charset="0"/>
                <a:ea typeface="宋体" panose="02010600030101010101" pitchFamily="2" charset="-122"/>
              </a:rPr>
              <a:t>多晶硅层</a:t>
            </a:r>
            <a:endParaRPr lang="zh-CN" altLang="en-US" sz="4400" dirty="0">
              <a:solidFill>
                <a:schemeClr val="tx2"/>
              </a:solidFill>
              <a:latin typeface="Arial" panose="020B0604020202020204" pitchFamily="34" charset="0"/>
              <a:ea typeface="宋体" panose="02010600030101010101" pitchFamily="2" charset="-122"/>
            </a:endParaRPr>
          </a:p>
        </p:txBody>
      </p:sp>
      <p:sp>
        <p:nvSpPr>
          <p:cNvPr id="10" name="内容占位符 2"/>
          <p:cNvSpPr txBox="1"/>
          <p:nvPr/>
        </p:nvSpPr>
        <p:spPr bwMode="auto">
          <a:xfrm>
            <a:off x="301625" y="1300163"/>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200" b="0" i="0" u="none" strike="noStrike" kern="1200" cap="none" spc="0" normalizeH="0" baseline="0" noProof="0" dirty="0">
                <a:ln>
                  <a:noFill/>
                </a:ln>
                <a:solidFill>
                  <a:schemeClr val="tx2"/>
                </a:solidFill>
                <a:effectLst/>
                <a:uLnTx/>
                <a:uFillTx/>
                <a:latin typeface="+mn-lt"/>
                <a:ea typeface="+mn-ea"/>
                <a:cs typeface="+mn-cs"/>
              </a:rPr>
              <a:t>金属线与有源区和多晶硅的连接</a:t>
            </a:r>
            <a:endParaRPr kumimoji="0" lang="zh-CN" alt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3"/>
          <p:cNvSpPr>
            <a:spLocks noGrp="1" noRot="1"/>
          </p:cNvSpPr>
          <p:nvPr>
            <p:ph idx="1"/>
          </p:nvPr>
        </p:nvSpPr>
        <p:spPr>
          <a:ln/>
        </p:spPr>
        <p:txBody>
          <a:bodyPr wrap="square" lIns="91440" tIns="45720" rIns="91440" bIns="45720" anchor="t" anchorCtr="0"/>
          <a:p>
            <a:pPr eaLnBrk="1" hangingPunct="1"/>
            <a:r>
              <a:rPr lang="en-US" altLang="zh-CN" dirty="0"/>
              <a:t>N</a:t>
            </a:r>
            <a:r>
              <a:rPr lang="zh-CN" altLang="en-US" dirty="0"/>
              <a:t>阱电阻和版图和对应的剖面图</a:t>
            </a:r>
            <a:endParaRPr lang="zh-CN" altLang="en-US" dirty="0"/>
          </a:p>
        </p:txBody>
      </p:sp>
      <p:sp>
        <p:nvSpPr>
          <p:cNvPr id="22530"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22531"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pic>
        <p:nvPicPr>
          <p:cNvPr id="22532" name="Picture 4"/>
          <p:cNvPicPr>
            <a:picLocks noChangeAspect="1"/>
          </p:cNvPicPr>
          <p:nvPr/>
        </p:nvPicPr>
        <p:blipFill>
          <a:blip r:embed="rId1"/>
          <a:stretch>
            <a:fillRect/>
          </a:stretch>
        </p:blipFill>
        <p:spPr>
          <a:xfrm>
            <a:off x="1187450" y="2565400"/>
            <a:ext cx="6116638" cy="3024188"/>
          </a:xfrm>
          <a:prstGeom prst="rect">
            <a:avLst/>
          </a:prstGeom>
          <a:noFill/>
          <a:ln w="9525">
            <a:noFill/>
          </a:ln>
        </p:spPr>
      </p:pic>
      <p:sp>
        <p:nvSpPr>
          <p:cNvPr id="22533" name="Rectangle 2"/>
          <p:cNvSpPr txBox="1">
            <a:spLocks noRot="1"/>
          </p:cNvSpPr>
          <p:nvPr/>
        </p:nvSpPr>
        <p:spPr>
          <a:xfrm>
            <a:off x="395288" y="503238"/>
            <a:ext cx="8540750" cy="1143000"/>
          </a:xfrm>
          <a:prstGeom prst="rect">
            <a:avLst/>
          </a:prstGeom>
          <a:noFill/>
          <a:ln w="9525">
            <a:noFill/>
          </a:ln>
        </p:spPr>
        <p:txBody>
          <a:bodyPr anchor="ctr" anchorCtr="0"/>
          <a:p>
            <a:pPr algn="ctr">
              <a:buFont typeface="Wingdings" panose="05000000000000000000" pitchFamily="2" charset="2"/>
            </a:pPr>
            <a:r>
              <a:rPr lang="en-US" altLang="zh-CN" sz="4400" dirty="0">
                <a:solidFill>
                  <a:schemeClr val="tx2"/>
                </a:solidFill>
                <a:latin typeface="Arial" panose="020B0604020202020204" pitchFamily="34" charset="0"/>
                <a:ea typeface="宋体" panose="02010600030101010101" pitchFamily="2" charset="-122"/>
              </a:rPr>
              <a:t>5.2 </a:t>
            </a:r>
            <a:r>
              <a:rPr lang="zh-CN" altLang="en-US" sz="4400" dirty="0">
                <a:solidFill>
                  <a:schemeClr val="tx2"/>
                </a:solidFill>
                <a:latin typeface="Arial" panose="020B0604020202020204" pitchFamily="34" charset="0"/>
                <a:ea typeface="宋体" panose="02010600030101010101" pitchFamily="2" charset="-122"/>
              </a:rPr>
              <a:t>多晶硅层</a:t>
            </a:r>
            <a:endParaRPr lang="zh-CN" altLang="en-US" sz="4400" dirty="0">
              <a:solidFill>
                <a:schemeClr val="tx2"/>
              </a:solidFill>
              <a:latin typeface="Arial" panose="020B0604020202020204" pitchFamily="34" charset="0"/>
              <a:ea typeface="宋体" panose="02010600030101010101" pitchFamily="2" charset="-122"/>
            </a:endParaRPr>
          </a:p>
        </p:txBody>
      </p:sp>
      <p:sp>
        <p:nvSpPr>
          <p:cNvPr id="10" name="内容占位符 2"/>
          <p:cNvSpPr txBox="1"/>
          <p:nvPr/>
        </p:nvSpPr>
        <p:spPr bwMode="auto">
          <a:xfrm>
            <a:off x="301625" y="1300163"/>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200" b="0" i="0" u="none" strike="noStrike" kern="1200" cap="none" spc="0" normalizeH="0" baseline="0" noProof="0" dirty="0">
                <a:ln>
                  <a:noFill/>
                </a:ln>
                <a:solidFill>
                  <a:schemeClr val="tx2"/>
                </a:solidFill>
                <a:effectLst/>
                <a:uLnTx/>
                <a:uFillTx/>
                <a:latin typeface="+mn-lt"/>
                <a:ea typeface="+mn-ea"/>
                <a:cs typeface="+mn-cs"/>
              </a:rPr>
              <a:t>金属线与有源区和多晶硅的连接</a:t>
            </a:r>
            <a:endParaRPr kumimoji="0" lang="zh-CN" alt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noRot="1"/>
          </p:cNvSpPr>
          <p:nvPr>
            <p:ph type="title"/>
          </p:nvPr>
        </p:nvSpPr>
        <p:spPr>
          <a:ln/>
        </p:spPr>
        <p:txBody>
          <a:bodyPr wrap="square" lIns="91440" tIns="45720" rIns="91440" bIns="45720" anchor="ctr" anchorCtr="0"/>
          <a:p>
            <a:pPr eaLnBrk="1" hangingPunct="1"/>
            <a:r>
              <a:rPr lang="en-US" altLang="zh-CN" dirty="0"/>
              <a:t>5.3 ESD</a:t>
            </a:r>
            <a:r>
              <a:rPr lang="zh-CN" altLang="en-US" dirty="0"/>
              <a:t>静电保护</a:t>
            </a:r>
            <a:endParaRPr lang="zh-CN" altLang="en-US" dirty="0"/>
          </a:p>
        </p:txBody>
      </p:sp>
      <p:sp>
        <p:nvSpPr>
          <p:cNvPr id="23554" name="Rectangle 3"/>
          <p:cNvSpPr>
            <a:spLocks noGrp="1" noRot="1"/>
          </p:cNvSpPr>
          <p:nvPr>
            <p:ph idx="1"/>
          </p:nvPr>
        </p:nvSpPr>
        <p:spPr>
          <a:ln/>
        </p:spPr>
        <p:txBody>
          <a:bodyPr wrap="square" lIns="91440" tIns="45720" rIns="91440" bIns="45720" anchor="t" anchorCtr="0"/>
          <a:p>
            <a:pPr eaLnBrk="1" hangingPunct="1"/>
            <a:r>
              <a:rPr lang="en-US" altLang="zh-CN" dirty="0"/>
              <a:t>CMOS</a:t>
            </a:r>
            <a:r>
              <a:rPr lang="zh-CN" altLang="en-US" dirty="0"/>
              <a:t>工艺中一个主要关心的问题是如何保护薄栅氧化层不受静电（</a:t>
            </a:r>
            <a:r>
              <a:rPr lang="en-US" altLang="zh-CN" dirty="0"/>
              <a:t>ESD,eletrostatic discharge</a:t>
            </a:r>
            <a:r>
              <a:rPr lang="zh-CN" altLang="en-US" dirty="0"/>
              <a:t>）破坏</a:t>
            </a:r>
            <a:endParaRPr lang="zh-CN" altLang="en-US" dirty="0"/>
          </a:p>
          <a:p>
            <a:pPr eaLnBrk="1" hangingPunct="1"/>
            <a:r>
              <a:rPr lang="zh-CN" altLang="en-US" dirty="0"/>
              <a:t>下面介绍如何用有源区来形成一个简单的二极管保护结构。如图：</a:t>
            </a:r>
            <a:endParaRPr lang="zh-CN" altLang="en-US" dirty="0"/>
          </a:p>
          <a:p>
            <a:pPr eaLnBrk="1" hangingPunct="1"/>
            <a:endParaRPr lang="en-US" altLang="zh-CN" dirty="0"/>
          </a:p>
        </p:txBody>
      </p:sp>
      <p:sp>
        <p:nvSpPr>
          <p:cNvPr id="23555"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23556"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pic>
        <p:nvPicPr>
          <p:cNvPr id="23557" name="Picture 4"/>
          <p:cNvPicPr>
            <a:picLocks noChangeAspect="1"/>
          </p:cNvPicPr>
          <p:nvPr/>
        </p:nvPicPr>
        <p:blipFill>
          <a:blip r:embed="rId1"/>
          <a:stretch>
            <a:fillRect/>
          </a:stretch>
        </p:blipFill>
        <p:spPr>
          <a:xfrm>
            <a:off x="4932363" y="4221163"/>
            <a:ext cx="3019425" cy="164782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noRot="1"/>
          </p:cNvSpPr>
          <p:nvPr>
            <p:ph type="title"/>
          </p:nvPr>
        </p:nvSpPr>
        <p:spPr>
          <a:ln/>
        </p:spPr>
        <p:txBody>
          <a:bodyPr wrap="square" lIns="91440" tIns="45720" rIns="91440" bIns="45720" anchor="ctr" anchorCtr="0"/>
          <a:p>
            <a:pPr eaLnBrk="1" hangingPunct="1"/>
            <a:r>
              <a:rPr lang="zh-CN" altLang="en-US" dirty="0"/>
              <a:t>本章提要</a:t>
            </a:r>
            <a:endParaRPr lang="zh-CN" altLang="en-US" dirty="0"/>
          </a:p>
        </p:txBody>
      </p:sp>
      <p:sp>
        <p:nvSpPr>
          <p:cNvPr id="6146" name="Rectangle 3"/>
          <p:cNvSpPr>
            <a:spLocks noGrp="1" noRot="1"/>
          </p:cNvSpPr>
          <p:nvPr>
            <p:ph idx="1"/>
          </p:nvPr>
        </p:nvSpPr>
        <p:spPr>
          <a:ln/>
        </p:spPr>
        <p:txBody>
          <a:bodyPr wrap="square" lIns="91440" tIns="45720" rIns="91440" bIns="45720" anchor="t" anchorCtr="0"/>
          <a:p>
            <a:pPr eaLnBrk="1" hangingPunct="1"/>
            <a:r>
              <a:rPr lang="en-US" altLang="zh-CN" dirty="0"/>
              <a:t>5.1 </a:t>
            </a:r>
            <a:r>
              <a:rPr lang="zh-CN" altLang="en-US" dirty="0"/>
              <a:t>有源层（</a:t>
            </a:r>
            <a:r>
              <a:rPr lang="en-US" altLang="zh-CN" dirty="0"/>
              <a:t>select</a:t>
            </a:r>
            <a:r>
              <a:rPr lang="zh-CN" altLang="en-US" dirty="0"/>
              <a:t>层）</a:t>
            </a:r>
            <a:endParaRPr lang="zh-CN" altLang="en-US" dirty="0"/>
          </a:p>
          <a:p>
            <a:pPr eaLnBrk="1" hangingPunct="1"/>
            <a:r>
              <a:rPr lang="en-US" altLang="zh-CN" dirty="0"/>
              <a:t>5.2 </a:t>
            </a:r>
            <a:r>
              <a:rPr lang="zh-CN" altLang="en-US" dirty="0"/>
              <a:t>多晶硅层</a:t>
            </a:r>
            <a:endParaRPr lang="zh-CN" altLang="en-US" dirty="0"/>
          </a:p>
          <a:p>
            <a:pPr eaLnBrk="1" hangingPunct="1"/>
            <a:r>
              <a:rPr lang="en-US" altLang="zh-CN" dirty="0"/>
              <a:t>5.3 ESD</a:t>
            </a:r>
            <a:r>
              <a:rPr lang="zh-CN" altLang="en-US" dirty="0"/>
              <a:t>静电保护</a:t>
            </a:r>
            <a:endParaRPr lang="zh-CN" altLang="en-US" dirty="0"/>
          </a:p>
          <a:p>
            <a:pPr eaLnBrk="1" hangingPunct="1"/>
            <a:r>
              <a:rPr lang="en-US" altLang="zh-CN" dirty="0"/>
              <a:t>5.4 </a:t>
            </a:r>
            <a:r>
              <a:rPr lang="zh-CN" altLang="en-US" dirty="0"/>
              <a:t>天线效应</a:t>
            </a:r>
            <a:endParaRPr lang="en-US" altLang="zh-CN" dirty="0"/>
          </a:p>
        </p:txBody>
      </p:sp>
      <p:sp>
        <p:nvSpPr>
          <p:cNvPr id="6147"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6148"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noRot="1"/>
          </p:cNvSpPr>
          <p:nvPr>
            <p:ph type="title"/>
          </p:nvPr>
        </p:nvSpPr>
        <p:spPr>
          <a:ln/>
        </p:spPr>
        <p:txBody>
          <a:bodyPr wrap="square" lIns="91440" tIns="45720" rIns="91440" bIns="45720" anchor="ctr" anchorCtr="0"/>
          <a:p>
            <a:pPr eaLnBrk="1" hangingPunct="1"/>
            <a:r>
              <a:rPr lang="en-US" altLang="zh-CN" dirty="0"/>
              <a:t>5.3 ESD</a:t>
            </a:r>
            <a:r>
              <a:rPr lang="zh-CN" altLang="en-US" dirty="0"/>
              <a:t>静电保护</a:t>
            </a:r>
            <a:endParaRPr lang="zh-CN" altLang="en-US" dirty="0"/>
          </a:p>
        </p:txBody>
      </p:sp>
      <p:sp>
        <p:nvSpPr>
          <p:cNvPr id="24578" name="Rectangle 3"/>
          <p:cNvSpPr>
            <a:spLocks noGrp="1" noRot="1"/>
          </p:cNvSpPr>
          <p:nvPr>
            <p:ph idx="1"/>
          </p:nvPr>
        </p:nvSpPr>
        <p:spPr>
          <a:ln/>
        </p:spPr>
        <p:txBody>
          <a:bodyPr wrap="square" lIns="91440" tIns="45720" rIns="91440" bIns="45720" anchor="t" anchorCtr="0"/>
          <a:p>
            <a:pPr eaLnBrk="1" hangingPunct="1"/>
            <a:r>
              <a:rPr lang="zh-CN" altLang="en-US" dirty="0"/>
              <a:t>上图中，如果加在焊盘的信号位于地和</a:t>
            </a:r>
            <a:r>
              <a:rPr lang="en-US" altLang="zh-CN" dirty="0"/>
              <a:t>VDD</a:t>
            </a:r>
            <a:r>
              <a:rPr lang="zh-CN" altLang="en-US" dirty="0"/>
              <a:t>之间，两个二极管都不会导通。但是，如果焊盘上的电压开始增加到</a:t>
            </a:r>
            <a:r>
              <a:rPr lang="en-US" altLang="zh-CN" dirty="0"/>
              <a:t>VDD+0.5V</a:t>
            </a:r>
            <a:r>
              <a:rPr lang="zh-CN" altLang="en-US" dirty="0"/>
              <a:t>，或者减小到</a:t>
            </a:r>
            <a:r>
              <a:rPr lang="en-US" altLang="zh-CN" dirty="0"/>
              <a:t>-0.5V</a:t>
            </a:r>
            <a:r>
              <a:rPr lang="zh-CN" altLang="en-US" dirty="0"/>
              <a:t>以下，那么其中的一个二极管就会导通，并提供一个低阻抗的“钳子”，使得栅氧上的电压不至于太高。</a:t>
            </a:r>
            <a:endParaRPr lang="zh-CN" altLang="en-US" dirty="0"/>
          </a:p>
        </p:txBody>
      </p:sp>
      <p:sp>
        <p:nvSpPr>
          <p:cNvPr id="24579"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24580"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noRot="1"/>
          </p:cNvSpPr>
          <p:nvPr>
            <p:ph type="title"/>
          </p:nvPr>
        </p:nvSpPr>
        <p:spPr>
          <a:ln/>
        </p:spPr>
        <p:txBody>
          <a:bodyPr wrap="square" lIns="91440" tIns="45720" rIns="91440" bIns="45720" anchor="ctr" anchorCtr="0"/>
          <a:p>
            <a:pPr eaLnBrk="1" hangingPunct="1"/>
            <a:r>
              <a:rPr lang="en-US" altLang="zh-CN" dirty="0"/>
              <a:t>5.3 ESD</a:t>
            </a:r>
            <a:r>
              <a:rPr lang="zh-CN" altLang="en-US" dirty="0"/>
              <a:t>静电保护</a:t>
            </a:r>
            <a:endParaRPr lang="zh-CN" altLang="en-US" dirty="0"/>
          </a:p>
        </p:txBody>
      </p:sp>
      <p:sp>
        <p:nvSpPr>
          <p:cNvPr id="25602" name="Rectangle 3"/>
          <p:cNvSpPr>
            <a:spLocks noGrp="1" noRot="1"/>
          </p:cNvSpPr>
          <p:nvPr>
            <p:ph idx="1"/>
          </p:nvPr>
        </p:nvSpPr>
        <p:spPr>
          <a:ln/>
        </p:spPr>
        <p:txBody>
          <a:bodyPr wrap="square" lIns="91440" tIns="45720" rIns="91440" bIns="45720" anchor="t" anchorCtr="0"/>
          <a:p>
            <a:pPr eaLnBrk="1" hangingPunct="1"/>
            <a:r>
              <a:rPr lang="zh-CN" altLang="en-US" dirty="0"/>
              <a:t>保护二极管的版图如下：</a:t>
            </a:r>
            <a:endParaRPr lang="zh-CN" altLang="en-US" dirty="0"/>
          </a:p>
        </p:txBody>
      </p:sp>
      <p:sp>
        <p:nvSpPr>
          <p:cNvPr id="25603"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25604"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pic>
        <p:nvPicPr>
          <p:cNvPr id="25605" name="Picture 4"/>
          <p:cNvPicPr>
            <a:picLocks noChangeAspect="1"/>
          </p:cNvPicPr>
          <p:nvPr/>
        </p:nvPicPr>
        <p:blipFill>
          <a:blip r:embed="rId1"/>
          <a:stretch>
            <a:fillRect/>
          </a:stretch>
        </p:blipFill>
        <p:spPr>
          <a:xfrm>
            <a:off x="1979613" y="2492375"/>
            <a:ext cx="3133725" cy="3609975"/>
          </a:xfrm>
          <a:prstGeom prst="rect">
            <a:avLst/>
          </a:prstGeom>
          <a:noFill/>
          <a:ln w="9525">
            <a:noFill/>
          </a:ln>
        </p:spPr>
      </p:pic>
      <p:pic>
        <p:nvPicPr>
          <p:cNvPr id="25606" name="Picture 5"/>
          <p:cNvPicPr>
            <a:picLocks noChangeAspect="1"/>
          </p:cNvPicPr>
          <p:nvPr/>
        </p:nvPicPr>
        <p:blipFill>
          <a:blip r:embed="rId2"/>
          <a:stretch>
            <a:fillRect/>
          </a:stretch>
        </p:blipFill>
        <p:spPr>
          <a:xfrm>
            <a:off x="5580063" y="2852738"/>
            <a:ext cx="3019425" cy="164782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noRot="1"/>
          </p:cNvSpPr>
          <p:nvPr>
            <p:ph type="title"/>
          </p:nvPr>
        </p:nvSpPr>
        <p:spPr>
          <a:ln/>
        </p:spPr>
        <p:txBody>
          <a:bodyPr wrap="square" lIns="91440" tIns="45720" rIns="91440" bIns="45720" anchor="ctr" anchorCtr="0"/>
          <a:p>
            <a:pPr eaLnBrk="1" hangingPunct="1"/>
            <a:r>
              <a:rPr lang="en-US" altLang="zh-CN" dirty="0"/>
              <a:t>5.3 ESD</a:t>
            </a:r>
            <a:r>
              <a:rPr lang="zh-CN" altLang="en-US" dirty="0"/>
              <a:t>静电保护</a:t>
            </a:r>
            <a:endParaRPr lang="zh-CN" altLang="en-US" dirty="0"/>
          </a:p>
        </p:txBody>
      </p:sp>
      <p:sp>
        <p:nvSpPr>
          <p:cNvPr id="26626" name="Rectangle 3"/>
          <p:cNvSpPr>
            <a:spLocks noGrp="1" noRot="1"/>
          </p:cNvSpPr>
          <p:nvPr>
            <p:ph idx="1"/>
          </p:nvPr>
        </p:nvSpPr>
        <p:spPr>
          <a:ln/>
        </p:spPr>
        <p:txBody>
          <a:bodyPr wrap="square" lIns="91440" tIns="45720" rIns="91440" bIns="45720" anchor="t" anchorCtr="0"/>
          <a:p>
            <a:pPr eaLnBrk="1" hangingPunct="1">
              <a:lnSpc>
                <a:spcPct val="90000"/>
              </a:lnSpc>
            </a:pPr>
            <a:r>
              <a:rPr lang="zh-CN" altLang="en-US" sz="2400" dirty="0"/>
              <a:t>上图中，二极管</a:t>
            </a:r>
            <a:r>
              <a:rPr lang="en-US" altLang="zh-CN" sz="2400" dirty="0"/>
              <a:t>D1</a:t>
            </a:r>
            <a:r>
              <a:rPr lang="zh-CN" altLang="en-US" sz="2400" dirty="0"/>
              <a:t>由</a:t>
            </a:r>
            <a:r>
              <a:rPr lang="en-US" altLang="zh-CN" sz="2400" dirty="0"/>
              <a:t>P</a:t>
            </a:r>
            <a:r>
              <a:rPr lang="zh-CN" altLang="en-US" sz="2400" dirty="0"/>
              <a:t>衬底（阳极）和</a:t>
            </a:r>
            <a:r>
              <a:rPr lang="en-US" altLang="zh-CN" sz="2400" dirty="0"/>
              <a:t>N+</a:t>
            </a:r>
            <a:r>
              <a:rPr lang="zh-CN" altLang="en-US" sz="2400" dirty="0"/>
              <a:t>（阴极）构成。衬底通过</a:t>
            </a:r>
            <a:r>
              <a:rPr lang="en-US" altLang="zh-CN" sz="2400" dirty="0"/>
              <a:t>metal1</a:t>
            </a:r>
            <a:r>
              <a:rPr lang="zh-CN" altLang="en-US" sz="2400" dirty="0"/>
              <a:t>地总线和地相连。在版图中最好将衬底连接和</a:t>
            </a:r>
            <a:r>
              <a:rPr lang="en-US" altLang="zh-CN" sz="2400" dirty="0"/>
              <a:t>N+</a:t>
            </a:r>
            <a:r>
              <a:rPr lang="zh-CN" altLang="en-US" sz="2400" dirty="0"/>
              <a:t>尽可能靠近在一起，使二极管的串联电阻减小到最小。并增加</a:t>
            </a:r>
            <a:r>
              <a:rPr lang="en-US" altLang="zh-CN" sz="2400" dirty="0"/>
              <a:t>N+/P+</a:t>
            </a:r>
            <a:r>
              <a:rPr lang="zh-CN" altLang="en-US" sz="2400" dirty="0"/>
              <a:t>的尺寸以提高它的电流处理能力。但是增加二极管的尺寸的缺点是会使得焊盘的负载电容（二极管的耗尽电容）更大。</a:t>
            </a:r>
            <a:endParaRPr lang="zh-CN" altLang="en-US" sz="2400" dirty="0"/>
          </a:p>
          <a:p>
            <a:pPr eaLnBrk="1" hangingPunct="1">
              <a:lnSpc>
                <a:spcPct val="90000"/>
              </a:lnSpc>
            </a:pPr>
            <a:r>
              <a:rPr lang="zh-CN" altLang="en-US" sz="2400" dirty="0"/>
              <a:t>同样，二极管</a:t>
            </a:r>
            <a:r>
              <a:rPr lang="en-US" altLang="zh-CN" sz="2400" dirty="0"/>
              <a:t>D2</a:t>
            </a:r>
            <a:r>
              <a:rPr lang="zh-CN" altLang="en-US" sz="2400" dirty="0"/>
              <a:t>由</a:t>
            </a:r>
            <a:r>
              <a:rPr lang="en-US" altLang="zh-CN" sz="2400" dirty="0"/>
              <a:t>N</a:t>
            </a:r>
            <a:r>
              <a:rPr lang="zh-CN" altLang="en-US" sz="2400" dirty="0"/>
              <a:t>阱中的</a:t>
            </a:r>
            <a:r>
              <a:rPr lang="en-US" altLang="zh-CN" sz="2400" dirty="0"/>
              <a:t>P+</a:t>
            </a:r>
            <a:r>
              <a:rPr lang="zh-CN" altLang="en-US" sz="2400" dirty="0"/>
              <a:t>（阳极）和</a:t>
            </a:r>
            <a:r>
              <a:rPr lang="en-US" altLang="zh-CN" sz="2400" dirty="0"/>
              <a:t>N</a:t>
            </a:r>
            <a:r>
              <a:rPr lang="zh-CN" altLang="en-US" sz="2400" dirty="0"/>
              <a:t>阱（阴极）构成。</a:t>
            </a:r>
            <a:endParaRPr lang="zh-CN" altLang="en-US" sz="2400" dirty="0"/>
          </a:p>
          <a:p>
            <a:pPr eaLnBrk="1" hangingPunct="1">
              <a:lnSpc>
                <a:spcPct val="90000"/>
              </a:lnSpc>
            </a:pPr>
            <a:r>
              <a:rPr lang="zh-CN" altLang="en-US" sz="2400" dirty="0"/>
              <a:t>上图是保护二极管在概念上的实现。下图是一个更为实际的带</a:t>
            </a:r>
            <a:r>
              <a:rPr lang="en-US" altLang="zh-CN" sz="2400" dirty="0"/>
              <a:t>ESD</a:t>
            </a:r>
            <a:r>
              <a:rPr lang="zh-CN" altLang="en-US" sz="2400" dirty="0"/>
              <a:t>保护二极管的</a:t>
            </a:r>
            <a:r>
              <a:rPr lang="en-US" altLang="zh-CN" sz="2400" dirty="0"/>
              <a:t>I/O</a:t>
            </a:r>
            <a:r>
              <a:rPr lang="zh-CN" altLang="en-US" sz="2400" dirty="0"/>
              <a:t>（输入</a:t>
            </a:r>
            <a:r>
              <a:rPr lang="en-US" altLang="zh-CN" sz="2400" dirty="0"/>
              <a:t>/</a:t>
            </a:r>
            <a:r>
              <a:rPr lang="zh-CN" altLang="en-US" sz="2400" dirty="0"/>
              <a:t>输出）连接焊盘版图</a:t>
            </a:r>
            <a:endParaRPr lang="zh-CN" altLang="en-US" sz="2400" dirty="0"/>
          </a:p>
        </p:txBody>
      </p:sp>
      <p:sp>
        <p:nvSpPr>
          <p:cNvPr id="26627"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26628"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noRot="1"/>
          </p:cNvSpPr>
          <p:nvPr>
            <p:ph type="title"/>
          </p:nvPr>
        </p:nvSpPr>
        <p:spPr>
          <a:ln/>
        </p:spPr>
        <p:txBody>
          <a:bodyPr wrap="square" lIns="91440" tIns="45720" rIns="91440" bIns="45720" anchor="ctr" anchorCtr="0"/>
          <a:p>
            <a:pPr eaLnBrk="1" hangingPunct="1"/>
            <a:r>
              <a:rPr lang="en-US" altLang="zh-CN" dirty="0"/>
              <a:t>5.3 ESD</a:t>
            </a:r>
            <a:r>
              <a:rPr lang="zh-CN" altLang="en-US" dirty="0"/>
              <a:t>静电保护</a:t>
            </a:r>
            <a:endParaRPr lang="zh-CN" altLang="en-US" dirty="0"/>
          </a:p>
        </p:txBody>
      </p:sp>
      <p:sp>
        <p:nvSpPr>
          <p:cNvPr id="27650" name="Rectangle 3"/>
          <p:cNvSpPr>
            <a:spLocks noGrp="1" noRot="1"/>
          </p:cNvSpPr>
          <p:nvPr>
            <p:ph idx="1"/>
          </p:nvPr>
        </p:nvSpPr>
        <p:spPr>
          <a:ln/>
        </p:spPr>
        <p:txBody>
          <a:bodyPr wrap="square" lIns="91440" tIns="45720" rIns="91440" bIns="45720" anchor="t" anchorCtr="0"/>
          <a:p>
            <a:pPr eaLnBrk="1" hangingPunct="1"/>
            <a:r>
              <a:rPr lang="zh-CN" altLang="en-US" dirty="0"/>
              <a:t>带有</a:t>
            </a:r>
            <a:r>
              <a:rPr lang="en-US" altLang="zh-CN" dirty="0"/>
              <a:t>ESD</a:t>
            </a:r>
            <a:r>
              <a:rPr lang="zh-CN" altLang="en-US" dirty="0"/>
              <a:t>保护的实际连接焊盘的版图实现</a:t>
            </a:r>
            <a:endParaRPr lang="zh-CN" altLang="en-US" dirty="0"/>
          </a:p>
        </p:txBody>
      </p:sp>
      <p:sp>
        <p:nvSpPr>
          <p:cNvPr id="27651"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27652"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pic>
        <p:nvPicPr>
          <p:cNvPr id="27653" name="Picture 4"/>
          <p:cNvPicPr>
            <a:picLocks noChangeAspect="1"/>
          </p:cNvPicPr>
          <p:nvPr/>
        </p:nvPicPr>
        <p:blipFill>
          <a:blip r:embed="rId1"/>
          <a:stretch>
            <a:fillRect/>
          </a:stretch>
        </p:blipFill>
        <p:spPr>
          <a:xfrm>
            <a:off x="1509713" y="2571750"/>
            <a:ext cx="2867025" cy="3371850"/>
          </a:xfrm>
          <a:prstGeom prst="rect">
            <a:avLst/>
          </a:prstGeom>
          <a:noFill/>
          <a:ln w="9525">
            <a:noFill/>
          </a:ln>
        </p:spPr>
      </p:pic>
      <p:pic>
        <p:nvPicPr>
          <p:cNvPr id="27654" name="Picture 5"/>
          <p:cNvPicPr>
            <a:picLocks noChangeAspect="1"/>
          </p:cNvPicPr>
          <p:nvPr/>
        </p:nvPicPr>
        <p:blipFill>
          <a:blip r:embed="rId2"/>
          <a:stretch>
            <a:fillRect/>
          </a:stretch>
        </p:blipFill>
        <p:spPr>
          <a:xfrm>
            <a:off x="5157788" y="2924175"/>
            <a:ext cx="3019425" cy="164782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noRot="1"/>
          </p:cNvSpPr>
          <p:nvPr>
            <p:ph type="title"/>
          </p:nvPr>
        </p:nvSpPr>
        <p:spPr>
          <a:ln/>
        </p:spPr>
        <p:txBody>
          <a:bodyPr wrap="square" lIns="91440" tIns="45720" rIns="91440" bIns="45720" anchor="ctr" anchorCtr="0"/>
          <a:p>
            <a:pPr eaLnBrk="1" hangingPunct="1"/>
            <a:r>
              <a:rPr lang="en-US" altLang="zh-CN" dirty="0"/>
              <a:t>5.3 ESD</a:t>
            </a:r>
            <a:r>
              <a:rPr lang="zh-CN" altLang="en-US" dirty="0"/>
              <a:t>静电保护</a:t>
            </a:r>
            <a:endParaRPr lang="zh-CN" altLang="en-US" dirty="0"/>
          </a:p>
        </p:txBody>
      </p:sp>
      <p:sp>
        <p:nvSpPr>
          <p:cNvPr id="28674" name="Rectangle 3"/>
          <p:cNvSpPr>
            <a:spLocks noGrp="1" noRot="1"/>
          </p:cNvSpPr>
          <p:nvPr>
            <p:ph idx="1"/>
          </p:nvPr>
        </p:nvSpPr>
        <p:spPr>
          <a:ln/>
        </p:spPr>
        <p:txBody>
          <a:bodyPr wrap="square" lIns="91440" tIns="45720" rIns="91440" bIns="45720" anchor="t" anchorCtr="0"/>
          <a:p>
            <a:pPr eaLnBrk="1" hangingPunct="1"/>
            <a:r>
              <a:rPr lang="zh-CN" altLang="en-US" dirty="0"/>
              <a:t>上图中，将</a:t>
            </a:r>
            <a:r>
              <a:rPr lang="en-US" altLang="zh-CN" dirty="0"/>
              <a:t>P+</a:t>
            </a:r>
            <a:r>
              <a:rPr lang="zh-CN" altLang="en-US" dirty="0"/>
              <a:t>，</a:t>
            </a:r>
            <a:r>
              <a:rPr lang="en-US" altLang="zh-CN" dirty="0"/>
              <a:t>N+</a:t>
            </a:r>
            <a:r>
              <a:rPr lang="zh-CN" altLang="en-US" dirty="0"/>
              <a:t>注入紧挨放置使寄生电阻最小。还将二极管进行了交错绘制，增加二极管的面积。</a:t>
            </a:r>
            <a:endParaRPr lang="zh-CN" altLang="en-US" dirty="0"/>
          </a:p>
        </p:txBody>
      </p:sp>
      <p:sp>
        <p:nvSpPr>
          <p:cNvPr id="28675"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28676"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noRot="1"/>
          </p:cNvSpPr>
          <p:nvPr>
            <p:ph type="title"/>
          </p:nvPr>
        </p:nvSpPr>
        <p:spPr>
          <a:xfrm>
            <a:off x="323850" y="333375"/>
            <a:ext cx="8540750" cy="1143000"/>
          </a:xfrm>
          <a:ln/>
        </p:spPr>
        <p:txBody>
          <a:bodyPr wrap="square" lIns="91440" tIns="45720" rIns="91440" bIns="45720" anchor="ctr" anchorCtr="0"/>
          <a:p>
            <a:pPr eaLnBrk="1" hangingPunct="1"/>
            <a:r>
              <a:rPr lang="en-US" altLang="zh-CN" dirty="0"/>
              <a:t>5.4 </a:t>
            </a:r>
            <a:r>
              <a:rPr lang="zh-CN" altLang="en-US" dirty="0"/>
              <a:t>天线效应</a:t>
            </a:r>
            <a:endParaRPr lang="zh-CN" altLang="en-US" dirty="0"/>
          </a:p>
        </p:txBody>
      </p:sp>
      <p:sp>
        <p:nvSpPr>
          <p:cNvPr id="29698" name="Rectangle 3"/>
          <p:cNvSpPr>
            <a:spLocks noGrp="1" noRot="1"/>
          </p:cNvSpPr>
          <p:nvPr>
            <p:ph type="body" sz="half" idx="1"/>
          </p:nvPr>
        </p:nvSpPr>
        <p:spPr>
          <a:xfrm>
            <a:off x="611188" y="1700213"/>
            <a:ext cx="7977187" cy="2679700"/>
          </a:xfrm>
          <a:ln/>
        </p:spPr>
        <p:txBody>
          <a:bodyPr wrap="square" lIns="91440" tIns="45720" rIns="91440" bIns="45720" anchor="t" anchorCtr="0"/>
          <a:p>
            <a:pPr eaLnBrk="1" hangingPunct="1">
              <a:lnSpc>
                <a:spcPct val="80000"/>
              </a:lnSpc>
              <a:buClr>
                <a:schemeClr val="hlink"/>
              </a:buClr>
              <a:buSzPct val="70000"/>
              <a:buFont typeface="Wingdings" panose="05000000000000000000" pitchFamily="2" charset="2"/>
            </a:pPr>
            <a:r>
              <a:rPr lang="zh-CN" altLang="en-US" dirty="0"/>
              <a:t>暴露的金属线或者多晶硅</a:t>
            </a:r>
            <a:r>
              <a:rPr lang="en-US" altLang="zh-CN" dirty="0"/>
              <a:t>(polysilicon)</a:t>
            </a:r>
            <a:r>
              <a:rPr lang="zh-CN" altLang="en-US" dirty="0"/>
              <a:t>等导体，就象是一根根天线，会收集电荷（如等离子刻蚀产生的带电粒子）导致电位升高。天线越长，收集的电荷也就越多，电压就越高。若这片导体碰巧只接了</a:t>
            </a:r>
            <a:r>
              <a:rPr lang="en-US" altLang="zh-CN" dirty="0"/>
              <a:t>MOS </a:t>
            </a:r>
            <a:r>
              <a:rPr lang="zh-CN" altLang="en-US" dirty="0"/>
              <a:t>的栅，那么高电压就可能把薄栅氧化层击穿，使电路失效，这种现象</a:t>
            </a:r>
            <a:r>
              <a:rPr lang="zh-CN" altLang="en-US" dirty="0">
                <a:solidFill>
                  <a:srgbClr val="FF0000"/>
                </a:solidFill>
              </a:rPr>
              <a:t>称之为“天线效应”。</a:t>
            </a:r>
            <a:endParaRPr lang="zh-CN" altLang="en-US" dirty="0">
              <a:solidFill>
                <a:srgbClr val="FF0000"/>
              </a:solidFill>
            </a:endParaRPr>
          </a:p>
          <a:p>
            <a:pPr eaLnBrk="1" hangingPunct="1">
              <a:lnSpc>
                <a:spcPct val="80000"/>
              </a:lnSpc>
              <a:buClr>
                <a:schemeClr val="hlink"/>
              </a:buClr>
              <a:buSzPct val="70000"/>
              <a:buFont typeface="Wingdings" panose="05000000000000000000" pitchFamily="2" charset="2"/>
            </a:pPr>
            <a:endParaRPr lang="en-US" altLang="zh-CN" dirty="0"/>
          </a:p>
        </p:txBody>
      </p:sp>
      <p:sp>
        <p:nvSpPr>
          <p:cNvPr id="29699" name="页脚占位符 5"/>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29700" name="灯片编号占位符 6"/>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noRot="1"/>
          </p:cNvSpPr>
          <p:nvPr>
            <p:ph type="title"/>
          </p:nvPr>
        </p:nvSpPr>
        <p:spPr>
          <a:ln/>
        </p:spPr>
        <p:txBody>
          <a:bodyPr wrap="square" lIns="91440" tIns="45720" rIns="91440" bIns="45720" anchor="ctr" anchorCtr="0"/>
          <a:p>
            <a:pPr eaLnBrk="1" hangingPunct="1"/>
            <a:r>
              <a:rPr lang="en-US" altLang="zh-CN" dirty="0"/>
              <a:t>5.4 </a:t>
            </a:r>
            <a:r>
              <a:rPr lang="zh-CN" altLang="en-US" dirty="0"/>
              <a:t>天线效应</a:t>
            </a:r>
            <a:endParaRPr lang="zh-CN" altLang="en-US" dirty="0"/>
          </a:p>
        </p:txBody>
      </p:sp>
      <p:sp>
        <p:nvSpPr>
          <p:cNvPr id="30722" name="Rectangle 3"/>
          <p:cNvSpPr>
            <a:spLocks noGrp="1" noRot="1"/>
          </p:cNvSpPr>
          <p:nvPr>
            <p:ph idx="1"/>
          </p:nvPr>
        </p:nvSpPr>
        <p:spPr>
          <a:ln/>
        </p:spPr>
        <p:txBody>
          <a:bodyPr wrap="square" lIns="91440" tIns="45720" rIns="91440" bIns="45720" anchor="t" anchorCtr="0"/>
          <a:p>
            <a:pPr eaLnBrk="1" hangingPunct="1">
              <a:lnSpc>
                <a:spcPct val="90000"/>
              </a:lnSpc>
            </a:pPr>
            <a:r>
              <a:rPr lang="zh-CN" altLang="en-US" sz="2400" dirty="0">
                <a:solidFill>
                  <a:srgbClr val="FF0000"/>
                </a:solidFill>
              </a:rPr>
              <a:t>天线效应多发生在离子刻蚀过程中。</a:t>
            </a:r>
            <a:r>
              <a:rPr lang="zh-CN" altLang="en-US" sz="2400" dirty="0"/>
              <a:t>在离子刻蚀过程中，会产生游离电荷，当刻蚀导体（金属或多晶硅）的时候，裸露的导体表面就会收集游离电荷。</a:t>
            </a:r>
            <a:r>
              <a:rPr lang="zh-CN" altLang="en-US" sz="2400" dirty="0">
                <a:solidFill>
                  <a:srgbClr val="FF3300"/>
                </a:solidFill>
              </a:rPr>
              <a:t>所积累的电荷多少与其暴露在等离子束下的导体面积成正比</a:t>
            </a:r>
            <a:r>
              <a:rPr lang="zh-CN" altLang="en-US" sz="2400" dirty="0"/>
              <a:t>。如果积累了电荷的导体直接连接到器件的栅极上，就会在多晶硅栅下的薄氧化层形成 隧穿</a:t>
            </a:r>
            <a:r>
              <a:rPr lang="en-US" altLang="zh-CN" sz="2400" dirty="0"/>
              <a:t>(F-N)</a:t>
            </a:r>
            <a:r>
              <a:rPr lang="zh-CN" altLang="en-US" sz="2400" dirty="0"/>
              <a:t>电流泄放电荷，当积累的电荷超过一定数量时，这种</a:t>
            </a:r>
            <a:r>
              <a:rPr lang="en-US" altLang="zh-CN" sz="2400" dirty="0"/>
              <a:t>F-N </a:t>
            </a:r>
            <a:r>
              <a:rPr lang="zh-CN" altLang="en-US" sz="2400" dirty="0"/>
              <a:t>电流会损伤栅氧化层，从而使器件甚至整个芯片的可靠性和寿命严重的降低。在</a:t>
            </a:r>
            <a:r>
              <a:rPr lang="en-US" altLang="zh-CN" sz="2400" dirty="0"/>
              <a:t>F-N </a:t>
            </a:r>
            <a:r>
              <a:rPr lang="zh-CN" altLang="en-US" sz="2400" dirty="0"/>
              <a:t>泄放电流作用下，面积比较大的栅得到的损伤较小。因此，</a:t>
            </a:r>
            <a:r>
              <a:rPr lang="zh-CN" altLang="en-US" sz="2400" dirty="0">
                <a:solidFill>
                  <a:srgbClr val="FF3300"/>
                </a:solidFill>
              </a:rPr>
              <a:t>天线效应（</a:t>
            </a:r>
            <a:r>
              <a:rPr lang="en-US" altLang="zh-CN" sz="2400" dirty="0">
                <a:solidFill>
                  <a:srgbClr val="FF3300"/>
                </a:solidFill>
              </a:rPr>
              <a:t>Process Antenna Effect</a:t>
            </a:r>
            <a:r>
              <a:rPr lang="zh-CN" altLang="en-US" sz="2400" dirty="0">
                <a:solidFill>
                  <a:srgbClr val="FF3300"/>
                </a:solidFill>
              </a:rPr>
              <a:t>，</a:t>
            </a:r>
            <a:r>
              <a:rPr lang="en-US" altLang="zh-CN" sz="2400" dirty="0">
                <a:solidFill>
                  <a:srgbClr val="FF3300"/>
                </a:solidFill>
              </a:rPr>
              <a:t>PAE</a:t>
            </a:r>
            <a:r>
              <a:rPr lang="zh-CN" altLang="en-US" sz="2400" dirty="0"/>
              <a:t>），</a:t>
            </a:r>
            <a:r>
              <a:rPr lang="zh-CN" altLang="en-US" sz="2400" dirty="0">
                <a:solidFill>
                  <a:srgbClr val="FF3300"/>
                </a:solidFill>
              </a:rPr>
              <a:t>又称之为“等离子导致栅氧损伤”</a:t>
            </a:r>
            <a:r>
              <a:rPr lang="zh-CN" altLang="en-US" sz="2400" dirty="0"/>
              <a:t>（</a:t>
            </a:r>
            <a:r>
              <a:rPr lang="en-US" altLang="zh-CN" sz="2400" dirty="0"/>
              <a:t>plasma induced gate oxide damage</a:t>
            </a:r>
            <a:r>
              <a:rPr lang="zh-CN" altLang="en-US" sz="2400" dirty="0"/>
              <a:t>，</a:t>
            </a:r>
            <a:r>
              <a:rPr lang="en-US" altLang="zh-CN" sz="2400" dirty="0">
                <a:solidFill>
                  <a:srgbClr val="FF3300"/>
                </a:solidFill>
              </a:rPr>
              <a:t>PID</a:t>
            </a:r>
            <a:r>
              <a:rPr lang="zh-CN" altLang="en-US" sz="2400" dirty="0"/>
              <a:t>）</a:t>
            </a:r>
            <a:endParaRPr lang="zh-CN" altLang="en-US" sz="2400" dirty="0"/>
          </a:p>
        </p:txBody>
      </p:sp>
      <p:sp>
        <p:nvSpPr>
          <p:cNvPr id="30723"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30724"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noRot="1"/>
          </p:cNvSpPr>
          <p:nvPr>
            <p:ph type="title"/>
          </p:nvPr>
        </p:nvSpPr>
        <p:spPr>
          <a:ln/>
        </p:spPr>
        <p:txBody>
          <a:bodyPr wrap="square" lIns="91440" tIns="45720" rIns="91440" bIns="45720" anchor="ctr" anchorCtr="0"/>
          <a:p>
            <a:pPr eaLnBrk="1" hangingPunct="1"/>
            <a:r>
              <a:rPr lang="en-US" altLang="zh-CN" dirty="0"/>
              <a:t>5.4 </a:t>
            </a:r>
            <a:r>
              <a:rPr lang="zh-CN" altLang="en-US" dirty="0"/>
              <a:t>天线效应</a:t>
            </a:r>
            <a:endParaRPr lang="zh-CN" altLang="en-US" dirty="0"/>
          </a:p>
        </p:txBody>
      </p:sp>
      <p:sp>
        <p:nvSpPr>
          <p:cNvPr id="31746" name="Rectangle 3"/>
          <p:cNvSpPr>
            <a:spLocks noGrp="1" noRot="1"/>
          </p:cNvSpPr>
          <p:nvPr>
            <p:ph idx="1"/>
          </p:nvPr>
        </p:nvSpPr>
        <p:spPr>
          <a:ln/>
        </p:spPr>
        <p:txBody>
          <a:bodyPr wrap="square" lIns="91440" tIns="45720" rIns="91440" bIns="45720" anchor="t" anchorCtr="0"/>
          <a:p>
            <a:pPr eaLnBrk="1" hangingPunct="1"/>
            <a:r>
              <a:rPr lang="zh-CN" altLang="en-US" dirty="0">
                <a:latin typeface="宋体" panose="02010600030101010101" pitchFamily="2" charset="-122"/>
              </a:rPr>
              <a:t>如果</a:t>
            </a:r>
            <a:r>
              <a:rPr lang="zh-CN" altLang="en-US" dirty="0">
                <a:solidFill>
                  <a:srgbClr val="FF3300"/>
                </a:solidFill>
                <a:latin typeface="宋体" panose="02010600030101010101" pitchFamily="2" charset="-122"/>
              </a:rPr>
              <a:t>积累在导体表面的电荷能够通过一条低</a:t>
            </a:r>
            <a:endParaRPr lang="zh-CN" altLang="en-US" dirty="0">
              <a:solidFill>
                <a:srgbClr val="FF3300"/>
              </a:solidFill>
              <a:latin typeface="宋体" panose="02010600030101010101" pitchFamily="2" charset="-122"/>
            </a:endParaRPr>
          </a:p>
          <a:p>
            <a:pPr eaLnBrk="1" hangingPunct="1">
              <a:buNone/>
            </a:pPr>
            <a:r>
              <a:rPr lang="zh-CN" altLang="en-US" dirty="0">
                <a:solidFill>
                  <a:srgbClr val="FF3300"/>
                </a:solidFill>
                <a:latin typeface="宋体" panose="02010600030101010101" pitchFamily="2" charset="-122"/>
              </a:rPr>
              <a:t>  阻抗泄放回路来释放</a:t>
            </a:r>
            <a:r>
              <a:rPr lang="zh-CN" altLang="en-US" dirty="0">
                <a:latin typeface="宋体" panose="02010600030101010101" pitchFamily="2" charset="-122"/>
              </a:rPr>
              <a:t>，如从已生成的器件的掺杂区（源区／漏区）泄放，那它</a:t>
            </a:r>
            <a:r>
              <a:rPr lang="zh-CN" altLang="en-US" dirty="0">
                <a:solidFill>
                  <a:srgbClr val="FF3300"/>
                </a:solidFill>
                <a:latin typeface="宋体" panose="02010600030101010101" pitchFamily="2" charset="-122"/>
              </a:rPr>
              <a:t>就不会造成栅氧化层的损伤</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31747"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31748"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noRot="1"/>
          </p:cNvSpPr>
          <p:nvPr>
            <p:ph type="title"/>
          </p:nvPr>
        </p:nvSpPr>
        <p:spPr>
          <a:ln/>
        </p:spPr>
        <p:txBody>
          <a:bodyPr wrap="square" lIns="91440" tIns="45720" rIns="91440" bIns="45720" anchor="ctr" anchorCtr="0"/>
          <a:p>
            <a:pPr eaLnBrk="1" hangingPunct="1"/>
            <a:r>
              <a:rPr lang="en-US" altLang="zh-CN" dirty="0"/>
              <a:t>5.4 </a:t>
            </a:r>
            <a:r>
              <a:rPr lang="zh-CN" altLang="en-US" dirty="0"/>
              <a:t>天线效应的消除</a:t>
            </a:r>
            <a:endParaRPr lang="zh-CN" altLang="en-US" dirty="0"/>
          </a:p>
        </p:txBody>
      </p:sp>
      <p:sp>
        <p:nvSpPr>
          <p:cNvPr id="32770" name="Rectangle 3"/>
          <p:cNvSpPr>
            <a:spLocks noGrp="1" noRot="1"/>
          </p:cNvSpPr>
          <p:nvPr>
            <p:ph type="body" sz="half" idx="1"/>
          </p:nvPr>
        </p:nvSpPr>
        <p:spPr>
          <a:ln/>
        </p:spPr>
        <p:txBody>
          <a:bodyPr wrap="square" lIns="91440" tIns="45720" rIns="91440" bIns="45720" anchor="t" anchorCtr="0"/>
          <a:p>
            <a:pPr eaLnBrk="1" hangingPunct="1">
              <a:buClr>
                <a:schemeClr val="hlink"/>
              </a:buClr>
              <a:buSzPct val="70000"/>
              <a:buFont typeface="Wingdings" panose="05000000000000000000" pitchFamily="2" charset="2"/>
            </a:pPr>
            <a:r>
              <a:rPr lang="zh-CN" altLang="en-US" sz="2400" dirty="0"/>
              <a:t>如图</a:t>
            </a:r>
            <a:r>
              <a:rPr lang="en-US" altLang="zh-CN" sz="2400" dirty="0"/>
              <a:t>1</a:t>
            </a:r>
            <a:r>
              <a:rPr lang="zh-CN" altLang="en-US" sz="2400" dirty="0"/>
              <a:t>所示，当</a:t>
            </a:r>
            <a:r>
              <a:rPr lang="en-US" altLang="zh-CN" sz="2400" dirty="0"/>
              <a:t>Metal2 </a:t>
            </a:r>
            <a:r>
              <a:rPr lang="zh-CN" altLang="en-US" sz="2400" dirty="0"/>
              <a:t>没有生成时，</a:t>
            </a:r>
            <a:r>
              <a:rPr lang="en-US" altLang="zh-CN" sz="2400" dirty="0"/>
              <a:t>AB </a:t>
            </a:r>
            <a:r>
              <a:rPr lang="zh-CN" altLang="en-US" sz="2400" dirty="0"/>
              <a:t>段积累的电荷通过器件</a:t>
            </a:r>
            <a:r>
              <a:rPr lang="en-US" altLang="zh-CN" sz="2400" dirty="0"/>
              <a:t>1 </a:t>
            </a:r>
            <a:r>
              <a:rPr lang="zh-CN" altLang="en-US" sz="2400" dirty="0"/>
              <a:t>的栅泄放从而损伤栅氧。而</a:t>
            </a:r>
            <a:r>
              <a:rPr lang="en-US" altLang="zh-CN" sz="2400" dirty="0"/>
              <a:t>CD </a:t>
            </a:r>
            <a:r>
              <a:rPr lang="zh-CN" altLang="en-US" sz="2400" dirty="0"/>
              <a:t>段积累的电荷会通过器件</a:t>
            </a:r>
            <a:r>
              <a:rPr lang="en-US" altLang="zh-CN" sz="2400" dirty="0"/>
              <a:t>2 </a:t>
            </a:r>
            <a:r>
              <a:rPr lang="zh-CN" altLang="en-US" sz="2400" dirty="0"/>
              <a:t>的源漏区泄放，对器件</a:t>
            </a:r>
            <a:r>
              <a:rPr lang="en-US" altLang="zh-CN" sz="2400" dirty="0"/>
              <a:t>2 </a:t>
            </a:r>
            <a:r>
              <a:rPr lang="zh-CN" altLang="en-US" sz="2400" dirty="0"/>
              <a:t>的栅氧不会造成损伤。当</a:t>
            </a:r>
            <a:r>
              <a:rPr lang="en-US" altLang="zh-CN" sz="2400" dirty="0"/>
              <a:t>Metal2 </a:t>
            </a:r>
            <a:r>
              <a:rPr lang="zh-CN" altLang="en-US" sz="2400" dirty="0"/>
              <a:t>生成后，</a:t>
            </a:r>
            <a:r>
              <a:rPr lang="en-US" altLang="zh-CN" sz="2400" dirty="0"/>
              <a:t>AB </a:t>
            </a:r>
            <a:r>
              <a:rPr lang="zh-CN" altLang="en-US" sz="2400" dirty="0"/>
              <a:t>段积累的电荷通过</a:t>
            </a:r>
            <a:r>
              <a:rPr lang="en-US" altLang="zh-CN" sz="2400" dirty="0"/>
              <a:t>ABCD </a:t>
            </a:r>
            <a:r>
              <a:rPr lang="zh-CN" altLang="en-US" sz="2400" dirty="0"/>
              <a:t>回路到器件</a:t>
            </a:r>
            <a:r>
              <a:rPr lang="en-US" altLang="zh-CN" sz="2400" dirty="0"/>
              <a:t>2 </a:t>
            </a:r>
            <a:r>
              <a:rPr lang="zh-CN" altLang="en-US" sz="2400" dirty="0"/>
              <a:t>的有源区泄放，器件</a:t>
            </a:r>
            <a:r>
              <a:rPr lang="en-US" altLang="zh-CN" sz="2400" dirty="0"/>
              <a:t>1 </a:t>
            </a:r>
            <a:r>
              <a:rPr lang="zh-CN" altLang="en-US" sz="2400" dirty="0"/>
              <a:t>和器件</a:t>
            </a:r>
            <a:r>
              <a:rPr lang="en-US" altLang="zh-CN" sz="2400" dirty="0"/>
              <a:t>2 </a:t>
            </a:r>
            <a:r>
              <a:rPr lang="zh-CN" altLang="en-US" sz="2400" dirty="0"/>
              <a:t>的栅氧化层都不会受到损伤。</a:t>
            </a:r>
            <a:endParaRPr lang="zh-CN" altLang="en-US" sz="2400" dirty="0"/>
          </a:p>
          <a:p>
            <a:pPr eaLnBrk="1" hangingPunct="1">
              <a:buClr>
                <a:schemeClr val="hlink"/>
              </a:buClr>
              <a:buSzPct val="70000"/>
              <a:buFont typeface="Wingdings" panose="05000000000000000000" pitchFamily="2" charset="2"/>
            </a:pPr>
            <a:endParaRPr lang="en-US" altLang="zh-CN" sz="2400" dirty="0"/>
          </a:p>
        </p:txBody>
      </p:sp>
      <p:pic>
        <p:nvPicPr>
          <p:cNvPr id="32771" name="Picture 4"/>
          <p:cNvPicPr>
            <a:picLocks noGrp="1" noRot="1" noChangeAspect="1"/>
          </p:cNvPicPr>
          <p:nvPr>
            <p:ph sz="half" idx="2"/>
          </p:nvPr>
        </p:nvPicPr>
        <p:blipFill>
          <a:blip r:embed="rId1"/>
          <a:stretch>
            <a:fillRect/>
          </a:stretch>
        </p:blipFill>
        <p:spPr>
          <a:xfrm>
            <a:off x="4651375" y="2559050"/>
            <a:ext cx="4194175" cy="2730500"/>
          </a:xfrm>
          <a:ln/>
        </p:spPr>
      </p:pic>
      <p:sp>
        <p:nvSpPr>
          <p:cNvPr id="32772" name="页脚占位符 5"/>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32773" name="灯片编号占位符 6"/>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noRot="1"/>
          </p:cNvSpPr>
          <p:nvPr>
            <p:ph type="title"/>
          </p:nvPr>
        </p:nvSpPr>
        <p:spPr>
          <a:ln/>
        </p:spPr>
        <p:txBody>
          <a:bodyPr wrap="square" lIns="91440" tIns="45720" rIns="91440" bIns="45720" anchor="ctr" anchorCtr="0"/>
          <a:p>
            <a:pPr eaLnBrk="1" hangingPunct="1"/>
            <a:r>
              <a:rPr lang="en-US" altLang="zh-CN" dirty="0"/>
              <a:t>5.4</a:t>
            </a:r>
            <a:r>
              <a:rPr lang="zh-CN" altLang="en-US" dirty="0"/>
              <a:t>天线效应的消除</a:t>
            </a:r>
            <a:endParaRPr lang="zh-CN" altLang="en-US" dirty="0"/>
          </a:p>
        </p:txBody>
      </p:sp>
      <p:sp>
        <p:nvSpPr>
          <p:cNvPr id="33794" name="Rectangle 3"/>
          <p:cNvSpPr>
            <a:spLocks noGrp="1" noRot="1"/>
          </p:cNvSpPr>
          <p:nvPr>
            <p:ph idx="1"/>
          </p:nvPr>
        </p:nvSpPr>
        <p:spPr>
          <a:ln/>
        </p:spPr>
        <p:txBody>
          <a:bodyPr wrap="square" lIns="91440" tIns="45720" rIns="91440" bIns="45720" anchor="t" anchorCtr="0"/>
          <a:p>
            <a:pPr eaLnBrk="1" hangingPunct="1"/>
            <a:r>
              <a:rPr lang="zh-CN" altLang="en-US" dirty="0"/>
              <a:t>由前面分析的天线效应的产生机理可以得到</a:t>
            </a:r>
            <a:endParaRPr lang="zh-CN" altLang="en-US" dirty="0"/>
          </a:p>
          <a:p>
            <a:pPr eaLnBrk="1" hangingPunct="1">
              <a:buNone/>
            </a:pPr>
            <a:r>
              <a:rPr lang="zh-CN" altLang="en-US" dirty="0"/>
              <a:t>   天线效应的</a:t>
            </a:r>
            <a:r>
              <a:rPr lang="zh-CN" altLang="en-US" dirty="0">
                <a:solidFill>
                  <a:srgbClr val="FF3300"/>
                </a:solidFill>
              </a:rPr>
              <a:t>消除</a:t>
            </a:r>
            <a:r>
              <a:rPr lang="zh-CN" altLang="en-US" dirty="0"/>
              <a:t>机理：</a:t>
            </a:r>
            <a:r>
              <a:rPr lang="zh-CN" altLang="en-US" dirty="0">
                <a:solidFill>
                  <a:srgbClr val="FF3300"/>
                </a:solidFill>
              </a:rPr>
              <a:t>减小暴露的导体面积</a:t>
            </a:r>
            <a:r>
              <a:rPr lang="zh-CN" altLang="en-US" dirty="0"/>
              <a:t>或</a:t>
            </a:r>
            <a:r>
              <a:rPr lang="zh-CN" altLang="en-US" dirty="0">
                <a:solidFill>
                  <a:srgbClr val="FF3300"/>
                </a:solidFill>
              </a:rPr>
              <a:t>加入其它电荷泄放回路</a:t>
            </a:r>
            <a:r>
              <a:rPr lang="zh-CN" altLang="en-US" dirty="0"/>
              <a:t>。一般在集成电路版图设计中，</a:t>
            </a:r>
            <a:r>
              <a:rPr lang="zh-CN" altLang="en-US" dirty="0">
                <a:solidFill>
                  <a:srgbClr val="FF3300"/>
                </a:solidFill>
              </a:rPr>
              <a:t>消除天线效应的方法</a:t>
            </a:r>
            <a:r>
              <a:rPr lang="zh-CN" altLang="en-US" dirty="0"/>
              <a:t>有两种：</a:t>
            </a:r>
            <a:r>
              <a:rPr lang="zh-CN" altLang="en-US" dirty="0">
                <a:solidFill>
                  <a:srgbClr val="FF3300"/>
                </a:solidFill>
              </a:rPr>
              <a:t>跳线法、添加反偏二极管。</a:t>
            </a:r>
            <a:endParaRPr lang="zh-CN" altLang="en-US" dirty="0">
              <a:solidFill>
                <a:srgbClr val="FF3300"/>
              </a:solidFill>
            </a:endParaRPr>
          </a:p>
        </p:txBody>
      </p:sp>
      <p:sp>
        <p:nvSpPr>
          <p:cNvPr id="33795"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33796"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noRot="1"/>
          </p:cNvSpPr>
          <p:nvPr>
            <p:ph type="title"/>
          </p:nvPr>
        </p:nvSpPr>
        <p:spPr>
          <a:ln/>
        </p:spPr>
        <p:txBody>
          <a:bodyPr wrap="square" lIns="91440" tIns="45720" rIns="91440" bIns="45720" anchor="ctr" anchorCtr="0"/>
          <a:p>
            <a:pPr eaLnBrk="1" hangingPunct="1"/>
            <a:r>
              <a:rPr lang="zh-CN" altLang="en-US" dirty="0"/>
              <a:t>简介</a:t>
            </a:r>
            <a:endParaRPr lang="zh-CN" altLang="en-US" dirty="0"/>
          </a:p>
        </p:txBody>
      </p:sp>
      <p:sp>
        <p:nvSpPr>
          <p:cNvPr id="75779" name="Rectangle 3"/>
          <p:cNvSpPr>
            <a:spLocks noGrp="1" noRot="1"/>
          </p:cNvSpPr>
          <p:nvPr>
            <p:ph idx="1"/>
          </p:nvPr>
        </p:nvSpPr>
        <p:spPr>
          <a:ln/>
        </p:spPr>
        <p:txBody>
          <a:bodyPr wrap="square" lIns="91440" tIns="45720" rIns="91440" bIns="45720" anchor="t" anchorCtr="0"/>
          <a:p>
            <a:pPr eaLnBrk="1" hangingPunct="1"/>
            <a:r>
              <a:rPr lang="zh-CN" altLang="en-US" dirty="0"/>
              <a:t>有源</a:t>
            </a:r>
            <a:r>
              <a:rPr lang="en-US" altLang="zh-CN" dirty="0"/>
              <a:t>(active)</a:t>
            </a:r>
            <a:r>
              <a:rPr lang="zh-CN" altLang="en-US" dirty="0"/>
              <a:t>层和多晶硅</a:t>
            </a:r>
            <a:r>
              <a:rPr lang="en-US" altLang="zh-CN" dirty="0"/>
              <a:t>(poly)</a:t>
            </a:r>
            <a:r>
              <a:rPr lang="zh-CN" altLang="en-US" dirty="0"/>
              <a:t>层是用来形成</a:t>
            </a:r>
            <a:r>
              <a:rPr lang="en-US" altLang="zh-CN" dirty="0"/>
              <a:t>N</a:t>
            </a:r>
            <a:r>
              <a:rPr lang="zh-CN" altLang="en-US" dirty="0"/>
              <a:t>沟道和</a:t>
            </a:r>
            <a:r>
              <a:rPr lang="en-US" altLang="zh-CN" dirty="0"/>
              <a:t>P</a:t>
            </a:r>
            <a:r>
              <a:rPr lang="zh-CN" altLang="en-US" dirty="0"/>
              <a:t>沟道</a:t>
            </a:r>
            <a:r>
              <a:rPr lang="en-US" altLang="zh-CN" dirty="0"/>
              <a:t>MOS</a:t>
            </a:r>
            <a:r>
              <a:rPr lang="zh-CN" altLang="en-US" dirty="0"/>
              <a:t>管。</a:t>
            </a:r>
            <a:endParaRPr lang="zh-CN" altLang="en-US" dirty="0"/>
          </a:p>
          <a:p>
            <a:pPr eaLnBrk="1" hangingPunct="1"/>
            <a:r>
              <a:rPr lang="zh-CN" altLang="en-US" dirty="0"/>
              <a:t>有源层与场区（非有源区）相对应</a:t>
            </a:r>
            <a:endParaRPr lang="zh-CN" altLang="en-US" dirty="0"/>
          </a:p>
          <a:p>
            <a:pPr eaLnBrk="1" hangingPunct="1"/>
            <a:r>
              <a:rPr lang="zh-CN" altLang="en-US" dirty="0"/>
              <a:t>场区，即生长场氧化（</a:t>
            </a:r>
            <a:r>
              <a:rPr lang="en-US" altLang="zh-CN" dirty="0"/>
              <a:t>field oxide,FOX</a:t>
            </a:r>
            <a:r>
              <a:rPr lang="zh-CN" altLang="en-US" dirty="0"/>
              <a:t>）的区域。</a:t>
            </a:r>
            <a:endParaRPr lang="zh-CN" altLang="en-US" dirty="0"/>
          </a:p>
          <a:p>
            <a:pPr eaLnBrk="1" hangingPunct="1"/>
            <a:r>
              <a:rPr lang="zh-CN" altLang="en-US" dirty="0"/>
              <a:t>场区的作用：</a:t>
            </a:r>
            <a:r>
              <a:rPr lang="en-US" altLang="zh-CN" dirty="0"/>
              <a:t>1</a:t>
            </a:r>
            <a:r>
              <a:rPr lang="zh-CN" altLang="en-US" dirty="0"/>
              <a:t>、布线（将电路各部分连接在一起）</a:t>
            </a:r>
            <a:r>
              <a:rPr lang="en-US" altLang="zh-CN" dirty="0"/>
              <a:t>2</a:t>
            </a:r>
            <a:r>
              <a:rPr lang="zh-CN" altLang="en-US" dirty="0"/>
              <a:t>、隔离（器件隔离和有源区隔离）</a:t>
            </a:r>
            <a:endParaRPr lang="zh-CN" altLang="en-US" dirty="0"/>
          </a:p>
          <a:p>
            <a:pPr eaLnBrk="1" hangingPunct="1"/>
            <a:endParaRPr lang="en-US" altLang="zh-CN" dirty="0"/>
          </a:p>
        </p:txBody>
      </p:sp>
      <p:sp>
        <p:nvSpPr>
          <p:cNvPr id="7171"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7172"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779">
                                            <p:txEl>
                                              <p:charRg st="87" end="127"/>
                                            </p:txEl>
                                          </p:spTgt>
                                        </p:tgtEl>
                                        <p:attrNameLst>
                                          <p:attrName>style.visibility</p:attrName>
                                        </p:attrNameLst>
                                      </p:cBhvr>
                                      <p:to>
                                        <p:strVal val="visible"/>
                                      </p:to>
                                    </p:set>
                                    <p:anim calcmode="lin" valueType="num">
                                      <p:cBhvr additive="base">
                                        <p:cTn id="7" dur="1000" fill="hold"/>
                                        <p:tgtEl>
                                          <p:spTgt spid="75779">
                                            <p:txEl>
                                              <p:charRg st="87" end="127"/>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75779">
                                            <p:txEl>
                                              <p:charRg st="87" end="1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noRot="1"/>
          </p:cNvSpPr>
          <p:nvPr>
            <p:ph type="title"/>
          </p:nvPr>
        </p:nvSpPr>
        <p:spPr>
          <a:ln/>
        </p:spPr>
        <p:txBody>
          <a:bodyPr wrap="square" lIns="91440" tIns="45720" rIns="91440" bIns="45720" anchor="ctr" anchorCtr="0"/>
          <a:p>
            <a:pPr eaLnBrk="1" hangingPunct="1"/>
            <a:r>
              <a:rPr lang="en-US" altLang="zh-CN" dirty="0"/>
              <a:t>5.4 </a:t>
            </a:r>
            <a:r>
              <a:rPr lang="zh-CN" altLang="en-US" dirty="0"/>
              <a:t>天线效应的消除</a:t>
            </a:r>
            <a:endParaRPr lang="zh-CN" altLang="en-US" dirty="0"/>
          </a:p>
        </p:txBody>
      </p:sp>
      <p:sp>
        <p:nvSpPr>
          <p:cNvPr id="34818" name="Rectangle 3"/>
          <p:cNvSpPr>
            <a:spLocks noGrp="1" noRot="1"/>
          </p:cNvSpPr>
          <p:nvPr>
            <p:ph type="body" sz="half" idx="1"/>
          </p:nvPr>
        </p:nvSpPr>
        <p:spPr>
          <a:ln/>
        </p:spPr>
        <p:txBody>
          <a:bodyPr wrap="square" lIns="91440" tIns="45720" rIns="91440" bIns="45720" anchor="t" anchorCtr="0"/>
          <a:p>
            <a:pPr eaLnBrk="1" hangingPunct="1">
              <a:buClr>
                <a:schemeClr val="hlink"/>
              </a:buClr>
              <a:buSzPct val="70000"/>
              <a:buFont typeface="Wingdings" panose="05000000000000000000" pitchFamily="2" charset="2"/>
            </a:pPr>
            <a:r>
              <a:rPr lang="en-US" altLang="zh-CN" sz="2400" dirty="0"/>
              <a:t>1</a:t>
            </a:r>
            <a:r>
              <a:rPr lang="zh-CN" altLang="en-US" sz="2400" dirty="0"/>
              <a:t>） </a:t>
            </a:r>
            <a:r>
              <a:rPr lang="zh-CN" altLang="en-US" sz="2400" b="1" dirty="0">
                <a:solidFill>
                  <a:srgbClr val="FF3300"/>
                </a:solidFill>
              </a:rPr>
              <a:t>跳线法。</a:t>
            </a:r>
            <a:r>
              <a:rPr lang="zh-CN" altLang="en-US" sz="2400" dirty="0"/>
              <a:t>又分为“向上跳线”和“向下跳线”两种方式，如图所示。跳线即断开存在天线效应的金属层，通过通孔连接到其它层（向上跳线法接到天线层的上一层，向下跳线法接到下一层）。通过跳线，减小存在天线效应的导体面积来消除天线效应。</a:t>
            </a:r>
            <a:endParaRPr lang="zh-CN" altLang="en-US" sz="2400" dirty="0"/>
          </a:p>
        </p:txBody>
      </p:sp>
      <p:pic>
        <p:nvPicPr>
          <p:cNvPr id="34819" name="Picture 4"/>
          <p:cNvPicPr>
            <a:picLocks noGrp="1" noRot="1" noChangeAspect="1"/>
          </p:cNvPicPr>
          <p:nvPr>
            <p:ph sz="half" idx="2"/>
          </p:nvPr>
        </p:nvPicPr>
        <p:blipFill>
          <a:blip r:embed="rId1"/>
          <a:stretch>
            <a:fillRect/>
          </a:stretch>
        </p:blipFill>
        <p:spPr>
          <a:xfrm>
            <a:off x="5148263" y="2133600"/>
            <a:ext cx="3360737" cy="2901950"/>
          </a:xfrm>
          <a:ln/>
        </p:spPr>
      </p:pic>
      <p:sp>
        <p:nvSpPr>
          <p:cNvPr id="34820" name="页脚占位符 5"/>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34821" name="灯片编号占位符 6"/>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noRot="1"/>
          </p:cNvSpPr>
          <p:nvPr>
            <p:ph type="title"/>
          </p:nvPr>
        </p:nvSpPr>
        <p:spPr>
          <a:ln/>
        </p:spPr>
        <p:txBody>
          <a:bodyPr wrap="square" lIns="91440" tIns="45720" rIns="91440" bIns="45720" anchor="ctr" anchorCtr="0"/>
          <a:p>
            <a:pPr eaLnBrk="1" hangingPunct="1"/>
            <a:r>
              <a:rPr lang="en-US" altLang="zh-CN" dirty="0"/>
              <a:t>5.4 </a:t>
            </a:r>
            <a:r>
              <a:rPr lang="zh-CN" altLang="en-US" dirty="0"/>
              <a:t>天线效应的消除</a:t>
            </a:r>
            <a:endParaRPr lang="zh-CN" altLang="en-US" dirty="0"/>
          </a:p>
        </p:txBody>
      </p:sp>
      <p:sp>
        <p:nvSpPr>
          <p:cNvPr id="35842" name="Rectangle 3"/>
          <p:cNvSpPr>
            <a:spLocks noGrp="1" noRot="1"/>
          </p:cNvSpPr>
          <p:nvPr>
            <p:ph idx="1"/>
          </p:nvPr>
        </p:nvSpPr>
        <p:spPr>
          <a:ln/>
        </p:spPr>
        <p:txBody>
          <a:bodyPr wrap="square" lIns="91440" tIns="45720" rIns="91440" bIns="45720" anchor="t" anchorCtr="0"/>
          <a:p>
            <a:pPr eaLnBrk="1" hangingPunct="1"/>
            <a:r>
              <a:rPr lang="zh-CN" altLang="en-US" sz="2800" dirty="0">
                <a:solidFill>
                  <a:srgbClr val="FF3300"/>
                </a:solidFill>
              </a:rPr>
              <a:t>跳线法</a:t>
            </a:r>
            <a:r>
              <a:rPr lang="zh-CN" altLang="en-US" sz="2800" dirty="0"/>
              <a:t>通过改变金属布线的层次来解决天线效应，但是同时</a:t>
            </a:r>
            <a:r>
              <a:rPr lang="zh-CN" altLang="en-US" sz="2800" dirty="0">
                <a:solidFill>
                  <a:srgbClr val="FF3300"/>
                </a:solidFill>
              </a:rPr>
              <a:t>增加了通孔</a:t>
            </a:r>
            <a:r>
              <a:rPr lang="zh-CN" altLang="en-US" sz="2800" dirty="0"/>
              <a:t>，由于通孔的电阻很大，会</a:t>
            </a:r>
            <a:r>
              <a:rPr lang="zh-CN" altLang="en-US" sz="2800" dirty="0">
                <a:solidFill>
                  <a:srgbClr val="FF3300"/>
                </a:solidFill>
              </a:rPr>
              <a:t>直接影响到芯片的时序和串扰问题</a:t>
            </a:r>
            <a:r>
              <a:rPr lang="zh-CN" altLang="en-US" sz="2800" dirty="0"/>
              <a:t>，所以在使用此方法时要严格控制布线层次变化和通孔的数量。</a:t>
            </a:r>
            <a:endParaRPr lang="zh-CN" altLang="en-US" sz="2800" dirty="0"/>
          </a:p>
          <a:p>
            <a:pPr eaLnBrk="1" hangingPunct="1"/>
            <a:r>
              <a:rPr lang="zh-CN" altLang="en-US" sz="2800" dirty="0"/>
              <a:t>在版图设计中，向上跳线法用的较多。现代的多层金属布线工艺，在低层金属里出现</a:t>
            </a:r>
            <a:r>
              <a:rPr lang="en-US" altLang="zh-CN" sz="2800" dirty="0"/>
              <a:t>PAE </a:t>
            </a:r>
            <a:r>
              <a:rPr lang="zh-CN" altLang="en-US" sz="2800" dirty="0"/>
              <a:t>效应，一般都可采用向上跳线的方法消除。</a:t>
            </a:r>
            <a:endParaRPr lang="zh-CN" altLang="en-US" sz="2800" dirty="0"/>
          </a:p>
          <a:p>
            <a:pPr eaLnBrk="1" hangingPunct="1"/>
            <a:endParaRPr lang="en-US" altLang="zh-CN" sz="2800" dirty="0"/>
          </a:p>
        </p:txBody>
      </p:sp>
      <p:sp>
        <p:nvSpPr>
          <p:cNvPr id="35843"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35844"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noRot="1"/>
          </p:cNvSpPr>
          <p:nvPr>
            <p:ph type="title"/>
          </p:nvPr>
        </p:nvSpPr>
        <p:spPr>
          <a:ln/>
        </p:spPr>
        <p:txBody>
          <a:bodyPr wrap="square" lIns="91440" tIns="45720" rIns="91440" bIns="45720" anchor="ctr" anchorCtr="0"/>
          <a:p>
            <a:pPr eaLnBrk="1" hangingPunct="1"/>
            <a:r>
              <a:rPr lang="en-US" altLang="zh-CN" dirty="0"/>
              <a:t>5.4 </a:t>
            </a:r>
            <a:r>
              <a:rPr lang="zh-CN" altLang="en-US" dirty="0"/>
              <a:t>天线效应的消除</a:t>
            </a:r>
            <a:endParaRPr lang="zh-CN" altLang="en-US" dirty="0"/>
          </a:p>
        </p:txBody>
      </p:sp>
      <p:sp>
        <p:nvSpPr>
          <p:cNvPr id="36866" name="Rectangle 3"/>
          <p:cNvSpPr>
            <a:spLocks noGrp="1" noRot="1"/>
          </p:cNvSpPr>
          <p:nvPr>
            <p:ph type="body" sz="half" idx="1"/>
          </p:nvPr>
        </p:nvSpPr>
        <p:spPr>
          <a:ln/>
        </p:spPr>
        <p:txBody>
          <a:bodyPr wrap="square" lIns="91440" tIns="45720" rIns="91440" bIns="45720" anchor="t" anchorCtr="0"/>
          <a:p>
            <a:pPr eaLnBrk="1" hangingPunct="1">
              <a:lnSpc>
                <a:spcPct val="90000"/>
              </a:lnSpc>
              <a:buClr>
                <a:schemeClr val="hlink"/>
              </a:buClr>
              <a:buSzPct val="70000"/>
              <a:buFont typeface="Wingdings" panose="05000000000000000000" pitchFamily="2" charset="2"/>
            </a:pPr>
            <a:r>
              <a:rPr lang="en-US" altLang="zh-CN" sz="2000" dirty="0"/>
              <a:t>2</a:t>
            </a:r>
            <a:r>
              <a:rPr lang="zh-CN" altLang="en-US" sz="2000" dirty="0"/>
              <a:t>）</a:t>
            </a:r>
            <a:r>
              <a:rPr lang="zh-CN" altLang="en-US" sz="2000" dirty="0">
                <a:solidFill>
                  <a:srgbClr val="FF3300"/>
                </a:solidFill>
              </a:rPr>
              <a:t>添加</a:t>
            </a:r>
            <a:r>
              <a:rPr lang="zh-CN" altLang="en-US" sz="2000" dirty="0"/>
              <a:t>天线器件，给“天线”加上</a:t>
            </a:r>
            <a:r>
              <a:rPr lang="zh-CN" altLang="en-US" sz="2000" dirty="0">
                <a:solidFill>
                  <a:srgbClr val="FF3300"/>
                </a:solidFill>
              </a:rPr>
              <a:t>反偏二极管</a:t>
            </a:r>
            <a:r>
              <a:rPr lang="zh-CN" altLang="en-US" sz="2000" dirty="0"/>
              <a:t>。如图所示，通过给直接连接到栅的存在天线效应的金属层接上反偏二极管，形成一个电荷泄放回路，累积电荷就对栅氧构不成威胁，从而消除了天线效应。</a:t>
            </a:r>
            <a:endParaRPr lang="zh-CN" altLang="en-US" sz="2000" dirty="0"/>
          </a:p>
          <a:p>
            <a:pPr eaLnBrk="1" hangingPunct="1">
              <a:lnSpc>
                <a:spcPct val="90000"/>
              </a:lnSpc>
              <a:buClr>
                <a:schemeClr val="hlink"/>
              </a:buClr>
              <a:buSzPct val="70000"/>
              <a:buFont typeface="Wingdings" panose="05000000000000000000" pitchFamily="2" charset="2"/>
            </a:pPr>
            <a:r>
              <a:rPr lang="zh-CN" altLang="en-US" sz="2000" dirty="0"/>
              <a:t>当金属层位置有足够空间时，可直接加上二极管，若遇到布线阻碍或金属层位于禁止区域时，就需要通过通孔将金属线延伸到附近有足够空间的地方，插入二极管。</a:t>
            </a:r>
            <a:endParaRPr lang="zh-CN" altLang="en-US" sz="2000" dirty="0"/>
          </a:p>
        </p:txBody>
      </p:sp>
      <p:pic>
        <p:nvPicPr>
          <p:cNvPr id="36867" name="Picture 4"/>
          <p:cNvPicPr>
            <a:picLocks noGrp="1" noRot="1" noChangeAspect="1"/>
          </p:cNvPicPr>
          <p:nvPr>
            <p:ph sz="half" idx="2"/>
          </p:nvPr>
        </p:nvPicPr>
        <p:blipFill>
          <a:blip r:embed="rId1"/>
          <a:stretch>
            <a:fillRect/>
          </a:stretch>
        </p:blipFill>
        <p:spPr>
          <a:xfrm>
            <a:off x="4287838" y="3141663"/>
            <a:ext cx="4856162" cy="1273175"/>
          </a:xfrm>
          <a:ln/>
        </p:spPr>
      </p:pic>
      <p:sp>
        <p:nvSpPr>
          <p:cNvPr id="36868" name="页脚占位符 5"/>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36869" name="灯片编号占位符 6"/>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noRot="1"/>
          </p:cNvSpPr>
          <p:nvPr>
            <p:ph type="title"/>
          </p:nvPr>
        </p:nvSpPr>
        <p:spPr>
          <a:ln/>
        </p:spPr>
        <p:txBody>
          <a:bodyPr wrap="square" lIns="91440" tIns="45720" rIns="91440" bIns="45720" anchor="ctr" anchorCtr="0"/>
          <a:p>
            <a:pPr eaLnBrk="1" hangingPunct="1"/>
            <a:r>
              <a:rPr lang="en-US" altLang="zh-CN" dirty="0"/>
              <a:t>5.4 </a:t>
            </a:r>
            <a:r>
              <a:rPr lang="zh-CN" altLang="en-US" dirty="0"/>
              <a:t>天线效应的消除</a:t>
            </a:r>
            <a:endParaRPr lang="zh-CN" altLang="en-US" dirty="0"/>
          </a:p>
        </p:txBody>
      </p:sp>
      <p:sp>
        <p:nvSpPr>
          <p:cNvPr id="37890" name="Rectangle 3"/>
          <p:cNvSpPr>
            <a:spLocks noGrp="1" noRot="1"/>
          </p:cNvSpPr>
          <p:nvPr>
            <p:ph idx="1"/>
          </p:nvPr>
        </p:nvSpPr>
        <p:spPr>
          <a:ln/>
        </p:spPr>
        <p:txBody>
          <a:bodyPr wrap="square" lIns="91440" tIns="45720" rIns="91440" bIns="45720" anchor="t" anchorCtr="0"/>
          <a:p>
            <a:pPr eaLnBrk="1" hangingPunct="1"/>
            <a:r>
              <a:rPr lang="zh-CN" altLang="en-US" dirty="0"/>
              <a:t>此外，对于长走线上的天线效应</a:t>
            </a:r>
            <a:r>
              <a:rPr lang="en-US" altLang="zh-CN" dirty="0"/>
              <a:t>PAE</a:t>
            </a:r>
            <a:r>
              <a:rPr lang="zh-CN" altLang="en-US" dirty="0"/>
              <a:t>，可通过插入缓冲器，切断长线来消除天线效应。</a:t>
            </a:r>
            <a:endParaRPr lang="zh-CN" altLang="en-US" dirty="0"/>
          </a:p>
          <a:p>
            <a:pPr eaLnBrk="1" hangingPunct="1"/>
            <a:r>
              <a:rPr lang="zh-CN" altLang="en-US" dirty="0"/>
              <a:t>在实际设计中，需要考虑到性能和面积及其它因素的折衷要求，常常将将前述跳线法、反偏二极管法等结合使用来消除天线效应。</a:t>
            </a:r>
            <a:endParaRPr lang="zh-CN" altLang="en-US" dirty="0"/>
          </a:p>
        </p:txBody>
      </p:sp>
      <p:sp>
        <p:nvSpPr>
          <p:cNvPr id="37891"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37892"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noRot="1"/>
          </p:cNvSpPr>
          <p:nvPr>
            <p:ph type="title"/>
          </p:nvPr>
        </p:nvSpPr>
        <p:spPr>
          <a:ln/>
        </p:spPr>
        <p:txBody>
          <a:bodyPr wrap="square" lIns="91440" tIns="45720" rIns="91440" bIns="45720" anchor="ctr" anchorCtr="0"/>
          <a:p>
            <a:pPr eaLnBrk="1" hangingPunct="1"/>
            <a:r>
              <a:rPr lang="en-US" altLang="zh-CN" dirty="0"/>
              <a:t>5.4</a:t>
            </a:r>
            <a:r>
              <a:rPr lang="zh-CN" altLang="en-US" dirty="0"/>
              <a:t>天线效应的消除</a:t>
            </a:r>
            <a:endParaRPr lang="zh-CN" altLang="en-US" dirty="0"/>
          </a:p>
        </p:txBody>
      </p:sp>
      <p:sp>
        <p:nvSpPr>
          <p:cNvPr id="38914" name="Rectangle 3"/>
          <p:cNvSpPr>
            <a:spLocks noGrp="1" noRot="1"/>
          </p:cNvSpPr>
          <p:nvPr>
            <p:ph sz="half" idx="1"/>
          </p:nvPr>
        </p:nvSpPr>
        <p:spPr>
          <a:xfrm>
            <a:off x="0" y="1905000"/>
            <a:ext cx="7772400" cy="609600"/>
          </a:xfrm>
          <a:ln/>
        </p:spPr>
        <p:txBody>
          <a:bodyPr wrap="square" lIns="91440" tIns="45720" rIns="91440" bIns="45720" anchor="t" anchorCtr="0"/>
          <a:p>
            <a:pPr eaLnBrk="1" hangingPunct="1">
              <a:buClr>
                <a:schemeClr val="hlink"/>
              </a:buClr>
              <a:buSzPct val="70000"/>
              <a:buFont typeface="Wingdings" panose="05000000000000000000" pitchFamily="2" charset="2"/>
            </a:pPr>
            <a:r>
              <a:rPr lang="zh-CN" altLang="en-US" dirty="0"/>
              <a:t>减小天线效应的图例</a:t>
            </a:r>
            <a:endParaRPr lang="zh-CN" altLang="en-US" dirty="0"/>
          </a:p>
        </p:txBody>
      </p:sp>
      <p:sp>
        <p:nvSpPr>
          <p:cNvPr id="38915" name="页脚占位符 5"/>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38916" name="灯片编号占位符 6"/>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grpSp>
        <p:nvGrpSpPr>
          <p:cNvPr id="38917" name="Group 4"/>
          <p:cNvGrpSpPr/>
          <p:nvPr/>
        </p:nvGrpSpPr>
        <p:grpSpPr>
          <a:xfrm>
            <a:off x="539750" y="2492375"/>
            <a:ext cx="3670300" cy="4073525"/>
            <a:chOff x="512" y="1616"/>
            <a:chExt cx="2312" cy="2566"/>
          </a:xfrm>
        </p:grpSpPr>
        <p:pic>
          <p:nvPicPr>
            <p:cNvPr id="38918" name="Picture 5" descr="照片xxx1 547"/>
            <p:cNvPicPr>
              <a:picLocks noChangeAspect="1"/>
            </p:cNvPicPr>
            <p:nvPr/>
          </p:nvPicPr>
          <p:blipFill>
            <a:blip r:embed="rId1"/>
            <a:srcRect l="26666" t="22728" r="17778" b="38788"/>
            <a:stretch>
              <a:fillRect/>
            </a:stretch>
          </p:blipFill>
          <p:spPr>
            <a:xfrm>
              <a:off x="521" y="1616"/>
              <a:ext cx="2061" cy="1904"/>
            </a:xfrm>
            <a:prstGeom prst="rect">
              <a:avLst/>
            </a:prstGeom>
            <a:noFill/>
            <a:ln w="9525">
              <a:noFill/>
            </a:ln>
          </p:spPr>
        </p:pic>
        <p:sp>
          <p:nvSpPr>
            <p:cNvPr id="38919" name="Text Box 6"/>
            <p:cNvSpPr txBox="1"/>
            <p:nvPr/>
          </p:nvSpPr>
          <p:spPr>
            <a:xfrm>
              <a:off x="512" y="3664"/>
              <a:ext cx="2312" cy="518"/>
            </a:xfrm>
            <a:prstGeom prst="rect">
              <a:avLst/>
            </a:prstGeom>
            <a:noFill/>
            <a:ln w="9525">
              <a:noFill/>
            </a:ln>
          </p:spPr>
          <p:txBody>
            <a:bodyPr anchor="t" anchorCtr="0">
              <a:spAutoFit/>
            </a:bodyPr>
            <a:p>
              <a:pPr>
                <a:spcBef>
                  <a:spcPct val="50000"/>
                </a:spcBef>
                <a:buFont typeface="Wingdings" panose="05000000000000000000" pitchFamily="2" charset="2"/>
              </a:pPr>
              <a:r>
                <a:rPr lang="zh-CN" altLang="en-US" sz="2400" dirty="0">
                  <a:solidFill>
                    <a:srgbClr val="0000FF"/>
                  </a:solidFill>
                  <a:latin typeface="楷体_GB2312" pitchFamily="49" charset="-122"/>
                  <a:ea typeface="楷体_GB2312" pitchFamily="49" charset="-122"/>
                </a:rPr>
                <a:t>之一：将大面积的多晶硅分割成小面积的</a:t>
              </a:r>
              <a:endParaRPr lang="zh-CN" altLang="en-US" sz="2400" dirty="0">
                <a:solidFill>
                  <a:srgbClr val="0000FF"/>
                </a:solidFill>
                <a:latin typeface="楷体_GB2312" pitchFamily="49" charset="-122"/>
                <a:ea typeface="楷体_GB2312" pitchFamily="49" charset="-122"/>
              </a:endParaRPr>
            </a:p>
          </p:txBody>
        </p:sp>
      </p:grpSp>
      <p:grpSp>
        <p:nvGrpSpPr>
          <p:cNvPr id="38920" name="Group 7"/>
          <p:cNvGrpSpPr/>
          <p:nvPr/>
        </p:nvGrpSpPr>
        <p:grpSpPr>
          <a:xfrm>
            <a:off x="4483100" y="2590800"/>
            <a:ext cx="4038600" cy="3359150"/>
            <a:chOff x="2824" y="1632"/>
            <a:chExt cx="2544" cy="2116"/>
          </a:xfrm>
        </p:grpSpPr>
        <p:pic>
          <p:nvPicPr>
            <p:cNvPr id="38921" name="Picture 8" descr="照片xxx1 548"/>
            <p:cNvPicPr>
              <a:picLocks noChangeAspect="1"/>
            </p:cNvPicPr>
            <p:nvPr/>
          </p:nvPicPr>
          <p:blipFill>
            <a:blip r:embed="rId2"/>
            <a:srcRect l="14546" t="20605" r="22626" b="53638"/>
            <a:stretch>
              <a:fillRect/>
            </a:stretch>
          </p:blipFill>
          <p:spPr>
            <a:xfrm>
              <a:off x="2824" y="1632"/>
              <a:ext cx="2414" cy="1320"/>
            </a:xfrm>
            <a:prstGeom prst="rect">
              <a:avLst/>
            </a:prstGeom>
            <a:noFill/>
            <a:ln w="9525">
              <a:noFill/>
            </a:ln>
          </p:spPr>
        </p:pic>
        <p:sp>
          <p:nvSpPr>
            <p:cNvPr id="38922" name="Text Box 9"/>
            <p:cNvSpPr txBox="1"/>
            <p:nvPr/>
          </p:nvSpPr>
          <p:spPr>
            <a:xfrm>
              <a:off x="2856" y="3152"/>
              <a:ext cx="2512" cy="596"/>
            </a:xfrm>
            <a:prstGeom prst="rect">
              <a:avLst/>
            </a:prstGeom>
            <a:noFill/>
            <a:ln w="9525">
              <a:noFill/>
            </a:ln>
          </p:spPr>
          <p:txBody>
            <a:bodyPr anchor="t" anchorCtr="0">
              <a:spAutoFit/>
            </a:bodyPr>
            <a:p>
              <a:pPr>
                <a:spcBef>
                  <a:spcPct val="50000"/>
                </a:spcBef>
                <a:buFont typeface="Wingdings" panose="05000000000000000000" pitchFamily="2" charset="2"/>
              </a:pPr>
              <a:r>
                <a:rPr lang="zh-CN" altLang="en-US" sz="2800" dirty="0">
                  <a:solidFill>
                    <a:srgbClr val="0000FF"/>
                  </a:solidFill>
                  <a:latin typeface="楷体_GB2312" pitchFamily="49" charset="-122"/>
                  <a:ea typeface="楷体_GB2312" pitchFamily="49" charset="-122"/>
                </a:rPr>
                <a:t>之二：栅钳位二极管的反向击穿电压保护栅</a:t>
              </a:r>
              <a:endParaRPr lang="zh-CN" altLang="en-US" sz="2800" dirty="0">
                <a:solidFill>
                  <a:srgbClr val="0000FF"/>
                </a:solidFill>
                <a:latin typeface="楷体_GB2312" pitchFamily="49" charset="-122"/>
                <a:ea typeface="楷体_GB2312" pitchFamily="49" charset="-122"/>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noRot="1"/>
          </p:cNvSpPr>
          <p:nvPr>
            <p:ph type="title"/>
          </p:nvPr>
        </p:nvSpPr>
        <p:spPr>
          <a:xfrm>
            <a:off x="323850" y="196850"/>
            <a:ext cx="8540750" cy="1143000"/>
          </a:xfrm>
          <a:ln/>
        </p:spPr>
        <p:txBody>
          <a:bodyPr wrap="square" lIns="91440" tIns="45720" rIns="91440" bIns="45720" anchor="ctr" anchorCtr="0"/>
          <a:p>
            <a:pPr eaLnBrk="1" hangingPunct="1"/>
            <a:r>
              <a:rPr lang="en-US" altLang="zh-CN" dirty="0"/>
              <a:t>5.4</a:t>
            </a:r>
            <a:r>
              <a:rPr lang="zh-CN" altLang="en-US" dirty="0"/>
              <a:t>天线效应的消除</a:t>
            </a:r>
            <a:endParaRPr lang="zh-CN" altLang="en-US" dirty="0"/>
          </a:p>
        </p:txBody>
      </p:sp>
      <p:sp>
        <p:nvSpPr>
          <p:cNvPr id="39938" name="Rectangle 3"/>
          <p:cNvSpPr>
            <a:spLocks noGrp="1" noRot="1"/>
          </p:cNvSpPr>
          <p:nvPr>
            <p:ph idx="1"/>
          </p:nvPr>
        </p:nvSpPr>
        <p:spPr>
          <a:xfrm>
            <a:off x="323850" y="1989138"/>
            <a:ext cx="8540750" cy="3886200"/>
          </a:xfrm>
          <a:ln/>
        </p:spPr>
        <p:txBody>
          <a:bodyPr wrap="square" lIns="91440" tIns="45720" rIns="91440" bIns="45720" anchor="t" anchorCtr="0"/>
          <a:p>
            <a:pPr eaLnBrk="1" hangingPunct="1">
              <a:lnSpc>
                <a:spcPct val="80000"/>
              </a:lnSpc>
            </a:pPr>
            <a:r>
              <a:rPr lang="en-US" altLang="zh-CN" sz="2400" dirty="0"/>
              <a:t>EDA </a:t>
            </a:r>
            <a:r>
              <a:rPr lang="zh-CN" altLang="en-US" sz="2400" dirty="0"/>
              <a:t>版图设计工具是通过</a:t>
            </a:r>
            <a:r>
              <a:rPr lang="en-US" altLang="zh-CN" sz="2400" dirty="0"/>
              <a:t>foundry </a:t>
            </a:r>
            <a:r>
              <a:rPr lang="zh-CN" altLang="en-US" sz="2400" dirty="0"/>
              <a:t>厂商提供的天线规则来检查天线效应的。</a:t>
            </a:r>
            <a:r>
              <a:rPr lang="zh-CN" altLang="en-US" sz="2400" dirty="0">
                <a:solidFill>
                  <a:srgbClr val="FF3300"/>
                </a:solidFill>
              </a:rPr>
              <a:t>天线规则规定了能够连接到栅极上而不需要源极或漏极作为放电器件的最大金属面积</a:t>
            </a:r>
            <a:r>
              <a:rPr lang="zh-CN" altLang="en-US" sz="2400" dirty="0"/>
              <a:t>。基本天线规则用</a:t>
            </a:r>
            <a:r>
              <a:rPr lang="zh-CN" altLang="en-US" sz="2400" dirty="0">
                <a:solidFill>
                  <a:srgbClr val="FF3300"/>
                </a:solidFill>
              </a:rPr>
              <a:t>天线比率（</a:t>
            </a:r>
            <a:r>
              <a:rPr lang="en-US" altLang="zh-CN" sz="2400" dirty="0">
                <a:solidFill>
                  <a:srgbClr val="FF3300"/>
                </a:solidFill>
              </a:rPr>
              <a:t>antenna ratio,AR</a:t>
            </a:r>
            <a:r>
              <a:rPr lang="zh-CN" altLang="en-US" sz="2400" dirty="0">
                <a:solidFill>
                  <a:srgbClr val="FF3300"/>
                </a:solidFill>
              </a:rPr>
              <a:t>）</a:t>
            </a:r>
            <a:r>
              <a:rPr lang="zh-CN" altLang="en-US" sz="2400" dirty="0"/>
              <a:t>来衡量芯片可能产生天线效应的几率。</a:t>
            </a:r>
            <a:endParaRPr lang="zh-CN" altLang="en-US" sz="2400" dirty="0"/>
          </a:p>
          <a:p>
            <a:pPr eaLnBrk="1" hangingPunct="1">
              <a:lnSpc>
                <a:spcPct val="80000"/>
              </a:lnSpc>
            </a:pPr>
            <a:r>
              <a:rPr lang="zh-CN" altLang="en-US" sz="2400" dirty="0">
                <a:solidFill>
                  <a:srgbClr val="FF3300"/>
                </a:solidFill>
              </a:rPr>
              <a:t>天线比率的定义是：构成“天线”的导体的面积与其直接相连的栅氧化层的面积的比值。</a:t>
            </a:r>
            <a:endParaRPr lang="zh-CN" altLang="en-US" sz="2400" dirty="0">
              <a:solidFill>
                <a:srgbClr val="FF3300"/>
              </a:solidFill>
            </a:endParaRPr>
          </a:p>
          <a:p>
            <a:pPr eaLnBrk="1" hangingPunct="1">
              <a:lnSpc>
                <a:spcPct val="80000"/>
              </a:lnSpc>
            </a:pPr>
            <a:r>
              <a:rPr lang="zh-CN" altLang="en-US" sz="2400" dirty="0"/>
              <a:t>天线比率的定义是为了方便天线效应的检查，同时根据不同的工艺条件以及不同的检查对象，</a:t>
            </a:r>
            <a:r>
              <a:rPr lang="zh-CN" altLang="en-US" sz="2400" dirty="0">
                <a:solidFill>
                  <a:srgbClr val="FF0000"/>
                </a:solidFill>
              </a:rPr>
              <a:t>给出可允许的最大比值作为阈值</a:t>
            </a:r>
            <a:r>
              <a:rPr lang="zh-CN" altLang="en-US" sz="2400" dirty="0"/>
              <a:t>来判断是否存在天线效应，从而确保金属上的电荷不会损坏栅极。</a:t>
            </a:r>
            <a:endParaRPr lang="zh-CN" altLang="en-US" sz="2400" dirty="0"/>
          </a:p>
        </p:txBody>
      </p:sp>
      <p:sp>
        <p:nvSpPr>
          <p:cNvPr id="39939"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39940"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
        <p:nvSpPr>
          <p:cNvPr id="8" name="内容占位符 2"/>
          <p:cNvSpPr txBox="1"/>
          <p:nvPr/>
        </p:nvSpPr>
        <p:spPr bwMode="auto">
          <a:xfrm>
            <a:off x="323850" y="1184275"/>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天线规则</a:t>
            </a:r>
            <a:endParaRPr kumimoji="0" lang="zh-CN" alt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noRot="1"/>
          </p:cNvSpPr>
          <p:nvPr>
            <p:ph type="title"/>
          </p:nvPr>
        </p:nvSpPr>
        <p:spPr>
          <a:xfrm>
            <a:off x="323850" y="196850"/>
            <a:ext cx="8540750" cy="1143000"/>
          </a:xfrm>
          <a:ln/>
        </p:spPr>
        <p:txBody>
          <a:bodyPr wrap="square" lIns="91440" tIns="45720" rIns="91440" bIns="45720" anchor="ctr" anchorCtr="0"/>
          <a:p>
            <a:pPr eaLnBrk="1" hangingPunct="1"/>
            <a:r>
              <a:rPr lang="en-US" altLang="zh-CN" dirty="0"/>
              <a:t>5.4</a:t>
            </a:r>
            <a:r>
              <a:rPr lang="zh-CN" altLang="en-US" dirty="0"/>
              <a:t>天线效应的消除</a:t>
            </a:r>
            <a:endParaRPr lang="zh-CN" altLang="en-US" dirty="0"/>
          </a:p>
        </p:txBody>
      </p:sp>
      <p:sp>
        <p:nvSpPr>
          <p:cNvPr id="40962" name="Rectangle 3"/>
          <p:cNvSpPr>
            <a:spLocks noGrp="1" noRot="1"/>
          </p:cNvSpPr>
          <p:nvPr>
            <p:ph idx="1"/>
          </p:nvPr>
        </p:nvSpPr>
        <p:spPr>
          <a:ln/>
        </p:spPr>
        <p:txBody>
          <a:bodyPr wrap="square" lIns="91440" tIns="45720" rIns="91440" bIns="45720" anchor="t" anchorCtr="0"/>
          <a:p>
            <a:pPr eaLnBrk="1" hangingPunct="1">
              <a:lnSpc>
                <a:spcPct val="90000"/>
              </a:lnSpc>
            </a:pPr>
            <a:r>
              <a:rPr lang="zh-CN" altLang="en-US" sz="2800" dirty="0">
                <a:solidFill>
                  <a:srgbClr val="FF3300"/>
                </a:solidFill>
              </a:rPr>
              <a:t>天线比率</a:t>
            </a:r>
            <a:r>
              <a:rPr lang="en-US" altLang="zh-CN" sz="2800" dirty="0">
                <a:solidFill>
                  <a:srgbClr val="FF3300"/>
                </a:solidFill>
              </a:rPr>
              <a:t>AR</a:t>
            </a:r>
            <a:r>
              <a:rPr lang="zh-CN" altLang="en-US" sz="2800" dirty="0"/>
              <a:t>可表示为：</a:t>
            </a:r>
            <a:endParaRPr lang="zh-CN" altLang="en-US" sz="2800" dirty="0"/>
          </a:p>
          <a:p>
            <a:pPr eaLnBrk="1" hangingPunct="1">
              <a:lnSpc>
                <a:spcPct val="90000"/>
              </a:lnSpc>
              <a:buNone/>
            </a:pPr>
            <a:r>
              <a:rPr lang="zh-CN" altLang="en-US" sz="2800" i="1" dirty="0"/>
              <a:t>         </a:t>
            </a:r>
            <a:r>
              <a:rPr lang="en-US" altLang="zh-CN" sz="2400" i="1" dirty="0"/>
              <a:t>AR</a:t>
            </a:r>
            <a:r>
              <a:rPr lang="en-US" altLang="zh-CN" sz="2400" dirty="0"/>
              <a:t>=</a:t>
            </a:r>
            <a:r>
              <a:rPr lang="en-US" altLang="zh-CN" sz="2400" i="1" dirty="0"/>
              <a:t>A</a:t>
            </a:r>
            <a:r>
              <a:rPr lang="en-US" altLang="zh-CN" sz="2400" i="1" baseline="-25000" dirty="0"/>
              <a:t>m</a:t>
            </a:r>
            <a:r>
              <a:rPr lang="en-US" altLang="zh-CN" sz="2400" i="1" dirty="0"/>
              <a:t> /A</a:t>
            </a:r>
            <a:r>
              <a:rPr lang="en-US" altLang="zh-CN" sz="2400" i="1" baseline="-25000" dirty="0"/>
              <a:t>g     </a:t>
            </a:r>
            <a:r>
              <a:rPr lang="zh-CN" altLang="en-US" sz="2400" i="1" dirty="0"/>
              <a:t>或  </a:t>
            </a:r>
            <a:r>
              <a:rPr lang="en-US" altLang="zh-CN" sz="2400" i="1" dirty="0"/>
              <a:t>AR =As,m/A</a:t>
            </a:r>
            <a:r>
              <a:rPr lang="en-US" altLang="zh-CN" sz="2400" i="1" baseline="-25000" dirty="0"/>
              <a:t>g</a:t>
            </a:r>
            <a:endParaRPr lang="en-US" altLang="zh-CN" sz="2400" i="1" dirty="0"/>
          </a:p>
          <a:p>
            <a:pPr eaLnBrk="1" hangingPunct="1">
              <a:lnSpc>
                <a:spcPct val="90000"/>
              </a:lnSpc>
              <a:buNone/>
            </a:pPr>
            <a:r>
              <a:rPr lang="en-US" altLang="zh-CN" sz="2400" dirty="0"/>
              <a:t>    </a:t>
            </a:r>
            <a:r>
              <a:rPr lang="zh-CN" altLang="en-US" sz="2400" dirty="0"/>
              <a:t>其中</a:t>
            </a:r>
            <a:r>
              <a:rPr lang="en-US" altLang="zh-CN" sz="2400" dirty="0"/>
              <a:t>AR </a:t>
            </a:r>
            <a:r>
              <a:rPr lang="zh-CN" altLang="en-US" sz="2400" dirty="0"/>
              <a:t>表示天线比率，</a:t>
            </a:r>
            <a:r>
              <a:rPr lang="en-US" altLang="zh-CN" sz="2400" dirty="0"/>
              <a:t>Ag </a:t>
            </a:r>
            <a:r>
              <a:rPr lang="zh-CN" altLang="en-US" sz="2400" dirty="0"/>
              <a:t>表示栅面积，</a:t>
            </a:r>
            <a:r>
              <a:rPr lang="en-US" altLang="zh-CN" sz="2400" dirty="0"/>
              <a:t>Am </a:t>
            </a:r>
            <a:r>
              <a:rPr lang="zh-CN" altLang="en-US" sz="2400" dirty="0"/>
              <a:t>表示与栅直接相连的金属的面积</a:t>
            </a:r>
            <a:r>
              <a:rPr lang="en-US" altLang="zh-CN" sz="2400" dirty="0"/>
              <a:t>,</a:t>
            </a:r>
            <a:r>
              <a:rPr lang="zh-CN" altLang="en-US" sz="2400" dirty="0"/>
              <a:t>即</a:t>
            </a:r>
            <a:r>
              <a:rPr lang="en-US" altLang="zh-CN" sz="2400" i="1" dirty="0"/>
              <a:t>W</a:t>
            </a:r>
            <a:r>
              <a:rPr lang="en-US" altLang="zh-CN" sz="2400" dirty="0"/>
              <a:t>×</a:t>
            </a:r>
            <a:r>
              <a:rPr lang="en-US" altLang="zh-CN" sz="2400" i="1" dirty="0"/>
              <a:t>L</a:t>
            </a:r>
            <a:r>
              <a:rPr lang="en-US" altLang="zh-CN" sz="2400" dirty="0"/>
              <a:t> </a:t>
            </a:r>
            <a:r>
              <a:rPr lang="zh-CN" altLang="en-US" sz="2400" dirty="0"/>
              <a:t>，</a:t>
            </a:r>
            <a:r>
              <a:rPr lang="en-US" altLang="zh-CN" sz="2400" dirty="0"/>
              <a:t>As,m </a:t>
            </a:r>
            <a:r>
              <a:rPr lang="zh-CN" altLang="en-US" sz="2400" dirty="0"/>
              <a:t>表示与栅直接相连的金属侧面积，即</a:t>
            </a:r>
            <a:r>
              <a:rPr lang="en-US" altLang="zh-CN" sz="2400" dirty="0"/>
              <a:t>2(</a:t>
            </a:r>
            <a:r>
              <a:rPr lang="en-US" altLang="zh-CN" sz="2400" i="1" dirty="0"/>
              <a:t>W</a:t>
            </a:r>
            <a:r>
              <a:rPr lang="en-US" altLang="zh-CN" sz="2400" dirty="0"/>
              <a:t>+</a:t>
            </a:r>
            <a:r>
              <a:rPr lang="en-US" altLang="zh-CN" sz="2400" i="1" dirty="0"/>
              <a:t>L )</a:t>
            </a:r>
            <a:r>
              <a:rPr lang="en-US" altLang="zh-CN" sz="2400" dirty="0"/>
              <a:t>×</a:t>
            </a:r>
            <a:r>
              <a:rPr lang="en-US" altLang="zh-CN" sz="2400" i="1" dirty="0"/>
              <a:t>t</a:t>
            </a:r>
            <a:endParaRPr lang="en-US" altLang="zh-CN" sz="2400" i="1" dirty="0"/>
          </a:p>
          <a:p>
            <a:pPr eaLnBrk="1" hangingPunct="1">
              <a:lnSpc>
                <a:spcPct val="90000"/>
              </a:lnSpc>
            </a:pPr>
            <a:r>
              <a:rPr lang="zh-CN" altLang="en-US" sz="2400" dirty="0"/>
              <a:t>随着器件尺寸缩小，在深亚微米</a:t>
            </a:r>
            <a:r>
              <a:rPr lang="en-US" altLang="zh-CN" sz="2400" dirty="0"/>
              <a:t>/</a:t>
            </a:r>
            <a:r>
              <a:rPr lang="zh-CN" altLang="en-US" sz="2400" dirty="0"/>
              <a:t>超深亚微米集成电路中，金属线的厚度</a:t>
            </a:r>
            <a:r>
              <a:rPr lang="en-US" altLang="zh-CN" sz="2400" dirty="0"/>
              <a:t>t</a:t>
            </a:r>
            <a:r>
              <a:rPr lang="zh-CN" altLang="en-US" sz="2400" dirty="0"/>
              <a:t>要比宽度</a:t>
            </a:r>
            <a:r>
              <a:rPr lang="en-US" altLang="zh-CN" sz="2400" dirty="0"/>
              <a:t>W</a:t>
            </a:r>
            <a:r>
              <a:rPr lang="zh-CN" altLang="en-US" sz="2400" dirty="0"/>
              <a:t>大的多，金属层侧面上积累的电荷更容易给栅氧造成损伤，如果还用金属顶层面积来计算天线比率就会有很大的误差。所以，现代许多</a:t>
            </a:r>
            <a:r>
              <a:rPr lang="en-US" altLang="zh-CN" sz="2400" dirty="0"/>
              <a:t>Foundry </a:t>
            </a:r>
            <a:r>
              <a:rPr lang="zh-CN" altLang="en-US" sz="2400" dirty="0"/>
              <a:t>厂提出的要求</a:t>
            </a:r>
            <a:r>
              <a:rPr lang="zh-CN" altLang="en-US" sz="2400" dirty="0">
                <a:solidFill>
                  <a:srgbClr val="FF0000"/>
                </a:solidFill>
              </a:rPr>
              <a:t>一般都是只针对侧面积。</a:t>
            </a:r>
            <a:endParaRPr lang="zh-CN" altLang="en-US" sz="2400" dirty="0">
              <a:solidFill>
                <a:srgbClr val="FF0000"/>
              </a:solidFill>
            </a:endParaRPr>
          </a:p>
        </p:txBody>
      </p:sp>
      <p:sp>
        <p:nvSpPr>
          <p:cNvPr id="40963"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40964"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
        <p:nvSpPr>
          <p:cNvPr id="8" name="内容占位符 2"/>
          <p:cNvSpPr txBox="1"/>
          <p:nvPr/>
        </p:nvSpPr>
        <p:spPr bwMode="auto">
          <a:xfrm>
            <a:off x="323850" y="1184275"/>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天线规则</a:t>
            </a:r>
            <a:endParaRPr kumimoji="0" lang="zh-CN" alt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noRot="1"/>
          </p:cNvSpPr>
          <p:nvPr>
            <p:ph type="title"/>
          </p:nvPr>
        </p:nvSpPr>
        <p:spPr>
          <a:xfrm>
            <a:off x="323850" y="196850"/>
            <a:ext cx="8540750" cy="1143000"/>
          </a:xfrm>
          <a:ln/>
        </p:spPr>
        <p:txBody>
          <a:bodyPr wrap="square" lIns="91440" tIns="45720" rIns="91440" bIns="45720" anchor="ctr" anchorCtr="0"/>
          <a:p>
            <a:pPr eaLnBrk="1" hangingPunct="1"/>
            <a:r>
              <a:rPr lang="en-US" altLang="zh-CN" dirty="0"/>
              <a:t>5.4</a:t>
            </a:r>
            <a:r>
              <a:rPr lang="zh-CN" altLang="en-US" dirty="0"/>
              <a:t>天线效应的消除</a:t>
            </a:r>
            <a:endParaRPr lang="zh-CN" altLang="en-US" dirty="0"/>
          </a:p>
        </p:txBody>
      </p:sp>
      <p:sp>
        <p:nvSpPr>
          <p:cNvPr id="41986" name="Rectangle 3"/>
          <p:cNvSpPr>
            <a:spLocks noGrp="1" noRot="1"/>
          </p:cNvSpPr>
          <p:nvPr>
            <p:ph idx="1"/>
          </p:nvPr>
        </p:nvSpPr>
        <p:spPr>
          <a:ln/>
        </p:spPr>
        <p:txBody>
          <a:bodyPr wrap="square" lIns="91440" tIns="45720" rIns="91440" bIns="45720" anchor="t" anchorCtr="0"/>
          <a:p>
            <a:pPr eaLnBrk="1" hangingPunct="1"/>
            <a:r>
              <a:rPr lang="zh-CN" altLang="en-US" dirty="0"/>
              <a:t>一般情况下，在集成电路后端设计的工艺库中都包含了</a:t>
            </a:r>
            <a:r>
              <a:rPr lang="en-US" altLang="zh-CN" dirty="0"/>
              <a:t>Foundry</a:t>
            </a:r>
            <a:r>
              <a:rPr lang="zh-CN" altLang="en-US" dirty="0"/>
              <a:t>厂要求的天线规则信息，命名为“*</a:t>
            </a:r>
            <a:r>
              <a:rPr lang="en-US" altLang="zh-CN" dirty="0"/>
              <a:t>.lef”</a:t>
            </a:r>
            <a:r>
              <a:rPr lang="zh-CN" altLang="en-US" dirty="0"/>
              <a:t>文件，给出了最大天线比率。如</a:t>
            </a:r>
            <a:endParaRPr lang="zh-CN" altLang="en-US" dirty="0"/>
          </a:p>
          <a:p>
            <a:pPr eaLnBrk="1" hangingPunct="1">
              <a:buNone/>
            </a:pPr>
            <a:r>
              <a:rPr lang="zh-CN" altLang="en-US" dirty="0"/>
              <a:t>   </a:t>
            </a:r>
            <a:r>
              <a:rPr lang="en-US" altLang="zh-CN" dirty="0"/>
              <a:t>SMIC0.18um</a:t>
            </a:r>
            <a:r>
              <a:rPr lang="zh-CN" altLang="en-US" dirty="0"/>
              <a:t>工艺要求：连线侧面积／栅面积</a:t>
            </a:r>
            <a:r>
              <a:rPr lang="en-US" altLang="zh-CN" dirty="0"/>
              <a:t>&lt;400</a:t>
            </a:r>
            <a:r>
              <a:rPr lang="zh-CN" altLang="en-US" dirty="0"/>
              <a:t>。</a:t>
            </a:r>
            <a:endParaRPr lang="zh-CN" altLang="en-US" dirty="0"/>
          </a:p>
        </p:txBody>
      </p:sp>
      <p:sp>
        <p:nvSpPr>
          <p:cNvPr id="41987"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41988"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
        <p:nvSpPr>
          <p:cNvPr id="8" name="内容占位符 2"/>
          <p:cNvSpPr txBox="1"/>
          <p:nvPr/>
        </p:nvSpPr>
        <p:spPr bwMode="auto">
          <a:xfrm>
            <a:off x="323850" y="1184275"/>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天线规则</a:t>
            </a:r>
            <a:endParaRPr kumimoji="0" lang="zh-CN" alt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noRot="1"/>
          </p:cNvSpPr>
          <p:nvPr>
            <p:ph type="title"/>
          </p:nvPr>
        </p:nvSpPr>
        <p:spPr>
          <a:xfrm>
            <a:off x="323850" y="196850"/>
            <a:ext cx="8540750" cy="1143000"/>
          </a:xfrm>
          <a:ln/>
        </p:spPr>
        <p:txBody>
          <a:bodyPr wrap="square" lIns="91440" tIns="45720" rIns="91440" bIns="45720" anchor="ctr" anchorCtr="0"/>
          <a:p>
            <a:pPr eaLnBrk="1" hangingPunct="1"/>
            <a:r>
              <a:rPr lang="en-US" altLang="zh-CN" dirty="0"/>
              <a:t>5.4</a:t>
            </a:r>
            <a:r>
              <a:rPr lang="zh-CN" altLang="en-US" dirty="0"/>
              <a:t>天线效应的消除</a:t>
            </a:r>
            <a:endParaRPr lang="zh-CN" altLang="en-US" dirty="0"/>
          </a:p>
        </p:txBody>
      </p:sp>
      <p:sp>
        <p:nvSpPr>
          <p:cNvPr id="43010" name="Rectangle 3"/>
          <p:cNvSpPr>
            <a:spLocks noGrp="1" noRot="1"/>
          </p:cNvSpPr>
          <p:nvPr>
            <p:ph idx="1"/>
          </p:nvPr>
        </p:nvSpPr>
        <p:spPr>
          <a:ln/>
        </p:spPr>
        <p:txBody>
          <a:bodyPr wrap="square" lIns="91440" tIns="45720" rIns="91440" bIns="45720" anchor="t" anchorCtr="0"/>
          <a:p>
            <a:pPr eaLnBrk="1" hangingPunct="1"/>
            <a:r>
              <a:rPr lang="zh-CN" altLang="en-US" dirty="0"/>
              <a:t>雷达信号处理</a:t>
            </a:r>
            <a:r>
              <a:rPr lang="en-US" altLang="zh-CN" dirty="0"/>
              <a:t>SoC </a:t>
            </a:r>
            <a:r>
              <a:rPr lang="zh-CN" altLang="en-US" dirty="0"/>
              <a:t>芯片设计。</a:t>
            </a:r>
            <a:endParaRPr lang="zh-CN" altLang="en-US" dirty="0"/>
          </a:p>
          <a:p>
            <a:pPr eaLnBrk="1" hangingPunct="1"/>
            <a:r>
              <a:rPr lang="zh-CN" altLang="en-US" dirty="0"/>
              <a:t>采用</a:t>
            </a:r>
            <a:r>
              <a:rPr lang="en-US" altLang="zh-CN" dirty="0"/>
              <a:t>SMIC0.18um1p6m</a:t>
            </a:r>
            <a:r>
              <a:rPr lang="zh-CN" altLang="en-US" dirty="0"/>
              <a:t>工艺。在基于</a:t>
            </a:r>
            <a:r>
              <a:rPr lang="en-US" altLang="zh-CN" dirty="0"/>
              <a:t>cadence</a:t>
            </a:r>
            <a:r>
              <a:rPr lang="zh-CN" altLang="en-US" dirty="0"/>
              <a:t>公司的</a:t>
            </a:r>
            <a:r>
              <a:rPr lang="en-US" altLang="zh-CN" dirty="0"/>
              <a:t>SoC Encounter </a:t>
            </a:r>
            <a:r>
              <a:rPr lang="zh-CN" altLang="en-US" dirty="0"/>
              <a:t>工具的版图设计中，结合如前所述的天线效应消除方法</a:t>
            </a:r>
            <a:r>
              <a:rPr lang="en-US" altLang="zh-CN" dirty="0"/>
              <a:t>1 </a:t>
            </a:r>
            <a:r>
              <a:rPr lang="zh-CN" altLang="en-US" dirty="0"/>
              <a:t>和方法</a:t>
            </a:r>
            <a:r>
              <a:rPr lang="en-US" altLang="zh-CN" dirty="0"/>
              <a:t>2</a:t>
            </a:r>
            <a:r>
              <a:rPr lang="zh-CN" altLang="en-US" dirty="0"/>
              <a:t>，完全修正天线规则违例。</a:t>
            </a:r>
            <a:endParaRPr lang="zh-CN" altLang="en-US" dirty="0"/>
          </a:p>
        </p:txBody>
      </p:sp>
      <p:sp>
        <p:nvSpPr>
          <p:cNvPr id="43011"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43012"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
        <p:nvSpPr>
          <p:cNvPr id="8" name="内容占位符 2"/>
          <p:cNvSpPr txBox="1"/>
          <p:nvPr/>
        </p:nvSpPr>
        <p:spPr bwMode="auto">
          <a:xfrm>
            <a:off x="323850" y="1184275"/>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天线规则设计举例：</a:t>
            </a:r>
            <a:endParaRPr kumimoji="0" lang="zh-CN" alt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noRot="1"/>
          </p:cNvSpPr>
          <p:nvPr>
            <p:ph type="title"/>
          </p:nvPr>
        </p:nvSpPr>
        <p:spPr>
          <a:xfrm>
            <a:off x="323850" y="196850"/>
            <a:ext cx="8540750" cy="1143000"/>
          </a:xfrm>
          <a:ln/>
        </p:spPr>
        <p:txBody>
          <a:bodyPr wrap="square" lIns="91440" tIns="45720" rIns="91440" bIns="45720" anchor="ctr" anchorCtr="0"/>
          <a:p>
            <a:pPr eaLnBrk="1" hangingPunct="1"/>
            <a:r>
              <a:rPr lang="en-US" altLang="zh-CN" dirty="0"/>
              <a:t>5.4</a:t>
            </a:r>
            <a:r>
              <a:rPr lang="zh-CN" altLang="en-US" dirty="0"/>
              <a:t>天线效应的消除</a:t>
            </a:r>
            <a:endParaRPr lang="zh-CN" altLang="en-US" dirty="0"/>
          </a:p>
        </p:txBody>
      </p:sp>
      <p:sp>
        <p:nvSpPr>
          <p:cNvPr id="21507" name="Rectangle 3"/>
          <p:cNvSpPr>
            <a:spLocks noGrp="1" noRot="1"/>
          </p:cNvSpPr>
          <p:nvPr>
            <p:ph sz="half" idx="1"/>
          </p:nvPr>
        </p:nvSpPr>
        <p:spPr>
          <a:ln/>
        </p:spPr>
        <p:txBody>
          <a:bodyPr wrap="square" lIns="91440" tIns="45720" rIns="91440" bIns="45720" anchor="t" anchorCtr="0"/>
          <a:p>
            <a:pPr eaLnBrk="1" hangingPunct="1">
              <a:lnSpc>
                <a:spcPct val="90000"/>
              </a:lnSpc>
              <a:buClr>
                <a:schemeClr val="hlink"/>
              </a:buClr>
              <a:buSzPct val="70000"/>
              <a:buFont typeface="Wingdings" panose="05000000000000000000" pitchFamily="2" charset="2"/>
            </a:pPr>
            <a:r>
              <a:rPr lang="zh-CN" altLang="en-US" sz="2400" dirty="0"/>
              <a:t>雷达信号处理</a:t>
            </a:r>
            <a:r>
              <a:rPr lang="en-US" altLang="zh-CN" sz="2400" dirty="0"/>
              <a:t>SoC </a:t>
            </a:r>
            <a:r>
              <a:rPr lang="zh-CN" altLang="en-US" sz="2400" dirty="0"/>
              <a:t>芯片设计消除天线效应的步骤为：</a:t>
            </a:r>
            <a:endParaRPr lang="zh-CN" altLang="en-US" sz="2400" dirty="0"/>
          </a:p>
          <a:p>
            <a:pPr eaLnBrk="1" hangingPunct="1">
              <a:lnSpc>
                <a:spcPct val="90000"/>
              </a:lnSpc>
              <a:buClr>
                <a:schemeClr val="hlink"/>
              </a:buClr>
              <a:buSzPct val="70000"/>
              <a:buFont typeface="Wingdings" panose="05000000000000000000" pitchFamily="2" charset="2"/>
              <a:buNone/>
            </a:pPr>
            <a:r>
              <a:rPr lang="zh-CN" altLang="en-US" sz="2400" dirty="0">
                <a:solidFill>
                  <a:srgbClr val="FF3300"/>
                </a:solidFill>
              </a:rPr>
              <a:t>   </a:t>
            </a:r>
            <a:r>
              <a:rPr lang="en-US" altLang="zh-CN" sz="2400" dirty="0">
                <a:solidFill>
                  <a:srgbClr val="FF3300"/>
                </a:solidFill>
              </a:rPr>
              <a:t>1</a:t>
            </a:r>
            <a:r>
              <a:rPr lang="zh-CN" altLang="en-US" sz="2400" dirty="0">
                <a:solidFill>
                  <a:srgbClr val="FF3300"/>
                </a:solidFill>
              </a:rPr>
              <a:t>）</a:t>
            </a:r>
            <a:r>
              <a:rPr lang="zh-CN" altLang="en-US" sz="2400" dirty="0"/>
              <a:t>详细布线后，检查天线效应；</a:t>
            </a:r>
            <a:endParaRPr lang="zh-CN" altLang="en-US" sz="2400" dirty="0"/>
          </a:p>
          <a:p>
            <a:pPr eaLnBrk="1" hangingPunct="1">
              <a:lnSpc>
                <a:spcPct val="90000"/>
              </a:lnSpc>
              <a:buClr>
                <a:schemeClr val="hlink"/>
              </a:buClr>
              <a:buSzPct val="70000"/>
              <a:buFont typeface="Wingdings" panose="05000000000000000000" pitchFamily="2" charset="2"/>
              <a:buNone/>
            </a:pPr>
            <a:r>
              <a:rPr lang="zh-CN" altLang="en-US" sz="2400" dirty="0">
                <a:solidFill>
                  <a:srgbClr val="FF3300"/>
                </a:solidFill>
              </a:rPr>
              <a:t>   </a:t>
            </a:r>
            <a:r>
              <a:rPr lang="en-US" altLang="zh-CN" sz="2400" dirty="0">
                <a:solidFill>
                  <a:srgbClr val="FF3300"/>
                </a:solidFill>
              </a:rPr>
              <a:t>2</a:t>
            </a:r>
            <a:r>
              <a:rPr lang="zh-CN" altLang="en-US" sz="2400" dirty="0">
                <a:solidFill>
                  <a:srgbClr val="FF3300"/>
                </a:solidFill>
              </a:rPr>
              <a:t>）</a:t>
            </a:r>
            <a:r>
              <a:rPr lang="zh-CN" altLang="en-US" sz="2400" dirty="0"/>
              <a:t>稍微改小</a:t>
            </a:r>
            <a:r>
              <a:rPr lang="en-US" altLang="zh-CN" sz="2400" dirty="0"/>
              <a:t>lef </a:t>
            </a:r>
            <a:r>
              <a:rPr lang="zh-CN" altLang="en-US" sz="2400" dirty="0"/>
              <a:t>文件中的天线比率值，进行加严检查，出现很多天线规则违例；</a:t>
            </a:r>
            <a:endParaRPr lang="zh-CN" altLang="en-US" sz="2400" dirty="0"/>
          </a:p>
          <a:p>
            <a:pPr eaLnBrk="1" hangingPunct="1">
              <a:lnSpc>
                <a:spcPct val="90000"/>
              </a:lnSpc>
              <a:buClr>
                <a:schemeClr val="hlink"/>
              </a:buClr>
              <a:buSzPct val="70000"/>
              <a:buFont typeface="Wingdings" panose="05000000000000000000" pitchFamily="2" charset="2"/>
              <a:buNone/>
            </a:pPr>
            <a:r>
              <a:rPr lang="zh-CN" altLang="en-US" sz="2400" dirty="0"/>
              <a:t>   </a:t>
            </a:r>
            <a:r>
              <a:rPr lang="en-US" altLang="zh-CN" sz="2400" dirty="0">
                <a:solidFill>
                  <a:srgbClr val="FF3300"/>
                </a:solidFill>
              </a:rPr>
              <a:t>3</a:t>
            </a:r>
            <a:r>
              <a:rPr lang="zh-CN" altLang="en-US" sz="2400" dirty="0">
                <a:solidFill>
                  <a:srgbClr val="FF3300"/>
                </a:solidFill>
              </a:rPr>
              <a:t>）</a:t>
            </a:r>
            <a:r>
              <a:rPr lang="zh-CN" altLang="en-US" sz="2400" dirty="0"/>
              <a:t>再进行布线，用工具自动插入天线器件；</a:t>
            </a:r>
            <a:endParaRPr lang="zh-CN" altLang="en-US" sz="2400" dirty="0"/>
          </a:p>
          <a:p>
            <a:pPr eaLnBrk="1" hangingPunct="1">
              <a:lnSpc>
                <a:spcPct val="90000"/>
              </a:lnSpc>
              <a:buClr>
                <a:schemeClr val="hlink"/>
              </a:buClr>
              <a:buSzPct val="70000"/>
              <a:buFont typeface="Wingdings" panose="05000000000000000000" pitchFamily="2" charset="2"/>
              <a:buNone/>
            </a:pPr>
            <a:r>
              <a:rPr lang="zh-CN" altLang="en-US" sz="2400" dirty="0"/>
              <a:t>   </a:t>
            </a:r>
            <a:r>
              <a:rPr lang="en-US" altLang="zh-CN" sz="2400" dirty="0">
                <a:solidFill>
                  <a:srgbClr val="FF3300"/>
                </a:solidFill>
              </a:rPr>
              <a:t>4</a:t>
            </a:r>
            <a:r>
              <a:rPr lang="zh-CN" altLang="en-US" sz="2400" dirty="0">
                <a:solidFill>
                  <a:srgbClr val="FF3300"/>
                </a:solidFill>
              </a:rPr>
              <a:t>）</a:t>
            </a:r>
            <a:r>
              <a:rPr lang="zh-CN" altLang="en-US" sz="2400" dirty="0"/>
              <a:t>再检查天线效应，得到一个详细的天线效应的报表文件</a:t>
            </a:r>
            <a:endParaRPr lang="zh-CN" altLang="en-US" sz="2400" dirty="0"/>
          </a:p>
          <a:p>
            <a:pPr eaLnBrk="1" hangingPunct="1">
              <a:lnSpc>
                <a:spcPct val="90000"/>
              </a:lnSpc>
              <a:buClr>
                <a:schemeClr val="hlink"/>
              </a:buClr>
              <a:buSzPct val="70000"/>
              <a:buFont typeface="Wingdings" panose="05000000000000000000" pitchFamily="2" charset="2"/>
              <a:buNone/>
            </a:pPr>
            <a:endParaRPr lang="zh-CN" altLang="en-US" sz="2400" dirty="0"/>
          </a:p>
          <a:p>
            <a:pPr eaLnBrk="1" hangingPunct="1">
              <a:lnSpc>
                <a:spcPct val="90000"/>
              </a:lnSpc>
              <a:buClr>
                <a:schemeClr val="hlink"/>
              </a:buClr>
              <a:buSzPct val="70000"/>
              <a:buFont typeface="Wingdings" panose="05000000000000000000" pitchFamily="2" charset="2"/>
              <a:buNone/>
            </a:pPr>
            <a:endParaRPr lang="en-US" altLang="zh-CN" sz="2400" dirty="0"/>
          </a:p>
        </p:txBody>
      </p:sp>
      <p:sp>
        <p:nvSpPr>
          <p:cNvPr id="21508" name="Rectangle 4"/>
          <p:cNvSpPr>
            <a:spLocks noGrp="1" noRot="1"/>
          </p:cNvSpPr>
          <p:nvPr>
            <p:ph sz="half" idx="2"/>
          </p:nvPr>
        </p:nvSpPr>
        <p:spPr>
          <a:ln/>
        </p:spPr>
        <p:txBody>
          <a:bodyPr wrap="square" lIns="91440" tIns="45720" rIns="91440" bIns="45720" anchor="t" anchorCtr="0"/>
          <a:p>
            <a:pPr eaLnBrk="1" hangingPunct="1">
              <a:lnSpc>
                <a:spcPct val="90000"/>
              </a:lnSpc>
              <a:buClr>
                <a:schemeClr val="hlink"/>
              </a:buClr>
              <a:buSzPct val="70000"/>
              <a:buFont typeface="Wingdings" panose="05000000000000000000" pitchFamily="2" charset="2"/>
              <a:buNone/>
            </a:pPr>
            <a:r>
              <a:rPr lang="en-US" altLang="zh-CN" sz="2400" dirty="0">
                <a:solidFill>
                  <a:srgbClr val="FF3300"/>
                </a:solidFill>
              </a:rPr>
              <a:t>5</a:t>
            </a:r>
            <a:r>
              <a:rPr lang="zh-CN" altLang="en-US" sz="2400" dirty="0">
                <a:solidFill>
                  <a:srgbClr val="FF3300"/>
                </a:solidFill>
              </a:rPr>
              <a:t>）</a:t>
            </a:r>
            <a:r>
              <a:rPr lang="zh-CN" altLang="en-US" sz="2400" dirty="0"/>
              <a:t>根据报表文件，对于较短的天线，采用向上跳线的方法解决；</a:t>
            </a:r>
            <a:endParaRPr lang="zh-CN" altLang="en-US" sz="2400" dirty="0"/>
          </a:p>
          <a:p>
            <a:pPr eaLnBrk="1" hangingPunct="1">
              <a:lnSpc>
                <a:spcPct val="90000"/>
              </a:lnSpc>
              <a:buClr>
                <a:schemeClr val="hlink"/>
              </a:buClr>
              <a:buSzPct val="70000"/>
              <a:buFont typeface="Wingdings" panose="05000000000000000000" pitchFamily="2" charset="2"/>
              <a:buNone/>
            </a:pPr>
            <a:r>
              <a:rPr lang="en-US" altLang="zh-CN" sz="2400" dirty="0">
                <a:solidFill>
                  <a:srgbClr val="FF3300"/>
                </a:solidFill>
              </a:rPr>
              <a:t>6</a:t>
            </a:r>
            <a:r>
              <a:rPr lang="zh-CN" altLang="en-US" sz="2400" dirty="0">
                <a:solidFill>
                  <a:srgbClr val="FF3300"/>
                </a:solidFill>
              </a:rPr>
              <a:t>）</a:t>
            </a:r>
            <a:r>
              <a:rPr lang="zh-CN" altLang="en-US" sz="2400" dirty="0"/>
              <a:t>对于较长的天线，在违例天线作为输出端的器件附近手动插入一个或多个天线二极管解决。</a:t>
            </a:r>
            <a:endParaRPr lang="zh-CN" altLang="en-US" sz="2400" dirty="0"/>
          </a:p>
        </p:txBody>
      </p:sp>
      <p:sp>
        <p:nvSpPr>
          <p:cNvPr id="44036" name="页脚占位符 5"/>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44037" name="灯片编号占位符 6"/>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
        <p:nvSpPr>
          <p:cNvPr id="9" name="内容占位符 2"/>
          <p:cNvSpPr txBox="1"/>
          <p:nvPr/>
        </p:nvSpPr>
        <p:spPr bwMode="auto">
          <a:xfrm>
            <a:off x="323850" y="1184275"/>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天线规则设计举例：</a:t>
            </a:r>
            <a:endParaRPr kumimoji="0" lang="zh-CN" alt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507">
                                            <p:txEl>
                                              <p:charRg st="26" end="45"/>
                                            </p:txEl>
                                          </p:spTgt>
                                        </p:tgtEl>
                                        <p:attrNameLst>
                                          <p:attrName>style.visibility</p:attrName>
                                        </p:attrNameLst>
                                      </p:cBhvr>
                                      <p:to>
                                        <p:strVal val="visible"/>
                                      </p:to>
                                    </p:set>
                                    <p:anim calcmode="lin" valueType="num">
                                      <p:cBhvr additive="base">
                                        <p:cTn id="7" dur="500" fill="hold"/>
                                        <p:tgtEl>
                                          <p:spTgt spid="21507">
                                            <p:txEl>
                                              <p:charRg st="26" end="4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7">
                                            <p:txEl>
                                              <p:charRg st="26" end="4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507">
                                            <p:txEl>
                                              <p:charRg st="45" end="87"/>
                                            </p:txEl>
                                          </p:spTgt>
                                        </p:tgtEl>
                                        <p:attrNameLst>
                                          <p:attrName>style.visibility</p:attrName>
                                        </p:attrNameLst>
                                      </p:cBhvr>
                                      <p:to>
                                        <p:strVal val="visible"/>
                                      </p:to>
                                    </p:set>
                                    <p:anim calcmode="lin" valueType="num">
                                      <p:cBhvr additive="base">
                                        <p:cTn id="13" dur="500" fill="hold"/>
                                        <p:tgtEl>
                                          <p:spTgt spid="21507">
                                            <p:txEl>
                                              <p:charRg st="45" end="8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7">
                                            <p:txEl>
                                              <p:charRg st="45" end="8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507">
                                            <p:txEl>
                                              <p:charRg st="87" end="111"/>
                                            </p:txEl>
                                          </p:spTgt>
                                        </p:tgtEl>
                                        <p:attrNameLst>
                                          <p:attrName>style.visibility</p:attrName>
                                        </p:attrNameLst>
                                      </p:cBhvr>
                                      <p:to>
                                        <p:strVal val="visible"/>
                                      </p:to>
                                    </p:set>
                                    <p:anim calcmode="lin" valueType="num">
                                      <p:cBhvr additive="base">
                                        <p:cTn id="19" dur="500" fill="hold"/>
                                        <p:tgtEl>
                                          <p:spTgt spid="21507">
                                            <p:txEl>
                                              <p:charRg st="87" end="11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7">
                                            <p:txEl>
                                              <p:charRg st="87" end="11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507">
                                            <p:txEl>
                                              <p:charRg st="111" end="141"/>
                                            </p:txEl>
                                          </p:spTgt>
                                        </p:tgtEl>
                                        <p:attrNameLst>
                                          <p:attrName>style.visibility</p:attrName>
                                        </p:attrNameLst>
                                      </p:cBhvr>
                                      <p:to>
                                        <p:strVal val="visible"/>
                                      </p:to>
                                    </p:set>
                                    <p:anim calcmode="lin" valueType="num">
                                      <p:cBhvr additive="base">
                                        <p:cTn id="25" dur="500" fill="hold"/>
                                        <p:tgtEl>
                                          <p:spTgt spid="21507">
                                            <p:txEl>
                                              <p:charRg st="111" end="14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7">
                                            <p:txEl>
                                              <p:charRg st="111" end="14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508">
                                            <p:txEl>
                                              <p:charRg st="0" end="30"/>
                                            </p:txEl>
                                          </p:spTgt>
                                        </p:tgtEl>
                                        <p:attrNameLst>
                                          <p:attrName>style.visibility</p:attrName>
                                        </p:attrNameLst>
                                      </p:cBhvr>
                                      <p:to>
                                        <p:strVal val="visible"/>
                                      </p:to>
                                    </p:set>
                                    <p:anim calcmode="lin" valueType="num">
                                      <p:cBhvr additive="base">
                                        <p:cTn id="31" dur="500" fill="hold"/>
                                        <p:tgtEl>
                                          <p:spTgt spid="21508">
                                            <p:txEl>
                                              <p:charRg st="0" end="3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508">
                                            <p:txEl>
                                              <p:charRg st="0" end="3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508">
                                            <p:txEl>
                                              <p:charRg st="30" end="73"/>
                                            </p:txEl>
                                          </p:spTgt>
                                        </p:tgtEl>
                                        <p:attrNameLst>
                                          <p:attrName>style.visibility</p:attrName>
                                        </p:attrNameLst>
                                      </p:cBhvr>
                                      <p:to>
                                        <p:strVal val="visible"/>
                                      </p:to>
                                    </p:set>
                                    <p:anim calcmode="lin" valueType="num">
                                      <p:cBhvr additive="base">
                                        <p:cTn id="37" dur="500" fill="hold"/>
                                        <p:tgtEl>
                                          <p:spTgt spid="21508">
                                            <p:txEl>
                                              <p:charRg st="30" end="7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508">
                                            <p:txEl>
                                              <p:charRg st="30" end="7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noRot="1"/>
          </p:cNvSpPr>
          <p:nvPr>
            <p:ph type="title"/>
          </p:nvPr>
        </p:nvSpPr>
        <p:spPr>
          <a:ln/>
        </p:spPr>
        <p:txBody>
          <a:bodyPr wrap="square" lIns="91440" tIns="45720" rIns="91440" bIns="45720" anchor="ctr" anchorCtr="0"/>
          <a:p>
            <a:pPr eaLnBrk="1" hangingPunct="1"/>
            <a:r>
              <a:rPr lang="en-US" altLang="zh-CN" dirty="0"/>
              <a:t>5.1 </a:t>
            </a:r>
            <a:r>
              <a:rPr lang="zh-CN" altLang="en-US" dirty="0"/>
              <a:t>有源层</a:t>
            </a:r>
            <a:endParaRPr lang="zh-CN" altLang="en-US" dirty="0"/>
          </a:p>
        </p:txBody>
      </p:sp>
      <p:sp>
        <p:nvSpPr>
          <p:cNvPr id="8194" name="Rectangle 3"/>
          <p:cNvSpPr>
            <a:spLocks noGrp="1" noRot="1"/>
          </p:cNvSpPr>
          <p:nvPr>
            <p:ph idx="1"/>
          </p:nvPr>
        </p:nvSpPr>
        <p:spPr>
          <a:ln/>
        </p:spPr>
        <p:txBody>
          <a:bodyPr wrap="square" lIns="91440" tIns="45720" rIns="91440" bIns="45720" anchor="t" anchorCtr="0"/>
          <a:p>
            <a:pPr eaLnBrk="1" hangingPunct="1"/>
            <a:r>
              <a:rPr lang="zh-CN" altLang="en-US" dirty="0"/>
              <a:t>有源层（</a:t>
            </a:r>
            <a:r>
              <a:rPr lang="en-US" altLang="zh-CN" dirty="0"/>
              <a:t>active</a:t>
            </a:r>
            <a:r>
              <a:rPr lang="zh-CN" altLang="en-US" dirty="0"/>
              <a:t>）定义的是覆盖在衬底上场氧的开口。</a:t>
            </a:r>
            <a:endParaRPr lang="zh-CN" altLang="en-US" dirty="0"/>
          </a:p>
        </p:txBody>
      </p:sp>
      <p:sp>
        <p:nvSpPr>
          <p:cNvPr id="8195"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8196"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pic>
        <p:nvPicPr>
          <p:cNvPr id="8197" name="Picture 5"/>
          <p:cNvPicPr>
            <a:picLocks noChangeAspect="1"/>
          </p:cNvPicPr>
          <p:nvPr/>
        </p:nvPicPr>
        <p:blipFill>
          <a:blip r:embed="rId1"/>
          <a:srcRect t="31711" b="9927"/>
          <a:stretch>
            <a:fillRect/>
          </a:stretch>
        </p:blipFill>
        <p:spPr>
          <a:xfrm>
            <a:off x="1835150" y="2924175"/>
            <a:ext cx="5843588" cy="2855913"/>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noRot="1"/>
          </p:cNvSpPr>
          <p:nvPr>
            <p:ph type="title"/>
          </p:nvPr>
        </p:nvSpPr>
        <p:spPr>
          <a:ln/>
        </p:spPr>
        <p:txBody>
          <a:bodyPr wrap="square" lIns="91440" tIns="45720" rIns="91440" bIns="45720" anchor="ctr" anchorCtr="0"/>
          <a:p>
            <a:pPr eaLnBrk="1" hangingPunct="1"/>
            <a:r>
              <a:rPr lang="en-US" altLang="zh-CN" dirty="0"/>
              <a:t>5.1 </a:t>
            </a:r>
            <a:r>
              <a:rPr lang="zh-CN" altLang="en-US" dirty="0"/>
              <a:t>有源层</a:t>
            </a:r>
            <a:endParaRPr lang="zh-CN" altLang="en-US" dirty="0"/>
          </a:p>
        </p:txBody>
      </p:sp>
      <p:sp>
        <p:nvSpPr>
          <p:cNvPr id="9218" name="Rectangle 3"/>
          <p:cNvSpPr>
            <a:spLocks noGrp="1" noRot="1"/>
          </p:cNvSpPr>
          <p:nvPr>
            <p:ph type="body" sz="half" idx="1"/>
          </p:nvPr>
        </p:nvSpPr>
        <p:spPr>
          <a:ln/>
        </p:spPr>
        <p:txBody>
          <a:bodyPr wrap="square" lIns="91440" tIns="45720" rIns="91440" bIns="45720" anchor="t" anchorCtr="0"/>
          <a:p>
            <a:pPr eaLnBrk="1" hangingPunct="1">
              <a:buClr>
                <a:schemeClr val="hlink"/>
              </a:buClr>
              <a:buSzPct val="70000"/>
              <a:buFont typeface="Wingdings" panose="05000000000000000000" pitchFamily="2" charset="2"/>
            </a:pPr>
            <a:r>
              <a:rPr lang="en-US" altLang="zh-CN" sz="2400" dirty="0"/>
              <a:t>select</a:t>
            </a:r>
            <a:r>
              <a:rPr lang="zh-CN" altLang="en-US" sz="2400" dirty="0"/>
              <a:t>定义的是在场氧的开口位置，即有源区中掺入</a:t>
            </a:r>
            <a:r>
              <a:rPr lang="en-US" altLang="zh-CN" sz="2400" dirty="0"/>
              <a:t>N</a:t>
            </a:r>
            <a:r>
              <a:rPr lang="zh-CN" altLang="en-US" sz="2400" dirty="0"/>
              <a:t>型杂质还是</a:t>
            </a:r>
            <a:r>
              <a:rPr lang="en-US" altLang="zh-CN" sz="2400" dirty="0"/>
              <a:t>P</a:t>
            </a:r>
            <a:r>
              <a:rPr lang="zh-CN" altLang="en-US" sz="2400" dirty="0"/>
              <a:t>型杂质，分别称为</a:t>
            </a:r>
            <a:r>
              <a:rPr lang="en-US" altLang="zh-CN" sz="2400" dirty="0"/>
              <a:t>n-select </a:t>
            </a:r>
            <a:r>
              <a:rPr lang="zh-CN" altLang="en-US" sz="2400" dirty="0"/>
              <a:t>和</a:t>
            </a:r>
            <a:r>
              <a:rPr lang="en-US" altLang="zh-CN" sz="2400" dirty="0"/>
              <a:t>p-select</a:t>
            </a:r>
            <a:r>
              <a:rPr lang="zh-CN" altLang="en-US" sz="2400" dirty="0"/>
              <a:t>。</a:t>
            </a:r>
            <a:endParaRPr lang="zh-CN" altLang="en-US" sz="2400" dirty="0"/>
          </a:p>
          <a:p>
            <a:pPr algn="just" eaLnBrk="1" hangingPunct="1">
              <a:buClr>
                <a:schemeClr val="hlink"/>
              </a:buClr>
              <a:buSzPct val="70000"/>
              <a:buFont typeface="Wingdings" panose="05000000000000000000" pitchFamily="2" charset="2"/>
            </a:pPr>
            <a:r>
              <a:rPr lang="zh-CN" altLang="en-US" sz="2400" dirty="0"/>
              <a:t>下图展示了几个有关</a:t>
            </a:r>
            <a:r>
              <a:rPr lang="en-US" altLang="zh-CN" sz="2400" dirty="0"/>
              <a:t>select</a:t>
            </a:r>
            <a:r>
              <a:rPr lang="zh-CN" altLang="en-US" sz="2400" dirty="0"/>
              <a:t>层，</a:t>
            </a:r>
            <a:r>
              <a:rPr lang="en-US" altLang="zh-CN" sz="2400" dirty="0"/>
              <a:t>n</a:t>
            </a:r>
            <a:r>
              <a:rPr lang="zh-CN" altLang="en-US" sz="2400" dirty="0"/>
              <a:t>阱层和</a:t>
            </a:r>
            <a:r>
              <a:rPr lang="en-US" altLang="zh-CN" sz="2400" dirty="0"/>
              <a:t>active</a:t>
            </a:r>
            <a:r>
              <a:rPr lang="zh-CN" altLang="en-US" sz="2400" dirty="0"/>
              <a:t>层的不同组合。</a:t>
            </a:r>
            <a:endParaRPr lang="zh-CN" altLang="en-US" sz="2400" dirty="0"/>
          </a:p>
        </p:txBody>
      </p:sp>
      <p:pic>
        <p:nvPicPr>
          <p:cNvPr id="9219" name="Picture 7"/>
          <p:cNvPicPr>
            <a:picLocks noGrp="1" noRot="1" noChangeAspect="1"/>
          </p:cNvPicPr>
          <p:nvPr>
            <p:ph sz="half" idx="2"/>
          </p:nvPr>
        </p:nvPicPr>
        <p:blipFill>
          <a:blip r:embed="rId1"/>
          <a:srcRect b="65051"/>
          <a:stretch>
            <a:fillRect/>
          </a:stretch>
        </p:blipFill>
        <p:spPr>
          <a:xfrm>
            <a:off x="1979613" y="3284538"/>
            <a:ext cx="4752975" cy="2754312"/>
          </a:xfrm>
          <a:ln/>
        </p:spPr>
      </p:pic>
      <p:sp>
        <p:nvSpPr>
          <p:cNvPr id="9220" name="页脚占位符 5"/>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9221" name="灯片编号占位符 6"/>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
        <p:nvSpPr>
          <p:cNvPr id="9" name="内容占位符 2"/>
          <p:cNvSpPr txBox="1"/>
          <p:nvPr/>
        </p:nvSpPr>
        <p:spPr bwMode="auto">
          <a:xfrm>
            <a:off x="301625" y="1500188"/>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Select </a:t>
            </a: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层</a:t>
            </a:r>
            <a:endParaRPr kumimoji="0" lang="zh-CN" alt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
          <p:cNvSpPr>
            <a:spLocks noGrp="1" noRot="1"/>
          </p:cNvSpPr>
          <p:nvPr>
            <p:ph type="title"/>
          </p:nvPr>
        </p:nvSpPr>
        <p:spPr>
          <a:ln/>
        </p:spPr>
        <p:txBody>
          <a:bodyPr wrap="square" lIns="91440" tIns="45720" rIns="91440" bIns="45720" anchor="ctr" anchorCtr="0"/>
          <a:p>
            <a:endParaRPr lang="zh-CN" altLang="en-US" dirty="0"/>
          </a:p>
        </p:txBody>
      </p:sp>
      <p:sp>
        <p:nvSpPr>
          <p:cNvPr id="10242" name="Rectangle 3"/>
          <p:cNvSpPr>
            <a:spLocks noGrp="1" noRot="1"/>
          </p:cNvSpPr>
          <p:nvPr>
            <p:ph idx="1"/>
          </p:nvPr>
        </p:nvSpPr>
        <p:spPr>
          <a:ln/>
        </p:spPr>
        <p:txBody>
          <a:bodyPr wrap="square" lIns="91440" tIns="45720" rIns="91440" bIns="45720" anchor="t" anchorCtr="0"/>
          <a:p>
            <a:pPr eaLnBrk="1" hangingPunct="1"/>
            <a:endParaRPr lang="zh-CN" altLang="zh-CN" dirty="0"/>
          </a:p>
        </p:txBody>
      </p:sp>
      <p:sp>
        <p:nvSpPr>
          <p:cNvPr id="10243"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10244"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pic>
        <p:nvPicPr>
          <p:cNvPr id="10245" name="Picture 5"/>
          <p:cNvPicPr>
            <a:picLocks noChangeAspect="1"/>
          </p:cNvPicPr>
          <p:nvPr/>
        </p:nvPicPr>
        <p:blipFill>
          <a:blip r:embed="rId1"/>
          <a:srcRect t="34587" b="5844"/>
          <a:stretch>
            <a:fillRect/>
          </a:stretch>
        </p:blipFill>
        <p:spPr>
          <a:xfrm>
            <a:off x="1692275" y="1593850"/>
            <a:ext cx="4994275" cy="4930775"/>
          </a:xfrm>
          <a:prstGeom prst="rect">
            <a:avLst/>
          </a:prstGeom>
          <a:noFill/>
          <a:ln w="9525">
            <a:noFill/>
          </a:ln>
        </p:spPr>
      </p:pic>
      <p:sp>
        <p:nvSpPr>
          <p:cNvPr id="9" name="内容占位符 2"/>
          <p:cNvSpPr txBox="1"/>
          <p:nvPr/>
        </p:nvSpPr>
        <p:spPr bwMode="auto">
          <a:xfrm>
            <a:off x="395288" y="995363"/>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Select </a:t>
            </a: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层</a:t>
            </a:r>
            <a:endParaRPr kumimoji="0" lang="zh-CN" alt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
        <p:nvSpPr>
          <p:cNvPr id="10247" name="Rectangle 2"/>
          <p:cNvSpPr txBox="1">
            <a:spLocks noRot="1"/>
          </p:cNvSpPr>
          <p:nvPr/>
        </p:nvSpPr>
        <p:spPr>
          <a:xfrm>
            <a:off x="395288" y="180975"/>
            <a:ext cx="8540750" cy="1143000"/>
          </a:xfrm>
          <a:prstGeom prst="rect">
            <a:avLst/>
          </a:prstGeom>
          <a:noFill/>
          <a:ln w="9525">
            <a:noFill/>
          </a:ln>
        </p:spPr>
        <p:txBody>
          <a:bodyPr anchor="ctr" anchorCtr="0"/>
          <a:p>
            <a:pPr algn="ctr">
              <a:buFont typeface="Wingdings" panose="05000000000000000000" pitchFamily="2" charset="2"/>
            </a:pPr>
            <a:r>
              <a:rPr lang="en-US" altLang="zh-CN" sz="4400" dirty="0">
                <a:solidFill>
                  <a:schemeClr val="tx2"/>
                </a:solidFill>
                <a:latin typeface="Arial" panose="020B0604020202020204" pitchFamily="34" charset="0"/>
                <a:ea typeface="宋体" panose="02010600030101010101" pitchFamily="2" charset="-122"/>
              </a:rPr>
              <a:t>5.1 </a:t>
            </a:r>
            <a:r>
              <a:rPr lang="zh-CN" altLang="en-US" sz="4400" dirty="0">
                <a:solidFill>
                  <a:schemeClr val="tx2"/>
                </a:solidFill>
                <a:latin typeface="Arial" panose="020B0604020202020204" pitchFamily="34" charset="0"/>
                <a:ea typeface="宋体" panose="02010600030101010101" pitchFamily="2" charset="-122"/>
              </a:rPr>
              <a:t>有源层</a:t>
            </a:r>
            <a:endParaRPr lang="zh-CN" altLang="en-US" sz="4400" dirty="0">
              <a:solidFill>
                <a:schemeClr val="tx2"/>
              </a:solidFill>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noRot="1"/>
          </p:cNvSpPr>
          <p:nvPr>
            <p:ph type="title"/>
          </p:nvPr>
        </p:nvSpPr>
        <p:spPr>
          <a:ln/>
        </p:spPr>
        <p:txBody>
          <a:bodyPr wrap="square" lIns="91440" tIns="45720" rIns="91440" bIns="45720" anchor="ctr" anchorCtr="0"/>
          <a:p>
            <a:endParaRPr lang="zh-CN" altLang="en-US" dirty="0"/>
          </a:p>
        </p:txBody>
      </p:sp>
      <p:sp>
        <p:nvSpPr>
          <p:cNvPr id="11266" name="Rectangle 3"/>
          <p:cNvSpPr>
            <a:spLocks noGrp="1" noRot="1"/>
          </p:cNvSpPr>
          <p:nvPr>
            <p:ph idx="1"/>
          </p:nvPr>
        </p:nvSpPr>
        <p:spPr>
          <a:ln/>
        </p:spPr>
        <p:txBody>
          <a:bodyPr wrap="square" lIns="91440" tIns="45720" rIns="91440" bIns="45720" anchor="t" anchorCtr="0"/>
          <a:p>
            <a:pPr eaLnBrk="1" hangingPunct="1"/>
            <a:r>
              <a:rPr lang="zh-CN" altLang="en-US" dirty="0"/>
              <a:t>在图</a:t>
            </a:r>
            <a:r>
              <a:rPr lang="en-US" altLang="zh-CN" dirty="0"/>
              <a:t>i</a:t>
            </a:r>
            <a:r>
              <a:rPr lang="zh-CN" altLang="en-US" dirty="0"/>
              <a:t>和图</a:t>
            </a:r>
            <a:r>
              <a:rPr lang="en-US" altLang="zh-CN" dirty="0"/>
              <a:t>j</a:t>
            </a:r>
            <a:r>
              <a:rPr lang="zh-CN" altLang="en-US" dirty="0"/>
              <a:t>中，同时可以看到用一个单独的层（</a:t>
            </a:r>
            <a:r>
              <a:rPr lang="en-US" altLang="zh-CN" dirty="0"/>
              <a:t>N+</a:t>
            </a:r>
            <a:r>
              <a:rPr lang="zh-CN" altLang="en-US" dirty="0"/>
              <a:t>）来取代两层（</a:t>
            </a:r>
            <a:r>
              <a:rPr lang="en-US" altLang="zh-CN" dirty="0"/>
              <a:t>active</a:t>
            </a:r>
            <a:r>
              <a:rPr lang="zh-CN" altLang="en-US" dirty="0"/>
              <a:t>层和</a:t>
            </a:r>
            <a:r>
              <a:rPr lang="en-US" altLang="zh-CN" dirty="0"/>
              <a:t>n-select</a:t>
            </a:r>
            <a:r>
              <a:rPr lang="zh-CN" altLang="en-US" dirty="0"/>
              <a:t>层）</a:t>
            </a:r>
            <a:endParaRPr lang="zh-CN" altLang="en-US" dirty="0"/>
          </a:p>
          <a:p>
            <a:pPr eaLnBrk="1" hangingPunct="1"/>
            <a:r>
              <a:rPr lang="zh-CN" altLang="en-US" dirty="0"/>
              <a:t>图</a:t>
            </a:r>
            <a:r>
              <a:rPr lang="en-US" altLang="zh-CN" dirty="0"/>
              <a:t>i</a:t>
            </a:r>
            <a:r>
              <a:rPr lang="zh-CN" altLang="en-US" dirty="0"/>
              <a:t>中的</a:t>
            </a:r>
            <a:r>
              <a:rPr lang="en-US" altLang="zh-CN" dirty="0"/>
              <a:t>n-select</a:t>
            </a:r>
            <a:r>
              <a:rPr lang="zh-CN" altLang="en-US" dirty="0"/>
              <a:t>是一个导出掩模。它通过将</a:t>
            </a:r>
            <a:r>
              <a:rPr lang="en-US" altLang="zh-CN" dirty="0"/>
              <a:t>N+</a:t>
            </a:r>
            <a:r>
              <a:rPr lang="zh-CN" altLang="en-US" dirty="0"/>
              <a:t>层尺寸放大出来。考虑到误对准的存在，</a:t>
            </a:r>
            <a:r>
              <a:rPr lang="en-US" altLang="zh-CN" dirty="0"/>
              <a:t>n-select</a:t>
            </a:r>
            <a:r>
              <a:rPr lang="zh-CN" altLang="en-US" dirty="0"/>
              <a:t>掩模必须比</a:t>
            </a:r>
            <a:r>
              <a:rPr lang="en-US" altLang="zh-CN" dirty="0"/>
              <a:t>active</a:t>
            </a:r>
            <a:r>
              <a:rPr lang="zh-CN" altLang="en-US" dirty="0"/>
              <a:t>掩模要大。</a:t>
            </a:r>
            <a:endParaRPr lang="zh-CN" altLang="en-US" dirty="0"/>
          </a:p>
          <a:p>
            <a:pPr eaLnBrk="1" hangingPunct="1"/>
            <a:endParaRPr lang="en-US" altLang="zh-CN" dirty="0"/>
          </a:p>
        </p:txBody>
      </p:sp>
      <p:sp>
        <p:nvSpPr>
          <p:cNvPr id="11267"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11268"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
        <p:nvSpPr>
          <p:cNvPr id="8" name="内容占位符 2"/>
          <p:cNvSpPr txBox="1"/>
          <p:nvPr/>
        </p:nvSpPr>
        <p:spPr bwMode="auto">
          <a:xfrm>
            <a:off x="395288" y="1319213"/>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Select </a:t>
            </a: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层</a:t>
            </a:r>
            <a:endParaRPr kumimoji="0" lang="zh-CN" alt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
        <p:nvSpPr>
          <p:cNvPr id="11270" name="Rectangle 2"/>
          <p:cNvSpPr txBox="1">
            <a:spLocks noRot="1"/>
          </p:cNvSpPr>
          <p:nvPr/>
        </p:nvSpPr>
        <p:spPr>
          <a:xfrm>
            <a:off x="395288" y="503238"/>
            <a:ext cx="8540750" cy="1143000"/>
          </a:xfrm>
          <a:prstGeom prst="rect">
            <a:avLst/>
          </a:prstGeom>
          <a:noFill/>
          <a:ln w="9525">
            <a:noFill/>
          </a:ln>
        </p:spPr>
        <p:txBody>
          <a:bodyPr anchor="ctr" anchorCtr="0"/>
          <a:p>
            <a:pPr algn="ctr">
              <a:buFont typeface="Wingdings" panose="05000000000000000000" pitchFamily="2" charset="2"/>
            </a:pPr>
            <a:r>
              <a:rPr lang="en-US" altLang="zh-CN" sz="4400" dirty="0">
                <a:solidFill>
                  <a:schemeClr val="tx2"/>
                </a:solidFill>
                <a:latin typeface="Arial" panose="020B0604020202020204" pitchFamily="34" charset="0"/>
                <a:ea typeface="宋体" panose="02010600030101010101" pitchFamily="2" charset="-122"/>
              </a:rPr>
              <a:t>5.1 </a:t>
            </a:r>
            <a:r>
              <a:rPr lang="zh-CN" altLang="en-US" sz="4400" dirty="0">
                <a:solidFill>
                  <a:schemeClr val="tx2"/>
                </a:solidFill>
                <a:latin typeface="Arial" panose="020B0604020202020204" pitchFamily="34" charset="0"/>
                <a:ea typeface="宋体" panose="02010600030101010101" pitchFamily="2" charset="-122"/>
              </a:rPr>
              <a:t>有源层</a:t>
            </a:r>
            <a:endParaRPr lang="zh-CN" altLang="en-US" sz="4400" dirty="0">
              <a:solidFill>
                <a:schemeClr val="tx2"/>
              </a:solidFill>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noRot="1"/>
          </p:cNvSpPr>
          <p:nvPr>
            <p:ph type="title"/>
          </p:nvPr>
        </p:nvSpPr>
        <p:spPr>
          <a:ln/>
        </p:spPr>
        <p:txBody>
          <a:bodyPr wrap="square" lIns="91440" tIns="45720" rIns="91440" bIns="45720" anchor="ctr" anchorCtr="0"/>
          <a:p>
            <a:pPr eaLnBrk="1" hangingPunct="1"/>
            <a:r>
              <a:rPr lang="en-US" altLang="zh-CN" dirty="0"/>
              <a:t>5.2 </a:t>
            </a:r>
            <a:r>
              <a:rPr lang="zh-CN" altLang="en-US" dirty="0"/>
              <a:t>多晶硅层</a:t>
            </a:r>
            <a:endParaRPr lang="zh-CN" altLang="en-US" dirty="0"/>
          </a:p>
        </p:txBody>
      </p:sp>
      <p:sp>
        <p:nvSpPr>
          <p:cNvPr id="80899" name="Rectangle 3"/>
          <p:cNvSpPr>
            <a:spLocks noGrp="1" noRot="1"/>
          </p:cNvSpPr>
          <p:nvPr>
            <p:ph idx="1"/>
          </p:nvPr>
        </p:nvSpPr>
        <p:spPr>
          <a:ln/>
        </p:spPr>
        <p:txBody>
          <a:bodyPr wrap="square" lIns="91440" tIns="45720" rIns="91440" bIns="45720" anchor="t" anchorCtr="0"/>
          <a:p>
            <a:pPr eaLnBrk="1" hangingPunct="1"/>
            <a:r>
              <a:rPr lang="zh-CN" altLang="en-US" sz="2800" dirty="0"/>
              <a:t>多晶硅层（</a:t>
            </a:r>
            <a:r>
              <a:rPr lang="en-US" altLang="zh-CN" sz="2800" dirty="0"/>
              <a:t>poly</a:t>
            </a:r>
            <a:r>
              <a:rPr lang="zh-CN" altLang="en-US" sz="2800" dirty="0"/>
              <a:t>）主要用于形成</a:t>
            </a:r>
            <a:r>
              <a:rPr lang="en-US" altLang="zh-CN" sz="2800" dirty="0"/>
              <a:t>MOS</a:t>
            </a:r>
            <a:r>
              <a:rPr lang="zh-CN" altLang="en-US" sz="2800" dirty="0"/>
              <a:t>管。</a:t>
            </a:r>
            <a:r>
              <a:rPr lang="en-US" altLang="zh-CN" sz="2800" dirty="0"/>
              <a:t>MOS</a:t>
            </a:r>
            <a:r>
              <a:rPr lang="zh-CN" altLang="en-US" sz="2800" dirty="0"/>
              <a:t>管的栅是由多晶硅形成的，</a:t>
            </a:r>
            <a:r>
              <a:rPr lang="en-US" altLang="zh-CN" sz="2800" dirty="0"/>
              <a:t>MOS</a:t>
            </a:r>
            <a:r>
              <a:rPr lang="zh-CN" altLang="en-US" sz="2800" dirty="0"/>
              <a:t>管的源和漏是由</a:t>
            </a:r>
            <a:r>
              <a:rPr lang="en-US" altLang="zh-CN" sz="2800" dirty="0"/>
              <a:t>N+/P+</a:t>
            </a:r>
            <a:r>
              <a:rPr lang="zh-CN" altLang="en-US" sz="2800" dirty="0"/>
              <a:t>注入形成的（</a:t>
            </a:r>
            <a:r>
              <a:rPr lang="en-US" altLang="zh-CN" sz="2800" dirty="0"/>
              <a:t>NMOS/PMOS</a:t>
            </a:r>
            <a:r>
              <a:rPr lang="zh-CN" altLang="en-US" sz="2800" dirty="0"/>
              <a:t>）。集成</a:t>
            </a:r>
            <a:r>
              <a:rPr lang="en-US" altLang="zh-CN" sz="2800" dirty="0"/>
              <a:t>MOS</a:t>
            </a:r>
            <a:r>
              <a:rPr lang="zh-CN" altLang="en-US" sz="2800" dirty="0"/>
              <a:t>管的源和漏是可以互换的。</a:t>
            </a:r>
            <a:endParaRPr lang="zh-CN" altLang="en-US" sz="2800" dirty="0"/>
          </a:p>
          <a:p>
            <a:pPr eaLnBrk="1" hangingPunct="1"/>
            <a:r>
              <a:rPr lang="zh-CN" altLang="en-US" sz="2800" dirty="0"/>
              <a:t>当查看一个复杂的版图时，</a:t>
            </a:r>
            <a:r>
              <a:rPr lang="zh-CN" altLang="en-US" sz="2800" dirty="0">
                <a:solidFill>
                  <a:srgbClr val="FF0000"/>
                </a:solidFill>
              </a:rPr>
              <a:t>确定其中</a:t>
            </a:r>
            <a:r>
              <a:rPr lang="en-US" altLang="zh-CN" sz="2800" dirty="0">
                <a:solidFill>
                  <a:srgbClr val="FF0000"/>
                </a:solidFill>
              </a:rPr>
              <a:t>MOS</a:t>
            </a:r>
            <a:r>
              <a:rPr lang="zh-CN" altLang="en-US" sz="2800" dirty="0">
                <a:solidFill>
                  <a:srgbClr val="FF0000"/>
                </a:solidFill>
              </a:rPr>
              <a:t>管个数</a:t>
            </a:r>
            <a:r>
              <a:rPr lang="zh-CN" altLang="en-US" sz="2800" dirty="0"/>
              <a:t>的直接方法就是简单数</a:t>
            </a:r>
            <a:r>
              <a:rPr lang="en-US" altLang="zh-CN" sz="2800" dirty="0">
                <a:solidFill>
                  <a:srgbClr val="FF0000"/>
                </a:solidFill>
              </a:rPr>
              <a:t>poly</a:t>
            </a:r>
            <a:r>
              <a:rPr lang="zh-CN" altLang="en-US" sz="2800" dirty="0">
                <a:solidFill>
                  <a:srgbClr val="FF0000"/>
                </a:solidFill>
              </a:rPr>
              <a:t>穿过</a:t>
            </a:r>
            <a:r>
              <a:rPr lang="en-US" altLang="zh-CN" sz="2800" dirty="0">
                <a:solidFill>
                  <a:srgbClr val="FF0000"/>
                </a:solidFill>
              </a:rPr>
              <a:t>active</a:t>
            </a:r>
            <a:r>
              <a:rPr lang="zh-CN" altLang="en-US" sz="2800" dirty="0">
                <a:solidFill>
                  <a:srgbClr val="FF0000"/>
                </a:solidFill>
              </a:rPr>
              <a:t>的次数。</a:t>
            </a:r>
            <a:endParaRPr lang="zh-CN" altLang="en-US" sz="2800" dirty="0">
              <a:solidFill>
                <a:srgbClr val="FF0000"/>
              </a:solidFill>
            </a:endParaRPr>
          </a:p>
          <a:p>
            <a:pPr eaLnBrk="1" hangingPunct="1"/>
            <a:r>
              <a:rPr lang="zh-CN" altLang="en-US" sz="2800" dirty="0"/>
              <a:t>自对准栅</a:t>
            </a:r>
            <a:endParaRPr lang="zh-CN" altLang="en-US" sz="2800" dirty="0"/>
          </a:p>
        </p:txBody>
      </p:sp>
      <p:sp>
        <p:nvSpPr>
          <p:cNvPr id="12291"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12292"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899">
                                            <p:txEl>
                                              <p:charRg st="86" end="135"/>
                                            </p:txEl>
                                          </p:spTgt>
                                        </p:tgtEl>
                                        <p:attrNameLst>
                                          <p:attrName>style.visibility</p:attrName>
                                        </p:attrNameLst>
                                      </p:cBhvr>
                                      <p:to>
                                        <p:strVal val="visible"/>
                                      </p:to>
                                    </p:set>
                                    <p:anim calcmode="lin" valueType="num">
                                      <p:cBhvr additive="base">
                                        <p:cTn id="7" dur="1000" fill="hold"/>
                                        <p:tgtEl>
                                          <p:spTgt spid="80899">
                                            <p:txEl>
                                              <p:charRg st="86" end="135"/>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80899">
                                            <p:txEl>
                                              <p:charRg st="86" end="13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899">
                                            <p:txEl>
                                              <p:charRg st="135" end="140"/>
                                            </p:txEl>
                                          </p:spTgt>
                                        </p:tgtEl>
                                        <p:attrNameLst>
                                          <p:attrName>style.visibility</p:attrName>
                                        </p:attrNameLst>
                                      </p:cBhvr>
                                      <p:to>
                                        <p:strVal val="visible"/>
                                      </p:to>
                                    </p:set>
                                    <p:anim calcmode="lin" valueType="num">
                                      <p:cBhvr additive="base">
                                        <p:cTn id="13" dur="500" fill="hold"/>
                                        <p:tgtEl>
                                          <p:spTgt spid="80899">
                                            <p:txEl>
                                              <p:charRg st="135" end="14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899">
                                            <p:txEl>
                                              <p:charRg st="135" end="14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noRot="1"/>
          </p:cNvSpPr>
          <p:nvPr>
            <p:ph type="title"/>
          </p:nvPr>
        </p:nvSpPr>
        <p:spPr>
          <a:ln/>
        </p:spPr>
        <p:txBody>
          <a:bodyPr wrap="square" lIns="91440" tIns="45720" rIns="91440" bIns="45720" anchor="ctr" anchorCtr="0"/>
          <a:p>
            <a:pPr eaLnBrk="1" hangingPunct="1"/>
            <a:r>
              <a:rPr lang="en-US" altLang="zh-CN" dirty="0"/>
              <a:t>5.2 </a:t>
            </a:r>
            <a:r>
              <a:rPr lang="zh-CN" altLang="en-US" dirty="0"/>
              <a:t>多晶硅层</a:t>
            </a:r>
            <a:endParaRPr lang="zh-CN" altLang="en-US" dirty="0"/>
          </a:p>
        </p:txBody>
      </p:sp>
      <p:sp>
        <p:nvSpPr>
          <p:cNvPr id="13314" name="Rectangle 3"/>
          <p:cNvSpPr>
            <a:spLocks noGrp="1" noRot="1"/>
          </p:cNvSpPr>
          <p:nvPr>
            <p:ph idx="1"/>
          </p:nvPr>
        </p:nvSpPr>
        <p:spPr>
          <a:ln/>
        </p:spPr>
        <p:txBody>
          <a:bodyPr wrap="square" lIns="91440" tIns="45720" rIns="91440" bIns="45720" anchor="t" anchorCtr="0"/>
          <a:p>
            <a:pPr eaLnBrk="1" hangingPunct="1"/>
            <a:endParaRPr lang="zh-CN" altLang="zh-CN" dirty="0"/>
          </a:p>
        </p:txBody>
      </p:sp>
      <p:sp>
        <p:nvSpPr>
          <p:cNvPr id="13315" name="页脚占位符 4"/>
          <p:cNvSpPr>
            <a:spLocks noGrp="1"/>
          </p:cNvSpPr>
          <p:nvPr>
            <p:ph type="ftr" sz="quarter" idx="11"/>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eaLnBrk="1" hangingPunct="1"/>
            <a:r>
              <a:rPr lang="en-US" altLang="zh-CN" sz="1400" dirty="0"/>
              <a:t>CMOS</a:t>
            </a:r>
            <a:r>
              <a:rPr lang="zh-CN" altLang="en-US" sz="1400" dirty="0"/>
              <a:t>集成电路原理与设计</a:t>
            </a:r>
            <a:r>
              <a:rPr lang="en-US" altLang="zh-CN" sz="1400" dirty="0"/>
              <a:t>:</a:t>
            </a:r>
            <a:r>
              <a:rPr lang="zh-CN" altLang="en-US" sz="1400" dirty="0"/>
              <a:t>有源层和多晶硅层</a:t>
            </a:r>
            <a:endParaRPr lang="en-US" altLang="zh-CN" sz="1400" dirty="0"/>
          </a:p>
        </p:txBody>
      </p:sp>
      <p:sp>
        <p:nvSpPr>
          <p:cNvPr id="13316" name="灯片编号占位符 5"/>
          <p:cNvSpPr>
            <a:spLocks noGrp="1"/>
          </p:cNvSpPr>
          <p:nvPr>
            <p:ph type="sldNum" sz="quarter" idx="12"/>
          </p:nvPr>
        </p:nvSpPr>
        <p:spPr>
          <a:ln/>
        </p:spPr>
        <p:txBody>
          <a:bodyPr wrap="square" lIns="91440" tIns="45720" rIns="91440" bIns="45720" anchor="t" anchorCtr="0"/>
          <a:lstStyle>
            <a:lvl1pPr marL="0" lvl="0" indent="0" algn="l" defTabSz="914400" eaLnBrk="0" fontAlgn="base" latinLnBrk="0" hangingPunct="0">
              <a:lnSpc>
                <a:spcPct val="100000"/>
              </a:lnSpc>
              <a:spcBef>
                <a:spcPct val="0"/>
              </a:spcBef>
              <a:spcAft>
                <a:spcPct val="0"/>
              </a:spcAft>
              <a:buFontTx/>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1" hangingPunct="1"/>
            <a:fld id="{9A0DB2DC-4C9A-4742-B13C-FB6460FD3503}" type="slidenum">
              <a:rPr lang="en-US" altLang="zh-CN" sz="1400" dirty="0"/>
            </a:fld>
            <a:endParaRPr lang="en-US" altLang="zh-CN" sz="1400" dirty="0"/>
          </a:p>
        </p:txBody>
      </p:sp>
      <p:pic>
        <p:nvPicPr>
          <p:cNvPr id="13317" name="Picture 6"/>
          <p:cNvPicPr>
            <a:picLocks noChangeAspect="1"/>
          </p:cNvPicPr>
          <p:nvPr/>
        </p:nvPicPr>
        <p:blipFill>
          <a:blip r:embed="rId1"/>
          <a:srcRect b="35088"/>
          <a:stretch>
            <a:fillRect/>
          </a:stretch>
        </p:blipFill>
        <p:spPr>
          <a:xfrm>
            <a:off x="684213" y="1916113"/>
            <a:ext cx="3857625" cy="4032250"/>
          </a:xfrm>
          <a:prstGeom prst="rect">
            <a:avLst/>
          </a:prstGeom>
          <a:noFill/>
          <a:ln w="9525">
            <a:noFill/>
          </a:ln>
        </p:spPr>
      </p:pic>
      <p:pic>
        <p:nvPicPr>
          <p:cNvPr id="13318" name="Picture 7"/>
          <p:cNvPicPr>
            <a:picLocks noChangeAspect="1"/>
          </p:cNvPicPr>
          <p:nvPr/>
        </p:nvPicPr>
        <p:blipFill>
          <a:blip r:embed="rId1"/>
          <a:srcRect t="63762"/>
          <a:stretch>
            <a:fillRect/>
          </a:stretch>
        </p:blipFill>
        <p:spPr>
          <a:xfrm>
            <a:off x="4787900" y="1989138"/>
            <a:ext cx="3857625" cy="2251075"/>
          </a:xfrm>
          <a:prstGeom prst="rect">
            <a:avLst/>
          </a:prstGeom>
          <a:noFill/>
          <a:ln w="9525">
            <a:noFill/>
          </a:ln>
        </p:spPr>
      </p:pic>
    </p:spTree>
  </p:cSld>
  <p:clrMapOvr>
    <a:masterClrMapping/>
  </p:clrMapOvr>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5263</Words>
  <Application>WPS 演示</Application>
  <PresentationFormat>全屏显示(4:3)</PresentationFormat>
  <Paragraphs>396</Paragraphs>
  <Slides>39</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Arial</vt:lpstr>
      <vt:lpstr>宋体</vt:lpstr>
      <vt:lpstr>Wingdings</vt:lpstr>
      <vt:lpstr>楷体_GB2312</vt:lpstr>
      <vt:lpstr>新宋体</vt:lpstr>
      <vt:lpstr>微软雅黑</vt:lpstr>
      <vt:lpstr>Calibri</vt:lpstr>
      <vt:lpstr>Arial Unicode MS</vt:lpstr>
      <vt:lpstr>古瓶荷花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Ying Ruan</dc:creator>
  <cp:lastModifiedBy>defaulblank</cp:lastModifiedBy>
  <cp:revision>71</cp:revision>
  <dcterms:created xsi:type="dcterms:W3CDTF">2009-03-05T13:59:58Z</dcterms:created>
  <dcterms:modified xsi:type="dcterms:W3CDTF">2023-12-14T10:27:25Z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54848DCF570F4345BA50928281306D35_13</vt:lpwstr>
  </property>
</Properties>
</file>