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263" r:id="rId4"/>
    <p:sldId id="257" r:id="rId5"/>
    <p:sldId id="258" r:id="rId6"/>
    <p:sldId id="259" r:id="rId7"/>
    <p:sldId id="260" r:id="rId8"/>
    <p:sldId id="261" r:id="rId9"/>
    <p:sldId id="262" r:id="rId10"/>
    <p:sldId id="264" r:id="rId11"/>
    <p:sldId id="278" r:id="rId12"/>
    <p:sldId id="265" r:id="rId13"/>
    <p:sldId id="266" r:id="rId14"/>
    <p:sldId id="267" r:id="rId15"/>
    <p:sldId id="268" r:id="rId16"/>
    <p:sldId id="269" r:id="rId17"/>
    <p:sldId id="270" r:id="rId18"/>
    <p:sldId id="272" r:id="rId19"/>
    <p:sldId id="271" r:id="rId20"/>
    <p:sldId id="273" r:id="rId21"/>
    <p:sldId id="274" r:id="rId22"/>
    <p:sldId id="275" r:id="rId23"/>
    <p:sldId id="279" r:id="rId24"/>
    <p:sldId id="276" r:id="rId25"/>
    <p:sldId id="277" r:id="rId26"/>
    <p:sldId id="280" r:id="rId27"/>
    <p:sldId id="281" r:id="rId28"/>
  </p:sldIdLst>
  <p:sldSz cx="9144000" cy="6858000" type="screen4x3"/>
  <p:notesSz cx="6858000" cy="9144000"/>
  <p:custDataLst>
    <p:tags r:id="rId33"/>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4" userDrawn="1">
          <p15:clr>
            <a:srgbClr val="A4A3A4"/>
          </p15:clr>
        </p15:guide>
        <p15:guide id="2" pos="2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249"/>
  </p:normalViewPr>
  <p:slideViewPr>
    <p:cSldViewPr showGuides="1">
      <p:cViewPr varScale="1">
        <p:scale>
          <a:sx n="77" d="100"/>
          <a:sy n="77" d="100"/>
        </p:scale>
        <p:origin x="1206" y="78"/>
      </p:cViewPr>
      <p:guideLst>
        <p:guide orient="horz" pos="2124"/>
        <p:guide pos="2882"/>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1T11:39:3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766 551,'2'0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1T11:39:3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521 822,'2'0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1T11:39:3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619 665,'2'0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1T11:39:3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823 662,'2'0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1T11:39:3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301 388,'2'0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1T11:39:3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673 707,'2'0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1T11:39:3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686 667,'2'0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1T11:39:3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1108 944,'2'0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1T11:39:3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702 634,'2'0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1T11:39:3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680 535,'-10'16</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11T11:39:3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624 666,'2'0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912B0A7A-C42E-428B-B757-CD0D7AA70AAF}"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8194" name="Rectangle 2"/>
          <p:cNvSpPr>
            <a:spLocks noGrp="1" noRot="1" noChangeArrowheads="1"/>
          </p:cNvSpPr>
          <p:nvPr>
            <p:ph type="ctrTitle"/>
          </p:nvPr>
        </p:nvSpPr>
        <p:spPr>
          <a:xfrm>
            <a:off x="3962400" y="1066800"/>
            <a:ext cx="4648200" cy="1981200"/>
          </a:xfrm>
        </p:spPr>
        <p:txBody>
          <a:bodyPr/>
          <a:lstStyle>
            <a:lvl1pPr>
              <a:defRPr/>
            </a:lvl1pPr>
          </a:lstStyle>
          <a:p>
            <a:pPr lvl="0" fontAlgn="base"/>
            <a:r>
              <a:rPr lang="zh-CN" altLang="en-US" strike="noStrike" noProof="0" smtClean="0"/>
              <a:t>单击此处编辑母版标题样式</a:t>
            </a:r>
            <a:endParaRPr lang="zh-CN" altLang="en-US" strike="noStrike" noProof="0" smtClean="0"/>
          </a:p>
        </p:txBody>
      </p:sp>
      <p:sp>
        <p:nvSpPr>
          <p:cNvPr id="8195"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lvl="0" fontAlgn="base"/>
            <a:r>
              <a:rPr lang="zh-CN" altLang="en-US" strike="noStrike" noProof="0" smtClean="0"/>
              <a:t>单击此处编辑母版副标题样式</a:t>
            </a:r>
            <a:endParaRPr lang="zh-CN" altLang="en-US" strike="noStrike" noProof="0" smtClean="0"/>
          </a:p>
        </p:txBody>
      </p:sp>
      <p:sp>
        <p:nvSpPr>
          <p:cNvPr id="7" name="Rectangle 4"/>
          <p:cNvSpPr>
            <a:spLocks noGrp="1" noChangeArrowheads="1"/>
          </p:cNvSpPr>
          <p:nvPr>
            <p:ph type="dt" sz="half" idx="2"/>
          </p:nvPr>
        </p:nvSpPr>
        <p:spPr bwMode="auto">
          <a:xfrm>
            <a:off x="301625" y="607695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0769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07695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4F32DCC-2FDE-41AA-BD73-D28C1F6064DE}"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685800"/>
            <a:ext cx="6256338" cy="5181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04800"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51375" y="1981200"/>
            <a:ext cx="4194175"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51375" y="4000500"/>
            <a:ext cx="4194175" cy="1866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04800"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1375"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4800"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1375" y="1981200"/>
            <a:ext cx="4194175"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Rectangle 2"/>
          <p:cNvSpPr>
            <a:spLocks noGrp="1" noRot="1"/>
          </p:cNvSpPr>
          <p:nvPr>
            <p:ph type="title"/>
          </p:nvPr>
        </p:nvSpPr>
        <p:spPr>
          <a:xfrm>
            <a:off x="301625" y="685800"/>
            <a:ext cx="854075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noRot="1"/>
          </p:cNvSpPr>
          <p:nvPr>
            <p:ph type="body"/>
          </p:nvPr>
        </p:nvSpPr>
        <p:spPr>
          <a:xfrm>
            <a:off x="304800" y="1981200"/>
            <a:ext cx="8540750" cy="38862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172"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3"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模拟集成电路分析与设计</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B4621782-5C0C-4015-98CE-3A4272652EF5}"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7.wmf"/><Relationship Id="rId7" Type="http://schemas.openxmlformats.org/officeDocument/2006/relationships/oleObject" Target="../embeddings/oleObject9.bin"/><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5.wmf"/><Relationship Id="rId3" Type="http://schemas.openxmlformats.org/officeDocument/2006/relationships/oleObject" Target="../embeddings/oleObject7.bin"/><Relationship Id="rId2" Type="http://schemas.openxmlformats.org/officeDocument/2006/relationships/image" Target="../media/image14.wmf"/><Relationship Id="rId16" Type="http://schemas.openxmlformats.org/officeDocument/2006/relationships/vmlDrawing" Target="../drawings/vmlDrawing3.vml"/><Relationship Id="rId15" Type="http://schemas.openxmlformats.org/officeDocument/2006/relationships/slideLayout" Target="../slideLayouts/slideLayout12.xml"/><Relationship Id="rId14" Type="http://schemas.openxmlformats.org/officeDocument/2006/relationships/image" Target="../media/image20.wmf"/><Relationship Id="rId13" Type="http://schemas.openxmlformats.org/officeDocument/2006/relationships/oleObject" Target="../embeddings/oleObject12.bin"/><Relationship Id="rId12" Type="http://schemas.openxmlformats.org/officeDocument/2006/relationships/image" Target="../media/image19.wmf"/><Relationship Id="rId11" Type="http://schemas.openxmlformats.org/officeDocument/2006/relationships/oleObject" Target="../embeddings/oleObject11.bin"/><Relationship Id="rId10" Type="http://schemas.openxmlformats.org/officeDocument/2006/relationships/image" Target="../media/image18.wmf"/><Relationship Id="rId1"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21.wmf"/><Relationship Id="rId1"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4.png"/><Relationship Id="rId3" Type="http://schemas.openxmlformats.org/officeDocument/2006/relationships/customXml" Target="../ink/ink1.xml"/><Relationship Id="rId2" Type="http://schemas.openxmlformats.org/officeDocument/2006/relationships/image" Target="../media/image23.wmf"/><Relationship Id="rId1"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13.xml"/><Relationship Id="rId5" Type="http://schemas.openxmlformats.org/officeDocument/2006/relationships/customXml" Target="../ink/ink5.xml"/><Relationship Id="rId4" Type="http://schemas.openxmlformats.org/officeDocument/2006/relationships/image" Target="../media/image24.png"/><Relationship Id="rId3" Type="http://schemas.openxmlformats.org/officeDocument/2006/relationships/customXml" Target="../ink/ink4.xml"/><Relationship Id="rId2" Type="http://schemas.openxmlformats.org/officeDocument/2006/relationships/image" Target="../media/image25.wmf"/><Relationship Id="rId1"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24.png"/><Relationship Id="rId7" Type="http://schemas.openxmlformats.org/officeDocument/2006/relationships/customXml" Target="../ink/ink6.xml"/><Relationship Id="rId6" Type="http://schemas.openxmlformats.org/officeDocument/2006/relationships/image" Target="../media/image28.wmf"/><Relationship Id="rId5" Type="http://schemas.openxmlformats.org/officeDocument/2006/relationships/oleObject" Target="../embeddings/oleObject18.bin"/><Relationship Id="rId4" Type="http://schemas.openxmlformats.org/officeDocument/2006/relationships/image" Target="../media/image27.wmf"/><Relationship Id="rId3" Type="http://schemas.openxmlformats.org/officeDocument/2006/relationships/oleObject" Target="../embeddings/oleObject17.bin"/><Relationship Id="rId2" Type="http://schemas.openxmlformats.org/officeDocument/2006/relationships/image" Target="../media/image26.wmf"/><Relationship Id="rId10" Type="http://schemas.openxmlformats.org/officeDocument/2006/relationships/vmlDrawing" Target="../drawings/vmlDrawing7.vml"/><Relationship Id="rId1"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3.xml"/><Relationship Id="rId2" Type="http://schemas.openxmlformats.org/officeDocument/2006/relationships/image" Target="../media/image29.wmf"/><Relationship Id="rId1"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customXml" Target="../ink/ink11.xml"/><Relationship Id="rId7" Type="http://schemas.openxmlformats.org/officeDocument/2006/relationships/customXml" Target="../ink/ink10.xml"/><Relationship Id="rId6" Type="http://schemas.openxmlformats.org/officeDocument/2006/relationships/customXml" Target="../ink/ink9.xml"/><Relationship Id="rId5" Type="http://schemas.openxmlformats.org/officeDocument/2006/relationships/image" Target="../media/image31.png"/><Relationship Id="rId4" Type="http://schemas.openxmlformats.org/officeDocument/2006/relationships/customXml" Target="../ink/ink8.xml"/><Relationship Id="rId3" Type="http://schemas.openxmlformats.org/officeDocument/2006/relationships/image" Target="../media/image24.png"/><Relationship Id="rId2" Type="http://schemas.openxmlformats.org/officeDocument/2006/relationships/customXml" Target="../ink/ink7.xml"/><Relationship Id="rId1" Type="http://schemas.openxmlformats.org/officeDocument/2006/relationships/image" Target="../media/image3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3.xml"/><Relationship Id="rId2" Type="http://schemas.openxmlformats.org/officeDocument/2006/relationships/image" Target="../media/image32.wmf"/><Relationship Id="rId1"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2.xml"/><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2.xml"/><Relationship Id="rId4" Type="http://schemas.openxmlformats.org/officeDocument/2006/relationships/image" Target="../media/image11.wmf"/><Relationship Id="rId3" Type="http://schemas.openxmlformats.org/officeDocument/2006/relationships/oleObject" Target="../embeddings/oleObject5.bin"/><Relationship Id="rId2" Type="http://schemas.openxmlformats.org/officeDocument/2006/relationships/image" Target="../media/image10.w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6"/>
          <p:cNvSpPr>
            <a:spLocks noGrp="1"/>
          </p:cNvSpPr>
          <p:nvPr>
            <p:ph type="sldNum" sz="quarter" idx="4"/>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
        <p:nvSpPr>
          <p:cNvPr id="4098" name="Rectangle 2"/>
          <p:cNvSpPr>
            <a:spLocks noGrp="1" noRot="1"/>
          </p:cNvSpPr>
          <p:nvPr>
            <p:ph type="ctrTitle"/>
          </p:nvPr>
        </p:nvSpPr>
        <p:spPr/>
        <p:txBody>
          <a:bodyPr vert="horz" wrap="square" lIns="91440" tIns="45720" rIns="91440" bIns="45720" anchor="ctr" anchorCtr="0"/>
          <a:p>
            <a:pPr eaLnBrk="1" hangingPunct="1">
              <a:buClrTx/>
              <a:buSzTx/>
              <a:buFontTx/>
            </a:pPr>
            <a:r>
              <a:rPr lang="zh-CN" altLang="en-US" kern="1200" dirty="0">
                <a:latin typeface="+mj-lt"/>
                <a:ea typeface="+mj-ea"/>
                <a:cs typeface="+mj-cs"/>
              </a:rPr>
              <a:t>第</a:t>
            </a:r>
            <a:r>
              <a:rPr lang="en-US" altLang="zh-CN" kern="1200" dirty="0">
                <a:latin typeface="+mj-lt"/>
                <a:ea typeface="+mj-ea"/>
                <a:cs typeface="+mj-cs"/>
              </a:rPr>
              <a:t>8</a:t>
            </a:r>
            <a:r>
              <a:rPr lang="zh-CN" altLang="en-US" kern="1200" dirty="0">
                <a:latin typeface="+mj-lt"/>
                <a:ea typeface="+mj-ea"/>
                <a:cs typeface="+mj-cs"/>
              </a:rPr>
              <a:t>章</a:t>
            </a:r>
            <a:br>
              <a:rPr lang="en-US" altLang="zh-CN" kern="1200" dirty="0">
                <a:latin typeface="+mj-lt"/>
                <a:ea typeface="+mj-ea"/>
                <a:cs typeface="+mj-cs"/>
              </a:rPr>
            </a:br>
            <a:r>
              <a:rPr lang="en-US" altLang="zh-CN" kern="1200" dirty="0">
                <a:latin typeface="+mj-lt"/>
                <a:ea typeface="+mj-ea"/>
                <a:cs typeface="+mj-cs"/>
              </a:rPr>
              <a:t>MOS </a:t>
            </a:r>
            <a:r>
              <a:rPr lang="zh-CN" altLang="en-US" kern="1200" dirty="0">
                <a:latin typeface="+mj-lt"/>
                <a:ea typeface="+mj-ea"/>
                <a:cs typeface="+mj-cs"/>
              </a:rPr>
              <a:t>管工作原理</a:t>
            </a:r>
            <a:endParaRPr lang="zh-CN" altLang="en-US" kern="1200" dirty="0">
              <a:latin typeface="+mj-lt"/>
              <a:ea typeface="+mj-ea"/>
              <a:cs typeface="+mj-cs"/>
            </a:endParaRPr>
          </a:p>
        </p:txBody>
      </p:sp>
      <p:sp>
        <p:nvSpPr>
          <p:cNvPr id="4099" name="Rectangle 3"/>
          <p:cNvSpPr>
            <a:spLocks noGrp="1" noRot="1"/>
          </p:cNvSpPr>
          <p:nvPr>
            <p:ph type="subTitle" idx="1"/>
          </p:nvPr>
        </p:nvSpPr>
        <p:spPr/>
        <p:txBody>
          <a:bodyPr vert="horz" wrap="square" lIns="91440" tIns="45720" rIns="91440" bIns="45720" anchor="t" anchorCtr="0"/>
          <a:p>
            <a:pPr eaLnBrk="1" fontAlgn="base" hangingPunct="1">
              <a:buSzPct val="70000"/>
            </a:pPr>
            <a:endParaRPr lang="zh-CN" altLang="zh-CN" strike="noStrike" kern="1200" noProof="1"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13314" name="Rectangle 2"/>
          <p:cNvSpPr>
            <a:spLocks noGrp="1" noRot="1"/>
          </p:cNvSpPr>
          <p:nvPr>
            <p:ph type="title"/>
          </p:nvPr>
        </p:nvSpPr>
        <p:spPr/>
        <p:txBody>
          <a:bodyPr vert="horz" wrap="square" lIns="91440" tIns="45720" rIns="91440" bIns="45720" anchor="ctr" anchorCtr="0"/>
          <a:p>
            <a:pPr eaLnBrk="1" hangingPunct="1"/>
            <a:r>
              <a:rPr lang="en-US" altLang="zh-CN" dirty="0"/>
              <a:t>8.2 MOS</a:t>
            </a:r>
            <a:r>
              <a:rPr lang="zh-CN" altLang="en-US" dirty="0"/>
              <a:t>管阈值电压</a:t>
            </a:r>
            <a:endParaRPr lang="zh-CN" altLang="en-US" dirty="0"/>
          </a:p>
        </p:txBody>
      </p:sp>
      <p:sp>
        <p:nvSpPr>
          <p:cNvPr id="13315" name="Rectangle 3"/>
          <p:cNvSpPr>
            <a:spLocks noGrp="1" noRot="1"/>
          </p:cNvSpPr>
          <p:nvPr>
            <p:ph idx="1"/>
          </p:nvPr>
        </p:nvSpPr>
        <p:spPr/>
        <p:txBody>
          <a:bodyPr vert="horz" wrap="square" lIns="91440" tIns="45720" rIns="91440" bIns="45720" anchor="t" anchorCtr="0"/>
          <a:p>
            <a:pPr eaLnBrk="1" hangingPunct="1"/>
            <a:r>
              <a:rPr lang="zh-CN" altLang="en-US" dirty="0"/>
              <a:t>定性了解体效应</a:t>
            </a:r>
            <a:endParaRPr lang="zh-CN" altLang="en-US" dirty="0"/>
          </a:p>
          <a:p>
            <a:pPr eaLnBrk="1" hangingPunct="1">
              <a:buNone/>
            </a:pPr>
            <a:r>
              <a:rPr lang="zh-CN" altLang="en-US" dirty="0"/>
              <a:t>随着源端电势升至超过体（衬底）电势，电子从沟道中被吸引到</a:t>
            </a:r>
            <a:r>
              <a:rPr lang="en-US" altLang="zh-CN" dirty="0"/>
              <a:t>V</a:t>
            </a:r>
            <a:r>
              <a:rPr lang="en-US" altLang="zh-CN" baseline="-25000" dirty="0"/>
              <a:t>SB</a:t>
            </a:r>
            <a:r>
              <a:rPr lang="zh-CN" altLang="en-US" dirty="0"/>
              <a:t>的正端。为了保持表面反型，必须要在</a:t>
            </a:r>
            <a:r>
              <a:rPr lang="en-US" altLang="zh-CN" dirty="0"/>
              <a:t>MOS</a:t>
            </a:r>
            <a:r>
              <a:rPr lang="zh-CN" altLang="en-US" dirty="0"/>
              <a:t>管上施加一个更大的</a:t>
            </a:r>
            <a:r>
              <a:rPr lang="en-US" altLang="zh-CN" dirty="0"/>
              <a:t>V</a:t>
            </a:r>
            <a:r>
              <a:rPr lang="en-US" altLang="zh-CN" baseline="-25000" dirty="0"/>
              <a:t>GS</a:t>
            </a:r>
            <a:endParaRPr lang="en-US" altLang="zh-CN" baseline="-25000" dirty="0"/>
          </a:p>
        </p:txBody>
      </p:sp>
      <p:pic>
        <p:nvPicPr>
          <p:cNvPr id="13316" name="Picture 4"/>
          <p:cNvPicPr>
            <a:picLocks noChangeAspect="1"/>
          </p:cNvPicPr>
          <p:nvPr/>
        </p:nvPicPr>
        <p:blipFill>
          <a:blip r:embed="rId1"/>
          <a:stretch>
            <a:fillRect/>
          </a:stretch>
        </p:blipFill>
        <p:spPr>
          <a:xfrm>
            <a:off x="2667000" y="4191000"/>
            <a:ext cx="3706813" cy="2363788"/>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14338" name="Rectangle 2"/>
          <p:cNvSpPr>
            <a:spLocks noGrp="1" noRot="1"/>
          </p:cNvSpPr>
          <p:nvPr>
            <p:ph type="title"/>
          </p:nvPr>
        </p:nvSpPr>
        <p:spPr/>
        <p:txBody>
          <a:bodyPr vert="horz" wrap="square" lIns="91440" tIns="45720" rIns="91440" bIns="45720" anchor="ctr" anchorCtr="0"/>
          <a:p>
            <a:pPr eaLnBrk="1" hangingPunct="1"/>
            <a:r>
              <a:rPr lang="en-US" altLang="zh-CN" dirty="0"/>
              <a:t>8.2 MOS</a:t>
            </a:r>
            <a:r>
              <a:rPr lang="zh-CN" altLang="en-US" dirty="0"/>
              <a:t>管阈值电压</a:t>
            </a:r>
            <a:endParaRPr lang="zh-CN" altLang="en-US" dirty="0"/>
          </a:p>
        </p:txBody>
      </p:sp>
      <p:sp>
        <p:nvSpPr>
          <p:cNvPr id="14339" name="Rectangle 3"/>
          <p:cNvSpPr>
            <a:spLocks noGrp="1" noRot="1"/>
          </p:cNvSpPr>
          <p:nvPr>
            <p:ph idx="1"/>
          </p:nvPr>
        </p:nvSpPr>
        <p:spPr/>
        <p:txBody>
          <a:bodyPr vert="horz" wrap="square" lIns="91440" tIns="45720" rIns="91440" bIns="45720" anchor="t" anchorCtr="0"/>
          <a:p>
            <a:pPr eaLnBrk="1" hangingPunct="1"/>
            <a:r>
              <a:rPr lang="zh-CN" altLang="en-US" dirty="0"/>
              <a:t>耗尽型器件：</a:t>
            </a:r>
            <a:endParaRPr lang="zh-CN" altLang="en-US" dirty="0"/>
          </a:p>
          <a:p>
            <a:pPr eaLnBrk="1" hangingPunct="1">
              <a:buNone/>
            </a:pPr>
            <a:r>
              <a:rPr lang="zh-CN" altLang="en-US" dirty="0"/>
              <a:t>       </a:t>
            </a:r>
            <a:r>
              <a:rPr lang="en-US" altLang="zh-CN" dirty="0"/>
              <a:t>V</a:t>
            </a:r>
            <a:r>
              <a:rPr lang="en-US" altLang="zh-CN" baseline="-25000" dirty="0"/>
              <a:t>GS</a:t>
            </a:r>
            <a:r>
              <a:rPr lang="en-US" altLang="zh-CN" dirty="0"/>
              <a:t>=V</a:t>
            </a:r>
            <a:r>
              <a:rPr lang="en-US" altLang="zh-CN" baseline="-25000" dirty="0"/>
              <a:t>SG</a:t>
            </a:r>
            <a:r>
              <a:rPr lang="en-US" altLang="zh-CN" dirty="0"/>
              <a:t>=0</a:t>
            </a:r>
            <a:r>
              <a:rPr lang="zh-CN" altLang="en-US" dirty="0"/>
              <a:t>时，处于导通状态。</a:t>
            </a:r>
            <a:endParaRPr lang="zh-CN" altLang="en-US" dirty="0"/>
          </a:p>
          <a:p>
            <a:pPr eaLnBrk="1" hangingPunct="1"/>
            <a:r>
              <a:rPr lang="zh-CN" altLang="en-US" dirty="0"/>
              <a:t>增强型器件：</a:t>
            </a:r>
            <a:endParaRPr lang="zh-CN" altLang="en-US" dirty="0"/>
          </a:p>
          <a:p>
            <a:pPr eaLnBrk="1" hangingPunct="1">
              <a:buNone/>
            </a:pPr>
            <a:r>
              <a:rPr lang="zh-CN" altLang="en-US" dirty="0"/>
              <a:t>       </a:t>
            </a:r>
            <a:r>
              <a:rPr lang="en-US" altLang="zh-CN" dirty="0"/>
              <a:t>V</a:t>
            </a:r>
            <a:r>
              <a:rPr lang="en-US" altLang="zh-CN" baseline="-25000" dirty="0"/>
              <a:t>GS</a:t>
            </a:r>
            <a:r>
              <a:rPr lang="en-US" altLang="zh-CN" dirty="0"/>
              <a:t>=V</a:t>
            </a:r>
            <a:r>
              <a:rPr lang="en-US" altLang="zh-CN" baseline="-25000" dirty="0"/>
              <a:t>SG</a:t>
            </a:r>
            <a:r>
              <a:rPr lang="en-US" altLang="zh-CN" dirty="0"/>
              <a:t>=0</a:t>
            </a:r>
            <a:r>
              <a:rPr lang="zh-CN" altLang="en-US" dirty="0"/>
              <a:t>时，处于截止状态。</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15362" name="Rectangle 2"/>
          <p:cNvSpPr>
            <a:spLocks noGrp="1" noRot="1"/>
          </p:cNvSpPr>
          <p:nvPr>
            <p:ph type="title"/>
          </p:nvPr>
        </p:nvSpPr>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15363" name="Rectangle 3"/>
          <p:cNvSpPr>
            <a:spLocks noGrp="1" noRot="1"/>
          </p:cNvSpPr>
          <p:nvPr>
            <p:ph idx="1"/>
          </p:nvPr>
        </p:nvSpPr>
        <p:spPr>
          <a:xfrm>
            <a:off x="304800" y="1524000"/>
            <a:ext cx="8540750" cy="3886200"/>
          </a:xfrm>
        </p:spPr>
        <p:txBody>
          <a:bodyPr vert="horz" wrap="square" lIns="91440" tIns="45720" rIns="91440" bIns="45720" anchor="t" anchorCtr="0"/>
          <a:p>
            <a:pPr eaLnBrk="1" hangingPunct="1">
              <a:lnSpc>
                <a:spcPct val="90000"/>
              </a:lnSpc>
            </a:pPr>
            <a:r>
              <a:rPr lang="zh-CN" altLang="en-US" dirty="0"/>
              <a:t>采用缓变沟道近似法推导</a:t>
            </a:r>
            <a:r>
              <a:rPr lang="en-US" altLang="zh-CN" dirty="0"/>
              <a:t>MOS</a:t>
            </a:r>
            <a:r>
              <a:rPr lang="zh-CN" altLang="en-US" dirty="0"/>
              <a:t>管的大信号电流</a:t>
            </a:r>
            <a:r>
              <a:rPr lang="en-US" altLang="zh-CN" dirty="0"/>
              <a:t>/</a:t>
            </a:r>
            <a:r>
              <a:rPr lang="zh-CN" altLang="en-US" dirty="0"/>
              <a:t>电压特性。如下假设：</a:t>
            </a:r>
            <a:endParaRPr lang="zh-CN" altLang="en-US" dirty="0"/>
          </a:p>
          <a:p>
            <a:pPr eaLnBrk="1" hangingPunct="1">
              <a:lnSpc>
                <a:spcPct val="90000"/>
              </a:lnSpc>
              <a:buNone/>
            </a:pPr>
            <a:r>
              <a:rPr lang="en-US" altLang="zh-CN" sz="2400" dirty="0"/>
              <a:t>1</a:t>
            </a:r>
            <a:r>
              <a:rPr lang="zh-CN" altLang="en-US" sz="2400" dirty="0"/>
              <a:t>、沟道电流为漂移电流</a:t>
            </a:r>
            <a:endParaRPr lang="zh-CN" altLang="en-US" sz="2400" dirty="0"/>
          </a:p>
          <a:p>
            <a:pPr eaLnBrk="1" hangingPunct="1">
              <a:lnSpc>
                <a:spcPct val="90000"/>
              </a:lnSpc>
              <a:buNone/>
            </a:pPr>
            <a:r>
              <a:rPr lang="en-US" altLang="zh-CN" sz="2400" dirty="0"/>
              <a:t>2</a:t>
            </a:r>
            <a:r>
              <a:rPr lang="zh-CN" altLang="en-US" sz="2400" dirty="0"/>
              <a:t>、反型层中载流子迁移率为常数</a:t>
            </a:r>
            <a:endParaRPr lang="zh-CN" altLang="en-US" sz="2400" dirty="0"/>
          </a:p>
          <a:p>
            <a:pPr eaLnBrk="1" hangingPunct="1">
              <a:lnSpc>
                <a:spcPct val="90000"/>
              </a:lnSpc>
              <a:buNone/>
            </a:pPr>
            <a:r>
              <a:rPr lang="en-US" altLang="zh-CN" sz="2400" dirty="0"/>
              <a:t>3</a:t>
            </a:r>
            <a:r>
              <a:rPr lang="zh-CN" altLang="en-US" sz="2400" dirty="0"/>
              <a:t>、沟道与衬底</a:t>
            </a:r>
            <a:r>
              <a:rPr lang="en-US" altLang="zh-CN" sz="2400" dirty="0"/>
              <a:t>PN</a:t>
            </a:r>
            <a:r>
              <a:rPr lang="zh-CN" altLang="en-US" sz="2400" dirty="0"/>
              <a:t>结反向截止电流为</a:t>
            </a:r>
            <a:r>
              <a:rPr lang="en-US" altLang="zh-CN" sz="2400" dirty="0"/>
              <a:t>0</a:t>
            </a:r>
            <a:endParaRPr lang="en-US" altLang="zh-CN" sz="2400" dirty="0"/>
          </a:p>
          <a:p>
            <a:pPr eaLnBrk="1" hangingPunct="1">
              <a:lnSpc>
                <a:spcPct val="90000"/>
              </a:lnSpc>
              <a:buNone/>
            </a:pPr>
            <a:r>
              <a:rPr lang="en-US" altLang="zh-CN" sz="2400" dirty="0"/>
              <a:t>4</a:t>
            </a:r>
            <a:r>
              <a:rPr lang="zh-CN" altLang="en-US" sz="2400" dirty="0"/>
              <a:t>、沟道中任意一点</a:t>
            </a:r>
            <a:r>
              <a:rPr lang="en-US" altLang="zh-CN" sz="2400" dirty="0"/>
              <a:t>y</a:t>
            </a:r>
            <a:r>
              <a:rPr lang="zh-CN" altLang="en-US" sz="2400" dirty="0"/>
              <a:t>处的横向电场远小于该处的纵向电场。</a:t>
            </a:r>
            <a:endParaRPr lang="zh-CN" altLang="en-US" sz="2400" dirty="0"/>
          </a:p>
          <a:p>
            <a:pPr eaLnBrk="1" hangingPunct="1">
              <a:lnSpc>
                <a:spcPct val="90000"/>
              </a:lnSpc>
            </a:pPr>
            <a:r>
              <a:rPr lang="zh-CN" altLang="en-US" dirty="0"/>
              <a:t>分线性区和饱和区</a:t>
            </a:r>
            <a:endParaRPr lang="zh-CN" altLang="en-US" dirty="0"/>
          </a:p>
          <a:p>
            <a:pPr eaLnBrk="1" hangingPunct="1">
              <a:lnSpc>
                <a:spcPct val="90000"/>
              </a:lnSpc>
              <a:buNone/>
            </a:pPr>
            <a:r>
              <a:rPr lang="zh-CN" altLang="en-US" dirty="0"/>
              <a:t>两种情况。</a:t>
            </a:r>
            <a:endParaRPr lang="zh-CN" altLang="en-US" dirty="0"/>
          </a:p>
          <a:p>
            <a:pPr eaLnBrk="1" hangingPunct="1">
              <a:lnSpc>
                <a:spcPct val="90000"/>
              </a:lnSpc>
              <a:buNone/>
            </a:pPr>
            <a:endParaRPr lang="en-US" altLang="zh-CN" dirty="0"/>
          </a:p>
        </p:txBody>
      </p:sp>
      <p:pic>
        <p:nvPicPr>
          <p:cNvPr id="15364" name="Picture 4"/>
          <p:cNvPicPr>
            <a:picLocks noChangeAspect="1"/>
          </p:cNvPicPr>
          <p:nvPr/>
        </p:nvPicPr>
        <p:blipFill>
          <a:blip r:embed="rId1"/>
          <a:srcRect b="19473"/>
          <a:stretch>
            <a:fillRect/>
          </a:stretch>
        </p:blipFill>
        <p:spPr>
          <a:xfrm>
            <a:off x="4038600" y="4217988"/>
            <a:ext cx="4495800" cy="2640012"/>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16386" name="Rectangle 2"/>
          <p:cNvSpPr>
            <a:spLocks noGrp="1" noRot="1"/>
          </p:cNvSpPr>
          <p:nvPr>
            <p:ph type="title"/>
          </p:nvPr>
        </p:nvSpPr>
        <p:spPr>
          <a:xfrm>
            <a:off x="304800" y="609600"/>
            <a:ext cx="8540750" cy="1143000"/>
          </a:xfrm>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16387" name="Rectangle 3"/>
          <p:cNvSpPr>
            <a:spLocks noGrp="1" noRot="1"/>
          </p:cNvSpPr>
          <p:nvPr>
            <p:ph idx="1"/>
          </p:nvPr>
        </p:nvSpPr>
        <p:spPr>
          <a:xfrm>
            <a:off x="304800" y="1676400"/>
            <a:ext cx="8540750" cy="3886200"/>
          </a:xfrm>
        </p:spPr>
        <p:txBody>
          <a:bodyPr vert="horz" wrap="square" lIns="91440" tIns="45720" rIns="91440" bIns="45720" anchor="t" anchorCtr="0"/>
          <a:p>
            <a:pPr eaLnBrk="1" hangingPunct="1"/>
            <a:r>
              <a:rPr lang="zh-CN" altLang="en-US" dirty="0"/>
              <a:t>工作于线性区的</a:t>
            </a:r>
            <a:r>
              <a:rPr lang="en-US" altLang="zh-CN" dirty="0"/>
              <a:t>NMOS</a:t>
            </a:r>
            <a:r>
              <a:rPr lang="zh-CN" altLang="en-US" dirty="0"/>
              <a:t>管</a:t>
            </a:r>
            <a:endParaRPr lang="zh-CN" altLang="en-US" dirty="0"/>
          </a:p>
          <a:p>
            <a:pPr eaLnBrk="1" hangingPunct="1">
              <a:buNone/>
            </a:pPr>
            <a:r>
              <a:rPr lang="zh-CN" altLang="en-US" sz="2400" dirty="0"/>
              <a:t>如下图，由于</a:t>
            </a:r>
            <a:r>
              <a:rPr lang="en-US" altLang="zh-CN" sz="2400" dirty="0"/>
              <a:t>V</a:t>
            </a:r>
            <a:r>
              <a:rPr lang="en-US" altLang="zh-CN" sz="2400" baseline="-25000" dirty="0"/>
              <a:t>GS</a:t>
            </a:r>
            <a:r>
              <a:rPr lang="en-US" altLang="zh-CN" sz="2400" dirty="0"/>
              <a:t>&gt;V</a:t>
            </a:r>
            <a:r>
              <a:rPr lang="en-US" altLang="zh-CN" sz="2400" baseline="-25000" dirty="0"/>
              <a:t>THN</a:t>
            </a:r>
            <a:r>
              <a:rPr lang="zh-CN" altLang="en-US" sz="2400" dirty="0"/>
              <a:t>，栅氧下表面会反型，</a:t>
            </a:r>
            <a:r>
              <a:rPr lang="en-US" altLang="zh-CN" sz="2400" dirty="0"/>
              <a:t>V</a:t>
            </a:r>
            <a:r>
              <a:rPr lang="en-US" altLang="zh-CN" sz="2400" baseline="-25000" dirty="0"/>
              <a:t>DS</a:t>
            </a:r>
            <a:r>
              <a:rPr lang="en-US" altLang="zh-CN" sz="2400" dirty="0"/>
              <a:t>&gt;0,</a:t>
            </a:r>
            <a:r>
              <a:rPr lang="zh-CN" altLang="en-US" sz="2400" dirty="0"/>
              <a:t>则漂移电流从漏到源，假设</a:t>
            </a:r>
            <a:r>
              <a:rPr lang="en-US" altLang="zh-CN" sz="2400" dirty="0"/>
              <a:t>V</a:t>
            </a:r>
            <a:r>
              <a:rPr lang="en-US" altLang="zh-CN" sz="2400" baseline="-25000" dirty="0"/>
              <a:t>DS</a:t>
            </a:r>
            <a:r>
              <a:rPr lang="zh-CN" altLang="en-US" sz="2400" dirty="0"/>
              <a:t>足够小，使得阈值电压的耗尽层宽度都保持基本不变。</a:t>
            </a:r>
            <a:endParaRPr lang="zh-CN" altLang="en-US" sz="2400" dirty="0"/>
          </a:p>
          <a:p>
            <a:pPr eaLnBrk="1" hangingPunct="1">
              <a:buNone/>
            </a:pPr>
            <a:r>
              <a:rPr lang="zh-CN" altLang="en-US" sz="2400" dirty="0"/>
              <a:t> 在半导体表面感应产生的单位面积上总电荷包括反型层电荷和耗尽层电荷两部分。</a:t>
            </a:r>
            <a:endParaRPr lang="zh-CN" altLang="en-US" sz="2400" dirty="0"/>
          </a:p>
        </p:txBody>
      </p:sp>
      <p:pic>
        <p:nvPicPr>
          <p:cNvPr id="16388" name="Picture 6"/>
          <p:cNvPicPr>
            <a:picLocks noChangeAspect="1"/>
          </p:cNvPicPr>
          <p:nvPr/>
        </p:nvPicPr>
        <p:blipFill>
          <a:blip r:embed="rId1"/>
          <a:srcRect b="19473"/>
          <a:stretch>
            <a:fillRect/>
          </a:stretch>
        </p:blipFill>
        <p:spPr>
          <a:xfrm>
            <a:off x="3276600" y="3962400"/>
            <a:ext cx="4495800" cy="2640013"/>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17410" name="Rectangle 2"/>
          <p:cNvSpPr>
            <a:spLocks noGrp="1" noRot="1"/>
          </p:cNvSpPr>
          <p:nvPr>
            <p:ph type="title"/>
          </p:nvPr>
        </p:nvSpPr>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17411" name="Rectangle 3"/>
          <p:cNvSpPr>
            <a:spLocks noGrp="1" noRot="1"/>
          </p:cNvSpPr>
          <p:nvPr>
            <p:ph idx="1"/>
          </p:nvPr>
        </p:nvSpPr>
        <p:spPr/>
        <p:txBody>
          <a:bodyPr vert="horz" wrap="square" lIns="91440" tIns="45720" rIns="91440" bIns="45720" anchor="t" anchorCtr="0"/>
          <a:p>
            <a:pPr eaLnBrk="1" hangingPunct="1">
              <a:lnSpc>
                <a:spcPct val="90000"/>
              </a:lnSpc>
            </a:pPr>
            <a:r>
              <a:rPr lang="zh-CN" altLang="en-US" sz="3600" dirty="0"/>
              <a:t>工作于线性区的</a:t>
            </a:r>
            <a:r>
              <a:rPr lang="en-US" altLang="zh-CN" sz="3600" dirty="0"/>
              <a:t>NMOS</a:t>
            </a:r>
            <a:r>
              <a:rPr lang="zh-CN" altLang="en-US" sz="3600" dirty="0"/>
              <a:t>管</a:t>
            </a:r>
            <a:endParaRPr lang="zh-CN" altLang="en-US" sz="2800" dirty="0"/>
          </a:p>
          <a:p>
            <a:pPr eaLnBrk="1" hangingPunct="1">
              <a:lnSpc>
                <a:spcPct val="90000"/>
              </a:lnSpc>
              <a:buNone/>
            </a:pPr>
            <a:r>
              <a:rPr lang="zh-CN" altLang="en-US" sz="2400" dirty="0"/>
              <a:t>半导体表面感应产生的单位面积上总电荷 </a:t>
            </a:r>
            <a:r>
              <a:rPr lang="en-US" altLang="zh-CN" sz="2400" dirty="0"/>
              <a:t>Q’</a:t>
            </a:r>
            <a:r>
              <a:rPr lang="en-US" altLang="zh-CN" sz="2400" baseline="-25000" dirty="0"/>
              <a:t>ch</a:t>
            </a:r>
            <a:r>
              <a:rPr lang="en-US" altLang="zh-CN" sz="2400" dirty="0"/>
              <a:t>(y)=C’</a:t>
            </a:r>
            <a:r>
              <a:rPr lang="en-US" altLang="zh-CN" sz="2400" baseline="-25000" dirty="0"/>
              <a:t>ox</a:t>
            </a:r>
            <a:r>
              <a:rPr lang="en-US" altLang="zh-CN" sz="2400" dirty="0"/>
              <a:t>*[V</a:t>
            </a:r>
            <a:r>
              <a:rPr lang="en-US" altLang="zh-CN" sz="2400" baseline="-25000" dirty="0"/>
              <a:t>GS</a:t>
            </a:r>
            <a:r>
              <a:rPr lang="en-US" altLang="zh-CN" sz="2400" dirty="0"/>
              <a:t>-V(y)]</a:t>
            </a:r>
            <a:endParaRPr lang="en-US" altLang="zh-CN" sz="2400" dirty="0"/>
          </a:p>
          <a:p>
            <a:pPr eaLnBrk="1" hangingPunct="1">
              <a:lnSpc>
                <a:spcPct val="90000"/>
              </a:lnSpc>
            </a:pPr>
            <a:r>
              <a:rPr lang="zh-CN" altLang="en-US" sz="2400" dirty="0"/>
              <a:t>表面耗尽区电荷：</a:t>
            </a:r>
            <a:r>
              <a:rPr lang="en-US" altLang="zh-CN" sz="2400" dirty="0"/>
              <a:t>Q’</a:t>
            </a:r>
            <a:r>
              <a:rPr lang="en-US" altLang="zh-CN" sz="2400" baseline="-25000" dirty="0"/>
              <a:t>b</a:t>
            </a:r>
            <a:r>
              <a:rPr lang="en-US" altLang="zh-CN" sz="2400" dirty="0"/>
              <a:t>(y)= C’</a:t>
            </a:r>
            <a:r>
              <a:rPr lang="en-US" altLang="zh-CN" sz="2400" baseline="-25000" dirty="0"/>
              <a:t>ox</a:t>
            </a:r>
            <a:r>
              <a:rPr lang="en-US" altLang="zh-CN" sz="2400" dirty="0"/>
              <a:t>V</a:t>
            </a:r>
            <a:r>
              <a:rPr lang="en-US" altLang="zh-CN" sz="2400" baseline="-25000" dirty="0"/>
              <a:t>THN</a:t>
            </a:r>
            <a:endParaRPr lang="en-US" altLang="zh-CN" sz="2400" baseline="-25000" dirty="0"/>
          </a:p>
          <a:p>
            <a:pPr eaLnBrk="1" hangingPunct="1">
              <a:lnSpc>
                <a:spcPct val="90000"/>
              </a:lnSpc>
            </a:pPr>
            <a:r>
              <a:rPr lang="zh-CN" altLang="en-US" sz="2400" dirty="0"/>
              <a:t>反型层电荷：</a:t>
            </a:r>
            <a:r>
              <a:rPr lang="en-US" altLang="zh-CN" sz="2400" dirty="0"/>
              <a:t>Q’</a:t>
            </a:r>
            <a:r>
              <a:rPr lang="en-US" altLang="zh-CN" sz="2400" baseline="-25000" dirty="0"/>
              <a:t>1</a:t>
            </a:r>
            <a:r>
              <a:rPr lang="en-US" altLang="zh-CN" sz="2400" dirty="0"/>
              <a:t>(y)= Q’</a:t>
            </a:r>
            <a:r>
              <a:rPr lang="en-US" altLang="zh-CN" sz="2400" baseline="-25000" dirty="0"/>
              <a:t>ch</a:t>
            </a:r>
            <a:r>
              <a:rPr lang="en-US" altLang="zh-CN" sz="2400" dirty="0"/>
              <a:t>(y)- Q’</a:t>
            </a:r>
            <a:r>
              <a:rPr lang="en-US" altLang="zh-CN" sz="2400" baseline="-25000" dirty="0"/>
              <a:t>b</a:t>
            </a:r>
            <a:r>
              <a:rPr lang="en-US" altLang="zh-CN" sz="2400" dirty="0"/>
              <a:t>(y)= C’</a:t>
            </a:r>
            <a:r>
              <a:rPr lang="en-US" altLang="zh-CN" sz="2400" baseline="-25000" dirty="0"/>
              <a:t>ox</a:t>
            </a:r>
            <a:r>
              <a:rPr lang="en-US" altLang="zh-CN" sz="2400" dirty="0"/>
              <a:t>*[V</a:t>
            </a:r>
            <a:r>
              <a:rPr lang="en-US" altLang="zh-CN" sz="2400" baseline="-25000" dirty="0"/>
              <a:t>GS</a:t>
            </a:r>
            <a:r>
              <a:rPr lang="en-US" altLang="zh-CN" sz="2400" dirty="0"/>
              <a:t>-V(y)-V</a:t>
            </a:r>
            <a:r>
              <a:rPr lang="en-US" altLang="zh-CN" sz="2400" baseline="-25000" dirty="0"/>
              <a:t>THN</a:t>
            </a:r>
            <a:r>
              <a:rPr lang="en-US" altLang="zh-CN" sz="2400" dirty="0"/>
              <a:t>]</a:t>
            </a:r>
            <a:endParaRPr lang="en-US" altLang="zh-CN" sz="2400" dirty="0"/>
          </a:p>
          <a:p>
            <a:pPr eaLnBrk="1" hangingPunct="1">
              <a:lnSpc>
                <a:spcPct val="90000"/>
              </a:lnSpc>
            </a:pPr>
            <a:r>
              <a:rPr lang="zh-CN" altLang="en-US" sz="2400" dirty="0"/>
              <a:t>长度为</a:t>
            </a:r>
            <a:r>
              <a:rPr lang="en-US" altLang="zh-CN" sz="2400" dirty="0"/>
              <a:t>dy,</a:t>
            </a:r>
            <a:r>
              <a:rPr lang="zh-CN" altLang="en-US" sz="2400" dirty="0"/>
              <a:t>宽度为</a:t>
            </a:r>
            <a:r>
              <a:rPr lang="en-US" altLang="zh-CN" sz="2400" dirty="0"/>
              <a:t>W</a:t>
            </a:r>
            <a:r>
              <a:rPr lang="zh-CN" altLang="en-US" sz="2400" dirty="0"/>
              <a:t>的沟道微分电阻为：</a:t>
            </a:r>
            <a:endParaRPr lang="zh-CN" altLang="en-US" sz="2400" dirty="0"/>
          </a:p>
          <a:p>
            <a:pPr eaLnBrk="1" hangingPunct="1">
              <a:lnSpc>
                <a:spcPct val="90000"/>
              </a:lnSpc>
              <a:buNone/>
            </a:pPr>
            <a:r>
              <a:rPr lang="zh-CN" altLang="en-US" sz="2400" dirty="0"/>
              <a:t>     </a:t>
            </a:r>
            <a:r>
              <a:rPr lang="en-US" altLang="zh-CN" sz="2400" dirty="0"/>
              <a:t>dR=1/(u</a:t>
            </a:r>
            <a:r>
              <a:rPr lang="en-US" altLang="zh-CN" sz="2400" baseline="-25000" dirty="0"/>
              <a:t>n</a:t>
            </a:r>
            <a:r>
              <a:rPr lang="en-US" altLang="zh-CN" sz="2400" dirty="0"/>
              <a:t> Q’</a:t>
            </a:r>
            <a:r>
              <a:rPr lang="en-US" altLang="zh-CN" sz="2400" baseline="-25000" dirty="0"/>
              <a:t>1</a:t>
            </a:r>
            <a:r>
              <a:rPr lang="en-US" altLang="zh-CN" sz="2400" dirty="0"/>
              <a:t>(y)*w)*dy</a:t>
            </a:r>
            <a:endParaRPr lang="en-US" altLang="zh-CN" sz="2400" dirty="0"/>
          </a:p>
          <a:p>
            <a:pPr eaLnBrk="1" hangingPunct="1">
              <a:lnSpc>
                <a:spcPct val="90000"/>
              </a:lnSpc>
              <a:buNone/>
            </a:pPr>
            <a:r>
              <a:rPr lang="zh-CN" altLang="en-US" sz="2400" dirty="0"/>
              <a:t>微分电阻上的微分压降为：</a:t>
            </a:r>
            <a:endParaRPr lang="zh-CN" altLang="en-US" sz="2400" dirty="0"/>
          </a:p>
          <a:p>
            <a:pPr eaLnBrk="1" hangingPunct="1">
              <a:lnSpc>
                <a:spcPct val="90000"/>
              </a:lnSpc>
              <a:buNone/>
            </a:pPr>
            <a:r>
              <a:rPr lang="en-US" altLang="zh-CN" sz="2400" dirty="0"/>
              <a:t>dV(y)=I</a:t>
            </a:r>
            <a:r>
              <a:rPr lang="en-US" altLang="zh-CN" sz="2400" baseline="-25000" dirty="0"/>
              <a:t>D</a:t>
            </a:r>
            <a:r>
              <a:rPr lang="en-US" altLang="zh-CN" sz="2400" dirty="0"/>
              <a:t>*dR=I</a:t>
            </a:r>
            <a:r>
              <a:rPr lang="en-US" altLang="zh-CN" sz="2400" baseline="-25000" dirty="0"/>
              <a:t>D</a:t>
            </a:r>
            <a:r>
              <a:rPr lang="en-US" altLang="zh-CN" sz="2400" dirty="0"/>
              <a:t> /(u</a:t>
            </a:r>
            <a:r>
              <a:rPr lang="en-US" altLang="zh-CN" sz="2400" baseline="-25000" dirty="0"/>
              <a:t>n</a:t>
            </a:r>
            <a:r>
              <a:rPr lang="en-US" altLang="zh-CN" sz="2400" dirty="0"/>
              <a:t> Q’</a:t>
            </a:r>
            <a:r>
              <a:rPr lang="en-US" altLang="zh-CN" sz="2400" baseline="-25000" dirty="0"/>
              <a:t>1</a:t>
            </a:r>
            <a:r>
              <a:rPr lang="en-US" altLang="zh-CN" sz="2400" dirty="0"/>
              <a:t>(y)*w)*dy</a:t>
            </a:r>
            <a:endParaRPr lang="en-US" altLang="zh-CN" sz="2400" dirty="0"/>
          </a:p>
        </p:txBody>
      </p:sp>
      <p:pic>
        <p:nvPicPr>
          <p:cNvPr id="17412" name="Picture 4"/>
          <p:cNvPicPr>
            <a:picLocks noChangeAspect="1"/>
          </p:cNvPicPr>
          <p:nvPr/>
        </p:nvPicPr>
        <p:blipFill>
          <a:blip r:embed="rId1"/>
          <a:srcRect b="19473"/>
          <a:stretch>
            <a:fillRect/>
          </a:stretch>
        </p:blipFill>
        <p:spPr>
          <a:xfrm>
            <a:off x="5181600" y="4419600"/>
            <a:ext cx="3633788" cy="21336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7"/>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18434" name="Rectangle 2"/>
          <p:cNvSpPr>
            <a:spLocks noGrp="1" noRot="1"/>
          </p:cNvSpPr>
          <p:nvPr>
            <p:ph type="title"/>
          </p:nvPr>
        </p:nvSpPr>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18435" name="Rectangle 3"/>
          <p:cNvSpPr>
            <a:spLocks noGrp="1" noRot="1"/>
          </p:cNvSpPr>
          <p:nvPr>
            <p:ph type="body" sz="half" idx="1"/>
          </p:nvPr>
        </p:nvSpPr>
        <p:spPr>
          <a:xfrm>
            <a:off x="0" y="1981200"/>
            <a:ext cx="9144000" cy="3886200"/>
          </a:xfrm>
        </p:spPr>
        <p:txBody>
          <a:bodyPr vert="horz" wrap="square" lIns="91440" tIns="45720" rIns="91440" bIns="45720" anchor="t" anchorCtr="0"/>
          <a:p>
            <a:pPr eaLnBrk="1" hangingPunct="1">
              <a:lnSpc>
                <a:spcPct val="90000"/>
              </a:lnSpc>
              <a:buClr>
                <a:schemeClr val="hlink"/>
              </a:buClr>
              <a:buSzPct val="70000"/>
              <a:buFont typeface="Wingdings" panose="05000000000000000000" pitchFamily="2" charset="2"/>
              <a:buNone/>
            </a:pPr>
            <a:r>
              <a:rPr lang="en-US" altLang="zh-CN" sz="2800" dirty="0"/>
              <a:t>  </a:t>
            </a:r>
            <a:r>
              <a:rPr lang="zh-CN" altLang="en-US" sz="2800" dirty="0"/>
              <a:t>整理得：                                                               （</a:t>
            </a:r>
            <a:r>
              <a:rPr lang="en-US" altLang="zh-CN" sz="2800" dirty="0"/>
              <a:t>1</a:t>
            </a:r>
            <a:r>
              <a:rPr lang="zh-CN" altLang="en-US" sz="2800" dirty="0"/>
              <a:t>）</a:t>
            </a:r>
            <a:endParaRPr lang="zh-CN" altLang="en-US" sz="2800" dirty="0"/>
          </a:p>
          <a:p>
            <a:pPr eaLnBrk="1" hangingPunct="1">
              <a:lnSpc>
                <a:spcPct val="90000"/>
              </a:lnSpc>
              <a:buClr>
                <a:schemeClr val="hlink"/>
              </a:buClr>
              <a:buSzPct val="70000"/>
              <a:buFont typeface="Wingdings" panose="05000000000000000000" pitchFamily="2" charset="2"/>
              <a:buNone/>
            </a:pPr>
            <a:r>
              <a:rPr lang="zh-CN" altLang="en-US" sz="2800" dirty="0"/>
              <a:t>  设</a:t>
            </a:r>
            <a:r>
              <a:rPr lang="en-US" altLang="zh-CN" sz="2800" dirty="0"/>
              <a:t>MOS</a:t>
            </a:r>
            <a:r>
              <a:rPr lang="zh-CN" altLang="en-US" sz="2800" dirty="0"/>
              <a:t>管的跨导参数为</a:t>
            </a:r>
            <a:r>
              <a:rPr lang="en-US" altLang="zh-CN" sz="2800" dirty="0"/>
              <a:t>KP</a:t>
            </a:r>
            <a:r>
              <a:rPr lang="zh-CN" altLang="en-US" sz="2800" dirty="0"/>
              <a:t>，</a:t>
            </a:r>
            <a:endParaRPr lang="zh-CN" altLang="en-US" sz="2800" dirty="0"/>
          </a:p>
          <a:p>
            <a:pPr eaLnBrk="1" hangingPunct="1">
              <a:lnSpc>
                <a:spcPct val="90000"/>
              </a:lnSpc>
              <a:buClr>
                <a:schemeClr val="hlink"/>
              </a:buClr>
              <a:buSzPct val="70000"/>
              <a:buFont typeface="Wingdings" panose="05000000000000000000" pitchFamily="2" charset="2"/>
              <a:buNone/>
            </a:pPr>
            <a:endParaRPr lang="zh-CN" altLang="en-US" sz="2800" dirty="0"/>
          </a:p>
          <a:p>
            <a:pPr eaLnBrk="1" hangingPunct="1">
              <a:lnSpc>
                <a:spcPct val="90000"/>
              </a:lnSpc>
              <a:buClr>
                <a:schemeClr val="hlink"/>
              </a:buClr>
              <a:buSzPct val="70000"/>
              <a:buFont typeface="Wingdings" panose="05000000000000000000" pitchFamily="2" charset="2"/>
              <a:buNone/>
            </a:pPr>
            <a:endParaRPr lang="zh-CN" altLang="en-US" sz="2800" dirty="0"/>
          </a:p>
          <a:p>
            <a:pPr eaLnBrk="1" hangingPunct="1">
              <a:lnSpc>
                <a:spcPct val="90000"/>
              </a:lnSpc>
              <a:buClr>
                <a:schemeClr val="hlink"/>
              </a:buClr>
              <a:buSzPct val="70000"/>
              <a:buFont typeface="Wingdings" panose="05000000000000000000" pitchFamily="2" charset="2"/>
              <a:buNone/>
            </a:pPr>
            <a:endParaRPr lang="zh-CN" altLang="en-US" sz="2800" dirty="0"/>
          </a:p>
          <a:p>
            <a:pPr eaLnBrk="1" hangingPunct="1">
              <a:lnSpc>
                <a:spcPct val="90000"/>
              </a:lnSpc>
              <a:buClr>
                <a:schemeClr val="hlink"/>
              </a:buClr>
              <a:buSzPct val="70000"/>
              <a:buFont typeface="Wingdings" panose="05000000000000000000" pitchFamily="2" charset="2"/>
              <a:buNone/>
            </a:pPr>
            <a:r>
              <a:rPr lang="zh-CN" altLang="en-US" sz="2800" dirty="0"/>
              <a:t> </a:t>
            </a:r>
            <a:endParaRPr lang="zh-CN" altLang="en-US" sz="2800" dirty="0"/>
          </a:p>
          <a:p>
            <a:pPr eaLnBrk="1" hangingPunct="1">
              <a:lnSpc>
                <a:spcPct val="90000"/>
              </a:lnSpc>
              <a:buClr>
                <a:schemeClr val="hlink"/>
              </a:buClr>
              <a:buSzPct val="70000"/>
              <a:buFont typeface="Wingdings" panose="05000000000000000000" pitchFamily="2" charset="2"/>
              <a:buNone/>
            </a:pPr>
            <a:r>
              <a:rPr lang="zh-CN" altLang="en-US" sz="2800" dirty="0"/>
              <a:t>                   </a:t>
            </a:r>
            <a:endParaRPr lang="zh-CN" altLang="en-US" sz="2800" dirty="0"/>
          </a:p>
          <a:p>
            <a:pPr eaLnBrk="1" hangingPunct="1">
              <a:lnSpc>
                <a:spcPct val="90000"/>
              </a:lnSpc>
              <a:buClr>
                <a:schemeClr val="hlink"/>
              </a:buClr>
              <a:buSzPct val="70000"/>
              <a:buFont typeface="Wingdings" panose="05000000000000000000" pitchFamily="2" charset="2"/>
              <a:buNone/>
            </a:pPr>
            <a:r>
              <a:rPr lang="zh-CN" altLang="en-US" sz="2800" dirty="0"/>
              <a:t>                                                                            </a:t>
            </a:r>
            <a:endParaRPr lang="zh-CN" altLang="en-US" sz="2800" dirty="0"/>
          </a:p>
          <a:p>
            <a:pPr eaLnBrk="1" hangingPunct="1">
              <a:lnSpc>
                <a:spcPct val="90000"/>
              </a:lnSpc>
              <a:buClr>
                <a:schemeClr val="hlink"/>
              </a:buClr>
              <a:buSzPct val="70000"/>
              <a:buFont typeface="Wingdings" panose="05000000000000000000" pitchFamily="2" charset="2"/>
              <a:buNone/>
            </a:pPr>
            <a:endParaRPr lang="en-US" altLang="zh-CN" sz="2800" dirty="0"/>
          </a:p>
        </p:txBody>
      </p:sp>
      <p:graphicFrame>
        <p:nvGraphicFramePr>
          <p:cNvPr id="18436" name="Object 4"/>
          <p:cNvGraphicFramePr>
            <a:graphicFrameLocks noGrp="1" noChangeAspect="1"/>
          </p:cNvGraphicFramePr>
          <p:nvPr>
            <p:ph sz="quarter" idx="2"/>
          </p:nvPr>
        </p:nvGraphicFramePr>
        <p:xfrm>
          <a:off x="2133600" y="1828800"/>
          <a:ext cx="5867400" cy="498475"/>
        </p:xfrm>
        <a:graphic>
          <a:graphicData uri="http://schemas.openxmlformats.org/presentationml/2006/ole">
            <mc:AlternateContent xmlns:mc="http://schemas.openxmlformats.org/markup-compatibility/2006">
              <mc:Choice xmlns:v="urn:schemas-microsoft-com:vml" Requires="v">
                <p:oleObj spid="_x0000_s3085" name="" r:id="rId1" imgW="2654300" imgH="241300" progId="Equation.DSMT4">
                  <p:embed/>
                </p:oleObj>
              </mc:Choice>
              <mc:Fallback>
                <p:oleObj name="" r:id="rId1" imgW="2654300" imgH="241300" progId="Equation.DSMT4">
                  <p:embed/>
                  <p:pic>
                    <p:nvPicPr>
                      <p:cNvPr id="0" name="图片 3084"/>
                      <p:cNvPicPr/>
                      <p:nvPr/>
                    </p:nvPicPr>
                    <p:blipFill>
                      <a:blip r:embed="rId2"/>
                      <a:stretch>
                        <a:fillRect/>
                      </a:stretch>
                    </p:blipFill>
                    <p:spPr>
                      <a:xfrm>
                        <a:off x="2133600" y="1828800"/>
                        <a:ext cx="5867400" cy="498475"/>
                      </a:xfrm>
                      <a:prstGeom prst="rect">
                        <a:avLst/>
                      </a:prstGeom>
                      <a:noFill/>
                      <a:ln w="38100">
                        <a:miter/>
                      </a:ln>
                    </p:spPr>
                  </p:pic>
                </p:oleObj>
              </mc:Fallback>
            </mc:AlternateContent>
          </a:graphicData>
        </a:graphic>
      </p:graphicFrame>
      <p:graphicFrame>
        <p:nvGraphicFramePr>
          <p:cNvPr id="18437" name="Object 6"/>
          <p:cNvGraphicFramePr>
            <a:graphicFrameLocks noGrp="1" noChangeAspect="1"/>
          </p:cNvGraphicFramePr>
          <p:nvPr>
            <p:ph sz="quarter" idx="3"/>
          </p:nvPr>
        </p:nvGraphicFramePr>
        <p:xfrm>
          <a:off x="2286000" y="2743200"/>
          <a:ext cx="4267200" cy="839788"/>
        </p:xfrm>
        <a:graphic>
          <a:graphicData uri="http://schemas.openxmlformats.org/presentationml/2006/ole">
            <mc:AlternateContent xmlns:mc="http://schemas.openxmlformats.org/markup-compatibility/2006">
              <mc:Choice xmlns:v="urn:schemas-microsoft-com:vml" Requires="v">
                <p:oleObj spid="_x0000_s3081" name="" r:id="rId3" imgW="2197100" imgH="431800" progId="Equation.DSMT4">
                  <p:embed/>
                </p:oleObj>
              </mc:Choice>
              <mc:Fallback>
                <p:oleObj name="" r:id="rId3" imgW="2197100" imgH="431800" progId="Equation.DSMT4">
                  <p:embed/>
                  <p:pic>
                    <p:nvPicPr>
                      <p:cNvPr id="0" name="图片 3080"/>
                      <p:cNvPicPr/>
                      <p:nvPr/>
                    </p:nvPicPr>
                    <p:blipFill>
                      <a:blip r:embed="rId4"/>
                      <a:stretch>
                        <a:fillRect/>
                      </a:stretch>
                    </p:blipFill>
                    <p:spPr>
                      <a:xfrm>
                        <a:off x="2286000" y="2743200"/>
                        <a:ext cx="4267200" cy="839788"/>
                      </a:xfrm>
                      <a:prstGeom prst="rect">
                        <a:avLst/>
                      </a:prstGeom>
                      <a:noFill/>
                      <a:ln w="38100">
                        <a:miter/>
                      </a:ln>
                    </p:spPr>
                  </p:pic>
                </p:oleObj>
              </mc:Fallback>
            </mc:AlternateContent>
          </a:graphicData>
        </a:graphic>
      </p:graphicFrame>
      <p:graphicFrame>
        <p:nvGraphicFramePr>
          <p:cNvPr id="18438" name="Object 8"/>
          <p:cNvGraphicFramePr>
            <a:graphicFrameLocks noChangeAspect="1"/>
          </p:cNvGraphicFramePr>
          <p:nvPr/>
        </p:nvGraphicFramePr>
        <p:xfrm>
          <a:off x="2209800" y="3352800"/>
          <a:ext cx="4729163" cy="923925"/>
        </p:xfrm>
        <a:graphic>
          <a:graphicData uri="http://schemas.openxmlformats.org/presentationml/2006/ole">
            <mc:AlternateContent xmlns:mc="http://schemas.openxmlformats.org/markup-compatibility/2006">
              <mc:Choice xmlns:v="urn:schemas-microsoft-com:vml" Requires="v">
                <p:oleObj spid="_x0000_s3082" name="" r:id="rId5" imgW="2209800" imgH="431800" progId="Equation.DSMT4">
                  <p:embed/>
                </p:oleObj>
              </mc:Choice>
              <mc:Fallback>
                <p:oleObj name="" r:id="rId5" imgW="2209800" imgH="431800" progId="Equation.DSMT4">
                  <p:embed/>
                  <p:pic>
                    <p:nvPicPr>
                      <p:cNvPr id="0" name="图片 3081"/>
                      <p:cNvPicPr/>
                      <p:nvPr/>
                    </p:nvPicPr>
                    <p:blipFill>
                      <a:blip r:embed="rId6"/>
                      <a:stretch>
                        <a:fillRect/>
                      </a:stretch>
                    </p:blipFill>
                    <p:spPr>
                      <a:xfrm>
                        <a:off x="2209800" y="3352800"/>
                        <a:ext cx="4729163" cy="923925"/>
                      </a:xfrm>
                      <a:prstGeom prst="rect">
                        <a:avLst/>
                      </a:prstGeom>
                      <a:noFill/>
                      <a:ln w="38100">
                        <a:noFill/>
                        <a:miter/>
                      </a:ln>
                    </p:spPr>
                  </p:pic>
                </p:oleObj>
              </mc:Fallback>
            </mc:AlternateContent>
          </a:graphicData>
        </a:graphic>
      </p:graphicFrame>
      <p:graphicFrame>
        <p:nvGraphicFramePr>
          <p:cNvPr id="18439" name="Object 9"/>
          <p:cNvGraphicFramePr>
            <a:graphicFrameLocks noChangeAspect="1"/>
          </p:cNvGraphicFramePr>
          <p:nvPr/>
        </p:nvGraphicFramePr>
        <p:xfrm>
          <a:off x="990600" y="4114800"/>
          <a:ext cx="8153400" cy="823913"/>
        </p:xfrm>
        <a:graphic>
          <a:graphicData uri="http://schemas.openxmlformats.org/presentationml/2006/ole">
            <mc:AlternateContent xmlns:mc="http://schemas.openxmlformats.org/markup-compatibility/2006">
              <mc:Choice xmlns:v="urn:schemas-microsoft-com:vml" Requires="v">
                <p:oleObj spid="_x0000_s3083" name="" r:id="rId7" imgW="4775200" imgH="482600" progId="Equation.DSMT4">
                  <p:embed/>
                </p:oleObj>
              </mc:Choice>
              <mc:Fallback>
                <p:oleObj name="" r:id="rId7" imgW="4775200" imgH="482600" progId="Equation.DSMT4">
                  <p:embed/>
                  <p:pic>
                    <p:nvPicPr>
                      <p:cNvPr id="0" name="图片 3082"/>
                      <p:cNvPicPr/>
                      <p:nvPr/>
                    </p:nvPicPr>
                    <p:blipFill>
                      <a:blip r:embed="rId8"/>
                      <a:stretch>
                        <a:fillRect/>
                      </a:stretch>
                    </p:blipFill>
                    <p:spPr>
                      <a:xfrm>
                        <a:off x="990600" y="4114800"/>
                        <a:ext cx="8153400" cy="823913"/>
                      </a:xfrm>
                      <a:prstGeom prst="rect">
                        <a:avLst/>
                      </a:prstGeom>
                      <a:noFill/>
                      <a:ln w="38100">
                        <a:noFill/>
                        <a:miter/>
                      </a:ln>
                    </p:spPr>
                  </p:pic>
                </p:oleObj>
              </mc:Fallback>
            </mc:AlternateContent>
          </a:graphicData>
        </a:graphic>
      </p:graphicFrame>
      <p:graphicFrame>
        <p:nvGraphicFramePr>
          <p:cNvPr id="18440" name="Object 10"/>
          <p:cNvGraphicFramePr>
            <a:graphicFrameLocks noChangeAspect="1"/>
          </p:cNvGraphicFramePr>
          <p:nvPr/>
        </p:nvGraphicFramePr>
        <p:xfrm>
          <a:off x="747713" y="4648200"/>
          <a:ext cx="4070350" cy="1176338"/>
        </p:xfrm>
        <a:graphic>
          <a:graphicData uri="http://schemas.openxmlformats.org/presentationml/2006/ole">
            <mc:AlternateContent xmlns:mc="http://schemas.openxmlformats.org/markup-compatibility/2006">
              <mc:Choice xmlns:v="urn:schemas-microsoft-com:vml" Requires="v">
                <p:oleObj spid="_x0000_s3086" name="" r:id="rId9" imgW="2463800" imgH="711200" progId="Equation.DSMT4">
                  <p:embed/>
                </p:oleObj>
              </mc:Choice>
              <mc:Fallback>
                <p:oleObj name="" r:id="rId9" imgW="2463800" imgH="711200" progId="Equation.DSMT4">
                  <p:embed/>
                  <p:pic>
                    <p:nvPicPr>
                      <p:cNvPr id="0" name="图片 3085"/>
                      <p:cNvPicPr/>
                      <p:nvPr/>
                    </p:nvPicPr>
                    <p:blipFill>
                      <a:blip r:embed="rId10"/>
                      <a:stretch>
                        <a:fillRect/>
                      </a:stretch>
                    </p:blipFill>
                    <p:spPr>
                      <a:xfrm>
                        <a:off x="747713" y="4648200"/>
                        <a:ext cx="4070350" cy="1176338"/>
                      </a:xfrm>
                      <a:prstGeom prst="rect">
                        <a:avLst/>
                      </a:prstGeom>
                      <a:noFill/>
                      <a:ln w="38100">
                        <a:noFill/>
                        <a:miter/>
                      </a:ln>
                    </p:spPr>
                  </p:pic>
                </p:oleObj>
              </mc:Fallback>
            </mc:AlternateContent>
          </a:graphicData>
        </a:graphic>
      </p:graphicFrame>
      <p:graphicFrame>
        <p:nvGraphicFramePr>
          <p:cNvPr id="18441" name="Object 11"/>
          <p:cNvGraphicFramePr>
            <a:graphicFrameLocks noChangeAspect="1"/>
          </p:cNvGraphicFramePr>
          <p:nvPr/>
        </p:nvGraphicFramePr>
        <p:xfrm>
          <a:off x="7088188" y="4926013"/>
          <a:ext cx="225425" cy="352425"/>
        </p:xfrm>
        <a:graphic>
          <a:graphicData uri="http://schemas.openxmlformats.org/presentationml/2006/ole">
            <mc:AlternateContent xmlns:mc="http://schemas.openxmlformats.org/markup-compatibility/2006">
              <mc:Choice xmlns:v="urn:schemas-microsoft-com:vml" Requires="v">
                <p:oleObj spid="_x0000_s3087" name="" r:id="rId11" imgW="114300" imgH="177800" progId="Equation.DSMT4">
                  <p:embed/>
                </p:oleObj>
              </mc:Choice>
              <mc:Fallback>
                <p:oleObj name="" r:id="rId11" imgW="114300" imgH="177800" progId="Equation.DSMT4">
                  <p:embed/>
                  <p:pic>
                    <p:nvPicPr>
                      <p:cNvPr id="0" name="图片 3086"/>
                      <p:cNvPicPr/>
                      <p:nvPr/>
                    </p:nvPicPr>
                    <p:blipFill>
                      <a:blip r:embed="rId12"/>
                      <a:stretch>
                        <a:fillRect/>
                      </a:stretch>
                    </p:blipFill>
                    <p:spPr>
                      <a:xfrm>
                        <a:off x="7088188" y="4926013"/>
                        <a:ext cx="225425" cy="352425"/>
                      </a:xfrm>
                      <a:prstGeom prst="rect">
                        <a:avLst/>
                      </a:prstGeom>
                      <a:noFill/>
                      <a:ln w="38100">
                        <a:noFill/>
                        <a:miter/>
                      </a:ln>
                    </p:spPr>
                  </p:pic>
                </p:oleObj>
              </mc:Fallback>
            </mc:AlternateContent>
          </a:graphicData>
        </a:graphic>
      </p:graphicFrame>
      <p:graphicFrame>
        <p:nvGraphicFramePr>
          <p:cNvPr id="18442" name="Object 12"/>
          <p:cNvGraphicFramePr>
            <a:graphicFrameLocks noChangeAspect="1"/>
          </p:cNvGraphicFramePr>
          <p:nvPr/>
        </p:nvGraphicFramePr>
        <p:xfrm>
          <a:off x="838200" y="5715000"/>
          <a:ext cx="5029200" cy="735013"/>
        </p:xfrm>
        <a:graphic>
          <a:graphicData uri="http://schemas.openxmlformats.org/presentationml/2006/ole">
            <mc:AlternateContent xmlns:mc="http://schemas.openxmlformats.org/markup-compatibility/2006">
              <mc:Choice xmlns:v="urn:schemas-microsoft-com:vml" Requires="v">
                <p:oleObj spid="_x0000_s3084" name="" r:id="rId13" imgW="3302000" imgH="482600" progId="Equation.DSMT4">
                  <p:embed/>
                </p:oleObj>
              </mc:Choice>
              <mc:Fallback>
                <p:oleObj name="" r:id="rId13" imgW="3302000" imgH="482600" progId="Equation.DSMT4">
                  <p:embed/>
                  <p:pic>
                    <p:nvPicPr>
                      <p:cNvPr id="0" name="图片 3083"/>
                      <p:cNvPicPr/>
                      <p:nvPr/>
                    </p:nvPicPr>
                    <p:blipFill>
                      <a:blip r:embed="rId14"/>
                      <a:stretch>
                        <a:fillRect/>
                      </a:stretch>
                    </p:blipFill>
                    <p:spPr>
                      <a:xfrm>
                        <a:off x="838200" y="5715000"/>
                        <a:ext cx="5029200" cy="735013"/>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6"/>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19458" name="Rectangle 2"/>
          <p:cNvSpPr>
            <a:spLocks noGrp="1" noRot="1"/>
          </p:cNvSpPr>
          <p:nvPr>
            <p:ph type="title"/>
          </p:nvPr>
        </p:nvSpPr>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19459" name="Rectangle 3"/>
          <p:cNvSpPr>
            <a:spLocks noGrp="1" noRot="1"/>
          </p:cNvSpPr>
          <p:nvPr>
            <p:ph type="body" sz="half" idx="1"/>
          </p:nvPr>
        </p:nvSpPr>
        <p:spPr>
          <a:xfrm>
            <a:off x="304800" y="1981200"/>
            <a:ext cx="8382000" cy="3886200"/>
          </a:xfrm>
        </p:spPr>
        <p:txBody>
          <a:bodyPr vert="horz" wrap="square" lIns="91440" tIns="45720" rIns="91440" bIns="45720" anchor="t" anchorCtr="0"/>
          <a:p>
            <a:pPr eaLnBrk="1" hangingPunct="1">
              <a:buClr>
                <a:schemeClr val="hlink"/>
              </a:buClr>
              <a:buSzPct val="70000"/>
              <a:buFont typeface="Wingdings" panose="05000000000000000000" pitchFamily="2" charset="2"/>
            </a:pPr>
            <a:r>
              <a:rPr lang="zh-CN" altLang="en-US" sz="2800" dirty="0"/>
              <a:t>对于工作在线性区的</a:t>
            </a:r>
            <a:r>
              <a:rPr lang="en-US" altLang="zh-CN" sz="2800" dirty="0"/>
              <a:t>PMOS</a:t>
            </a:r>
            <a:r>
              <a:rPr lang="zh-CN" altLang="en-US" sz="2800" dirty="0"/>
              <a:t>管，</a:t>
            </a:r>
            <a:endParaRPr lang="zh-CN" altLang="en-US" sz="2800" dirty="0"/>
          </a:p>
          <a:p>
            <a:pPr eaLnBrk="1" hangingPunct="1">
              <a:buClr>
                <a:schemeClr val="hlink"/>
              </a:buClr>
              <a:buSzPct val="70000"/>
              <a:buFont typeface="Wingdings" panose="05000000000000000000" pitchFamily="2" charset="2"/>
              <a:buNone/>
            </a:pPr>
            <a:endParaRPr lang="en-US" altLang="zh-CN" sz="2800" dirty="0"/>
          </a:p>
        </p:txBody>
      </p:sp>
      <p:graphicFrame>
        <p:nvGraphicFramePr>
          <p:cNvPr id="19460" name="Object 4"/>
          <p:cNvGraphicFramePr>
            <a:graphicFrameLocks noGrp="1" noChangeAspect="1"/>
          </p:cNvGraphicFramePr>
          <p:nvPr>
            <p:ph sz="half" idx="2"/>
          </p:nvPr>
        </p:nvGraphicFramePr>
        <p:xfrm>
          <a:off x="1465263" y="2819400"/>
          <a:ext cx="6137275" cy="1941513"/>
        </p:xfrm>
        <a:graphic>
          <a:graphicData uri="http://schemas.openxmlformats.org/presentationml/2006/ole">
            <mc:AlternateContent xmlns:mc="http://schemas.openxmlformats.org/markup-compatibility/2006">
              <mc:Choice xmlns:v="urn:schemas-microsoft-com:vml" Requires="v">
                <p:oleObj spid="_x0000_s3088" name="" r:id="rId1" imgW="2247900" imgH="711200" progId="Equation.DSMT4">
                  <p:embed/>
                </p:oleObj>
              </mc:Choice>
              <mc:Fallback>
                <p:oleObj name="" r:id="rId1" imgW="2247900" imgH="711200" progId="Equation.DSMT4">
                  <p:embed/>
                  <p:pic>
                    <p:nvPicPr>
                      <p:cNvPr id="0" name="图片 3087"/>
                      <p:cNvPicPr/>
                      <p:nvPr/>
                    </p:nvPicPr>
                    <p:blipFill>
                      <a:blip r:embed="rId2"/>
                      <a:stretch>
                        <a:fillRect/>
                      </a:stretch>
                    </p:blipFill>
                    <p:spPr>
                      <a:xfrm>
                        <a:off x="1465263" y="2819400"/>
                        <a:ext cx="6137275" cy="1941513"/>
                      </a:xfrm>
                      <a:prstGeom prst="rect">
                        <a:avLst/>
                      </a:prstGeom>
                      <a:noFill/>
                      <a:ln w="38100">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20482" name="Rectangle 2"/>
          <p:cNvSpPr>
            <a:spLocks noGrp="1" noRot="1"/>
          </p:cNvSpPr>
          <p:nvPr>
            <p:ph type="title"/>
          </p:nvPr>
        </p:nvSpPr>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20483" name="Rectangle 3"/>
          <p:cNvSpPr>
            <a:spLocks noGrp="1" noRot="1"/>
          </p:cNvSpPr>
          <p:nvPr>
            <p:ph idx="1"/>
          </p:nvPr>
        </p:nvSpPr>
        <p:spPr/>
        <p:txBody>
          <a:bodyPr vert="horz" wrap="square" lIns="91440" tIns="45720" rIns="91440" bIns="45720" anchor="t" anchorCtr="0"/>
          <a:p>
            <a:pPr eaLnBrk="1" hangingPunct="1"/>
            <a:r>
              <a:rPr lang="zh-CN" altLang="en-US" dirty="0"/>
              <a:t>工作于饱和区的</a:t>
            </a:r>
            <a:r>
              <a:rPr lang="en-US" altLang="zh-CN" dirty="0"/>
              <a:t>NMOS</a:t>
            </a:r>
            <a:r>
              <a:rPr lang="zh-CN" altLang="en-US" dirty="0"/>
              <a:t>管</a:t>
            </a:r>
            <a:endParaRPr lang="zh-CN" altLang="en-US" dirty="0"/>
          </a:p>
          <a:p>
            <a:pPr eaLnBrk="1" hangingPunct="1"/>
            <a:endParaRPr lang="en-US" altLang="zh-CN" dirty="0"/>
          </a:p>
        </p:txBody>
      </p:sp>
      <p:pic>
        <p:nvPicPr>
          <p:cNvPr id="20484" name="Picture 4"/>
          <p:cNvPicPr>
            <a:picLocks noChangeAspect="1"/>
          </p:cNvPicPr>
          <p:nvPr/>
        </p:nvPicPr>
        <p:blipFill>
          <a:blip r:embed="rId1"/>
          <a:srcRect b="12936"/>
          <a:stretch>
            <a:fillRect/>
          </a:stretch>
        </p:blipFill>
        <p:spPr>
          <a:xfrm>
            <a:off x="685800" y="2514600"/>
            <a:ext cx="6324600" cy="394017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21506" name="Rectangle 2"/>
          <p:cNvSpPr>
            <a:spLocks noGrp="1" noRot="1"/>
          </p:cNvSpPr>
          <p:nvPr>
            <p:ph type="title"/>
          </p:nvPr>
        </p:nvSpPr>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21507" name="Rectangle 3"/>
          <p:cNvSpPr>
            <a:spLocks noGrp="1" noRot="1"/>
          </p:cNvSpPr>
          <p:nvPr>
            <p:ph idx="1"/>
          </p:nvPr>
        </p:nvSpPr>
        <p:spPr/>
        <p:txBody>
          <a:bodyPr vert="horz" wrap="square" lIns="91440" tIns="45720" rIns="91440" bIns="45720" anchor="t" anchorCtr="0"/>
          <a:p>
            <a:pPr eaLnBrk="1" hangingPunct="1">
              <a:lnSpc>
                <a:spcPct val="90000"/>
              </a:lnSpc>
            </a:pPr>
            <a:r>
              <a:rPr lang="zh-CN" altLang="en-US" sz="2400" dirty="0"/>
              <a:t>工作于饱和区的</a:t>
            </a:r>
            <a:r>
              <a:rPr lang="en-US" altLang="zh-CN" sz="2400" dirty="0"/>
              <a:t>NMOS</a:t>
            </a:r>
            <a:r>
              <a:rPr lang="zh-CN" altLang="en-US" sz="2400" dirty="0"/>
              <a:t>管</a:t>
            </a:r>
            <a:endParaRPr lang="zh-CN" altLang="en-US" sz="2400" dirty="0"/>
          </a:p>
          <a:p>
            <a:pPr eaLnBrk="1" hangingPunct="1">
              <a:lnSpc>
                <a:spcPct val="90000"/>
              </a:lnSpc>
              <a:buNone/>
            </a:pPr>
            <a:r>
              <a:rPr lang="zh-CN" altLang="en-US" sz="2400" dirty="0"/>
              <a:t>    对于前面所讲工作在线性区</a:t>
            </a:r>
            <a:r>
              <a:rPr lang="en-US" altLang="zh-CN" sz="2400" dirty="0"/>
              <a:t>MOS</a:t>
            </a:r>
            <a:r>
              <a:rPr lang="zh-CN" altLang="en-US" sz="2400" dirty="0"/>
              <a:t>管，沟道中任意点处反型电荷都不为零。当</a:t>
            </a:r>
            <a:r>
              <a:rPr lang="en-US" altLang="zh-CN" sz="2400" dirty="0"/>
              <a:t>V</a:t>
            </a:r>
            <a:r>
              <a:rPr lang="en-US" altLang="zh-CN" sz="2400" baseline="-25000" dirty="0"/>
              <a:t>DS</a:t>
            </a:r>
            <a:r>
              <a:rPr lang="en-US" altLang="zh-CN" sz="2400" dirty="0"/>
              <a:t>=V</a:t>
            </a:r>
            <a:r>
              <a:rPr lang="en-US" altLang="zh-CN" sz="2400" baseline="-25000" dirty="0"/>
              <a:t>GS</a:t>
            </a:r>
            <a:r>
              <a:rPr lang="en-US" altLang="zh-CN" sz="2400" dirty="0"/>
              <a:t>-V</a:t>
            </a:r>
            <a:r>
              <a:rPr lang="en-US" altLang="zh-CN" sz="2400" baseline="-25000" dirty="0"/>
              <a:t>THN</a:t>
            </a:r>
            <a:r>
              <a:rPr lang="zh-CN" altLang="en-US" sz="2400" dirty="0"/>
              <a:t>时，在 </a:t>
            </a:r>
            <a:r>
              <a:rPr lang="en-US" altLang="zh-CN" sz="2400" dirty="0"/>
              <a:t>y=L</a:t>
            </a:r>
            <a:r>
              <a:rPr lang="zh-CN" altLang="en-US" sz="2400" dirty="0"/>
              <a:t>处反型电荷为零，表明在漏端和沟道的交界处被夹断，此时的漏源电压被称为</a:t>
            </a:r>
            <a:r>
              <a:rPr lang="en-US" altLang="zh-CN" sz="2400" dirty="0"/>
              <a:t>V</a:t>
            </a:r>
            <a:r>
              <a:rPr lang="en-US" altLang="zh-CN" sz="2400" baseline="-25000" dirty="0"/>
              <a:t>DS,sat</a:t>
            </a:r>
            <a:r>
              <a:rPr lang="zh-CN" altLang="en-US" sz="2400" dirty="0"/>
              <a:t>。当</a:t>
            </a:r>
            <a:r>
              <a:rPr lang="en-US" altLang="zh-CN" sz="2400" dirty="0"/>
              <a:t>V</a:t>
            </a:r>
            <a:r>
              <a:rPr lang="en-US" altLang="zh-CN" sz="2400" baseline="-25000" dirty="0"/>
              <a:t>DS</a:t>
            </a:r>
            <a:r>
              <a:rPr lang="en-US" altLang="zh-CN" sz="2400" dirty="0"/>
              <a:t>&gt;V</a:t>
            </a:r>
            <a:r>
              <a:rPr lang="en-US" altLang="zh-CN" sz="2400" baseline="-25000" dirty="0"/>
              <a:t>DS,sat</a:t>
            </a:r>
            <a:r>
              <a:rPr lang="zh-CN" altLang="en-US" sz="2400" dirty="0"/>
              <a:t>时，会将沟道电荷拉至漏端，使得沟道中紧邻漏端的电荷被耗尽，再增加</a:t>
            </a:r>
            <a:r>
              <a:rPr lang="en-US" altLang="zh-CN" sz="2400" dirty="0"/>
              <a:t>V</a:t>
            </a:r>
            <a:r>
              <a:rPr lang="en-US" altLang="zh-CN" sz="2400" baseline="-25000" dirty="0"/>
              <a:t>DS</a:t>
            </a:r>
            <a:r>
              <a:rPr lang="zh-CN" altLang="en-US" sz="2400" dirty="0"/>
              <a:t>并不会使漏端电流继续增加。如果</a:t>
            </a:r>
            <a:r>
              <a:rPr lang="en-US" altLang="zh-CN" sz="2400" dirty="0"/>
              <a:t>V</a:t>
            </a:r>
            <a:r>
              <a:rPr lang="en-US" altLang="zh-CN" sz="2400" baseline="-25000" dirty="0"/>
              <a:t>DS</a:t>
            </a:r>
            <a:r>
              <a:rPr lang="zh-CN" altLang="en-US" sz="2400" dirty="0"/>
              <a:t>继续增大，使得耗尽区从漏端扩展到源端，此时器件称之为穿通。在穿通情况下，器件会有大电流流过，会导致器件失效。一般将施加在接近最小沟道长度的</a:t>
            </a:r>
            <a:r>
              <a:rPr lang="en-US" altLang="zh-CN" sz="2400" dirty="0"/>
              <a:t>MOS</a:t>
            </a:r>
            <a:r>
              <a:rPr lang="zh-CN" altLang="en-US" sz="2400" dirty="0"/>
              <a:t>管源漏之间的最大电压定义为“</a:t>
            </a:r>
            <a:r>
              <a:rPr lang="zh-CN" altLang="en-US" sz="2400" dirty="0">
                <a:solidFill>
                  <a:srgbClr val="FF0000"/>
                </a:solidFill>
              </a:rPr>
              <a:t>穿通电压</a:t>
            </a:r>
            <a:r>
              <a:rPr lang="zh-CN" altLang="en-US" sz="2400" dirty="0"/>
              <a:t>”。</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7"/>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22530" name="Rectangle 2"/>
          <p:cNvSpPr>
            <a:spLocks noGrp="1" noRot="1"/>
          </p:cNvSpPr>
          <p:nvPr>
            <p:ph type="title"/>
          </p:nvPr>
        </p:nvSpPr>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22531" name="Rectangle 3"/>
          <p:cNvSpPr>
            <a:spLocks noGrp="1" noRot="1"/>
          </p:cNvSpPr>
          <p:nvPr>
            <p:ph type="body" sz="half" idx="1"/>
          </p:nvPr>
        </p:nvSpPr>
        <p:spPr>
          <a:xfrm>
            <a:off x="304800" y="1981200"/>
            <a:ext cx="8382000" cy="3886200"/>
          </a:xfrm>
        </p:spPr>
        <p:txBody>
          <a:bodyPr vert="horz" wrap="square" lIns="91440" tIns="45720" rIns="91440" bIns="45720" anchor="t" anchorCtr="0"/>
          <a:p>
            <a:pPr eaLnBrk="1" hangingPunct="1">
              <a:buClr>
                <a:schemeClr val="hlink"/>
              </a:buClr>
              <a:buSzPct val="70000"/>
              <a:buFont typeface="Wingdings" panose="05000000000000000000" pitchFamily="2" charset="2"/>
            </a:pPr>
            <a:r>
              <a:rPr lang="zh-CN" altLang="en-US" sz="2800" dirty="0"/>
              <a:t>工作于饱和区的</a:t>
            </a:r>
            <a:r>
              <a:rPr lang="en-US" altLang="zh-CN" sz="2800" dirty="0"/>
              <a:t>NMOS</a:t>
            </a:r>
            <a:r>
              <a:rPr lang="zh-CN" altLang="en-US" sz="2800" dirty="0"/>
              <a:t>管</a:t>
            </a:r>
            <a:endParaRPr lang="zh-CN" altLang="en-US" sz="2800" dirty="0"/>
          </a:p>
          <a:p>
            <a:pPr eaLnBrk="1" hangingPunct="1">
              <a:buClr>
                <a:schemeClr val="hlink"/>
              </a:buClr>
              <a:buSzPct val="70000"/>
              <a:buFont typeface="Wingdings" panose="05000000000000000000" pitchFamily="2" charset="2"/>
              <a:buNone/>
            </a:pPr>
            <a:r>
              <a:rPr lang="zh-CN" altLang="en-US" sz="2800" dirty="0"/>
              <a:t>当</a:t>
            </a:r>
            <a:r>
              <a:rPr lang="en-US" altLang="zh-CN" sz="2800" dirty="0"/>
              <a:t>NMOS</a:t>
            </a:r>
            <a:r>
              <a:rPr lang="zh-CN" altLang="en-US" sz="2800" dirty="0"/>
              <a:t>管中的导电沟道出现夹断时，即</a:t>
            </a:r>
            <a:endParaRPr lang="zh-CN" altLang="en-US" sz="2800" dirty="0"/>
          </a:p>
          <a:p>
            <a:pPr eaLnBrk="1" hangingPunct="1">
              <a:buClr>
                <a:schemeClr val="hlink"/>
              </a:buClr>
              <a:buSzPct val="70000"/>
              <a:buFont typeface="Wingdings" panose="05000000000000000000" pitchFamily="2" charset="2"/>
              <a:buNone/>
            </a:pPr>
            <a:endParaRPr lang="zh-CN" altLang="en-US" sz="2800" dirty="0"/>
          </a:p>
          <a:p>
            <a:pPr eaLnBrk="1" hangingPunct="1">
              <a:buClr>
                <a:schemeClr val="hlink"/>
              </a:buClr>
              <a:buSzPct val="70000"/>
              <a:buFont typeface="Wingdings" panose="05000000000000000000" pitchFamily="2" charset="2"/>
              <a:buNone/>
            </a:pPr>
            <a:endParaRPr lang="zh-CN" altLang="en-US" sz="2800" dirty="0"/>
          </a:p>
          <a:p>
            <a:pPr eaLnBrk="1" hangingPunct="1">
              <a:buClr>
                <a:schemeClr val="hlink"/>
              </a:buClr>
              <a:buSzPct val="70000"/>
              <a:buFont typeface="Wingdings" panose="05000000000000000000" pitchFamily="2" charset="2"/>
              <a:buNone/>
            </a:pPr>
            <a:endParaRPr lang="zh-CN" altLang="en-US" sz="2800" dirty="0"/>
          </a:p>
          <a:p>
            <a:pPr eaLnBrk="1" hangingPunct="1">
              <a:buClr>
                <a:schemeClr val="hlink"/>
              </a:buClr>
              <a:buSzPct val="70000"/>
              <a:buFont typeface="Wingdings" panose="05000000000000000000" pitchFamily="2" charset="2"/>
              <a:buNone/>
            </a:pPr>
            <a:endParaRPr lang="en-US" altLang="zh-CN" sz="2800" dirty="0"/>
          </a:p>
        </p:txBody>
      </p:sp>
      <p:graphicFrame>
        <p:nvGraphicFramePr>
          <p:cNvPr id="22532" name="Object 7"/>
          <p:cNvGraphicFramePr>
            <a:graphicFrameLocks noGrp="1" noChangeAspect="1"/>
          </p:cNvGraphicFramePr>
          <p:nvPr>
            <p:ph sz="quarter" idx="2"/>
          </p:nvPr>
        </p:nvGraphicFramePr>
        <p:xfrm>
          <a:off x="1143000" y="3132138"/>
          <a:ext cx="7315200" cy="1027112"/>
        </p:xfrm>
        <a:graphic>
          <a:graphicData uri="http://schemas.openxmlformats.org/presentationml/2006/ole">
            <mc:AlternateContent xmlns:mc="http://schemas.openxmlformats.org/markup-compatibility/2006">
              <mc:Choice xmlns:v="urn:schemas-microsoft-com:vml" Requires="v">
                <p:oleObj spid="_x0000_s3076" name="" r:id="rId1" imgW="4521200" imgH="635000" progId="Equation.DSMT4">
                  <p:embed/>
                </p:oleObj>
              </mc:Choice>
              <mc:Fallback>
                <p:oleObj name="" r:id="rId1" imgW="4521200" imgH="635000" progId="Equation.DSMT4">
                  <p:embed/>
                  <p:pic>
                    <p:nvPicPr>
                      <p:cNvPr id="0" name="图片 3075"/>
                      <p:cNvPicPr/>
                      <p:nvPr/>
                    </p:nvPicPr>
                    <p:blipFill>
                      <a:blip r:embed="rId2"/>
                      <a:stretch>
                        <a:fillRect/>
                      </a:stretch>
                    </p:blipFill>
                    <p:spPr>
                      <a:xfrm>
                        <a:off x="1143000" y="3132138"/>
                        <a:ext cx="7315200" cy="1027112"/>
                      </a:xfrm>
                      <a:prstGeom prst="rect">
                        <a:avLst/>
                      </a:prstGeom>
                      <a:noFill/>
                      <a:ln w="38100">
                        <a:miter/>
                      </a:ln>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4864100" y="3498850"/>
              <a:ext cx="12700" cy="360"/>
            </p14:xfrm>
          </p:contentPart>
        </mc:Choice>
        <mc:Fallback xmlns="">
          <p:pic>
            <p:nvPicPr>
              <p:cNvPr id="2" name="墨迹 1"/>
            </p:nvPicPr>
            <p:blipFill>
              <a:blip r:embed="rId4"/>
            </p:blipFill>
            <p:spPr>
              <a:xfrm>
                <a:off x="4864100" y="3498850"/>
                <a:ext cx="1270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5226050" y="4203700"/>
              <a:ext cx="12700" cy="360"/>
            </p14:xfrm>
          </p:contentPart>
        </mc:Choice>
        <mc:Fallback xmlns="">
          <p:pic>
            <p:nvPicPr>
              <p:cNvPr id="7" name="墨迹 6"/>
            </p:nvPicPr>
            <p:blipFill>
              <a:blip r:embed="rId4"/>
            </p:blipFill>
            <p:spPr>
              <a:xfrm>
                <a:off x="5226050" y="4203700"/>
                <a:ext cx="1270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20" name="墨迹 19"/>
              <p14:cNvContentPartPr/>
              <p14:nvPr/>
            </p14:nvContentPartPr>
            <p14:xfrm>
              <a:off x="1911350" y="2463800"/>
              <a:ext cx="12700" cy="360"/>
            </p14:xfrm>
          </p:contentPart>
        </mc:Choice>
        <mc:Fallback xmlns="">
          <p:pic>
            <p:nvPicPr>
              <p:cNvPr id="20" name="墨迹 19"/>
            </p:nvPicPr>
            <p:blipFill>
              <a:blip r:embed="rId4"/>
            </p:blipFill>
            <p:spPr>
              <a:xfrm>
                <a:off x="1911350" y="2463800"/>
                <a:ext cx="12700" cy="36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5122" name="Rectangle 2"/>
          <p:cNvSpPr>
            <a:spLocks noGrp="1" noRot="1"/>
          </p:cNvSpPr>
          <p:nvPr>
            <p:ph type="title"/>
          </p:nvPr>
        </p:nvSpPr>
        <p:spPr/>
        <p:txBody>
          <a:bodyPr vert="horz" wrap="square" lIns="91440" tIns="45720" rIns="91440" bIns="45720" anchor="ctr" anchorCtr="0"/>
          <a:p>
            <a:pPr eaLnBrk="1" hangingPunct="1"/>
            <a:r>
              <a:rPr lang="zh-CN" altLang="en-US" dirty="0"/>
              <a:t>本章内容</a:t>
            </a:r>
            <a:endParaRPr lang="zh-CN" altLang="en-US" dirty="0"/>
          </a:p>
        </p:txBody>
      </p:sp>
      <p:sp>
        <p:nvSpPr>
          <p:cNvPr id="5123" name="Rectangle 3"/>
          <p:cNvSpPr>
            <a:spLocks noGrp="1" noRot="1"/>
          </p:cNvSpPr>
          <p:nvPr>
            <p:ph idx="1"/>
          </p:nvPr>
        </p:nvSpPr>
        <p:spPr/>
        <p:txBody>
          <a:bodyPr vert="horz" wrap="square" lIns="91440" tIns="45720" rIns="91440" bIns="45720" anchor="t" anchorCtr="0"/>
          <a:p>
            <a:pPr eaLnBrk="1" hangingPunct="1"/>
            <a:r>
              <a:rPr lang="en-US" altLang="zh-CN" dirty="0"/>
              <a:t>8.1 MOS</a:t>
            </a:r>
            <a:r>
              <a:rPr lang="zh-CN" altLang="en-US" dirty="0"/>
              <a:t>管电容</a:t>
            </a:r>
            <a:endParaRPr lang="zh-CN" altLang="en-US" dirty="0"/>
          </a:p>
          <a:p>
            <a:pPr eaLnBrk="1" hangingPunct="1"/>
            <a:r>
              <a:rPr lang="en-US" altLang="zh-CN" dirty="0"/>
              <a:t>8.2 MOS</a:t>
            </a:r>
            <a:r>
              <a:rPr lang="zh-CN" altLang="en-US" dirty="0"/>
              <a:t>管阈值电压</a:t>
            </a:r>
            <a:endParaRPr lang="zh-CN" altLang="en-US" dirty="0"/>
          </a:p>
          <a:p>
            <a:pPr eaLnBrk="1" hangingPunct="1"/>
            <a:r>
              <a:rPr lang="en-US" altLang="zh-CN" dirty="0"/>
              <a:t>8.3 MOS</a:t>
            </a:r>
            <a:r>
              <a:rPr lang="zh-CN" altLang="en-US" dirty="0"/>
              <a:t>管的</a:t>
            </a:r>
            <a:r>
              <a:rPr lang="en-US" altLang="zh-CN" dirty="0"/>
              <a:t>IV</a:t>
            </a:r>
            <a:r>
              <a:rPr lang="zh-CN" altLang="en-US" dirty="0"/>
              <a:t>特性</a:t>
            </a:r>
            <a:endParaRPr lang="zh-CN" altLang="en-US" dirty="0"/>
          </a:p>
          <a:p>
            <a:pPr eaLnBrk="1" hangingPunct="1"/>
            <a:r>
              <a:rPr lang="en-US" altLang="zh-CN" dirty="0"/>
              <a:t>8.4 </a:t>
            </a:r>
            <a:r>
              <a:rPr lang="zh-CN" altLang="en-US" dirty="0"/>
              <a:t>短沟道</a:t>
            </a:r>
            <a:r>
              <a:rPr lang="en-US" altLang="zh-CN" dirty="0"/>
              <a:t>MOS</a:t>
            </a:r>
            <a:r>
              <a:rPr lang="zh-CN" altLang="en-US" dirty="0"/>
              <a:t>管</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6"/>
          <p:cNvSpPr>
            <a:spLocks noGrp="1"/>
          </p:cNvSpPr>
          <p:nvPr>
            <p:ph type="sldNum" sz="quarter" idx="12"/>
          </p:nvPr>
        </p:nvSpPr>
        <p:spPr>
          <a:xfrm>
            <a:off x="6553200" y="6096000"/>
            <a:ext cx="2289175" cy="4762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23554" name="Rectangle 5"/>
          <p:cNvSpPr>
            <a:spLocks noGrp="1" noRot="1"/>
          </p:cNvSpPr>
          <p:nvPr>
            <p:ph type="title"/>
          </p:nvPr>
        </p:nvSpPr>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23555" name="Rectangle 3"/>
          <p:cNvSpPr>
            <a:spLocks noGrp="1" noRot="1"/>
          </p:cNvSpPr>
          <p:nvPr>
            <p:ph type="body" sz="half" idx="1"/>
          </p:nvPr>
        </p:nvSpPr>
        <p:spPr>
          <a:xfrm>
            <a:off x="304800" y="1981200"/>
            <a:ext cx="8305800" cy="3886200"/>
          </a:xfrm>
        </p:spPr>
        <p:txBody>
          <a:bodyPr vert="horz" wrap="square" lIns="91440" tIns="45720" rIns="91440" bIns="45720" anchor="t" anchorCtr="0"/>
          <a:p>
            <a:pPr eaLnBrk="1" hangingPunct="1">
              <a:buClr>
                <a:schemeClr val="hlink"/>
              </a:buClr>
              <a:buSzPct val="70000"/>
              <a:buFont typeface="Wingdings" panose="05000000000000000000" pitchFamily="2" charset="2"/>
            </a:pPr>
            <a:r>
              <a:rPr lang="zh-CN" altLang="en-US" sz="2400" dirty="0"/>
              <a:t>工作于饱和区的</a:t>
            </a:r>
            <a:r>
              <a:rPr lang="en-US" altLang="zh-CN" sz="2400" dirty="0"/>
              <a:t>NMOS</a:t>
            </a:r>
            <a:r>
              <a:rPr lang="zh-CN" altLang="en-US" sz="2400" dirty="0"/>
              <a:t>管</a:t>
            </a:r>
            <a:endParaRPr lang="zh-CN" altLang="en-US" sz="2400" dirty="0"/>
          </a:p>
          <a:p>
            <a:pPr eaLnBrk="1" hangingPunct="1">
              <a:buClr>
                <a:schemeClr val="hlink"/>
              </a:buClr>
              <a:buSzPct val="70000"/>
              <a:buFont typeface="Wingdings" panose="05000000000000000000" pitchFamily="2" charset="2"/>
              <a:buNone/>
            </a:pPr>
            <a:r>
              <a:rPr lang="zh-CN" altLang="en-US" sz="2400" dirty="0"/>
              <a:t>   将</a:t>
            </a:r>
            <a:r>
              <a:rPr lang="en-US" altLang="zh-CN" sz="2400" dirty="0"/>
              <a:t>NMOS</a:t>
            </a:r>
            <a:r>
              <a:rPr lang="zh-CN" altLang="en-US" sz="2400" dirty="0"/>
              <a:t>管的电学沟道长度定义为设计沟道长度减去漏端耗尽区宽度：</a:t>
            </a:r>
            <a:r>
              <a:rPr lang="en-US" altLang="zh-CN" sz="2400" dirty="0"/>
              <a:t>L</a:t>
            </a:r>
            <a:r>
              <a:rPr lang="en-US" altLang="zh-CN" sz="2400" baseline="-25000" dirty="0"/>
              <a:t>elec</a:t>
            </a:r>
            <a:r>
              <a:rPr lang="en-US" altLang="zh-CN" sz="2400" dirty="0"/>
              <a:t>=L</a:t>
            </a:r>
            <a:r>
              <a:rPr lang="en-US" altLang="zh-CN" sz="2400" baseline="-25000" dirty="0"/>
              <a:t>draw</a:t>
            </a:r>
            <a:r>
              <a:rPr lang="en-US" altLang="zh-CN" sz="2400" dirty="0"/>
              <a:t>-X</a:t>
            </a:r>
            <a:r>
              <a:rPr lang="en-US" altLang="zh-CN" sz="2400" baseline="-25000" dirty="0"/>
              <a:t>dl</a:t>
            </a:r>
            <a:r>
              <a:rPr lang="zh-CN" altLang="en-US" sz="2400" baseline="-25000" dirty="0"/>
              <a:t>，</a:t>
            </a:r>
            <a:r>
              <a:rPr lang="zh-CN" altLang="en-US" sz="2400" dirty="0"/>
              <a:t>得到更为精确的表达式</a:t>
            </a:r>
            <a:r>
              <a:rPr lang="en-US" altLang="zh-CN" sz="2400" dirty="0"/>
              <a:t>:</a:t>
            </a:r>
            <a:endParaRPr lang="en-US" altLang="zh-CN" sz="2400" dirty="0"/>
          </a:p>
          <a:p>
            <a:pPr eaLnBrk="1" hangingPunct="1">
              <a:buClr>
                <a:schemeClr val="hlink"/>
              </a:buClr>
              <a:buSzPct val="70000"/>
              <a:buFont typeface="Wingdings" panose="05000000000000000000" pitchFamily="2" charset="2"/>
              <a:buNone/>
            </a:pPr>
            <a:endParaRPr lang="en-US" altLang="zh-CN" sz="2400" dirty="0"/>
          </a:p>
          <a:p>
            <a:pPr eaLnBrk="1" hangingPunct="1">
              <a:buClr>
                <a:schemeClr val="hlink"/>
              </a:buClr>
              <a:buSzPct val="70000"/>
              <a:buFont typeface="Wingdings" panose="05000000000000000000" pitchFamily="2" charset="2"/>
              <a:buNone/>
            </a:pPr>
            <a:endParaRPr lang="en-US" altLang="zh-CN" sz="2400" dirty="0"/>
          </a:p>
          <a:p>
            <a:pPr eaLnBrk="1" hangingPunct="1">
              <a:buClr>
                <a:schemeClr val="hlink"/>
              </a:buClr>
              <a:buSzPct val="70000"/>
              <a:buFont typeface="Wingdings" panose="05000000000000000000" pitchFamily="2" charset="2"/>
              <a:buNone/>
            </a:pPr>
            <a:endParaRPr lang="en-US" altLang="zh-CN" sz="2400" dirty="0"/>
          </a:p>
          <a:p>
            <a:pPr eaLnBrk="1" hangingPunct="1">
              <a:buClr>
                <a:schemeClr val="hlink"/>
              </a:buClr>
              <a:buSzPct val="70000"/>
              <a:buFont typeface="Wingdings" panose="05000000000000000000" pitchFamily="2" charset="2"/>
              <a:buNone/>
            </a:pPr>
            <a:r>
              <a:rPr lang="en-US" altLang="zh-CN" sz="2400" dirty="0"/>
              <a:t>  </a:t>
            </a:r>
            <a:r>
              <a:rPr lang="zh-CN" altLang="en-US" sz="2400" dirty="0"/>
              <a:t>上式意味着耗尽层宽度随着</a:t>
            </a:r>
            <a:r>
              <a:rPr lang="en-US" altLang="zh-CN" sz="2400" dirty="0"/>
              <a:t>V</a:t>
            </a:r>
            <a:r>
              <a:rPr lang="en-US" altLang="zh-CN" sz="2400" baseline="-25000" dirty="0"/>
              <a:t>DS</a:t>
            </a:r>
            <a:r>
              <a:rPr lang="zh-CN" altLang="en-US" sz="2400" dirty="0"/>
              <a:t>的增大而增大，漏电流也随之增大，此效应被称为</a:t>
            </a:r>
            <a:r>
              <a:rPr lang="zh-CN" altLang="en-US" sz="2400" dirty="0">
                <a:solidFill>
                  <a:srgbClr val="FF0000"/>
                </a:solidFill>
              </a:rPr>
              <a:t>沟道调制（</a:t>
            </a:r>
            <a:r>
              <a:rPr lang="en-US" altLang="zh-CN" sz="2400" dirty="0">
                <a:solidFill>
                  <a:srgbClr val="FF0000"/>
                </a:solidFill>
              </a:rPr>
              <a:t>CLM)</a:t>
            </a:r>
            <a:r>
              <a:rPr lang="zh-CN" altLang="en-US" sz="2400" dirty="0">
                <a:solidFill>
                  <a:srgbClr val="FF0000"/>
                </a:solidFill>
              </a:rPr>
              <a:t>效应</a:t>
            </a:r>
            <a:r>
              <a:rPr lang="zh-CN" altLang="en-US" sz="2400" dirty="0"/>
              <a:t>。</a:t>
            </a:r>
            <a:endParaRPr lang="zh-CN" altLang="en-US" sz="2400" baseline="-25000" dirty="0"/>
          </a:p>
          <a:p>
            <a:pPr eaLnBrk="1" hangingPunct="1">
              <a:buClr>
                <a:schemeClr val="hlink"/>
              </a:buClr>
              <a:buSzPct val="70000"/>
              <a:buFont typeface="Wingdings" panose="05000000000000000000" pitchFamily="2" charset="2"/>
            </a:pPr>
            <a:endParaRPr lang="en-US" altLang="zh-CN" sz="2400" dirty="0"/>
          </a:p>
        </p:txBody>
      </p:sp>
      <p:graphicFrame>
        <p:nvGraphicFramePr>
          <p:cNvPr id="23556" name="Object 4"/>
          <p:cNvGraphicFramePr>
            <a:graphicFrameLocks noGrp="1" noChangeAspect="1"/>
          </p:cNvGraphicFramePr>
          <p:nvPr>
            <p:ph sz="half" idx="2"/>
          </p:nvPr>
        </p:nvGraphicFramePr>
        <p:xfrm>
          <a:off x="2590800" y="3352800"/>
          <a:ext cx="3886200" cy="971550"/>
        </p:xfrm>
        <a:graphic>
          <a:graphicData uri="http://schemas.openxmlformats.org/presentationml/2006/ole">
            <mc:AlternateContent xmlns:mc="http://schemas.openxmlformats.org/markup-compatibility/2006">
              <mc:Choice xmlns:v="urn:schemas-microsoft-com:vml" Requires="v">
                <p:oleObj spid="_x0000_s3080" name="" r:id="rId1" imgW="1727200" imgH="431800" progId="Equation.DSMT4">
                  <p:embed/>
                </p:oleObj>
              </mc:Choice>
              <mc:Fallback>
                <p:oleObj name="" r:id="rId1" imgW="1727200" imgH="431800" progId="Equation.DSMT4">
                  <p:embed/>
                  <p:pic>
                    <p:nvPicPr>
                      <p:cNvPr id="0" name="图片 3079"/>
                      <p:cNvPicPr/>
                      <p:nvPr/>
                    </p:nvPicPr>
                    <p:blipFill>
                      <a:blip r:embed="rId2"/>
                      <a:stretch>
                        <a:fillRect/>
                      </a:stretch>
                    </p:blipFill>
                    <p:spPr>
                      <a:xfrm>
                        <a:off x="2590800" y="3352800"/>
                        <a:ext cx="3886200" cy="971550"/>
                      </a:xfrm>
                      <a:prstGeom prst="rect">
                        <a:avLst/>
                      </a:prstGeom>
                      <a:noFill/>
                      <a:ln w="38100">
                        <a:miter/>
                      </a:ln>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4273550" y="4489450"/>
              <a:ext cx="12700" cy="360"/>
            </p14:xfrm>
          </p:contentPart>
        </mc:Choice>
        <mc:Fallback xmlns="">
          <p:pic>
            <p:nvPicPr>
              <p:cNvPr id="4" name="墨迹 3"/>
            </p:nvPicPr>
            <p:blipFill>
              <a:blip r:embed="rId4"/>
            </p:blipFill>
            <p:spPr>
              <a:xfrm>
                <a:off x="4273550" y="4489450"/>
                <a:ext cx="1270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4356100" y="4235450"/>
              <a:ext cx="12700" cy="360"/>
            </p14:xfrm>
          </p:contentPart>
        </mc:Choice>
        <mc:Fallback xmlns="">
          <p:pic>
            <p:nvPicPr>
              <p:cNvPr id="6" name="墨迹 5"/>
            </p:nvPicPr>
            <p:blipFill>
              <a:blip r:embed="rId4"/>
            </p:blipFill>
            <p:spPr>
              <a:xfrm>
                <a:off x="4356100" y="4235450"/>
                <a:ext cx="12700" cy="36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7"/>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24578" name="Rectangle 2"/>
          <p:cNvSpPr>
            <a:spLocks noGrp="1" noRot="1"/>
          </p:cNvSpPr>
          <p:nvPr>
            <p:ph type="title"/>
          </p:nvPr>
        </p:nvSpPr>
        <p:spPr>
          <a:xfrm>
            <a:off x="304800" y="685800"/>
            <a:ext cx="8540750" cy="1143000"/>
          </a:xfrm>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24579" name="Rectangle 3"/>
          <p:cNvSpPr>
            <a:spLocks noGrp="1" noRot="1"/>
          </p:cNvSpPr>
          <p:nvPr>
            <p:ph type="body" sz="half" idx="1"/>
          </p:nvPr>
        </p:nvSpPr>
        <p:spPr>
          <a:xfrm>
            <a:off x="304800" y="1905000"/>
            <a:ext cx="8610600" cy="3886200"/>
          </a:xfrm>
        </p:spPr>
        <p:txBody>
          <a:bodyPr vert="horz" wrap="square" lIns="91440" tIns="45720" rIns="91440" bIns="45720" anchor="t" anchorCtr="0"/>
          <a:p>
            <a:pPr eaLnBrk="1" hangingPunct="1">
              <a:buClr>
                <a:schemeClr val="hlink"/>
              </a:buClr>
              <a:buSzPct val="70000"/>
              <a:buFont typeface="Wingdings" panose="05000000000000000000" pitchFamily="2" charset="2"/>
            </a:pPr>
            <a:r>
              <a:rPr lang="zh-CN" altLang="en-US" sz="2400" dirty="0"/>
              <a:t>工作于饱和区的</a:t>
            </a:r>
            <a:r>
              <a:rPr lang="en-US" altLang="zh-CN" sz="2400" dirty="0"/>
              <a:t>MOS</a:t>
            </a:r>
            <a:r>
              <a:rPr lang="zh-CN" altLang="en-US" sz="2400" dirty="0"/>
              <a:t>管</a:t>
            </a:r>
            <a:endParaRPr lang="zh-CN" altLang="en-US" sz="2400" dirty="0"/>
          </a:p>
          <a:p>
            <a:pPr eaLnBrk="1" hangingPunct="1">
              <a:buClr>
                <a:schemeClr val="hlink"/>
              </a:buClr>
              <a:buSzPct val="70000"/>
              <a:buFont typeface="Wingdings" panose="05000000000000000000" pitchFamily="2" charset="2"/>
            </a:pPr>
            <a:endParaRPr lang="zh-CN" altLang="en-US" sz="2400" dirty="0"/>
          </a:p>
          <a:p>
            <a:pPr eaLnBrk="1" hangingPunct="1">
              <a:buClr>
                <a:schemeClr val="hlink"/>
              </a:buClr>
              <a:buSzPct val="70000"/>
              <a:buFont typeface="Wingdings" panose="05000000000000000000" pitchFamily="2" charset="2"/>
            </a:pPr>
            <a:endParaRPr lang="zh-CN" altLang="en-US" sz="2400" dirty="0"/>
          </a:p>
          <a:p>
            <a:pPr eaLnBrk="1" hangingPunct="1">
              <a:buClr>
                <a:schemeClr val="hlink"/>
              </a:buClr>
              <a:buSzPct val="70000"/>
              <a:buFont typeface="Wingdings" panose="05000000000000000000" pitchFamily="2" charset="2"/>
            </a:pPr>
            <a:endParaRPr lang="zh-CN" altLang="en-US" sz="2400" dirty="0"/>
          </a:p>
          <a:p>
            <a:pPr eaLnBrk="1" hangingPunct="1">
              <a:buClr>
                <a:schemeClr val="hlink"/>
              </a:buClr>
              <a:buSzPct val="70000"/>
              <a:buFont typeface="Wingdings" panose="05000000000000000000" pitchFamily="2" charset="2"/>
              <a:buNone/>
            </a:pPr>
            <a:r>
              <a:rPr lang="zh-CN" altLang="en-US" sz="2400" dirty="0"/>
              <a:t> </a:t>
            </a:r>
            <a:endParaRPr lang="zh-CN" altLang="en-US" sz="2400" dirty="0"/>
          </a:p>
          <a:p>
            <a:pPr eaLnBrk="1" hangingPunct="1">
              <a:buClr>
                <a:schemeClr val="hlink"/>
              </a:buClr>
              <a:buSzPct val="70000"/>
              <a:buFont typeface="Wingdings" panose="05000000000000000000" pitchFamily="2" charset="2"/>
            </a:pPr>
            <a:endParaRPr lang="zh-CN" altLang="en-US" sz="2400" dirty="0"/>
          </a:p>
          <a:p>
            <a:pPr eaLnBrk="1" hangingPunct="1">
              <a:buClr>
                <a:schemeClr val="hlink"/>
              </a:buClr>
              <a:buSzPct val="70000"/>
              <a:buFont typeface="Wingdings" panose="05000000000000000000" pitchFamily="2" charset="2"/>
            </a:pPr>
            <a:r>
              <a:rPr lang="zh-CN" altLang="en-US" sz="2400" dirty="0"/>
              <a:t>     被称为沟道长度调制参数。考虑到沟道长度调制效应后，对于工作在饱和区的器件，</a:t>
            </a:r>
            <a:r>
              <a:rPr lang="en-US" altLang="zh-CN" sz="2400" dirty="0"/>
              <a:t>I</a:t>
            </a:r>
            <a:r>
              <a:rPr lang="en-US" altLang="zh-CN" sz="2400" baseline="-25000" dirty="0"/>
              <a:t>D</a:t>
            </a:r>
            <a:r>
              <a:rPr lang="zh-CN" altLang="en-US" sz="2400" dirty="0"/>
              <a:t>的表达式可写成</a:t>
            </a:r>
            <a:endParaRPr lang="zh-CN" altLang="en-US" sz="2400" dirty="0"/>
          </a:p>
          <a:p>
            <a:pPr eaLnBrk="1" hangingPunct="1">
              <a:buClr>
                <a:schemeClr val="hlink"/>
              </a:buClr>
              <a:buSzPct val="70000"/>
              <a:buFont typeface="Wingdings" panose="05000000000000000000" pitchFamily="2" charset="2"/>
            </a:pPr>
            <a:endParaRPr lang="zh-CN" altLang="en-US" sz="2400" dirty="0"/>
          </a:p>
          <a:p>
            <a:pPr eaLnBrk="1" hangingPunct="1">
              <a:buClr>
                <a:schemeClr val="hlink"/>
              </a:buClr>
              <a:buSzPct val="70000"/>
              <a:buFont typeface="Wingdings" panose="05000000000000000000" pitchFamily="2" charset="2"/>
            </a:pPr>
            <a:endParaRPr lang="en-US" altLang="zh-CN" sz="2400" dirty="0"/>
          </a:p>
        </p:txBody>
      </p:sp>
      <p:graphicFrame>
        <p:nvGraphicFramePr>
          <p:cNvPr id="24580" name="Object 4"/>
          <p:cNvGraphicFramePr>
            <a:graphicFrameLocks noGrp="1" noChangeAspect="1"/>
          </p:cNvGraphicFramePr>
          <p:nvPr>
            <p:ph sz="quarter" idx="2"/>
          </p:nvPr>
        </p:nvGraphicFramePr>
        <p:xfrm>
          <a:off x="1066800" y="2286000"/>
          <a:ext cx="6019800" cy="2281238"/>
        </p:xfrm>
        <a:graphic>
          <a:graphicData uri="http://schemas.openxmlformats.org/presentationml/2006/ole">
            <mc:AlternateContent xmlns:mc="http://schemas.openxmlformats.org/markup-compatibility/2006">
              <mc:Choice xmlns:v="urn:schemas-microsoft-com:vml" Requires="v">
                <p:oleObj spid="_x0000_s3078" name="" r:id="rId1" imgW="3517900" imgH="1333500" progId="Equation.DSMT4">
                  <p:embed/>
                </p:oleObj>
              </mc:Choice>
              <mc:Fallback>
                <p:oleObj name="" r:id="rId1" imgW="3517900" imgH="1333500" progId="Equation.DSMT4">
                  <p:embed/>
                  <p:pic>
                    <p:nvPicPr>
                      <p:cNvPr id="0" name="图片 3077"/>
                      <p:cNvPicPr/>
                      <p:nvPr/>
                    </p:nvPicPr>
                    <p:blipFill>
                      <a:blip r:embed="rId2"/>
                      <a:stretch>
                        <a:fillRect/>
                      </a:stretch>
                    </p:blipFill>
                    <p:spPr>
                      <a:xfrm>
                        <a:off x="1066800" y="2286000"/>
                        <a:ext cx="6019800" cy="2281238"/>
                      </a:xfrm>
                      <a:prstGeom prst="rect">
                        <a:avLst/>
                      </a:prstGeom>
                      <a:noFill/>
                      <a:ln w="38100">
                        <a:miter/>
                      </a:ln>
                    </p:spPr>
                  </p:pic>
                </p:oleObj>
              </mc:Fallback>
            </mc:AlternateContent>
          </a:graphicData>
        </a:graphic>
      </p:graphicFrame>
      <p:graphicFrame>
        <p:nvGraphicFramePr>
          <p:cNvPr id="24581" name="Object 6"/>
          <p:cNvGraphicFramePr>
            <a:graphicFrameLocks noGrp="1" noChangeAspect="1"/>
          </p:cNvGraphicFramePr>
          <p:nvPr>
            <p:ph sz="quarter" idx="3"/>
          </p:nvPr>
        </p:nvGraphicFramePr>
        <p:xfrm>
          <a:off x="762000" y="4572000"/>
          <a:ext cx="300038" cy="381000"/>
        </p:xfrm>
        <a:graphic>
          <a:graphicData uri="http://schemas.openxmlformats.org/presentationml/2006/ole">
            <mc:AlternateContent xmlns:mc="http://schemas.openxmlformats.org/markup-compatibility/2006">
              <mc:Choice xmlns:v="urn:schemas-microsoft-com:vml" Requires="v">
                <p:oleObj spid="_x0000_s3079" name="" r:id="rId3" imgW="139700" imgH="177800" progId="Equation.DSMT4">
                  <p:embed/>
                </p:oleObj>
              </mc:Choice>
              <mc:Fallback>
                <p:oleObj name="" r:id="rId3" imgW="139700" imgH="177800" progId="Equation.DSMT4">
                  <p:embed/>
                  <p:pic>
                    <p:nvPicPr>
                      <p:cNvPr id="0" name="图片 3078"/>
                      <p:cNvPicPr/>
                      <p:nvPr/>
                    </p:nvPicPr>
                    <p:blipFill>
                      <a:blip r:embed="rId4"/>
                      <a:stretch>
                        <a:fillRect/>
                      </a:stretch>
                    </p:blipFill>
                    <p:spPr>
                      <a:xfrm>
                        <a:off x="762000" y="4572000"/>
                        <a:ext cx="300038" cy="381000"/>
                      </a:xfrm>
                      <a:prstGeom prst="rect">
                        <a:avLst/>
                      </a:prstGeom>
                      <a:noFill/>
                      <a:ln w="38100">
                        <a:miter/>
                      </a:ln>
                    </p:spPr>
                  </p:pic>
                </p:oleObj>
              </mc:Fallback>
            </mc:AlternateContent>
          </a:graphicData>
        </a:graphic>
      </p:graphicFrame>
      <p:graphicFrame>
        <p:nvGraphicFramePr>
          <p:cNvPr id="24582" name="Object 8"/>
          <p:cNvGraphicFramePr>
            <a:graphicFrameLocks noChangeAspect="1"/>
          </p:cNvGraphicFramePr>
          <p:nvPr/>
        </p:nvGraphicFramePr>
        <p:xfrm>
          <a:off x="2514600" y="5410200"/>
          <a:ext cx="4616450" cy="1049338"/>
        </p:xfrm>
        <a:graphic>
          <a:graphicData uri="http://schemas.openxmlformats.org/presentationml/2006/ole">
            <mc:AlternateContent xmlns:mc="http://schemas.openxmlformats.org/markup-compatibility/2006">
              <mc:Choice xmlns:v="urn:schemas-microsoft-com:vml" Requires="v">
                <p:oleObj spid="_x0000_s3077" name="" r:id="rId5" imgW="2794000" imgH="635000" progId="Equation.DSMT4">
                  <p:embed/>
                </p:oleObj>
              </mc:Choice>
              <mc:Fallback>
                <p:oleObj name="" r:id="rId5" imgW="2794000" imgH="635000" progId="Equation.DSMT4">
                  <p:embed/>
                  <p:pic>
                    <p:nvPicPr>
                      <p:cNvPr id="0" name="图片 3076"/>
                      <p:cNvPicPr/>
                      <p:nvPr/>
                    </p:nvPicPr>
                    <p:blipFill>
                      <a:blip r:embed="rId6"/>
                      <a:stretch>
                        <a:fillRect/>
                      </a:stretch>
                    </p:blipFill>
                    <p:spPr>
                      <a:xfrm>
                        <a:off x="2514600" y="5410200"/>
                        <a:ext cx="4616450" cy="1049338"/>
                      </a:xfrm>
                      <a:prstGeom prst="rect">
                        <a:avLst/>
                      </a:prstGeom>
                      <a:noFill/>
                      <a:ln w="38100">
                        <a:noFill/>
                        <a:miter/>
                      </a:ln>
                    </p:spPr>
                  </p:pic>
                </p:oleObj>
              </mc:Fallback>
            </mc:AlternateContent>
          </a:graphicData>
        </a:graphic>
      </p:graphicFrame>
      <mc:AlternateContent xmlns:mc="http://schemas.openxmlformats.org/markup-compatibility/2006" xmlns:p14="http://schemas.microsoft.com/office/powerpoint/2010/main">
        <mc:Choice Requires="p14">
          <p:contentPart r:id="rId7" p14:bwMode="auto">
            <p14:nvContentPartPr>
              <p14:cNvPr id="10" name="墨迹 9"/>
              <p14:cNvContentPartPr/>
              <p14:nvPr/>
            </p14:nvContentPartPr>
            <p14:xfrm>
              <a:off x="7035800" y="5994400"/>
              <a:ext cx="12700" cy="360"/>
            </p14:xfrm>
          </p:contentPart>
        </mc:Choice>
        <mc:Fallback xmlns="">
          <p:pic>
            <p:nvPicPr>
              <p:cNvPr id="10" name="墨迹 9"/>
            </p:nvPicPr>
            <p:blipFill>
              <a:blip r:embed="rId8"/>
            </p:blipFill>
            <p:spPr>
              <a:xfrm>
                <a:off x="7035800" y="5994400"/>
                <a:ext cx="12700" cy="360"/>
              </a:xfrm>
              <a:prstGeom prst="rect"/>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6"/>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25602" name="Rectangle 2"/>
          <p:cNvSpPr>
            <a:spLocks noGrp="1" noRot="1"/>
          </p:cNvSpPr>
          <p:nvPr>
            <p:ph type="title"/>
          </p:nvPr>
        </p:nvSpPr>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25603" name="Rectangle 3"/>
          <p:cNvSpPr>
            <a:spLocks noGrp="1" noRot="1"/>
          </p:cNvSpPr>
          <p:nvPr>
            <p:ph type="body" sz="half" idx="1"/>
          </p:nvPr>
        </p:nvSpPr>
        <p:spPr>
          <a:xfrm>
            <a:off x="304800" y="1752600"/>
            <a:ext cx="8001000" cy="3886200"/>
          </a:xfrm>
        </p:spPr>
        <p:txBody>
          <a:bodyPr vert="horz" wrap="square" lIns="91440" tIns="45720" rIns="91440" bIns="45720" anchor="t" anchorCtr="0"/>
          <a:p>
            <a:pPr eaLnBrk="1" hangingPunct="1">
              <a:lnSpc>
                <a:spcPct val="80000"/>
              </a:lnSpc>
              <a:buClr>
                <a:schemeClr val="hlink"/>
              </a:buClr>
              <a:buSzPct val="70000"/>
              <a:buFont typeface="Wingdings" panose="05000000000000000000" pitchFamily="2" charset="2"/>
            </a:pPr>
            <a:r>
              <a:rPr lang="zh-CN" altLang="en-US" sz="2400" dirty="0"/>
              <a:t>亚阈值</a:t>
            </a:r>
            <a:endParaRPr lang="zh-CN" altLang="en-US" sz="2400" dirty="0"/>
          </a:p>
          <a:p>
            <a:pPr eaLnBrk="1" hangingPunct="1">
              <a:lnSpc>
                <a:spcPct val="80000"/>
              </a:lnSpc>
              <a:buClr>
                <a:schemeClr val="hlink"/>
              </a:buClr>
              <a:buSzPct val="70000"/>
              <a:buFont typeface="Wingdings" panose="05000000000000000000" pitchFamily="2" charset="2"/>
              <a:buNone/>
            </a:pPr>
            <a:r>
              <a:rPr lang="zh-CN" altLang="en-US" sz="2400" dirty="0"/>
              <a:t>          当</a:t>
            </a:r>
            <a:r>
              <a:rPr lang="en-US" altLang="zh-CN" sz="2400" dirty="0"/>
              <a:t>V</a:t>
            </a:r>
            <a:r>
              <a:rPr lang="en-US" altLang="zh-CN" sz="2400" baseline="-25000" dirty="0"/>
              <a:t>GS</a:t>
            </a:r>
            <a:r>
              <a:rPr lang="en-US" altLang="zh-CN" sz="2400" dirty="0"/>
              <a:t>=V</a:t>
            </a:r>
            <a:r>
              <a:rPr lang="en-US" altLang="zh-CN" sz="2400" baseline="-25000" dirty="0"/>
              <a:t>THN</a:t>
            </a:r>
            <a:r>
              <a:rPr lang="zh-CN" altLang="en-US" sz="2400" dirty="0"/>
              <a:t>时，</a:t>
            </a:r>
            <a:r>
              <a:rPr lang="en-US" altLang="zh-CN" sz="2400" dirty="0"/>
              <a:t>MOS</a:t>
            </a:r>
            <a:r>
              <a:rPr lang="zh-CN" altLang="en-US" sz="2400" dirty="0"/>
              <a:t>管开始导通。而当</a:t>
            </a:r>
            <a:r>
              <a:rPr lang="en-US" altLang="zh-CN" sz="2400" dirty="0"/>
              <a:t>V</a:t>
            </a:r>
            <a:r>
              <a:rPr lang="en-US" altLang="zh-CN" sz="2400" baseline="-25000" dirty="0"/>
              <a:t>GS</a:t>
            </a:r>
            <a:r>
              <a:rPr lang="en-US" altLang="zh-CN" sz="2400" dirty="0"/>
              <a:t>&lt;V</a:t>
            </a:r>
            <a:r>
              <a:rPr lang="en-US" altLang="zh-CN" sz="2400" baseline="-25000" dirty="0"/>
              <a:t>THN</a:t>
            </a:r>
            <a:r>
              <a:rPr lang="zh-CN" altLang="en-US" sz="2400" dirty="0"/>
              <a:t>时，存在一个非常小的漏电流，这个电流被称为亚阈值电流。当</a:t>
            </a:r>
            <a:r>
              <a:rPr lang="en-US" altLang="zh-CN" sz="2400" dirty="0"/>
              <a:t>MOS</a:t>
            </a:r>
            <a:r>
              <a:rPr lang="zh-CN" altLang="en-US" sz="2400" dirty="0"/>
              <a:t>管工作在这个弱反型区域，称为亚阈值区。</a:t>
            </a:r>
            <a:endParaRPr lang="zh-CN" altLang="en-US" sz="2400" dirty="0"/>
          </a:p>
          <a:p>
            <a:pPr eaLnBrk="1" hangingPunct="1">
              <a:lnSpc>
                <a:spcPct val="80000"/>
              </a:lnSpc>
              <a:buClr>
                <a:schemeClr val="hlink"/>
              </a:buClr>
              <a:buSzPct val="70000"/>
              <a:buFont typeface="Wingdings" panose="05000000000000000000" pitchFamily="2" charset="2"/>
              <a:buNone/>
            </a:pPr>
            <a:r>
              <a:rPr lang="zh-CN" altLang="en-US" sz="2400" dirty="0"/>
              <a:t>           当</a:t>
            </a:r>
            <a:r>
              <a:rPr lang="en-US" altLang="zh-CN" sz="2400" dirty="0"/>
              <a:t>MOS</a:t>
            </a:r>
            <a:r>
              <a:rPr lang="zh-CN" altLang="en-US" sz="2400" dirty="0"/>
              <a:t>管工作在强反型区时，施加的源漏电场使得载流子穿过耗尽区从沟道漂移到了漏端。而在弱反型区或者亚阈值区，载流子是从源端扩散到漏端，跟载流子在双极型晶体管类似。</a:t>
            </a:r>
            <a:endParaRPr lang="zh-CN" altLang="en-US" sz="2400" dirty="0"/>
          </a:p>
          <a:p>
            <a:pPr eaLnBrk="1" hangingPunct="1">
              <a:lnSpc>
                <a:spcPct val="80000"/>
              </a:lnSpc>
              <a:buClr>
                <a:schemeClr val="hlink"/>
              </a:buClr>
              <a:buSzPct val="70000"/>
              <a:buFont typeface="Wingdings" panose="05000000000000000000" pitchFamily="2" charset="2"/>
              <a:buNone/>
            </a:pPr>
            <a:r>
              <a:rPr lang="zh-CN" altLang="en-US" sz="2400" dirty="0"/>
              <a:t>     </a:t>
            </a:r>
            <a:r>
              <a:rPr lang="en-US" altLang="zh-CN" sz="2400" dirty="0"/>
              <a:t>MOS</a:t>
            </a:r>
            <a:r>
              <a:rPr lang="zh-CN" altLang="en-US" sz="2400" dirty="0"/>
              <a:t>管在亚阈值区的漏电流为：</a:t>
            </a:r>
            <a:endParaRPr lang="zh-CN" altLang="en-US" sz="2400" dirty="0"/>
          </a:p>
          <a:p>
            <a:pPr eaLnBrk="1" hangingPunct="1">
              <a:lnSpc>
                <a:spcPct val="80000"/>
              </a:lnSpc>
              <a:buClr>
                <a:schemeClr val="hlink"/>
              </a:buClr>
              <a:buSzPct val="70000"/>
              <a:buFont typeface="Wingdings" panose="05000000000000000000" pitchFamily="2" charset="2"/>
              <a:buNone/>
            </a:pPr>
            <a:r>
              <a:rPr lang="en-US" altLang="zh-CN" sz="2400" dirty="0"/>
              <a:t>I</a:t>
            </a:r>
            <a:endParaRPr lang="en-US" altLang="zh-CN" sz="2400" dirty="0"/>
          </a:p>
        </p:txBody>
      </p:sp>
      <p:graphicFrame>
        <p:nvGraphicFramePr>
          <p:cNvPr id="25604" name="Object 4"/>
          <p:cNvGraphicFramePr>
            <a:graphicFrameLocks noGrp="1" noChangeAspect="1"/>
          </p:cNvGraphicFramePr>
          <p:nvPr>
            <p:ph sz="half" idx="2"/>
          </p:nvPr>
        </p:nvGraphicFramePr>
        <p:xfrm>
          <a:off x="2368550" y="5029200"/>
          <a:ext cx="4027488" cy="1031875"/>
        </p:xfrm>
        <a:graphic>
          <a:graphicData uri="http://schemas.openxmlformats.org/presentationml/2006/ole">
            <mc:AlternateContent xmlns:mc="http://schemas.openxmlformats.org/markup-compatibility/2006">
              <mc:Choice xmlns:v="urn:schemas-microsoft-com:vml" Requires="v">
                <p:oleObj spid="_x0000_s3089" name="" r:id="rId1" imgW="1536065" imgH="393700" progId="Equation.DSMT4">
                  <p:embed/>
                </p:oleObj>
              </mc:Choice>
              <mc:Fallback>
                <p:oleObj name="" r:id="rId1" imgW="1536065" imgH="393700" progId="Equation.DSMT4">
                  <p:embed/>
                  <p:pic>
                    <p:nvPicPr>
                      <p:cNvPr id="0" name="图片 3088"/>
                      <p:cNvPicPr/>
                      <p:nvPr/>
                    </p:nvPicPr>
                    <p:blipFill>
                      <a:blip r:embed="rId2"/>
                      <a:stretch>
                        <a:fillRect/>
                      </a:stretch>
                    </p:blipFill>
                    <p:spPr>
                      <a:xfrm>
                        <a:off x="2368550" y="5029200"/>
                        <a:ext cx="4027488" cy="1031875"/>
                      </a:xfrm>
                      <a:prstGeom prst="rect">
                        <a:avLst/>
                      </a:prstGeom>
                      <a:noFill/>
                      <a:ln w="38100">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26626" name="Rectangle 2"/>
          <p:cNvSpPr>
            <a:spLocks noGrp="1" noRot="1"/>
          </p:cNvSpPr>
          <p:nvPr>
            <p:ph type="title"/>
          </p:nvPr>
        </p:nvSpPr>
        <p:spPr/>
        <p:txBody>
          <a:bodyPr vert="horz" wrap="square" lIns="91440" tIns="45720" rIns="91440" bIns="45720" anchor="ctr" anchorCtr="0"/>
          <a:p>
            <a:pPr eaLnBrk="1" hangingPunct="1"/>
            <a:r>
              <a:rPr lang="en-US" altLang="zh-CN" dirty="0"/>
              <a:t>8.3 MOS</a:t>
            </a:r>
            <a:r>
              <a:rPr lang="zh-CN" altLang="en-US" dirty="0"/>
              <a:t>管的</a:t>
            </a:r>
            <a:r>
              <a:rPr lang="en-US" altLang="zh-CN" dirty="0"/>
              <a:t>IV</a:t>
            </a:r>
            <a:r>
              <a:rPr lang="zh-CN" altLang="en-US" dirty="0"/>
              <a:t>特性</a:t>
            </a:r>
            <a:endParaRPr lang="zh-CN" altLang="en-US" dirty="0"/>
          </a:p>
        </p:txBody>
      </p:sp>
      <p:sp>
        <p:nvSpPr>
          <p:cNvPr id="26627" name="Rectangle 3"/>
          <p:cNvSpPr>
            <a:spLocks noGrp="1" noRot="1"/>
          </p:cNvSpPr>
          <p:nvPr>
            <p:ph idx="1"/>
          </p:nvPr>
        </p:nvSpPr>
        <p:spPr/>
        <p:txBody>
          <a:bodyPr vert="horz" wrap="square" lIns="91440" tIns="45720" rIns="91440" bIns="45720" anchor="t" anchorCtr="0"/>
          <a:p>
            <a:pPr eaLnBrk="1" hangingPunct="1"/>
            <a:r>
              <a:rPr lang="zh-CN" altLang="en-US" dirty="0"/>
              <a:t>总结</a:t>
            </a:r>
            <a:endParaRPr lang="zh-CN" altLang="en-US" dirty="0"/>
          </a:p>
        </p:txBody>
      </p:sp>
      <p:pic>
        <p:nvPicPr>
          <p:cNvPr id="26628" name="Picture 4"/>
          <p:cNvPicPr>
            <a:picLocks noChangeAspect="1"/>
          </p:cNvPicPr>
          <p:nvPr/>
        </p:nvPicPr>
        <p:blipFill>
          <a:blip r:embed="rId1"/>
          <a:srcRect r="42033" b="14000"/>
          <a:stretch>
            <a:fillRect/>
          </a:stretch>
        </p:blipFill>
        <p:spPr>
          <a:xfrm>
            <a:off x="2362200" y="2209800"/>
            <a:ext cx="5257800" cy="3768725"/>
          </a:xfrm>
          <a:prstGeom prst="rect">
            <a:avLst/>
          </a:prstGeom>
          <a:noFill/>
          <a:ln w="9525">
            <a:noFill/>
          </a:ln>
        </p:spPr>
      </p:pic>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4457700" y="4025900"/>
              <a:ext cx="12700" cy="360"/>
            </p14:xfrm>
          </p:contentPart>
        </mc:Choice>
        <mc:Fallback xmlns="">
          <p:pic>
            <p:nvPicPr>
              <p:cNvPr id="5" name="墨迹 4"/>
            </p:nvPicPr>
            <p:blipFill>
              <a:blip r:embed="rId3"/>
            </p:blipFill>
            <p:spPr>
              <a:xfrm>
                <a:off x="4457700" y="4025900"/>
                <a:ext cx="1270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4254500" y="3397250"/>
              <a:ext cx="63500" cy="101600"/>
            </p14:xfrm>
          </p:contentPart>
        </mc:Choice>
        <mc:Fallback xmlns="">
          <p:pic>
            <p:nvPicPr>
              <p:cNvPr id="6" name="墨迹 5"/>
            </p:nvPicPr>
            <p:blipFill>
              <a:blip r:embed="rId5"/>
            </p:blipFill>
            <p:spPr>
              <a:xfrm>
                <a:off x="4254500" y="3397250"/>
                <a:ext cx="63500" cy="1016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3962400" y="4229100"/>
              <a:ext cx="12700" cy="360"/>
            </p14:xfrm>
          </p:contentPart>
        </mc:Choice>
        <mc:Fallback xmlns="">
          <p:pic>
            <p:nvPicPr>
              <p:cNvPr id="7" name="墨迹 6"/>
            </p:nvPicPr>
            <p:blipFill>
              <a:blip r:embed="rId3"/>
            </p:blipFill>
            <p:spPr>
              <a:xfrm>
                <a:off x="3962400" y="4229100"/>
                <a:ext cx="1270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3308350" y="5219700"/>
              <a:ext cx="12700" cy="360"/>
            </p14:xfrm>
          </p:contentPart>
        </mc:Choice>
        <mc:Fallback xmlns="">
          <p:pic>
            <p:nvPicPr>
              <p:cNvPr id="8" name="墨迹 7"/>
            </p:nvPicPr>
            <p:blipFill>
              <a:blip r:embed="rId3"/>
            </p:blipFill>
            <p:spPr>
              <a:xfrm>
                <a:off x="3308350" y="5219700"/>
                <a:ext cx="1270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3930650" y="4222750"/>
              <a:ext cx="12700" cy="360"/>
            </p14:xfrm>
          </p:contentPart>
        </mc:Choice>
        <mc:Fallback xmlns="">
          <p:pic>
            <p:nvPicPr>
              <p:cNvPr id="9" name="墨迹 8"/>
            </p:nvPicPr>
            <p:blipFill>
              <a:blip r:embed="rId3"/>
            </p:blipFill>
            <p:spPr>
              <a:xfrm>
                <a:off x="3930650" y="4222750"/>
                <a:ext cx="12700" cy="360"/>
              </a:xfrm>
              <a:prstGeom prst="rect"/>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27650" name="Rectangle 2"/>
          <p:cNvSpPr>
            <a:spLocks noGrp="1" noRot="1"/>
          </p:cNvSpPr>
          <p:nvPr>
            <p:ph type="title"/>
          </p:nvPr>
        </p:nvSpPr>
        <p:spPr/>
        <p:txBody>
          <a:bodyPr vert="horz" wrap="square" lIns="91440" tIns="45720" rIns="91440" bIns="45720" anchor="ctr" anchorCtr="0"/>
          <a:p>
            <a:pPr eaLnBrk="1" hangingPunct="1"/>
            <a:r>
              <a:rPr lang="en-US" altLang="zh-CN" dirty="0"/>
              <a:t>8.4 </a:t>
            </a:r>
            <a:r>
              <a:rPr lang="zh-CN" altLang="en-US" dirty="0"/>
              <a:t>短沟道</a:t>
            </a:r>
            <a:r>
              <a:rPr lang="en-US" altLang="zh-CN" dirty="0"/>
              <a:t>MOS</a:t>
            </a:r>
            <a:r>
              <a:rPr lang="zh-CN" altLang="en-US" dirty="0"/>
              <a:t>管</a:t>
            </a:r>
            <a:endParaRPr lang="zh-CN" altLang="en-US" dirty="0"/>
          </a:p>
        </p:txBody>
      </p:sp>
      <p:sp>
        <p:nvSpPr>
          <p:cNvPr id="27651" name="Rectangle 3"/>
          <p:cNvSpPr>
            <a:spLocks noGrp="1" noRot="1"/>
          </p:cNvSpPr>
          <p:nvPr>
            <p:ph idx="1"/>
          </p:nvPr>
        </p:nvSpPr>
        <p:spPr>
          <a:xfrm>
            <a:off x="381000" y="1752600"/>
            <a:ext cx="8540750" cy="3886200"/>
          </a:xfrm>
        </p:spPr>
        <p:txBody>
          <a:bodyPr vert="horz" wrap="square" lIns="91440" tIns="45720" rIns="91440" bIns="45720" anchor="t" anchorCtr="0"/>
          <a:p>
            <a:pPr eaLnBrk="1" hangingPunct="1"/>
            <a:r>
              <a:rPr lang="zh-CN" altLang="en-US" dirty="0"/>
              <a:t>对于短沟道器件来说，推导</a:t>
            </a:r>
            <a:r>
              <a:rPr lang="en-US" altLang="zh-CN" dirty="0"/>
              <a:t>MOS</a:t>
            </a:r>
            <a:r>
              <a:rPr lang="zh-CN" altLang="en-US" dirty="0"/>
              <a:t>管</a:t>
            </a:r>
            <a:r>
              <a:rPr lang="en-US" altLang="zh-CN" dirty="0"/>
              <a:t>I/V</a:t>
            </a:r>
            <a:r>
              <a:rPr lang="zh-CN" altLang="en-US" dirty="0"/>
              <a:t>关系的缓变沟道近似已经不适用。因为在栅氧化层下的电场不能被认为是一维的。另外，载流子在</a:t>
            </a:r>
            <a:r>
              <a:rPr lang="en-US" altLang="zh-CN" dirty="0"/>
              <a:t>MOS</a:t>
            </a:r>
            <a:r>
              <a:rPr lang="zh-CN" altLang="en-US" dirty="0"/>
              <a:t>管沟道与漏端之间漂移的速度会达到饱和</a:t>
            </a:r>
            <a:r>
              <a:rPr lang="en-US" altLang="zh-CN" dirty="0"/>
              <a:t>,</a:t>
            </a:r>
            <a:r>
              <a:rPr lang="zh-CN" altLang="en-US" dirty="0"/>
              <a:t>引起</a:t>
            </a:r>
            <a:r>
              <a:rPr lang="zh-CN" altLang="en-US" dirty="0">
                <a:solidFill>
                  <a:srgbClr val="FF0000"/>
                </a:solidFill>
              </a:rPr>
              <a:t>迁移率的下降</a:t>
            </a:r>
            <a:r>
              <a:rPr lang="zh-CN" altLang="en-US" dirty="0"/>
              <a:t> </a:t>
            </a:r>
            <a:r>
              <a:rPr lang="en-US" altLang="zh-CN" dirty="0"/>
              <a:t>(u</a:t>
            </a:r>
            <a:r>
              <a:rPr lang="en-US" altLang="zh-CN" baseline="-25000" dirty="0"/>
              <a:t>n</a:t>
            </a:r>
            <a:r>
              <a:rPr lang="en-US" altLang="zh-CN" dirty="0"/>
              <a:t>=V</a:t>
            </a:r>
            <a:r>
              <a:rPr lang="en-US" altLang="zh-CN" baseline="-25000" dirty="0"/>
              <a:t>sat</a:t>
            </a:r>
            <a:r>
              <a:rPr lang="en-US" altLang="zh-CN" dirty="0"/>
              <a:t>/E) </a:t>
            </a:r>
            <a:r>
              <a:rPr lang="zh-CN" altLang="en-US" dirty="0"/>
              <a:t>。引起沟道有效方块电阻的增加（ </a:t>
            </a:r>
            <a:r>
              <a:rPr lang="en-US" altLang="zh-CN" dirty="0"/>
              <a:t>dR=1/(u</a:t>
            </a:r>
            <a:r>
              <a:rPr lang="en-US" altLang="zh-CN" baseline="-25000" dirty="0"/>
              <a:t>n</a:t>
            </a:r>
            <a:r>
              <a:rPr lang="en-US" altLang="zh-CN" dirty="0"/>
              <a:t> Q’</a:t>
            </a:r>
            <a:r>
              <a:rPr lang="en-US" altLang="zh-CN" baseline="-25000" dirty="0"/>
              <a:t>1</a:t>
            </a:r>
            <a:r>
              <a:rPr lang="en-US" altLang="zh-CN" dirty="0"/>
              <a:t>(y)*w)*dy</a:t>
            </a:r>
            <a:r>
              <a:rPr lang="zh-CN" altLang="en-US" dirty="0"/>
              <a:t>）。</a:t>
            </a:r>
            <a:endParaRPr lang="zh-CN" altLang="en-US" dirty="0"/>
          </a:p>
          <a:p>
            <a:pPr eaLnBrk="1" hangingPunct="1"/>
            <a:endParaRPr lang="zh-CN" altLang="en-US" dirty="0"/>
          </a:p>
          <a:p>
            <a:pPr eaLnBrk="1" hangingPunct="1"/>
            <a:endParaRPr lang="zh-CN" altLang="en-US" baseline="-25000" dirty="0"/>
          </a:p>
          <a:p>
            <a:pPr eaLnBrk="1" hangingPunct="1"/>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28674" name="Rectangle 2"/>
          <p:cNvSpPr>
            <a:spLocks noGrp="1" noRot="1"/>
          </p:cNvSpPr>
          <p:nvPr>
            <p:ph type="title"/>
          </p:nvPr>
        </p:nvSpPr>
        <p:spPr/>
        <p:txBody>
          <a:bodyPr vert="horz" wrap="square" lIns="91440" tIns="45720" rIns="91440" bIns="45720" anchor="ctr" anchorCtr="0"/>
          <a:p>
            <a:pPr eaLnBrk="1" hangingPunct="1"/>
            <a:r>
              <a:rPr lang="en-US" altLang="zh-CN" dirty="0"/>
              <a:t>8.4 </a:t>
            </a:r>
            <a:r>
              <a:rPr lang="zh-CN" altLang="en-US" dirty="0"/>
              <a:t>短沟道</a:t>
            </a:r>
            <a:r>
              <a:rPr lang="en-US" altLang="zh-CN" dirty="0"/>
              <a:t>MOS</a:t>
            </a:r>
            <a:r>
              <a:rPr lang="zh-CN" altLang="en-US" dirty="0"/>
              <a:t>管</a:t>
            </a:r>
            <a:endParaRPr lang="zh-CN" altLang="en-US" dirty="0"/>
          </a:p>
        </p:txBody>
      </p:sp>
      <p:sp>
        <p:nvSpPr>
          <p:cNvPr id="28675" name="Rectangle 3"/>
          <p:cNvSpPr>
            <a:spLocks noGrp="1" noRot="1"/>
          </p:cNvSpPr>
          <p:nvPr>
            <p:ph idx="1"/>
          </p:nvPr>
        </p:nvSpPr>
        <p:spPr/>
        <p:txBody>
          <a:bodyPr vert="horz" wrap="square" lIns="91440" tIns="45720" rIns="91440" bIns="45720" anchor="t" anchorCtr="0"/>
          <a:p>
            <a:pPr eaLnBrk="1" hangingPunct="1"/>
            <a:r>
              <a:rPr lang="zh-CN" altLang="en-US" sz="2800" dirty="0"/>
              <a:t>热载流子</a:t>
            </a:r>
            <a:endParaRPr lang="zh-CN" altLang="en-US" sz="2800" dirty="0"/>
          </a:p>
          <a:p>
            <a:pPr eaLnBrk="1" hangingPunct="1">
              <a:buNone/>
            </a:pPr>
            <a:r>
              <a:rPr lang="zh-CN" altLang="en-US" sz="2800" dirty="0"/>
              <a:t>   漏端附近的载流子吸收的能量比平衡条件下的载流子的热能高很多。这些载流子被称为 热载流子。这些载流子的速度比饱和速度要快，这种现象称为速度过冲。</a:t>
            </a:r>
            <a:endParaRPr lang="zh-CN" altLang="en-US" sz="2800" dirty="0"/>
          </a:p>
          <a:p>
            <a:pPr eaLnBrk="1" hangingPunct="1">
              <a:buNone/>
            </a:pPr>
            <a:r>
              <a:rPr lang="zh-CN" altLang="en-US" sz="2800" dirty="0"/>
              <a:t>   热载流子可以隧穿栅氧化层，从而引起</a:t>
            </a:r>
            <a:r>
              <a:rPr lang="zh-CN" altLang="en-US" sz="2800" dirty="0">
                <a:solidFill>
                  <a:srgbClr val="FF0000"/>
                </a:solidFill>
              </a:rPr>
              <a:t>栅电流</a:t>
            </a:r>
            <a:r>
              <a:rPr lang="zh-CN" altLang="en-US" sz="2800" dirty="0"/>
              <a:t>，或者被栅氧化层俘获，从而引起</a:t>
            </a:r>
            <a:r>
              <a:rPr lang="zh-CN" altLang="en-US" sz="2800" dirty="0">
                <a:solidFill>
                  <a:srgbClr val="FF0000"/>
                </a:solidFill>
              </a:rPr>
              <a:t>阈值电压的变化</a:t>
            </a:r>
            <a:r>
              <a:rPr lang="zh-CN" altLang="en-US" sz="2800" dirty="0"/>
              <a:t>。同时热载流子还能引起</a:t>
            </a:r>
            <a:r>
              <a:rPr lang="zh-CN" altLang="en-US" sz="2800" dirty="0">
                <a:solidFill>
                  <a:srgbClr val="FF0000"/>
                </a:solidFill>
              </a:rPr>
              <a:t>碰撞电离（雪崩击穿）</a:t>
            </a:r>
            <a:r>
              <a:rPr lang="zh-CN" altLang="en-US" sz="2800" dirty="0"/>
              <a:t>                            </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6"/>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29698" name="Rectangle 2"/>
          <p:cNvSpPr>
            <a:spLocks noGrp="1" noRot="1"/>
          </p:cNvSpPr>
          <p:nvPr>
            <p:ph type="title"/>
          </p:nvPr>
        </p:nvSpPr>
        <p:spPr/>
        <p:txBody>
          <a:bodyPr vert="horz" wrap="square" lIns="91440" tIns="45720" rIns="91440" bIns="45720" anchor="ctr" anchorCtr="0"/>
          <a:p>
            <a:pPr eaLnBrk="1" hangingPunct="1"/>
            <a:r>
              <a:rPr lang="en-US" altLang="zh-CN" dirty="0"/>
              <a:t>8.4 </a:t>
            </a:r>
            <a:r>
              <a:rPr lang="zh-CN" altLang="en-US" dirty="0"/>
              <a:t>短沟道</a:t>
            </a:r>
            <a:r>
              <a:rPr lang="en-US" altLang="zh-CN" dirty="0"/>
              <a:t>MOS</a:t>
            </a:r>
            <a:r>
              <a:rPr lang="zh-CN" altLang="en-US" dirty="0"/>
              <a:t>管</a:t>
            </a:r>
            <a:endParaRPr lang="zh-CN" altLang="en-US" dirty="0"/>
          </a:p>
        </p:txBody>
      </p:sp>
      <p:sp>
        <p:nvSpPr>
          <p:cNvPr id="29699" name="Rectangle 3"/>
          <p:cNvSpPr>
            <a:spLocks noGrp="1" noRot="1"/>
          </p:cNvSpPr>
          <p:nvPr>
            <p:ph type="body" sz="half" idx="1"/>
          </p:nvPr>
        </p:nvSpPr>
        <p:spPr>
          <a:xfrm>
            <a:off x="304800" y="1981200"/>
            <a:ext cx="8458200" cy="3886200"/>
          </a:xfrm>
        </p:spPr>
        <p:txBody>
          <a:bodyPr vert="horz" wrap="square" lIns="91440" tIns="45720" rIns="91440" bIns="45720" anchor="t" anchorCtr="0"/>
          <a:p>
            <a:pPr eaLnBrk="1" hangingPunct="1">
              <a:buClr>
                <a:schemeClr val="hlink"/>
              </a:buClr>
              <a:buSzPct val="70000"/>
              <a:buFont typeface="Wingdings" panose="05000000000000000000" pitchFamily="2" charset="2"/>
            </a:pPr>
            <a:r>
              <a:rPr lang="zh-CN" altLang="en-US" sz="2400" dirty="0"/>
              <a:t>短沟道</a:t>
            </a:r>
            <a:r>
              <a:rPr lang="en-US" altLang="zh-CN" sz="2400" dirty="0"/>
              <a:t>MOS</a:t>
            </a:r>
            <a:r>
              <a:rPr lang="zh-CN" altLang="en-US" sz="2400" dirty="0"/>
              <a:t>饱和电流</a:t>
            </a:r>
            <a:endParaRPr lang="zh-CN" altLang="en-US" sz="2400" dirty="0"/>
          </a:p>
          <a:p>
            <a:pPr eaLnBrk="1" hangingPunct="1">
              <a:buClr>
                <a:schemeClr val="hlink"/>
              </a:buClr>
              <a:buSzPct val="70000"/>
              <a:buFont typeface="Wingdings" panose="05000000000000000000" pitchFamily="2" charset="2"/>
              <a:buNone/>
            </a:pPr>
            <a:r>
              <a:rPr lang="zh-CN" altLang="en-US" sz="2400" dirty="0"/>
              <a:t>当</a:t>
            </a:r>
            <a:r>
              <a:rPr lang="en-US" altLang="zh-CN" sz="2400" dirty="0"/>
              <a:t>V(L)=V</a:t>
            </a:r>
            <a:r>
              <a:rPr lang="en-US" altLang="zh-CN" sz="2400" baseline="-25000" dirty="0"/>
              <a:t>DS</a:t>
            </a:r>
            <a:r>
              <a:rPr lang="en-US" altLang="zh-CN" sz="2400" dirty="0"/>
              <a:t>,</a:t>
            </a:r>
            <a:r>
              <a:rPr lang="en-US" altLang="zh-CN" sz="2400" baseline="-25000" dirty="0"/>
              <a:t>sat</a:t>
            </a:r>
            <a:r>
              <a:rPr lang="zh-CN" altLang="en-US" sz="2400" dirty="0"/>
              <a:t>时，</a:t>
            </a:r>
            <a:r>
              <a:rPr lang="en-US" altLang="zh-CN" sz="2400" dirty="0"/>
              <a:t>MOS</a:t>
            </a:r>
            <a:r>
              <a:rPr lang="zh-CN" altLang="en-US" sz="2400" dirty="0"/>
              <a:t>管进入饱和区，在强电场下，迁移率近似为：</a:t>
            </a:r>
            <a:endParaRPr lang="zh-CN" altLang="en-US" sz="2400" dirty="0"/>
          </a:p>
          <a:p>
            <a:pPr eaLnBrk="1" hangingPunct="1">
              <a:buClr>
                <a:schemeClr val="hlink"/>
              </a:buClr>
              <a:buSzPct val="70000"/>
              <a:buFont typeface="Wingdings" panose="05000000000000000000" pitchFamily="2" charset="2"/>
              <a:buNone/>
            </a:pPr>
            <a:endParaRPr lang="zh-CN" altLang="en-US" sz="2400" dirty="0"/>
          </a:p>
          <a:p>
            <a:pPr eaLnBrk="1" hangingPunct="1">
              <a:buClr>
                <a:schemeClr val="hlink"/>
              </a:buClr>
              <a:buSzPct val="70000"/>
              <a:buFont typeface="Wingdings" panose="05000000000000000000" pitchFamily="2" charset="2"/>
              <a:buNone/>
            </a:pPr>
            <a:endParaRPr lang="zh-CN" altLang="en-US" sz="2400" dirty="0"/>
          </a:p>
          <a:p>
            <a:pPr eaLnBrk="1" hangingPunct="1">
              <a:buClr>
                <a:schemeClr val="hlink"/>
              </a:buClr>
              <a:buSzPct val="70000"/>
              <a:buFont typeface="Wingdings" panose="05000000000000000000" pitchFamily="2" charset="2"/>
              <a:buNone/>
            </a:pPr>
            <a:endParaRPr lang="zh-CN" altLang="en-US" sz="2400" dirty="0"/>
          </a:p>
          <a:p>
            <a:pPr eaLnBrk="1" hangingPunct="1">
              <a:buClr>
                <a:schemeClr val="hlink"/>
              </a:buClr>
              <a:buSzPct val="70000"/>
              <a:buFont typeface="Wingdings" panose="05000000000000000000" pitchFamily="2" charset="2"/>
              <a:buNone/>
            </a:pPr>
            <a:endParaRPr lang="zh-CN" altLang="en-US" sz="2400" dirty="0"/>
          </a:p>
          <a:p>
            <a:pPr eaLnBrk="1" hangingPunct="1">
              <a:buClr>
                <a:schemeClr val="hlink"/>
              </a:buClr>
              <a:buSzPct val="70000"/>
              <a:buFont typeface="Wingdings" panose="05000000000000000000" pitchFamily="2" charset="2"/>
              <a:buNone/>
            </a:pPr>
            <a:r>
              <a:rPr lang="zh-CN" altLang="en-US" sz="2400" dirty="0"/>
              <a:t>可见，工作在饱和区的短沟道场效应管的漏电流随</a:t>
            </a:r>
            <a:r>
              <a:rPr lang="en-US" altLang="zh-CN" sz="2400" dirty="0"/>
              <a:t>V</a:t>
            </a:r>
            <a:r>
              <a:rPr lang="en-US" altLang="zh-CN" sz="2400" baseline="-25000" dirty="0"/>
              <a:t>GS</a:t>
            </a:r>
            <a:r>
              <a:rPr lang="zh-CN" altLang="en-US" sz="2400" dirty="0"/>
              <a:t>成线性变化。</a:t>
            </a:r>
            <a:endParaRPr lang="zh-CN" altLang="en-US" sz="2400" dirty="0"/>
          </a:p>
          <a:p>
            <a:pPr eaLnBrk="1" hangingPunct="1">
              <a:buClr>
                <a:schemeClr val="hlink"/>
              </a:buClr>
              <a:buSzPct val="70000"/>
              <a:buFont typeface="Wingdings" panose="05000000000000000000" pitchFamily="2" charset="2"/>
              <a:buNone/>
            </a:pPr>
            <a:endParaRPr lang="en-US" altLang="zh-CN" sz="2400" dirty="0"/>
          </a:p>
        </p:txBody>
      </p:sp>
      <p:graphicFrame>
        <p:nvGraphicFramePr>
          <p:cNvPr id="29700" name="Object 4"/>
          <p:cNvGraphicFramePr>
            <a:graphicFrameLocks noGrp="1" noChangeAspect="1"/>
          </p:cNvGraphicFramePr>
          <p:nvPr>
            <p:ph sz="half" idx="2"/>
          </p:nvPr>
        </p:nvGraphicFramePr>
        <p:xfrm>
          <a:off x="1600200" y="3124200"/>
          <a:ext cx="5219700" cy="1882775"/>
        </p:xfrm>
        <a:graphic>
          <a:graphicData uri="http://schemas.openxmlformats.org/presentationml/2006/ole">
            <mc:AlternateContent xmlns:mc="http://schemas.openxmlformats.org/markup-compatibility/2006">
              <mc:Choice xmlns:v="urn:schemas-microsoft-com:vml" Requires="v">
                <p:oleObj spid="_x0000_s3090" name="" r:id="rId1" imgW="3136900" imgH="1130300" progId="Equation.DSMT4">
                  <p:embed/>
                </p:oleObj>
              </mc:Choice>
              <mc:Fallback>
                <p:oleObj name="" r:id="rId1" imgW="3136900" imgH="1130300" progId="Equation.DSMT4">
                  <p:embed/>
                  <p:pic>
                    <p:nvPicPr>
                      <p:cNvPr id="0" name="图片 3089"/>
                      <p:cNvPicPr/>
                      <p:nvPr/>
                    </p:nvPicPr>
                    <p:blipFill>
                      <a:blip r:embed="rId2"/>
                      <a:stretch>
                        <a:fillRect/>
                      </a:stretch>
                    </p:blipFill>
                    <p:spPr>
                      <a:xfrm>
                        <a:off x="1600200" y="3124200"/>
                        <a:ext cx="5219700" cy="1882775"/>
                      </a:xfrm>
                      <a:prstGeom prst="rect">
                        <a:avLst/>
                      </a:prstGeom>
                      <a:noFill/>
                      <a:ln w="38100">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6146" name="Rectangle 2"/>
          <p:cNvSpPr>
            <a:spLocks noGrp="1" noRot="1"/>
          </p:cNvSpPr>
          <p:nvPr>
            <p:ph type="title"/>
          </p:nvPr>
        </p:nvSpPr>
        <p:spPr/>
        <p:txBody>
          <a:bodyPr vert="horz" wrap="square" lIns="91440" tIns="45720" rIns="91440" bIns="45720" anchor="ctr" anchorCtr="0"/>
          <a:p>
            <a:pPr eaLnBrk="1" hangingPunct="1"/>
            <a:r>
              <a:rPr lang="en-US" altLang="zh-CN" dirty="0"/>
              <a:t>MOS</a:t>
            </a:r>
            <a:r>
              <a:rPr lang="zh-CN" altLang="en-US" dirty="0"/>
              <a:t>管的电压和电流定义</a:t>
            </a:r>
            <a:endParaRPr lang="zh-CN" altLang="en-US" dirty="0"/>
          </a:p>
        </p:txBody>
      </p:sp>
      <p:sp>
        <p:nvSpPr>
          <p:cNvPr id="10243" name="Rectangle 3"/>
          <p:cNvSpPr>
            <a:spLocks noGrp="1" noRot="1"/>
          </p:cNvSpPr>
          <p:nvPr>
            <p:ph idx="1"/>
          </p:nvPr>
        </p:nvSpPr>
        <p:spPr/>
        <p:txBody>
          <a:bodyPr vert="horz" wrap="square" lIns="91440" tIns="45720" rIns="91440" bIns="45720" anchor="t" anchorCtr="0"/>
          <a:p>
            <a:pPr eaLnBrk="1" hangingPunct="1"/>
            <a:r>
              <a:rPr lang="en-US" altLang="zh-CN" sz="2800" dirty="0"/>
              <a:t>MOS</a:t>
            </a:r>
            <a:r>
              <a:rPr lang="zh-CN" altLang="en-US" sz="2800" dirty="0"/>
              <a:t>管是四端器件</a:t>
            </a:r>
            <a:endParaRPr lang="zh-CN" altLang="en-US" sz="2800" dirty="0"/>
          </a:p>
          <a:p>
            <a:pPr eaLnBrk="1" hangingPunct="1"/>
            <a:r>
              <a:rPr lang="en-US" altLang="zh-CN" sz="2800" dirty="0"/>
              <a:t>MOS</a:t>
            </a:r>
            <a:r>
              <a:rPr lang="zh-CN" altLang="en-US" sz="2800" dirty="0"/>
              <a:t>管的源漏可以互换</a:t>
            </a:r>
            <a:endParaRPr lang="zh-CN" altLang="en-US" sz="2800" dirty="0"/>
          </a:p>
          <a:p>
            <a:pPr eaLnBrk="1" hangingPunct="1"/>
            <a:r>
              <a:rPr lang="zh-CN" altLang="en-US" sz="2800" dirty="0"/>
              <a:t>本课程中对于</a:t>
            </a:r>
            <a:r>
              <a:rPr lang="en-US" altLang="zh-CN" sz="2800" dirty="0"/>
              <a:t>MOS</a:t>
            </a:r>
            <a:r>
              <a:rPr lang="zh-CN" altLang="en-US" sz="2800" dirty="0"/>
              <a:t>管的 端口命名，所有的电压和电流都是正向的</a:t>
            </a:r>
            <a:r>
              <a:rPr lang="zh-CN" altLang="en-US" dirty="0"/>
              <a:t>。</a:t>
            </a:r>
            <a:endParaRPr lang="zh-CN" altLang="en-US" dirty="0"/>
          </a:p>
          <a:p>
            <a:pPr eaLnBrk="1" hangingPunct="1"/>
            <a:endParaRPr lang="en-US" altLang="zh-CN" dirty="0"/>
          </a:p>
        </p:txBody>
      </p:sp>
      <p:pic>
        <p:nvPicPr>
          <p:cNvPr id="10244" name="Picture 4"/>
          <p:cNvPicPr>
            <a:picLocks noChangeAspect="1"/>
          </p:cNvPicPr>
          <p:nvPr/>
        </p:nvPicPr>
        <p:blipFill>
          <a:blip r:embed="rId1"/>
          <a:srcRect b="16203"/>
          <a:stretch>
            <a:fillRect/>
          </a:stretch>
        </p:blipFill>
        <p:spPr>
          <a:xfrm>
            <a:off x="2286000" y="3962400"/>
            <a:ext cx="4114800" cy="2438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43">
                                            <p:txEl>
                                              <p:charRg st="10" end="22"/>
                                            </p:txEl>
                                          </p:spTgt>
                                        </p:tgtEl>
                                        <p:attrNameLst>
                                          <p:attrName>style.visibility</p:attrName>
                                        </p:attrNameLst>
                                      </p:cBhvr>
                                      <p:to>
                                        <p:strVal val="visible"/>
                                      </p:to>
                                    </p:set>
                                    <p:anim calcmode="lin" valueType="num">
                                      <p:cBhvr>
                                        <p:cTn id="7" dur="1000" fill="hold"/>
                                        <p:tgtEl>
                                          <p:spTgt spid="10243">
                                            <p:txEl>
                                              <p:charRg st="10" end="22"/>
                                            </p:txEl>
                                          </p:spTgt>
                                        </p:tgtEl>
                                        <p:attrNameLst>
                                          <p:attrName>ppt_x</p:attrName>
                                        </p:attrNameLst>
                                      </p:cBhvr>
                                      <p:tavLst>
                                        <p:tav tm="0">
                                          <p:val>
                                            <p:strVal val="0-#ppt_w/2"/>
                                          </p:val>
                                        </p:tav>
                                        <p:tav tm="100000">
                                          <p:val>
                                            <p:strVal val="#ppt_x"/>
                                          </p:val>
                                        </p:tav>
                                      </p:tavLst>
                                    </p:anim>
                                    <p:anim calcmode="lin" valueType="num">
                                      <p:cBhvr>
                                        <p:cTn id="8" dur="1000" fill="hold"/>
                                        <p:tgtEl>
                                          <p:spTgt spid="10243">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charRg st="22" end="54"/>
                                            </p:txEl>
                                          </p:spTgt>
                                        </p:tgtEl>
                                        <p:attrNameLst>
                                          <p:attrName>style.visibility</p:attrName>
                                        </p:attrNameLst>
                                      </p:cBhvr>
                                      <p:to>
                                        <p:strVal val="visible"/>
                                      </p:to>
                                    </p:set>
                                    <p:anim calcmode="lin" valueType="num">
                                      <p:cBhvr>
                                        <p:cTn id="13" dur="1000" fill="hold"/>
                                        <p:tgtEl>
                                          <p:spTgt spid="10243">
                                            <p:txEl>
                                              <p:charRg st="22" end="54"/>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charRg st="22" end="5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0244"/>
                                        </p:tgtEl>
                                        <p:attrNameLst>
                                          <p:attrName>style.visibility</p:attrName>
                                        </p:attrNameLst>
                                      </p:cBhvr>
                                      <p:to>
                                        <p:strVal val="visible"/>
                                      </p:to>
                                    </p:set>
                                    <p:animEffect transition="in" filter="blinds(horizontal)">
                                      <p:cBhvr>
                                        <p:cTn id="19"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7"/>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7170" name="Rectangle 2"/>
          <p:cNvSpPr>
            <a:spLocks noGrp="1" noRot="1"/>
          </p:cNvSpPr>
          <p:nvPr>
            <p:ph type="title"/>
          </p:nvPr>
        </p:nvSpPr>
        <p:spPr/>
        <p:txBody>
          <a:bodyPr vert="horz" wrap="square" lIns="91440" tIns="45720" rIns="91440" bIns="45720" anchor="ctr" anchorCtr="0"/>
          <a:p>
            <a:pPr eaLnBrk="1" hangingPunct="1"/>
            <a:r>
              <a:rPr lang="en-US" altLang="zh-CN" dirty="0"/>
              <a:t>8.1 MOS</a:t>
            </a:r>
            <a:r>
              <a:rPr lang="zh-CN" altLang="en-US" dirty="0"/>
              <a:t>管电容回顾</a:t>
            </a:r>
            <a:endParaRPr lang="zh-CN" altLang="en-US" dirty="0"/>
          </a:p>
        </p:txBody>
      </p:sp>
      <p:sp>
        <p:nvSpPr>
          <p:cNvPr id="12292" name="Rectangle 4"/>
          <p:cNvSpPr>
            <a:spLocks noGrp="1" noRot="1"/>
          </p:cNvSpPr>
          <p:nvPr>
            <p:ph type="body" sz="half" idx="1"/>
          </p:nvPr>
        </p:nvSpPr>
        <p:spPr>
          <a:xfrm>
            <a:off x="0" y="1447800"/>
            <a:ext cx="8001000" cy="3886200"/>
          </a:xfrm>
        </p:spPr>
        <p:txBody>
          <a:bodyPr vert="horz" wrap="square" lIns="91440" tIns="45720" rIns="91440" bIns="45720" anchor="t" anchorCtr="0"/>
          <a:p>
            <a:pPr eaLnBrk="1" hangingPunct="1">
              <a:buClr>
                <a:schemeClr val="hlink"/>
              </a:buClr>
              <a:buSzPct val="70000"/>
              <a:buFont typeface="Wingdings" panose="05000000000000000000" pitchFamily="2" charset="2"/>
            </a:pPr>
            <a:r>
              <a:rPr lang="en-US" altLang="zh-CN" sz="2800" dirty="0"/>
              <a:t>1</a:t>
            </a:r>
            <a:r>
              <a:rPr lang="zh-CN" altLang="en-US" sz="2800" dirty="0"/>
              <a:t>、堆积</a:t>
            </a:r>
            <a:endParaRPr lang="zh-CN" altLang="en-US" sz="2800" dirty="0"/>
          </a:p>
          <a:p>
            <a:pPr eaLnBrk="1" hangingPunct="1">
              <a:buClr>
                <a:schemeClr val="hlink"/>
              </a:buClr>
              <a:buSzPct val="70000"/>
              <a:buFont typeface="Wingdings" panose="05000000000000000000" pitchFamily="2" charset="2"/>
              <a:buNone/>
            </a:pPr>
            <a:r>
              <a:rPr lang="en-US" altLang="zh-CN" sz="2800" dirty="0"/>
              <a:t>V</a:t>
            </a:r>
            <a:r>
              <a:rPr lang="en-US" altLang="zh-CN" sz="2800" baseline="-25000" dirty="0"/>
              <a:t>GS</a:t>
            </a:r>
            <a:r>
              <a:rPr lang="en-US" altLang="zh-CN" sz="2800" dirty="0"/>
              <a:t>&lt;0</a:t>
            </a:r>
            <a:r>
              <a:rPr lang="zh-CN" altLang="en-US" sz="2800" dirty="0"/>
              <a:t>，衬底的空穴被吸附至栅氧化层的下方</a:t>
            </a:r>
            <a:endParaRPr lang="zh-CN" altLang="en-US" sz="2800" dirty="0"/>
          </a:p>
          <a:p>
            <a:pPr eaLnBrk="1" hangingPunct="1">
              <a:buClr>
                <a:schemeClr val="hlink"/>
              </a:buClr>
              <a:buSzPct val="70000"/>
              <a:buFont typeface="Wingdings" panose="05000000000000000000" pitchFamily="2" charset="2"/>
              <a:buNone/>
            </a:pPr>
            <a:r>
              <a:rPr lang="zh-CN" altLang="en-US" sz="2000" dirty="0"/>
              <a:t>栅电极与衬底电极之间电容：</a:t>
            </a:r>
            <a:endParaRPr lang="zh-CN" altLang="en-US" sz="2000" dirty="0"/>
          </a:p>
          <a:p>
            <a:pPr eaLnBrk="1" hangingPunct="1">
              <a:buClr>
                <a:schemeClr val="hlink"/>
              </a:buClr>
              <a:buSzPct val="70000"/>
              <a:buFont typeface="Wingdings" panose="05000000000000000000" pitchFamily="2" charset="2"/>
              <a:buNone/>
            </a:pPr>
            <a:r>
              <a:rPr lang="zh-CN" altLang="en-US" sz="2000" dirty="0"/>
              <a:t>（氧化层电容）</a:t>
            </a:r>
            <a:endParaRPr lang="zh-CN" altLang="en-US" sz="2000" dirty="0"/>
          </a:p>
          <a:p>
            <a:pPr eaLnBrk="1" hangingPunct="1">
              <a:buClr>
                <a:schemeClr val="hlink"/>
              </a:buClr>
              <a:buSzPct val="70000"/>
              <a:buFont typeface="Wingdings" panose="05000000000000000000" pitchFamily="2" charset="2"/>
              <a:buNone/>
            </a:pPr>
            <a:r>
              <a:rPr lang="zh-CN" altLang="en-US" sz="2000" dirty="0"/>
              <a:t>栅与源</a:t>
            </a:r>
            <a:r>
              <a:rPr lang="en-US" altLang="zh-CN" sz="2000" dirty="0"/>
              <a:t>/</a:t>
            </a:r>
            <a:r>
              <a:rPr lang="zh-CN" altLang="en-US" sz="2000" dirty="0"/>
              <a:t>漏之间的电容（交叠电容）：</a:t>
            </a:r>
            <a:endParaRPr lang="zh-CN" altLang="en-US" sz="2000" dirty="0"/>
          </a:p>
          <a:p>
            <a:pPr eaLnBrk="1" hangingPunct="1">
              <a:buClr>
                <a:schemeClr val="hlink"/>
              </a:buClr>
              <a:buSzPct val="70000"/>
              <a:buFont typeface="Wingdings" panose="05000000000000000000" pitchFamily="2" charset="2"/>
              <a:buNone/>
            </a:pPr>
            <a:r>
              <a:rPr lang="zh-CN" altLang="en-US" sz="2800" dirty="0"/>
              <a:t>栅与地之间的总电容：</a:t>
            </a:r>
            <a:endParaRPr lang="zh-CN" altLang="en-US" sz="2800" dirty="0"/>
          </a:p>
          <a:p>
            <a:pPr eaLnBrk="1" hangingPunct="1">
              <a:buClr>
                <a:schemeClr val="hlink"/>
              </a:buClr>
              <a:buSzPct val="70000"/>
              <a:buFont typeface="Wingdings" panose="05000000000000000000" pitchFamily="2" charset="2"/>
              <a:buNone/>
            </a:pPr>
            <a:endParaRPr lang="zh-CN" altLang="en-US" sz="2800" dirty="0"/>
          </a:p>
          <a:p>
            <a:pPr eaLnBrk="1" hangingPunct="1">
              <a:buClr>
                <a:schemeClr val="hlink"/>
              </a:buClr>
              <a:buSzPct val="70000"/>
              <a:buFont typeface="Wingdings" panose="05000000000000000000" pitchFamily="2" charset="2"/>
              <a:buNone/>
            </a:pPr>
            <a:endParaRPr lang="zh-CN" altLang="en-US" sz="2800" dirty="0"/>
          </a:p>
          <a:p>
            <a:pPr eaLnBrk="1" hangingPunct="1">
              <a:buClr>
                <a:schemeClr val="hlink"/>
              </a:buClr>
              <a:buSzPct val="70000"/>
              <a:buFont typeface="Wingdings" panose="05000000000000000000" pitchFamily="2" charset="2"/>
              <a:buNone/>
            </a:pPr>
            <a:endParaRPr lang="en-US" altLang="zh-CN" sz="2800" dirty="0"/>
          </a:p>
        </p:txBody>
      </p:sp>
      <p:graphicFrame>
        <p:nvGraphicFramePr>
          <p:cNvPr id="7172" name="Object 6"/>
          <p:cNvGraphicFramePr>
            <a:graphicFrameLocks noGrp="1" noChangeAspect="1"/>
          </p:cNvGraphicFramePr>
          <p:nvPr>
            <p:ph sz="quarter" idx="2"/>
          </p:nvPr>
        </p:nvGraphicFramePr>
        <p:xfrm>
          <a:off x="3886200" y="2286000"/>
          <a:ext cx="4221163" cy="1016000"/>
        </p:xfrm>
        <a:graphic>
          <a:graphicData uri="http://schemas.openxmlformats.org/presentationml/2006/ole">
            <mc:AlternateContent xmlns:mc="http://schemas.openxmlformats.org/markup-compatibility/2006">
              <mc:Choice xmlns:v="urn:schemas-microsoft-com:vml" Requires="v">
                <p:oleObj spid="_x0000_s3076" name="" r:id="rId1" imgW="2743200" imgH="660400" progId="Equation.DSMT4">
                  <p:embed/>
                </p:oleObj>
              </mc:Choice>
              <mc:Fallback>
                <p:oleObj name="" r:id="rId1" imgW="2743200" imgH="660400" progId="Equation.DSMT4">
                  <p:embed/>
                  <p:pic>
                    <p:nvPicPr>
                      <p:cNvPr id="0" name="图片 3075"/>
                      <p:cNvPicPr/>
                      <p:nvPr/>
                    </p:nvPicPr>
                    <p:blipFill>
                      <a:blip r:embed="rId2"/>
                      <a:stretch>
                        <a:fillRect/>
                      </a:stretch>
                    </p:blipFill>
                    <p:spPr>
                      <a:xfrm>
                        <a:off x="3886200" y="2286000"/>
                        <a:ext cx="4221163" cy="1016000"/>
                      </a:xfrm>
                      <a:prstGeom prst="rect">
                        <a:avLst/>
                      </a:prstGeom>
                      <a:noFill/>
                      <a:ln w="38100">
                        <a:miter/>
                      </a:ln>
                    </p:spPr>
                  </p:pic>
                </p:oleObj>
              </mc:Fallback>
            </mc:AlternateContent>
          </a:graphicData>
        </a:graphic>
      </p:graphicFrame>
      <p:graphicFrame>
        <p:nvGraphicFramePr>
          <p:cNvPr id="7173" name="Object 8"/>
          <p:cNvGraphicFramePr>
            <a:graphicFrameLocks noGrp="1" noChangeAspect="1"/>
          </p:cNvGraphicFramePr>
          <p:nvPr>
            <p:ph sz="quarter" idx="3"/>
          </p:nvPr>
        </p:nvGraphicFramePr>
        <p:xfrm>
          <a:off x="4419600" y="3276600"/>
          <a:ext cx="3124200" cy="519113"/>
        </p:xfrm>
        <a:graphic>
          <a:graphicData uri="http://schemas.openxmlformats.org/presentationml/2006/ole">
            <mc:AlternateContent xmlns:mc="http://schemas.openxmlformats.org/markup-compatibility/2006">
              <mc:Choice xmlns:v="urn:schemas-microsoft-com:vml" Requires="v">
                <p:oleObj spid="_x0000_s3078" name="" r:id="rId3" imgW="1524000" imgH="254000" progId="Equation.DSMT4">
                  <p:embed/>
                </p:oleObj>
              </mc:Choice>
              <mc:Fallback>
                <p:oleObj name="" r:id="rId3" imgW="1524000" imgH="254000" progId="Equation.DSMT4">
                  <p:embed/>
                  <p:pic>
                    <p:nvPicPr>
                      <p:cNvPr id="0" name="图片 3077"/>
                      <p:cNvPicPr/>
                      <p:nvPr/>
                    </p:nvPicPr>
                    <p:blipFill>
                      <a:blip r:embed="rId4"/>
                      <a:stretch>
                        <a:fillRect/>
                      </a:stretch>
                    </p:blipFill>
                    <p:spPr>
                      <a:xfrm>
                        <a:off x="4419600" y="3276600"/>
                        <a:ext cx="3124200" cy="519113"/>
                      </a:xfrm>
                      <a:prstGeom prst="rect">
                        <a:avLst/>
                      </a:prstGeom>
                      <a:noFill/>
                      <a:ln w="38100">
                        <a:miter/>
                      </a:ln>
                    </p:spPr>
                  </p:pic>
                </p:oleObj>
              </mc:Fallback>
            </mc:AlternateContent>
          </a:graphicData>
        </a:graphic>
      </p:graphicFrame>
      <p:graphicFrame>
        <p:nvGraphicFramePr>
          <p:cNvPr id="7174" name="Object 10"/>
          <p:cNvGraphicFramePr>
            <a:graphicFrameLocks noChangeAspect="1"/>
          </p:cNvGraphicFramePr>
          <p:nvPr/>
        </p:nvGraphicFramePr>
        <p:xfrm>
          <a:off x="3581400" y="3657600"/>
          <a:ext cx="5105400" cy="566738"/>
        </p:xfrm>
        <a:graphic>
          <a:graphicData uri="http://schemas.openxmlformats.org/presentationml/2006/ole">
            <mc:AlternateContent xmlns:mc="http://schemas.openxmlformats.org/markup-compatibility/2006">
              <mc:Choice xmlns:v="urn:schemas-microsoft-com:vml" Requires="v">
                <p:oleObj spid="_x0000_s3077" name="" r:id="rId5" imgW="2286000" imgH="254000" progId="Equation.DSMT4">
                  <p:embed/>
                </p:oleObj>
              </mc:Choice>
              <mc:Fallback>
                <p:oleObj name="" r:id="rId5" imgW="2286000" imgH="254000" progId="Equation.DSMT4">
                  <p:embed/>
                  <p:pic>
                    <p:nvPicPr>
                      <p:cNvPr id="0" name="图片 3076"/>
                      <p:cNvPicPr/>
                      <p:nvPr/>
                    </p:nvPicPr>
                    <p:blipFill>
                      <a:blip r:embed="rId6"/>
                      <a:stretch>
                        <a:fillRect/>
                      </a:stretch>
                    </p:blipFill>
                    <p:spPr>
                      <a:xfrm>
                        <a:off x="3581400" y="3657600"/>
                        <a:ext cx="5105400" cy="566738"/>
                      </a:xfrm>
                      <a:prstGeom prst="rect">
                        <a:avLst/>
                      </a:prstGeom>
                      <a:noFill/>
                      <a:ln w="38100">
                        <a:noFill/>
                        <a:miter/>
                      </a:ln>
                    </p:spPr>
                  </p:pic>
                </p:oleObj>
              </mc:Fallback>
            </mc:AlternateContent>
          </a:graphicData>
        </a:graphic>
      </p:graphicFrame>
      <p:pic>
        <p:nvPicPr>
          <p:cNvPr id="7175" name="Picture 11"/>
          <p:cNvPicPr>
            <a:picLocks noChangeAspect="1"/>
          </p:cNvPicPr>
          <p:nvPr/>
        </p:nvPicPr>
        <p:blipFill>
          <a:blip r:embed="rId7"/>
          <a:srcRect b="18544"/>
          <a:stretch>
            <a:fillRect/>
          </a:stretch>
        </p:blipFill>
        <p:spPr>
          <a:xfrm>
            <a:off x="2057400" y="4419600"/>
            <a:ext cx="4876800" cy="20081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2">
                                            <p:txEl>
                                              <p:charRg st="5" end="28"/>
                                            </p:txEl>
                                          </p:spTgt>
                                        </p:tgtEl>
                                        <p:attrNameLst>
                                          <p:attrName>style.visibility</p:attrName>
                                        </p:attrNameLst>
                                      </p:cBhvr>
                                      <p:to>
                                        <p:strVal val="visible"/>
                                      </p:to>
                                    </p:set>
                                    <p:animEffect transition="in" filter="blinds(horizontal)">
                                      <p:cBhvr>
                                        <p:cTn id="7" dur="1000"/>
                                        <p:tgtEl>
                                          <p:spTgt spid="12292">
                                            <p:txEl>
                                              <p:charRg st="5"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8194" name="Rectangle 2"/>
          <p:cNvSpPr>
            <a:spLocks noGrp="1" noRot="1"/>
          </p:cNvSpPr>
          <p:nvPr>
            <p:ph type="title"/>
          </p:nvPr>
        </p:nvSpPr>
        <p:spPr/>
        <p:txBody>
          <a:bodyPr vert="horz" wrap="square" lIns="91440" tIns="45720" rIns="91440" bIns="45720" anchor="ctr" anchorCtr="0"/>
          <a:p>
            <a:pPr eaLnBrk="1" hangingPunct="1"/>
            <a:r>
              <a:rPr lang="en-US" altLang="zh-CN" dirty="0"/>
              <a:t>8.1 MOS</a:t>
            </a:r>
            <a:r>
              <a:rPr lang="zh-CN" altLang="en-US" dirty="0"/>
              <a:t>管电容回顾</a:t>
            </a:r>
            <a:endParaRPr lang="zh-CN" altLang="en-US" dirty="0"/>
          </a:p>
        </p:txBody>
      </p:sp>
      <p:sp>
        <p:nvSpPr>
          <p:cNvPr id="8195" name="Rectangle 3"/>
          <p:cNvSpPr>
            <a:spLocks noGrp="1" noRot="1"/>
          </p:cNvSpPr>
          <p:nvPr>
            <p:ph idx="1"/>
          </p:nvPr>
        </p:nvSpPr>
        <p:spPr/>
        <p:txBody>
          <a:bodyPr vert="horz" wrap="square" lIns="91440" tIns="45720" rIns="91440" bIns="45720" anchor="t" anchorCtr="0"/>
          <a:p>
            <a:pPr eaLnBrk="1" hangingPunct="1"/>
            <a:r>
              <a:rPr lang="en-US" altLang="zh-CN" dirty="0"/>
              <a:t>2</a:t>
            </a:r>
            <a:r>
              <a:rPr lang="zh-CN" altLang="en-US" dirty="0"/>
              <a:t>、耗尽</a:t>
            </a:r>
            <a:endParaRPr lang="zh-CN" altLang="en-US" dirty="0"/>
          </a:p>
          <a:p>
            <a:pPr eaLnBrk="1" hangingPunct="1">
              <a:buNone/>
            </a:pPr>
            <a:r>
              <a:rPr lang="zh-CN" altLang="en-US" dirty="0"/>
              <a:t>    </a:t>
            </a:r>
            <a:r>
              <a:rPr lang="zh-CN" altLang="en-US" sz="2800" dirty="0"/>
              <a:t>下图为</a:t>
            </a:r>
            <a:r>
              <a:rPr lang="en-US" altLang="zh-CN" sz="2800" dirty="0"/>
              <a:t>V</a:t>
            </a:r>
            <a:r>
              <a:rPr lang="en-US" altLang="zh-CN" sz="2800" baseline="-25000" dirty="0"/>
              <a:t>GS</a:t>
            </a:r>
            <a:r>
              <a:rPr lang="zh-CN" altLang="en-US" sz="2800" dirty="0"/>
              <a:t>增大，不能吸引大量空穴到达栅氧下方，同时也不能吸引大量电子的情况。此时栅氧下方的硅表面是耗尽。栅极和衬底之间的电容由氧化层电容和耗尽电容串联而成。</a:t>
            </a:r>
            <a:endParaRPr lang="zh-CN" altLang="en-US" sz="2800" dirty="0"/>
          </a:p>
        </p:txBody>
      </p:sp>
      <p:pic>
        <p:nvPicPr>
          <p:cNvPr id="8196" name="Picture 5"/>
          <p:cNvPicPr>
            <a:picLocks noChangeAspect="1"/>
          </p:cNvPicPr>
          <p:nvPr/>
        </p:nvPicPr>
        <p:blipFill>
          <a:blip r:embed="rId1"/>
          <a:srcRect b="16389"/>
          <a:stretch>
            <a:fillRect/>
          </a:stretch>
        </p:blipFill>
        <p:spPr>
          <a:xfrm>
            <a:off x="2590800" y="4572000"/>
            <a:ext cx="4002088" cy="16764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9218" name="Rectangle 2"/>
          <p:cNvSpPr>
            <a:spLocks noGrp="1" noRot="1"/>
          </p:cNvSpPr>
          <p:nvPr>
            <p:ph type="title"/>
          </p:nvPr>
        </p:nvSpPr>
        <p:spPr/>
        <p:txBody>
          <a:bodyPr vert="horz" wrap="square" lIns="91440" tIns="45720" rIns="91440" bIns="45720" anchor="ctr" anchorCtr="0"/>
          <a:p>
            <a:pPr eaLnBrk="1" hangingPunct="1"/>
            <a:r>
              <a:rPr lang="en-US" altLang="zh-CN" dirty="0"/>
              <a:t>8.1 MOS</a:t>
            </a:r>
            <a:r>
              <a:rPr lang="zh-CN" altLang="en-US" dirty="0"/>
              <a:t>管电容回顾</a:t>
            </a:r>
            <a:endParaRPr lang="zh-CN" altLang="en-US" dirty="0"/>
          </a:p>
        </p:txBody>
      </p:sp>
      <p:sp>
        <p:nvSpPr>
          <p:cNvPr id="9219" name="Rectangle 3"/>
          <p:cNvSpPr>
            <a:spLocks noGrp="1" noRot="1"/>
          </p:cNvSpPr>
          <p:nvPr>
            <p:ph idx="1"/>
          </p:nvPr>
        </p:nvSpPr>
        <p:spPr/>
        <p:txBody>
          <a:bodyPr vert="horz" wrap="square" lIns="91440" tIns="45720" rIns="91440" bIns="45720" anchor="t" anchorCtr="0"/>
          <a:p>
            <a:pPr eaLnBrk="1" hangingPunct="1"/>
            <a:r>
              <a:rPr lang="en-US" altLang="zh-CN" dirty="0"/>
              <a:t>3</a:t>
            </a:r>
            <a:r>
              <a:rPr lang="zh-CN" altLang="en-US" dirty="0"/>
              <a:t>、反型</a:t>
            </a:r>
            <a:endParaRPr lang="zh-CN" altLang="en-US" dirty="0"/>
          </a:p>
          <a:p>
            <a:pPr eaLnBrk="1" hangingPunct="1">
              <a:buNone/>
            </a:pPr>
            <a:r>
              <a:rPr lang="en-US" altLang="zh-CN" dirty="0"/>
              <a:t>V</a:t>
            </a:r>
            <a:r>
              <a:rPr lang="en-US" altLang="zh-CN" baseline="-25000" dirty="0"/>
              <a:t>GS</a:t>
            </a:r>
            <a:r>
              <a:rPr lang="zh-CN" altLang="en-US" dirty="0"/>
              <a:t>足够大（</a:t>
            </a:r>
            <a:r>
              <a:rPr lang="en-US" altLang="zh-CN" dirty="0"/>
              <a:t>&gt;V</a:t>
            </a:r>
            <a:r>
              <a:rPr lang="en-US" altLang="zh-CN" baseline="-25000" dirty="0"/>
              <a:t>thn</a:t>
            </a:r>
            <a:r>
              <a:rPr lang="en-US" altLang="zh-CN" dirty="0"/>
              <a:t>),</a:t>
            </a:r>
            <a:r>
              <a:rPr lang="zh-CN" altLang="en-US" dirty="0"/>
              <a:t>大量的电子被吸引到栅极下方。</a:t>
            </a:r>
            <a:endParaRPr lang="zh-CN" altLang="en-US" dirty="0"/>
          </a:p>
        </p:txBody>
      </p:sp>
      <p:pic>
        <p:nvPicPr>
          <p:cNvPr id="9220" name="Picture 5"/>
          <p:cNvPicPr>
            <a:picLocks noChangeAspect="1"/>
          </p:cNvPicPr>
          <p:nvPr/>
        </p:nvPicPr>
        <p:blipFill>
          <a:blip r:embed="rId1"/>
          <a:srcRect b="18544"/>
          <a:stretch>
            <a:fillRect/>
          </a:stretch>
        </p:blipFill>
        <p:spPr>
          <a:xfrm>
            <a:off x="1981200" y="3352800"/>
            <a:ext cx="4876800" cy="2008188"/>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10242" name="Rectangle 2"/>
          <p:cNvSpPr>
            <a:spLocks noGrp="1" noRot="1"/>
          </p:cNvSpPr>
          <p:nvPr>
            <p:ph type="title"/>
          </p:nvPr>
        </p:nvSpPr>
        <p:spPr/>
        <p:txBody>
          <a:bodyPr vert="horz" wrap="square" lIns="91440" tIns="45720" rIns="91440" bIns="45720" anchor="ctr" anchorCtr="0"/>
          <a:p>
            <a:pPr eaLnBrk="1" hangingPunct="1"/>
            <a:r>
              <a:rPr lang="en-US" altLang="zh-CN" dirty="0"/>
              <a:t>8.1 MOS</a:t>
            </a:r>
            <a:r>
              <a:rPr lang="zh-CN" altLang="en-US" dirty="0"/>
              <a:t>管电容回顾</a:t>
            </a:r>
            <a:endParaRPr lang="zh-CN" altLang="en-US" dirty="0"/>
          </a:p>
        </p:txBody>
      </p:sp>
      <p:sp>
        <p:nvSpPr>
          <p:cNvPr id="10243" name="Rectangle 3"/>
          <p:cNvSpPr>
            <a:spLocks noGrp="1" noRot="1"/>
          </p:cNvSpPr>
          <p:nvPr>
            <p:ph idx="1"/>
          </p:nvPr>
        </p:nvSpPr>
        <p:spPr/>
        <p:txBody>
          <a:bodyPr vert="horz" wrap="square" lIns="91440" tIns="45720" rIns="91440" bIns="45720" anchor="t" anchorCtr="0"/>
          <a:p>
            <a:pPr eaLnBrk="1" hangingPunct="1"/>
            <a:r>
              <a:rPr lang="zh-CN" altLang="en-US" dirty="0"/>
              <a:t>栅电容随栅源电压</a:t>
            </a:r>
            <a:r>
              <a:rPr lang="en-US" altLang="zh-CN" dirty="0"/>
              <a:t>(V</a:t>
            </a:r>
            <a:r>
              <a:rPr lang="en-US" altLang="zh-CN" baseline="-25000" dirty="0"/>
              <a:t>GS</a:t>
            </a:r>
            <a:r>
              <a:rPr lang="en-US" altLang="zh-CN" dirty="0"/>
              <a:t>)</a:t>
            </a:r>
            <a:r>
              <a:rPr lang="zh-CN" altLang="en-US" dirty="0"/>
              <a:t>变化</a:t>
            </a:r>
            <a:endParaRPr lang="zh-CN" altLang="en-US" dirty="0"/>
          </a:p>
        </p:txBody>
      </p:sp>
      <p:pic>
        <p:nvPicPr>
          <p:cNvPr id="10244" name="Picture 6"/>
          <p:cNvPicPr>
            <a:picLocks noChangeAspect="1"/>
          </p:cNvPicPr>
          <p:nvPr/>
        </p:nvPicPr>
        <p:blipFill>
          <a:blip r:embed="rId1"/>
          <a:stretch>
            <a:fillRect/>
          </a:stretch>
        </p:blipFill>
        <p:spPr>
          <a:xfrm>
            <a:off x="1676400" y="2743200"/>
            <a:ext cx="5505450" cy="29051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11266" name="Rectangle 2"/>
          <p:cNvSpPr>
            <a:spLocks noGrp="1" noRot="1"/>
          </p:cNvSpPr>
          <p:nvPr>
            <p:ph type="title"/>
          </p:nvPr>
        </p:nvSpPr>
        <p:spPr/>
        <p:txBody>
          <a:bodyPr vert="horz" wrap="square" lIns="91440" tIns="45720" rIns="91440" bIns="45720" anchor="ctr" anchorCtr="0"/>
          <a:p>
            <a:pPr eaLnBrk="1" hangingPunct="1"/>
            <a:r>
              <a:rPr lang="en-US" altLang="zh-CN" dirty="0"/>
              <a:t>8.1 MOS</a:t>
            </a:r>
            <a:r>
              <a:rPr lang="zh-CN" altLang="en-US" dirty="0"/>
              <a:t>管电容回顾</a:t>
            </a:r>
            <a:endParaRPr lang="zh-CN" altLang="en-US" dirty="0"/>
          </a:p>
        </p:txBody>
      </p:sp>
      <p:sp>
        <p:nvSpPr>
          <p:cNvPr id="11267" name="Rectangle 3"/>
          <p:cNvSpPr>
            <a:spLocks noGrp="1" noRot="1"/>
          </p:cNvSpPr>
          <p:nvPr>
            <p:ph idx="1"/>
          </p:nvPr>
        </p:nvSpPr>
        <p:spPr/>
        <p:txBody>
          <a:bodyPr vert="horz" wrap="square" lIns="91440" tIns="45720" rIns="91440" bIns="45720" anchor="t" anchorCtr="0"/>
          <a:p>
            <a:pPr eaLnBrk="1" hangingPunct="1"/>
            <a:r>
              <a:rPr lang="zh-CN" altLang="en-US" dirty="0"/>
              <a:t>如上图中，当我们需要一个由电容时，最好让</a:t>
            </a:r>
            <a:r>
              <a:rPr lang="en-US" altLang="zh-CN" dirty="0"/>
              <a:t>MOS</a:t>
            </a:r>
            <a:r>
              <a:rPr lang="zh-CN" altLang="en-US" dirty="0"/>
              <a:t>管工作在强反型区。而不是堆积区。</a:t>
            </a:r>
            <a:endParaRPr lang="zh-CN" altLang="en-US" dirty="0"/>
          </a:p>
          <a:p>
            <a:pPr eaLnBrk="1" hangingPunct="1"/>
            <a:r>
              <a:rPr lang="zh-CN" altLang="en-US" dirty="0"/>
              <a:t>原因：</a:t>
            </a:r>
            <a:r>
              <a:rPr lang="en-US" altLang="zh-CN" dirty="0"/>
              <a:t>MOS</a:t>
            </a:r>
            <a:r>
              <a:rPr lang="zh-CN" altLang="en-US" dirty="0"/>
              <a:t>管工作在强反型区时，被吸引至栅氧化层下方的电子将漏和源端接形成了电容的低电阻率底板。而当</a:t>
            </a:r>
            <a:r>
              <a:rPr lang="en-US" altLang="zh-CN" dirty="0"/>
              <a:t>MOS</a:t>
            </a:r>
            <a:r>
              <a:rPr lang="zh-CN" altLang="en-US" dirty="0"/>
              <a:t>管处于堆积区时，栅到地的电容</a:t>
            </a:r>
            <a:r>
              <a:rPr lang="en-US" altLang="zh-CN" dirty="0"/>
              <a:t>Cgd</a:t>
            </a:r>
            <a:r>
              <a:rPr lang="zh-CN" altLang="en-US" dirty="0"/>
              <a:t>穿过了衬底的大电阻。</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7"/>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ClrTx/>
            </a:pPr>
            <a:fld id="{9A0DB2DC-4C9A-4742-B13C-FB6460FD3503}" type="slidenum">
              <a:rPr lang="en-US" altLang="zh-CN" sz="1400" dirty="0"/>
            </a:fld>
            <a:endParaRPr lang="en-US" altLang="zh-CN" sz="1400" dirty="0"/>
          </a:p>
        </p:txBody>
      </p:sp>
      <p:sp>
        <p:nvSpPr>
          <p:cNvPr id="12290" name="Rectangle 2"/>
          <p:cNvSpPr>
            <a:spLocks noGrp="1" noRot="1"/>
          </p:cNvSpPr>
          <p:nvPr>
            <p:ph type="title"/>
          </p:nvPr>
        </p:nvSpPr>
        <p:spPr/>
        <p:txBody>
          <a:bodyPr vert="horz" wrap="square" lIns="91440" tIns="45720" rIns="91440" bIns="45720" anchor="ctr" anchorCtr="0"/>
          <a:p>
            <a:pPr eaLnBrk="1" hangingPunct="1"/>
            <a:r>
              <a:rPr lang="en-US" altLang="zh-CN" dirty="0"/>
              <a:t>8.2 MOS</a:t>
            </a:r>
            <a:r>
              <a:rPr lang="zh-CN" altLang="en-US" dirty="0"/>
              <a:t>管阈值电压</a:t>
            </a:r>
            <a:endParaRPr lang="zh-CN" altLang="en-US" dirty="0"/>
          </a:p>
        </p:txBody>
      </p:sp>
      <p:sp>
        <p:nvSpPr>
          <p:cNvPr id="22531" name="Rectangle 3"/>
          <p:cNvSpPr>
            <a:spLocks noGrp="1" noRot="1"/>
          </p:cNvSpPr>
          <p:nvPr>
            <p:ph type="body" sz="half" idx="1"/>
          </p:nvPr>
        </p:nvSpPr>
        <p:spPr>
          <a:xfrm>
            <a:off x="381000" y="1752600"/>
            <a:ext cx="7924800" cy="3886200"/>
          </a:xfrm>
        </p:spPr>
        <p:txBody>
          <a:bodyPr vert="horz" wrap="square" lIns="91440" tIns="45720" rIns="91440" bIns="45720" anchor="t" anchorCtr="0"/>
          <a:p>
            <a:pPr eaLnBrk="1" hangingPunct="1">
              <a:lnSpc>
                <a:spcPct val="90000"/>
              </a:lnSpc>
              <a:buClr>
                <a:schemeClr val="hlink"/>
              </a:buClr>
              <a:buSzPct val="70000"/>
              <a:buFont typeface="Wingdings" panose="05000000000000000000" pitchFamily="2" charset="2"/>
            </a:pPr>
            <a:r>
              <a:rPr lang="zh-CN" altLang="en-US" sz="2400" dirty="0"/>
              <a:t>定义：硅</a:t>
            </a:r>
            <a:r>
              <a:rPr lang="en-US" altLang="zh-CN" sz="2400" dirty="0"/>
              <a:t>-</a:t>
            </a:r>
            <a:r>
              <a:rPr lang="zh-CN" altLang="en-US" sz="2400" dirty="0"/>
              <a:t>氧化层界面处，电子（空穴）浓度与衬底掺杂浓度相等时，栅源电压被称为阈值电压</a:t>
            </a:r>
            <a:r>
              <a:rPr lang="en-US" altLang="zh-CN" sz="2400" dirty="0"/>
              <a:t>V</a:t>
            </a:r>
            <a:r>
              <a:rPr lang="en-US" altLang="zh-CN" sz="2400" baseline="-25000" dirty="0"/>
              <a:t>THN</a:t>
            </a:r>
            <a:r>
              <a:rPr lang="zh-CN" altLang="en-US" sz="2400" dirty="0"/>
              <a:t>（</a:t>
            </a:r>
            <a:r>
              <a:rPr lang="en-US" altLang="zh-CN" sz="2400" dirty="0"/>
              <a:t>V</a:t>
            </a:r>
            <a:r>
              <a:rPr lang="en-US" altLang="zh-CN" sz="2400" baseline="-25000" dirty="0"/>
              <a:t>THP</a:t>
            </a:r>
            <a:r>
              <a:rPr lang="zh-CN" altLang="en-US" sz="2400" dirty="0"/>
              <a:t>）。</a:t>
            </a:r>
            <a:endParaRPr lang="zh-CN" altLang="en-US" sz="2400" dirty="0"/>
          </a:p>
          <a:p>
            <a:pPr eaLnBrk="1" hangingPunct="1">
              <a:lnSpc>
                <a:spcPct val="90000"/>
              </a:lnSpc>
              <a:buClr>
                <a:schemeClr val="hlink"/>
              </a:buClr>
              <a:buSzPct val="70000"/>
              <a:buFont typeface="Wingdings" panose="05000000000000000000" pitchFamily="2" charset="2"/>
            </a:pPr>
            <a:r>
              <a:rPr lang="zh-CN" altLang="en-US" sz="2400" dirty="0"/>
              <a:t>阈值电压的计算公式：                               （</a:t>
            </a:r>
            <a:r>
              <a:rPr lang="en-US" altLang="zh-CN" sz="2400" dirty="0"/>
              <a:t>1</a:t>
            </a:r>
            <a:r>
              <a:rPr lang="zh-CN" altLang="en-US" sz="2400" dirty="0"/>
              <a:t>）</a:t>
            </a:r>
            <a:endParaRPr lang="zh-CN" altLang="en-US" sz="2400" dirty="0"/>
          </a:p>
          <a:p>
            <a:pPr eaLnBrk="1" hangingPunct="1">
              <a:lnSpc>
                <a:spcPct val="90000"/>
              </a:lnSpc>
              <a:buClr>
                <a:schemeClr val="hlink"/>
              </a:buClr>
              <a:buSzPct val="70000"/>
              <a:buFont typeface="Wingdings" panose="05000000000000000000" pitchFamily="2" charset="2"/>
              <a:buNone/>
            </a:pPr>
            <a:r>
              <a:rPr lang="zh-CN" altLang="en-US" sz="2400" dirty="0"/>
              <a:t>    </a:t>
            </a:r>
            <a:r>
              <a:rPr lang="en-US" altLang="zh-CN" sz="2400" dirty="0"/>
              <a:t>V</a:t>
            </a:r>
            <a:r>
              <a:rPr lang="en-US" altLang="zh-CN" sz="2400" baseline="-25000" dirty="0"/>
              <a:t>FB</a:t>
            </a:r>
            <a:r>
              <a:rPr lang="zh-CN" altLang="en-US" sz="2400" dirty="0"/>
              <a:t>为平带电压，使栅氧化物</a:t>
            </a:r>
            <a:r>
              <a:rPr lang="en-US" altLang="zh-CN" sz="2400" dirty="0"/>
              <a:t>-</a:t>
            </a:r>
            <a:r>
              <a:rPr lang="zh-CN" altLang="en-US" sz="2400" dirty="0"/>
              <a:t>半导体界面的表面势</a:t>
            </a:r>
            <a:r>
              <a:rPr lang="en-US" altLang="zh-CN" sz="2400" dirty="0"/>
              <a:t>Vs</a:t>
            </a:r>
            <a:r>
              <a:rPr lang="zh-CN" altLang="en-US" sz="2400" dirty="0"/>
              <a:t>变得和衬底的表面电势</a:t>
            </a:r>
            <a:r>
              <a:rPr lang="en-US" altLang="zh-CN" sz="2400" dirty="0"/>
              <a:t>V</a:t>
            </a:r>
            <a:r>
              <a:rPr lang="en-US" altLang="zh-CN" sz="2400" baseline="-25000" dirty="0"/>
              <a:t>fp</a:t>
            </a:r>
            <a:r>
              <a:rPr lang="zh-CN" altLang="en-US" sz="2400" dirty="0"/>
              <a:t>相同。</a:t>
            </a:r>
            <a:endParaRPr lang="zh-CN" altLang="en-US" sz="2400" dirty="0"/>
          </a:p>
          <a:p>
            <a:pPr eaLnBrk="1" hangingPunct="1">
              <a:lnSpc>
                <a:spcPct val="90000"/>
              </a:lnSpc>
              <a:buClr>
                <a:schemeClr val="hlink"/>
              </a:buClr>
              <a:buSzPct val="70000"/>
              <a:buFont typeface="Wingdings" panose="05000000000000000000" pitchFamily="2" charset="2"/>
              <a:buNone/>
            </a:pPr>
            <a:r>
              <a:rPr lang="zh-CN" altLang="en-US" sz="2400" dirty="0"/>
              <a:t>    </a:t>
            </a:r>
            <a:r>
              <a:rPr lang="en-US" altLang="zh-CN" sz="2400" dirty="0"/>
              <a:t>2V</a:t>
            </a:r>
            <a:r>
              <a:rPr lang="en-US" altLang="zh-CN" sz="2400" baseline="-25000" dirty="0"/>
              <a:t>fp</a:t>
            </a:r>
            <a:r>
              <a:rPr lang="zh-CN" altLang="en-US" sz="2400" dirty="0"/>
              <a:t>指</a:t>
            </a:r>
            <a:r>
              <a:rPr lang="en-US" altLang="zh-CN" sz="2400" dirty="0"/>
              <a:t>MOS</a:t>
            </a:r>
            <a:r>
              <a:rPr lang="zh-CN" altLang="en-US" sz="2400" dirty="0"/>
              <a:t>管从平衡态到强反型状态时表面势的变化量。</a:t>
            </a:r>
            <a:endParaRPr lang="zh-CN" altLang="en-US" sz="2400" dirty="0"/>
          </a:p>
          <a:p>
            <a:pPr eaLnBrk="1" hangingPunct="1">
              <a:lnSpc>
                <a:spcPct val="90000"/>
              </a:lnSpc>
              <a:buClr>
                <a:schemeClr val="hlink"/>
              </a:buClr>
              <a:buSzPct val="70000"/>
              <a:buFont typeface="Wingdings" panose="05000000000000000000" pitchFamily="2" charset="2"/>
              <a:buNone/>
            </a:pPr>
            <a:r>
              <a:rPr lang="zh-CN" altLang="en-US" sz="2400" dirty="0"/>
              <a:t>      指表面态界面（陷阱电荷等）的存在引起的压降。</a:t>
            </a:r>
            <a:endParaRPr lang="zh-CN" altLang="en-US" sz="2400" dirty="0"/>
          </a:p>
          <a:p>
            <a:pPr eaLnBrk="1" hangingPunct="1">
              <a:lnSpc>
                <a:spcPct val="90000"/>
              </a:lnSpc>
              <a:buClr>
                <a:schemeClr val="hlink"/>
              </a:buClr>
              <a:buSzPct val="70000"/>
              <a:buFont typeface="Wingdings" panose="05000000000000000000" pitchFamily="2" charset="2"/>
              <a:buNone/>
            </a:pPr>
            <a:r>
              <a:rPr lang="zh-CN" altLang="en-US" sz="2400" dirty="0"/>
              <a:t>   另外，注意（</a:t>
            </a:r>
            <a:r>
              <a:rPr lang="en-US" altLang="zh-CN" sz="2400" dirty="0"/>
              <a:t>1</a:t>
            </a:r>
            <a:r>
              <a:rPr lang="zh-CN" altLang="en-US" sz="2400" dirty="0"/>
              <a:t>）式得前提条件：</a:t>
            </a:r>
            <a:r>
              <a:rPr lang="en-US" altLang="zh-CN" sz="2400" dirty="0"/>
              <a:t>V</a:t>
            </a:r>
            <a:r>
              <a:rPr lang="en-US" altLang="zh-CN" sz="2400" baseline="-25000" dirty="0"/>
              <a:t>SB</a:t>
            </a:r>
            <a:r>
              <a:rPr lang="en-US" altLang="zh-CN" sz="2400" dirty="0"/>
              <a:t>=0</a:t>
            </a:r>
            <a:r>
              <a:rPr lang="zh-CN" altLang="en-US" sz="2400" dirty="0"/>
              <a:t>，即源与衬底短接。当</a:t>
            </a:r>
            <a:r>
              <a:rPr lang="en-US" altLang="zh-CN" sz="2400" dirty="0"/>
              <a:t>V</a:t>
            </a:r>
            <a:r>
              <a:rPr lang="en-US" altLang="zh-CN" sz="2400" baseline="-25000" dirty="0"/>
              <a:t>SB</a:t>
            </a:r>
            <a:r>
              <a:rPr lang="zh-CN" altLang="en-US" sz="2400" dirty="0"/>
              <a:t>增加时，阈值电压随之增加，这一效应被称为</a:t>
            </a:r>
            <a:r>
              <a:rPr lang="zh-CN" altLang="en-US" sz="2400" dirty="0">
                <a:solidFill>
                  <a:srgbClr val="FF0000"/>
                </a:solidFill>
              </a:rPr>
              <a:t>体效应</a:t>
            </a:r>
            <a:r>
              <a:rPr lang="zh-CN" altLang="en-US" sz="2400" dirty="0"/>
              <a:t>。</a:t>
            </a:r>
            <a:endParaRPr lang="zh-CN" altLang="en-US" sz="2400" dirty="0"/>
          </a:p>
          <a:p>
            <a:pPr eaLnBrk="1" hangingPunct="1">
              <a:lnSpc>
                <a:spcPct val="90000"/>
              </a:lnSpc>
              <a:buClr>
                <a:schemeClr val="hlink"/>
              </a:buClr>
              <a:buSzPct val="70000"/>
              <a:buFont typeface="Wingdings" panose="05000000000000000000" pitchFamily="2" charset="2"/>
              <a:buNone/>
            </a:pPr>
            <a:endParaRPr lang="zh-CN" altLang="en-US" sz="2400" dirty="0"/>
          </a:p>
          <a:p>
            <a:pPr eaLnBrk="1" hangingPunct="1">
              <a:lnSpc>
                <a:spcPct val="90000"/>
              </a:lnSpc>
              <a:buClr>
                <a:schemeClr val="hlink"/>
              </a:buClr>
              <a:buSzPct val="70000"/>
              <a:buFont typeface="Wingdings" panose="05000000000000000000" pitchFamily="2" charset="2"/>
              <a:buNone/>
            </a:pPr>
            <a:endParaRPr lang="en-US" altLang="zh-CN" sz="2400" dirty="0"/>
          </a:p>
        </p:txBody>
      </p:sp>
      <p:graphicFrame>
        <p:nvGraphicFramePr>
          <p:cNvPr id="12292" name="Object 4"/>
          <p:cNvGraphicFramePr>
            <a:graphicFrameLocks noGrp="1" noChangeAspect="1"/>
          </p:cNvGraphicFramePr>
          <p:nvPr>
            <p:ph sz="quarter" idx="2"/>
          </p:nvPr>
        </p:nvGraphicFramePr>
        <p:xfrm>
          <a:off x="4038600" y="2286000"/>
          <a:ext cx="2209800" cy="715963"/>
        </p:xfrm>
        <a:graphic>
          <a:graphicData uri="http://schemas.openxmlformats.org/presentationml/2006/ole">
            <mc:AlternateContent xmlns:mc="http://schemas.openxmlformats.org/markup-compatibility/2006">
              <mc:Choice xmlns:v="urn:schemas-microsoft-com:vml" Requires="v">
                <p:oleObj spid="_x0000_s3079" name="" r:id="rId1" imgW="1409700" imgH="457200" progId="Equation.DSMT4">
                  <p:embed/>
                </p:oleObj>
              </mc:Choice>
              <mc:Fallback>
                <p:oleObj name="" r:id="rId1" imgW="1409700" imgH="457200" progId="Equation.DSMT4">
                  <p:embed/>
                  <p:pic>
                    <p:nvPicPr>
                      <p:cNvPr id="0" name="图片 3078"/>
                      <p:cNvPicPr/>
                      <p:nvPr/>
                    </p:nvPicPr>
                    <p:blipFill>
                      <a:blip r:embed="rId2"/>
                      <a:stretch>
                        <a:fillRect/>
                      </a:stretch>
                    </p:blipFill>
                    <p:spPr>
                      <a:xfrm>
                        <a:off x="4038600" y="2286000"/>
                        <a:ext cx="2209800" cy="715963"/>
                      </a:xfrm>
                      <a:prstGeom prst="rect">
                        <a:avLst/>
                      </a:prstGeom>
                      <a:noFill/>
                      <a:ln w="38100">
                        <a:miter/>
                      </a:ln>
                    </p:spPr>
                  </p:pic>
                </p:oleObj>
              </mc:Fallback>
            </mc:AlternateContent>
          </a:graphicData>
        </a:graphic>
      </p:graphicFrame>
      <p:graphicFrame>
        <p:nvGraphicFramePr>
          <p:cNvPr id="12293" name="Object 8"/>
          <p:cNvGraphicFramePr>
            <a:graphicFrameLocks noGrp="1" noChangeAspect="1"/>
          </p:cNvGraphicFramePr>
          <p:nvPr>
            <p:ph sz="quarter" idx="3"/>
          </p:nvPr>
        </p:nvGraphicFramePr>
        <p:xfrm>
          <a:off x="609600" y="3962400"/>
          <a:ext cx="355600" cy="609600"/>
        </p:xfrm>
        <a:graphic>
          <a:graphicData uri="http://schemas.openxmlformats.org/presentationml/2006/ole">
            <mc:AlternateContent xmlns:mc="http://schemas.openxmlformats.org/markup-compatibility/2006">
              <mc:Choice xmlns:v="urn:schemas-microsoft-com:vml" Requires="v">
                <p:oleObj spid="_x0000_s3080" name="" r:id="rId3" imgW="266700" imgH="457200" progId="Equation.DSMT4">
                  <p:embed/>
                </p:oleObj>
              </mc:Choice>
              <mc:Fallback>
                <p:oleObj name="" r:id="rId3" imgW="266700" imgH="457200" progId="Equation.DSMT4">
                  <p:embed/>
                  <p:pic>
                    <p:nvPicPr>
                      <p:cNvPr id="0" name="图片 3079"/>
                      <p:cNvPicPr/>
                      <p:nvPr/>
                    </p:nvPicPr>
                    <p:blipFill>
                      <a:blip r:embed="rId4"/>
                      <a:stretch>
                        <a:fillRect/>
                      </a:stretch>
                    </p:blipFill>
                    <p:spPr>
                      <a:xfrm>
                        <a:off x="609600" y="3962400"/>
                        <a:ext cx="355600" cy="6096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31">
                                            <p:txEl>
                                              <p:charRg st="0" end="54"/>
                                            </p:txEl>
                                          </p:spTgt>
                                        </p:tgtEl>
                                        <p:attrNameLst>
                                          <p:attrName>style.visibility</p:attrName>
                                        </p:attrNameLst>
                                      </p:cBhvr>
                                      <p:to>
                                        <p:strVal val="visible"/>
                                      </p:to>
                                    </p:set>
                                    <p:anim calcmode="lin" valueType="num">
                                      <p:cBhvr>
                                        <p:cTn id="7" dur="1000" fill="hold"/>
                                        <p:tgtEl>
                                          <p:spTgt spid="22531">
                                            <p:txEl>
                                              <p:charRg st="0" end="54"/>
                                            </p:txEl>
                                          </p:spTgt>
                                        </p:tgtEl>
                                        <p:attrNameLst>
                                          <p:attrName>ppt_x</p:attrName>
                                        </p:attrNameLst>
                                      </p:cBhvr>
                                      <p:tavLst>
                                        <p:tav tm="0">
                                          <p:val>
                                            <p:strVal val="0-#ppt_w/2"/>
                                          </p:val>
                                        </p:tav>
                                        <p:tav tm="100000">
                                          <p:val>
                                            <p:strVal val="#ppt_x"/>
                                          </p:val>
                                        </p:tav>
                                      </p:tavLst>
                                    </p:anim>
                                    <p:anim calcmode="lin" valueType="num">
                                      <p:cBhvr>
                                        <p:cTn id="8" dur="1000" fill="hold"/>
                                        <p:tgtEl>
                                          <p:spTgt spid="22531">
                                            <p:txEl>
                                              <p:charRg st="0" end="5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2531">
                                            <p:txEl>
                                              <p:charRg st="54" end="99"/>
                                            </p:txEl>
                                          </p:spTgt>
                                        </p:tgtEl>
                                        <p:attrNameLst>
                                          <p:attrName>style.visibility</p:attrName>
                                        </p:attrNameLst>
                                      </p:cBhvr>
                                      <p:to>
                                        <p:strVal val="visible"/>
                                      </p:to>
                                    </p:set>
                                    <p:animEffect transition="in" filter="diamond(in)">
                                      <p:cBhvr>
                                        <p:cTn id="13" dur="2000"/>
                                        <p:tgtEl>
                                          <p:spTgt spid="22531">
                                            <p:txEl>
                                              <p:charRg st="54" end="99"/>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22531">
                                            <p:txEl>
                                              <p:charRg st="99" end="146"/>
                                            </p:txEl>
                                          </p:spTgt>
                                        </p:tgtEl>
                                        <p:attrNameLst>
                                          <p:attrName>style.visibility</p:attrName>
                                        </p:attrNameLst>
                                      </p:cBhvr>
                                      <p:to>
                                        <p:strVal val="visible"/>
                                      </p:to>
                                    </p:set>
                                    <p:animEffect transition="in" filter="diamond(in)">
                                      <p:cBhvr>
                                        <p:cTn id="16" dur="2000"/>
                                        <p:tgtEl>
                                          <p:spTgt spid="22531">
                                            <p:txEl>
                                              <p:charRg st="99" end="146"/>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22531">
                                            <p:txEl>
                                              <p:charRg st="146" end="179"/>
                                            </p:txEl>
                                          </p:spTgt>
                                        </p:tgtEl>
                                        <p:attrNameLst>
                                          <p:attrName>style.visibility</p:attrName>
                                        </p:attrNameLst>
                                      </p:cBhvr>
                                      <p:to>
                                        <p:strVal val="visible"/>
                                      </p:to>
                                    </p:set>
                                    <p:animEffect transition="in" filter="diamond(in)">
                                      <p:cBhvr>
                                        <p:cTn id="19" dur="2000"/>
                                        <p:tgtEl>
                                          <p:spTgt spid="22531">
                                            <p:txEl>
                                              <p:charRg st="146" end="179"/>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22531">
                                            <p:txEl>
                                              <p:charRg st="179" end="208"/>
                                            </p:txEl>
                                          </p:spTgt>
                                        </p:tgtEl>
                                        <p:attrNameLst>
                                          <p:attrName>style.visibility</p:attrName>
                                        </p:attrNameLst>
                                      </p:cBhvr>
                                      <p:to>
                                        <p:strVal val="visible"/>
                                      </p:to>
                                    </p:set>
                                    <p:animEffect transition="in" filter="diamond(in)">
                                      <p:cBhvr>
                                        <p:cTn id="22" dur="2000"/>
                                        <p:tgtEl>
                                          <p:spTgt spid="22531">
                                            <p:txEl>
                                              <p:charRg st="179" end="208"/>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22531">
                                            <p:txEl>
                                              <p:charRg st="208" end="269"/>
                                            </p:txEl>
                                          </p:spTgt>
                                        </p:tgtEl>
                                        <p:attrNameLst>
                                          <p:attrName>style.visibility</p:attrName>
                                        </p:attrNameLst>
                                      </p:cBhvr>
                                      <p:to>
                                        <p:strVal val="visible"/>
                                      </p:to>
                                    </p:set>
                                    <p:animEffect transition="in" filter="diamond(in)">
                                      <p:cBhvr>
                                        <p:cTn id="25" dur="2000"/>
                                        <p:tgtEl>
                                          <p:spTgt spid="22531">
                                            <p:txEl>
                                              <p:charRg st="208" end="2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MzlkNDE1OTExZmQ4ZGVlODY2NDBiOTIxNmJhMjliMzMifQ=="/>
  <p:tag name="KSO_WPP_MARK_KEY" val="b7602cee-31e3-4ed1-aff7-5addecedc362"/>
</p:tagLst>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2911</Words>
  <Application>WPS 演示</Application>
  <PresentationFormat>全屏显示(4:3)</PresentationFormat>
  <Paragraphs>244</Paragraphs>
  <Slides>26</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20</vt:i4>
      </vt:variant>
      <vt:variant>
        <vt:lpstr>幻灯片标题</vt:lpstr>
      </vt:variant>
      <vt:variant>
        <vt:i4>26</vt:i4>
      </vt:variant>
    </vt:vector>
  </HeadingPairs>
  <TitlesOfParts>
    <vt:vector size="52" baseType="lpstr">
      <vt:lpstr>Arial</vt:lpstr>
      <vt:lpstr>宋体</vt:lpstr>
      <vt:lpstr>Wingdings</vt:lpstr>
      <vt:lpstr>微软雅黑</vt:lpstr>
      <vt:lpstr>Arial Unicode MS</vt:lpstr>
      <vt:lpstr>古瓶荷花</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第8章 MOS 管工作原理</vt:lpstr>
      <vt:lpstr>本章内容</vt:lpstr>
      <vt:lpstr>MOS管的电压和电流定义</vt:lpstr>
      <vt:lpstr>8.1 MOS管电容回顾</vt:lpstr>
      <vt:lpstr>8.1 MOS管电容回顾</vt:lpstr>
      <vt:lpstr>8.1 MOS管电容回顾</vt:lpstr>
      <vt:lpstr>8.1 MOS管电容回顾</vt:lpstr>
      <vt:lpstr>8.1 MOS管电容回顾</vt:lpstr>
      <vt:lpstr>8.2 MOS管阈值电压</vt:lpstr>
      <vt:lpstr>8.2 MOS管阈值电压</vt:lpstr>
      <vt:lpstr>8.2 MOS管阈值电压</vt:lpstr>
      <vt:lpstr>8.3 MOS管的IV特性</vt:lpstr>
      <vt:lpstr>8.3 MOS管的IV特性</vt:lpstr>
      <vt:lpstr>8.3 MOS管的IV特性</vt:lpstr>
      <vt:lpstr>8.3 MOS管的IV特性</vt:lpstr>
      <vt:lpstr>8.3 MOS管的IV特性</vt:lpstr>
      <vt:lpstr>8.3 MOS管的IV特性</vt:lpstr>
      <vt:lpstr>8.3 MOS管的IV特性</vt:lpstr>
      <vt:lpstr>8.3 MOS管的IV特性</vt:lpstr>
      <vt:lpstr>8.3 MOS管的IV特性</vt:lpstr>
      <vt:lpstr>8.3 MOS管的IV特性</vt:lpstr>
      <vt:lpstr>8.3 MOS管的IV特性</vt:lpstr>
      <vt:lpstr>8.3 MOS管的IV特性</vt:lpstr>
      <vt:lpstr>8.4 短沟道MOS管</vt:lpstr>
      <vt:lpstr>8.4 短沟道MOS管</vt:lpstr>
      <vt:lpstr>8.4 短沟道MOS管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defaulblank</cp:lastModifiedBy>
  <cp:revision>40</cp:revision>
  <dcterms:created xsi:type="dcterms:W3CDTF">2020-04-20T02:06:00Z</dcterms:created>
  <dcterms:modified xsi:type="dcterms:W3CDTF">2023-12-14T10:18:57Z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2052-12.1.0.15990</vt:lpwstr>
  </property>
  <property fmtid="{D5CDD505-2E9C-101B-9397-08002B2CF9AE}" pid="4" name="ICV">
    <vt:lpwstr>D55C85CAB63D4104A3471EDAD6148224_13</vt:lpwstr>
  </property>
</Properties>
</file>