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87" r:id="rId4"/>
    <p:sldId id="258" r:id="rId5"/>
    <p:sldId id="317" r:id="rId6"/>
    <p:sldId id="319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85" r:id="rId15"/>
    <p:sldId id="318" r:id="rId16"/>
    <p:sldId id="267" r:id="rId17"/>
    <p:sldId id="268" r:id="rId18"/>
    <p:sldId id="271" r:id="rId19"/>
    <p:sldId id="269" r:id="rId20"/>
    <p:sldId id="272" r:id="rId21"/>
    <p:sldId id="273" r:id="rId22"/>
    <p:sldId id="274" r:id="rId23"/>
    <p:sldId id="286" r:id="rId24"/>
    <p:sldId id="275" r:id="rId25"/>
    <p:sldId id="276" r:id="rId26"/>
    <p:sldId id="277" r:id="rId27"/>
    <p:sldId id="278" r:id="rId28"/>
    <p:sldId id="279" r:id="rId29"/>
    <p:sldId id="284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22"/>
    <p:restoredTop sz="94660"/>
  </p:normalViewPr>
  <p:slideViewPr>
    <p:cSldViewPr showGuides="1">
      <p:cViewPr varScale="1">
        <p:scale>
          <a:sx n="78" d="100"/>
          <a:sy n="78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8DB03-223E-4FC0-B53A-8E14F53314F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57E38-D346-4A3B-B313-EB37568D6EB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48852-8604-4180-9787-EEE77DCBCE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5.bin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2" Type="http://schemas.openxmlformats.org/officeDocument/2006/relationships/oleObject" Target="../embeddings/oleObject21.bin"/><Relationship Id="rId1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6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Rot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9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章</a:t>
            </a:r>
            <a:br>
              <a:rPr lang="en-US" altLang="zh-CN" kern="1200" dirty="0">
                <a:latin typeface="+mj-lt"/>
                <a:ea typeface="+mj-ea"/>
                <a:cs typeface="+mj-cs"/>
              </a:rPr>
            </a:br>
            <a:r>
              <a:rPr lang="zh-CN" altLang="en-US" kern="1200" dirty="0">
                <a:latin typeface="+mj-lt"/>
                <a:ea typeface="+mj-ea"/>
                <a:cs typeface="+mj-cs"/>
              </a:rPr>
              <a:t>模拟设计模型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Rot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SzPct val="70000"/>
            </a:pPr>
            <a:endParaRPr lang="zh-CN" altLang="zh-CN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Rot="1"/>
          </p:cNvSpPr>
          <p:nvPr>
            <p:ph type="body" sz="half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/>
              <a:t>上述电路中，</a:t>
            </a:r>
            <a:r>
              <a:rPr lang="en-US" altLang="zh-CN" sz="2000" dirty="0"/>
              <a:t>M1</a:t>
            </a:r>
            <a:r>
              <a:rPr lang="zh-CN" altLang="en-US" sz="2000" dirty="0"/>
              <a:t>和</a:t>
            </a:r>
            <a:r>
              <a:rPr lang="en-US" altLang="zh-CN" sz="2000" dirty="0"/>
              <a:t>M3</a:t>
            </a:r>
            <a:r>
              <a:rPr lang="zh-CN" altLang="en-US" sz="2000" dirty="0"/>
              <a:t>具有相同的尺寸，并有相同的漏电流时，</a:t>
            </a:r>
            <a:r>
              <a:rPr lang="en-US" altLang="zh-CN" sz="2000" dirty="0"/>
              <a:t>VGS1=VGS3,</a:t>
            </a:r>
            <a:r>
              <a:rPr lang="zh-CN" altLang="en-US" sz="2000" dirty="0"/>
              <a:t>因此</a:t>
            </a:r>
            <a:r>
              <a:rPr lang="en-US" altLang="zh-CN" sz="2000" dirty="0"/>
              <a:t>VGS1=VGS2=VGS3=VGS4,</a:t>
            </a:r>
            <a:r>
              <a:rPr lang="zh-CN" altLang="en-US" sz="2000" dirty="0"/>
              <a:t>意味着所有的</a:t>
            </a:r>
            <a:r>
              <a:rPr lang="en-US" altLang="zh-CN" sz="2000" dirty="0"/>
              <a:t>MOS</a:t>
            </a:r>
            <a:r>
              <a:rPr lang="zh-CN" altLang="en-US" sz="2000" dirty="0"/>
              <a:t>管的电流都为</a:t>
            </a:r>
            <a:r>
              <a:rPr lang="en-US" altLang="zh-CN" sz="2000" dirty="0"/>
              <a:t>1uA.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/>
              <a:t>如果将</a:t>
            </a:r>
            <a:r>
              <a:rPr lang="en-US" altLang="zh-CN" sz="2000" dirty="0"/>
              <a:t>1uA</a:t>
            </a:r>
            <a:r>
              <a:rPr lang="zh-CN" altLang="en-US" sz="2000" dirty="0"/>
              <a:t>电流灌入</a:t>
            </a:r>
            <a:r>
              <a:rPr lang="en-US" altLang="zh-CN" sz="2000" dirty="0"/>
              <a:t>M2</a:t>
            </a:r>
            <a:r>
              <a:rPr lang="zh-CN" altLang="en-US" sz="2000" dirty="0"/>
              <a:t>漏端</a:t>
            </a:r>
            <a:r>
              <a:rPr lang="en-US" altLang="zh-CN" sz="2000" dirty="0"/>
              <a:t>(I=1uA)</a:t>
            </a:r>
            <a:r>
              <a:rPr lang="zh-CN" altLang="en-US" sz="2000" dirty="0"/>
              <a:t>，那么</a:t>
            </a:r>
            <a:r>
              <a:rPr lang="en-US" altLang="zh-CN" sz="2000" dirty="0"/>
              <a:t>M2</a:t>
            </a:r>
            <a:r>
              <a:rPr lang="zh-CN" altLang="en-US" sz="2000" dirty="0"/>
              <a:t>漏端电压（</a:t>
            </a:r>
            <a:r>
              <a:rPr lang="en-US" altLang="zh-CN" sz="2000" dirty="0"/>
              <a:t>M4</a:t>
            </a:r>
            <a:r>
              <a:rPr lang="zh-CN" altLang="en-US" sz="2000" dirty="0"/>
              <a:t>源端电压）增加使</a:t>
            </a:r>
            <a:r>
              <a:rPr lang="en-US" altLang="zh-CN" sz="2000" dirty="0"/>
              <a:t>VGS4</a:t>
            </a:r>
            <a:r>
              <a:rPr lang="zh-CN" altLang="en-US" sz="2000" dirty="0"/>
              <a:t>下降，灌入电流将完全通过</a:t>
            </a:r>
            <a:r>
              <a:rPr lang="en-US" altLang="zh-CN" sz="2000" dirty="0"/>
              <a:t>M2</a:t>
            </a:r>
            <a:r>
              <a:rPr lang="zh-CN" altLang="en-US" sz="2000" dirty="0"/>
              <a:t>流向地，</a:t>
            </a:r>
            <a:r>
              <a:rPr lang="en-US" altLang="zh-CN" sz="2000" dirty="0"/>
              <a:t>M4</a:t>
            </a:r>
            <a:r>
              <a:rPr lang="zh-CN" altLang="en-US" sz="2000" dirty="0"/>
              <a:t>将截止</a:t>
            </a:r>
            <a:r>
              <a:rPr lang="en-US" altLang="zh-CN" sz="2000" dirty="0"/>
              <a:t>(VGS4&lt;VTHN)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/>
              <a:t>    如果从</a:t>
            </a:r>
            <a:r>
              <a:rPr lang="en-US" altLang="zh-CN" sz="2000" dirty="0"/>
              <a:t>M2</a:t>
            </a:r>
            <a:r>
              <a:rPr lang="zh-CN" altLang="en-US" sz="2000" dirty="0"/>
              <a:t>漏抽取</a:t>
            </a:r>
            <a:r>
              <a:rPr lang="en-US" altLang="zh-CN" sz="2000" dirty="0"/>
              <a:t>1uA</a:t>
            </a:r>
            <a:r>
              <a:rPr lang="zh-CN" altLang="en-US" sz="2000" dirty="0"/>
              <a:t>的电流</a:t>
            </a:r>
            <a:r>
              <a:rPr lang="en-US" altLang="zh-CN" sz="2000" dirty="0"/>
              <a:t>(I=-1uA)</a:t>
            </a:r>
            <a:r>
              <a:rPr lang="zh-CN" altLang="en-US" sz="2000" dirty="0"/>
              <a:t>，那么</a:t>
            </a:r>
            <a:r>
              <a:rPr lang="en-US" altLang="zh-CN" sz="2000" dirty="0"/>
              <a:t>M2</a:t>
            </a:r>
            <a:r>
              <a:rPr lang="zh-CN" altLang="en-US" sz="2000" dirty="0"/>
              <a:t>的漏端电压将向地电位靠近，</a:t>
            </a:r>
            <a:r>
              <a:rPr lang="en-US" altLang="zh-CN" sz="2000" dirty="0"/>
              <a:t>M4</a:t>
            </a:r>
            <a:r>
              <a:rPr lang="zh-CN" altLang="en-US" sz="2000" dirty="0"/>
              <a:t>将提供</a:t>
            </a:r>
            <a:r>
              <a:rPr lang="en-US" altLang="zh-CN" sz="2000" dirty="0"/>
              <a:t>2uA</a:t>
            </a:r>
            <a:r>
              <a:rPr lang="zh-CN" altLang="en-US" sz="2000" dirty="0"/>
              <a:t>的电流。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sz="2000" dirty="0"/>
          </a:p>
        </p:txBody>
      </p:sp>
      <p:pic>
        <p:nvPicPr>
          <p:cNvPr id="13316" name="Picture 9"/>
          <p:cNvPicPr>
            <a:picLocks noGrp="1" noRot="1" noChangeAspect="1"/>
          </p:cNvPicPr>
          <p:nvPr>
            <p:ph sz="half" idx="2"/>
          </p:nvPr>
        </p:nvPicPr>
        <p:blipFill>
          <a:blip r:embed="rId1"/>
          <a:srcRect b="16902"/>
          <a:stretch>
            <a:fillRect/>
          </a:stretch>
        </p:blipFill>
        <p:spPr>
          <a:xfrm>
            <a:off x="4432300" y="2349500"/>
            <a:ext cx="4711700" cy="25304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8" name="Rectangle 3"/>
          <p:cNvSpPr>
            <a:spLocks noGrp="1" noRot="1"/>
          </p:cNvSpPr>
          <p:nvPr>
            <p:ph type="body" sz="half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800" dirty="0"/>
              <a:t>MOS</a:t>
            </a:r>
            <a:r>
              <a:rPr lang="zh-CN" altLang="en-US" sz="2800" dirty="0"/>
              <a:t>线性区电流方程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1433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6375" y="2565400"/>
          <a:ext cx="5473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479800" imgH="736600" progId="Equation.DSMT4">
                  <p:embed/>
                </p:oleObj>
              </mc:Choice>
              <mc:Fallback>
                <p:oleObj name="" r:id="rId1" imgW="3479800" imgH="736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2565400"/>
                        <a:ext cx="5473700" cy="11572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19250" y="3935413"/>
          <a:ext cx="52578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454400" imgH="736600" progId="Equation.DSMT4">
                  <p:embed/>
                </p:oleObj>
              </mc:Choice>
              <mc:Fallback>
                <p:oleObj name="" r:id="rId3" imgW="3454400" imgH="736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3935413"/>
                        <a:ext cx="5257800" cy="1120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/>
        </p:nvGraphicFramePr>
        <p:xfrm>
          <a:off x="2051050" y="5229225"/>
          <a:ext cx="47529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327400" imgH="660400" progId="Equation.DSMT4">
                  <p:embed/>
                </p:oleObj>
              </mc:Choice>
              <mc:Fallback>
                <p:oleObj name="" r:id="rId5" imgW="3327400" imgH="660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5229225"/>
                        <a:ext cx="475297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2"/>
          <p:cNvSpPr>
            <a:spLocks noGrp="1" noRot="1"/>
          </p:cNvSpPr>
          <p:nvPr>
            <p:ph type="title"/>
          </p:nvPr>
        </p:nvSpPr>
        <p:spPr>
          <a:xfrm>
            <a:off x="360363" y="27622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14343" name="内容占位符 2"/>
          <p:cNvSpPr txBox="1"/>
          <p:nvPr/>
        </p:nvSpPr>
        <p:spPr>
          <a:xfrm>
            <a:off x="304800" y="1239838"/>
            <a:ext cx="8540750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管线性区电阻</a:t>
            </a:r>
            <a:endParaRPr lang="zh-CN" altLang="en-US" sz="32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2" name="Rectangle 6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MOS</a:t>
            </a:r>
            <a:r>
              <a:rPr lang="zh-CN" altLang="en-US" dirty="0"/>
              <a:t>线性区电流方程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670175"/>
          <a:ext cx="4899025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006600" imgH="1435100" progId="Equation.DSMT4">
                  <p:embed/>
                </p:oleObj>
              </mc:Choice>
              <mc:Fallback>
                <p:oleObj name="" r:id="rId1" imgW="2006600" imgH="1435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670175"/>
                        <a:ext cx="4899025" cy="35036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15365" name="Rectangle 2"/>
          <p:cNvSpPr txBox="1">
            <a:spLocks noRot="1"/>
          </p:cNvSpPr>
          <p:nvPr/>
        </p:nvSpPr>
        <p:spPr>
          <a:xfrm>
            <a:off x="360363" y="276225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SzTx/>
            </a:pPr>
            <a:r>
              <a:rPr lang="en-US" altLang="zh-CN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9.1 </a:t>
            </a:r>
            <a:r>
              <a:rPr lang="zh-CN" altLang="en-US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长沟道</a:t>
            </a:r>
            <a:r>
              <a:rPr lang="en-US" altLang="zh-CN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管</a:t>
            </a:r>
            <a:endParaRPr lang="zh-CN" altLang="en-US" sz="4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内容占位符 2"/>
          <p:cNvSpPr txBox="1"/>
          <p:nvPr/>
        </p:nvSpPr>
        <p:spPr>
          <a:xfrm>
            <a:off x="304800" y="1239838"/>
            <a:ext cx="8540750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管线性区电阻</a:t>
            </a:r>
            <a:endParaRPr lang="zh-CN" altLang="en-US" sz="32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en-US" dirty="0"/>
          </a:p>
        </p:txBody>
      </p:sp>
      <p:sp>
        <p:nvSpPr>
          <p:cNvPr id="16387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82994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当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GS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THN</a:t>
            </a:r>
            <a:r>
              <a:rPr lang="en-US" altLang="zh-CN" sz="2800" dirty="0"/>
              <a:t>,</a:t>
            </a:r>
            <a:r>
              <a:rPr lang="zh-CN" altLang="en-US" sz="2800" dirty="0"/>
              <a:t>器件处于截止状态，但严格来讲，在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THN</a:t>
            </a:r>
            <a:r>
              <a:rPr lang="zh-CN" altLang="en-US" sz="2800" dirty="0"/>
              <a:t>附近，器件工作在亚阈值状态，</a:t>
            </a:r>
            <a:r>
              <a:rPr lang="en-US" altLang="zh-CN" sz="2800" dirty="0"/>
              <a:t>MOS</a:t>
            </a:r>
            <a:r>
              <a:rPr lang="zh-CN" altLang="en-US" sz="2800" dirty="0"/>
              <a:t>管的亚阈值电流可表示为：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82750" y="3716338"/>
          <a:ext cx="54895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717800" imgH="635000" progId="Equation.DSMT4">
                  <p:embed/>
                </p:oleObj>
              </mc:Choice>
              <mc:Fallback>
                <p:oleObj name="" r:id="rId1" imgW="2717800" imgH="635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82750" y="3716338"/>
                        <a:ext cx="5489575" cy="1282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2"/>
          <p:cNvSpPr txBox="1">
            <a:spLocks noRot="1"/>
          </p:cNvSpPr>
          <p:nvPr/>
        </p:nvSpPr>
        <p:spPr>
          <a:xfrm>
            <a:off x="360363" y="276225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SzTx/>
            </a:pPr>
            <a:r>
              <a:rPr lang="en-US" altLang="zh-CN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9.1 </a:t>
            </a:r>
            <a:r>
              <a:rPr lang="zh-CN" altLang="en-US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长沟道</a:t>
            </a:r>
            <a:r>
              <a:rPr lang="en-US" altLang="zh-CN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管</a:t>
            </a:r>
            <a:endParaRPr lang="zh-CN" altLang="en-US" sz="4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内容占位符 2"/>
          <p:cNvSpPr txBox="1"/>
          <p:nvPr/>
        </p:nvSpPr>
        <p:spPr>
          <a:xfrm>
            <a:off x="304800" y="1239838"/>
            <a:ext cx="8540750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管截止区和亚阈值区</a:t>
            </a:r>
            <a:endParaRPr lang="zh-CN" altLang="en-US" sz="32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7171" name="Rectangle 5"/>
          <p:cNvSpPr>
            <a:spLocks noGrp="1" noRot="1"/>
          </p:cNvSpPr>
          <p:nvPr>
            <p:ph type="body" sz="half" idx="2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如上图，在线性区（欧姆区）</a:t>
            </a:r>
            <a:r>
              <a:rPr lang="en-US" altLang="zh-CN" sz="2800" dirty="0"/>
              <a:t>MOS</a:t>
            </a:r>
            <a:r>
              <a:rPr lang="zh-CN" altLang="en-US" sz="2800" dirty="0"/>
              <a:t>管看起来像一个电阻。而在饱和区，</a:t>
            </a:r>
            <a:r>
              <a:rPr lang="en-US" altLang="zh-CN" sz="2800" dirty="0"/>
              <a:t>MOS</a:t>
            </a:r>
            <a:r>
              <a:rPr lang="zh-CN" altLang="en-US" sz="2800" dirty="0"/>
              <a:t>管看起来一个与电阻并联的电流源。无论在线性区或是饱和区，其电阻元件都被称为</a:t>
            </a:r>
            <a:r>
              <a:rPr lang="en-US" altLang="zh-CN" sz="2800" dirty="0"/>
              <a:t>MOS</a:t>
            </a:r>
            <a:r>
              <a:rPr lang="zh-CN" altLang="en-US" sz="2800" dirty="0"/>
              <a:t>管的输出电阻。</a:t>
            </a:r>
            <a:endParaRPr lang="zh-CN" altLang="en-US" sz="2800" dirty="0"/>
          </a:p>
        </p:txBody>
      </p:sp>
      <p:pic>
        <p:nvPicPr>
          <p:cNvPr id="7172" name="Picture 6"/>
          <p:cNvPicPr>
            <a:picLocks noGrp="1" noRot="1" noChangeAspect="1"/>
          </p:cNvPicPr>
          <p:nvPr>
            <p:ph sz="half" idx="1"/>
          </p:nvPr>
        </p:nvPicPr>
        <p:blipFill>
          <a:blip r:embed="rId1"/>
          <a:srcRect b="19527"/>
          <a:stretch>
            <a:fillRect/>
          </a:stretch>
        </p:blipFill>
        <p:spPr>
          <a:xfrm>
            <a:off x="1835150" y="1557338"/>
            <a:ext cx="4400550" cy="232251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95288" y="1981200"/>
            <a:ext cx="8450262" cy="1376363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dirty="0"/>
              <a:t>信号的表示方法：</a:t>
            </a:r>
            <a:endParaRPr lang="zh-CN" altLang="en-US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/>
              <a:t>      直流成分（</a:t>
            </a:r>
            <a:r>
              <a:rPr lang="en-US" altLang="zh-CN" dirty="0"/>
              <a:t>DC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交流成分（</a:t>
            </a:r>
            <a:r>
              <a:rPr lang="en-US" altLang="zh-CN" dirty="0"/>
              <a:t>AC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sz="2800" dirty="0"/>
          </a:p>
        </p:txBody>
      </p:sp>
      <p:pic>
        <p:nvPicPr>
          <p:cNvPr id="17412" name="Picture 5"/>
          <p:cNvPicPr>
            <a:picLocks noGrp="1" noRot="1" noChangeAspect="1"/>
          </p:cNvPicPr>
          <p:nvPr>
            <p:ph sz="half" idx="2"/>
          </p:nvPr>
        </p:nvPicPr>
        <p:blipFill>
          <a:blip r:embed="rId1"/>
          <a:srcRect b="13223"/>
          <a:stretch>
            <a:fillRect/>
          </a:stretch>
        </p:blipFill>
        <p:spPr>
          <a:xfrm>
            <a:off x="971550" y="3357563"/>
            <a:ext cx="7488238" cy="310038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18435" name="Rectangle 4"/>
          <p:cNvSpPr>
            <a:spLocks noGrp="1" noRot="1"/>
          </p:cNvSpPr>
          <p:nvPr>
            <p:ph type="body" sz="half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计算交流增益采用小信号模型（右图）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方法：</a:t>
            </a:r>
            <a:r>
              <a:rPr lang="en-US" altLang="zh-CN" sz="2800" dirty="0"/>
              <a:t>1</a:t>
            </a:r>
            <a:r>
              <a:rPr lang="zh-CN" altLang="en-US" sz="2800" dirty="0"/>
              <a:t>、调节直流栅源电压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GS</a:t>
            </a:r>
            <a:r>
              <a:rPr lang="en-US" altLang="zh-CN" sz="2800" dirty="0"/>
              <a:t>,</a:t>
            </a:r>
            <a:r>
              <a:rPr lang="zh-CN" altLang="en-US" sz="2800" dirty="0"/>
              <a:t>其对应的直流电流为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D</a:t>
            </a:r>
            <a:r>
              <a:rPr lang="zh-CN" altLang="en-US" sz="2800" dirty="0"/>
              <a:t>，即设置偏置点。</a:t>
            </a:r>
            <a:r>
              <a:rPr lang="en-US" altLang="zh-CN" sz="2800" dirty="0"/>
              <a:t>2</a:t>
            </a:r>
            <a:r>
              <a:rPr lang="zh-CN" altLang="en-US" sz="2800" dirty="0"/>
              <a:t>、在该偏置点上施加一个</a:t>
            </a:r>
            <a:r>
              <a:rPr lang="zh-CN" altLang="en-US" sz="2800" dirty="0">
                <a:solidFill>
                  <a:srgbClr val="FF0000"/>
                </a:solidFill>
              </a:rPr>
              <a:t>小</a:t>
            </a:r>
            <a:r>
              <a:rPr lang="zh-CN" altLang="en-US" sz="2800" dirty="0"/>
              <a:t>的的交流信号，使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d</a:t>
            </a:r>
            <a:r>
              <a:rPr lang="zh-CN" altLang="en-US" sz="2800" dirty="0"/>
              <a:t>随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gs</a:t>
            </a:r>
            <a:r>
              <a:rPr lang="zh-CN" altLang="en-US" sz="2800" dirty="0"/>
              <a:t>的变化基本成线性。</a:t>
            </a:r>
            <a:endParaRPr lang="zh-CN" altLang="en-US" sz="2800" baseline="-25000" dirty="0"/>
          </a:p>
        </p:txBody>
      </p:sp>
      <p:pic>
        <p:nvPicPr>
          <p:cNvPr id="18436" name="Picture 6"/>
          <p:cNvPicPr>
            <a:picLocks noGrp="1" noRot="1" noChangeAspect="1"/>
          </p:cNvPicPr>
          <p:nvPr>
            <p:ph sz="half" idx="2"/>
          </p:nvPr>
        </p:nvPicPr>
        <p:blipFill>
          <a:blip r:embed="rId1"/>
          <a:srcRect l="16014" t="7433" r="6546" b="28670"/>
          <a:stretch>
            <a:fillRect/>
          </a:stretch>
        </p:blipFill>
        <p:spPr>
          <a:xfrm>
            <a:off x="4356100" y="2708275"/>
            <a:ext cx="4572000" cy="18462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8012113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/>
              <a:t>重要的交流小信号参数：跨导 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m</a:t>
            </a:r>
            <a:endParaRPr lang="en-US" altLang="zh-CN" sz="2400" baseline="-250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器件的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m</a:t>
            </a:r>
            <a:r>
              <a:rPr lang="zh-CN" altLang="en-US" sz="2400" dirty="0"/>
              <a:t>与交流栅电压和交流漏电流的比值有关，即 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d</a:t>
            </a:r>
            <a:r>
              <a:rPr lang="en-US" altLang="zh-CN" sz="2400" dirty="0"/>
              <a:t>=g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*v</a:t>
            </a:r>
            <a:r>
              <a:rPr lang="en-US" altLang="zh-CN" sz="2400" baseline="-25000" dirty="0"/>
              <a:t>gs</a:t>
            </a:r>
            <a:endParaRPr lang="en-US" altLang="zh-CN" sz="2400" baseline="-25000" dirty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000" dirty="0"/>
              <a:t>计算公式：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可见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g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</a:rPr>
              <a:t>随着漏电流的平方根增长，与</a:t>
            </a:r>
            <a:r>
              <a:rPr lang="en-US" altLang="zh-CN" sz="2400" b="1" dirty="0">
                <a:solidFill>
                  <a:srgbClr val="FF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DS,sat</a:t>
            </a:r>
            <a:r>
              <a:rPr lang="zh-CN" altLang="en-US" sz="2400" b="1" dirty="0">
                <a:solidFill>
                  <a:srgbClr val="FF0000"/>
                </a:solidFill>
              </a:rPr>
              <a:t>成线性增长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25750" y="2852738"/>
          <a:ext cx="4789488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378200" imgH="2044700" progId="Equation.DSMT4">
                  <p:embed/>
                </p:oleObj>
              </mc:Choice>
              <mc:Fallback>
                <p:oleObj name="" r:id="rId1" imgW="3378200" imgH="2044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0" y="2852738"/>
                        <a:ext cx="4789488" cy="2898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Rectangle 6"/>
          <p:cNvGraphicFramePr>
            <a:graphicFrameLocks noGrp="1"/>
          </p:cNvGraphicFramePr>
          <p:nvPr>
            <p:ph sz="quarter" idx="3"/>
          </p:nvPr>
        </p:nvGraphicFramePr>
        <p:xfrm>
          <a:off x="5348288" y="4000500"/>
          <a:ext cx="28003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0" imgH="0" progId="Equation.DSMT4">
                  <p:embed/>
                </p:oleObj>
              </mc:Choice>
              <mc:Fallback>
                <p:oleObj name="" r:id="rId3" imgW="0" imgH="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5348288" y="4000500"/>
                        <a:ext cx="2800350" cy="1866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6" name="Picture 8"/>
          <p:cNvPicPr>
            <a:picLocks noChangeAspect="1"/>
          </p:cNvPicPr>
          <p:nvPr/>
        </p:nvPicPr>
        <p:blipFill>
          <a:blip r:embed="rId4"/>
          <a:srcRect b="13223"/>
          <a:stretch>
            <a:fillRect/>
          </a:stretch>
        </p:blipFill>
        <p:spPr>
          <a:xfrm>
            <a:off x="971550" y="3475038"/>
            <a:ext cx="8172450" cy="3382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做交流小信号分析的步骤：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</a:t>
            </a:r>
            <a:r>
              <a:rPr lang="zh-CN" altLang="en-US" dirty="0"/>
              <a:t>、计算出电路的直流偏置点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2</a:t>
            </a:r>
            <a:r>
              <a:rPr lang="zh-CN" altLang="en-US" dirty="0"/>
              <a:t>、利用</a:t>
            </a:r>
            <a:r>
              <a:rPr lang="en-US" altLang="zh-CN" dirty="0"/>
              <a:t>(1)</a:t>
            </a:r>
            <a:r>
              <a:rPr lang="zh-CN" altLang="en-US" dirty="0"/>
              <a:t>中算得的直接结果计算小信号参数。小信号交流参数总是为直流工作点的函数。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3</a:t>
            </a:r>
            <a:r>
              <a:rPr lang="zh-CN" altLang="en-US" dirty="0"/>
              <a:t>、用其小信号模型替换有源元件（如</a:t>
            </a:r>
            <a:r>
              <a:rPr lang="en-US" altLang="zh-CN" dirty="0"/>
              <a:t>MOS</a:t>
            </a:r>
            <a:r>
              <a:rPr lang="zh-CN" altLang="en-US" dirty="0"/>
              <a:t>管），去掉直流电源（将所有的直流电压源短路，将所有的直流电流源开路）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843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2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843">
                                            <p:txEl>
                                              <p:charRg st="2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843">
                                            <p:txEl>
                                              <p:charRg st="2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7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5843">
                                            <p:txEl>
                                              <p:charRg st="7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5843">
                                            <p:txEl>
                                              <p:charRg st="7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采用长沟道</a:t>
            </a:r>
            <a:r>
              <a:rPr lang="en-US" altLang="zh-CN" dirty="0"/>
              <a:t>MOS</a:t>
            </a:r>
            <a:r>
              <a:rPr lang="zh-CN" altLang="en-US" dirty="0"/>
              <a:t>管参数（见附件），计算下图所示电路的直流和交流电压及电流。</a:t>
            </a:r>
            <a:endParaRPr lang="zh-CN" altLang="en-US" dirty="0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1"/>
          <a:srcRect l="2711" t="1929" r="2711" b="16455"/>
          <a:stretch>
            <a:fillRect/>
          </a:stretch>
        </p:blipFill>
        <p:spPr>
          <a:xfrm>
            <a:off x="0" y="3141663"/>
            <a:ext cx="5040313" cy="308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1" name="Picture 5"/>
          <p:cNvPicPr>
            <a:picLocks noChangeAspect="1"/>
          </p:cNvPicPr>
          <p:nvPr/>
        </p:nvPicPr>
        <p:blipFill>
          <a:blip r:embed="rId2"/>
          <a:srcRect b="15411"/>
          <a:stretch>
            <a:fillRect/>
          </a:stretch>
        </p:blipFill>
        <p:spPr>
          <a:xfrm>
            <a:off x="4643438" y="3429000"/>
            <a:ext cx="4500562" cy="208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5122" name="内容占位符 2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en-US" altLang="zh-CN" dirty="0"/>
          </a:p>
          <a:p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en-US" altLang="zh-CN" dirty="0"/>
          </a:p>
          <a:p>
            <a:r>
              <a:rPr lang="en-US" altLang="zh-CN" dirty="0"/>
              <a:t>9.3 MOS</a:t>
            </a:r>
            <a:r>
              <a:rPr lang="zh-CN" altLang="en-US" dirty="0"/>
              <a:t>管的温度效应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0" name="Rectangle 2"/>
          <p:cNvSpPr>
            <a:spLocks noGrp="1" noRot="1"/>
          </p:cNvSpPr>
          <p:nvPr>
            <p:ph type="title"/>
          </p:nvPr>
        </p:nvSpPr>
        <p:spPr>
          <a:xfrm>
            <a:off x="304800" y="68580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609600" indent="-609600" eaLnBrk="1" hangingPunct="1"/>
            <a:r>
              <a:rPr lang="zh-CN" altLang="en-US" dirty="0"/>
              <a:t>其它的小信号参数</a:t>
            </a:r>
            <a:endParaRPr lang="zh-CN" altLang="en-US" dirty="0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体效应跨导</a:t>
            </a:r>
            <a:r>
              <a:rPr lang="en-US" altLang="zh-CN" dirty="0"/>
              <a:t>g</a:t>
            </a:r>
            <a:r>
              <a:rPr lang="en-US" altLang="zh-CN" baseline="-25000" dirty="0"/>
              <a:t>mb</a:t>
            </a:r>
            <a:endParaRPr lang="en-US" altLang="zh-CN" baseline="-25000" dirty="0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输出电阻</a:t>
            </a:r>
            <a:r>
              <a:rPr lang="en-US" altLang="zh-CN" dirty="0"/>
              <a:t>r</a:t>
            </a:r>
            <a:r>
              <a:rPr lang="en-US" altLang="zh-CN" baseline="-25000" dirty="0"/>
              <a:t>o</a:t>
            </a:r>
            <a:endParaRPr lang="en-US" altLang="zh-CN" baseline="-25000" dirty="0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转换频率</a:t>
            </a:r>
            <a:r>
              <a:rPr lang="en-US" altLang="zh-CN" dirty="0"/>
              <a:t>f</a:t>
            </a:r>
            <a:r>
              <a:rPr lang="en-US" altLang="zh-CN" baseline="-25000" dirty="0"/>
              <a:t>T</a:t>
            </a:r>
            <a:endParaRPr lang="en-US" altLang="zh-CN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 noRot="1"/>
          </p:cNvSpPr>
          <p:nvPr>
            <p:ph type="title"/>
          </p:nvPr>
        </p:nvSpPr>
        <p:spPr>
          <a:xfrm>
            <a:off x="-252412" y="6921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7939088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dirty="0"/>
              <a:t>其它的小信号参数</a:t>
            </a:r>
            <a:endParaRPr lang="zh-CN" altLang="en-US" dirty="0"/>
          </a:p>
          <a:p>
            <a:pPr lvl="1" eaLnBrk="1" hangingPunct="1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、体效应跨导</a:t>
            </a:r>
            <a:r>
              <a:rPr lang="en-US" altLang="zh-CN" dirty="0"/>
              <a:t>g</a:t>
            </a:r>
            <a:r>
              <a:rPr lang="en-US" altLang="zh-CN" baseline="-25000" dirty="0"/>
              <a:t>mb</a:t>
            </a:r>
            <a:endParaRPr lang="en-US" altLang="zh-CN" baseline="-25000" dirty="0"/>
          </a:p>
        </p:txBody>
      </p:sp>
      <p:graphicFrame>
        <p:nvGraphicFramePr>
          <p:cNvPr id="23556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5348288" y="1981200"/>
          <a:ext cx="28003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0" imgH="0" progId="Equation.DSMT4">
                  <p:embed/>
                </p:oleObj>
              </mc:Choice>
              <mc:Fallback>
                <p:oleObj name="" r:id="rId1" imgW="0" imgH="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5348288" y="1981200"/>
                        <a:ext cx="2800350" cy="1866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8925" y="3357563"/>
          <a:ext cx="640397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3390900" imgH="1168400" progId="Equation.DSMT4">
                  <p:embed/>
                </p:oleObj>
              </mc:Choice>
              <mc:Fallback>
                <p:oleObj name="" r:id="rId2" imgW="3390900" imgH="1168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8925" y="3357563"/>
                        <a:ext cx="6403975" cy="2206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9"/>
          <p:cNvPicPr>
            <a:picLocks noChangeAspect="1"/>
          </p:cNvPicPr>
          <p:nvPr/>
        </p:nvPicPr>
        <p:blipFill>
          <a:blip r:embed="rId4"/>
          <a:srcRect b="5223"/>
          <a:stretch>
            <a:fillRect/>
          </a:stretch>
        </p:blipFill>
        <p:spPr>
          <a:xfrm>
            <a:off x="6443663" y="1268413"/>
            <a:ext cx="2170112" cy="2303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500" y="4365625"/>
            <a:ext cx="2847975" cy="2130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dirty="0"/>
              <a:t>其它的小信号参数</a:t>
            </a:r>
            <a:endParaRPr lang="zh-CN" altLang="en-US" sz="3600" dirty="0"/>
          </a:p>
          <a:p>
            <a:pPr lvl="1" eaLnBrk="1" hangingPunct="1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、体效应跨导</a:t>
            </a:r>
            <a:r>
              <a:rPr lang="en-US" altLang="zh-CN" sz="3200" dirty="0"/>
              <a:t>g</a:t>
            </a:r>
            <a:r>
              <a:rPr lang="en-US" altLang="zh-CN" sz="3200" baseline="-25000" dirty="0"/>
              <a:t>mb</a:t>
            </a:r>
            <a:endParaRPr lang="en-US" altLang="zh-CN" sz="3200" baseline="-25000" dirty="0"/>
          </a:p>
          <a:p>
            <a:pPr eaLnBrk="1" hangingPunct="1">
              <a:buNone/>
            </a:pPr>
            <a:r>
              <a:rPr lang="zh-CN" altLang="en-US" dirty="0"/>
              <a:t>包括两种小信号跨导的</a:t>
            </a:r>
            <a:r>
              <a:rPr lang="en-US" altLang="zh-CN" dirty="0"/>
              <a:t>MOS</a:t>
            </a:r>
            <a:r>
              <a:rPr lang="zh-CN" altLang="en-US" dirty="0"/>
              <a:t>管交流小信号模型</a:t>
            </a:r>
            <a:endParaRPr lang="zh-CN" altLang="en-US" dirty="0"/>
          </a:p>
        </p:txBody>
      </p:sp>
      <p:pic>
        <p:nvPicPr>
          <p:cNvPr id="24580" name="Picture 4"/>
          <p:cNvPicPr>
            <a:picLocks noChangeAspect="1"/>
          </p:cNvPicPr>
          <p:nvPr/>
        </p:nvPicPr>
        <p:blipFill>
          <a:blip r:embed="rId1"/>
          <a:srcRect t="4988" b="30376"/>
          <a:stretch>
            <a:fillRect/>
          </a:stretch>
        </p:blipFill>
        <p:spPr>
          <a:xfrm>
            <a:off x="1042988" y="3941763"/>
            <a:ext cx="7200900" cy="2151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2" name="Rectangle 4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23850" y="1628775"/>
            <a:ext cx="4194175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其它的小信号参数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2</a:t>
            </a:r>
            <a:r>
              <a:rPr lang="zh-CN" altLang="en-US" sz="2800" dirty="0"/>
              <a:t>、输出电阻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o</a:t>
            </a:r>
            <a:endParaRPr lang="en-US" altLang="zh-CN" sz="2800" baseline="-250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2560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2565400"/>
          <a:ext cx="7164387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4597400" imgH="1308100" progId="Equation.DSMT4">
                  <p:embed/>
                </p:oleObj>
              </mc:Choice>
              <mc:Fallback>
                <p:oleObj name="" r:id="rId1" imgW="4597400" imgH="13081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2565400"/>
                        <a:ext cx="7164387" cy="2038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7"/>
          <p:cNvPicPr>
            <a:picLocks noChangeAspect="1"/>
          </p:cNvPicPr>
          <p:nvPr/>
        </p:nvPicPr>
        <p:blipFill>
          <a:blip r:embed="rId3"/>
          <a:srcRect b="20575"/>
          <a:stretch>
            <a:fillRect/>
          </a:stretch>
        </p:blipFill>
        <p:spPr>
          <a:xfrm>
            <a:off x="1763713" y="4608513"/>
            <a:ext cx="6265862" cy="2249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Rot="1"/>
          </p:cNvSpPr>
          <p:nvPr>
            <p:ph type="body" sz="half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其它的小信号参数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2</a:t>
            </a:r>
            <a:r>
              <a:rPr lang="zh-CN" altLang="en-US" sz="2800" dirty="0"/>
              <a:t>、输出电阻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o</a:t>
            </a:r>
            <a:endParaRPr lang="en-US" altLang="zh-CN" sz="2800" baseline="-250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27313" y="3500438"/>
          <a:ext cx="2665412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511300" imgH="1282700" progId="Equation.DSMT4">
                  <p:embed/>
                </p:oleObj>
              </mc:Choice>
              <mc:Fallback>
                <p:oleObj name="" r:id="rId1" imgW="1511300" imgH="1282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3500438"/>
                        <a:ext cx="2665412" cy="22621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84663" y="4221163"/>
          <a:ext cx="1295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711200" imgH="444500" progId="Equation.DSMT4">
                  <p:embed/>
                </p:oleObj>
              </mc:Choice>
              <mc:Fallback>
                <p:oleObj name="" r:id="rId3" imgW="711200" imgH="444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4221163"/>
                        <a:ext cx="1295400" cy="809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765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其它的小信号参数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2</a:t>
            </a:r>
            <a:r>
              <a:rPr lang="zh-CN" altLang="en-US" sz="2800" dirty="0"/>
              <a:t>、输出电阻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o</a:t>
            </a:r>
            <a:endParaRPr lang="en-US" altLang="zh-CN" sz="2800" baseline="-25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从上面</a:t>
            </a:r>
            <a:r>
              <a:rPr lang="en-US" altLang="zh-CN" sz="2800" dirty="0"/>
              <a:t>(1)</a:t>
            </a:r>
            <a:r>
              <a:rPr lang="zh-CN" altLang="en-US" sz="2800" dirty="0"/>
              <a:t>式，假设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GS</a:t>
            </a:r>
            <a:r>
              <a:rPr lang="zh-CN" altLang="en-US" sz="2800" dirty="0"/>
              <a:t>一定</a:t>
            </a:r>
            <a:r>
              <a:rPr lang="en-US" altLang="zh-CN" sz="2800" dirty="0"/>
              <a:t>(</a:t>
            </a:r>
            <a:r>
              <a:rPr lang="zh-CN" altLang="en-US" sz="2800" dirty="0"/>
              <a:t>即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DS,sat</a:t>
            </a:r>
            <a:r>
              <a:rPr lang="zh-CN" altLang="en-US" sz="2800" dirty="0"/>
              <a:t>固定</a:t>
            </a:r>
            <a:r>
              <a:rPr lang="en-US" altLang="zh-CN" sz="2800" dirty="0"/>
              <a:t>),</a:t>
            </a:r>
            <a:r>
              <a:rPr lang="zh-CN" altLang="en-US" sz="2800" dirty="0"/>
              <a:t>那么如果增加</a:t>
            </a:r>
            <a:r>
              <a:rPr lang="en-US" altLang="zh-CN" sz="2800" dirty="0"/>
              <a:t>MOS</a:t>
            </a:r>
            <a:r>
              <a:rPr lang="zh-CN" altLang="en-US" sz="2800" dirty="0"/>
              <a:t>管的长度，则漏电流减小，输出电阻增加。如果</a:t>
            </a:r>
            <a:r>
              <a:rPr lang="en-US" altLang="zh-CN" sz="2800" dirty="0"/>
              <a:t>MOS</a:t>
            </a:r>
            <a:r>
              <a:rPr lang="zh-CN" altLang="en-US" sz="2800" dirty="0"/>
              <a:t>管长度不变，那么减小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GS</a:t>
            </a:r>
            <a:r>
              <a:rPr lang="en-US" altLang="zh-CN" sz="2800" dirty="0"/>
              <a:t>(</a:t>
            </a:r>
            <a:r>
              <a:rPr lang="zh-CN" altLang="en-US" sz="2800" dirty="0"/>
              <a:t>即减小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DS,sat</a:t>
            </a:r>
            <a:r>
              <a:rPr lang="en-US" altLang="zh-CN" sz="2800" dirty="0"/>
              <a:t>)</a:t>
            </a:r>
            <a:r>
              <a:rPr lang="zh-CN" altLang="en-US" sz="2800" dirty="0"/>
              <a:t>，会使得漏电流减小，输出电阻增加。为了能够获得较大的输出电阻，是否只需要采用一个沟道非常长的器件就可以了？然而这会使</a:t>
            </a:r>
            <a:r>
              <a:rPr lang="en-US" altLang="zh-CN" sz="2800" dirty="0"/>
              <a:t>MOS</a:t>
            </a:r>
            <a:r>
              <a:rPr lang="zh-CN" altLang="en-US" sz="2800" dirty="0"/>
              <a:t>管的速度下降。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4" name="Rectangle 4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23850" y="1700213"/>
            <a:ext cx="7561263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其它的小信号参数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、转换频率 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T</a:t>
            </a:r>
            <a:endParaRPr lang="en-US" altLang="zh-CN" sz="2800" baseline="-250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定义：</a:t>
            </a:r>
            <a:r>
              <a:rPr lang="en-US" altLang="zh-CN" sz="2400" dirty="0"/>
              <a:t>MOS</a:t>
            </a:r>
            <a:r>
              <a:rPr lang="zh-CN" altLang="en-US" sz="2400" dirty="0"/>
              <a:t>管的电流增益</a:t>
            </a:r>
            <a:r>
              <a:rPr lang="en-US" altLang="zh-CN" sz="2400" dirty="0"/>
              <a:t>(i</a:t>
            </a:r>
            <a:r>
              <a:rPr lang="en-US" altLang="zh-CN" sz="2400" baseline="-25000" dirty="0"/>
              <a:t>d</a:t>
            </a:r>
            <a:r>
              <a:rPr lang="en-US" altLang="zh-CN" sz="2400" dirty="0"/>
              <a:t>/i</a:t>
            </a:r>
            <a:r>
              <a:rPr lang="en-US" altLang="zh-CN" sz="2400" baseline="-25000" dirty="0"/>
              <a:t>g</a:t>
            </a:r>
            <a:r>
              <a:rPr lang="en-US" altLang="zh-CN" sz="2400" dirty="0"/>
              <a:t>)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时对应的频率。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怎样测定</a:t>
            </a:r>
            <a:r>
              <a:rPr lang="en-US" altLang="zh-CN" sz="2400" dirty="0"/>
              <a:t>MOS</a:t>
            </a:r>
            <a:r>
              <a:rPr lang="zh-CN" altLang="en-US" sz="2400" dirty="0"/>
              <a:t>管的转换频率？</a:t>
            </a:r>
            <a:endParaRPr lang="zh-CN" altLang="en-US" sz="20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pic>
        <p:nvPicPr>
          <p:cNvPr id="28676" name="Picture 5"/>
          <p:cNvPicPr>
            <a:picLocks noChangeAspect="1"/>
          </p:cNvPicPr>
          <p:nvPr/>
        </p:nvPicPr>
        <p:blipFill>
          <a:blip r:embed="rId1"/>
          <a:srcRect l="17477" r="14275" b="22536"/>
          <a:stretch>
            <a:fillRect/>
          </a:stretch>
        </p:blipFill>
        <p:spPr>
          <a:xfrm>
            <a:off x="468313" y="4149725"/>
            <a:ext cx="3167062" cy="211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Text Box 6"/>
          <p:cNvSpPr txBox="1"/>
          <p:nvPr/>
        </p:nvSpPr>
        <p:spPr>
          <a:xfrm>
            <a:off x="3708400" y="3716338"/>
            <a:ext cx="316865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如图：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Cgs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Cgd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并联，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678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8400" y="4149725"/>
          <a:ext cx="5040313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3975100" imgH="1955800" progId="Equation.DSMT4">
                  <p:embed/>
                </p:oleObj>
              </mc:Choice>
              <mc:Fallback>
                <p:oleObj name="" r:id="rId2" imgW="3975100" imgH="1955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8400" y="4149725"/>
                        <a:ext cx="5040313" cy="2479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 noRot="1"/>
          </p:cNvSpPr>
          <p:nvPr>
            <p:ph type="body" sz="half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其它的小信号参数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、转换频率 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T</a:t>
            </a:r>
            <a:endParaRPr lang="en-US" altLang="zh-CN" sz="2800" baseline="-250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sz="2800" dirty="0"/>
          </a:p>
        </p:txBody>
      </p:sp>
      <p:graphicFrame>
        <p:nvGraphicFramePr>
          <p:cNvPr id="29700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5348288" y="1981200"/>
          <a:ext cx="28003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0" imgH="0" progId="Equation.DSMT4">
                  <p:embed/>
                </p:oleObj>
              </mc:Choice>
              <mc:Fallback>
                <p:oleObj name="" r:id="rId1" imgW="0" imgH="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5348288" y="1981200"/>
                        <a:ext cx="2800350" cy="1866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Rectangle 6"/>
          <p:cNvGraphicFramePr>
            <a:graphicFrameLocks noGrp="1"/>
          </p:cNvGraphicFramePr>
          <p:nvPr>
            <p:ph sz="quarter" idx="3"/>
          </p:nvPr>
        </p:nvGraphicFramePr>
        <p:xfrm>
          <a:off x="5348288" y="4000500"/>
          <a:ext cx="28003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0" imgH="0" progId="Equation.DSMT4">
                  <p:embed/>
                </p:oleObj>
              </mc:Choice>
              <mc:Fallback>
                <p:oleObj name="" r:id="rId2" imgW="0" imgH="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5348288" y="4000500"/>
                        <a:ext cx="2800350" cy="1866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8"/>
          <p:cNvGraphicFramePr>
            <a:graphicFrameLocks noChangeAspect="1"/>
          </p:cNvGraphicFramePr>
          <p:nvPr/>
        </p:nvGraphicFramePr>
        <p:xfrm>
          <a:off x="1692275" y="2997200"/>
          <a:ext cx="648176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175000" imgH="889000" progId="Equation.DSMT4">
                  <p:embed/>
                </p:oleObj>
              </mc:Choice>
              <mc:Fallback>
                <p:oleObj name="" r:id="rId3" imgW="3175000" imgH="889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997200"/>
                        <a:ext cx="6481763" cy="181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9"/>
          <p:cNvSpPr txBox="1"/>
          <p:nvPr/>
        </p:nvSpPr>
        <p:spPr>
          <a:xfrm>
            <a:off x="755650" y="5013325"/>
            <a:ext cx="7993063" cy="9159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矛盾：需要采用最小的沟道长度和较大的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DS,sat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来提高转化频率来达到高速设计，但是因为                 ，从而得到较小的输出电阻（增益降低）。所以速度提高了，增益就降低了，这是一对矛盾。（增益带宽积是常数）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704" name="Object 10"/>
          <p:cNvGraphicFramePr>
            <a:graphicFrameLocks noChangeAspect="1"/>
          </p:cNvGraphicFramePr>
          <p:nvPr/>
        </p:nvGraphicFramePr>
        <p:xfrm>
          <a:off x="2411413" y="5229225"/>
          <a:ext cx="76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761365" imgH="469900" progId="Equation.DSMT4">
                  <p:embed/>
                </p:oleObj>
              </mc:Choice>
              <mc:Fallback>
                <p:oleObj name="" r:id="rId5" imgW="761365" imgH="4699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5229225"/>
                        <a:ext cx="762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9.2 MOS</a:t>
            </a:r>
            <a:r>
              <a:rPr lang="zh-CN" altLang="en-US" dirty="0"/>
              <a:t>管小信号分析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74358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补充：亚阈值跨导</a:t>
            </a:r>
            <a:r>
              <a:rPr lang="en-US" altLang="zh-CN" sz="2800" dirty="0"/>
              <a:t>gm</a:t>
            </a:r>
            <a:endParaRPr lang="en-US" altLang="zh-CN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如果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gs</a:t>
            </a:r>
            <a:r>
              <a:rPr lang="en-US" altLang="zh-CN" sz="2400" dirty="0"/>
              <a:t>&lt;&lt;V</a:t>
            </a:r>
            <a:r>
              <a:rPr lang="en-US" altLang="zh-CN" sz="2400" baseline="-25000" dirty="0"/>
              <a:t>GS</a:t>
            </a:r>
            <a:r>
              <a:rPr lang="en-US" altLang="zh-CN" sz="2400" dirty="0"/>
              <a:t>(</a:t>
            </a:r>
            <a:r>
              <a:rPr lang="zh-CN" altLang="en-US" sz="2400" dirty="0"/>
              <a:t>对于小信号分析总是如此），那么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MOS</a:t>
            </a:r>
            <a:r>
              <a:rPr lang="zh-CN" altLang="en-US" sz="2400" dirty="0"/>
              <a:t>管工作在亚阈值区时跨导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随偏置电流线性增长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aseline="-25000" dirty="0"/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87450" y="2276475"/>
          <a:ext cx="7489825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086100" imgH="533400" progId="Equation.DSMT4">
                  <p:embed/>
                </p:oleObj>
              </mc:Choice>
              <mc:Fallback>
                <p:oleObj name="" r:id="rId1" imgW="3086100" imgH="533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276475"/>
                        <a:ext cx="7489825" cy="12938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3716338"/>
          <a:ext cx="15128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635000" imgH="431800" progId="Equation.DSMT4">
                  <p:embed/>
                </p:oleObj>
              </mc:Choice>
              <mc:Fallback>
                <p:oleObj name="" r:id="rId3" imgW="635000" imgH="431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3716338"/>
                        <a:ext cx="1512887" cy="1028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8"/>
          <p:cNvPicPr>
            <a:picLocks noChangeAspect="1"/>
          </p:cNvPicPr>
          <p:nvPr/>
        </p:nvPicPr>
        <p:blipFill>
          <a:blip r:embed="rId5"/>
          <a:srcRect r="52754" b="21693"/>
          <a:stretch>
            <a:fillRect/>
          </a:stretch>
        </p:blipFill>
        <p:spPr>
          <a:xfrm>
            <a:off x="4932363" y="3933825"/>
            <a:ext cx="3095625" cy="2547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174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9.3 MOS</a:t>
            </a:r>
            <a:r>
              <a:rPr lang="zh-CN" altLang="en-US" dirty="0"/>
              <a:t>管温度效应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85153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目的：讨论在饱和区的</a:t>
            </a:r>
            <a:r>
              <a:rPr lang="en-US" altLang="zh-CN" sz="2800" dirty="0"/>
              <a:t>MOS</a:t>
            </a:r>
            <a:r>
              <a:rPr lang="zh-CN" altLang="en-US" sz="2800" dirty="0"/>
              <a:t>管的漏电流如何随温度变化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由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可见，随温度变化的变量是迁移率和阈值电压。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sz="2800" dirty="0"/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2924175"/>
          <a:ext cx="50403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981200" imgH="431800" progId="Equation.DSMT4">
                  <p:embed/>
                </p:oleObj>
              </mc:Choice>
              <mc:Fallback>
                <p:oleObj name="" r:id="rId1" imgW="1981200" imgH="431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2924175"/>
                        <a:ext cx="5040313" cy="1098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23850" y="1557338"/>
            <a:ext cx="80835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800" dirty="0"/>
              <a:t>NMOS</a:t>
            </a:r>
            <a:r>
              <a:rPr lang="zh-CN" altLang="en-US" sz="2800" dirty="0"/>
              <a:t>饱和区电流方程（平方定律方程）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/>
              <a:t>V</a:t>
            </a:r>
            <a:r>
              <a:rPr lang="en-US" altLang="zh-CN" sz="2400" baseline="-25000" dirty="0"/>
              <a:t>DS,sat</a:t>
            </a:r>
            <a:r>
              <a:rPr lang="zh-CN" altLang="en-US" sz="2400" dirty="0"/>
              <a:t>可写作：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DS,sat</a:t>
            </a:r>
            <a:r>
              <a:rPr lang="en-US" altLang="zh-CN" sz="2400" dirty="0"/>
              <a:t>=V</a:t>
            </a:r>
            <a:r>
              <a:rPr lang="en-US" altLang="zh-CN" sz="2400" baseline="-25000" dirty="0"/>
              <a:t>GS</a:t>
            </a:r>
            <a:r>
              <a:rPr lang="en-US" altLang="zh-CN" sz="2400" dirty="0"/>
              <a:t>-V</a:t>
            </a:r>
            <a:r>
              <a:rPr lang="en-US" altLang="zh-CN" sz="2400" baseline="-25000" dirty="0"/>
              <a:t>THN</a:t>
            </a:r>
            <a:r>
              <a:rPr lang="en-US" altLang="zh-CN" sz="2400" dirty="0"/>
              <a:t>,</a:t>
            </a:r>
            <a:r>
              <a:rPr lang="zh-CN" altLang="en-US" sz="2400" dirty="0"/>
              <a:t>注意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DS,sat</a:t>
            </a:r>
            <a:r>
              <a:rPr lang="zh-CN" altLang="en-US" sz="2400" dirty="0"/>
              <a:t>表示的是超过阈值电压的那部分栅源电压，因此</a:t>
            </a:r>
            <a:r>
              <a:rPr lang="en-US" altLang="zh-CN" sz="2400" b="1" dirty="0">
                <a:solidFill>
                  <a:srgbClr val="FF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DS,sat</a:t>
            </a:r>
            <a:r>
              <a:rPr lang="zh-CN" altLang="en-US" sz="2400" dirty="0"/>
              <a:t>又被称为</a:t>
            </a:r>
            <a:r>
              <a:rPr lang="zh-CN" altLang="en-US" sz="2400" b="1" dirty="0">
                <a:solidFill>
                  <a:srgbClr val="FF0000"/>
                </a:solidFill>
              </a:rPr>
              <a:t>栅过驱动电压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DS</a:t>
            </a:r>
            <a:r>
              <a:rPr lang="en-US" altLang="zh-CN" sz="2400" dirty="0"/>
              <a:t>=V</a:t>
            </a:r>
            <a:r>
              <a:rPr lang="en-US" altLang="zh-CN" sz="2400" baseline="-25000" dirty="0"/>
              <a:t>DS,sat</a:t>
            </a:r>
            <a:r>
              <a:rPr lang="zh-CN" altLang="en-US" sz="2400" dirty="0"/>
              <a:t>时，漏电流可表示为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D,sat</a:t>
            </a:r>
            <a:endParaRPr lang="en-US" altLang="zh-CN" sz="2400" baseline="-250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3713" y="2133600"/>
          <a:ext cx="48958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959100" imgH="635000" progId="Equation.DSMT4">
                  <p:embed/>
                </p:oleObj>
              </mc:Choice>
              <mc:Fallback>
                <p:oleObj name="" r:id="rId1" imgW="2959100" imgH="635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2133600"/>
                        <a:ext cx="4895850" cy="1050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4868863"/>
          <a:ext cx="511333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073400" imgH="660400" progId="Equation.DSMT4">
                  <p:embed/>
                </p:oleObj>
              </mc:Choice>
              <mc:Fallback>
                <p:oleObj name="" r:id="rId3" imgW="3073400" imgH="660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4868863"/>
                        <a:ext cx="5113338" cy="1098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" name="Group 10"/>
          <p:cNvGrpSpPr/>
          <p:nvPr/>
        </p:nvGrpSpPr>
        <p:grpSpPr>
          <a:xfrm>
            <a:off x="5830888" y="4076700"/>
            <a:ext cx="3062287" cy="2016125"/>
            <a:chOff x="3673" y="2568"/>
            <a:chExt cx="1929" cy="1270"/>
          </a:xfrm>
        </p:grpSpPr>
        <p:sp>
          <p:nvSpPr>
            <p:cNvPr id="6151" name="AutoShape 8"/>
            <p:cNvSpPr/>
            <p:nvPr/>
          </p:nvSpPr>
          <p:spPr>
            <a:xfrm>
              <a:off x="3673" y="2568"/>
              <a:ext cx="1929" cy="1270"/>
            </a:xfrm>
            <a:prstGeom prst="wedgeEllipseCallout">
              <a:avLst>
                <a:gd name="adj1" fmla="val -43259"/>
                <a:gd name="adj2" fmla="val 35671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>
                <a:buSzTx/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在饱和区时，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MOS</a:t>
              </a: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管就像一个与电阻并联的电流源，该电阻的阻值为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52" name="Object 9"/>
            <p:cNvGraphicFramePr>
              <a:graphicFrameLocks noChangeAspect="1"/>
            </p:cNvGraphicFramePr>
            <p:nvPr/>
          </p:nvGraphicFramePr>
          <p:xfrm>
            <a:off x="5103" y="3249"/>
            <a:ext cx="4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711200" imgH="444500" progId="Equation.DSMT4">
                    <p:embed/>
                  </p:oleObj>
                </mc:Choice>
                <mc:Fallback>
                  <p:oleObj name="" r:id="rId5" imgW="711200" imgH="4445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03" y="3249"/>
                          <a:ext cx="448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2770" name="Rectangle 4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9.3 MOS</a:t>
            </a:r>
            <a:r>
              <a:rPr lang="zh-CN" altLang="en-US" dirty="0"/>
              <a:t>管温度效应</a:t>
            </a:r>
            <a:endParaRPr lang="zh-CN" altLang="en-US" dirty="0"/>
          </a:p>
        </p:txBody>
      </p:sp>
      <p:sp>
        <p:nvSpPr>
          <p:cNvPr id="32771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8154988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阈值电压随温度的变化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  一般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D,poly</a:t>
            </a:r>
            <a:r>
              <a:rPr lang="en-US" altLang="zh-CN" sz="2800" dirty="0"/>
              <a:t>&gt;N</a:t>
            </a:r>
            <a:r>
              <a:rPr lang="en-US" altLang="zh-CN" sz="2800" baseline="-25000" dirty="0"/>
              <a:t>A</a:t>
            </a:r>
            <a:r>
              <a:rPr lang="zh-CN" altLang="en-US" sz="2800" dirty="0"/>
              <a:t>，阈值电压会随着温度的上升而减小。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sz="2800" dirty="0"/>
          </a:p>
        </p:txBody>
      </p:sp>
      <p:graphicFrame>
        <p:nvGraphicFramePr>
          <p:cNvPr id="3277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2852738"/>
          <a:ext cx="28797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422400" imgH="457200" progId="Equation.DSMT4">
                  <p:embed/>
                </p:oleObj>
              </mc:Choice>
              <mc:Fallback>
                <p:oleObj name="" r:id="rId1" imgW="1422400" imgH="457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2852738"/>
                        <a:ext cx="2879725" cy="9255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9.3 MOS</a:t>
            </a:r>
            <a:r>
              <a:rPr lang="zh-CN" altLang="en-US" dirty="0"/>
              <a:t>管温度效应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8370888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迁移率随温度变化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       迁移率会随着温度的上升而减小。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2852738"/>
          <a:ext cx="31686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320165" imgH="469900" progId="Equation.DSMT4">
                  <p:embed/>
                </p:oleObj>
              </mc:Choice>
              <mc:Fallback>
                <p:oleObj name="" r:id="rId1" imgW="1320165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2852738"/>
                        <a:ext cx="3168650" cy="1127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9.3 MOS</a:t>
            </a:r>
            <a:r>
              <a:rPr lang="zh-CN" altLang="en-US" dirty="0"/>
              <a:t>管温度效应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4843463" cy="44005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漏电流随温度的变化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zh-CN" altLang="en-US" sz="2400" dirty="0"/>
              <a:t>随着温度的上升，阈值电压和迁移率都会减小。当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GS</a:t>
            </a:r>
            <a:r>
              <a:rPr lang="zh-CN" altLang="en-US" sz="2400" dirty="0"/>
              <a:t>较低时，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THN</a:t>
            </a:r>
            <a:r>
              <a:rPr lang="zh-CN" altLang="en-US" sz="2400" dirty="0"/>
              <a:t>的变化起主导作用，漏电流随温度的上升而增加。当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GS</a:t>
            </a:r>
            <a:r>
              <a:rPr lang="zh-CN" altLang="en-US" sz="2400" dirty="0"/>
              <a:t>较高时，迁移率的变化起主导作用，漏电流随着温度的上升而减小。当二者相抵消时，漏电流不随温度变化。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sz="2400" dirty="0"/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2565400"/>
          <a:ext cx="410368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981200" imgH="431800" progId="Equation.DSMT4">
                  <p:embed/>
                </p:oleObj>
              </mc:Choice>
              <mc:Fallback>
                <p:oleObj name="" r:id="rId1" imgW="1981200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2565400"/>
                        <a:ext cx="4103687" cy="893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1" name="Picture 6"/>
          <p:cNvPicPr>
            <a:picLocks noChangeAspect="1"/>
          </p:cNvPicPr>
          <p:nvPr/>
        </p:nvPicPr>
        <p:blipFill>
          <a:blip r:embed="rId3"/>
          <a:srcRect b="12874"/>
          <a:stretch>
            <a:fillRect/>
          </a:stretch>
        </p:blipFill>
        <p:spPr>
          <a:xfrm>
            <a:off x="5105400" y="2276475"/>
            <a:ext cx="4038600" cy="1944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82994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800" dirty="0"/>
              <a:t>PMOS</a:t>
            </a:r>
            <a:r>
              <a:rPr lang="zh-CN" altLang="en-US" sz="2800" dirty="0"/>
              <a:t>饱和区电流方程（平方定律方程）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2636838"/>
          <a:ext cx="50276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781300" imgH="660400" progId="Equation.DSMT4">
                  <p:embed/>
                </p:oleObj>
              </mc:Choice>
              <mc:Fallback>
                <p:oleObj name="" r:id="rId1" imgW="2781300" imgH="660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2636838"/>
                        <a:ext cx="5027612" cy="1193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7171" name="Rectangle 5"/>
          <p:cNvSpPr>
            <a:spLocks noGrp="1" noRot="1"/>
          </p:cNvSpPr>
          <p:nvPr>
            <p:ph type="body" sz="half" idx="2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如上图，在线性区（欧姆区）</a:t>
            </a:r>
            <a:r>
              <a:rPr lang="en-US" altLang="zh-CN" sz="2800" dirty="0"/>
              <a:t>MOS</a:t>
            </a:r>
            <a:r>
              <a:rPr lang="zh-CN" altLang="en-US" sz="2800" dirty="0"/>
              <a:t>管看起来像一个电阻。而在饱和区，</a:t>
            </a:r>
            <a:r>
              <a:rPr lang="en-US" altLang="zh-CN" sz="2800" dirty="0"/>
              <a:t>MOS</a:t>
            </a:r>
            <a:r>
              <a:rPr lang="zh-CN" altLang="en-US" sz="2800" dirty="0"/>
              <a:t>管看起来一个与电阻并联的电流源。无论在线性区或是饱和区，其电阻元件都被称为</a:t>
            </a:r>
            <a:r>
              <a:rPr lang="en-US" altLang="zh-CN" sz="2800" dirty="0"/>
              <a:t>MOS</a:t>
            </a:r>
            <a:r>
              <a:rPr lang="zh-CN" altLang="en-US" sz="2800" dirty="0"/>
              <a:t>管的输出电阻。</a:t>
            </a:r>
            <a:endParaRPr lang="zh-CN" altLang="en-US" sz="2800" dirty="0"/>
          </a:p>
        </p:txBody>
      </p:sp>
      <p:pic>
        <p:nvPicPr>
          <p:cNvPr id="7172" name="Picture 6"/>
          <p:cNvPicPr>
            <a:picLocks noGrp="1" noRot="1" noChangeAspect="1"/>
          </p:cNvPicPr>
          <p:nvPr>
            <p:ph sz="half" idx="1"/>
          </p:nvPr>
        </p:nvPicPr>
        <p:blipFill>
          <a:blip r:embed="rId1"/>
          <a:srcRect b="19527"/>
          <a:stretch>
            <a:fillRect/>
          </a:stretch>
        </p:blipFill>
        <p:spPr>
          <a:xfrm>
            <a:off x="1835150" y="1557338"/>
            <a:ext cx="4400550" cy="23225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4194175" cy="32480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栅</a:t>
            </a:r>
            <a:r>
              <a:rPr lang="en-US" altLang="zh-CN" sz="2800" dirty="0"/>
              <a:t>-</a:t>
            </a:r>
            <a:r>
              <a:rPr lang="zh-CN" altLang="en-US" sz="2800" dirty="0"/>
              <a:t>漏短接的</a:t>
            </a:r>
            <a:r>
              <a:rPr lang="en-US" altLang="zh-CN" sz="2800" dirty="0"/>
              <a:t>MOS</a:t>
            </a:r>
            <a:r>
              <a:rPr lang="zh-CN" altLang="en-US" sz="2800" dirty="0"/>
              <a:t>管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在模拟设计中经常看到如右图的连接形式。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其特点：当</a:t>
            </a:r>
            <a:r>
              <a:rPr lang="en-US" altLang="zh-CN" sz="2800" dirty="0">
                <a:solidFill>
                  <a:srgbClr val="FF0000"/>
                </a:solidFill>
              </a:rPr>
              <a:t>MOS</a:t>
            </a:r>
            <a:r>
              <a:rPr lang="zh-CN" altLang="en-US" sz="2800" dirty="0">
                <a:solidFill>
                  <a:srgbClr val="FF0000"/>
                </a:solidFill>
              </a:rPr>
              <a:t>管中有电流流过时</a:t>
            </a:r>
            <a:r>
              <a:rPr lang="zh-CN" altLang="en-US" sz="2800" dirty="0"/>
              <a:t>，即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GS</a:t>
            </a:r>
            <a:r>
              <a:rPr lang="en-US" altLang="zh-CN" sz="2800" dirty="0"/>
              <a:t>&gt;V</a:t>
            </a:r>
            <a:r>
              <a:rPr lang="en-US" altLang="zh-CN" sz="2800" baseline="-25000" dirty="0"/>
              <a:t>THN</a:t>
            </a:r>
            <a:r>
              <a:rPr lang="zh-CN" altLang="en-US" sz="2800" dirty="0"/>
              <a:t>时，它</a:t>
            </a:r>
            <a:r>
              <a:rPr lang="zh-CN" altLang="en-US" sz="2800" dirty="0">
                <a:solidFill>
                  <a:srgbClr val="FF0000"/>
                </a:solidFill>
              </a:rPr>
              <a:t>就一直工作在饱和区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grpSp>
        <p:nvGrpSpPr>
          <p:cNvPr id="12297" name="Group 9"/>
          <p:cNvGrpSpPr/>
          <p:nvPr/>
        </p:nvGrpSpPr>
        <p:grpSpPr>
          <a:xfrm>
            <a:off x="323850" y="4868863"/>
            <a:ext cx="6840538" cy="1028700"/>
            <a:chOff x="204" y="3067"/>
            <a:chExt cx="4309" cy="648"/>
          </a:xfrm>
        </p:grpSpPr>
        <p:graphicFrame>
          <p:nvGraphicFramePr>
            <p:cNvPr id="8197" name="Object 4"/>
            <p:cNvGraphicFramePr>
              <a:graphicFrameLocks noChangeAspect="1"/>
            </p:cNvGraphicFramePr>
            <p:nvPr/>
          </p:nvGraphicFramePr>
          <p:xfrm>
            <a:off x="1247" y="3249"/>
            <a:ext cx="326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2209800" imgH="228600" progId="Equation.DSMT4">
                    <p:embed/>
                  </p:oleObj>
                </mc:Choice>
                <mc:Fallback>
                  <p:oleObj name="" r:id="rId1" imgW="2209800" imgH="2286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47" y="3249"/>
                          <a:ext cx="3266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" name="WordArt 6"/>
            <p:cNvSpPr>
              <a:spLocks noTextEdit="1"/>
            </p:cNvSpPr>
            <p:nvPr/>
          </p:nvSpPr>
          <p:spPr>
            <a:xfrm>
              <a:off x="204" y="3067"/>
              <a:ext cx="720" cy="648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32056"/>
                </a:avLst>
              </a:prstTxWarp>
              <a:normAutofit/>
            </a:bodyPr>
            <a:p>
              <a:pPr algn="ctr"/>
              <a:r>
                <a:rPr lang="zh-CN" altLang="en-US" sz="3600">
                  <a:ln w="9525" cap="flat" cmpd="sng">
                    <a:solidFill>
                      <a:srgbClr val="CC9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gradFill rotWithShape="0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  <a:tileRect/>
                  </a:gradFill>
                  <a:effectLst>
                    <a:outerShdw dist="53882" dir="2699999" algn="ctr" rotWithShape="0">
                      <a:srgbClr val="9999FF">
                        <a:alpha val="79999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WHY？</a:t>
              </a:r>
              <a:endParaRPr lang="zh-CN" altLang="en-US" sz="3600">
                <a:ln w="9525" cap="flat" cmpd="sng">
                  <a:solidFill>
                    <a:srgbClr val="CC99FF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8199" name="Picture 8"/>
          <p:cNvPicPr>
            <a:picLocks noChangeAspect="1"/>
          </p:cNvPicPr>
          <p:nvPr/>
        </p:nvPicPr>
        <p:blipFill>
          <a:blip r:embed="rId3"/>
          <a:srcRect l="37421" r="32272" b="27756"/>
          <a:stretch>
            <a:fillRect/>
          </a:stretch>
        </p:blipFill>
        <p:spPr>
          <a:xfrm>
            <a:off x="5076825" y="2133600"/>
            <a:ext cx="2951163" cy="208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513080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/>
              <a:t>定性考虑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如右图，假设</a:t>
            </a:r>
            <a:r>
              <a:rPr lang="en-US" altLang="zh-CN" sz="2400" dirty="0"/>
              <a:t>NMOS</a:t>
            </a:r>
            <a:r>
              <a:rPr lang="zh-CN" altLang="en-US" sz="2400" dirty="0"/>
              <a:t>管工作在饱和区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漏端灌入电流</a:t>
            </a:r>
            <a:r>
              <a:rPr lang="en-US" altLang="zh-CN" sz="2400" dirty="0"/>
              <a:t>—&gt;I</a:t>
            </a:r>
            <a:r>
              <a:rPr lang="en-US" altLang="zh-CN" sz="2400" baseline="-25000" dirty="0"/>
              <a:t>D</a:t>
            </a:r>
            <a:r>
              <a:rPr lang="zh-CN" altLang="en-US" sz="2400" dirty="0"/>
              <a:t>增加</a:t>
            </a:r>
            <a:r>
              <a:rPr lang="en-US" altLang="zh-CN" sz="2400" dirty="0"/>
              <a:t>—&gt;V</a:t>
            </a:r>
            <a:r>
              <a:rPr lang="en-US" altLang="zh-CN" sz="2400" baseline="-25000" dirty="0"/>
              <a:t>DS</a:t>
            </a:r>
            <a:r>
              <a:rPr lang="zh-CN" altLang="en-US" sz="2400" dirty="0"/>
              <a:t>增加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漏端抽取电流</a:t>
            </a:r>
            <a:r>
              <a:rPr lang="en-US" altLang="zh-CN" sz="2400" dirty="0"/>
              <a:t>—&gt;I</a:t>
            </a:r>
            <a:r>
              <a:rPr lang="en-US" altLang="zh-CN" sz="2400" baseline="-25000" dirty="0"/>
              <a:t>D</a:t>
            </a:r>
            <a:r>
              <a:rPr lang="zh-CN" altLang="en-US" sz="2400" dirty="0"/>
              <a:t>减小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/>
              <a:t>—&gt;V</a:t>
            </a:r>
            <a:r>
              <a:rPr lang="en-US" altLang="zh-CN" sz="2400" baseline="-25000" dirty="0"/>
              <a:t>DS</a:t>
            </a:r>
            <a:r>
              <a:rPr lang="zh-CN" altLang="en-US" sz="2400" dirty="0"/>
              <a:t>减小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问题：如果沟道调制参数</a:t>
            </a:r>
            <a:endParaRPr lang="zh-CN" altLang="en-US" sz="24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等于</a:t>
            </a:r>
            <a:r>
              <a:rPr lang="en-US" altLang="zh-CN" sz="2400" dirty="0"/>
              <a:t>0</a:t>
            </a:r>
            <a:r>
              <a:rPr lang="zh-CN" altLang="en-US" sz="2400" dirty="0"/>
              <a:t>且</a:t>
            </a:r>
            <a:r>
              <a:rPr lang="en-US" altLang="zh-CN" sz="2400" dirty="0"/>
              <a:t>MOS</a:t>
            </a:r>
            <a:r>
              <a:rPr lang="zh-CN" altLang="en-US" sz="2400" dirty="0"/>
              <a:t>管位于饱和区，那么漏电流会随着漏源电压变化吗？</a:t>
            </a:r>
            <a:endParaRPr lang="zh-CN" altLang="en-US" sz="2400" dirty="0"/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851275" y="4292600"/>
          <a:ext cx="282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9700" imgH="177800" progId="Equation.DSMT4">
                  <p:embed/>
                </p:oleObj>
              </mc:Choice>
              <mc:Fallback>
                <p:oleObj name="" r:id="rId1" imgW="139700" imgH="177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275" y="4292600"/>
                        <a:ext cx="282575" cy="358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7"/>
          <p:cNvPicPr>
            <a:picLocks noChangeAspect="1"/>
          </p:cNvPicPr>
          <p:nvPr/>
        </p:nvPicPr>
        <p:blipFill>
          <a:blip r:embed="rId3"/>
          <a:srcRect r="47237" b="12874"/>
          <a:stretch>
            <a:fillRect/>
          </a:stretch>
        </p:blipFill>
        <p:spPr>
          <a:xfrm>
            <a:off x="5364163" y="2133600"/>
            <a:ext cx="3384550" cy="2976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7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6387">
                                            <p:txEl>
                                              <p:charRg st="76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304800" y="1981200"/>
            <a:ext cx="383540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/>
              <a:t>定性考虑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如右图，假设</a:t>
            </a:r>
            <a:r>
              <a:rPr lang="en-US" altLang="zh-CN" sz="2800" dirty="0"/>
              <a:t>PMOS</a:t>
            </a:r>
            <a:r>
              <a:rPr lang="zh-CN" altLang="en-US" sz="2800" dirty="0"/>
              <a:t>管工作在饱和区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漏端灌入电流</a:t>
            </a:r>
            <a:r>
              <a:rPr lang="en-US" altLang="zh-CN" sz="2800" dirty="0"/>
              <a:t>—&gt; V</a:t>
            </a:r>
            <a:r>
              <a:rPr lang="en-US" altLang="zh-CN" sz="2800" baseline="-25000" dirty="0"/>
              <a:t>SD</a:t>
            </a:r>
            <a:r>
              <a:rPr lang="zh-CN" altLang="en-US" sz="2800" dirty="0"/>
              <a:t>减小</a:t>
            </a:r>
            <a:r>
              <a:rPr lang="en-US" altLang="zh-CN" sz="2800" dirty="0"/>
              <a:t>—&gt; I</a:t>
            </a:r>
            <a:r>
              <a:rPr lang="en-US" altLang="zh-CN" sz="2800" baseline="-25000" dirty="0"/>
              <a:t>D</a:t>
            </a:r>
            <a:r>
              <a:rPr lang="zh-CN" altLang="en-US" sz="2800" dirty="0"/>
              <a:t>减小</a:t>
            </a:r>
            <a:endParaRPr lang="zh-CN" altLang="en-US" sz="2800" dirty="0"/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漏端抽取电流</a:t>
            </a:r>
            <a:r>
              <a:rPr lang="en-US" altLang="zh-CN" sz="2800" dirty="0"/>
              <a:t>—&gt; V</a:t>
            </a:r>
            <a:r>
              <a:rPr lang="en-US" altLang="zh-CN" sz="2800" baseline="-25000" dirty="0"/>
              <a:t>SD</a:t>
            </a:r>
            <a:r>
              <a:rPr lang="zh-CN" altLang="en-US" sz="2800" dirty="0"/>
              <a:t>增大</a:t>
            </a:r>
            <a:r>
              <a:rPr lang="en-US" altLang="zh-CN" sz="2800" dirty="0"/>
              <a:t>—&gt; I</a:t>
            </a:r>
            <a:r>
              <a:rPr lang="en-US" altLang="zh-CN" sz="2800" baseline="-25000" dirty="0"/>
              <a:t>D</a:t>
            </a:r>
            <a:r>
              <a:rPr lang="zh-CN" altLang="en-US" sz="2800" dirty="0"/>
              <a:t>增大</a:t>
            </a:r>
            <a:endParaRPr lang="zh-CN" altLang="en-US" sz="2800" dirty="0"/>
          </a:p>
        </p:txBody>
      </p:sp>
      <p:pic>
        <p:nvPicPr>
          <p:cNvPr id="11268" name="Picture 5"/>
          <p:cNvPicPr>
            <a:picLocks noGrp="1" noRot="1" noChangeAspect="1"/>
          </p:cNvPicPr>
          <p:nvPr>
            <p:ph sz="half" idx="2"/>
          </p:nvPr>
        </p:nvPicPr>
        <p:blipFill>
          <a:blip r:embed="rId1"/>
          <a:srcRect l="53401" b="13791"/>
          <a:stretch>
            <a:fillRect/>
          </a:stretch>
        </p:blipFill>
        <p:spPr>
          <a:xfrm>
            <a:off x="4932363" y="2420938"/>
            <a:ext cx="3275012" cy="32273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charRg st="23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9459">
                                            <p:txEl>
                                              <p:charRg st="4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长沟道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分析电路，定性描述一下，当在图示位置灌入</a:t>
            </a:r>
            <a:r>
              <a:rPr lang="en-US" altLang="zh-CN" dirty="0"/>
              <a:t>-1uA—1uA</a:t>
            </a:r>
            <a:r>
              <a:rPr lang="zh-CN" altLang="en-US" dirty="0"/>
              <a:t>的电流时，各个管子的工作情况。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1"/>
          <a:srcRect b="11436"/>
          <a:stretch>
            <a:fillRect/>
          </a:stretch>
        </p:blipFill>
        <p:spPr>
          <a:xfrm>
            <a:off x="1835150" y="3500438"/>
            <a:ext cx="5630863" cy="2708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lkNDE1OTExZmQ4ZGVlODY2NDBiOTIxNmJhMjliMzMifQ==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2564</Words>
  <Application>WPS 演示</Application>
  <PresentationFormat>全屏显示(4:3)</PresentationFormat>
  <Paragraphs>303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32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Arial Unicode MS</vt:lpstr>
      <vt:lpstr>古瓶荷花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第9章 模拟设计模型</vt:lpstr>
      <vt:lpstr>本章内容</vt:lpstr>
      <vt:lpstr>9.1 长沟道MOS管</vt:lpstr>
      <vt:lpstr>9.1 长沟道MOS管</vt:lpstr>
      <vt:lpstr>9.1 长沟道MOS管</vt:lpstr>
      <vt:lpstr>9.1 长沟道MOS管</vt:lpstr>
      <vt:lpstr>9.1 长沟道MOS管</vt:lpstr>
      <vt:lpstr>9.1 长沟道MOS管</vt:lpstr>
      <vt:lpstr>9.1 长沟道MOS管</vt:lpstr>
      <vt:lpstr>9.1 长沟道MOS管</vt:lpstr>
      <vt:lpstr>9.1 长沟道MOS管</vt:lpstr>
      <vt:lpstr>PowerPoint 演示文稿</vt:lpstr>
      <vt:lpstr>PowerPoint 演示文稿</vt:lpstr>
      <vt:lpstr>9.1 长沟道MOS管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9.2 MOS管小信号分析</vt:lpstr>
      <vt:lpstr>9.3 MOS管温度效应</vt:lpstr>
      <vt:lpstr>9.3 MOS管温度效应</vt:lpstr>
      <vt:lpstr>9.3 MOS管温度效应</vt:lpstr>
      <vt:lpstr>9.3 MOS管温度效应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模拟设计模型</dc:title>
  <dc:creator>Ying Ruan</dc:creator>
  <cp:lastModifiedBy>defaulblank</cp:lastModifiedBy>
  <cp:revision>56</cp:revision>
  <dcterms:created xsi:type="dcterms:W3CDTF">2009-09-05T13:35:00Z</dcterms:created>
  <dcterms:modified xsi:type="dcterms:W3CDTF">2024-04-08T01:29:10Z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63798700286D40CF825DA2D74965D2DE_13</vt:lpwstr>
  </property>
</Properties>
</file>