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9" r:id="rId2"/>
    <p:sldId id="289" r:id="rId3"/>
    <p:sldId id="531" r:id="rId4"/>
    <p:sldId id="513" r:id="rId5"/>
    <p:sldId id="510" r:id="rId6"/>
    <p:sldId id="514" r:id="rId7"/>
    <p:sldId id="515" r:id="rId8"/>
    <p:sldId id="511" r:id="rId9"/>
    <p:sldId id="37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43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C67AC"/>
    <a:srgbClr val="AEDBFC"/>
    <a:srgbClr val="044170"/>
    <a:srgbClr val="ED7D31"/>
    <a:srgbClr val="3B5D94"/>
    <a:srgbClr val="FFFFFF"/>
    <a:srgbClr val="F6F8FC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1" autoAdjust="0"/>
    <p:restoredTop sz="94192" autoAdjust="0"/>
  </p:normalViewPr>
  <p:slideViewPr>
    <p:cSldViewPr snapToGrid="0">
      <p:cViewPr>
        <p:scale>
          <a:sx n="33" d="100"/>
          <a:sy n="33" d="100"/>
        </p:scale>
        <p:origin x="492" y="18"/>
      </p:cViewPr>
      <p:guideLst>
        <p:guide pos="143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9AE5D92-4983-4CCA-8547-FF8489A619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3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9806FF9-7FFA-49F6-90C2-319680726A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5384440-F558-40DD-A3E5-3382F8BCBED4}"/>
              </a:ext>
            </a:extLst>
          </p:cNvPr>
          <p:cNvSpPr/>
          <p:nvPr userDrawn="1"/>
        </p:nvSpPr>
        <p:spPr>
          <a:xfrm flipV="1">
            <a:off x="-138022" y="18931"/>
            <a:ext cx="12258136" cy="7445190"/>
          </a:xfrm>
          <a:prstGeom prst="rect">
            <a:avLst/>
          </a:prstGeom>
          <a:gradFill flip="none" rotWithShape="1">
            <a:gsLst>
              <a:gs pos="100000">
                <a:srgbClr val="EBF2FA">
                  <a:alpha val="50000"/>
                </a:srgbClr>
              </a:gs>
              <a:gs pos="0">
                <a:srgbClr val="F6F8FC"/>
              </a:gs>
            </a:gsLst>
            <a:lin ang="10200000" scaled="0"/>
            <a:tileRect/>
          </a:gradFill>
          <a:ln w="22225">
            <a:gradFill flip="none" rotWithShape="1">
              <a:gsLst>
                <a:gs pos="0">
                  <a:srgbClr val="AEDBFC"/>
                </a:gs>
                <a:gs pos="100000">
                  <a:srgbClr val="044170">
                    <a:alpha val="20000"/>
                  </a:srgbClr>
                </a:gs>
              </a:gsLst>
              <a:lin ang="19200000" scaled="0"/>
              <a:tileRect/>
            </a:gra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9EAC9FE-C747-49DF-A7A0-23D5E99C0AC2}"/>
              </a:ext>
            </a:extLst>
          </p:cNvPr>
          <p:cNvGrpSpPr/>
          <p:nvPr userDrawn="1"/>
        </p:nvGrpSpPr>
        <p:grpSpPr>
          <a:xfrm flipV="1">
            <a:off x="2582042" y="6734663"/>
            <a:ext cx="7763780" cy="128556"/>
            <a:chOff x="650211" y="1051965"/>
            <a:chExt cx="7649903" cy="14310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8AF10142-C543-4648-AE96-01C23AAC9B42}"/>
                </a:ext>
              </a:extLst>
            </p:cNvPr>
            <p:cNvGrpSpPr/>
            <p:nvPr userDrawn="1"/>
          </p:nvGrpSpPr>
          <p:grpSpPr>
            <a:xfrm>
              <a:off x="650211" y="1056340"/>
              <a:ext cx="7649903" cy="138734"/>
              <a:chOff x="647363" y="1537487"/>
              <a:chExt cx="7649903" cy="178652"/>
            </a:xfrm>
          </p:grpSpPr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CC043C8B-2043-4D47-8871-F82EE2C778F5}"/>
                  </a:ext>
                </a:extLst>
              </p:cNvPr>
              <p:cNvSpPr/>
              <p:nvPr userDrawn="1"/>
            </p:nvSpPr>
            <p:spPr>
              <a:xfrm>
                <a:off x="647363" y="1537487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3577202-0EB5-4F46-84E6-2F71FC4A8F49}"/>
                  </a:ext>
                </a:extLst>
              </p:cNvPr>
              <p:cNvSpPr/>
              <p:nvPr userDrawn="1"/>
            </p:nvSpPr>
            <p:spPr>
              <a:xfrm flipH="1">
                <a:off x="4461641" y="1538114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F3714E1-BCF7-4FD5-91CF-FA829DC8277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94593" y="1051965"/>
              <a:ext cx="3161138" cy="4376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AFEE07E-49CF-4F31-B809-84EEE48DDD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9802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4B26398-F4CA-4BD9-9874-A2EAF0EF1A9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1898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71898B5-E314-463C-B808-CC38C6E455CF}"/>
              </a:ext>
            </a:extLst>
          </p:cNvPr>
          <p:cNvGrpSpPr/>
          <p:nvPr userDrawn="1"/>
        </p:nvGrpSpPr>
        <p:grpSpPr>
          <a:xfrm flipH="1" flipV="1">
            <a:off x="2214110" y="0"/>
            <a:ext cx="7763780" cy="128556"/>
            <a:chOff x="650211" y="1051965"/>
            <a:chExt cx="7649903" cy="143109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EAAF0D3-80F8-4403-962E-53D280C37550}"/>
                </a:ext>
              </a:extLst>
            </p:cNvPr>
            <p:cNvGrpSpPr/>
            <p:nvPr userDrawn="1"/>
          </p:nvGrpSpPr>
          <p:grpSpPr>
            <a:xfrm>
              <a:off x="650211" y="1056340"/>
              <a:ext cx="7649903" cy="138734"/>
              <a:chOff x="647363" y="1537487"/>
              <a:chExt cx="7649903" cy="178652"/>
            </a:xfrm>
          </p:grpSpPr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E888C75-5A2C-47D8-A4F9-D80372245BFC}"/>
                  </a:ext>
                </a:extLst>
              </p:cNvPr>
              <p:cNvSpPr/>
              <p:nvPr userDrawn="1"/>
            </p:nvSpPr>
            <p:spPr>
              <a:xfrm>
                <a:off x="647363" y="1537487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F4CFB98A-4807-4FF2-B9C1-B367F58C6A31}"/>
                  </a:ext>
                </a:extLst>
              </p:cNvPr>
              <p:cNvSpPr/>
              <p:nvPr userDrawn="1"/>
            </p:nvSpPr>
            <p:spPr>
              <a:xfrm flipH="1">
                <a:off x="4461641" y="1538114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BAAEA77-5E2D-4C3B-A0BD-986289FC3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94593" y="1051965"/>
              <a:ext cx="3161138" cy="4376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719A6B9-3E00-4B61-AE32-93EB8DECF53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9802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3C6800D-E530-4734-BA46-81BFF68350D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1898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04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9806FF9-7FFA-49F6-90C2-319680726A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5384440-F558-40DD-A3E5-3382F8BCBED4}"/>
              </a:ext>
            </a:extLst>
          </p:cNvPr>
          <p:cNvSpPr/>
          <p:nvPr userDrawn="1"/>
        </p:nvSpPr>
        <p:spPr>
          <a:xfrm flipV="1">
            <a:off x="-138022" y="18931"/>
            <a:ext cx="12258136" cy="7445190"/>
          </a:xfrm>
          <a:prstGeom prst="rect">
            <a:avLst/>
          </a:prstGeom>
          <a:gradFill flip="none" rotWithShape="1">
            <a:gsLst>
              <a:gs pos="100000">
                <a:srgbClr val="EBF2FA">
                  <a:alpha val="50000"/>
                </a:srgbClr>
              </a:gs>
              <a:gs pos="0">
                <a:srgbClr val="F6F8FC"/>
              </a:gs>
            </a:gsLst>
            <a:lin ang="10200000" scaled="0"/>
            <a:tileRect/>
          </a:gradFill>
          <a:ln w="22225">
            <a:gradFill flip="none" rotWithShape="1">
              <a:gsLst>
                <a:gs pos="0">
                  <a:srgbClr val="AEDBFC"/>
                </a:gs>
                <a:gs pos="100000">
                  <a:srgbClr val="044170">
                    <a:alpha val="20000"/>
                  </a:srgbClr>
                </a:gs>
              </a:gsLst>
              <a:lin ang="19200000" scaled="0"/>
              <a:tileRect/>
            </a:gra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9EAC9FE-C747-49DF-A7A0-23D5E99C0AC2}"/>
              </a:ext>
            </a:extLst>
          </p:cNvPr>
          <p:cNvGrpSpPr/>
          <p:nvPr userDrawn="1"/>
        </p:nvGrpSpPr>
        <p:grpSpPr>
          <a:xfrm flipV="1">
            <a:off x="2582042" y="6734663"/>
            <a:ext cx="7763780" cy="128556"/>
            <a:chOff x="650211" y="1051965"/>
            <a:chExt cx="7649903" cy="14310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8AF10142-C543-4648-AE96-01C23AAC9B42}"/>
                </a:ext>
              </a:extLst>
            </p:cNvPr>
            <p:cNvGrpSpPr/>
            <p:nvPr userDrawn="1"/>
          </p:nvGrpSpPr>
          <p:grpSpPr>
            <a:xfrm>
              <a:off x="650211" y="1056340"/>
              <a:ext cx="7649903" cy="138734"/>
              <a:chOff x="647363" y="1537487"/>
              <a:chExt cx="7649903" cy="178652"/>
            </a:xfrm>
          </p:grpSpPr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CC043C8B-2043-4D47-8871-F82EE2C778F5}"/>
                  </a:ext>
                </a:extLst>
              </p:cNvPr>
              <p:cNvSpPr/>
              <p:nvPr userDrawn="1"/>
            </p:nvSpPr>
            <p:spPr>
              <a:xfrm>
                <a:off x="647363" y="1537487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3577202-0EB5-4F46-84E6-2F71FC4A8F49}"/>
                  </a:ext>
                </a:extLst>
              </p:cNvPr>
              <p:cNvSpPr/>
              <p:nvPr userDrawn="1"/>
            </p:nvSpPr>
            <p:spPr>
              <a:xfrm flipH="1">
                <a:off x="4461641" y="1538114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F3714E1-BCF7-4FD5-91CF-FA829DC8277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94593" y="1051965"/>
              <a:ext cx="3161138" cy="4376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AFEE07E-49CF-4F31-B809-84EEE48DDD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9802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4B26398-F4CA-4BD9-9874-A2EAF0EF1A9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1898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71898B5-E314-463C-B808-CC38C6E455CF}"/>
              </a:ext>
            </a:extLst>
          </p:cNvPr>
          <p:cNvGrpSpPr/>
          <p:nvPr userDrawn="1"/>
        </p:nvGrpSpPr>
        <p:grpSpPr>
          <a:xfrm flipH="1" flipV="1">
            <a:off x="2214110" y="0"/>
            <a:ext cx="7763780" cy="128556"/>
            <a:chOff x="650211" y="1051965"/>
            <a:chExt cx="7649903" cy="143109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EAAF0D3-80F8-4403-962E-53D280C37550}"/>
                </a:ext>
              </a:extLst>
            </p:cNvPr>
            <p:cNvGrpSpPr/>
            <p:nvPr userDrawn="1"/>
          </p:nvGrpSpPr>
          <p:grpSpPr>
            <a:xfrm>
              <a:off x="650211" y="1056340"/>
              <a:ext cx="7649903" cy="138734"/>
              <a:chOff x="647363" y="1537487"/>
              <a:chExt cx="7649903" cy="178652"/>
            </a:xfrm>
          </p:grpSpPr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E888C75-5A2C-47D8-A4F9-D80372245BFC}"/>
                  </a:ext>
                </a:extLst>
              </p:cNvPr>
              <p:cNvSpPr/>
              <p:nvPr userDrawn="1"/>
            </p:nvSpPr>
            <p:spPr>
              <a:xfrm>
                <a:off x="647363" y="1537487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F4CFB98A-4807-4FF2-B9C1-B367F58C6A31}"/>
                  </a:ext>
                </a:extLst>
              </p:cNvPr>
              <p:cNvSpPr/>
              <p:nvPr userDrawn="1"/>
            </p:nvSpPr>
            <p:spPr>
              <a:xfrm flipH="1">
                <a:off x="4461641" y="1538114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BAAEA77-5E2D-4C3B-A0BD-986289FC3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94593" y="1051965"/>
              <a:ext cx="3161138" cy="4376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719A6B9-3E00-4B61-AE32-93EB8DECF53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9802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3C6800D-E530-4734-BA46-81BFF68350D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1898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EE922238-068C-4CAA-839C-5660085F9E59}"/>
              </a:ext>
            </a:extLst>
          </p:cNvPr>
          <p:cNvSpPr/>
          <p:nvPr userDrawn="1"/>
        </p:nvSpPr>
        <p:spPr>
          <a:xfrm flipV="1">
            <a:off x="474342" y="968314"/>
            <a:ext cx="8235316" cy="5001860"/>
          </a:xfrm>
          <a:prstGeom prst="rect">
            <a:avLst/>
          </a:prstGeom>
          <a:noFill/>
          <a:ln w="22225">
            <a:gradFill flip="none" rotWithShape="1">
              <a:gsLst>
                <a:gs pos="0">
                  <a:srgbClr val="AEDBFC"/>
                </a:gs>
                <a:gs pos="100000">
                  <a:srgbClr val="044170">
                    <a:alpha val="20000"/>
                  </a:srgbClr>
                </a:gs>
              </a:gsLst>
              <a:lin ang="19200000" scaled="0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76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7776A2-AEAF-4079-9600-C3AC567869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5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98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7090BBE0-49DB-495F-8DB5-85F45FEA3274}"/>
              </a:ext>
            </a:extLst>
          </p:cNvPr>
          <p:cNvGrpSpPr/>
          <p:nvPr/>
        </p:nvGrpSpPr>
        <p:grpSpPr>
          <a:xfrm flipH="1">
            <a:off x="6926606" y="1125476"/>
            <a:ext cx="2894944" cy="2355433"/>
            <a:chOff x="5139866" y="954747"/>
            <a:chExt cx="2894944" cy="2355433"/>
          </a:xfrm>
        </p:grpSpPr>
        <p:pic>
          <p:nvPicPr>
            <p:cNvPr id="95" name="图形 94">
              <a:extLst>
                <a:ext uri="{FF2B5EF4-FFF2-40B4-BE49-F238E27FC236}">
                  <a16:creationId xmlns:a16="http://schemas.microsoft.com/office/drawing/2014/main" id="{2FEFB0ED-9113-4C1D-A810-9A3F51FAE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5139866" y="1208351"/>
              <a:ext cx="2894944" cy="2101829"/>
            </a:xfrm>
            <a:prstGeom prst="rect">
              <a:avLst/>
            </a:prstGeom>
          </p:spPr>
        </p:pic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2B767A9C-1DFC-4DE4-9ABA-F342A64F6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185" y="954747"/>
              <a:ext cx="1672331" cy="1672330"/>
            </a:xfrm>
            <a:prstGeom prst="ellipse">
              <a:avLst/>
            </a:prstGeom>
          </p:spPr>
        </p:pic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DAA0C13D-EE23-4E39-AD99-2F639E06891D}"/>
              </a:ext>
            </a:extLst>
          </p:cNvPr>
          <p:cNvSpPr/>
          <p:nvPr/>
        </p:nvSpPr>
        <p:spPr>
          <a:xfrm>
            <a:off x="2121995" y="1839836"/>
            <a:ext cx="607791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800" b="1" dirty="0">
                <a:ln w="0"/>
                <a:solidFill>
                  <a:srgbClr val="002060"/>
                </a:solidFill>
                <a:effectLst>
                  <a:outerShdw blurRad="50800" dist="63500" dir="2700000" algn="tl" rotWithShape="0">
                    <a:srgbClr val="C55A11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思源宋体 CN Heavy" panose="02020900000000000000" pitchFamily="18" charset="-122"/>
                <a:cs typeface="Times New Roman" panose="02020603050405020304" pitchFamily="18" charset="0"/>
              </a:rPr>
              <a:t>SoC</a:t>
            </a:r>
            <a:r>
              <a:rPr lang="zh-CN" altLang="en-US" sz="8800" b="1" dirty="0">
                <a:ln w="0"/>
                <a:solidFill>
                  <a:srgbClr val="002060"/>
                </a:solidFill>
                <a:effectLst>
                  <a:outerShdw blurRad="50800" dist="63500" dir="2700000" algn="tl" rotWithShape="0">
                    <a:srgbClr val="C55A11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思源宋体 CN Heavy" panose="02020900000000000000" pitchFamily="18" charset="-122"/>
                <a:cs typeface="Times New Roman" panose="02020603050405020304" pitchFamily="18" charset="0"/>
              </a:rPr>
              <a:t>设计</a:t>
            </a:r>
            <a:endParaRPr lang="en-US" altLang="zh-CN" sz="8800" b="1" dirty="0">
              <a:ln w="0"/>
              <a:solidFill>
                <a:srgbClr val="002060"/>
              </a:solidFill>
              <a:effectLst>
                <a:outerShdw blurRad="50800" dist="63500" dir="2700000" algn="tl" rotWithShape="0">
                  <a:srgbClr val="C55A11">
                    <a:alpha val="38000"/>
                  </a:srgbClr>
                </a:outerShdw>
              </a:effectLst>
              <a:latin typeface="Times New Roman" panose="02020603050405020304" pitchFamily="18" charset="0"/>
              <a:ea typeface="思源宋体 CN Heavy" panose="02020900000000000000" pitchFamily="18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B697BF9-7B4C-42E1-9115-9CD2ABF0BA9B}"/>
              </a:ext>
            </a:extLst>
          </p:cNvPr>
          <p:cNvCxnSpPr>
            <a:cxnSpLocks/>
          </p:cNvCxnSpPr>
          <p:nvPr/>
        </p:nvCxnSpPr>
        <p:spPr>
          <a:xfrm>
            <a:off x="4936708" y="1670875"/>
            <a:ext cx="2308303" cy="0"/>
          </a:xfrm>
          <a:prstGeom prst="line">
            <a:avLst/>
          </a:prstGeom>
          <a:ln w="12700">
            <a:solidFill>
              <a:srgbClr val="484A4F"/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F84D8C48-5852-462E-A8D0-C7FFD22E4B89}"/>
              </a:ext>
            </a:extLst>
          </p:cNvPr>
          <p:cNvSpPr/>
          <p:nvPr/>
        </p:nvSpPr>
        <p:spPr>
          <a:xfrm>
            <a:off x="2055140" y="3045867"/>
            <a:ext cx="807144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2000" spc="300" dirty="0">
                <a:ln w="0"/>
                <a:solidFill>
                  <a:srgbClr val="002060"/>
                </a:solidFill>
                <a:effectLst>
                  <a:outerShdw blurRad="50800" dist="63500" dir="2700000" algn="tl" rotWithShape="0">
                    <a:srgbClr val="C55A11">
                      <a:alpha val="38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方法与实现</a:t>
            </a:r>
            <a:endParaRPr lang="en-US" altLang="zh-CN" sz="12000" spc="300" dirty="0">
              <a:ln w="0"/>
              <a:solidFill>
                <a:srgbClr val="002060"/>
              </a:solidFill>
              <a:effectLst>
                <a:outerShdw blurRad="50800" dist="63500" dir="2700000" algn="tl" rotWithShape="0">
                  <a:srgbClr val="C55A11">
                    <a:alpha val="38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17D0AE5D-DD55-4D0F-8772-8162383AEBA0}"/>
              </a:ext>
            </a:extLst>
          </p:cNvPr>
          <p:cNvGrpSpPr/>
          <p:nvPr/>
        </p:nvGrpSpPr>
        <p:grpSpPr>
          <a:xfrm flipH="1">
            <a:off x="2218207" y="5051207"/>
            <a:ext cx="6155871" cy="96489"/>
            <a:chOff x="5519077" y="1942503"/>
            <a:chExt cx="6155871" cy="96489"/>
          </a:xfrm>
        </p:grpSpPr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40F936CA-DF6A-4547-91F9-D7E0777EAC91}"/>
                </a:ext>
              </a:extLst>
            </p:cNvPr>
            <p:cNvCxnSpPr>
              <a:cxnSpLocks/>
            </p:cNvCxnSpPr>
            <p:nvPr/>
          </p:nvCxnSpPr>
          <p:spPr>
            <a:xfrm>
              <a:off x="5941784" y="1967138"/>
              <a:ext cx="5733164" cy="0"/>
            </a:xfrm>
            <a:prstGeom prst="line">
              <a:avLst/>
            </a:prstGeom>
            <a:ln w="12700">
              <a:solidFill>
                <a:srgbClr val="484A4F"/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平行四边形 89">
              <a:extLst>
                <a:ext uri="{FF2B5EF4-FFF2-40B4-BE49-F238E27FC236}">
                  <a16:creationId xmlns:a16="http://schemas.microsoft.com/office/drawing/2014/main" id="{BCA1EF44-42C6-4C02-832C-89B24883C202}"/>
                </a:ext>
              </a:extLst>
            </p:cNvPr>
            <p:cNvSpPr/>
            <p:nvPr/>
          </p:nvSpPr>
          <p:spPr>
            <a:xfrm flipV="1">
              <a:off x="5519077" y="1942503"/>
              <a:ext cx="422707" cy="96489"/>
            </a:xfrm>
            <a:prstGeom prst="parallelogram">
              <a:avLst>
                <a:gd name="adj" fmla="val 22939"/>
              </a:avLst>
            </a:prstGeom>
            <a:solidFill>
              <a:srgbClr val="E5A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7090BBE0-49DB-495F-8DB5-85F45FEA3274}"/>
              </a:ext>
            </a:extLst>
          </p:cNvPr>
          <p:cNvGrpSpPr/>
          <p:nvPr/>
        </p:nvGrpSpPr>
        <p:grpSpPr>
          <a:xfrm flipH="1">
            <a:off x="5073184" y="1251531"/>
            <a:ext cx="2894944" cy="2355433"/>
            <a:chOff x="5139866" y="954747"/>
            <a:chExt cx="2894944" cy="2355433"/>
          </a:xfrm>
        </p:grpSpPr>
        <p:pic>
          <p:nvPicPr>
            <p:cNvPr id="95" name="图形 94">
              <a:extLst>
                <a:ext uri="{FF2B5EF4-FFF2-40B4-BE49-F238E27FC236}">
                  <a16:creationId xmlns:a16="http://schemas.microsoft.com/office/drawing/2014/main" id="{2FEFB0ED-9113-4C1D-A810-9A3F51FAE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5139866" y="1208351"/>
              <a:ext cx="2894944" cy="2101829"/>
            </a:xfrm>
            <a:prstGeom prst="rect">
              <a:avLst/>
            </a:prstGeom>
          </p:spPr>
        </p:pic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2B767A9C-1DFC-4DE4-9ABA-F342A64F6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185" y="954747"/>
              <a:ext cx="1672331" cy="1672330"/>
            </a:xfrm>
            <a:prstGeom prst="ellipse">
              <a:avLst/>
            </a:prstGeom>
          </p:spPr>
        </p:pic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DAA0C13D-EE23-4E39-AD99-2F639E06891D}"/>
              </a:ext>
            </a:extLst>
          </p:cNvPr>
          <p:cNvSpPr/>
          <p:nvPr/>
        </p:nvSpPr>
        <p:spPr>
          <a:xfrm>
            <a:off x="1278920" y="1826232"/>
            <a:ext cx="607791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8800" b="1" dirty="0">
                <a:ln w="0"/>
                <a:solidFill>
                  <a:srgbClr val="002060"/>
                </a:solidFill>
                <a:effectLst>
                  <a:outerShdw blurRad="50800" dist="63500" dir="2700000" algn="tl" rotWithShape="0">
                    <a:srgbClr val="C55A11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思源宋体 CN Heavy" panose="02020900000000000000" pitchFamily="18" charset="-122"/>
                <a:cs typeface="Times New Roman" panose="02020603050405020304" pitchFamily="18" charset="0"/>
              </a:rPr>
              <a:t>课程设计</a:t>
            </a:r>
            <a:endParaRPr lang="en-US" altLang="zh-CN" sz="8800" b="1" dirty="0">
              <a:ln w="0"/>
              <a:solidFill>
                <a:srgbClr val="002060"/>
              </a:solidFill>
              <a:effectLst>
                <a:outerShdw blurRad="50800" dist="63500" dir="2700000" algn="tl" rotWithShape="0">
                  <a:srgbClr val="C55A11">
                    <a:alpha val="38000"/>
                  </a:srgbClr>
                </a:outerShdw>
              </a:effectLst>
              <a:latin typeface="Times New Roman" panose="02020603050405020304" pitchFamily="18" charset="0"/>
              <a:ea typeface="思源宋体 CN Heavy" panose="02020900000000000000" pitchFamily="18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B697BF9-7B4C-42E1-9115-9CD2ABF0BA9B}"/>
              </a:ext>
            </a:extLst>
          </p:cNvPr>
          <p:cNvCxnSpPr>
            <a:cxnSpLocks/>
          </p:cNvCxnSpPr>
          <p:nvPr/>
        </p:nvCxnSpPr>
        <p:spPr>
          <a:xfrm>
            <a:off x="3568847" y="1560516"/>
            <a:ext cx="2308303" cy="0"/>
          </a:xfrm>
          <a:prstGeom prst="line">
            <a:avLst/>
          </a:prstGeom>
          <a:ln w="12700">
            <a:solidFill>
              <a:srgbClr val="484A4F"/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F84D8C48-5852-462E-A8D0-C7FFD22E4B89}"/>
              </a:ext>
            </a:extLst>
          </p:cNvPr>
          <p:cNvSpPr/>
          <p:nvPr/>
        </p:nvSpPr>
        <p:spPr>
          <a:xfrm>
            <a:off x="1212065" y="3234284"/>
            <a:ext cx="782137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6600" spc="300" dirty="0">
                <a:ln w="0"/>
                <a:solidFill>
                  <a:srgbClr val="002060"/>
                </a:solidFill>
                <a:effectLst>
                  <a:outerShdw blurRad="50800" dist="63500" dir="2700000" algn="tl" rotWithShape="0">
                    <a:srgbClr val="C55A11">
                      <a:alpha val="38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基于</a:t>
            </a:r>
            <a:r>
              <a:rPr lang="en-US" altLang="zh-CN" sz="6600" spc="300" dirty="0">
                <a:ln w="0"/>
                <a:solidFill>
                  <a:srgbClr val="002060"/>
                </a:solidFill>
                <a:effectLst>
                  <a:outerShdw blurRad="50800" dist="63500" dir="2700000" algn="tl" rotWithShape="0">
                    <a:srgbClr val="C55A11">
                      <a:alpha val="38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ESL</a:t>
            </a:r>
            <a:r>
              <a:rPr lang="zh-CN" altLang="en-US" sz="6600" spc="300" dirty="0">
                <a:ln w="0"/>
                <a:solidFill>
                  <a:srgbClr val="002060"/>
                </a:solidFill>
                <a:effectLst>
                  <a:outerShdw blurRad="50800" dist="63500" dir="2700000" algn="tl" rotWithShape="0">
                    <a:srgbClr val="C55A11">
                      <a:alpha val="38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的</a:t>
            </a:r>
            <a:r>
              <a:rPr lang="en-US" altLang="zh-CN" sz="6600" spc="300" dirty="0">
                <a:ln w="0"/>
                <a:solidFill>
                  <a:srgbClr val="002060"/>
                </a:solidFill>
                <a:effectLst>
                  <a:outerShdw blurRad="50800" dist="63500" dir="2700000" algn="tl" rotWithShape="0">
                    <a:srgbClr val="C55A11">
                      <a:alpha val="38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SoC</a:t>
            </a:r>
            <a:r>
              <a:rPr lang="zh-CN" altLang="en-US" sz="6600" spc="300" dirty="0">
                <a:ln w="0"/>
                <a:solidFill>
                  <a:srgbClr val="002060"/>
                </a:solidFill>
                <a:effectLst>
                  <a:outerShdw blurRad="50800" dist="63500" dir="2700000" algn="tl" rotWithShape="0">
                    <a:srgbClr val="C55A11">
                      <a:alpha val="38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设计</a:t>
            </a:r>
            <a:endParaRPr lang="en-US" altLang="zh-CN" sz="6600" spc="300" dirty="0">
              <a:ln w="0"/>
              <a:solidFill>
                <a:srgbClr val="002060"/>
              </a:solidFill>
              <a:effectLst>
                <a:outerShdw blurRad="50800" dist="63500" dir="2700000" algn="tl" rotWithShape="0">
                  <a:srgbClr val="C55A11">
                    <a:alpha val="38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988F82C-7FBF-4787-B776-9A14388204FF}"/>
              </a:ext>
            </a:extLst>
          </p:cNvPr>
          <p:cNvGrpSpPr/>
          <p:nvPr/>
        </p:nvGrpSpPr>
        <p:grpSpPr>
          <a:xfrm>
            <a:off x="1395608" y="1297844"/>
            <a:ext cx="2173239" cy="523220"/>
            <a:chOff x="1395608" y="1297844"/>
            <a:chExt cx="2173239" cy="52322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E6BF6BE-D11F-43DA-AE24-96FDF589A900}"/>
                </a:ext>
              </a:extLst>
            </p:cNvPr>
            <p:cNvSpPr/>
            <p:nvPr/>
          </p:nvSpPr>
          <p:spPr>
            <a:xfrm>
              <a:off x="1395608" y="1320800"/>
              <a:ext cx="2173239" cy="44393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2E6A066-933C-4A5E-B59C-60F37B14B792}"/>
                </a:ext>
              </a:extLst>
            </p:cNvPr>
            <p:cNvSpPr/>
            <p:nvPr/>
          </p:nvSpPr>
          <p:spPr>
            <a:xfrm>
              <a:off x="1528941" y="1297844"/>
              <a:ext cx="1936331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lang="zh-CN" altLang="en-US" sz="2800" spc="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第十五章</a:t>
              </a: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BF53E183-A3EB-447E-A412-7FA6372080F8}"/>
              </a:ext>
            </a:extLst>
          </p:cNvPr>
          <p:cNvGrpSpPr/>
          <p:nvPr/>
        </p:nvGrpSpPr>
        <p:grpSpPr>
          <a:xfrm>
            <a:off x="0" y="-1359"/>
            <a:ext cx="5202510" cy="471060"/>
            <a:chOff x="0" y="-14059"/>
            <a:chExt cx="5202510" cy="471060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27F7ECBF-1BA5-4397-9E74-51D990147789}"/>
                </a:ext>
              </a:extLst>
            </p:cNvPr>
            <p:cNvSpPr/>
            <p:nvPr/>
          </p:nvSpPr>
          <p:spPr>
            <a:xfrm>
              <a:off x="0" y="-14059"/>
              <a:ext cx="5202510" cy="471060"/>
            </a:xfrm>
            <a:prstGeom prst="rect">
              <a:avLst/>
            </a:prstGeom>
            <a:gradFill flip="none" rotWithShape="1">
              <a:gsLst>
                <a:gs pos="0">
                  <a:srgbClr val="AEDBFC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0993DF8-7A9D-4915-A35E-459FA7CEEEF8}"/>
                </a:ext>
              </a:extLst>
            </p:cNvPr>
            <p:cNvSpPr/>
            <p:nvPr/>
          </p:nvSpPr>
          <p:spPr>
            <a:xfrm>
              <a:off x="158824" y="-9361"/>
              <a:ext cx="294343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C67AC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SoC</a:t>
              </a:r>
              <a:r>
                <a:rPr lang="zh-CN" altLang="en-US" sz="2400" dirty="0">
                  <a:solidFill>
                    <a:srgbClr val="0C67AC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设计方法与实现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17D0AE5D-DD55-4D0F-8772-8162383AEBA0}"/>
              </a:ext>
            </a:extLst>
          </p:cNvPr>
          <p:cNvGrpSpPr/>
          <p:nvPr/>
        </p:nvGrpSpPr>
        <p:grpSpPr>
          <a:xfrm flipH="1">
            <a:off x="1320373" y="4757803"/>
            <a:ext cx="6155871" cy="96489"/>
            <a:chOff x="5519077" y="1942503"/>
            <a:chExt cx="6155871" cy="96489"/>
          </a:xfrm>
        </p:grpSpPr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40F936CA-DF6A-4547-91F9-D7E0777EAC91}"/>
                </a:ext>
              </a:extLst>
            </p:cNvPr>
            <p:cNvCxnSpPr>
              <a:cxnSpLocks/>
            </p:cNvCxnSpPr>
            <p:nvPr/>
          </p:nvCxnSpPr>
          <p:spPr>
            <a:xfrm>
              <a:off x="5941784" y="1967138"/>
              <a:ext cx="5733164" cy="0"/>
            </a:xfrm>
            <a:prstGeom prst="line">
              <a:avLst/>
            </a:prstGeom>
            <a:ln w="12700">
              <a:solidFill>
                <a:srgbClr val="484A4F"/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平行四边形 89">
              <a:extLst>
                <a:ext uri="{FF2B5EF4-FFF2-40B4-BE49-F238E27FC236}">
                  <a16:creationId xmlns:a16="http://schemas.microsoft.com/office/drawing/2014/main" id="{BCA1EF44-42C6-4C02-832C-89B24883C202}"/>
                </a:ext>
              </a:extLst>
            </p:cNvPr>
            <p:cNvSpPr/>
            <p:nvPr/>
          </p:nvSpPr>
          <p:spPr>
            <a:xfrm flipV="1">
              <a:off x="5519077" y="1942503"/>
              <a:ext cx="422707" cy="96489"/>
            </a:xfrm>
            <a:prstGeom prst="parallelogram">
              <a:avLst>
                <a:gd name="adj" fmla="val 22939"/>
              </a:avLst>
            </a:prstGeom>
            <a:solidFill>
              <a:srgbClr val="E5A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5D1C7BE7-EBFC-4DD9-956C-465A2FB76522}"/>
              </a:ext>
            </a:extLst>
          </p:cNvPr>
          <p:cNvGrpSpPr/>
          <p:nvPr/>
        </p:nvGrpSpPr>
        <p:grpSpPr>
          <a:xfrm flipH="1">
            <a:off x="1237465" y="4988071"/>
            <a:ext cx="5779288" cy="471060"/>
            <a:chOff x="5024095" y="3900358"/>
            <a:chExt cx="5779288" cy="773244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D126FD5C-75FE-4DC1-B512-40207331DD41}"/>
                </a:ext>
              </a:extLst>
            </p:cNvPr>
            <p:cNvGrpSpPr/>
            <p:nvPr/>
          </p:nvGrpSpPr>
          <p:grpSpPr>
            <a:xfrm flipH="1">
              <a:off x="5556598" y="3900358"/>
              <a:ext cx="5246785" cy="773244"/>
              <a:chOff x="4268090" y="1198772"/>
              <a:chExt cx="7927469" cy="593396"/>
            </a:xfrm>
          </p:grpSpPr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BE2F85AA-0849-4D37-9656-78005A6AAEFD}"/>
                  </a:ext>
                </a:extLst>
              </p:cNvPr>
              <p:cNvSpPr/>
              <p:nvPr/>
            </p:nvSpPr>
            <p:spPr>
              <a:xfrm>
                <a:off x="4334986" y="1198772"/>
                <a:ext cx="7860573" cy="593396"/>
              </a:xfrm>
              <a:prstGeom prst="rect">
                <a:avLst/>
              </a:prstGeom>
              <a:gradFill flip="none" rotWithShape="1">
                <a:gsLst>
                  <a:gs pos="0">
                    <a:srgbClr val="044170"/>
                  </a:gs>
                  <a:gs pos="100000">
                    <a:srgbClr val="0C67AC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92AA9F0-AD29-4FC3-B366-37349EA78961}"/>
                  </a:ext>
                </a:extLst>
              </p:cNvPr>
              <p:cNvSpPr/>
              <p:nvPr/>
            </p:nvSpPr>
            <p:spPr>
              <a:xfrm>
                <a:off x="4268090" y="1198772"/>
                <a:ext cx="125267" cy="591654"/>
              </a:xfrm>
              <a:prstGeom prst="rect">
                <a:avLst/>
              </a:prstGeom>
              <a:pattFill prst="ltUpDiag">
                <a:fgClr>
                  <a:srgbClr val="303030"/>
                </a:fgClr>
                <a:bgClr>
                  <a:schemeClr val="bg1"/>
                </a:bgClr>
              </a:pattFill>
              <a:ln w="0">
                <a:noFill/>
              </a:ln>
              <a:effectLst>
                <a:outerShdw blurRad="50800" dist="38100" dir="2700000" algn="tl" rotWithShape="0">
                  <a:srgbClr val="30303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1" name="PA_淘宝网chenying0907出品 21">
              <a:extLst>
                <a:ext uri="{FF2B5EF4-FFF2-40B4-BE49-F238E27FC236}">
                  <a16:creationId xmlns:a16="http://schemas.microsoft.com/office/drawing/2014/main" id="{45D718C3-E083-4F41-AEF0-2136C84F35C2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5024095" y="3901056"/>
              <a:ext cx="5621145" cy="75782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ctr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defRPr>
              </a:lvl1pPr>
            </a:lstStyle>
            <a:p>
              <a:pPr algn="l"/>
              <a:r>
                <a:rPr lang="zh-CN" altLang="en-US" sz="2400" dirty="0"/>
                <a:t>实验</a:t>
              </a:r>
              <a:r>
                <a:rPr lang="en-US" altLang="zh-CN" sz="2400"/>
                <a:t>1</a:t>
              </a:r>
              <a:r>
                <a:rPr lang="zh-CN" altLang="en-US" sz="2400"/>
                <a:t>：</a:t>
              </a:r>
              <a:r>
                <a:rPr lang="zh-CN" altLang="en-US" sz="2400" dirty="0"/>
                <a:t>构建基于</a:t>
              </a:r>
              <a:r>
                <a:rPr lang="en-US" altLang="zh-CN" sz="2400" dirty="0" err="1"/>
                <a:t>SoCLib</a:t>
              </a:r>
              <a:r>
                <a:rPr lang="zh-CN" altLang="en-US" sz="2400" dirty="0"/>
                <a:t>的单核</a:t>
              </a:r>
              <a:r>
                <a:rPr lang="en-US" altLang="zh-CN" sz="2400" dirty="0"/>
                <a:t>SoC</a:t>
              </a: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05E11918-77AF-4C6F-A0BF-44FC19240870}"/>
              </a:ext>
            </a:extLst>
          </p:cNvPr>
          <p:cNvGrpSpPr/>
          <p:nvPr/>
        </p:nvGrpSpPr>
        <p:grpSpPr>
          <a:xfrm>
            <a:off x="99030" y="22749"/>
            <a:ext cx="8179244" cy="1402328"/>
            <a:chOff x="456755" y="721309"/>
            <a:chExt cx="9657112" cy="165570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6F68A8F-39D7-43B8-AD86-96B0886E3E75}"/>
                </a:ext>
              </a:extLst>
            </p:cNvPr>
            <p:cNvSpPr/>
            <p:nvPr/>
          </p:nvSpPr>
          <p:spPr>
            <a:xfrm>
              <a:off x="1239504" y="1193800"/>
              <a:ext cx="6520196" cy="571495"/>
            </a:xfrm>
            <a:prstGeom prst="rect">
              <a:avLst/>
            </a:prstGeom>
            <a:gradFill>
              <a:gsLst>
                <a:gs pos="62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76888B04-9D1C-4614-AD1C-93DFC2A9925F}"/>
                </a:ext>
              </a:extLst>
            </p:cNvPr>
            <p:cNvSpPr txBox="1">
              <a:spLocks/>
            </p:cNvSpPr>
            <p:nvPr/>
          </p:nvSpPr>
          <p:spPr>
            <a:xfrm>
              <a:off x="1731731" y="1198724"/>
              <a:ext cx="8382136" cy="590550"/>
            </a:xfrm>
            <a:prstGeom prst="rect">
              <a:avLst/>
            </a:prstGeom>
          </p:spPr>
          <p:txBody>
            <a:bodyPr vert="horz" lIns="109728" tIns="54864" rIns="109728" bIns="54864" rtlCol="0" anchor="ctr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u="none" kern="1200" cap="none" spc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altLang="zh-CN" dirty="0">
                  <a:ln w="13462">
                    <a:noFill/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2024-03-22</a:t>
              </a:r>
              <a:r>
                <a:rPr lang="zh-CN" altLang="en-US" dirty="0">
                  <a:ln w="13462">
                    <a:noFill/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实验内容</a:t>
              </a:r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E3DA600-330B-4943-B027-9071320A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55" y="721309"/>
              <a:ext cx="1533555" cy="1655708"/>
            </a:xfrm>
            <a:prstGeom prst="ellipse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6DE72B1-C6B5-4435-A365-C7ECCE1EE2AE}"/>
              </a:ext>
            </a:extLst>
          </p:cNvPr>
          <p:cNvGrpSpPr/>
          <p:nvPr/>
        </p:nvGrpSpPr>
        <p:grpSpPr>
          <a:xfrm>
            <a:off x="36475" y="1363552"/>
            <a:ext cx="10067049" cy="530649"/>
            <a:chOff x="6278880" y="2319213"/>
            <a:chExt cx="14892384" cy="785001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5FA920F-5A8C-4388-9B38-9C67927598D9}"/>
                </a:ext>
              </a:extLst>
            </p:cNvPr>
            <p:cNvGrpSpPr/>
            <p:nvPr/>
          </p:nvGrpSpPr>
          <p:grpSpPr>
            <a:xfrm>
              <a:off x="6278880" y="2481720"/>
              <a:ext cx="14892384" cy="622494"/>
              <a:chOff x="4602480" y="3780299"/>
              <a:chExt cx="14892384" cy="622494"/>
            </a:xfrm>
          </p:grpSpPr>
          <p:sp>
            <p:nvSpPr>
              <p:cNvPr id="35" name="矩形: 剪去对角 34">
                <a:extLst>
                  <a:ext uri="{FF2B5EF4-FFF2-40B4-BE49-F238E27FC236}">
                    <a16:creationId xmlns:a16="http://schemas.microsoft.com/office/drawing/2014/main" id="{93A9CB2B-BF33-480A-A006-4334D7FCCF44}"/>
                  </a:ext>
                </a:extLst>
              </p:cNvPr>
              <p:cNvSpPr/>
              <p:nvPr/>
            </p:nvSpPr>
            <p:spPr>
              <a:xfrm>
                <a:off x="4666937" y="3780299"/>
                <a:ext cx="14827927" cy="466108"/>
              </a:xfrm>
              <a:prstGeom prst="snip2DiagRect">
                <a:avLst>
                  <a:gd name="adj1" fmla="val 5917"/>
                  <a:gd name="adj2" fmla="val 5878"/>
                </a:avLst>
              </a:prstGeom>
              <a:solidFill>
                <a:srgbClr val="0C67AC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72025A0A-0283-4C5D-A36F-231BF1790B47}"/>
                  </a:ext>
                </a:extLst>
              </p:cNvPr>
              <p:cNvSpPr/>
              <p:nvPr/>
            </p:nvSpPr>
            <p:spPr>
              <a:xfrm>
                <a:off x="4602480" y="4047986"/>
                <a:ext cx="1500503" cy="354807"/>
              </a:xfrm>
              <a:custGeom>
                <a:avLst/>
                <a:gdLst>
                  <a:gd name="connsiteX0" fmla="*/ 66675 w 1509713"/>
                  <a:gd name="connsiteY0" fmla="*/ 2381 h 357188"/>
                  <a:gd name="connsiteX1" fmla="*/ 0 w 1509713"/>
                  <a:gd name="connsiteY1" fmla="*/ 73819 h 357188"/>
                  <a:gd name="connsiteX2" fmla="*/ 0 w 1509713"/>
                  <a:gd name="connsiteY2" fmla="*/ 223838 h 357188"/>
                  <a:gd name="connsiteX3" fmla="*/ 135731 w 1509713"/>
                  <a:gd name="connsiteY3" fmla="*/ 223838 h 357188"/>
                  <a:gd name="connsiteX4" fmla="*/ 269081 w 1509713"/>
                  <a:gd name="connsiteY4" fmla="*/ 357188 h 357188"/>
                  <a:gd name="connsiteX5" fmla="*/ 1233488 w 1509713"/>
                  <a:gd name="connsiteY5" fmla="*/ 357188 h 357188"/>
                  <a:gd name="connsiteX6" fmla="*/ 1371600 w 1509713"/>
                  <a:gd name="connsiteY6" fmla="*/ 221456 h 357188"/>
                  <a:gd name="connsiteX7" fmla="*/ 1509713 w 1509713"/>
                  <a:gd name="connsiteY7" fmla="*/ 221456 h 357188"/>
                  <a:gd name="connsiteX8" fmla="*/ 1509713 w 1509713"/>
                  <a:gd name="connsiteY8" fmla="*/ 71438 h 357188"/>
                  <a:gd name="connsiteX9" fmla="*/ 1440656 w 1509713"/>
                  <a:gd name="connsiteY9" fmla="*/ 0 h 357188"/>
                  <a:gd name="connsiteX0" fmla="*/ 66675 w 1509713"/>
                  <a:gd name="connsiteY0" fmla="*/ 0 h 354807"/>
                  <a:gd name="connsiteX1" fmla="*/ 0 w 1509713"/>
                  <a:gd name="connsiteY1" fmla="*/ 71438 h 354807"/>
                  <a:gd name="connsiteX2" fmla="*/ 0 w 1509713"/>
                  <a:gd name="connsiteY2" fmla="*/ 221457 h 354807"/>
                  <a:gd name="connsiteX3" fmla="*/ 135731 w 1509713"/>
                  <a:gd name="connsiteY3" fmla="*/ 221457 h 354807"/>
                  <a:gd name="connsiteX4" fmla="*/ 269081 w 1509713"/>
                  <a:gd name="connsiteY4" fmla="*/ 354807 h 354807"/>
                  <a:gd name="connsiteX5" fmla="*/ 1233488 w 1509713"/>
                  <a:gd name="connsiteY5" fmla="*/ 354807 h 354807"/>
                  <a:gd name="connsiteX6" fmla="*/ 1371600 w 1509713"/>
                  <a:gd name="connsiteY6" fmla="*/ 219075 h 354807"/>
                  <a:gd name="connsiteX7" fmla="*/ 1509713 w 1509713"/>
                  <a:gd name="connsiteY7" fmla="*/ 219075 h 354807"/>
                  <a:gd name="connsiteX8" fmla="*/ 1509713 w 1509713"/>
                  <a:gd name="connsiteY8" fmla="*/ 69057 h 354807"/>
                  <a:gd name="connsiteX0" fmla="*/ 66675 w 1509713"/>
                  <a:gd name="connsiteY0" fmla="*/ 0 h 354807"/>
                  <a:gd name="connsiteX1" fmla="*/ 0 w 1509713"/>
                  <a:gd name="connsiteY1" fmla="*/ 71438 h 354807"/>
                  <a:gd name="connsiteX2" fmla="*/ 0 w 1509713"/>
                  <a:gd name="connsiteY2" fmla="*/ 221457 h 354807"/>
                  <a:gd name="connsiteX3" fmla="*/ 135731 w 1509713"/>
                  <a:gd name="connsiteY3" fmla="*/ 221457 h 354807"/>
                  <a:gd name="connsiteX4" fmla="*/ 269081 w 1509713"/>
                  <a:gd name="connsiteY4" fmla="*/ 354807 h 354807"/>
                  <a:gd name="connsiteX5" fmla="*/ 1233488 w 1509713"/>
                  <a:gd name="connsiteY5" fmla="*/ 354807 h 354807"/>
                  <a:gd name="connsiteX6" fmla="*/ 1371600 w 1509713"/>
                  <a:gd name="connsiteY6" fmla="*/ 219075 h 354807"/>
                  <a:gd name="connsiteX7" fmla="*/ 1509713 w 1509713"/>
                  <a:gd name="connsiteY7" fmla="*/ 219075 h 35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9713" h="354807">
                    <a:moveTo>
                      <a:pt x="66675" y="0"/>
                    </a:moveTo>
                    <a:lnTo>
                      <a:pt x="0" y="71438"/>
                    </a:lnTo>
                    <a:lnTo>
                      <a:pt x="0" y="221457"/>
                    </a:lnTo>
                    <a:lnTo>
                      <a:pt x="135731" y="221457"/>
                    </a:lnTo>
                    <a:lnTo>
                      <a:pt x="269081" y="354807"/>
                    </a:lnTo>
                    <a:lnTo>
                      <a:pt x="1233488" y="354807"/>
                    </a:lnTo>
                    <a:lnTo>
                      <a:pt x="1371600" y="219075"/>
                    </a:lnTo>
                    <a:lnTo>
                      <a:pt x="1509713" y="219075"/>
                    </a:lnTo>
                  </a:path>
                </a:pathLst>
              </a:custGeom>
              <a:noFill/>
              <a:ln>
                <a:solidFill>
                  <a:srgbClr val="044170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sp>
          <p:nvSpPr>
            <p:cNvPr id="34" name="Text Box 29">
              <a:extLst>
                <a:ext uri="{FF2B5EF4-FFF2-40B4-BE49-F238E27FC236}">
                  <a16:creationId xmlns:a16="http://schemas.microsoft.com/office/drawing/2014/main" id="{EF4D12C9-D992-46B7-86DD-339496FF4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38" y="2319213"/>
              <a:ext cx="14324871" cy="765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ctr">
                <a:lnSpc>
                  <a:spcPct val="125000"/>
                </a:lnSpc>
                <a:buClrTx/>
                <a:buSzTx/>
                <a:buFont typeface="Wingdings" panose="05000000000000000000" pitchFamily="2" charset="2"/>
                <a:buNone/>
                <a:defRPr sz="2800" b="1">
                  <a:solidFill>
                    <a:srgbClr val="003964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zh-CN" altLang="en-US" sz="2400" b="0" dirty="0">
                  <a:solidFill>
                    <a:schemeClr val="bg1"/>
                  </a:solidFill>
                </a:rPr>
                <a:t>继续熟悉</a:t>
              </a:r>
              <a:r>
                <a:rPr lang="en-US" altLang="zh-CN" sz="2400" b="0" dirty="0">
                  <a:solidFill>
                    <a:schemeClr val="bg1"/>
                  </a:solidFill>
                </a:rPr>
                <a:t>15.1</a:t>
              </a:r>
              <a:r>
                <a:rPr lang="zh-CN" altLang="en-US" sz="2400" b="0" dirty="0">
                  <a:solidFill>
                    <a:schemeClr val="bg1"/>
                  </a:solidFill>
                </a:rPr>
                <a:t>实验</a:t>
              </a:r>
            </a:p>
          </p:txBody>
        </p: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3B3147D-07D1-4092-89B6-3AC5B8AC8F12}"/>
              </a:ext>
            </a:extLst>
          </p:cNvPr>
          <p:cNvCxnSpPr>
            <a:cxnSpLocks/>
          </p:cNvCxnSpPr>
          <p:nvPr/>
        </p:nvCxnSpPr>
        <p:spPr>
          <a:xfrm flipV="1">
            <a:off x="568775" y="1929772"/>
            <a:ext cx="0" cy="4556088"/>
          </a:xfrm>
          <a:prstGeom prst="line">
            <a:avLst/>
          </a:prstGeom>
          <a:ln w="19050">
            <a:solidFill>
              <a:srgbClr val="044170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6346E34-A080-43BC-8984-CA1D874EB6B7}"/>
              </a:ext>
            </a:extLst>
          </p:cNvPr>
          <p:cNvGrpSpPr/>
          <p:nvPr/>
        </p:nvGrpSpPr>
        <p:grpSpPr>
          <a:xfrm>
            <a:off x="488051" y="2078374"/>
            <a:ext cx="9901677" cy="461665"/>
            <a:chOff x="6113558" y="2544777"/>
            <a:chExt cx="9901677" cy="461665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7F38545-0D39-4F5D-80C2-7EB76CDC4A69}"/>
                </a:ext>
              </a:extLst>
            </p:cNvPr>
            <p:cNvSpPr/>
            <p:nvPr/>
          </p:nvSpPr>
          <p:spPr>
            <a:xfrm>
              <a:off x="6113558" y="2677184"/>
              <a:ext cx="171450" cy="17145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C6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b="1" dirty="0">
                <a:solidFill>
                  <a:schemeClr val="tx2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4" name="TextBox 38">
              <a:extLst>
                <a:ext uri="{FF2B5EF4-FFF2-40B4-BE49-F238E27FC236}">
                  <a16:creationId xmlns:a16="http://schemas.microsoft.com/office/drawing/2014/main" id="{DB5AC317-FED0-4150-89BB-AA33CF7CC69B}"/>
                </a:ext>
              </a:extLst>
            </p:cNvPr>
            <p:cNvSpPr txBox="1"/>
            <p:nvPr/>
          </p:nvSpPr>
          <p:spPr>
            <a:xfrm>
              <a:off x="6370731" y="2544777"/>
              <a:ext cx="96445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没有完成实验平台测试（见书上图</a:t>
              </a:r>
              <a:r>
                <a:rPr lang="en-US" altLang="zh-CN" sz="24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15-1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）的同学，需要尽快完成。</a:t>
              </a: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E2359207-7E83-432C-ACF8-404352BF8818}"/>
              </a:ext>
            </a:extLst>
          </p:cNvPr>
          <p:cNvGrpSpPr/>
          <p:nvPr/>
        </p:nvGrpSpPr>
        <p:grpSpPr>
          <a:xfrm>
            <a:off x="488051" y="2704566"/>
            <a:ext cx="11490850" cy="2031325"/>
            <a:chOff x="6113558" y="1759948"/>
            <a:chExt cx="11490850" cy="2031325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7C1E57AB-3B5F-41B9-871E-0B2A6FDD6419}"/>
                </a:ext>
              </a:extLst>
            </p:cNvPr>
            <p:cNvSpPr/>
            <p:nvPr/>
          </p:nvSpPr>
          <p:spPr>
            <a:xfrm>
              <a:off x="6113558" y="2677184"/>
              <a:ext cx="171450" cy="17145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C6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 dirty="0">
                <a:solidFill>
                  <a:schemeClr val="tx2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4" name="TextBox 38">
              <a:extLst>
                <a:ext uri="{FF2B5EF4-FFF2-40B4-BE49-F238E27FC236}">
                  <a16:creationId xmlns:a16="http://schemas.microsoft.com/office/drawing/2014/main" id="{E407F9F3-1221-4E24-8C05-6A635EEB468F}"/>
                </a:ext>
              </a:extLst>
            </p:cNvPr>
            <p:cNvSpPr txBox="1"/>
            <p:nvPr/>
          </p:nvSpPr>
          <p:spPr>
            <a:xfrm>
              <a:off x="6370729" y="1759948"/>
              <a:ext cx="11233679" cy="20313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完成实验平台测试的同学，尝试运行书上</a:t>
              </a: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264</a:t>
              </a:r>
              <a:r>
                <a:rPr lang="zh-CN" altLang="en-US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页第</a:t>
              </a: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4</a:t>
              </a:r>
              <a:r>
                <a:rPr lang="zh-CN" altLang="en-US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行</a:t>
              </a:r>
              <a:r>
                <a:rPr lang="en-US" altLang="zh-CN" dirty="0" err="1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project_soc</a:t>
              </a: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/TP/TP0_CORRECTION</a:t>
              </a:r>
              <a:r>
                <a:rPr lang="zh-CN" altLang="en-US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里面的代码，操作方法参考书上</a:t>
              </a:r>
              <a:br>
                <a:rPr lang="en-US" altLang="zh-CN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</a:b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267</a:t>
              </a:r>
              <a:r>
                <a:rPr lang="zh-CN" altLang="en-US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页“（</a:t>
              </a: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）软件部分”的</a:t>
              </a: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/</a:t>
              </a:r>
              <a:r>
                <a:rPr lang="en-US" altLang="zh-CN" dirty="0" err="1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project_soc</a:t>
              </a: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/TP/TP0_CORRECTION/SW/</a:t>
              </a:r>
              <a:r>
                <a:rPr lang="en-US" altLang="zh-CN" dirty="0" err="1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mjpeg_seq</a:t>
              </a: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/headers/</a:t>
              </a:r>
              <a:r>
                <a:rPr lang="en-US" altLang="zh-CN" dirty="0" err="1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fetch.h</a:t>
              </a:r>
              <a:endParaRPr lang="en-US" altLang="zh-CN" dirty="0">
                <a:solidFill>
                  <a:schemeClr val="tx2">
                    <a:lumMod val="50000"/>
                  </a:schemeClr>
                </a:solidFill>
                <a:highlight>
                  <a:srgbClr val="FFC000"/>
                </a:highligh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将 </a:t>
              </a: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movie = </a:t>
              </a:r>
              <a:r>
                <a:rPr lang="en-US" altLang="zh-CN" dirty="0" err="1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fopen</a:t>
              </a: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(“/</a:t>
              </a:r>
              <a:r>
                <a:rPr lang="en-US" altLang="zh-CN" dirty="0" err="1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fd</a:t>
              </a: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/”—TODO YOUR PATH TO THE IMMAGE—“/ice_age_256x144_144.mjpeg”, “r”)</a:t>
              </a:r>
              <a:br>
                <a:rPr lang="en-US" altLang="zh-CN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</a:br>
              <a:r>
                <a:rPr lang="zh-CN" altLang="en-US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改为</a:t>
              </a:r>
              <a:endParaRPr lang="en-US" altLang="zh-CN" dirty="0">
                <a:solidFill>
                  <a:schemeClr val="tx2">
                    <a:lumMod val="50000"/>
                  </a:schemeClr>
                </a:solidFill>
                <a:highlight>
                  <a:srgbClr val="FFC000"/>
                </a:highligh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movie = </a:t>
              </a:r>
              <a:r>
                <a:rPr lang="en-US" altLang="zh-CN" dirty="0" err="1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fopen</a:t>
              </a: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(“/</a:t>
              </a:r>
              <a:r>
                <a:rPr lang="en-US" altLang="zh-CN" dirty="0" err="1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fd</a:t>
              </a: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/</a:t>
              </a:r>
              <a:r>
                <a:rPr lang="en-US" altLang="zh-CN" dirty="0" err="1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project_soc</a:t>
              </a:r>
              <a:r>
                <a:rPr lang="zh-CN" altLang="en-US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路径</a:t>
              </a: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/TP/TP_CORRECTION/SW/</a:t>
              </a:r>
              <a:r>
                <a:rPr lang="en-US" altLang="zh-CN" dirty="0" err="1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mjpeg_seq</a:t>
              </a: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/</a:t>
              </a:r>
              <a:r>
                <a:rPr lang="en-US" altLang="zh-CN" dirty="0" err="1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iamges</a:t>
              </a: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/ice_age_256x144_144.mjpeg”, “r”)</a:t>
              </a:r>
              <a:br>
                <a:rPr lang="en-US" altLang="zh-CN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</a:br>
              <a:r>
                <a:rPr lang="zh-CN" altLang="en-US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268</a:t>
              </a:r>
              <a:r>
                <a:rPr lang="zh-CN" altLang="en-US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页“（</a:t>
              </a: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dirty="0">
                  <a:solidFill>
                    <a:schemeClr val="tx2">
                      <a:lumMod val="50000"/>
                    </a:schemeClr>
                  </a:solidFill>
                  <a:highlight>
                    <a:srgbClr val="FFC0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）编译仿真”，具体操作方法见课堂演示。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9E8903D-44C6-4DF9-8246-88E3DD701E2F}"/>
              </a:ext>
            </a:extLst>
          </p:cNvPr>
          <p:cNvGrpSpPr/>
          <p:nvPr/>
        </p:nvGrpSpPr>
        <p:grpSpPr>
          <a:xfrm>
            <a:off x="488051" y="4877581"/>
            <a:ext cx="9901677" cy="830997"/>
            <a:chOff x="6113558" y="2360111"/>
            <a:chExt cx="9901677" cy="830997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F7AE2B4-38AC-4BC8-8AC3-CF0A5A9DC446}"/>
                </a:ext>
              </a:extLst>
            </p:cNvPr>
            <p:cNvSpPr/>
            <p:nvPr/>
          </p:nvSpPr>
          <p:spPr>
            <a:xfrm>
              <a:off x="6113558" y="2677184"/>
              <a:ext cx="171450" cy="17145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C6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7" name="TextBox 38">
              <a:extLst>
                <a:ext uri="{FF2B5EF4-FFF2-40B4-BE49-F238E27FC236}">
                  <a16:creationId xmlns:a16="http://schemas.microsoft.com/office/drawing/2014/main" id="{E89C176B-678C-49FD-A878-2F69745401D5}"/>
                </a:ext>
              </a:extLst>
            </p:cNvPr>
            <p:cNvSpPr txBox="1"/>
            <p:nvPr/>
          </p:nvSpPr>
          <p:spPr>
            <a:xfrm>
              <a:off x="6370731" y="2360111"/>
              <a:ext cx="9644504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完成上一步的同学，尝试对虚拟机扩容，具体方法见</a:t>
              </a:r>
              <a:r>
                <a:rPr lang="en-US" altLang="zh-CN" sz="2400" dirty="0">
                  <a:solidFill>
                    <a:schemeClr val="tx2">
                      <a:lumMod val="50000"/>
                    </a:schemeClr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261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页“</a:t>
              </a:r>
              <a:r>
                <a:rPr lang="en-US" altLang="zh-CN" sz="2400" dirty="0">
                  <a:solidFill>
                    <a:schemeClr val="tx2">
                      <a:lumMod val="50000"/>
                    </a:schemeClr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5.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实验平台的使用建议”。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13569BB-5F9E-4636-846E-41F89785732A}"/>
              </a:ext>
            </a:extLst>
          </p:cNvPr>
          <p:cNvGrpSpPr/>
          <p:nvPr/>
        </p:nvGrpSpPr>
        <p:grpSpPr>
          <a:xfrm>
            <a:off x="488051" y="5864312"/>
            <a:ext cx="9901677" cy="830997"/>
            <a:chOff x="6113558" y="2360111"/>
            <a:chExt cx="9901677" cy="830997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2A2DD0A-86CA-4A46-B287-B79F7ABDBC50}"/>
                </a:ext>
              </a:extLst>
            </p:cNvPr>
            <p:cNvSpPr/>
            <p:nvPr/>
          </p:nvSpPr>
          <p:spPr>
            <a:xfrm>
              <a:off x="6113558" y="2677184"/>
              <a:ext cx="171450" cy="17145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C6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0" name="TextBox 38">
              <a:extLst>
                <a:ext uri="{FF2B5EF4-FFF2-40B4-BE49-F238E27FC236}">
                  <a16:creationId xmlns:a16="http://schemas.microsoft.com/office/drawing/2014/main" id="{99C19C49-AA27-404B-82B8-E6C6A55A9DA9}"/>
                </a:ext>
              </a:extLst>
            </p:cNvPr>
            <p:cNvSpPr txBox="1"/>
            <p:nvPr/>
          </p:nvSpPr>
          <p:spPr>
            <a:xfrm>
              <a:off x="6370731" y="2360111"/>
              <a:ext cx="9644504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highlight>
                    <a:srgbClr val="00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完成上一步的同学，尝试走一遍书上</a:t>
              </a:r>
              <a:r>
                <a:rPr lang="en-US" altLang="zh-CN" sz="2400" dirty="0">
                  <a:solidFill>
                    <a:schemeClr val="tx2">
                      <a:lumMod val="50000"/>
                    </a:schemeClr>
                  </a:solidFill>
                  <a:highlight>
                    <a:srgbClr val="00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264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highlight>
                    <a:srgbClr val="00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页的“</a:t>
              </a:r>
              <a:r>
                <a:rPr lang="en-US" altLang="zh-CN" sz="2400" dirty="0">
                  <a:solidFill>
                    <a:schemeClr val="tx2">
                      <a:lumMod val="50000"/>
                    </a:schemeClr>
                  </a:solidFill>
                  <a:highlight>
                    <a:srgbClr val="00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3.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highlight>
                    <a:srgbClr val="00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400" dirty="0">
                  <a:solidFill>
                    <a:schemeClr val="tx2">
                      <a:lumMod val="50000"/>
                    </a:schemeClr>
                  </a:solidFill>
                  <a:highlight>
                    <a:srgbClr val="00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TP0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highlight>
                    <a:srgbClr val="00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框架上添加</a:t>
              </a:r>
              <a:r>
                <a:rPr lang="en-US" altLang="zh-CN" sz="2400" dirty="0">
                  <a:solidFill>
                    <a:schemeClr val="tx2">
                      <a:lumMod val="50000"/>
                    </a:schemeClr>
                  </a:solidFill>
                  <a:highlight>
                    <a:srgbClr val="00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highlight>
                    <a:srgbClr val="00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个模块的实例”。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600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05E11918-77AF-4C6F-A0BF-44FC19240870}"/>
              </a:ext>
            </a:extLst>
          </p:cNvPr>
          <p:cNvGrpSpPr/>
          <p:nvPr/>
        </p:nvGrpSpPr>
        <p:grpSpPr>
          <a:xfrm>
            <a:off x="99030" y="22749"/>
            <a:ext cx="8179244" cy="1402328"/>
            <a:chOff x="456755" y="721309"/>
            <a:chExt cx="9657112" cy="165570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6F68A8F-39D7-43B8-AD86-96B0886E3E75}"/>
                </a:ext>
              </a:extLst>
            </p:cNvPr>
            <p:cNvSpPr/>
            <p:nvPr/>
          </p:nvSpPr>
          <p:spPr>
            <a:xfrm>
              <a:off x="1239504" y="1193800"/>
              <a:ext cx="6520196" cy="571495"/>
            </a:xfrm>
            <a:prstGeom prst="rect">
              <a:avLst/>
            </a:prstGeom>
            <a:gradFill>
              <a:gsLst>
                <a:gs pos="62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76888B04-9D1C-4614-AD1C-93DFC2A9925F}"/>
                </a:ext>
              </a:extLst>
            </p:cNvPr>
            <p:cNvSpPr txBox="1">
              <a:spLocks/>
            </p:cNvSpPr>
            <p:nvPr/>
          </p:nvSpPr>
          <p:spPr>
            <a:xfrm>
              <a:off x="1731731" y="1198724"/>
              <a:ext cx="8382136" cy="590550"/>
            </a:xfrm>
            <a:prstGeom prst="rect">
              <a:avLst/>
            </a:prstGeom>
          </p:spPr>
          <p:txBody>
            <a:bodyPr vert="horz" lIns="109728" tIns="54864" rIns="109728" bIns="54864" rtlCol="0" anchor="ctr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u="none" kern="1200" cap="none" spc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altLang="zh-CN" dirty="0">
                  <a:ln w="13462">
                    <a:noFill/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2024-03-22</a:t>
              </a:r>
              <a:r>
                <a:rPr lang="zh-CN" altLang="en-US" dirty="0">
                  <a:ln w="13462">
                    <a:noFill/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实验内容</a:t>
              </a:r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E3DA600-330B-4943-B027-9071320A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55" y="721309"/>
              <a:ext cx="1533555" cy="1655708"/>
            </a:xfrm>
            <a:prstGeom prst="ellipse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6DE72B1-C6B5-4435-A365-C7ECCE1EE2AE}"/>
              </a:ext>
            </a:extLst>
          </p:cNvPr>
          <p:cNvGrpSpPr/>
          <p:nvPr/>
        </p:nvGrpSpPr>
        <p:grpSpPr>
          <a:xfrm>
            <a:off x="1078472" y="1363552"/>
            <a:ext cx="10067049" cy="530649"/>
            <a:chOff x="6278880" y="2319213"/>
            <a:chExt cx="14892384" cy="785001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5FA920F-5A8C-4388-9B38-9C67927598D9}"/>
                </a:ext>
              </a:extLst>
            </p:cNvPr>
            <p:cNvGrpSpPr/>
            <p:nvPr/>
          </p:nvGrpSpPr>
          <p:grpSpPr>
            <a:xfrm>
              <a:off x="6278880" y="2481720"/>
              <a:ext cx="14892384" cy="622494"/>
              <a:chOff x="4602480" y="3780299"/>
              <a:chExt cx="14892384" cy="622494"/>
            </a:xfrm>
          </p:grpSpPr>
          <p:sp>
            <p:nvSpPr>
              <p:cNvPr id="35" name="矩形: 剪去对角 34">
                <a:extLst>
                  <a:ext uri="{FF2B5EF4-FFF2-40B4-BE49-F238E27FC236}">
                    <a16:creationId xmlns:a16="http://schemas.microsoft.com/office/drawing/2014/main" id="{93A9CB2B-BF33-480A-A006-4334D7FCCF44}"/>
                  </a:ext>
                </a:extLst>
              </p:cNvPr>
              <p:cNvSpPr/>
              <p:nvPr/>
            </p:nvSpPr>
            <p:spPr>
              <a:xfrm>
                <a:off x="4666937" y="3780299"/>
                <a:ext cx="14827927" cy="466108"/>
              </a:xfrm>
              <a:prstGeom prst="snip2DiagRect">
                <a:avLst>
                  <a:gd name="adj1" fmla="val 5917"/>
                  <a:gd name="adj2" fmla="val 5878"/>
                </a:avLst>
              </a:prstGeom>
              <a:solidFill>
                <a:srgbClr val="0C67AC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72025A0A-0283-4C5D-A36F-231BF1790B47}"/>
                  </a:ext>
                </a:extLst>
              </p:cNvPr>
              <p:cNvSpPr/>
              <p:nvPr/>
            </p:nvSpPr>
            <p:spPr>
              <a:xfrm>
                <a:off x="4602480" y="4047986"/>
                <a:ext cx="1500503" cy="354807"/>
              </a:xfrm>
              <a:custGeom>
                <a:avLst/>
                <a:gdLst>
                  <a:gd name="connsiteX0" fmla="*/ 66675 w 1509713"/>
                  <a:gd name="connsiteY0" fmla="*/ 2381 h 357188"/>
                  <a:gd name="connsiteX1" fmla="*/ 0 w 1509713"/>
                  <a:gd name="connsiteY1" fmla="*/ 73819 h 357188"/>
                  <a:gd name="connsiteX2" fmla="*/ 0 w 1509713"/>
                  <a:gd name="connsiteY2" fmla="*/ 223838 h 357188"/>
                  <a:gd name="connsiteX3" fmla="*/ 135731 w 1509713"/>
                  <a:gd name="connsiteY3" fmla="*/ 223838 h 357188"/>
                  <a:gd name="connsiteX4" fmla="*/ 269081 w 1509713"/>
                  <a:gd name="connsiteY4" fmla="*/ 357188 h 357188"/>
                  <a:gd name="connsiteX5" fmla="*/ 1233488 w 1509713"/>
                  <a:gd name="connsiteY5" fmla="*/ 357188 h 357188"/>
                  <a:gd name="connsiteX6" fmla="*/ 1371600 w 1509713"/>
                  <a:gd name="connsiteY6" fmla="*/ 221456 h 357188"/>
                  <a:gd name="connsiteX7" fmla="*/ 1509713 w 1509713"/>
                  <a:gd name="connsiteY7" fmla="*/ 221456 h 357188"/>
                  <a:gd name="connsiteX8" fmla="*/ 1509713 w 1509713"/>
                  <a:gd name="connsiteY8" fmla="*/ 71438 h 357188"/>
                  <a:gd name="connsiteX9" fmla="*/ 1440656 w 1509713"/>
                  <a:gd name="connsiteY9" fmla="*/ 0 h 357188"/>
                  <a:gd name="connsiteX0" fmla="*/ 66675 w 1509713"/>
                  <a:gd name="connsiteY0" fmla="*/ 0 h 354807"/>
                  <a:gd name="connsiteX1" fmla="*/ 0 w 1509713"/>
                  <a:gd name="connsiteY1" fmla="*/ 71438 h 354807"/>
                  <a:gd name="connsiteX2" fmla="*/ 0 w 1509713"/>
                  <a:gd name="connsiteY2" fmla="*/ 221457 h 354807"/>
                  <a:gd name="connsiteX3" fmla="*/ 135731 w 1509713"/>
                  <a:gd name="connsiteY3" fmla="*/ 221457 h 354807"/>
                  <a:gd name="connsiteX4" fmla="*/ 269081 w 1509713"/>
                  <a:gd name="connsiteY4" fmla="*/ 354807 h 354807"/>
                  <a:gd name="connsiteX5" fmla="*/ 1233488 w 1509713"/>
                  <a:gd name="connsiteY5" fmla="*/ 354807 h 354807"/>
                  <a:gd name="connsiteX6" fmla="*/ 1371600 w 1509713"/>
                  <a:gd name="connsiteY6" fmla="*/ 219075 h 354807"/>
                  <a:gd name="connsiteX7" fmla="*/ 1509713 w 1509713"/>
                  <a:gd name="connsiteY7" fmla="*/ 219075 h 354807"/>
                  <a:gd name="connsiteX8" fmla="*/ 1509713 w 1509713"/>
                  <a:gd name="connsiteY8" fmla="*/ 69057 h 354807"/>
                  <a:gd name="connsiteX0" fmla="*/ 66675 w 1509713"/>
                  <a:gd name="connsiteY0" fmla="*/ 0 h 354807"/>
                  <a:gd name="connsiteX1" fmla="*/ 0 w 1509713"/>
                  <a:gd name="connsiteY1" fmla="*/ 71438 h 354807"/>
                  <a:gd name="connsiteX2" fmla="*/ 0 w 1509713"/>
                  <a:gd name="connsiteY2" fmla="*/ 221457 h 354807"/>
                  <a:gd name="connsiteX3" fmla="*/ 135731 w 1509713"/>
                  <a:gd name="connsiteY3" fmla="*/ 221457 h 354807"/>
                  <a:gd name="connsiteX4" fmla="*/ 269081 w 1509713"/>
                  <a:gd name="connsiteY4" fmla="*/ 354807 h 354807"/>
                  <a:gd name="connsiteX5" fmla="*/ 1233488 w 1509713"/>
                  <a:gd name="connsiteY5" fmla="*/ 354807 h 354807"/>
                  <a:gd name="connsiteX6" fmla="*/ 1371600 w 1509713"/>
                  <a:gd name="connsiteY6" fmla="*/ 219075 h 354807"/>
                  <a:gd name="connsiteX7" fmla="*/ 1509713 w 1509713"/>
                  <a:gd name="connsiteY7" fmla="*/ 219075 h 35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9713" h="354807">
                    <a:moveTo>
                      <a:pt x="66675" y="0"/>
                    </a:moveTo>
                    <a:lnTo>
                      <a:pt x="0" y="71438"/>
                    </a:lnTo>
                    <a:lnTo>
                      <a:pt x="0" y="221457"/>
                    </a:lnTo>
                    <a:lnTo>
                      <a:pt x="135731" y="221457"/>
                    </a:lnTo>
                    <a:lnTo>
                      <a:pt x="269081" y="354807"/>
                    </a:lnTo>
                    <a:lnTo>
                      <a:pt x="1233488" y="354807"/>
                    </a:lnTo>
                    <a:lnTo>
                      <a:pt x="1371600" y="219075"/>
                    </a:lnTo>
                    <a:lnTo>
                      <a:pt x="1509713" y="219075"/>
                    </a:lnTo>
                  </a:path>
                </a:pathLst>
              </a:custGeom>
              <a:noFill/>
              <a:ln>
                <a:solidFill>
                  <a:srgbClr val="044170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sp>
          <p:nvSpPr>
            <p:cNvPr id="34" name="Text Box 29">
              <a:extLst>
                <a:ext uri="{FF2B5EF4-FFF2-40B4-BE49-F238E27FC236}">
                  <a16:creationId xmlns:a16="http://schemas.microsoft.com/office/drawing/2014/main" id="{EF4D12C9-D992-46B7-86DD-339496FF4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38" y="2319213"/>
              <a:ext cx="14324871" cy="765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ctr">
                <a:lnSpc>
                  <a:spcPct val="125000"/>
                </a:lnSpc>
                <a:buClrTx/>
                <a:buSzTx/>
                <a:buFont typeface="Wingdings" panose="05000000000000000000" pitchFamily="2" charset="2"/>
                <a:buNone/>
                <a:defRPr sz="2800" b="1">
                  <a:solidFill>
                    <a:srgbClr val="003964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zh-CN" altLang="en-US" sz="2400" b="0" dirty="0">
                  <a:solidFill>
                    <a:schemeClr val="bg1"/>
                  </a:solidFill>
                </a:rPr>
                <a:t>实验</a:t>
              </a:r>
              <a:r>
                <a:rPr lang="en-US" altLang="zh-CN" sz="2400" b="0" dirty="0">
                  <a:solidFill>
                    <a:schemeClr val="bg1"/>
                  </a:solidFill>
                </a:rPr>
                <a:t>1 </a:t>
              </a:r>
              <a:r>
                <a:rPr lang="zh-CN" altLang="en-US" sz="2400" b="0" dirty="0">
                  <a:solidFill>
                    <a:schemeClr val="bg1"/>
                  </a:solidFill>
                </a:rPr>
                <a:t>构建基于</a:t>
              </a:r>
              <a:r>
                <a:rPr lang="en-US" altLang="zh-CN" sz="2400" b="0" dirty="0" err="1">
                  <a:solidFill>
                    <a:schemeClr val="bg1"/>
                  </a:solidFill>
                </a:rPr>
                <a:t>SoCLib</a:t>
              </a:r>
              <a:r>
                <a:rPr lang="zh-CN" altLang="en-US" sz="2400" b="0" dirty="0">
                  <a:solidFill>
                    <a:schemeClr val="bg1"/>
                  </a:solidFill>
                </a:rPr>
                <a:t>的单核</a:t>
              </a:r>
              <a:r>
                <a:rPr lang="en-US" altLang="zh-CN" sz="2400" b="0" dirty="0">
                  <a:solidFill>
                    <a:schemeClr val="bg1"/>
                  </a:solidFill>
                </a:rPr>
                <a:t>SoC</a:t>
              </a:r>
              <a:endParaRPr lang="zh-CN" altLang="en-US" sz="2400" b="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3B3147D-07D1-4092-89B6-3AC5B8AC8F12}"/>
              </a:ext>
            </a:extLst>
          </p:cNvPr>
          <p:cNvCxnSpPr>
            <a:cxnSpLocks/>
          </p:cNvCxnSpPr>
          <p:nvPr/>
        </p:nvCxnSpPr>
        <p:spPr>
          <a:xfrm flipV="1">
            <a:off x="1610772" y="1929772"/>
            <a:ext cx="0" cy="4125588"/>
          </a:xfrm>
          <a:prstGeom prst="line">
            <a:avLst/>
          </a:prstGeom>
          <a:ln w="19050">
            <a:solidFill>
              <a:srgbClr val="044170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6346E34-A080-43BC-8984-CA1D874EB6B7}"/>
              </a:ext>
            </a:extLst>
          </p:cNvPr>
          <p:cNvGrpSpPr/>
          <p:nvPr/>
        </p:nvGrpSpPr>
        <p:grpSpPr>
          <a:xfrm>
            <a:off x="1530048" y="2078374"/>
            <a:ext cx="9901677" cy="461665"/>
            <a:chOff x="6113558" y="2544777"/>
            <a:chExt cx="9901677" cy="461665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7F38545-0D39-4F5D-80C2-7EB76CDC4A69}"/>
                </a:ext>
              </a:extLst>
            </p:cNvPr>
            <p:cNvSpPr/>
            <p:nvPr/>
          </p:nvSpPr>
          <p:spPr>
            <a:xfrm>
              <a:off x="6113558" y="2677184"/>
              <a:ext cx="171450" cy="17145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C6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b="1" dirty="0">
                <a:solidFill>
                  <a:schemeClr val="tx2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4" name="TextBox 38">
              <a:extLst>
                <a:ext uri="{FF2B5EF4-FFF2-40B4-BE49-F238E27FC236}">
                  <a16:creationId xmlns:a16="http://schemas.microsoft.com/office/drawing/2014/main" id="{DB5AC317-FED0-4150-89BB-AA33CF7CC69B}"/>
                </a:ext>
              </a:extLst>
            </p:cNvPr>
            <p:cNvSpPr txBox="1"/>
            <p:nvPr/>
          </p:nvSpPr>
          <p:spPr>
            <a:xfrm>
              <a:off x="6370731" y="2544777"/>
              <a:ext cx="96445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了解</a:t>
              </a:r>
              <a:r>
                <a:rPr lang="en-US" altLang="zh-CN" sz="2400" dirty="0" err="1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SoCLib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电子系统级仿真平台</a:t>
              </a: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E2359207-7E83-432C-ACF8-404352BF8818}"/>
              </a:ext>
            </a:extLst>
          </p:cNvPr>
          <p:cNvGrpSpPr/>
          <p:nvPr/>
        </p:nvGrpSpPr>
        <p:grpSpPr>
          <a:xfrm>
            <a:off x="1530048" y="2799734"/>
            <a:ext cx="9901677" cy="461665"/>
            <a:chOff x="6113558" y="2544777"/>
            <a:chExt cx="9901677" cy="461665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7C1E57AB-3B5F-41B9-871E-0B2A6FDD6419}"/>
                </a:ext>
              </a:extLst>
            </p:cNvPr>
            <p:cNvSpPr/>
            <p:nvPr/>
          </p:nvSpPr>
          <p:spPr>
            <a:xfrm>
              <a:off x="6113558" y="2677184"/>
              <a:ext cx="171450" cy="17145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C6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b="1" dirty="0">
                <a:solidFill>
                  <a:schemeClr val="tx2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4" name="TextBox 38">
              <a:extLst>
                <a:ext uri="{FF2B5EF4-FFF2-40B4-BE49-F238E27FC236}">
                  <a16:creationId xmlns:a16="http://schemas.microsoft.com/office/drawing/2014/main" id="{E407F9F3-1221-4E24-8C05-6A635EEB468F}"/>
                </a:ext>
              </a:extLst>
            </p:cNvPr>
            <p:cNvSpPr txBox="1"/>
            <p:nvPr/>
          </p:nvSpPr>
          <p:spPr>
            <a:xfrm>
              <a:off x="6370731" y="2544777"/>
              <a:ext cx="96445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学会如何在</a:t>
              </a:r>
              <a:r>
                <a:rPr lang="en-US" altLang="zh-CN" sz="2400" dirty="0" err="1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SoCLib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平台上添加新的硬件模块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9E8903D-44C6-4DF9-8246-88E3DD701E2F}"/>
              </a:ext>
            </a:extLst>
          </p:cNvPr>
          <p:cNvGrpSpPr/>
          <p:nvPr/>
        </p:nvGrpSpPr>
        <p:grpSpPr>
          <a:xfrm>
            <a:off x="1530048" y="3643014"/>
            <a:ext cx="9901677" cy="461665"/>
            <a:chOff x="6113558" y="2544777"/>
            <a:chExt cx="9901677" cy="461665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F7AE2B4-38AC-4BC8-8AC3-CF0A5A9DC446}"/>
                </a:ext>
              </a:extLst>
            </p:cNvPr>
            <p:cNvSpPr/>
            <p:nvPr/>
          </p:nvSpPr>
          <p:spPr>
            <a:xfrm>
              <a:off x="6113558" y="2677184"/>
              <a:ext cx="171450" cy="17145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C6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b="1" dirty="0">
                <a:solidFill>
                  <a:schemeClr val="tx2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7" name="TextBox 38">
              <a:extLst>
                <a:ext uri="{FF2B5EF4-FFF2-40B4-BE49-F238E27FC236}">
                  <a16:creationId xmlns:a16="http://schemas.microsoft.com/office/drawing/2014/main" id="{E89C176B-678C-49FD-A878-2F69745401D5}"/>
                </a:ext>
              </a:extLst>
            </p:cNvPr>
            <p:cNvSpPr txBox="1"/>
            <p:nvPr/>
          </p:nvSpPr>
          <p:spPr>
            <a:xfrm>
              <a:off x="6370731" y="2544777"/>
              <a:ext cx="96445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编写简单的</a:t>
              </a:r>
              <a:r>
                <a:rPr lang="en-US" altLang="zh-CN" sz="24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语言程序验证所添加的模块的正确性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13569BB-5F9E-4636-846E-41F89785732A}"/>
              </a:ext>
            </a:extLst>
          </p:cNvPr>
          <p:cNvGrpSpPr/>
          <p:nvPr/>
        </p:nvGrpSpPr>
        <p:grpSpPr>
          <a:xfrm>
            <a:off x="1530048" y="4496454"/>
            <a:ext cx="9901677" cy="461665"/>
            <a:chOff x="6113558" y="2544777"/>
            <a:chExt cx="9901677" cy="461665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2A2DD0A-86CA-4A46-B287-B79F7ABDBC50}"/>
                </a:ext>
              </a:extLst>
            </p:cNvPr>
            <p:cNvSpPr/>
            <p:nvPr/>
          </p:nvSpPr>
          <p:spPr>
            <a:xfrm>
              <a:off x="6113558" y="2677184"/>
              <a:ext cx="171450" cy="17145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C6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b="1" dirty="0">
                <a:solidFill>
                  <a:schemeClr val="tx2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0" name="TextBox 38">
              <a:extLst>
                <a:ext uri="{FF2B5EF4-FFF2-40B4-BE49-F238E27FC236}">
                  <a16:creationId xmlns:a16="http://schemas.microsoft.com/office/drawing/2014/main" id="{99C19C49-AA27-404B-82B8-E6C6A55A9DA9}"/>
                </a:ext>
              </a:extLst>
            </p:cNvPr>
            <p:cNvSpPr txBox="1"/>
            <p:nvPr/>
          </p:nvSpPr>
          <p:spPr>
            <a:xfrm>
              <a:off x="6370731" y="2544777"/>
              <a:ext cx="96445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在单核</a:t>
              </a:r>
              <a:r>
                <a:rPr lang="en-US" altLang="zh-CN" sz="24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SoC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上实现串行</a:t>
              </a:r>
              <a:r>
                <a:rPr lang="en-US" altLang="zh-CN" sz="2400" dirty="0" err="1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MJPEG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解码应用，验证所搭建的</a:t>
              </a:r>
              <a:r>
                <a:rPr lang="en-US" altLang="zh-CN" sz="24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SoC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的正确性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06D48BC-D69D-4D39-A738-B5E9FA5DE6FD}"/>
              </a:ext>
            </a:extLst>
          </p:cNvPr>
          <p:cNvGrpSpPr/>
          <p:nvPr/>
        </p:nvGrpSpPr>
        <p:grpSpPr>
          <a:xfrm>
            <a:off x="1530048" y="5410854"/>
            <a:ext cx="9901677" cy="461665"/>
            <a:chOff x="6113558" y="2544777"/>
            <a:chExt cx="9901677" cy="461665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8DF3FD2-408A-44CC-9163-7B62692CC7EE}"/>
                </a:ext>
              </a:extLst>
            </p:cNvPr>
            <p:cNvSpPr/>
            <p:nvPr/>
          </p:nvSpPr>
          <p:spPr>
            <a:xfrm>
              <a:off x="6113558" y="2677184"/>
              <a:ext cx="171450" cy="17145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C6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b="1" dirty="0">
                <a:solidFill>
                  <a:schemeClr val="tx2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3" name="TextBox 38">
              <a:extLst>
                <a:ext uri="{FF2B5EF4-FFF2-40B4-BE49-F238E27FC236}">
                  <a16:creationId xmlns:a16="http://schemas.microsoft.com/office/drawing/2014/main" id="{869D986C-9E72-44EE-BB20-8A0680DB509F}"/>
                </a:ext>
              </a:extLst>
            </p:cNvPr>
            <p:cNvSpPr txBox="1"/>
            <p:nvPr/>
          </p:nvSpPr>
          <p:spPr>
            <a:xfrm>
              <a:off x="6370731" y="2544777"/>
              <a:ext cx="96445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分析程序在单核上的运行时间，思考如何对算法进行并行化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468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05E11918-77AF-4C6F-A0BF-44FC19240870}"/>
              </a:ext>
            </a:extLst>
          </p:cNvPr>
          <p:cNvGrpSpPr/>
          <p:nvPr/>
        </p:nvGrpSpPr>
        <p:grpSpPr>
          <a:xfrm>
            <a:off x="99030" y="22749"/>
            <a:ext cx="8179244" cy="1402328"/>
            <a:chOff x="456755" y="721309"/>
            <a:chExt cx="9657112" cy="165570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6F68A8F-39D7-43B8-AD86-96B0886E3E75}"/>
                </a:ext>
              </a:extLst>
            </p:cNvPr>
            <p:cNvSpPr/>
            <p:nvPr/>
          </p:nvSpPr>
          <p:spPr>
            <a:xfrm>
              <a:off x="1239504" y="1193800"/>
              <a:ext cx="6520196" cy="571495"/>
            </a:xfrm>
            <a:prstGeom prst="rect">
              <a:avLst/>
            </a:prstGeom>
            <a:gradFill>
              <a:gsLst>
                <a:gs pos="62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76888B04-9D1C-4614-AD1C-93DFC2A9925F}"/>
                </a:ext>
              </a:extLst>
            </p:cNvPr>
            <p:cNvSpPr txBox="1">
              <a:spLocks/>
            </p:cNvSpPr>
            <p:nvPr/>
          </p:nvSpPr>
          <p:spPr>
            <a:xfrm>
              <a:off x="1731731" y="1198724"/>
              <a:ext cx="8382136" cy="590550"/>
            </a:xfrm>
            <a:prstGeom prst="rect">
              <a:avLst/>
            </a:prstGeom>
          </p:spPr>
          <p:txBody>
            <a:bodyPr vert="horz" lIns="109728" tIns="54864" rIns="109728" bIns="54864" rtlCol="0" anchor="ctr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u="none" kern="1200" cap="none" spc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dirty="0">
                  <a:ln w="13462">
                    <a:noFill/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实验步骤</a:t>
              </a:r>
              <a:r>
                <a:rPr lang="en-US" altLang="zh-CN" dirty="0">
                  <a:ln w="13462">
                    <a:noFill/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ln w="13462">
                    <a:noFill/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：初始</a:t>
              </a:r>
              <a:r>
                <a:rPr lang="en-US" altLang="zh-CN" dirty="0">
                  <a:ln w="13462">
                    <a:noFill/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SoC</a:t>
              </a:r>
              <a:r>
                <a:rPr lang="zh-CN" altLang="en-US" dirty="0">
                  <a:ln w="13462">
                    <a:noFill/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平台</a:t>
              </a:r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E3DA600-330B-4943-B027-9071320A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55" y="721309"/>
              <a:ext cx="1533555" cy="1655708"/>
            </a:xfrm>
            <a:prstGeom prst="ellipse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314D7B-49B9-4E09-956B-CAF249CC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28" y="1284923"/>
            <a:ext cx="6117166" cy="470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A6B35FA1-2C1B-40E1-8908-247CE725CB44}"/>
              </a:ext>
            </a:extLst>
          </p:cNvPr>
          <p:cNvSpPr txBox="1"/>
          <p:nvPr/>
        </p:nvSpPr>
        <p:spPr>
          <a:xfrm>
            <a:off x="1194179" y="6167120"/>
            <a:ext cx="980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kern="10" dirty="0">
                <a:ln w="9525">
                  <a:round/>
                  <a:headEnd/>
                  <a:tailEnd/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实现该平台的顶层文件</a:t>
            </a:r>
            <a:r>
              <a:rPr lang="en-US" altLang="zh-CN" sz="2400" kern="10" dirty="0" err="1">
                <a:ln w="9525">
                  <a:round/>
                  <a:headEnd/>
                  <a:tailEnd/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top.cpp</a:t>
            </a:r>
            <a:r>
              <a:rPr lang="zh-CN" altLang="en-US" sz="2400" kern="10" dirty="0">
                <a:ln w="9525">
                  <a:round/>
                  <a:headEnd/>
                  <a:tailEnd/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位于</a:t>
            </a:r>
            <a:r>
              <a:rPr lang="en-US" altLang="zh-CN" sz="2400" kern="10" dirty="0">
                <a:ln w="9525">
                  <a:round/>
                  <a:headEnd/>
                  <a:tailEnd/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400" kern="10" dirty="0" err="1">
                <a:ln w="9525">
                  <a:round/>
                  <a:headEnd/>
                  <a:tailEnd/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projet_soc</a:t>
            </a:r>
            <a:r>
              <a:rPr lang="en-US" altLang="zh-CN" sz="2400" kern="10" dirty="0">
                <a:ln w="9525">
                  <a:round/>
                  <a:headEnd/>
                  <a:tailEnd/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/TP/</a:t>
            </a:r>
            <a:r>
              <a:rPr lang="en-US" altLang="zh-CN" sz="2400" kern="10" dirty="0" err="1">
                <a:ln w="9525">
                  <a:round/>
                  <a:headEnd/>
                  <a:tailEnd/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TP0</a:t>
            </a:r>
            <a:r>
              <a:rPr lang="en-US" altLang="zh-CN" sz="2400" kern="10" dirty="0">
                <a:ln w="9525">
                  <a:round/>
                  <a:headEnd/>
                  <a:tailEnd/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400" kern="10" dirty="0" err="1">
                <a:ln w="9525">
                  <a:round/>
                  <a:headEnd/>
                  <a:tailEnd/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HW</a:t>
            </a:r>
            <a:endParaRPr lang="zh-CN" altLang="en-US" sz="2400" kern="10" dirty="0">
              <a:ln w="9525">
                <a:round/>
                <a:headEnd/>
                <a:tailEnd/>
              </a:ln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77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05E11918-77AF-4C6F-A0BF-44FC19240870}"/>
              </a:ext>
            </a:extLst>
          </p:cNvPr>
          <p:cNvGrpSpPr/>
          <p:nvPr/>
        </p:nvGrpSpPr>
        <p:grpSpPr>
          <a:xfrm>
            <a:off x="99030" y="22749"/>
            <a:ext cx="8179244" cy="1402328"/>
            <a:chOff x="456755" y="721309"/>
            <a:chExt cx="9657112" cy="165570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6F68A8F-39D7-43B8-AD86-96B0886E3E75}"/>
                </a:ext>
              </a:extLst>
            </p:cNvPr>
            <p:cNvSpPr/>
            <p:nvPr/>
          </p:nvSpPr>
          <p:spPr>
            <a:xfrm>
              <a:off x="1239504" y="1193800"/>
              <a:ext cx="6520196" cy="571495"/>
            </a:xfrm>
            <a:prstGeom prst="rect">
              <a:avLst/>
            </a:prstGeom>
            <a:gradFill>
              <a:gsLst>
                <a:gs pos="62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76888B04-9D1C-4614-AD1C-93DFC2A9925F}"/>
                </a:ext>
              </a:extLst>
            </p:cNvPr>
            <p:cNvSpPr txBox="1">
              <a:spLocks/>
            </p:cNvSpPr>
            <p:nvPr/>
          </p:nvSpPr>
          <p:spPr>
            <a:xfrm>
              <a:off x="1731731" y="1198724"/>
              <a:ext cx="8382136" cy="590550"/>
            </a:xfrm>
            <a:prstGeom prst="rect">
              <a:avLst/>
            </a:prstGeom>
          </p:spPr>
          <p:txBody>
            <a:bodyPr vert="horz" lIns="109728" tIns="54864" rIns="109728" bIns="54864" rtlCol="0" anchor="ctr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u="none" kern="1200" cap="none" spc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dirty="0">
                  <a:ln w="13462">
                    <a:noFill/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实验步骤</a:t>
              </a:r>
              <a:r>
                <a:rPr lang="en-US" altLang="zh-CN" dirty="0">
                  <a:ln w="13462">
                    <a:noFill/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dirty="0">
                  <a:ln w="13462">
                    <a:noFill/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：构建目标</a:t>
              </a:r>
              <a:r>
                <a:rPr lang="en-US" altLang="zh-CN" dirty="0">
                  <a:ln w="13462">
                    <a:noFill/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SoC</a:t>
              </a:r>
              <a:r>
                <a:rPr lang="zh-CN" altLang="en-US" dirty="0">
                  <a:ln w="13462">
                    <a:noFill/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平台</a:t>
              </a:r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E3DA600-330B-4943-B027-9071320A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55" y="721309"/>
              <a:ext cx="1533555" cy="1655708"/>
            </a:xfrm>
            <a:prstGeom prst="ellipse">
              <a:avLst/>
            </a:prstGeom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CA6CDF-7FD0-489A-977A-1170B4F03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099" y="1276674"/>
            <a:ext cx="9477953" cy="474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1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05E11918-77AF-4C6F-A0BF-44FC19240870}"/>
              </a:ext>
            </a:extLst>
          </p:cNvPr>
          <p:cNvGrpSpPr/>
          <p:nvPr/>
        </p:nvGrpSpPr>
        <p:grpSpPr>
          <a:xfrm>
            <a:off x="99030" y="22749"/>
            <a:ext cx="8179244" cy="1402328"/>
            <a:chOff x="456755" y="721309"/>
            <a:chExt cx="9657112" cy="165570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6F68A8F-39D7-43B8-AD86-96B0886E3E75}"/>
                </a:ext>
              </a:extLst>
            </p:cNvPr>
            <p:cNvSpPr/>
            <p:nvPr/>
          </p:nvSpPr>
          <p:spPr>
            <a:xfrm>
              <a:off x="1239504" y="1193800"/>
              <a:ext cx="6520196" cy="571495"/>
            </a:xfrm>
            <a:prstGeom prst="rect">
              <a:avLst/>
            </a:prstGeom>
            <a:gradFill>
              <a:gsLst>
                <a:gs pos="62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76888B04-9D1C-4614-AD1C-93DFC2A9925F}"/>
                </a:ext>
              </a:extLst>
            </p:cNvPr>
            <p:cNvSpPr txBox="1">
              <a:spLocks/>
            </p:cNvSpPr>
            <p:nvPr/>
          </p:nvSpPr>
          <p:spPr>
            <a:xfrm>
              <a:off x="1731731" y="1198724"/>
              <a:ext cx="8382136" cy="590550"/>
            </a:xfrm>
            <a:prstGeom prst="rect">
              <a:avLst/>
            </a:prstGeom>
          </p:spPr>
          <p:txBody>
            <a:bodyPr vert="horz" lIns="109728" tIns="54864" rIns="109728" bIns="54864" rtlCol="0" anchor="ctr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u="none" kern="1200" cap="none" spc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dirty="0">
                  <a:ln w="13462">
                    <a:noFill/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实验步骤</a:t>
              </a:r>
              <a:r>
                <a:rPr lang="en-US" altLang="zh-CN" dirty="0">
                  <a:ln w="13462">
                    <a:noFill/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dirty="0">
                  <a:ln w="13462">
                    <a:noFill/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：构建目标</a:t>
              </a:r>
              <a:r>
                <a:rPr lang="en-US" altLang="zh-CN" dirty="0">
                  <a:ln w="13462">
                    <a:noFill/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SoC</a:t>
              </a:r>
              <a:r>
                <a:rPr lang="zh-CN" altLang="en-US" dirty="0">
                  <a:ln w="13462">
                    <a:noFill/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平台</a:t>
              </a:r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E3DA600-330B-4943-B027-9071320A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55" y="721309"/>
              <a:ext cx="1533555" cy="1655708"/>
            </a:xfrm>
            <a:prstGeom prst="ellipse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6FBC6E1-B257-41ED-9D6A-194778984190}"/>
              </a:ext>
            </a:extLst>
          </p:cNvPr>
          <p:cNvGrpSpPr/>
          <p:nvPr/>
        </p:nvGrpSpPr>
        <p:grpSpPr>
          <a:xfrm>
            <a:off x="1078472" y="1363552"/>
            <a:ext cx="10067049" cy="530649"/>
            <a:chOff x="6278880" y="2319213"/>
            <a:chExt cx="14892384" cy="78500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EE21898-0D48-46EA-A50D-370207173A7A}"/>
                </a:ext>
              </a:extLst>
            </p:cNvPr>
            <p:cNvGrpSpPr/>
            <p:nvPr/>
          </p:nvGrpSpPr>
          <p:grpSpPr>
            <a:xfrm>
              <a:off x="6278880" y="2481720"/>
              <a:ext cx="14892384" cy="622494"/>
              <a:chOff x="4602480" y="3780299"/>
              <a:chExt cx="14892384" cy="622494"/>
            </a:xfrm>
          </p:grpSpPr>
          <p:sp>
            <p:nvSpPr>
              <p:cNvPr id="10" name="矩形: 剪去对角 9">
                <a:extLst>
                  <a:ext uri="{FF2B5EF4-FFF2-40B4-BE49-F238E27FC236}">
                    <a16:creationId xmlns:a16="http://schemas.microsoft.com/office/drawing/2014/main" id="{9ED27D9C-CC98-4548-AF03-147EFC2FCFFA}"/>
                  </a:ext>
                </a:extLst>
              </p:cNvPr>
              <p:cNvSpPr/>
              <p:nvPr/>
            </p:nvSpPr>
            <p:spPr>
              <a:xfrm>
                <a:off x="4666937" y="3780299"/>
                <a:ext cx="14827927" cy="466108"/>
              </a:xfrm>
              <a:prstGeom prst="snip2DiagRect">
                <a:avLst>
                  <a:gd name="adj1" fmla="val 5917"/>
                  <a:gd name="adj2" fmla="val 5878"/>
                </a:avLst>
              </a:prstGeom>
              <a:solidFill>
                <a:srgbClr val="0C67AC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E6252D03-6ABF-4B12-8D7D-7DF18F54A843}"/>
                  </a:ext>
                </a:extLst>
              </p:cNvPr>
              <p:cNvSpPr/>
              <p:nvPr/>
            </p:nvSpPr>
            <p:spPr>
              <a:xfrm>
                <a:off x="4602480" y="4047986"/>
                <a:ext cx="1500503" cy="354807"/>
              </a:xfrm>
              <a:custGeom>
                <a:avLst/>
                <a:gdLst>
                  <a:gd name="connsiteX0" fmla="*/ 66675 w 1509713"/>
                  <a:gd name="connsiteY0" fmla="*/ 2381 h 357188"/>
                  <a:gd name="connsiteX1" fmla="*/ 0 w 1509713"/>
                  <a:gd name="connsiteY1" fmla="*/ 73819 h 357188"/>
                  <a:gd name="connsiteX2" fmla="*/ 0 w 1509713"/>
                  <a:gd name="connsiteY2" fmla="*/ 223838 h 357188"/>
                  <a:gd name="connsiteX3" fmla="*/ 135731 w 1509713"/>
                  <a:gd name="connsiteY3" fmla="*/ 223838 h 357188"/>
                  <a:gd name="connsiteX4" fmla="*/ 269081 w 1509713"/>
                  <a:gd name="connsiteY4" fmla="*/ 357188 h 357188"/>
                  <a:gd name="connsiteX5" fmla="*/ 1233488 w 1509713"/>
                  <a:gd name="connsiteY5" fmla="*/ 357188 h 357188"/>
                  <a:gd name="connsiteX6" fmla="*/ 1371600 w 1509713"/>
                  <a:gd name="connsiteY6" fmla="*/ 221456 h 357188"/>
                  <a:gd name="connsiteX7" fmla="*/ 1509713 w 1509713"/>
                  <a:gd name="connsiteY7" fmla="*/ 221456 h 357188"/>
                  <a:gd name="connsiteX8" fmla="*/ 1509713 w 1509713"/>
                  <a:gd name="connsiteY8" fmla="*/ 71438 h 357188"/>
                  <a:gd name="connsiteX9" fmla="*/ 1440656 w 1509713"/>
                  <a:gd name="connsiteY9" fmla="*/ 0 h 357188"/>
                  <a:gd name="connsiteX0" fmla="*/ 66675 w 1509713"/>
                  <a:gd name="connsiteY0" fmla="*/ 0 h 354807"/>
                  <a:gd name="connsiteX1" fmla="*/ 0 w 1509713"/>
                  <a:gd name="connsiteY1" fmla="*/ 71438 h 354807"/>
                  <a:gd name="connsiteX2" fmla="*/ 0 w 1509713"/>
                  <a:gd name="connsiteY2" fmla="*/ 221457 h 354807"/>
                  <a:gd name="connsiteX3" fmla="*/ 135731 w 1509713"/>
                  <a:gd name="connsiteY3" fmla="*/ 221457 h 354807"/>
                  <a:gd name="connsiteX4" fmla="*/ 269081 w 1509713"/>
                  <a:gd name="connsiteY4" fmla="*/ 354807 h 354807"/>
                  <a:gd name="connsiteX5" fmla="*/ 1233488 w 1509713"/>
                  <a:gd name="connsiteY5" fmla="*/ 354807 h 354807"/>
                  <a:gd name="connsiteX6" fmla="*/ 1371600 w 1509713"/>
                  <a:gd name="connsiteY6" fmla="*/ 219075 h 354807"/>
                  <a:gd name="connsiteX7" fmla="*/ 1509713 w 1509713"/>
                  <a:gd name="connsiteY7" fmla="*/ 219075 h 354807"/>
                  <a:gd name="connsiteX8" fmla="*/ 1509713 w 1509713"/>
                  <a:gd name="connsiteY8" fmla="*/ 69057 h 354807"/>
                  <a:gd name="connsiteX0" fmla="*/ 66675 w 1509713"/>
                  <a:gd name="connsiteY0" fmla="*/ 0 h 354807"/>
                  <a:gd name="connsiteX1" fmla="*/ 0 w 1509713"/>
                  <a:gd name="connsiteY1" fmla="*/ 71438 h 354807"/>
                  <a:gd name="connsiteX2" fmla="*/ 0 w 1509713"/>
                  <a:gd name="connsiteY2" fmla="*/ 221457 h 354807"/>
                  <a:gd name="connsiteX3" fmla="*/ 135731 w 1509713"/>
                  <a:gd name="connsiteY3" fmla="*/ 221457 h 354807"/>
                  <a:gd name="connsiteX4" fmla="*/ 269081 w 1509713"/>
                  <a:gd name="connsiteY4" fmla="*/ 354807 h 354807"/>
                  <a:gd name="connsiteX5" fmla="*/ 1233488 w 1509713"/>
                  <a:gd name="connsiteY5" fmla="*/ 354807 h 354807"/>
                  <a:gd name="connsiteX6" fmla="*/ 1371600 w 1509713"/>
                  <a:gd name="connsiteY6" fmla="*/ 219075 h 354807"/>
                  <a:gd name="connsiteX7" fmla="*/ 1509713 w 1509713"/>
                  <a:gd name="connsiteY7" fmla="*/ 219075 h 35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9713" h="354807">
                    <a:moveTo>
                      <a:pt x="66675" y="0"/>
                    </a:moveTo>
                    <a:lnTo>
                      <a:pt x="0" y="71438"/>
                    </a:lnTo>
                    <a:lnTo>
                      <a:pt x="0" y="221457"/>
                    </a:lnTo>
                    <a:lnTo>
                      <a:pt x="135731" y="221457"/>
                    </a:lnTo>
                    <a:lnTo>
                      <a:pt x="269081" y="354807"/>
                    </a:lnTo>
                    <a:lnTo>
                      <a:pt x="1233488" y="354807"/>
                    </a:lnTo>
                    <a:lnTo>
                      <a:pt x="1371600" y="219075"/>
                    </a:lnTo>
                    <a:lnTo>
                      <a:pt x="1509713" y="219075"/>
                    </a:lnTo>
                  </a:path>
                </a:pathLst>
              </a:custGeom>
              <a:noFill/>
              <a:ln>
                <a:solidFill>
                  <a:srgbClr val="044170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sp>
          <p:nvSpPr>
            <p:cNvPr id="9" name="Text Box 29">
              <a:extLst>
                <a:ext uri="{FF2B5EF4-FFF2-40B4-BE49-F238E27FC236}">
                  <a16:creationId xmlns:a16="http://schemas.microsoft.com/office/drawing/2014/main" id="{1053A8F1-7B21-4298-B9B0-D592B942F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38" y="2319213"/>
              <a:ext cx="14324871" cy="765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ctr">
                <a:lnSpc>
                  <a:spcPct val="125000"/>
                </a:lnSpc>
                <a:buClrTx/>
                <a:buSzTx/>
                <a:buFont typeface="Wingdings" panose="05000000000000000000" pitchFamily="2" charset="2"/>
                <a:buNone/>
                <a:defRPr sz="2800" b="1">
                  <a:solidFill>
                    <a:srgbClr val="003964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zh-CN" altLang="en-US" sz="2400" b="0" dirty="0">
                  <a:solidFill>
                    <a:schemeClr val="bg1"/>
                  </a:solidFill>
                </a:rPr>
                <a:t>基于</a:t>
              </a:r>
              <a:r>
                <a:rPr lang="en-US" altLang="zh-CN" sz="2400" b="0" dirty="0" err="1">
                  <a:solidFill>
                    <a:schemeClr val="bg1"/>
                  </a:solidFill>
                </a:rPr>
                <a:t>SoCLib</a:t>
              </a:r>
              <a:r>
                <a:rPr lang="zh-CN" altLang="en-US" sz="2400" b="0" dirty="0">
                  <a:solidFill>
                    <a:schemeClr val="bg1"/>
                  </a:solidFill>
                </a:rPr>
                <a:t>添加各个设备模块时，应重点检查以下几个方面</a:t>
              </a: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95F2605-31F0-4D5B-8E54-4A01A323AA34}"/>
              </a:ext>
            </a:extLst>
          </p:cNvPr>
          <p:cNvCxnSpPr>
            <a:cxnSpLocks/>
          </p:cNvCxnSpPr>
          <p:nvPr/>
        </p:nvCxnSpPr>
        <p:spPr>
          <a:xfrm flipV="1">
            <a:off x="1610772" y="1929772"/>
            <a:ext cx="0" cy="4125588"/>
          </a:xfrm>
          <a:prstGeom prst="line">
            <a:avLst/>
          </a:prstGeom>
          <a:ln w="19050">
            <a:solidFill>
              <a:srgbClr val="044170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B669292-6750-4679-AD97-583B6FA6078E}"/>
              </a:ext>
            </a:extLst>
          </p:cNvPr>
          <p:cNvGrpSpPr/>
          <p:nvPr/>
        </p:nvGrpSpPr>
        <p:grpSpPr>
          <a:xfrm>
            <a:off x="1530048" y="2078374"/>
            <a:ext cx="9901677" cy="461665"/>
            <a:chOff x="6113558" y="2544777"/>
            <a:chExt cx="9901677" cy="461665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AECE7F2-CFED-4326-A8B5-B5E0AAB09DE6}"/>
                </a:ext>
              </a:extLst>
            </p:cNvPr>
            <p:cNvSpPr/>
            <p:nvPr/>
          </p:nvSpPr>
          <p:spPr>
            <a:xfrm>
              <a:off x="6113558" y="2677184"/>
              <a:ext cx="171450" cy="17145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C6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b="1" dirty="0">
                <a:solidFill>
                  <a:schemeClr val="tx2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5" name="TextBox 38">
              <a:extLst>
                <a:ext uri="{FF2B5EF4-FFF2-40B4-BE49-F238E27FC236}">
                  <a16:creationId xmlns:a16="http://schemas.microsoft.com/office/drawing/2014/main" id="{C2FEB130-44A6-471A-B24B-0BFEC30A2A75}"/>
                </a:ext>
              </a:extLst>
            </p:cNvPr>
            <p:cNvSpPr txBox="1"/>
            <p:nvPr/>
          </p:nvSpPr>
          <p:spPr>
            <a:xfrm>
              <a:off x="6370731" y="2544777"/>
              <a:ext cx="96445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设备模块与各种信号的声明是否正确？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48BD881-2727-4968-937D-0528C0441903}"/>
              </a:ext>
            </a:extLst>
          </p:cNvPr>
          <p:cNvGrpSpPr/>
          <p:nvPr/>
        </p:nvGrpSpPr>
        <p:grpSpPr>
          <a:xfrm>
            <a:off x="1530048" y="2799734"/>
            <a:ext cx="9901677" cy="461665"/>
            <a:chOff x="6113558" y="2544777"/>
            <a:chExt cx="9901677" cy="461665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37E7775-265F-4FA2-B184-FF67C9013FEE}"/>
                </a:ext>
              </a:extLst>
            </p:cNvPr>
            <p:cNvSpPr/>
            <p:nvPr/>
          </p:nvSpPr>
          <p:spPr>
            <a:xfrm>
              <a:off x="6113558" y="2677184"/>
              <a:ext cx="171450" cy="17145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C6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b="1" dirty="0">
                <a:solidFill>
                  <a:schemeClr val="tx2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8" name="TextBox 38">
              <a:extLst>
                <a:ext uri="{FF2B5EF4-FFF2-40B4-BE49-F238E27FC236}">
                  <a16:creationId xmlns:a16="http://schemas.microsoft.com/office/drawing/2014/main" id="{C4C358C9-77FF-4A70-A466-41B8E70B6026}"/>
                </a:ext>
              </a:extLst>
            </p:cNvPr>
            <p:cNvSpPr txBox="1"/>
            <p:nvPr/>
          </p:nvSpPr>
          <p:spPr>
            <a:xfrm>
              <a:off x="6370731" y="2544777"/>
              <a:ext cx="96445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设备模块的初始化及各种参数的设置是否正确？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BEC2EF9-23FB-4D00-9EE5-CC249F178991}"/>
              </a:ext>
            </a:extLst>
          </p:cNvPr>
          <p:cNvGrpSpPr/>
          <p:nvPr/>
        </p:nvGrpSpPr>
        <p:grpSpPr>
          <a:xfrm>
            <a:off x="1530048" y="3643014"/>
            <a:ext cx="9901677" cy="461665"/>
            <a:chOff x="6113558" y="2544777"/>
            <a:chExt cx="9901677" cy="46166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3D9AD30-324A-4AB8-97F8-53001126FB58}"/>
                </a:ext>
              </a:extLst>
            </p:cNvPr>
            <p:cNvSpPr/>
            <p:nvPr/>
          </p:nvSpPr>
          <p:spPr>
            <a:xfrm>
              <a:off x="6113558" y="2677184"/>
              <a:ext cx="171450" cy="17145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C6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b="1" dirty="0">
                <a:solidFill>
                  <a:schemeClr val="tx2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1" name="TextBox 38">
              <a:extLst>
                <a:ext uri="{FF2B5EF4-FFF2-40B4-BE49-F238E27FC236}">
                  <a16:creationId xmlns:a16="http://schemas.microsoft.com/office/drawing/2014/main" id="{1EEDA792-61E1-43C2-83DA-AA553ED9D87E}"/>
                </a:ext>
              </a:extLst>
            </p:cNvPr>
            <p:cNvSpPr txBox="1"/>
            <p:nvPr/>
          </p:nvSpPr>
          <p:spPr>
            <a:xfrm>
              <a:off x="6370731" y="2544777"/>
              <a:ext cx="96445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各设备模块与互连网络及模块间信号的连接是否正确？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C6DCC81-02FD-44DC-8E86-C4E80861A4DE}"/>
              </a:ext>
            </a:extLst>
          </p:cNvPr>
          <p:cNvGrpSpPr/>
          <p:nvPr/>
        </p:nvGrpSpPr>
        <p:grpSpPr>
          <a:xfrm>
            <a:off x="1530048" y="4496454"/>
            <a:ext cx="9901677" cy="461665"/>
            <a:chOff x="6113558" y="2544777"/>
            <a:chExt cx="9901677" cy="461665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83ACC69-FA2A-4CDB-BEE5-14A5954CF4A0}"/>
                </a:ext>
              </a:extLst>
            </p:cNvPr>
            <p:cNvSpPr/>
            <p:nvPr/>
          </p:nvSpPr>
          <p:spPr>
            <a:xfrm>
              <a:off x="6113558" y="2677184"/>
              <a:ext cx="171450" cy="17145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C6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b="1" dirty="0">
                <a:solidFill>
                  <a:schemeClr val="tx2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" name="TextBox 38">
              <a:extLst>
                <a:ext uri="{FF2B5EF4-FFF2-40B4-BE49-F238E27FC236}">
                  <a16:creationId xmlns:a16="http://schemas.microsoft.com/office/drawing/2014/main" id="{1547977D-82A6-48DE-87C6-81A9F1CFF6D0}"/>
                </a:ext>
              </a:extLst>
            </p:cNvPr>
            <p:cNvSpPr txBox="1"/>
            <p:nvPr/>
          </p:nvSpPr>
          <p:spPr>
            <a:xfrm>
              <a:off x="6370731" y="2544777"/>
              <a:ext cx="96445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各设备模块的内存映射（</a:t>
              </a:r>
              <a:r>
                <a:rPr lang="en-US" altLang="zh-CN" sz="24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Memory Mapping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）地址的设置是否正确？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F63A9AE-36D2-4910-81B7-342493FBD1C1}"/>
              </a:ext>
            </a:extLst>
          </p:cNvPr>
          <p:cNvGrpSpPr/>
          <p:nvPr/>
        </p:nvGrpSpPr>
        <p:grpSpPr>
          <a:xfrm>
            <a:off x="1530048" y="5410854"/>
            <a:ext cx="9901677" cy="461665"/>
            <a:chOff x="6113558" y="2544777"/>
            <a:chExt cx="9901677" cy="461665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6DA5EEE-75AE-4B5E-BB85-E8858EA681AD}"/>
                </a:ext>
              </a:extLst>
            </p:cNvPr>
            <p:cNvSpPr/>
            <p:nvPr/>
          </p:nvSpPr>
          <p:spPr>
            <a:xfrm>
              <a:off x="6113558" y="2677184"/>
              <a:ext cx="171450" cy="17145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C6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b="1" dirty="0">
                <a:solidFill>
                  <a:schemeClr val="tx2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7" name="TextBox 38">
              <a:extLst>
                <a:ext uri="{FF2B5EF4-FFF2-40B4-BE49-F238E27FC236}">
                  <a16:creationId xmlns:a16="http://schemas.microsoft.com/office/drawing/2014/main" id="{9F65443B-A608-4DDE-BA7D-486D38C736A9}"/>
                </a:ext>
              </a:extLst>
            </p:cNvPr>
            <p:cNvSpPr txBox="1"/>
            <p:nvPr/>
          </p:nvSpPr>
          <p:spPr>
            <a:xfrm>
              <a:off x="6370731" y="2544777"/>
              <a:ext cx="96445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与互连网络连接的主设备、从设备数目设置是否正确？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23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05E11918-77AF-4C6F-A0BF-44FC19240870}"/>
              </a:ext>
            </a:extLst>
          </p:cNvPr>
          <p:cNvGrpSpPr/>
          <p:nvPr/>
        </p:nvGrpSpPr>
        <p:grpSpPr>
          <a:xfrm>
            <a:off x="99030" y="22749"/>
            <a:ext cx="8179244" cy="1402328"/>
            <a:chOff x="456755" y="721309"/>
            <a:chExt cx="9657112" cy="165570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6F68A8F-39D7-43B8-AD86-96B0886E3E75}"/>
                </a:ext>
              </a:extLst>
            </p:cNvPr>
            <p:cNvSpPr/>
            <p:nvPr/>
          </p:nvSpPr>
          <p:spPr>
            <a:xfrm>
              <a:off x="1239504" y="1193800"/>
              <a:ext cx="6520196" cy="571495"/>
            </a:xfrm>
            <a:prstGeom prst="rect">
              <a:avLst/>
            </a:prstGeom>
            <a:gradFill>
              <a:gsLst>
                <a:gs pos="62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76888B04-9D1C-4614-AD1C-93DFC2A9925F}"/>
                </a:ext>
              </a:extLst>
            </p:cNvPr>
            <p:cNvSpPr txBox="1">
              <a:spLocks/>
            </p:cNvSpPr>
            <p:nvPr/>
          </p:nvSpPr>
          <p:spPr>
            <a:xfrm>
              <a:off x="1731731" y="1198724"/>
              <a:ext cx="8382136" cy="590550"/>
            </a:xfrm>
            <a:prstGeom prst="rect">
              <a:avLst/>
            </a:prstGeom>
          </p:spPr>
          <p:txBody>
            <a:bodyPr vert="horz" lIns="109728" tIns="54864" rIns="109728" bIns="54864" rtlCol="0" anchor="ctr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u="none" kern="1200" cap="none" spc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dirty="0">
                  <a:ln w="13462">
                    <a:noFill/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实验步骤</a:t>
              </a:r>
              <a:r>
                <a:rPr lang="en-US" altLang="zh-CN" dirty="0">
                  <a:ln w="13462">
                    <a:noFill/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3~5</a:t>
              </a:r>
              <a:endParaRPr lang="zh-CN" altLang="en-US" dirty="0">
                <a:ln w="13462">
                  <a:noFill/>
                  <a:prstDash val="solid"/>
                </a:ln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E3DA600-330B-4943-B027-9071320A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55" y="721309"/>
              <a:ext cx="1533555" cy="1655708"/>
            </a:xfrm>
            <a:prstGeom prst="ellipse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D0253B1-7E50-43E5-94B5-9FC4924B29A7}"/>
              </a:ext>
            </a:extLst>
          </p:cNvPr>
          <p:cNvGrpSpPr/>
          <p:nvPr/>
        </p:nvGrpSpPr>
        <p:grpSpPr>
          <a:xfrm>
            <a:off x="1286744" y="1095687"/>
            <a:ext cx="9633328" cy="1204684"/>
            <a:chOff x="738570" y="2099592"/>
            <a:chExt cx="7415770" cy="92737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86AA25D4-8EAD-43AD-9838-6218A7F6A090}"/>
                </a:ext>
              </a:extLst>
            </p:cNvPr>
            <p:cNvGrpSpPr/>
            <p:nvPr/>
          </p:nvGrpSpPr>
          <p:grpSpPr>
            <a:xfrm>
              <a:off x="738570" y="2099592"/>
              <a:ext cx="7415770" cy="927370"/>
              <a:chOff x="1554065" y="3194766"/>
              <a:chExt cx="5912155" cy="783316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F80BCA8D-A99B-46E9-A583-D1877D42B04B}"/>
                  </a:ext>
                </a:extLst>
              </p:cNvPr>
              <p:cNvGrpSpPr/>
              <p:nvPr/>
            </p:nvGrpSpPr>
            <p:grpSpPr>
              <a:xfrm>
                <a:off x="1554065" y="3194766"/>
                <a:ext cx="5912155" cy="783316"/>
                <a:chOff x="1439765" y="3127943"/>
                <a:chExt cx="5912155" cy="651218"/>
              </a:xfrm>
            </p:grpSpPr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3A2CF79D-FB2A-4FEB-BBA1-98AE28369D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9765" y="3779161"/>
                  <a:ext cx="5912155" cy="0"/>
                </a:xfrm>
                <a:prstGeom prst="line">
                  <a:avLst/>
                </a:prstGeom>
                <a:ln w="12700">
                  <a:solidFill>
                    <a:srgbClr val="426E96"/>
                  </a:solidFill>
                  <a:prstDash val="sysDash"/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矩形: 圆角 19">
                  <a:extLst>
                    <a:ext uri="{FF2B5EF4-FFF2-40B4-BE49-F238E27FC236}">
                      <a16:creationId xmlns:a16="http://schemas.microsoft.com/office/drawing/2014/main" id="{988FFEF0-25C4-4B8F-B7AD-C82DF7C5B19E}"/>
                    </a:ext>
                  </a:extLst>
                </p:cNvPr>
                <p:cNvSpPr/>
                <p:nvPr/>
              </p:nvSpPr>
              <p:spPr>
                <a:xfrm>
                  <a:off x="1507664" y="3127943"/>
                  <a:ext cx="5808381" cy="623342"/>
                </a:xfrm>
                <a:prstGeom prst="roundRect">
                  <a:avLst>
                    <a:gd name="adj" fmla="val 3659"/>
                  </a:avLst>
                </a:prstGeom>
                <a:solidFill>
                  <a:srgbClr val="426E96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600" dirty="0">
                    <a:solidFill>
                      <a:srgbClr val="222A3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561A039-7C3A-4384-BF55-B19E1469340B}"/>
                  </a:ext>
                </a:extLst>
              </p:cNvPr>
              <p:cNvSpPr/>
              <p:nvPr/>
            </p:nvSpPr>
            <p:spPr>
              <a:xfrm>
                <a:off x="1744364" y="3286671"/>
                <a:ext cx="5367625" cy="657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  <a:buClr>
                    <a:srgbClr val="2F1C70"/>
                  </a:buClr>
                </a:pPr>
                <a:r>
                  <a:rPr lang="zh-CN" altLang="en-US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实验步骤</a:t>
                </a:r>
                <a:r>
                  <a:rPr lang="en-US" altLang="zh-CN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：编写简单的</a:t>
                </a:r>
                <a:r>
                  <a:rPr lang="en-US" altLang="zh-CN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语言程序，控制所添加的各种设备模块的功能，以验证</a:t>
                </a:r>
                <a:r>
                  <a:rPr lang="en-US" altLang="zh-CN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SoC</a:t>
                </a:r>
                <a:r>
                  <a:rPr lang="zh-CN" altLang="en-US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系统各设备工作的正确性。</a:t>
                </a:r>
              </a:p>
            </p:txBody>
          </p:sp>
        </p:grpSp>
        <p:pic>
          <p:nvPicPr>
            <p:cNvPr id="28" name="图形 27">
              <a:extLst>
                <a:ext uri="{FF2B5EF4-FFF2-40B4-BE49-F238E27FC236}">
                  <a16:creationId xmlns:a16="http://schemas.microsoft.com/office/drawing/2014/main" id="{BAB57B4A-6214-41C5-B7DC-99F8CD225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7317440" y="2471255"/>
              <a:ext cx="785159" cy="508892"/>
            </a:xfrm>
            <a:prstGeom prst="rect">
              <a:avLst/>
            </a:prstGeom>
          </p:spPr>
        </p:pic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01CADF4-6009-40A2-8225-B90968BAA2C6}"/>
              </a:ext>
            </a:extLst>
          </p:cNvPr>
          <p:cNvGrpSpPr/>
          <p:nvPr/>
        </p:nvGrpSpPr>
        <p:grpSpPr>
          <a:xfrm>
            <a:off x="1290288" y="2490789"/>
            <a:ext cx="9633328" cy="1682203"/>
            <a:chOff x="738570" y="2099585"/>
            <a:chExt cx="7415770" cy="1294966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4940FACC-FFFA-496D-8729-F2E6F28375FC}"/>
                </a:ext>
              </a:extLst>
            </p:cNvPr>
            <p:cNvGrpSpPr/>
            <p:nvPr/>
          </p:nvGrpSpPr>
          <p:grpSpPr>
            <a:xfrm>
              <a:off x="738570" y="2099585"/>
              <a:ext cx="7415770" cy="1294966"/>
              <a:chOff x="1554065" y="3194752"/>
              <a:chExt cx="5912155" cy="1093808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8064F141-200F-44B0-A16E-C2AC1F06B128}"/>
                  </a:ext>
                </a:extLst>
              </p:cNvPr>
              <p:cNvGrpSpPr/>
              <p:nvPr/>
            </p:nvGrpSpPr>
            <p:grpSpPr>
              <a:xfrm>
                <a:off x="1554065" y="3194752"/>
                <a:ext cx="5912155" cy="1093808"/>
                <a:chOff x="1439765" y="3127942"/>
                <a:chExt cx="5912155" cy="909352"/>
              </a:xfrm>
            </p:grpSpPr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CAB038F5-13E2-499B-8EED-261C072886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9765" y="4037294"/>
                  <a:ext cx="5912155" cy="0"/>
                </a:xfrm>
                <a:prstGeom prst="line">
                  <a:avLst/>
                </a:prstGeom>
                <a:ln w="12700">
                  <a:solidFill>
                    <a:srgbClr val="426E96"/>
                  </a:solidFill>
                  <a:prstDash val="sysDash"/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矩形: 圆角 19">
                  <a:extLst>
                    <a:ext uri="{FF2B5EF4-FFF2-40B4-BE49-F238E27FC236}">
                      <a16:creationId xmlns:a16="http://schemas.microsoft.com/office/drawing/2014/main" id="{99B296F3-6CA6-49F8-8734-D4658E5A6B31}"/>
                    </a:ext>
                  </a:extLst>
                </p:cNvPr>
                <p:cNvSpPr/>
                <p:nvPr/>
              </p:nvSpPr>
              <p:spPr>
                <a:xfrm>
                  <a:off x="1507664" y="3127942"/>
                  <a:ext cx="5808381" cy="880043"/>
                </a:xfrm>
                <a:prstGeom prst="roundRect">
                  <a:avLst>
                    <a:gd name="adj" fmla="val 3659"/>
                  </a:avLst>
                </a:prstGeom>
                <a:solidFill>
                  <a:srgbClr val="426E96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600" dirty="0">
                    <a:solidFill>
                      <a:srgbClr val="222A3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BBE46354-D259-4DAF-BD28-9316355DE432}"/>
                  </a:ext>
                </a:extLst>
              </p:cNvPr>
              <p:cNvSpPr/>
              <p:nvPr/>
            </p:nvSpPr>
            <p:spPr>
              <a:xfrm>
                <a:off x="1744364" y="3286671"/>
                <a:ext cx="5367625" cy="970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  <a:buClr>
                    <a:srgbClr val="2F1C70"/>
                  </a:buClr>
                </a:pPr>
                <a:r>
                  <a:rPr lang="zh-CN" altLang="en-US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实验步骤</a:t>
                </a:r>
                <a:r>
                  <a:rPr lang="en-US" altLang="zh-CN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：对位于</a:t>
                </a:r>
                <a:r>
                  <a:rPr lang="en-US" altLang="zh-CN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/</a:t>
                </a:r>
                <a:r>
                  <a:rPr lang="en-US" altLang="zh-CN" sz="2400" kern="10" dirty="0" err="1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projet_soc</a:t>
                </a:r>
                <a:r>
                  <a:rPr lang="en-US" altLang="zh-CN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/TP/</a:t>
                </a:r>
                <a:r>
                  <a:rPr lang="en-US" altLang="zh-CN" sz="2400" kern="10" dirty="0" err="1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TP0</a:t>
                </a:r>
                <a:r>
                  <a:rPr lang="en-US" altLang="zh-CN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/SW/</a:t>
                </a:r>
                <a:r>
                  <a:rPr lang="en-US" altLang="zh-CN" sz="2400" kern="10" dirty="0" err="1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mjpeg_seq</a:t>
                </a:r>
                <a:r>
                  <a:rPr lang="zh-CN" altLang="en-US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文件夹下的</a:t>
                </a:r>
                <a:r>
                  <a:rPr lang="en-US" altLang="zh-CN" sz="2400" kern="10" dirty="0" err="1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MJPEG</a:t>
                </a:r>
                <a:r>
                  <a:rPr lang="zh-CN" altLang="en-US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串行程序使用</a:t>
                </a:r>
                <a:r>
                  <a:rPr lang="en-US" altLang="zh-CN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MIPS</a:t>
                </a:r>
                <a:r>
                  <a:rPr lang="zh-CN" altLang="en-US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交叉编译器进行编译，移植到所构建的单核</a:t>
                </a:r>
                <a:r>
                  <a:rPr lang="en-US" altLang="zh-CN" sz="2400" kern="10" dirty="0" err="1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SoCLib</a:t>
                </a:r>
                <a:r>
                  <a:rPr lang="zh-CN" altLang="en-US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平台之上。</a:t>
                </a:r>
              </a:p>
            </p:txBody>
          </p:sp>
        </p:grpSp>
        <p:pic>
          <p:nvPicPr>
            <p:cNvPr id="52" name="图形 51">
              <a:extLst>
                <a:ext uri="{FF2B5EF4-FFF2-40B4-BE49-F238E27FC236}">
                  <a16:creationId xmlns:a16="http://schemas.microsoft.com/office/drawing/2014/main" id="{A893682F-C00A-448E-BA08-885A89870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7317440" y="2838857"/>
              <a:ext cx="785159" cy="508892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0C933B6-DCCD-48CF-8D60-D600DA67CE98}"/>
              </a:ext>
            </a:extLst>
          </p:cNvPr>
          <p:cNvGrpSpPr/>
          <p:nvPr/>
        </p:nvGrpSpPr>
        <p:grpSpPr>
          <a:xfrm>
            <a:off x="1280128" y="4363410"/>
            <a:ext cx="9633328" cy="2113380"/>
            <a:chOff x="738570" y="2099584"/>
            <a:chExt cx="7415770" cy="1626888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431D77A-9BC9-4EE5-A9E5-5D25DD877B47}"/>
                </a:ext>
              </a:extLst>
            </p:cNvPr>
            <p:cNvGrpSpPr/>
            <p:nvPr/>
          </p:nvGrpSpPr>
          <p:grpSpPr>
            <a:xfrm>
              <a:off x="738570" y="2099584"/>
              <a:ext cx="7415770" cy="1626888"/>
              <a:chOff x="1554065" y="3194752"/>
              <a:chExt cx="5912155" cy="1374170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3380C7B2-71E5-4DCE-B273-87CF5C209213}"/>
                  </a:ext>
                </a:extLst>
              </p:cNvPr>
              <p:cNvGrpSpPr/>
              <p:nvPr/>
            </p:nvGrpSpPr>
            <p:grpSpPr>
              <a:xfrm>
                <a:off x="1554065" y="3194752"/>
                <a:ext cx="5912155" cy="1371272"/>
                <a:chOff x="1439765" y="3127941"/>
                <a:chExt cx="5912155" cy="1140025"/>
              </a:xfrm>
            </p:grpSpPr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6F795371-482A-483C-8166-FFD04AF13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9765" y="4267966"/>
                  <a:ext cx="5912155" cy="0"/>
                </a:xfrm>
                <a:prstGeom prst="line">
                  <a:avLst/>
                </a:prstGeom>
                <a:ln w="12700">
                  <a:solidFill>
                    <a:srgbClr val="426E96"/>
                  </a:solidFill>
                  <a:prstDash val="sysDash"/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矩形: 圆角 19">
                  <a:extLst>
                    <a:ext uri="{FF2B5EF4-FFF2-40B4-BE49-F238E27FC236}">
                      <a16:creationId xmlns:a16="http://schemas.microsoft.com/office/drawing/2014/main" id="{A52C6153-22C5-4767-9054-EB2A7FD5F49A}"/>
                    </a:ext>
                  </a:extLst>
                </p:cNvPr>
                <p:cNvSpPr/>
                <p:nvPr/>
              </p:nvSpPr>
              <p:spPr>
                <a:xfrm>
                  <a:off x="1507664" y="3127941"/>
                  <a:ext cx="5808381" cy="1117625"/>
                </a:xfrm>
                <a:prstGeom prst="roundRect">
                  <a:avLst>
                    <a:gd name="adj" fmla="val 3659"/>
                  </a:avLst>
                </a:prstGeom>
                <a:solidFill>
                  <a:srgbClr val="426E96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600" dirty="0">
                    <a:solidFill>
                      <a:srgbClr val="222A3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3B550EF-193E-402B-B813-790B06A6F7CD}"/>
                  </a:ext>
                </a:extLst>
              </p:cNvPr>
              <p:cNvSpPr/>
              <p:nvPr/>
            </p:nvSpPr>
            <p:spPr>
              <a:xfrm>
                <a:off x="1744364" y="3286671"/>
                <a:ext cx="5367625" cy="1282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  <a:buClr>
                    <a:srgbClr val="2F1C70"/>
                  </a:buClr>
                </a:pPr>
                <a:r>
                  <a:rPr lang="zh-CN" altLang="en-US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实验步骤</a:t>
                </a:r>
                <a:r>
                  <a:rPr lang="en-US" altLang="zh-CN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：熟悉</a:t>
                </a:r>
                <a:r>
                  <a:rPr lang="en-US" altLang="zh-CN" sz="2400" kern="10" dirty="0" err="1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MJEPG</a:t>
                </a:r>
                <a:r>
                  <a:rPr lang="zh-CN" altLang="en-US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的算法流程，思考该算法任务的并行性，通过仿真统计各子程序所用的时间，考虑如何进行系统结构改进及软硬件划分。建议利用</a:t>
                </a:r>
                <a:r>
                  <a:rPr lang="en-US" altLang="zh-CN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TIMER</a:t>
                </a:r>
                <a:r>
                  <a:rPr lang="zh-CN" altLang="en-US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模块，统计</a:t>
                </a:r>
                <a:r>
                  <a:rPr lang="en-US" altLang="zh-CN" sz="2400" kern="10" dirty="0" err="1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MJPEG</a:t>
                </a:r>
                <a:r>
                  <a:rPr lang="zh-CN" altLang="en-US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串行程序每部分在</a:t>
                </a:r>
                <a:r>
                  <a:rPr lang="en-US" altLang="zh-CN" sz="2400" kern="10" dirty="0" err="1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MIPS3000</a:t>
                </a:r>
                <a:r>
                  <a:rPr lang="zh-CN" altLang="en-US" sz="2400" kern="10" dirty="0">
                    <a:ln w="9525">
                      <a:round/>
                      <a:headEnd/>
                      <a:tailEnd/>
                    </a:ln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上运行所需要的时间。</a:t>
                </a:r>
              </a:p>
            </p:txBody>
          </p:sp>
        </p:grpSp>
        <p:pic>
          <p:nvPicPr>
            <p:cNvPr id="23" name="图形 22">
              <a:extLst>
                <a:ext uri="{FF2B5EF4-FFF2-40B4-BE49-F238E27FC236}">
                  <a16:creationId xmlns:a16="http://schemas.microsoft.com/office/drawing/2014/main" id="{2012EF98-9CB2-4C22-98DD-8E88A207B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7317440" y="3175166"/>
              <a:ext cx="785159" cy="508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289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919AF80F-5B97-4F0C-9079-827CEA6BFBDA}"/>
              </a:ext>
            </a:extLst>
          </p:cNvPr>
          <p:cNvGrpSpPr/>
          <p:nvPr/>
        </p:nvGrpSpPr>
        <p:grpSpPr>
          <a:xfrm>
            <a:off x="99030" y="59695"/>
            <a:ext cx="8179244" cy="1402328"/>
            <a:chOff x="456755" y="721309"/>
            <a:chExt cx="9657112" cy="165570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5E2FB01-CB88-41FD-A9F5-41B561957B2A}"/>
                </a:ext>
              </a:extLst>
            </p:cNvPr>
            <p:cNvSpPr/>
            <p:nvPr/>
          </p:nvSpPr>
          <p:spPr>
            <a:xfrm>
              <a:off x="1239504" y="1193800"/>
              <a:ext cx="6520196" cy="571495"/>
            </a:xfrm>
            <a:prstGeom prst="rect">
              <a:avLst/>
            </a:prstGeom>
            <a:gradFill>
              <a:gsLst>
                <a:gs pos="62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6E18AE15-F4FA-4575-ACA6-7DBDA0B8DDF5}"/>
                </a:ext>
              </a:extLst>
            </p:cNvPr>
            <p:cNvSpPr txBox="1">
              <a:spLocks/>
            </p:cNvSpPr>
            <p:nvPr/>
          </p:nvSpPr>
          <p:spPr>
            <a:xfrm>
              <a:off x="1731731" y="1198724"/>
              <a:ext cx="8382136" cy="590550"/>
            </a:xfrm>
            <a:prstGeom prst="rect">
              <a:avLst/>
            </a:prstGeom>
          </p:spPr>
          <p:txBody>
            <a:bodyPr vert="horz" lIns="109728" tIns="54864" rIns="109728" bIns="54864" rtlCol="0" anchor="ctr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u="none" kern="1200" cap="none" spc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dirty="0">
                  <a:ln w="13462">
                    <a:noFill/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实验</a:t>
              </a:r>
              <a:r>
                <a:rPr lang="en-US" altLang="zh-CN" dirty="0">
                  <a:ln w="13462">
                    <a:noFill/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ln w="13462">
                    <a:noFill/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运行效果</a:t>
              </a:r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3EBEDD00-8088-4FC2-B5A6-9B87AFB6A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55" y="721309"/>
              <a:ext cx="1533555" cy="1655708"/>
            </a:xfrm>
            <a:prstGeom prst="ellipse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C87277-6C6F-4739-B106-DCDCB7877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957" y="1284923"/>
            <a:ext cx="8976086" cy="506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589</Words>
  <Application>Microsoft Office PowerPoint</Application>
  <PresentationFormat>宽屏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思源黑体 CN Normal</vt:lpstr>
      <vt:lpstr>思源宋体 CN Heavy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</dc:title>
  <dc:creator>Administrator</dc:creator>
  <cp:lastModifiedBy>Cheng YANG</cp:lastModifiedBy>
  <cp:revision>86</cp:revision>
  <dcterms:created xsi:type="dcterms:W3CDTF">2021-09-26T02:03:37Z</dcterms:created>
  <dcterms:modified xsi:type="dcterms:W3CDTF">2024-03-22T03:17:21Z</dcterms:modified>
</cp:coreProperties>
</file>