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84" r:id="rId3"/>
    <p:sldId id="286" r:id="rId4"/>
    <p:sldId id="287" r:id="rId5"/>
    <p:sldId id="289" r:id="rId6"/>
    <p:sldId id="290" r:id="rId7"/>
    <p:sldId id="291" r:id="rId8"/>
    <p:sldId id="292" r:id="rId9"/>
    <p:sldId id="294" r:id="rId10"/>
    <p:sldId id="295" r:id="rId11"/>
    <p:sldId id="378" r:id="rId12"/>
    <p:sldId id="298" r:id="rId13"/>
    <p:sldId id="299" r:id="rId14"/>
    <p:sldId id="300" r:id="rId15"/>
    <p:sldId id="301" r:id="rId16"/>
    <p:sldId id="302" r:id="rId17"/>
    <p:sldId id="304" r:id="rId18"/>
    <p:sldId id="306" r:id="rId19"/>
    <p:sldId id="307" r:id="rId20"/>
    <p:sldId id="308" r:id="rId21"/>
    <p:sldId id="379" r:id="rId22"/>
    <p:sldId id="309" r:id="rId23"/>
    <p:sldId id="310" r:id="rId24"/>
    <p:sldId id="311" r:id="rId25"/>
    <p:sldId id="312" r:id="rId26"/>
    <p:sldId id="315" r:id="rId27"/>
    <p:sldId id="316" r:id="rId28"/>
    <p:sldId id="317" r:id="rId29"/>
    <p:sldId id="318" r:id="rId30"/>
    <p:sldId id="320" r:id="rId31"/>
    <p:sldId id="321" r:id="rId32"/>
    <p:sldId id="380" r:id="rId33"/>
    <p:sldId id="431" r:id="rId34"/>
    <p:sldId id="432" r:id="rId35"/>
    <p:sldId id="324" r:id="rId36"/>
    <p:sldId id="325" r:id="rId37"/>
    <p:sldId id="328" r:id="rId38"/>
    <p:sldId id="420" r:id="rId39"/>
    <p:sldId id="329" r:id="rId40"/>
    <p:sldId id="330" r:id="rId41"/>
    <p:sldId id="333" r:id="rId42"/>
    <p:sldId id="335" r:id="rId44"/>
    <p:sldId id="337" r:id="rId45"/>
    <p:sldId id="338" r:id="rId46"/>
    <p:sldId id="505" r:id="rId47"/>
    <p:sldId id="339" r:id="rId48"/>
    <p:sldId id="331" r:id="rId49"/>
    <p:sldId id="332" r:id="rId50"/>
    <p:sldId id="340" r:id="rId51"/>
    <p:sldId id="342" r:id="rId52"/>
    <p:sldId id="344" r:id="rId53"/>
    <p:sldId id="506" r:id="rId54"/>
    <p:sldId id="507" r:id="rId55"/>
    <p:sldId id="508" r:id="rId56"/>
    <p:sldId id="346" r:id="rId57"/>
    <p:sldId id="348" r:id="rId58"/>
    <p:sldId id="349" r:id="rId59"/>
    <p:sldId id="381" r:id="rId60"/>
    <p:sldId id="350" r:id="rId61"/>
    <p:sldId id="353" r:id="rId62"/>
    <p:sldId id="354" r:id="rId63"/>
    <p:sldId id="356" r:id="rId64"/>
    <p:sldId id="357" r:id="rId65"/>
    <p:sldId id="359" r:id="rId66"/>
    <p:sldId id="360" r:id="rId67"/>
    <p:sldId id="362" r:id="rId68"/>
    <p:sldId id="364" r:id="rId69"/>
    <p:sldId id="382" r:id="rId70"/>
    <p:sldId id="383" r:id="rId71"/>
    <p:sldId id="384" r:id="rId72"/>
    <p:sldId id="385" r:id="rId73"/>
    <p:sldId id="387" r:id="rId74"/>
    <p:sldId id="388" r:id="rId75"/>
    <p:sldId id="402" r:id="rId76"/>
    <p:sldId id="390" r:id="rId77"/>
    <p:sldId id="434" r:id="rId78"/>
    <p:sldId id="429" r:id="rId79"/>
    <p:sldId id="427" r:id="rId80"/>
    <p:sldId id="430" r:id="rId81"/>
    <p:sldId id="392" r:id="rId82"/>
    <p:sldId id="403" r:id="rId83"/>
    <p:sldId id="393" r:id="rId84"/>
    <p:sldId id="404" r:id="rId85"/>
    <p:sldId id="394" r:id="rId86"/>
    <p:sldId id="397" r:id="rId87"/>
    <p:sldId id="398" r:id="rId88"/>
    <p:sldId id="406" r:id="rId89"/>
    <p:sldId id="399" r:id="rId90"/>
    <p:sldId id="401" r:id="rId91"/>
    <p:sldId id="366" r:id="rId92"/>
    <p:sldId id="369" r:id="rId93"/>
    <p:sldId id="370" r:id="rId94"/>
    <p:sldId id="372" r:id="rId95"/>
    <p:sldId id="373" r:id="rId96"/>
    <p:sldId id="374" r:id="rId97"/>
    <p:sldId id="423" r:id="rId98"/>
    <p:sldId id="424" r:id="rId99"/>
    <p:sldId id="375" r:id="rId100"/>
    <p:sldId id="376" r:id="rId101"/>
    <p:sldId id="437" r:id="rId102"/>
    <p:sldId id="377" r:id="rId103"/>
    <p:sldId id="407" r:id="rId104"/>
    <p:sldId id="408" r:id="rId105"/>
    <p:sldId id="409" r:id="rId106"/>
    <p:sldId id="410" r:id="rId107"/>
    <p:sldId id="411" r:id="rId108"/>
    <p:sldId id="412" r:id="rId109"/>
    <p:sldId id="413" r:id="rId110"/>
    <p:sldId id="414" r:id="rId111"/>
  </p:sldIdLst>
  <p:sldSz cx="12192000" cy="6858000"/>
  <p:notesSz cx="6858000" cy="9144000"/>
  <p:custDataLst>
    <p:tags r:id="rId1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FF3300"/>
    <a:srgbClr val="47F3C6"/>
    <a:srgbClr val="C49500"/>
    <a:srgbClr val="DAA600"/>
    <a:srgbClr val="33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7"/>
    <p:restoredTop sz="79777"/>
  </p:normalViewPr>
  <p:slideViewPr>
    <p:cSldViewPr showGuides="1">
      <p:cViewPr varScale="1">
        <p:scale>
          <a:sx n="71" d="100"/>
          <a:sy n="71" d="100"/>
        </p:scale>
        <p:origin x="-564" y="-96"/>
      </p:cViewPr>
      <p:guideLst>
        <p:guide orient="horz" pos="2150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5" Type="http://schemas.openxmlformats.org/officeDocument/2006/relationships/tags" Target="tags/tag1.xml"/><Relationship Id="rId114" Type="http://schemas.openxmlformats.org/officeDocument/2006/relationships/tableStyles" Target="tableStyles.xml"/><Relationship Id="rId113" Type="http://schemas.openxmlformats.org/officeDocument/2006/relationships/viewProps" Target="viewProps.xml"/><Relationship Id="rId112" Type="http://schemas.openxmlformats.org/officeDocument/2006/relationships/presProps" Target="presProps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19627" y="457200"/>
            <a:ext cx="4334933" cy="2438400"/>
          </a:xfrm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3505200"/>
            <a:ext cx="5868988" cy="5029200"/>
          </a:xfrm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§6.2.7 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指针数组</a:t>
            </a:r>
            <a:endParaRPr kumimoji="0" lang="zh-CN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如果一个数组的每个元素都是指针变量，这个数组就是指针数组，指针数组的每个元素都是同一类型的指针。</a:t>
            </a:r>
            <a:endParaRPr kumimoji="0" lang="zh-CN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  <a:sym typeface="Wingdings 2" panose="05020102010507070707" pitchFamily="18" charset="2"/>
              </a:rPr>
              <a:t>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数组的元素是指针变量</a:t>
            </a:r>
            <a:endParaRPr kumimoji="0" lang="zh-CN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  <a:sym typeface="Wingdings 2" panose="05020102010507070707" pitchFamily="18" charset="2"/>
              </a:rPr>
              <a:t></a:t>
            </a:r>
            <a:r>
              <a:rPr kumimoji="0" lang="zh-CN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声明一维指针数组的语法形式</a:t>
            </a:r>
            <a:endParaRPr kumimoji="0" lang="zh-CN" alt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　　　　类型名</a:t>
            </a:r>
            <a:r>
              <a:rPr kumimoji="0" lang="en-US" altLang="zh-CN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T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　＊数组名</a:t>
            </a:r>
            <a:r>
              <a:rPr kumimoji="0" lang="en-US" altLang="zh-CN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[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下标表达式</a:t>
            </a:r>
            <a:r>
              <a:rPr kumimoji="0" lang="en-US" altLang="zh-CN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];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　下标表达式指出数组元素的个数，类型名确定每个元素指针的类型，数组名是指针数组的名称，同时也是这个数组的首地址。　</a:t>
            </a:r>
            <a:endParaRPr kumimoji="0" lang="zh-CN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例：  </a:t>
            </a:r>
            <a:r>
              <a:rPr kumimoji="0" lang="en-US" altLang="zh-CN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int</a:t>
            </a:r>
            <a:r>
              <a:rPr kumimoji="0" lang="en-US" altLang="zh-CN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  *</a:t>
            </a:r>
            <a:r>
              <a:rPr kumimoji="0" lang="en-US" altLang="zh-CN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p_i</a:t>
            </a:r>
            <a:r>
              <a:rPr kumimoji="0" lang="en-US" altLang="zh-CN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[ 2 ];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　　　　　　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由 </a:t>
            </a:r>
            <a:r>
              <a:rPr kumimoji="0" lang="en-US" altLang="zh-CN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p_i</a:t>
            </a:r>
            <a:r>
              <a:rPr kumimoji="0" lang="en-US" altLang="zh-CN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[0], </a:t>
            </a:r>
            <a:r>
              <a:rPr kumimoji="0" lang="en-US" altLang="zh-CN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p_i</a:t>
            </a:r>
            <a:r>
              <a:rPr kumimoji="0" lang="en-US" altLang="zh-CN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[1] 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两个指针组成</a:t>
            </a:r>
            <a:endParaRPr kumimoji="0" lang="zh-CN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　　　声明了一个</a:t>
            </a:r>
            <a:r>
              <a:rPr kumimoji="0" lang="en-US" altLang="zh-CN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int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型指针数组</a:t>
            </a:r>
            <a:r>
              <a:rPr kumimoji="0" lang="en-US" altLang="zh-CN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p_i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，数组有两个元素，每个元素都有是一个指向</a:t>
            </a:r>
            <a:r>
              <a:rPr kumimoji="0" lang="en-US" altLang="zh-CN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int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型数据的指针。</a:t>
            </a:r>
            <a:endParaRPr kumimoji="0" lang="zh-CN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　　由于指针数组的每个元素都是一个指针，必须先赋值，后引用，因此，声明数组之后，对指针元素赋初值是必不可少的。</a:t>
            </a:r>
            <a:endParaRPr kumimoji="0" lang="zh-CN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9573" name="Text Box 4"/>
          <p:cNvSpPr txBox="1"/>
          <p:nvPr/>
        </p:nvSpPr>
        <p:spPr>
          <a:xfrm>
            <a:off x="2076450" y="3200400"/>
            <a:ext cx="2724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1431" tIns="45716" rIns="91431" bIns="45716">
            <a:spAutoFit/>
          </a:bodyPr>
          <a:lstStyle/>
          <a:p>
            <a:pPr lvl="0" eaLnBrk="1" hangingPunct="1"/>
            <a:r>
              <a:rPr lang="zh-CN" altLang="en-US" sz="2000" u="sng" dirty="0"/>
              <a:t>讲课内容、方法、步骤</a:t>
            </a:r>
            <a:endParaRPr lang="zh-CN" altLang="en-US" sz="2000" u="sng" dirty="0"/>
          </a:p>
        </p:txBody>
      </p:sp>
      <p:sp>
        <p:nvSpPr>
          <p:cNvPr id="109574" name="Line 5"/>
          <p:cNvSpPr/>
          <p:nvPr/>
        </p:nvSpPr>
        <p:spPr>
          <a:xfrm flipH="1">
            <a:off x="2514600" y="6705600"/>
            <a:ext cx="762000" cy="0"/>
          </a:xfrm>
          <a:prstGeom prst="line">
            <a:avLst/>
          </a:prstGeom>
          <a:ln w="12700" cap="sq" cmpd="sng">
            <a:solidFill>
              <a:srgbClr val="0000FF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87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8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98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2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08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6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18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60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28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4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39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8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49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2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59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19627" y="457200"/>
            <a:ext cx="4334933" cy="2438400"/>
          </a:xfrm>
        </p:spPr>
      </p:sp>
      <p:sp>
        <p:nvSpPr>
          <p:cNvPr id="125956" name="Rectangle 3"/>
          <p:cNvSpPr>
            <a:spLocks noGrp="1"/>
          </p:cNvSpPr>
          <p:nvPr>
            <p:ph type="body"/>
          </p:nvPr>
        </p:nvSpPr>
        <p:spPr>
          <a:xfrm>
            <a:off x="533400" y="3657600"/>
            <a:ext cx="5943600" cy="4800600"/>
          </a:xfrm>
        </p:spPr>
        <p:txBody>
          <a:bodyPr wrap="square" lIns="91440" tIns="45720" rIns="91440" bIns="45720" anchor="t" anchorCtr="0"/>
          <a:lstStyle/>
          <a:p>
            <a:pPr lvl="0">
              <a:lnSpc>
                <a:spcPct val="155000"/>
              </a:lnSpc>
            </a:pPr>
            <a:r>
              <a:rPr lang="zh-CN" altLang="en-US" sz="1500" dirty="0">
                <a:ea typeface="华文新魏" panose="02010800040101010101" pitchFamily="2" charset="-122"/>
              </a:rPr>
              <a:t>动态内存分配</a:t>
            </a:r>
            <a:endParaRPr lang="zh-CN" altLang="en-US" sz="1500" dirty="0">
              <a:ea typeface="华文新魏" panose="02010800040101010101" pitchFamily="2" charset="-122"/>
            </a:endParaRPr>
          </a:p>
          <a:p>
            <a:pPr lvl="0">
              <a:lnSpc>
                <a:spcPct val="155000"/>
              </a:lnSpc>
            </a:pPr>
            <a:r>
              <a:rPr lang="zh-CN" altLang="en-US" sz="1500" dirty="0">
                <a:ea typeface="华文新魏" panose="02010800040101010101" pitchFamily="2" charset="-122"/>
              </a:rPr>
              <a:t>　使用运算符</a:t>
            </a:r>
            <a:r>
              <a:rPr lang="en-US" altLang="zh-CN" sz="1500" dirty="0">
                <a:ea typeface="华文新魏" panose="02010800040101010101" pitchFamily="2" charset="-122"/>
              </a:rPr>
              <a:t>new</a:t>
            </a:r>
            <a:r>
              <a:rPr lang="zh-CN" altLang="en-US" sz="1500" dirty="0">
                <a:ea typeface="华文新魏" panose="02010800040101010101" pitchFamily="2" charset="-122"/>
              </a:rPr>
              <a:t>也可以创建安息组类型的对象，这时，需要给出数组的结构说明。用</a:t>
            </a:r>
            <a:r>
              <a:rPr lang="en-US" altLang="zh-CN" sz="1500" dirty="0">
                <a:ea typeface="华文新魏" panose="02010800040101010101" pitchFamily="2" charset="-122"/>
              </a:rPr>
              <a:t>new</a:t>
            </a:r>
            <a:r>
              <a:rPr lang="zh-CN" altLang="en-US" sz="1500" dirty="0">
                <a:ea typeface="华文新魏" panose="02010800040101010101" pitchFamily="2" charset="-122"/>
              </a:rPr>
              <a:t>运算符动态创建一维数组的语法形式</a:t>
            </a:r>
            <a:endParaRPr lang="zh-CN" altLang="en-US" sz="1500" dirty="0">
              <a:ea typeface="华文新魏" panose="02010800040101010101" pitchFamily="2" charset="-122"/>
            </a:endParaRPr>
          </a:p>
          <a:p>
            <a:pPr lvl="0" eaLnBrk="1" hangingPunct="1">
              <a:lnSpc>
                <a:spcPct val="155000"/>
              </a:lnSpc>
            </a:pPr>
            <a:r>
              <a:rPr lang="zh-CN" altLang="en-US" sz="1500" dirty="0">
                <a:solidFill>
                  <a:schemeClr val="accent2"/>
                </a:solidFill>
                <a:ea typeface="华文新魏" panose="02010800040101010101" pitchFamily="2" charset="-122"/>
                <a:sym typeface="Wingdings 2" panose="05020102010507070707" pitchFamily="18" charset="2"/>
              </a:rPr>
              <a:t></a:t>
            </a:r>
            <a:r>
              <a:rPr lang="zh-CN" altLang="en-US" sz="1500" dirty="0">
                <a:ea typeface="华文新魏" panose="02010800040101010101" pitchFamily="2" charset="-122"/>
              </a:rPr>
              <a:t>用</a:t>
            </a:r>
            <a:r>
              <a:rPr lang="en-US" altLang="zh-CN" sz="1500" dirty="0">
                <a:ea typeface="华文新魏" panose="02010800040101010101" pitchFamily="2" charset="-122"/>
              </a:rPr>
              <a:t>new</a:t>
            </a:r>
            <a:r>
              <a:rPr lang="zh-CN" altLang="en-US" sz="1500" dirty="0">
                <a:ea typeface="华文新魏" panose="02010800040101010101" pitchFamily="2" charset="-122"/>
              </a:rPr>
              <a:t>创建一维数组</a:t>
            </a:r>
            <a:endParaRPr lang="zh-CN" altLang="en-US" sz="1500" dirty="0">
              <a:ea typeface="华文新魏" panose="02010800040101010101" pitchFamily="2" charset="-122"/>
            </a:endParaRPr>
          </a:p>
          <a:p>
            <a:pPr lvl="0" eaLnBrk="1" hangingPunct="1">
              <a:lnSpc>
                <a:spcPct val="155000"/>
              </a:lnSpc>
            </a:pPr>
            <a:r>
              <a:rPr lang="zh-CN" altLang="en-US" sz="1500" dirty="0">
                <a:ea typeface="华文新魏" panose="02010800040101010101" pitchFamily="2" charset="-122"/>
              </a:rPr>
              <a:t>       </a:t>
            </a:r>
            <a:r>
              <a:rPr lang="en-US" altLang="zh-CN" sz="1500" dirty="0">
                <a:solidFill>
                  <a:srgbClr val="FF6600"/>
                </a:solidFill>
                <a:ea typeface="华文新魏" panose="02010800040101010101" pitchFamily="2" charset="-122"/>
              </a:rPr>
              <a:t>new  </a:t>
            </a:r>
            <a:r>
              <a:rPr lang="zh-CN" altLang="en-US" sz="1500" dirty="0">
                <a:solidFill>
                  <a:srgbClr val="FF6600"/>
                </a:solidFill>
                <a:ea typeface="华文新魏" panose="02010800040101010101" pitchFamily="2" charset="-122"/>
              </a:rPr>
              <a:t>类型名</a:t>
            </a:r>
            <a:r>
              <a:rPr lang="en-US" altLang="zh-CN" sz="1500" dirty="0">
                <a:solidFill>
                  <a:srgbClr val="FF6600"/>
                </a:solidFill>
                <a:ea typeface="华文新魏" panose="02010800040101010101" pitchFamily="2" charset="-122"/>
              </a:rPr>
              <a:t>T [ </a:t>
            </a:r>
            <a:r>
              <a:rPr lang="zh-CN" altLang="en-US" sz="1500" dirty="0">
                <a:solidFill>
                  <a:srgbClr val="FF6600"/>
                </a:solidFill>
                <a:ea typeface="华文新魏" panose="02010800040101010101" pitchFamily="2" charset="-122"/>
              </a:rPr>
              <a:t>下标表达式 </a:t>
            </a:r>
            <a:r>
              <a:rPr lang="en-US" altLang="zh-CN" sz="1500" dirty="0">
                <a:solidFill>
                  <a:srgbClr val="FF6600"/>
                </a:solidFill>
                <a:ea typeface="华文新魏" panose="02010800040101010101" pitchFamily="2" charset="-122"/>
              </a:rPr>
              <a:t>] ;</a:t>
            </a:r>
            <a:endParaRPr lang="en-US" altLang="zh-CN" sz="1500" dirty="0">
              <a:solidFill>
                <a:srgbClr val="FF6600"/>
              </a:solidFill>
              <a:ea typeface="华文新魏" panose="02010800040101010101" pitchFamily="2" charset="-122"/>
            </a:endParaRPr>
          </a:p>
          <a:p>
            <a:pPr lvl="0">
              <a:lnSpc>
                <a:spcPct val="155000"/>
              </a:lnSpc>
            </a:pPr>
            <a:r>
              <a:rPr lang="zh-CN" altLang="en-US" sz="1500" dirty="0">
                <a:ea typeface="华文新魏" panose="02010800040101010101" pitchFamily="2" charset="-122"/>
              </a:rPr>
              <a:t>下标表达式指出数组元素的个数，动态为数组分配内存时不能指定数组元素的初值。如果内存申请成功，</a:t>
            </a:r>
            <a:r>
              <a:rPr lang="en-US" altLang="zh-CN" sz="1500" dirty="0">
                <a:ea typeface="华文新魏" panose="02010800040101010101" pitchFamily="2" charset="-122"/>
              </a:rPr>
              <a:t>new</a:t>
            </a:r>
            <a:r>
              <a:rPr lang="zh-CN" altLang="en-US" sz="1500" dirty="0">
                <a:ea typeface="华文新魏" panose="02010800040101010101" pitchFamily="2" charset="-122"/>
              </a:rPr>
              <a:t>运算便返回一个指向新分配内存首地址的</a:t>
            </a:r>
            <a:r>
              <a:rPr lang="en-US" altLang="zh-CN" sz="1500" dirty="0">
                <a:ea typeface="华文新魏" panose="02010800040101010101" pitchFamily="2" charset="-122"/>
              </a:rPr>
              <a:t>T</a:t>
            </a:r>
            <a:r>
              <a:rPr lang="zh-CN" altLang="en-US" sz="1500" dirty="0">
                <a:ea typeface="华文新魏" panose="02010800040101010101" pitchFamily="2" charset="-122"/>
              </a:rPr>
              <a:t>类型的指针，可以通过这个指针对堆对象进行访问；如果申请失败，就返回空指针</a:t>
            </a:r>
            <a:r>
              <a:rPr lang="en-US" altLang="zh-CN" sz="1500" dirty="0">
                <a:ea typeface="华文新魏" panose="02010800040101010101" pitchFamily="2" charset="-122"/>
              </a:rPr>
              <a:t>0(NULL)</a:t>
            </a:r>
            <a:r>
              <a:rPr lang="zh-CN" altLang="en-US" sz="1500" dirty="0">
                <a:ea typeface="华文新魏" panose="02010800040101010101" pitchFamily="2" charset="-122"/>
              </a:rPr>
              <a:t>。</a:t>
            </a:r>
            <a:endParaRPr lang="zh-CN" altLang="en-US" sz="1500" dirty="0">
              <a:ea typeface="华文新魏" panose="02010800040101010101" pitchFamily="2" charset="-122"/>
            </a:endParaRPr>
          </a:p>
        </p:txBody>
      </p:sp>
      <p:sp>
        <p:nvSpPr>
          <p:cNvPr id="125957" name="Text Box 4"/>
          <p:cNvSpPr txBox="1"/>
          <p:nvPr/>
        </p:nvSpPr>
        <p:spPr>
          <a:xfrm>
            <a:off x="2076450" y="3200400"/>
            <a:ext cx="2724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1431" tIns="45716" rIns="91431" bIns="45716">
            <a:spAutoFit/>
          </a:bodyPr>
          <a:lstStyle/>
          <a:p>
            <a:pPr lvl="0" eaLnBrk="1" hangingPunct="1"/>
            <a:r>
              <a:rPr lang="zh-CN" altLang="en-US" sz="2000" u="sng" dirty="0"/>
              <a:t>讲课内容、方法、步骤</a:t>
            </a:r>
            <a:endParaRPr lang="zh-CN" altLang="en-US" sz="2000" u="sng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69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80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80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4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6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90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8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00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2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10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6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20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100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3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4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4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8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5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2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6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6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7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20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8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4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19627" y="457200"/>
            <a:ext cx="4334933" cy="2438400"/>
          </a:xfrm>
        </p:spPr>
      </p:sp>
      <p:sp>
        <p:nvSpPr>
          <p:cNvPr id="111620" name="Rectangle 3"/>
          <p:cNvSpPr>
            <a:spLocks noGrp="1"/>
          </p:cNvSpPr>
          <p:nvPr>
            <p:ph type="body"/>
          </p:nvPr>
        </p:nvSpPr>
        <p:spPr>
          <a:xfrm>
            <a:off x="684213" y="3657600"/>
            <a:ext cx="5792787" cy="48006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sz="1500" dirty="0">
                <a:solidFill>
                  <a:schemeClr val="accent2"/>
                </a:solidFill>
                <a:ea typeface="华文行楷" panose="02010800040101010101" pitchFamily="2" charset="-122"/>
                <a:sym typeface="Wingdings 2" panose="05020102010507070707" pitchFamily="18" charset="2"/>
              </a:rPr>
              <a:t></a:t>
            </a:r>
            <a:r>
              <a:rPr lang="zh-CN" altLang="en-US" sz="1500" dirty="0">
                <a:ea typeface="华文行楷" panose="02010800040101010101" pitchFamily="2" charset="-122"/>
              </a:rPr>
              <a:t>二维数组的指针</a:t>
            </a:r>
            <a:endParaRPr lang="zh-CN" altLang="en-US" sz="1500" dirty="0">
              <a:ea typeface="华文行楷" panose="02010800040101010101" pitchFamily="2" charset="-122"/>
            </a:endParaRPr>
          </a:p>
          <a:p>
            <a:pPr lvl="0" eaLnBrk="1" hangingPunct="1"/>
            <a:r>
              <a:rPr lang="zh-CN" altLang="en-US" sz="1500" dirty="0">
                <a:ea typeface="华文行楷" panose="02010800040101010101" pitchFamily="2" charset="-122"/>
              </a:rPr>
              <a:t>   二维数组在内存中是以行优先的方式按照一维顺序关系存放的。因此对于二维数组，可以按照一维指针数组来理解，数组名是它的首地址，这个指针数组的元素个数就是行数，每个元素是一个指向二维数组某一行的指针。例</a:t>
            </a:r>
            <a:r>
              <a:rPr lang="en-US" altLang="zh-CN" sz="1500" dirty="0">
                <a:ea typeface="华文行楷" panose="02010800040101010101" pitchFamily="2" charset="-122"/>
              </a:rPr>
              <a:t>:</a:t>
            </a:r>
            <a:r>
              <a:rPr lang="zh-CN" altLang="en-US" sz="1500" dirty="0">
                <a:ea typeface="华文行楷" panose="02010800040101010101" pitchFamily="2" charset="-122"/>
              </a:rPr>
              <a:t>声明一个二维</a:t>
            </a:r>
            <a:r>
              <a:rPr lang="en-US" altLang="zh-CN" sz="1500" dirty="0">
                <a:ea typeface="华文行楷" panose="02010800040101010101" pitchFamily="2" charset="-122"/>
              </a:rPr>
              <a:t>int</a:t>
            </a:r>
            <a:r>
              <a:rPr lang="zh-CN" altLang="en-US" sz="1500" dirty="0">
                <a:ea typeface="华文行楷" panose="02010800040101010101" pitchFamily="2" charset="-122"/>
              </a:rPr>
              <a:t>型数组。</a:t>
            </a:r>
            <a:r>
              <a:rPr lang="en-US" altLang="zh-CN" sz="1500" dirty="0">
                <a:solidFill>
                  <a:srgbClr val="000000"/>
                </a:solidFill>
              </a:rPr>
              <a:t>int   a [3][3]= { {1, 2, 3}, {4, 5, 6}, {7, 8, 9} }</a:t>
            </a:r>
            <a:endParaRPr lang="en-US" altLang="zh-CN" sz="1500" dirty="0">
              <a:solidFill>
                <a:srgbClr val="000000"/>
              </a:solidFill>
            </a:endParaRPr>
          </a:p>
          <a:p>
            <a:pPr lvl="0" eaLnBrk="1" hangingPunct="1"/>
            <a:endParaRPr lang="en-US" altLang="zh-CN" sz="1500" dirty="0">
              <a:solidFill>
                <a:srgbClr val="000000"/>
              </a:solidFill>
            </a:endParaRPr>
          </a:p>
          <a:p>
            <a:pPr lvl="0" eaLnBrk="1" hangingPunct="1"/>
            <a:endParaRPr lang="en-US" altLang="zh-CN" sz="1500" dirty="0">
              <a:solidFill>
                <a:srgbClr val="000000"/>
              </a:solidFill>
            </a:endParaRPr>
          </a:p>
          <a:p>
            <a:pPr lvl="0" eaLnBrk="1" hangingPunct="1"/>
            <a:endParaRPr lang="en-US" altLang="zh-CN" sz="1500" dirty="0">
              <a:solidFill>
                <a:srgbClr val="000000"/>
              </a:solidFill>
            </a:endParaRPr>
          </a:p>
          <a:p>
            <a:pPr lvl="0" eaLnBrk="1" hangingPunct="1"/>
            <a:endParaRPr lang="en-US" altLang="zh-CN" sz="1500" dirty="0">
              <a:solidFill>
                <a:srgbClr val="000000"/>
              </a:solidFill>
            </a:endParaRPr>
          </a:p>
          <a:p>
            <a:pPr lvl="0" eaLnBrk="1" hangingPunct="1"/>
            <a:endParaRPr lang="en-US" altLang="zh-CN" sz="1500" dirty="0">
              <a:solidFill>
                <a:srgbClr val="000000"/>
              </a:solidFill>
            </a:endParaRPr>
          </a:p>
          <a:p>
            <a:pPr lvl="0" eaLnBrk="1" hangingPunct="1"/>
            <a:endParaRPr lang="en-US" altLang="zh-CN" sz="1500" dirty="0">
              <a:solidFill>
                <a:srgbClr val="000000"/>
              </a:solidFill>
            </a:endParaRPr>
          </a:p>
          <a:p>
            <a:pPr lvl="0" eaLnBrk="1" hangingPunct="1"/>
            <a:r>
              <a:rPr lang="zh-CN" altLang="en-US" sz="1500" dirty="0">
                <a:solidFill>
                  <a:srgbClr val="000000"/>
                </a:solidFill>
              </a:rPr>
              <a:t>　　　</a:t>
            </a:r>
            <a:r>
              <a:rPr lang="zh-CN" altLang="en-US" sz="1500" dirty="0">
                <a:solidFill>
                  <a:srgbClr val="000000"/>
                </a:solidFill>
                <a:ea typeface="华文行楷" panose="02010800040101010101" pitchFamily="2" charset="-122"/>
              </a:rPr>
              <a:t>这个二维数组有三行三列，它相当于一个一维的</a:t>
            </a:r>
            <a:r>
              <a:rPr lang="en-US" altLang="zh-CN" sz="1500" dirty="0">
                <a:solidFill>
                  <a:srgbClr val="000000"/>
                </a:solidFill>
                <a:ea typeface="华文行楷" panose="02010800040101010101" pitchFamily="2" charset="-122"/>
              </a:rPr>
              <a:t>int</a:t>
            </a:r>
            <a:r>
              <a:rPr lang="zh-CN" altLang="en-US" sz="1500" dirty="0">
                <a:solidFill>
                  <a:srgbClr val="000000"/>
                </a:solidFill>
                <a:ea typeface="华文行楷" panose="02010800040101010101" pitchFamily="2" charset="-122"/>
              </a:rPr>
              <a:t>型指针数组。指针数组的元素个数就是二维数组的行数，指针数组的三个元素</a:t>
            </a:r>
            <a:r>
              <a:rPr lang="en-US" altLang="zh-CN" sz="1500" dirty="0">
                <a:solidFill>
                  <a:srgbClr val="000000"/>
                </a:solidFill>
                <a:ea typeface="华文行楷" panose="02010800040101010101" pitchFamily="2" charset="-122"/>
              </a:rPr>
              <a:t>a[0],a[1]</a:t>
            </a:r>
            <a:r>
              <a:rPr lang="zh-CN" altLang="en-US" sz="1500" dirty="0">
                <a:solidFill>
                  <a:srgbClr val="000000"/>
                </a:solidFill>
                <a:ea typeface="华文行楷" panose="02010800040101010101" pitchFamily="2" charset="-122"/>
              </a:rPr>
              <a:t>和</a:t>
            </a:r>
            <a:r>
              <a:rPr lang="en-US" altLang="zh-CN" sz="1500" dirty="0">
                <a:solidFill>
                  <a:srgbClr val="000000"/>
                </a:solidFill>
                <a:ea typeface="华文行楷" panose="02010800040101010101" pitchFamily="2" charset="-122"/>
              </a:rPr>
              <a:t>a[2]</a:t>
            </a:r>
            <a:r>
              <a:rPr lang="zh-CN" altLang="en-US" sz="1500" dirty="0">
                <a:solidFill>
                  <a:srgbClr val="000000"/>
                </a:solidFill>
                <a:ea typeface="华文行楷" panose="02010800040101010101" pitchFamily="2" charset="-122"/>
              </a:rPr>
              <a:t>分别代表二维数组的第</a:t>
            </a:r>
            <a:r>
              <a:rPr lang="en-US" altLang="zh-CN" sz="1500" dirty="0">
                <a:solidFill>
                  <a:srgbClr val="00000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1500" dirty="0">
                <a:solidFill>
                  <a:srgbClr val="000000"/>
                </a:solidFill>
                <a:ea typeface="华文行楷" panose="02010800040101010101" pitchFamily="2" charset="-122"/>
              </a:rPr>
              <a:t>行，第</a:t>
            </a:r>
            <a:r>
              <a:rPr lang="en-US" altLang="zh-CN" sz="1500" dirty="0">
                <a:solidFill>
                  <a:srgbClr val="00000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ea typeface="华文行楷" panose="02010800040101010101" pitchFamily="2" charset="-122"/>
              </a:rPr>
              <a:t>行和第</a:t>
            </a:r>
            <a:r>
              <a:rPr lang="en-US" altLang="zh-CN" sz="1500" dirty="0">
                <a:solidFill>
                  <a:srgbClr val="000000"/>
                </a:solidFill>
                <a:ea typeface="华文行楷" panose="02010800040101010101" pitchFamily="2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ea typeface="华文行楷" panose="02010800040101010101" pitchFamily="2" charset="-122"/>
              </a:rPr>
              <a:t>行的首地址，而二维数组的每一行就相当于一个具有</a:t>
            </a:r>
            <a:r>
              <a:rPr lang="en-US" altLang="zh-CN" sz="1500" dirty="0">
                <a:solidFill>
                  <a:srgbClr val="000000"/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ea typeface="华文行楷" panose="02010800040101010101" pitchFamily="2" charset="-122"/>
              </a:rPr>
              <a:t>个元素的一维</a:t>
            </a:r>
            <a:r>
              <a:rPr lang="en-US" altLang="zh-CN" sz="1500" dirty="0">
                <a:solidFill>
                  <a:srgbClr val="000000"/>
                </a:solidFill>
                <a:ea typeface="华文行楷" panose="02010800040101010101" pitchFamily="2" charset="-122"/>
              </a:rPr>
              <a:t>int</a:t>
            </a:r>
            <a:r>
              <a:rPr lang="zh-CN" altLang="en-US" sz="1500" dirty="0">
                <a:solidFill>
                  <a:srgbClr val="000000"/>
                </a:solidFill>
                <a:ea typeface="华文行楷" panose="02010800040101010101" pitchFamily="2" charset="-122"/>
              </a:rPr>
              <a:t>型数组。</a:t>
            </a:r>
            <a:endParaRPr lang="zh-CN" altLang="en-US" sz="1500" dirty="0">
              <a:ea typeface="华文行楷" panose="02010800040101010101" pitchFamily="2" charset="-122"/>
            </a:endParaRPr>
          </a:p>
        </p:txBody>
      </p:sp>
      <p:sp>
        <p:nvSpPr>
          <p:cNvPr id="111621" name="Text Box 4"/>
          <p:cNvSpPr txBox="1"/>
          <p:nvPr/>
        </p:nvSpPr>
        <p:spPr>
          <a:xfrm>
            <a:off x="2076450" y="3200400"/>
            <a:ext cx="2724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1431" tIns="45716" rIns="91431" bIns="45716">
            <a:spAutoFit/>
          </a:bodyPr>
          <a:lstStyle/>
          <a:p>
            <a:pPr lvl="0" eaLnBrk="1" hangingPunct="1"/>
            <a:r>
              <a:rPr lang="zh-CN" altLang="en-US" sz="2000" u="sng" dirty="0"/>
              <a:t>讲课内容、方法、步骤</a:t>
            </a:r>
            <a:endParaRPr lang="zh-CN" altLang="en-US" sz="2000" u="sng" dirty="0"/>
          </a:p>
        </p:txBody>
      </p:sp>
      <p:grpSp>
        <p:nvGrpSpPr>
          <p:cNvPr id="111622" name="Group 5"/>
          <p:cNvGrpSpPr/>
          <p:nvPr/>
        </p:nvGrpSpPr>
        <p:grpSpPr>
          <a:xfrm>
            <a:off x="1828800" y="5181600"/>
            <a:ext cx="3414713" cy="1919288"/>
            <a:chOff x="441" y="2867"/>
            <a:chExt cx="3483" cy="1556"/>
          </a:xfrm>
        </p:grpSpPr>
        <p:sp>
          <p:nvSpPr>
            <p:cNvPr id="111623" name="Text Box 6"/>
            <p:cNvSpPr txBox="1"/>
            <p:nvPr/>
          </p:nvSpPr>
          <p:spPr>
            <a:xfrm>
              <a:off x="446" y="3284"/>
              <a:ext cx="672" cy="281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lIns="99048" tIns="49524" rIns="99048" bIns="49524">
              <a:spAutoFit/>
            </a:bodyPr>
            <a:lstStyle/>
            <a:p>
              <a:pPr lvl="0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a[ 0 ]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24" name="Text Box 7"/>
            <p:cNvSpPr txBox="1"/>
            <p:nvPr/>
          </p:nvSpPr>
          <p:spPr>
            <a:xfrm>
              <a:off x="446" y="3713"/>
              <a:ext cx="672" cy="281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lIns="99048" tIns="49524" rIns="99048" bIns="49524">
              <a:spAutoFit/>
            </a:bodyPr>
            <a:lstStyle/>
            <a:p>
              <a:pPr lvl="0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a[ 1 ]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25" name="Text Box 8"/>
            <p:cNvSpPr txBox="1"/>
            <p:nvPr/>
          </p:nvSpPr>
          <p:spPr>
            <a:xfrm>
              <a:off x="441" y="4142"/>
              <a:ext cx="672" cy="281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lIns="99048" tIns="49524" rIns="99048" bIns="49524">
              <a:spAutoFit/>
            </a:bodyPr>
            <a:lstStyle/>
            <a:p>
              <a:pPr lvl="0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a[ 2 ]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26" name="Text Box 9"/>
            <p:cNvSpPr txBox="1"/>
            <p:nvPr/>
          </p:nvSpPr>
          <p:spPr>
            <a:xfrm>
              <a:off x="2352" y="3222"/>
              <a:ext cx="524" cy="288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99048" tIns="49524" rIns="99048" bIns="49524">
              <a:spAutoFit/>
            </a:bodyPr>
            <a:lstStyle/>
            <a:p>
              <a:pPr lvl="0" algn="ctr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1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27" name="Text Box 10"/>
            <p:cNvSpPr txBox="1"/>
            <p:nvPr/>
          </p:nvSpPr>
          <p:spPr>
            <a:xfrm>
              <a:off x="2876" y="3222"/>
              <a:ext cx="524" cy="288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99048" tIns="49524" rIns="99048" bIns="49524">
              <a:spAutoFit/>
            </a:bodyPr>
            <a:lstStyle/>
            <a:p>
              <a:pPr lvl="0" algn="ctr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2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28" name="Text Box 11"/>
            <p:cNvSpPr txBox="1"/>
            <p:nvPr/>
          </p:nvSpPr>
          <p:spPr>
            <a:xfrm>
              <a:off x="3400" y="3222"/>
              <a:ext cx="524" cy="288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99048" tIns="49524" rIns="99048" bIns="49524">
              <a:spAutoFit/>
            </a:bodyPr>
            <a:lstStyle/>
            <a:p>
              <a:pPr lvl="0" algn="ctr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3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29" name="Text Box 12"/>
            <p:cNvSpPr txBox="1"/>
            <p:nvPr/>
          </p:nvSpPr>
          <p:spPr>
            <a:xfrm>
              <a:off x="2352" y="3651"/>
              <a:ext cx="524" cy="288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99048" tIns="49524" rIns="99048" bIns="49524">
              <a:spAutoFit/>
            </a:bodyPr>
            <a:lstStyle/>
            <a:p>
              <a:pPr lvl="0" algn="ctr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4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30" name="Text Box 13"/>
            <p:cNvSpPr txBox="1"/>
            <p:nvPr/>
          </p:nvSpPr>
          <p:spPr>
            <a:xfrm>
              <a:off x="2876" y="3651"/>
              <a:ext cx="524" cy="288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99048" tIns="49524" rIns="99048" bIns="49524">
              <a:spAutoFit/>
            </a:bodyPr>
            <a:lstStyle/>
            <a:p>
              <a:pPr lvl="0" algn="ctr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5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31" name="Text Box 14"/>
            <p:cNvSpPr txBox="1"/>
            <p:nvPr/>
          </p:nvSpPr>
          <p:spPr>
            <a:xfrm>
              <a:off x="3400" y="3651"/>
              <a:ext cx="524" cy="288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99048" tIns="49524" rIns="99048" bIns="49524">
              <a:spAutoFit/>
            </a:bodyPr>
            <a:lstStyle/>
            <a:p>
              <a:pPr lvl="0" algn="ctr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6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32" name="Text Box 15"/>
            <p:cNvSpPr txBox="1"/>
            <p:nvPr/>
          </p:nvSpPr>
          <p:spPr>
            <a:xfrm>
              <a:off x="2352" y="4080"/>
              <a:ext cx="524" cy="289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99048" tIns="49524" rIns="99048" bIns="49524">
              <a:spAutoFit/>
            </a:bodyPr>
            <a:lstStyle/>
            <a:p>
              <a:pPr lvl="0" algn="ctr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7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33" name="Text Box 16"/>
            <p:cNvSpPr txBox="1"/>
            <p:nvPr/>
          </p:nvSpPr>
          <p:spPr>
            <a:xfrm>
              <a:off x="2876" y="4082"/>
              <a:ext cx="524" cy="288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99048" tIns="49524" rIns="99048" bIns="49524">
              <a:spAutoFit/>
            </a:bodyPr>
            <a:lstStyle/>
            <a:p>
              <a:pPr lvl="0" algn="ctr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8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34" name="Text Box 17"/>
            <p:cNvSpPr txBox="1"/>
            <p:nvPr/>
          </p:nvSpPr>
          <p:spPr>
            <a:xfrm>
              <a:off x="3400" y="4082"/>
              <a:ext cx="524" cy="288"/>
            </a:xfrm>
            <a:prstGeom prst="rect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99048" tIns="49524" rIns="99048" bIns="49524">
              <a:spAutoFit/>
            </a:bodyPr>
            <a:lstStyle/>
            <a:p>
              <a:pPr lvl="0" algn="ctr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9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35" name="Text Box 18"/>
            <p:cNvSpPr txBox="1"/>
            <p:nvPr/>
          </p:nvSpPr>
          <p:spPr>
            <a:xfrm>
              <a:off x="2724" y="2867"/>
              <a:ext cx="788" cy="2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9048" tIns="49524" rIns="99048" bIns="49524">
              <a:spAutoFit/>
            </a:bodyPr>
            <a:lstStyle/>
            <a:p>
              <a:pPr lvl="0" eaLnBrk="1" hangingPunct="1"/>
              <a:r>
                <a:rPr lang="en-US" altLang="zh-CN" sz="1600" dirty="0">
                  <a:solidFill>
                    <a:srgbClr val="000000"/>
                  </a:solidFill>
                </a:rPr>
                <a:t>a[3][3]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11636" name="Line 19"/>
            <p:cNvSpPr/>
            <p:nvPr/>
          </p:nvSpPr>
          <p:spPr>
            <a:xfrm>
              <a:off x="1152" y="4221"/>
              <a:ext cx="1200" cy="0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11637" name="Line 20"/>
            <p:cNvSpPr/>
            <p:nvPr/>
          </p:nvSpPr>
          <p:spPr>
            <a:xfrm>
              <a:off x="1140" y="3789"/>
              <a:ext cx="1200" cy="0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11638" name="Line 21"/>
            <p:cNvSpPr/>
            <p:nvPr/>
          </p:nvSpPr>
          <p:spPr>
            <a:xfrm>
              <a:off x="1152" y="3405"/>
              <a:ext cx="1200" cy="0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headEnd type="none" w="sm" len="sm"/>
              <a:tailEnd type="triangle" w="med" len="med"/>
            </a:ln>
          </p:spPr>
        </p:sp>
      </p:grp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92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19627" y="457200"/>
            <a:ext cx="4334933" cy="2438400"/>
          </a:xfrm>
        </p:spPr>
      </p:sp>
      <p:sp>
        <p:nvSpPr>
          <p:cNvPr id="139268" name="Rectangle 3"/>
          <p:cNvSpPr>
            <a:spLocks noGrp="1"/>
          </p:cNvSpPr>
          <p:nvPr>
            <p:ph type="body"/>
          </p:nvPr>
        </p:nvSpPr>
        <p:spPr>
          <a:xfrm>
            <a:off x="608013" y="3657600"/>
            <a:ext cx="5868987" cy="2514600"/>
          </a:xfrm>
        </p:spPr>
        <p:txBody>
          <a:bodyPr wrap="square" lIns="91440" tIns="45720" rIns="91440" bIns="45720" anchor="t" anchorCtr="0"/>
          <a:lstStyle/>
          <a:p>
            <a:pPr lvl="0">
              <a:lnSpc>
                <a:spcPct val="155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000000"/>
                </a:solidFill>
                <a:ea typeface="华文新魏" panose="02010800040101010101" pitchFamily="2" charset="-122"/>
              </a:rPr>
              <a:t>例如：</a:t>
            </a:r>
            <a:endParaRPr lang="zh-CN" altLang="en-US" sz="15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lvl="0">
              <a:lnSpc>
                <a:spcPct val="155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000000"/>
                </a:solidFill>
                <a:ea typeface="华文新魏" panose="02010800040101010101" pitchFamily="2" charset="-122"/>
              </a:rPr>
              <a:t>  程序中有下列语句：</a:t>
            </a:r>
            <a:endParaRPr lang="zh-CN" altLang="en-US" sz="15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lvl="0">
              <a:lnSpc>
                <a:spcPct val="155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000000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sz="1500" dirty="0">
                <a:solidFill>
                  <a:srgbClr val="000000"/>
                </a:solidFill>
                <a:ea typeface="华文新魏" panose="02010800040101010101" pitchFamily="2" charset="-122"/>
              </a:rPr>
              <a:t>char str1[5],  str2[5],  str3[5];</a:t>
            </a:r>
            <a:endParaRPr lang="en-US" altLang="zh-CN" sz="15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lvl="0">
              <a:lnSpc>
                <a:spcPct val="155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ea typeface="华文新魏" panose="02010800040101010101" pitchFamily="2" charset="-122"/>
              </a:rPr>
              <a:t>    cin&gt;&gt;str1&gt;&gt;str2&gt;&gt;str3;</a:t>
            </a:r>
            <a:endParaRPr lang="en-US" altLang="zh-CN" sz="15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lvl="0">
              <a:lnSpc>
                <a:spcPct val="155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ea typeface="华文新魏" panose="02010800040101010101" pitchFamily="2" charset="-122"/>
              </a:rPr>
              <a:t>  </a:t>
            </a:r>
            <a:r>
              <a:rPr lang="zh-CN" altLang="en-US" sz="1500" dirty="0">
                <a:solidFill>
                  <a:srgbClr val="000000"/>
                </a:solidFill>
                <a:ea typeface="华文新魏" panose="02010800040101010101" pitchFamily="2" charset="-122"/>
              </a:rPr>
              <a:t>运行时输入数据：</a:t>
            </a:r>
            <a:endParaRPr lang="zh-CN" altLang="en-US" sz="15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lvl="0">
              <a:lnSpc>
                <a:spcPct val="155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000000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sz="1500" dirty="0">
                <a:solidFill>
                  <a:srgbClr val="000000"/>
                </a:solidFill>
                <a:ea typeface="华文新魏" panose="02010800040101010101" pitchFamily="2" charset="-122"/>
              </a:rPr>
              <a:t>How are you?</a:t>
            </a:r>
            <a:endParaRPr lang="en-US" altLang="zh-CN" sz="15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lvl="0" eaLnBrk="1" hangingPunct="1"/>
            <a:endParaRPr lang="en-US" altLang="zh-CN" sz="1500" dirty="0"/>
          </a:p>
        </p:txBody>
      </p:sp>
      <p:sp>
        <p:nvSpPr>
          <p:cNvPr id="139269" name="Text Box 4"/>
          <p:cNvSpPr txBox="1"/>
          <p:nvPr/>
        </p:nvSpPr>
        <p:spPr>
          <a:xfrm>
            <a:off x="2076450" y="3200400"/>
            <a:ext cx="2724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1431" tIns="45716" rIns="91431" bIns="45716">
            <a:spAutoFit/>
          </a:bodyPr>
          <a:lstStyle/>
          <a:p>
            <a:pPr lvl="0" eaLnBrk="1" hangingPunct="1"/>
            <a:r>
              <a:rPr lang="zh-CN" altLang="en-US" sz="2000" u="sng" dirty="0"/>
              <a:t>讲课内容、方法、步骤</a:t>
            </a:r>
            <a:endParaRPr lang="zh-CN" altLang="en-US" sz="2000" u="sng" dirty="0"/>
          </a:p>
        </p:txBody>
      </p:sp>
      <p:grpSp>
        <p:nvGrpSpPr>
          <p:cNvPr id="139270" name="Group 5"/>
          <p:cNvGrpSpPr/>
          <p:nvPr/>
        </p:nvGrpSpPr>
        <p:grpSpPr>
          <a:xfrm>
            <a:off x="2743200" y="6096000"/>
            <a:ext cx="2311400" cy="1531938"/>
            <a:chOff x="2886" y="2229"/>
            <a:chExt cx="2871" cy="1803"/>
          </a:xfrm>
        </p:grpSpPr>
        <p:grpSp>
          <p:nvGrpSpPr>
            <p:cNvPr id="139271" name="Group 6"/>
            <p:cNvGrpSpPr/>
            <p:nvPr/>
          </p:nvGrpSpPr>
          <p:grpSpPr>
            <a:xfrm>
              <a:off x="2886" y="2229"/>
              <a:ext cx="2871" cy="1713"/>
              <a:chOff x="2881" y="2636"/>
              <a:chExt cx="2065" cy="1291"/>
            </a:xfrm>
          </p:grpSpPr>
          <p:sp>
            <p:nvSpPr>
              <p:cNvPr id="139279" name="Text Box 7"/>
              <p:cNvSpPr txBox="1"/>
              <p:nvPr/>
            </p:nvSpPr>
            <p:spPr>
              <a:xfrm>
                <a:off x="2881" y="2636"/>
                <a:ext cx="2065" cy="1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9736" tIns="49868" rIns="99736" bIns="49868" anchor="ctr" anchorCtr="0"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16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内存中变量状态如下： </a:t>
                </a:r>
                <a:endParaRPr lang="zh-CN" altLang="en-US" sz="1600" dirty="0">
                  <a:solidFill>
                    <a:srgbClr val="000000"/>
                  </a:solidFill>
                  <a:ea typeface="华文新魏" panose="02010800040101010101" pitchFamily="2" charset="-122"/>
                </a:endParaRPr>
              </a:p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16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    </a:t>
                </a:r>
                <a:r>
                  <a:rPr lang="en-US" altLang="zh-CN" sz="16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str1:   H  o   w \0 </a:t>
                </a:r>
                <a:endParaRPr lang="en-US" altLang="zh-CN" sz="1600" dirty="0">
                  <a:solidFill>
                    <a:srgbClr val="000000"/>
                  </a:solidFill>
                  <a:ea typeface="华文新魏" panose="02010800040101010101" pitchFamily="2" charset="-122"/>
                </a:endParaRPr>
              </a:p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    str2:    a   r   e  \0</a:t>
                </a:r>
                <a:endParaRPr lang="en-US" altLang="zh-CN" sz="1600" dirty="0">
                  <a:solidFill>
                    <a:srgbClr val="000000"/>
                  </a:solidFill>
                  <a:ea typeface="华文新魏" panose="02010800040101010101" pitchFamily="2" charset="-122"/>
                </a:endParaRPr>
              </a:p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ea typeface="华文新魏" panose="02010800040101010101" pitchFamily="2" charset="-122"/>
                  </a:rPr>
                  <a:t>    str3:    y  o   u   ?  \0</a:t>
                </a:r>
                <a:endParaRPr lang="en-US" altLang="zh-CN" sz="1600" dirty="0">
                  <a:solidFill>
                    <a:srgbClr val="000000"/>
                  </a:solidFill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139280" name="Group 8"/>
              <p:cNvGrpSpPr/>
              <p:nvPr/>
            </p:nvGrpSpPr>
            <p:grpSpPr>
              <a:xfrm>
                <a:off x="3620" y="2961"/>
                <a:ext cx="1104" cy="960"/>
                <a:chOff x="3620" y="2961"/>
                <a:chExt cx="1104" cy="960"/>
              </a:xfrm>
            </p:grpSpPr>
            <p:sp>
              <p:nvSpPr>
                <p:cNvPr id="139281" name="Rectangle 9"/>
                <p:cNvSpPr/>
                <p:nvPr/>
              </p:nvSpPr>
              <p:spPr>
                <a:xfrm>
                  <a:off x="3620" y="2961"/>
                  <a:ext cx="1104" cy="9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 anchor="ctr" anchorCtr="0"/>
                <a:lstStyle/>
                <a:p>
                  <a:pPr lvl="0" eaLnBrk="1" hangingPunct="1"/>
                  <a:endParaRPr lang="zh-CN" altLang="en-US" sz="1800" dirty="0"/>
                </a:p>
              </p:txBody>
            </p:sp>
            <p:sp>
              <p:nvSpPr>
                <p:cNvPr id="139282" name="Line 10"/>
                <p:cNvSpPr/>
                <p:nvPr/>
              </p:nvSpPr>
              <p:spPr>
                <a:xfrm>
                  <a:off x="3620" y="3288"/>
                  <a:ext cx="1104" cy="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139283" name="Line 11"/>
                <p:cNvSpPr/>
                <p:nvPr/>
              </p:nvSpPr>
              <p:spPr>
                <a:xfrm>
                  <a:off x="3620" y="3633"/>
                  <a:ext cx="1104" cy="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139284" name="Line 12"/>
                <p:cNvSpPr/>
                <p:nvPr/>
              </p:nvSpPr>
              <p:spPr>
                <a:xfrm>
                  <a:off x="3829" y="2961"/>
                  <a:ext cx="0" cy="96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139285" name="Line 13"/>
                <p:cNvSpPr/>
                <p:nvPr/>
              </p:nvSpPr>
              <p:spPr>
                <a:xfrm>
                  <a:off x="4043" y="2961"/>
                  <a:ext cx="0" cy="96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139286" name="Line 14"/>
                <p:cNvSpPr/>
                <p:nvPr/>
              </p:nvSpPr>
              <p:spPr>
                <a:xfrm>
                  <a:off x="4253" y="2961"/>
                  <a:ext cx="0" cy="96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139287" name="Line 15"/>
                <p:cNvSpPr/>
                <p:nvPr/>
              </p:nvSpPr>
              <p:spPr>
                <a:xfrm>
                  <a:off x="4497" y="2961"/>
                  <a:ext cx="0" cy="960"/>
                </a:xfrm>
                <a:prstGeom prst="line">
                  <a:avLst/>
                </a:prstGeom>
                <a:ln w="9525">
                  <a:noFill/>
                </a:ln>
              </p:spPr>
            </p:sp>
          </p:grpSp>
        </p:grpSp>
        <p:sp>
          <p:nvSpPr>
            <p:cNvPr id="139272" name="Rectangle 16"/>
            <p:cNvSpPr/>
            <p:nvPr/>
          </p:nvSpPr>
          <p:spPr>
            <a:xfrm>
              <a:off x="3792" y="2640"/>
              <a:ext cx="1584" cy="1392"/>
            </a:xfrm>
            <a:prstGeom prst="rect">
              <a:avLst/>
            </a:prstGeom>
            <a:noFill/>
            <a:ln w="12700" cap="sq" cmpd="sng">
              <a:solidFill>
                <a:srgbClr val="0000CC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lvl="0" eaLnBrk="1" hangingPunct="1"/>
              <a:endParaRPr lang="zh-CN" altLang="en-US" sz="1800" dirty="0"/>
            </a:p>
          </p:txBody>
        </p:sp>
        <p:sp>
          <p:nvSpPr>
            <p:cNvPr id="139273" name="Line 17"/>
            <p:cNvSpPr/>
            <p:nvPr/>
          </p:nvSpPr>
          <p:spPr>
            <a:xfrm>
              <a:off x="3792" y="3024"/>
              <a:ext cx="1584" cy="0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274" name="Line 18"/>
            <p:cNvSpPr/>
            <p:nvPr/>
          </p:nvSpPr>
          <p:spPr>
            <a:xfrm>
              <a:off x="4116" y="2640"/>
              <a:ext cx="0" cy="1392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275" name="Line 19"/>
            <p:cNvSpPr/>
            <p:nvPr/>
          </p:nvSpPr>
          <p:spPr>
            <a:xfrm>
              <a:off x="4416" y="2640"/>
              <a:ext cx="0" cy="1392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276" name="Line 20"/>
            <p:cNvSpPr/>
            <p:nvPr/>
          </p:nvSpPr>
          <p:spPr>
            <a:xfrm>
              <a:off x="4728" y="2640"/>
              <a:ext cx="0" cy="1392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277" name="Line 21"/>
            <p:cNvSpPr/>
            <p:nvPr/>
          </p:nvSpPr>
          <p:spPr>
            <a:xfrm>
              <a:off x="5040" y="2640"/>
              <a:ext cx="0" cy="1392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278" name="Line 22"/>
            <p:cNvSpPr/>
            <p:nvPr/>
          </p:nvSpPr>
          <p:spPr>
            <a:xfrm>
              <a:off x="3804" y="3540"/>
              <a:ext cx="1584" cy="0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0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1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6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23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40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4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36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8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46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19627" y="457200"/>
            <a:ext cx="4334933" cy="2438400"/>
          </a:xfrm>
        </p:spPr>
      </p:sp>
      <p:sp>
        <p:nvSpPr>
          <p:cNvPr id="114692" name="Rectangle 3"/>
          <p:cNvSpPr>
            <a:spLocks noGrp="1"/>
          </p:cNvSpPr>
          <p:nvPr>
            <p:ph type="body"/>
          </p:nvPr>
        </p:nvSpPr>
        <p:spPr>
          <a:xfrm>
            <a:off x="608013" y="3581400"/>
            <a:ext cx="5868987" cy="16764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sz="1500" dirty="0">
                <a:solidFill>
                  <a:srgbClr val="CC6600"/>
                </a:solidFill>
                <a:ea typeface="华文行楷" panose="02010800040101010101" pitchFamily="2" charset="-122"/>
              </a:rPr>
              <a:t>§6.2.10</a:t>
            </a:r>
            <a:r>
              <a:rPr lang="zh-CN" altLang="en-US" sz="1500" dirty="0">
                <a:ea typeface="华文行楷" panose="02010800040101010101" pitchFamily="2" charset="-122"/>
              </a:rPr>
              <a:t>指向函数的指针</a:t>
            </a:r>
            <a:endParaRPr lang="zh-CN" altLang="en-US" sz="1500" dirty="0">
              <a:ea typeface="华文行楷" panose="02010800040101010101" pitchFamily="2" charset="-122"/>
            </a:endParaRPr>
          </a:p>
          <a:p>
            <a:pPr lvl="0" eaLnBrk="1" hangingPunct="1"/>
            <a:r>
              <a:rPr lang="zh-CN" altLang="en-US" sz="1500" dirty="0">
                <a:ea typeface="华文行楷" panose="02010800040101010101" pitchFamily="2" charset="-122"/>
              </a:rPr>
              <a:t>    在程序运行中，全局变量存放在</a:t>
            </a:r>
            <a:r>
              <a:rPr lang="en-US" altLang="zh-CN" sz="1500" dirty="0">
                <a:ea typeface="华文行楷" panose="02010800040101010101" pitchFamily="2" charset="-122"/>
              </a:rPr>
              <a:t>data</a:t>
            </a:r>
            <a:r>
              <a:rPr lang="zh-CN" altLang="en-US" sz="1500" dirty="0">
                <a:ea typeface="华文行楷" panose="02010800040101010101" pitchFamily="2" charset="-122"/>
              </a:rPr>
              <a:t>区，局部变量存放在栈区，动态变量存放在堆区。函数代码是程序的算法指令部分，它们同样也占有内存空间，存放在代码</a:t>
            </a:r>
            <a:r>
              <a:rPr lang="en-US" altLang="zh-CN" sz="1500" dirty="0">
                <a:ea typeface="华文行楷" panose="02010800040101010101" pitchFamily="2" charset="-122"/>
              </a:rPr>
              <a:t>(code)</a:t>
            </a:r>
            <a:r>
              <a:rPr lang="zh-CN" altLang="en-US" sz="1500" dirty="0">
                <a:ea typeface="华文行楷" panose="02010800040101010101" pitchFamily="2" charset="-122"/>
              </a:rPr>
              <a:t>区。每个函数都有地址。指向函数地址的指针称为函数指针。函数指针指向代码区中的某个函数，通过函数指针可以调用相应的函数。</a:t>
            </a:r>
            <a:endParaRPr lang="zh-CN" altLang="en-US" sz="1500" dirty="0">
              <a:ea typeface="华文行楷" panose="02010800040101010101" pitchFamily="2" charset="-122"/>
            </a:endParaRPr>
          </a:p>
        </p:txBody>
      </p:sp>
      <p:sp>
        <p:nvSpPr>
          <p:cNvPr id="114693" name="Text Box 4"/>
          <p:cNvSpPr txBox="1"/>
          <p:nvPr/>
        </p:nvSpPr>
        <p:spPr>
          <a:xfrm>
            <a:off x="2076450" y="3200400"/>
            <a:ext cx="2724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1431" tIns="45716" rIns="91431" bIns="45716">
            <a:spAutoFit/>
          </a:bodyPr>
          <a:lstStyle/>
          <a:p>
            <a:pPr lvl="0" eaLnBrk="1" hangingPunct="1"/>
            <a:r>
              <a:rPr lang="zh-CN" altLang="en-US" sz="2000" u="sng" dirty="0"/>
              <a:t>讲课内容、方法、步骤</a:t>
            </a:r>
            <a:endParaRPr lang="zh-CN" altLang="en-US" sz="2000" u="sng" dirty="0"/>
          </a:p>
        </p:txBody>
      </p:sp>
      <p:grpSp>
        <p:nvGrpSpPr>
          <p:cNvPr id="114694" name="Group 5"/>
          <p:cNvGrpSpPr/>
          <p:nvPr/>
        </p:nvGrpSpPr>
        <p:grpSpPr>
          <a:xfrm>
            <a:off x="1676400" y="5334000"/>
            <a:ext cx="2971800" cy="2871788"/>
            <a:chOff x="2433" y="3312"/>
            <a:chExt cx="1599" cy="1536"/>
          </a:xfrm>
        </p:grpSpPr>
        <p:grpSp>
          <p:nvGrpSpPr>
            <p:cNvPr id="114695" name="Group 6"/>
            <p:cNvGrpSpPr/>
            <p:nvPr/>
          </p:nvGrpSpPr>
          <p:grpSpPr>
            <a:xfrm>
              <a:off x="3168" y="3504"/>
              <a:ext cx="864" cy="1344"/>
              <a:chOff x="2784" y="3408"/>
              <a:chExt cx="1200" cy="1344"/>
            </a:xfrm>
          </p:grpSpPr>
          <p:sp>
            <p:nvSpPr>
              <p:cNvPr id="114701" name="Rectangle 7"/>
              <p:cNvSpPr/>
              <p:nvPr/>
            </p:nvSpPr>
            <p:spPr>
              <a:xfrm>
                <a:off x="2784" y="3408"/>
                <a:ext cx="1200" cy="1344"/>
              </a:xfrm>
              <a:prstGeom prst="rect">
                <a:avLst/>
              </a:prstGeom>
              <a:noFill/>
              <a:ln w="12700" cap="sq" cmpd="sng">
                <a:solidFill>
                  <a:srgbClr val="FF33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lvl="0" eaLnBrk="1" hangingPunct="1"/>
                <a:endParaRPr lang="zh-CN" altLang="en-US" sz="1800" dirty="0"/>
              </a:p>
            </p:txBody>
          </p:sp>
          <p:sp>
            <p:nvSpPr>
              <p:cNvPr id="114702" name="Line 8"/>
              <p:cNvSpPr/>
              <p:nvPr/>
            </p:nvSpPr>
            <p:spPr>
              <a:xfrm>
                <a:off x="2784" y="3744"/>
                <a:ext cx="1200" cy="0"/>
              </a:xfrm>
              <a:prstGeom prst="line">
                <a:avLst/>
              </a:prstGeom>
              <a:ln w="127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14703" name="Line 9"/>
              <p:cNvSpPr/>
              <p:nvPr/>
            </p:nvSpPr>
            <p:spPr>
              <a:xfrm>
                <a:off x="2784" y="4080"/>
                <a:ext cx="1200" cy="0"/>
              </a:xfrm>
              <a:prstGeom prst="line">
                <a:avLst/>
              </a:prstGeom>
              <a:ln w="127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14704" name="Line 10"/>
              <p:cNvSpPr/>
              <p:nvPr/>
            </p:nvSpPr>
            <p:spPr>
              <a:xfrm>
                <a:off x="2784" y="4416"/>
                <a:ext cx="1200" cy="0"/>
              </a:xfrm>
              <a:prstGeom prst="line">
                <a:avLst/>
              </a:prstGeom>
              <a:ln w="127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114696" name="Text Box 11"/>
            <p:cNvSpPr txBox="1"/>
            <p:nvPr/>
          </p:nvSpPr>
          <p:spPr>
            <a:xfrm>
              <a:off x="3196" y="3312"/>
              <a:ext cx="770" cy="1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9048" tIns="49524" rIns="99048" bIns="49524">
              <a:spAutoFit/>
            </a:bodyPr>
            <a:lstStyle/>
            <a:p>
              <a:pPr lvl="0" eaLnBrk="1" hangingPunct="1"/>
              <a:r>
                <a:rPr lang="zh-CN" altLang="en-US" sz="1600" dirty="0">
                  <a:ea typeface="华文行楷" panose="02010800040101010101" pitchFamily="2" charset="-122"/>
                </a:rPr>
                <a:t>程序内存空间</a:t>
              </a:r>
              <a:endParaRPr lang="zh-CN" altLang="en-US" sz="1600" dirty="0">
                <a:ea typeface="华文行楷" panose="02010800040101010101" pitchFamily="2" charset="-122"/>
              </a:endParaRPr>
            </a:p>
          </p:txBody>
        </p:sp>
        <p:sp>
          <p:nvSpPr>
            <p:cNvPr id="114697" name="Text Box 12"/>
            <p:cNvSpPr txBox="1"/>
            <p:nvPr/>
          </p:nvSpPr>
          <p:spPr>
            <a:xfrm>
              <a:off x="2477" y="3479"/>
              <a:ext cx="673" cy="3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9048" tIns="49524" rIns="99048" bIns="49524">
              <a:spAutoFit/>
            </a:bodyPr>
            <a:lstStyle/>
            <a:p>
              <a:pPr lvl="0" eaLnBrk="1" hangingPunct="1"/>
              <a:r>
                <a:rPr lang="en-US" altLang="zh-CN" sz="1600" dirty="0">
                  <a:ea typeface="华文行楷" panose="02010800040101010101" pitchFamily="2" charset="-122"/>
                </a:rPr>
                <a:t>   </a:t>
              </a:r>
              <a:r>
                <a:rPr lang="zh-CN" altLang="en-US" sz="1600" dirty="0">
                  <a:ea typeface="华文行楷" panose="02010800040101010101" pitchFamily="2" charset="-122"/>
                </a:rPr>
                <a:t>代码区</a:t>
              </a:r>
              <a:endParaRPr lang="zh-CN" altLang="en-US" sz="1600" dirty="0">
                <a:ea typeface="华文行楷" panose="02010800040101010101" pitchFamily="2" charset="-122"/>
              </a:endParaRPr>
            </a:p>
            <a:p>
              <a:pPr lvl="0" eaLnBrk="1" hangingPunct="1"/>
              <a:r>
                <a:rPr lang="en-US" altLang="zh-CN" sz="1600" dirty="0">
                  <a:ea typeface="华文行楷" panose="02010800040101010101" pitchFamily="2" charset="-122"/>
                </a:rPr>
                <a:t>(code area)</a:t>
              </a:r>
              <a:endParaRPr lang="en-US" altLang="zh-CN" sz="1600" dirty="0">
                <a:ea typeface="华文行楷" panose="02010800040101010101" pitchFamily="2" charset="-122"/>
              </a:endParaRPr>
            </a:p>
          </p:txBody>
        </p:sp>
        <p:sp>
          <p:nvSpPr>
            <p:cNvPr id="114698" name="Text Box 13"/>
            <p:cNvSpPr txBox="1"/>
            <p:nvPr/>
          </p:nvSpPr>
          <p:spPr>
            <a:xfrm>
              <a:off x="2433" y="3816"/>
              <a:ext cx="710" cy="3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9048" tIns="49524" rIns="99048" bIns="49524">
              <a:spAutoFit/>
            </a:bodyPr>
            <a:lstStyle/>
            <a:p>
              <a:pPr lvl="0" eaLnBrk="1" hangingPunct="1"/>
              <a:r>
                <a:rPr lang="zh-CN" altLang="en-US" sz="1600" dirty="0">
                  <a:ea typeface="华文行楷" panose="02010800040101010101" pitchFamily="2" charset="-122"/>
                </a:rPr>
                <a:t>全局数据区</a:t>
              </a:r>
              <a:endParaRPr lang="zh-CN" altLang="en-US" sz="1600" dirty="0">
                <a:ea typeface="华文行楷" panose="02010800040101010101" pitchFamily="2" charset="-122"/>
              </a:endParaRPr>
            </a:p>
            <a:p>
              <a:pPr lvl="0" eaLnBrk="1" hangingPunct="1"/>
              <a:r>
                <a:rPr lang="zh-CN" altLang="en-US" sz="1600" dirty="0">
                  <a:ea typeface="华文行楷" panose="02010800040101010101" pitchFamily="2" charset="-122"/>
                </a:rPr>
                <a:t>  </a:t>
              </a:r>
              <a:r>
                <a:rPr lang="en-US" altLang="zh-CN" sz="1600" dirty="0">
                  <a:ea typeface="华文行楷" panose="02010800040101010101" pitchFamily="2" charset="-122"/>
                </a:rPr>
                <a:t>(data area)</a:t>
              </a:r>
              <a:endParaRPr lang="en-US" altLang="zh-CN" sz="1600" dirty="0">
                <a:ea typeface="华文行楷" panose="02010800040101010101" pitchFamily="2" charset="-122"/>
              </a:endParaRPr>
            </a:p>
          </p:txBody>
        </p:sp>
        <p:sp>
          <p:nvSpPr>
            <p:cNvPr id="114699" name="Text Box 14"/>
            <p:cNvSpPr txBox="1"/>
            <p:nvPr/>
          </p:nvSpPr>
          <p:spPr>
            <a:xfrm>
              <a:off x="2495" y="4156"/>
              <a:ext cx="679" cy="3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9048" tIns="49524" rIns="99048" bIns="49524">
              <a:spAutoFit/>
            </a:bodyPr>
            <a:lstStyle/>
            <a:p>
              <a:pPr lvl="0" eaLnBrk="1" hangingPunct="1"/>
              <a:r>
                <a:rPr lang="zh-CN" altLang="en-US" sz="1600" dirty="0">
                  <a:ea typeface="华文行楷" panose="02010800040101010101" pitchFamily="2" charset="-122"/>
                </a:rPr>
                <a:t>　堆区</a:t>
              </a:r>
              <a:endParaRPr lang="zh-CN" altLang="en-US" sz="1600" dirty="0">
                <a:ea typeface="华文行楷" panose="02010800040101010101" pitchFamily="2" charset="-122"/>
              </a:endParaRPr>
            </a:p>
            <a:p>
              <a:pPr lvl="0" eaLnBrk="1" hangingPunct="1"/>
              <a:r>
                <a:rPr lang="en-US" altLang="zh-CN" sz="1600" dirty="0">
                  <a:ea typeface="华文行楷" panose="02010800040101010101" pitchFamily="2" charset="-122"/>
                </a:rPr>
                <a:t>(heap area)</a:t>
              </a:r>
              <a:endParaRPr lang="en-US" altLang="zh-CN" sz="1600" dirty="0">
                <a:ea typeface="华文行楷" panose="02010800040101010101" pitchFamily="2" charset="-122"/>
              </a:endParaRPr>
            </a:p>
          </p:txBody>
        </p:sp>
        <p:sp>
          <p:nvSpPr>
            <p:cNvPr id="114700" name="Text Box 15"/>
            <p:cNvSpPr txBox="1"/>
            <p:nvPr/>
          </p:nvSpPr>
          <p:spPr>
            <a:xfrm>
              <a:off x="2474" y="4495"/>
              <a:ext cx="691" cy="3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9048" tIns="49524" rIns="99048" bIns="49524">
              <a:spAutoFit/>
            </a:bodyPr>
            <a:lstStyle/>
            <a:p>
              <a:pPr lvl="0" eaLnBrk="1" hangingPunct="1"/>
              <a:r>
                <a:rPr lang="zh-CN" altLang="en-US" sz="1600" dirty="0">
                  <a:ea typeface="华文行楷" panose="02010800040101010101" pitchFamily="2" charset="-122"/>
                </a:rPr>
                <a:t>　栈区</a:t>
              </a:r>
              <a:endParaRPr lang="zh-CN" altLang="en-US" sz="1600" dirty="0">
                <a:ea typeface="华文行楷" panose="02010800040101010101" pitchFamily="2" charset="-122"/>
              </a:endParaRPr>
            </a:p>
            <a:p>
              <a:pPr lvl="0" eaLnBrk="1" hangingPunct="1"/>
              <a:r>
                <a:rPr lang="en-US" altLang="zh-CN" sz="1600" dirty="0">
                  <a:ea typeface="华文行楷" panose="02010800040101010101" pitchFamily="2" charset="-122"/>
                </a:rPr>
                <a:t>(stack area)</a:t>
              </a:r>
              <a:endParaRPr lang="en-US" altLang="zh-CN" sz="1600" dirty="0"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57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19627" y="457200"/>
            <a:ext cx="4334933" cy="2438400"/>
          </a:xfrm>
        </p:spPr>
      </p:sp>
      <p:sp>
        <p:nvSpPr>
          <p:cNvPr id="115716" name="Rectangle 3"/>
          <p:cNvSpPr>
            <a:spLocks noGrp="1"/>
          </p:cNvSpPr>
          <p:nvPr>
            <p:ph type="body"/>
          </p:nvPr>
        </p:nvSpPr>
        <p:spPr>
          <a:xfrm>
            <a:off x="608013" y="3505200"/>
            <a:ext cx="5868987" cy="4800600"/>
          </a:xfrm>
        </p:spPr>
        <p:txBody>
          <a:bodyPr wrap="square" lIns="91440" tIns="45720" rIns="91440" bIns="45720" anchor="t" anchorCtr="0"/>
          <a:lstStyle/>
          <a:p>
            <a:pPr lvl="0" eaLnBrk="1" hangingPunct="1">
              <a:lnSpc>
                <a:spcPct val="85000"/>
              </a:lnSpc>
            </a:pPr>
            <a:r>
              <a:rPr lang="zh-CN" altLang="en-US" sz="1500" dirty="0">
                <a:ea typeface="华文行楷" panose="02010800040101010101" pitchFamily="2" charset="-122"/>
              </a:rPr>
              <a:t>指向函数的指针</a:t>
            </a:r>
            <a:endParaRPr lang="zh-CN" altLang="en-US" sz="1500" dirty="0">
              <a:ea typeface="华文行楷" panose="02010800040101010101" pitchFamily="2" charset="-122"/>
            </a:endParaRPr>
          </a:p>
          <a:p>
            <a:pPr lvl="0" eaLnBrk="1" hangingPunct="1">
              <a:lnSpc>
                <a:spcPct val="85000"/>
              </a:lnSpc>
            </a:pPr>
            <a:r>
              <a:rPr lang="en-US" altLang="zh-CN" sz="1500" dirty="0">
                <a:ea typeface="华文行楷" panose="02010800040101010101" pitchFamily="2" charset="-122"/>
              </a:rPr>
              <a:t>1.</a:t>
            </a:r>
            <a:r>
              <a:rPr lang="zh-CN" altLang="en-US" sz="1500" dirty="0">
                <a:ea typeface="华文行楷" panose="02010800040101010101" pitchFamily="2" charset="-122"/>
              </a:rPr>
              <a:t>格式中的数据类型</a:t>
            </a:r>
            <a:r>
              <a:rPr lang="en-US" altLang="zh-CN" sz="1500" dirty="0">
                <a:ea typeface="华文行楷" panose="02010800040101010101" pitchFamily="2" charset="-122"/>
              </a:rPr>
              <a:t>:</a:t>
            </a:r>
            <a:r>
              <a:rPr lang="zh-CN" altLang="en-US" sz="1500" dirty="0">
                <a:ea typeface="华文行楷" panose="02010800040101010101" pitchFamily="2" charset="-122"/>
              </a:rPr>
              <a:t>说明函数指针所指函数的返回值类型；</a:t>
            </a:r>
            <a:endParaRPr lang="zh-CN" altLang="en-US" sz="1500" dirty="0">
              <a:ea typeface="华文行楷" panose="02010800040101010101" pitchFamily="2" charset="-122"/>
            </a:endParaRPr>
          </a:p>
          <a:p>
            <a:pPr lvl="0" eaLnBrk="1" hangingPunct="1">
              <a:lnSpc>
                <a:spcPct val="85000"/>
              </a:lnSpc>
            </a:pPr>
            <a:r>
              <a:rPr lang="en-US" altLang="zh-CN" sz="1500" dirty="0">
                <a:ea typeface="华文行楷" panose="02010800040101010101" pitchFamily="2" charset="-122"/>
              </a:rPr>
              <a:t>2.</a:t>
            </a:r>
            <a:r>
              <a:rPr lang="zh-CN" altLang="en-US" sz="1500" dirty="0">
                <a:ea typeface="华文行楷" panose="02010800040101010101" pitchFamily="2" charset="-122"/>
              </a:rPr>
              <a:t>第一个圆括号中的内容指明一个函数指针名称</a:t>
            </a:r>
            <a:r>
              <a:rPr lang="en-US" altLang="zh-CN" sz="1500" dirty="0">
                <a:ea typeface="华文行楷" panose="02010800040101010101" pitchFamily="2" charset="-122"/>
              </a:rPr>
              <a:t>;</a:t>
            </a:r>
            <a:r>
              <a:rPr lang="zh-CN" altLang="en-US" sz="1500" dirty="0">
                <a:ea typeface="华文行楷" panose="02010800040101010101" pitchFamily="2" charset="-122"/>
              </a:rPr>
              <a:t>形参表则列出了该指针所指函数的形参类型和个数。</a:t>
            </a:r>
            <a:endParaRPr lang="zh-CN" altLang="en-US" sz="1500" dirty="0">
              <a:ea typeface="华文行楷" panose="02010800040101010101" pitchFamily="2" charset="-122"/>
            </a:endParaRPr>
          </a:p>
          <a:p>
            <a:pPr lvl="0" eaLnBrk="1" hangingPunct="1">
              <a:lnSpc>
                <a:spcPct val="85000"/>
              </a:lnSpc>
            </a:pPr>
            <a:r>
              <a:rPr lang="zh-CN" altLang="en-US" sz="1500" dirty="0">
                <a:ea typeface="华文行楷" panose="02010800040101010101" pitchFamily="2" charset="-122"/>
              </a:rPr>
              <a:t>　例</a:t>
            </a:r>
            <a:r>
              <a:rPr lang="en-US" altLang="zh-CN" sz="1500" dirty="0">
                <a:ea typeface="华文行楷" panose="02010800040101010101" pitchFamily="2" charset="-122"/>
              </a:rPr>
              <a:t>:</a:t>
            </a:r>
            <a:r>
              <a:rPr lang="zh-CN" altLang="en-US" sz="1500" dirty="0">
                <a:ea typeface="华文行楷" panose="02010800040101010101" pitchFamily="2" charset="-122"/>
              </a:rPr>
              <a:t>函数指针的定义为</a:t>
            </a:r>
            <a:r>
              <a:rPr lang="en-US" altLang="zh-CN" sz="1500" dirty="0">
                <a:ea typeface="华文行楷" panose="02010800040101010101" pitchFamily="2" charset="-122"/>
              </a:rPr>
              <a:t>:    int (*func) (char a , char b );</a:t>
            </a:r>
            <a:endParaRPr lang="en-US" altLang="zh-CN" sz="1500" dirty="0">
              <a:ea typeface="华文行楷" panose="02010800040101010101" pitchFamily="2" charset="-122"/>
            </a:endParaRPr>
          </a:p>
          <a:p>
            <a:pPr lvl="0" eaLnBrk="1" hangingPunct="1">
              <a:lnSpc>
                <a:spcPct val="85000"/>
              </a:lnSpc>
            </a:pPr>
            <a:r>
              <a:rPr lang="en-US" altLang="zh-CN" sz="1500" dirty="0">
                <a:ea typeface="华文行楷" panose="02010800040101010101" pitchFamily="2" charset="-122"/>
              </a:rPr>
              <a:t>   int </a:t>
            </a:r>
            <a:r>
              <a:rPr lang="zh-CN" altLang="en-US" sz="1500" dirty="0">
                <a:ea typeface="华文行楷" panose="02010800040101010101" pitchFamily="2" charset="-122"/>
              </a:rPr>
              <a:t>为函数的返回类型</a:t>
            </a:r>
            <a:r>
              <a:rPr lang="en-US" altLang="zh-CN" sz="1500" dirty="0">
                <a:ea typeface="华文行楷" panose="02010800040101010101" pitchFamily="2" charset="-122"/>
              </a:rPr>
              <a:t>;</a:t>
            </a:r>
            <a:r>
              <a:rPr lang="zh-CN" altLang="en-US" sz="1500" dirty="0">
                <a:ea typeface="华文行楷" panose="02010800040101010101" pitchFamily="2" charset="-122"/>
              </a:rPr>
              <a:t>　*表示后面的</a:t>
            </a:r>
            <a:r>
              <a:rPr lang="en-US" altLang="zh-CN" sz="1500" dirty="0">
                <a:ea typeface="华文行楷" panose="02010800040101010101" pitchFamily="2" charset="-122"/>
              </a:rPr>
              <a:t>func</a:t>
            </a:r>
            <a:r>
              <a:rPr lang="zh-CN" altLang="en-US" sz="1500" dirty="0">
                <a:ea typeface="华文行楷" panose="02010800040101010101" pitchFamily="2" charset="-122"/>
              </a:rPr>
              <a:t>是一个指针变量名</a:t>
            </a:r>
            <a:r>
              <a:rPr lang="en-US" altLang="zh-CN" sz="1500" dirty="0">
                <a:ea typeface="华文行楷" panose="02010800040101010101" pitchFamily="2" charset="-122"/>
              </a:rPr>
              <a:t>;</a:t>
            </a:r>
            <a:r>
              <a:rPr lang="zh-CN" altLang="en-US" sz="1500" dirty="0">
                <a:ea typeface="华文行楷" panose="02010800040101010101" pitchFamily="2" charset="-122"/>
              </a:rPr>
              <a:t>后面</a:t>
            </a:r>
            <a:r>
              <a:rPr lang="en-US" altLang="zh-CN" sz="1500" dirty="0">
                <a:ea typeface="华文行楷" panose="02010800040101010101" pitchFamily="2" charset="-122"/>
              </a:rPr>
              <a:t>( )</a:t>
            </a:r>
            <a:r>
              <a:rPr lang="zh-CN" altLang="en-US" sz="1500" dirty="0">
                <a:ea typeface="华文行楷" panose="02010800040101010101" pitchFamily="2" charset="-122"/>
              </a:rPr>
              <a:t>表示该定义是函数或函数指针，这里是函数指针。该函数具有两个字符型参数</a:t>
            </a:r>
            <a:r>
              <a:rPr lang="en-US" altLang="zh-CN" sz="1500" dirty="0">
                <a:ea typeface="华文行楷" panose="02010800040101010101" pitchFamily="2" charset="-122"/>
              </a:rPr>
              <a:t>a</a:t>
            </a:r>
            <a:r>
              <a:rPr lang="zh-CN" altLang="en-US" sz="1500" dirty="0">
                <a:ea typeface="华文行楷" panose="02010800040101010101" pitchFamily="2" charset="-122"/>
              </a:rPr>
              <a:t>和</a:t>
            </a:r>
            <a:r>
              <a:rPr lang="en-US" altLang="zh-CN" sz="1500" dirty="0">
                <a:ea typeface="华文行楷" panose="02010800040101010101" pitchFamily="2" charset="-122"/>
              </a:rPr>
              <a:t>b</a:t>
            </a:r>
            <a:r>
              <a:rPr lang="zh-CN" altLang="en-US" sz="1500" dirty="0">
                <a:ea typeface="华文行楷" panose="02010800040101010101" pitchFamily="2" charset="-122"/>
              </a:rPr>
              <a:t>。</a:t>
            </a:r>
            <a:endParaRPr lang="zh-CN" altLang="en-US" sz="1500" dirty="0">
              <a:ea typeface="华文行楷" panose="02010800040101010101" pitchFamily="2" charset="-122"/>
            </a:endParaRPr>
          </a:p>
          <a:p>
            <a:pPr lvl="0" eaLnBrk="1" hangingPunct="1">
              <a:lnSpc>
                <a:spcPct val="85000"/>
              </a:lnSpc>
            </a:pPr>
            <a:r>
              <a:rPr lang="zh-CN" altLang="en-US" sz="1500" dirty="0">
                <a:ea typeface="华文行楷" panose="02010800040101010101" pitchFamily="2" charset="-122"/>
              </a:rPr>
              <a:t>　定义函数指针后就产生了指针变量，它有全局、静态和局部之分，它占有内存空间。变量所占的空间大小与其他类型的指针变量一样。由于</a:t>
            </a:r>
            <a:r>
              <a:rPr lang="en-US" altLang="zh-CN" sz="1500" dirty="0">
                <a:ea typeface="华文行楷" panose="02010800040101010101" pitchFamily="2" charset="-122"/>
              </a:rPr>
              <a:t>( )</a:t>
            </a:r>
            <a:r>
              <a:rPr lang="zh-CN" altLang="en-US" sz="1500" dirty="0">
                <a:ea typeface="华文行楷" panose="02010800040101010101" pitchFamily="2" charset="-122"/>
              </a:rPr>
              <a:t>的优先级大于*，所以下面是函数定义而不是函数指针定义。</a:t>
            </a:r>
            <a:r>
              <a:rPr lang="en-US" altLang="zh-CN" sz="1500" dirty="0">
                <a:ea typeface="华文行楷" panose="02010800040101010101" pitchFamily="2" charset="-122"/>
              </a:rPr>
              <a:t>:</a:t>
            </a:r>
            <a:endParaRPr lang="en-US" altLang="zh-CN" sz="1500" dirty="0">
              <a:ea typeface="华文行楷" panose="02010800040101010101" pitchFamily="2" charset="-122"/>
            </a:endParaRPr>
          </a:p>
          <a:p>
            <a:pPr lvl="0" eaLnBrk="1" hangingPunct="1">
              <a:lnSpc>
                <a:spcPct val="85000"/>
              </a:lnSpc>
            </a:pPr>
            <a:r>
              <a:rPr lang="en-US" altLang="zh-CN" sz="1500" dirty="0">
                <a:ea typeface="华文行楷" panose="02010800040101010101" pitchFamily="2" charset="-122"/>
              </a:rPr>
              <a:t>          int * func(char a , char b );</a:t>
            </a:r>
            <a:endParaRPr lang="en-US" altLang="zh-CN" sz="1500" dirty="0">
              <a:ea typeface="华文行楷" panose="02010800040101010101" pitchFamily="2" charset="-122"/>
            </a:endParaRPr>
          </a:p>
          <a:p>
            <a:pPr lvl="0" eaLnBrk="1" hangingPunct="1">
              <a:lnSpc>
                <a:spcPct val="85000"/>
              </a:lnSpc>
            </a:pPr>
            <a:r>
              <a:rPr lang="zh-CN" altLang="en-US" sz="1500" dirty="0">
                <a:ea typeface="华文行楷" panose="02010800040101010101" pitchFamily="2" charset="-122"/>
              </a:rPr>
              <a:t>定义中</a:t>
            </a:r>
            <a:r>
              <a:rPr lang="en-US" altLang="zh-CN" sz="1500" dirty="0">
                <a:ea typeface="华文行楷" panose="02010800040101010101" pitchFamily="2" charset="-122"/>
              </a:rPr>
              <a:t>, func</a:t>
            </a:r>
            <a:r>
              <a:rPr lang="zh-CN" altLang="en-US" sz="1500" dirty="0">
                <a:ea typeface="华文行楷" panose="02010800040101010101" pitchFamily="2" charset="-122"/>
              </a:rPr>
              <a:t>先与</a:t>
            </a:r>
            <a:r>
              <a:rPr lang="en-US" altLang="zh-CN" sz="1500" dirty="0">
                <a:ea typeface="华文行楷" panose="02010800040101010101" pitchFamily="2" charset="-122"/>
              </a:rPr>
              <a:t>( )</a:t>
            </a:r>
            <a:r>
              <a:rPr lang="zh-CN" altLang="en-US" sz="1500" dirty="0">
                <a:ea typeface="华文行楷" panose="02010800040101010101" pitchFamily="2" charset="-122"/>
              </a:rPr>
              <a:t>结合构成函数的声明，然后再得到其返回类型为整型指针 </a:t>
            </a:r>
            <a:r>
              <a:rPr lang="en-US" altLang="zh-CN" sz="1500" dirty="0">
                <a:ea typeface="华文行楷" panose="02010800040101010101" pitchFamily="2" charset="-122"/>
              </a:rPr>
              <a:t>int *</a:t>
            </a:r>
            <a:r>
              <a:rPr lang="zh-CN" altLang="en-US" sz="1500" dirty="0">
                <a:ea typeface="华文行楷" panose="02010800040101010101" pitchFamily="2" charset="-122"/>
              </a:rPr>
              <a:t>。</a:t>
            </a:r>
            <a:endParaRPr lang="zh-CN" altLang="en-US" sz="1500" dirty="0">
              <a:ea typeface="华文行楷" panose="02010800040101010101" pitchFamily="2" charset="-122"/>
            </a:endParaRPr>
          </a:p>
          <a:p>
            <a:pPr lvl="0" eaLnBrk="1" hangingPunct="1">
              <a:lnSpc>
                <a:spcPct val="85000"/>
              </a:lnSpc>
            </a:pPr>
            <a:r>
              <a:rPr lang="en-US" altLang="zh-CN" sz="1500" dirty="0">
                <a:ea typeface="华文行楷" panose="02010800040101010101" pitchFamily="2" charset="-122"/>
              </a:rPr>
              <a:t>3.</a:t>
            </a:r>
            <a:r>
              <a:rPr lang="zh-CN" altLang="en-US" sz="1500" dirty="0">
                <a:ea typeface="华文行楷" panose="02010800040101010101" pitchFamily="2" charset="-122"/>
              </a:rPr>
              <a:t>函数指针在使用之前也要进行赋值，使指针指向一个已经存在的函数代码的起始地址。</a:t>
            </a:r>
            <a:r>
              <a:rPr lang="zh-CN" altLang="en-US" sz="1500" dirty="0">
                <a:solidFill>
                  <a:srgbClr val="663300"/>
                </a:solidFill>
                <a:ea typeface="华文隶书" panose="02010800040101010101" pitchFamily="2" charset="-122"/>
              </a:rPr>
              <a:t>函数指针名＝函数名</a:t>
            </a:r>
            <a:r>
              <a:rPr lang="zh-CN" altLang="en-US" sz="1500" dirty="0">
                <a:solidFill>
                  <a:srgbClr val="663300"/>
                </a:solidFill>
              </a:rPr>
              <a:t>；</a:t>
            </a:r>
            <a:endParaRPr lang="zh-CN" altLang="en-US" sz="1500" dirty="0">
              <a:solidFill>
                <a:srgbClr val="663300"/>
              </a:solidFill>
            </a:endParaRPr>
          </a:p>
          <a:p>
            <a:pPr lvl="0" eaLnBrk="1" hangingPunct="1">
              <a:lnSpc>
                <a:spcPct val="85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等号右边的函数名所指出的必须是一个已经声明过的，和函数指针具有相同返回类型的函数。在赋值之后，我们就可以通过函数指针名来直接引用这个指针指向函数。</a:t>
            </a:r>
            <a:endParaRPr lang="zh-CN" altLang="en-US" sz="1500" dirty="0">
              <a:ea typeface="华文行楷" panose="02010800040101010101" pitchFamily="2" charset="-122"/>
            </a:endParaRPr>
          </a:p>
        </p:txBody>
      </p:sp>
      <p:sp>
        <p:nvSpPr>
          <p:cNvPr id="115717" name="Text Box 4"/>
          <p:cNvSpPr txBox="1"/>
          <p:nvPr/>
        </p:nvSpPr>
        <p:spPr>
          <a:xfrm>
            <a:off x="2076450" y="3124200"/>
            <a:ext cx="2724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1431" tIns="45716" rIns="91431" bIns="45716">
            <a:spAutoFit/>
          </a:bodyPr>
          <a:lstStyle/>
          <a:p>
            <a:pPr lvl="0" eaLnBrk="1" hangingPunct="1"/>
            <a:r>
              <a:rPr lang="zh-CN" altLang="en-US" sz="2000" u="sng" dirty="0"/>
              <a:t>讲课内容、方法、步骤</a:t>
            </a:r>
            <a:endParaRPr lang="zh-CN" altLang="en-US" sz="2000" u="sn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0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77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4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8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ltGray">
          <a:xfrm>
            <a:off x="11813117" y="0"/>
            <a:ext cx="378884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FFFFFF">
                  <a:alpha val="37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AutoShape 7"/>
          <p:cNvSpPr>
            <a:spLocks noChangeArrowheads="1"/>
          </p:cNvSpPr>
          <p:nvPr/>
        </p:nvSpPr>
        <p:spPr bwMode="ltGray">
          <a:xfrm>
            <a:off x="11281833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AutoShape 8"/>
          <p:cNvSpPr>
            <a:spLocks noChangeArrowheads="1"/>
          </p:cNvSpPr>
          <p:nvPr/>
        </p:nvSpPr>
        <p:spPr bwMode="ltGray">
          <a:xfrm>
            <a:off x="10860617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ltGray">
          <a:xfrm>
            <a:off x="4902200" y="0"/>
            <a:ext cx="5611284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AutoShape 11"/>
          <p:cNvSpPr>
            <a:spLocks noChangeArrowheads="1"/>
          </p:cNvSpPr>
          <p:nvPr/>
        </p:nvSpPr>
        <p:spPr bwMode="ltGray">
          <a:xfrm>
            <a:off x="10517717" y="0"/>
            <a:ext cx="569384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BD996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/>
          <p:nvPr/>
        </p:nvSpPr>
        <p:spPr>
          <a:xfrm>
            <a:off x="1558925" y="128588"/>
            <a:ext cx="8929688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数组、指针与字符串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1" name="Line 12"/>
          <p:cNvSpPr/>
          <p:nvPr/>
        </p:nvSpPr>
        <p:spPr>
          <a:xfrm flipV="1">
            <a:off x="4173538" y="2414588"/>
            <a:ext cx="4541837" cy="4921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2052" name="Line 14"/>
          <p:cNvSpPr/>
          <p:nvPr/>
        </p:nvSpPr>
        <p:spPr>
          <a:xfrm flipV="1">
            <a:off x="4186238" y="1431925"/>
            <a:ext cx="4446587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2053" name="Group 16"/>
          <p:cNvGrpSpPr/>
          <p:nvPr/>
        </p:nvGrpSpPr>
        <p:grpSpPr>
          <a:xfrm>
            <a:off x="3643630" y="1002193"/>
            <a:ext cx="569642" cy="530658"/>
            <a:chOff x="1248" y="1347"/>
            <a:chExt cx="400" cy="373"/>
          </a:xfrm>
        </p:grpSpPr>
        <p:grpSp>
          <p:nvGrpSpPr>
            <p:cNvPr id="2129" name="Group 17"/>
            <p:cNvGrpSpPr/>
            <p:nvPr/>
          </p:nvGrpSpPr>
          <p:grpSpPr>
            <a:xfrm>
              <a:off x="1248" y="1347"/>
              <a:ext cx="400" cy="373"/>
              <a:chOff x="624" y="1563"/>
              <a:chExt cx="1169" cy="1203"/>
            </a:xfrm>
          </p:grpSpPr>
          <p:sp>
            <p:nvSpPr>
              <p:cNvPr id="68626" name="Oval 18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7" name="Oval 19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8" name="Oval 20"/>
              <p:cNvSpPr>
                <a:spLocks noChangeArrowheads="1"/>
              </p:cNvSpPr>
              <p:nvPr/>
            </p:nvSpPr>
            <p:spPr bwMode="gray">
              <a:xfrm>
                <a:off x="705" y="1587"/>
                <a:ext cx="1088" cy="11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9" name="Oval 21"/>
              <p:cNvSpPr>
                <a:spLocks noChangeArrowheads="1"/>
              </p:cNvSpPr>
              <p:nvPr/>
            </p:nvSpPr>
            <p:spPr bwMode="gray">
              <a:xfrm>
                <a:off x="705" y="1588"/>
                <a:ext cx="1088" cy="115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35" name="Oval 22"/>
              <p:cNvSpPr/>
              <p:nvPr/>
            </p:nvSpPr>
            <p:spPr>
              <a:xfrm>
                <a:off x="760" y="1603"/>
                <a:ext cx="979" cy="112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136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2137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38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39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40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30" name="Text Box 28"/>
            <p:cNvSpPr txBox="1"/>
            <p:nvPr/>
          </p:nvSpPr>
          <p:spPr>
            <a:xfrm>
              <a:off x="1344" y="1393"/>
              <a:ext cx="23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1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054" name="Group 29"/>
          <p:cNvGrpSpPr/>
          <p:nvPr/>
        </p:nvGrpSpPr>
        <p:grpSpPr>
          <a:xfrm>
            <a:off x="3648393" y="1944546"/>
            <a:ext cx="574710" cy="549669"/>
            <a:chOff x="1244" y="1864"/>
            <a:chExt cx="403" cy="386"/>
          </a:xfrm>
        </p:grpSpPr>
        <p:grpSp>
          <p:nvGrpSpPr>
            <p:cNvPr id="2117" name="Group 30"/>
            <p:cNvGrpSpPr/>
            <p:nvPr/>
          </p:nvGrpSpPr>
          <p:grpSpPr>
            <a:xfrm>
              <a:off x="1244" y="1864"/>
              <a:ext cx="403" cy="386"/>
              <a:chOff x="1248" y="1535"/>
              <a:chExt cx="770" cy="736"/>
            </a:xfrm>
          </p:grpSpPr>
          <p:sp>
            <p:nvSpPr>
              <p:cNvPr id="68639" name="Oval 31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0" name="Oval 32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1" name="Oval 33"/>
              <p:cNvSpPr>
                <a:spLocks noChangeArrowheads="1"/>
              </p:cNvSpPr>
              <p:nvPr/>
            </p:nvSpPr>
            <p:spPr bwMode="gray">
              <a:xfrm>
                <a:off x="1301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2" name="Oval 34"/>
              <p:cNvSpPr>
                <a:spLocks noChangeArrowheads="1"/>
              </p:cNvSpPr>
              <p:nvPr/>
            </p:nvSpPr>
            <p:spPr bwMode="gray">
              <a:xfrm>
                <a:off x="1303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23" name="Oval 35"/>
              <p:cNvSpPr/>
              <p:nvPr/>
            </p:nvSpPr>
            <p:spPr>
              <a:xfrm>
                <a:off x="1337" y="1561"/>
                <a:ext cx="643" cy="6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124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2125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6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7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8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18" name="Text Box 41"/>
            <p:cNvSpPr txBox="1"/>
            <p:nvPr/>
          </p:nvSpPr>
          <p:spPr>
            <a:xfrm>
              <a:off x="1344" y="1904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2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055" name="Rectangle 68"/>
          <p:cNvSpPr/>
          <p:nvPr/>
        </p:nvSpPr>
        <p:spPr>
          <a:xfrm>
            <a:off x="3719830" y="980758"/>
            <a:ext cx="4714875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数组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6" name="Rectangle 69"/>
          <p:cNvSpPr/>
          <p:nvPr/>
        </p:nvSpPr>
        <p:spPr>
          <a:xfrm>
            <a:off x="3734118" y="1934845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指针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7" name="Line 12"/>
          <p:cNvSpPr/>
          <p:nvPr/>
        </p:nvSpPr>
        <p:spPr>
          <a:xfrm flipV="1">
            <a:off x="4178300" y="4333875"/>
            <a:ext cx="4541838" cy="49213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2058" name="Line 14"/>
          <p:cNvSpPr/>
          <p:nvPr/>
        </p:nvSpPr>
        <p:spPr>
          <a:xfrm flipV="1">
            <a:off x="4191000" y="3351213"/>
            <a:ext cx="4446588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2059" name="Group 16"/>
          <p:cNvGrpSpPr/>
          <p:nvPr/>
        </p:nvGrpSpPr>
        <p:grpSpPr>
          <a:xfrm>
            <a:off x="3648393" y="2921480"/>
            <a:ext cx="569642" cy="530659"/>
            <a:chOff x="1248" y="1347"/>
            <a:chExt cx="400" cy="373"/>
          </a:xfrm>
        </p:grpSpPr>
        <p:grpSp>
          <p:nvGrpSpPr>
            <p:cNvPr id="2105" name="Group 17"/>
            <p:cNvGrpSpPr/>
            <p:nvPr/>
          </p:nvGrpSpPr>
          <p:grpSpPr>
            <a:xfrm>
              <a:off x="1248" y="1347"/>
              <a:ext cx="400" cy="373"/>
              <a:chOff x="624" y="1563"/>
              <a:chExt cx="1169" cy="1203"/>
            </a:xfrm>
          </p:grpSpPr>
          <p:sp>
            <p:nvSpPr>
              <p:cNvPr id="38" name="Oval 18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Oval 19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20"/>
              <p:cNvSpPr>
                <a:spLocks noChangeArrowheads="1"/>
              </p:cNvSpPr>
              <p:nvPr/>
            </p:nvSpPr>
            <p:spPr bwMode="gray">
              <a:xfrm>
                <a:off x="705" y="1587"/>
                <a:ext cx="1088" cy="11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Oval 21"/>
              <p:cNvSpPr>
                <a:spLocks noChangeArrowheads="1"/>
              </p:cNvSpPr>
              <p:nvPr/>
            </p:nvSpPr>
            <p:spPr bwMode="gray">
              <a:xfrm>
                <a:off x="705" y="1588"/>
                <a:ext cx="1088" cy="115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11" name="Oval 22"/>
              <p:cNvSpPr/>
              <p:nvPr/>
            </p:nvSpPr>
            <p:spPr>
              <a:xfrm>
                <a:off x="760" y="1603"/>
                <a:ext cx="979" cy="112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112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2113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14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15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16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06" name="Text Box 28"/>
            <p:cNvSpPr txBox="1"/>
            <p:nvPr/>
          </p:nvSpPr>
          <p:spPr>
            <a:xfrm>
              <a:off x="1344" y="1393"/>
              <a:ext cx="23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3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060" name="Group 29"/>
          <p:cNvGrpSpPr/>
          <p:nvPr/>
        </p:nvGrpSpPr>
        <p:grpSpPr>
          <a:xfrm>
            <a:off x="3653155" y="3863834"/>
            <a:ext cx="574710" cy="549669"/>
            <a:chOff x="1244" y="1864"/>
            <a:chExt cx="403" cy="386"/>
          </a:xfrm>
        </p:grpSpPr>
        <p:grpSp>
          <p:nvGrpSpPr>
            <p:cNvPr id="2093" name="Group 30"/>
            <p:cNvGrpSpPr/>
            <p:nvPr/>
          </p:nvGrpSpPr>
          <p:grpSpPr>
            <a:xfrm>
              <a:off x="1244" y="1864"/>
              <a:ext cx="403" cy="386"/>
              <a:chOff x="1248" y="1535"/>
              <a:chExt cx="770" cy="736"/>
            </a:xfrm>
          </p:grpSpPr>
          <p:sp>
            <p:nvSpPr>
              <p:cNvPr id="51" name="Oval 31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Oval 32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Oval 33"/>
              <p:cNvSpPr>
                <a:spLocks noChangeArrowheads="1"/>
              </p:cNvSpPr>
              <p:nvPr/>
            </p:nvSpPr>
            <p:spPr bwMode="gray">
              <a:xfrm>
                <a:off x="1301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Oval 34"/>
              <p:cNvSpPr>
                <a:spLocks noChangeArrowheads="1"/>
              </p:cNvSpPr>
              <p:nvPr/>
            </p:nvSpPr>
            <p:spPr bwMode="gray">
              <a:xfrm>
                <a:off x="1303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99" name="Oval 35"/>
              <p:cNvSpPr/>
              <p:nvPr/>
            </p:nvSpPr>
            <p:spPr>
              <a:xfrm>
                <a:off x="1337" y="1561"/>
                <a:ext cx="643" cy="6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100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2101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02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03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04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94" name="Text Box 41"/>
            <p:cNvSpPr txBox="1"/>
            <p:nvPr/>
          </p:nvSpPr>
          <p:spPr>
            <a:xfrm>
              <a:off x="1344" y="1904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4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061" name="Rectangle 68"/>
          <p:cNvSpPr/>
          <p:nvPr/>
        </p:nvSpPr>
        <p:spPr>
          <a:xfrm>
            <a:off x="3724593" y="2900045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动态内存分配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62" name="Rectangle 69"/>
          <p:cNvSpPr/>
          <p:nvPr/>
        </p:nvSpPr>
        <p:spPr>
          <a:xfrm>
            <a:off x="3738880" y="3854133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用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vector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创建数组对象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63" name="Line 14"/>
          <p:cNvSpPr/>
          <p:nvPr/>
        </p:nvSpPr>
        <p:spPr>
          <a:xfrm flipV="1">
            <a:off x="4186238" y="5289550"/>
            <a:ext cx="4446587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2064" name="Group 16"/>
          <p:cNvGrpSpPr/>
          <p:nvPr/>
        </p:nvGrpSpPr>
        <p:grpSpPr>
          <a:xfrm>
            <a:off x="3643630" y="4859818"/>
            <a:ext cx="569642" cy="530658"/>
            <a:chOff x="1248" y="1347"/>
            <a:chExt cx="400" cy="373"/>
          </a:xfrm>
        </p:grpSpPr>
        <p:grpSp>
          <p:nvGrpSpPr>
            <p:cNvPr id="2081" name="Group 17"/>
            <p:cNvGrpSpPr/>
            <p:nvPr/>
          </p:nvGrpSpPr>
          <p:grpSpPr>
            <a:xfrm>
              <a:off x="1248" y="1347"/>
              <a:ext cx="400" cy="373"/>
              <a:chOff x="624" y="1563"/>
              <a:chExt cx="1169" cy="1203"/>
            </a:xfrm>
          </p:grpSpPr>
          <p:sp>
            <p:nvSpPr>
              <p:cNvPr id="67" name="Oval 18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Oval 19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Oval 20"/>
              <p:cNvSpPr>
                <a:spLocks noChangeArrowheads="1"/>
              </p:cNvSpPr>
              <p:nvPr/>
            </p:nvSpPr>
            <p:spPr bwMode="gray">
              <a:xfrm>
                <a:off x="705" y="1587"/>
                <a:ext cx="1088" cy="11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Oval 21"/>
              <p:cNvSpPr>
                <a:spLocks noChangeArrowheads="1"/>
              </p:cNvSpPr>
              <p:nvPr/>
            </p:nvSpPr>
            <p:spPr bwMode="gray">
              <a:xfrm>
                <a:off x="705" y="1588"/>
                <a:ext cx="1088" cy="115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87" name="Oval 22"/>
              <p:cNvSpPr/>
              <p:nvPr/>
            </p:nvSpPr>
            <p:spPr>
              <a:xfrm>
                <a:off x="760" y="1603"/>
                <a:ext cx="979" cy="112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088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2089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0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1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2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82" name="Text Box 28"/>
            <p:cNvSpPr txBox="1"/>
            <p:nvPr/>
          </p:nvSpPr>
          <p:spPr>
            <a:xfrm>
              <a:off x="1344" y="1393"/>
              <a:ext cx="23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5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065" name="Rectangle 68"/>
          <p:cNvSpPr/>
          <p:nvPr/>
        </p:nvSpPr>
        <p:spPr>
          <a:xfrm>
            <a:off x="3719830" y="4838383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深复制与浅复制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66" name="Line 12"/>
          <p:cNvSpPr/>
          <p:nvPr/>
        </p:nvSpPr>
        <p:spPr>
          <a:xfrm flipV="1">
            <a:off x="4159250" y="6175375"/>
            <a:ext cx="4541838" cy="49213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2067" name="Group 29"/>
          <p:cNvGrpSpPr/>
          <p:nvPr/>
        </p:nvGrpSpPr>
        <p:grpSpPr>
          <a:xfrm>
            <a:off x="3634105" y="5705334"/>
            <a:ext cx="574710" cy="549669"/>
            <a:chOff x="1244" y="1864"/>
            <a:chExt cx="403" cy="386"/>
          </a:xfrm>
        </p:grpSpPr>
        <p:grpSp>
          <p:nvGrpSpPr>
            <p:cNvPr id="2069" name="Group 30"/>
            <p:cNvGrpSpPr/>
            <p:nvPr/>
          </p:nvGrpSpPr>
          <p:grpSpPr>
            <a:xfrm>
              <a:off x="1244" y="1864"/>
              <a:ext cx="403" cy="386"/>
              <a:chOff x="1248" y="1535"/>
              <a:chExt cx="770" cy="736"/>
            </a:xfrm>
          </p:grpSpPr>
          <p:sp>
            <p:nvSpPr>
              <p:cNvPr id="82" name="Oval 31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Oval 32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Oval 33"/>
              <p:cNvSpPr>
                <a:spLocks noChangeArrowheads="1"/>
              </p:cNvSpPr>
              <p:nvPr/>
            </p:nvSpPr>
            <p:spPr bwMode="gray">
              <a:xfrm>
                <a:off x="1301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Oval 34"/>
              <p:cNvSpPr>
                <a:spLocks noChangeArrowheads="1"/>
              </p:cNvSpPr>
              <p:nvPr/>
            </p:nvSpPr>
            <p:spPr bwMode="gray">
              <a:xfrm>
                <a:off x="1303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75" name="Oval 35"/>
              <p:cNvSpPr/>
              <p:nvPr/>
            </p:nvSpPr>
            <p:spPr>
              <a:xfrm>
                <a:off x="1337" y="1561"/>
                <a:ext cx="643" cy="6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076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2077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78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79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80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lstStyle/>
                <a:p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70" name="Text Box 41"/>
            <p:cNvSpPr txBox="1"/>
            <p:nvPr/>
          </p:nvSpPr>
          <p:spPr>
            <a:xfrm>
              <a:off x="1344" y="1904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6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068" name="Rectangle 69"/>
          <p:cNvSpPr/>
          <p:nvPr/>
        </p:nvSpPr>
        <p:spPr>
          <a:xfrm>
            <a:off x="3719830" y="5695633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字符串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0" y="1143000"/>
            <a:ext cx="9775190" cy="4526280"/>
          </a:xfrm>
          <a:noFill/>
          <a:ln>
            <a:noFill/>
          </a:ln>
        </p:spPr>
        <p:txBody>
          <a:bodyPr/>
          <a:lstStyle/>
          <a:p>
            <a:r>
              <a:rPr lang="zh-CN" altLang="en-US" sz="2800" b="1" dirty="0"/>
              <a:t>注意：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）不能将一个数组整体赋值给另一个数组，必须逐个赋值。</a:t>
            </a:r>
            <a:endParaRPr lang="en-US" altLang="zh-CN" sz="2800" b="1" dirty="0"/>
          </a:p>
          <a:p>
            <a:pPr>
              <a:buNone/>
            </a:pPr>
            <a:endParaRPr lang="en-US" altLang="zh-CN" sz="2800" b="1" dirty="0"/>
          </a:p>
          <a:p>
            <a:pPr>
              <a:buNone/>
            </a:pP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）一个数组也不能同时使用另一个数组进行初始化。</a:t>
            </a:r>
            <a:endParaRPr lang="en-US" altLang="zh-CN" sz="2800" b="1" dirty="0"/>
          </a:p>
          <a:p>
            <a:pPr>
              <a:buNone/>
            </a:pPr>
            <a:endParaRPr lang="en-US" altLang="zh-CN" sz="2800" b="1" dirty="0"/>
          </a:p>
          <a:p>
            <a:pPr>
              <a:buNone/>
            </a:pP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）数组也可以被声明为常量，但必须给定初值。</a:t>
            </a:r>
            <a:endParaRPr lang="zh-CN" altLang="en-US" sz="2800" b="1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6.1.2 </a:t>
            </a:r>
            <a:r>
              <a:rPr lang="zh-CN" altLang="en-US" sz="3200" b="1" dirty="0"/>
              <a:t>数组的存储与初始化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2024063" y="5286375"/>
            <a:ext cx="7358062" cy="1066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819150" lvl="1" indent="-285750" defTabSz="914400" eaLnBrk="1" hangingPunct="1">
              <a:spcBef>
                <a:spcPct val="20000"/>
              </a:spcBef>
              <a:buClr>
                <a:schemeClr val="accent2"/>
              </a:buClr>
              <a:tabLst>
                <a:tab pos="3146425" algn="l"/>
              </a:tabLst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const int A[5]={1,2,3}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52750" y="2214563"/>
            <a:ext cx="7358063" cy="1066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819150" lvl="1" indent="-285750" defTabSz="914400" eaLnBrk="1" hangingPunct="1">
              <a:spcBef>
                <a:spcPct val="20000"/>
              </a:spcBef>
              <a:buClr>
                <a:schemeClr val="accent2"/>
              </a:buClr>
              <a:tabLst>
                <a:tab pos="3146425" algn="l"/>
              </a:tabLst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A[5],B[5];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19150" lvl="1" indent="-285750" defTabSz="914400" eaLnBrk="1" hangingPunct="1">
              <a:spcBef>
                <a:spcPct val="20000"/>
              </a:spcBef>
              <a:buClr>
                <a:schemeClr val="accent2"/>
              </a:buClr>
              <a:tabLst>
                <a:tab pos="3146425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A=B;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14"/>
          <p:cNvSpPr/>
          <p:nvPr/>
        </p:nvSpPr>
        <p:spPr>
          <a:xfrm>
            <a:off x="2381250" y="3643313"/>
            <a:ext cx="7358063" cy="1066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819150" lvl="1" indent="-285750" defTabSz="914400" eaLnBrk="1" hangingPunct="1">
              <a:spcBef>
                <a:spcPct val="20000"/>
              </a:spcBef>
              <a:buClr>
                <a:schemeClr val="accent2"/>
              </a:buClr>
              <a:tabLst>
                <a:tab pos="3146425" algn="l"/>
              </a:tabLst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A[5]={1,2,3,4,5}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19150" lvl="1" indent="-285750" defTabSz="914400" eaLnBrk="1" hangingPunct="1">
              <a:spcBef>
                <a:spcPct val="20000"/>
              </a:spcBef>
              <a:buClr>
                <a:schemeClr val="accent2"/>
              </a:buClr>
              <a:tabLst>
                <a:tab pos="3146425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int B[5]=A;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7239000" y="2428875"/>
            <a:ext cx="500063" cy="433388"/>
            <a:chOff x="3833" y="2840"/>
            <a:chExt cx="362" cy="318"/>
          </a:xfrm>
        </p:grpSpPr>
        <p:sp>
          <p:nvSpPr>
            <p:cNvPr id="11275" name="Line 11"/>
            <p:cNvSpPr/>
            <p:nvPr/>
          </p:nvSpPr>
          <p:spPr>
            <a:xfrm flipH="1">
              <a:off x="3833" y="2840"/>
              <a:ext cx="362" cy="318"/>
            </a:xfrm>
            <a:prstGeom prst="line">
              <a:avLst/>
            </a:prstGeom>
            <a:ln w="34925" cap="sq" cmpd="sng">
              <a:solidFill>
                <a:srgbClr val="8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76" name="Line 12"/>
            <p:cNvSpPr/>
            <p:nvPr/>
          </p:nvSpPr>
          <p:spPr>
            <a:xfrm>
              <a:off x="3878" y="2840"/>
              <a:ext cx="317" cy="318"/>
            </a:xfrm>
            <a:prstGeom prst="line">
              <a:avLst/>
            </a:prstGeom>
            <a:ln w="34925" cap="sq" cmpd="sng">
              <a:solidFill>
                <a:srgbClr val="800000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" name="Group 13"/>
          <p:cNvGrpSpPr/>
          <p:nvPr/>
        </p:nvGrpSpPr>
        <p:grpSpPr>
          <a:xfrm>
            <a:off x="7524750" y="3929063"/>
            <a:ext cx="574675" cy="504825"/>
            <a:chOff x="3833" y="2840"/>
            <a:chExt cx="362" cy="318"/>
          </a:xfrm>
        </p:grpSpPr>
        <p:sp>
          <p:nvSpPr>
            <p:cNvPr id="11273" name="Line 11"/>
            <p:cNvSpPr/>
            <p:nvPr/>
          </p:nvSpPr>
          <p:spPr>
            <a:xfrm flipH="1">
              <a:off x="3833" y="2840"/>
              <a:ext cx="362" cy="318"/>
            </a:xfrm>
            <a:prstGeom prst="line">
              <a:avLst/>
            </a:prstGeom>
            <a:ln w="34925" cap="sq" cmpd="sng">
              <a:solidFill>
                <a:srgbClr val="8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74" name="Line 12"/>
            <p:cNvSpPr/>
            <p:nvPr/>
          </p:nvSpPr>
          <p:spPr>
            <a:xfrm>
              <a:off x="3878" y="2840"/>
              <a:ext cx="317" cy="318"/>
            </a:xfrm>
            <a:prstGeom prst="line">
              <a:avLst/>
            </a:prstGeom>
            <a:ln w="34925" cap="sq" cmpd="sng">
              <a:solidFill>
                <a:srgbClr val="8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  <p:bldP spid="7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/>
          <p:nvPr/>
        </p:nvSpPr>
        <p:spPr>
          <a:xfrm>
            <a:off x="2738438" y="214313"/>
            <a:ext cx="7162800" cy="714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本章小结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9331" name="Rectangle 3"/>
          <p:cNvSpPr/>
          <p:nvPr/>
        </p:nvSpPr>
        <p:spPr>
          <a:xfrm>
            <a:off x="1919288" y="1571625"/>
            <a:ext cx="8748712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数组的声明与初始化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数组作为函数参数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对象数组；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指针变量的声明、赋值与运算；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指针数组，用指针作为函数参数，对象指针等；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动态内存分配；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用字符数组和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类表示字符串。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//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date.h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ifndef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__DATE_H__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#define __DATE_H__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class Date {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                  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日期类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private: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year;	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年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month;	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月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day;	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日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totalDays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  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该日期是从公元元年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日开始的第几天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public: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Date(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year,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month,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day);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用年、月、日构造日期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getYear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const { return year;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getMonth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const { return month;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getDay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const { return day;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getMaxDay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const;	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获得当月有多少天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bool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isLeapYear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const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判断当年是否为闰年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{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return year % 4 == 0 &amp;&amp; year % 100 != 0 || year % 400 == 0;}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void show() const;		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输出当前日期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distance(const Date&amp; date) const 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计算两个日期之间差多少天	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{   return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totalDays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-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date.totalDays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};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429750" cy="68580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//date.cpp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b="1" dirty="0">
                <a:solidFill>
                  <a:srgbClr val="0070C0"/>
                </a:solidFill>
              </a:rPr>
              <a:t>#include "date.h"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800" b="1" dirty="0"/>
              <a:t>#include &lt;iostream&gt;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#include &lt;cstdlib&gt;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using namespace std;</a:t>
            </a:r>
            <a:endParaRPr lang="en-US" altLang="zh-CN" sz="1800" b="1" dirty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namespace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 {	//namespace</a:t>
            </a:r>
            <a:r>
              <a:rPr lang="zh-CN" altLang="en-US" sz="1800" b="1" dirty="0"/>
              <a:t>使下面的定义只在当前文件中有效存储平年中某个月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日之前有多少天，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     //</a:t>
            </a:r>
            <a:r>
              <a:rPr lang="zh-CN" altLang="en-US" sz="1800" b="1" dirty="0"/>
              <a:t>为便于</a:t>
            </a:r>
            <a:r>
              <a:rPr lang="en-US" altLang="zh-CN" sz="1800" b="1" dirty="0"/>
              <a:t>getMaxDay</a:t>
            </a:r>
            <a:r>
              <a:rPr lang="zh-CN" altLang="en-US" sz="1800" b="1" dirty="0"/>
              <a:t>函数的实现，该数组多出一项</a:t>
            </a:r>
            <a:endParaRPr lang="zh-CN" altLang="en-US" sz="1800" b="1" dirty="0"/>
          </a:p>
          <a:p>
            <a:pPr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const int</a:t>
            </a:r>
            <a:r>
              <a:rPr lang="en-US" altLang="zh-CN" sz="1800" b="1" dirty="0">
                <a:solidFill>
                  <a:srgbClr val="FF0000"/>
                </a:solidFill>
              </a:rPr>
              <a:t> DAYS_BEFORE_MONTH[] </a:t>
            </a:r>
            <a:r>
              <a:rPr lang="en-US" altLang="zh-CN" sz="1800" b="1" dirty="0"/>
              <a:t>= { 0, 31, 59, 90, 120, 151, 181, 212, 243, 273, 304, 334, 365 };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int Date::getMaxDay() const {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if (isLeapYear() &amp;&amp; month == 2)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        return 29;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else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     return DAYS_BEFORE_MONTH[month]- DAYS_BEFORE_MONTH[month - 1];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>
              <a:buNone/>
            </a:pPr>
            <a:endParaRPr lang="en-US" altLang="zh-CN" sz="1800" b="1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429750" cy="68580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Date::Date(int year, int month, int day) : year(year), month(month), day(day)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 {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if (day &lt;= 0 || day &gt; getMaxDay()) {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cout &lt;&lt; "Invalid date: ";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show();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cout &lt;&lt; endl;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exit(1);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}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int years = year - 1;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totalDays = years * 365 + years / 4 - years / 100 + years / 400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+ DAYS_BEFORE_MONTH[month - 1] + day;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if (isLeapYear() &amp;&amp; month &gt; 2) totalDays++;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void Date::show() const {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cout &lt;&lt; getYear() &lt;&lt; "-" &lt;&lt; getMonth() &lt;&lt; "-" &lt;&lt; getDay();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>
              <a:buNone/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//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account.h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ifndef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__ACCOUNT_H__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#define __ACCOUNT_H__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#include "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date.h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"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#include &lt;string&gt;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class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{ 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储蓄账户类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private: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std::string id;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帐号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double balance;	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余额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double rate;	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存款的年利率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lastDate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上次变更余额的时期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double accumulation;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余额按日累加之和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static double total;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所有账户的总金额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record(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Date &amp;date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double amount,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std::string &amp;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 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记录一笔帐，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为日期，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amount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为金额，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为说明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error(const std::string &amp;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msg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const;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报告错误信息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double accumulate(const Date&amp; date) const 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获得到指定日期为止的存款金额按日累积值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{return accumulation + balance *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date.distance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lastDate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	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public: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构造函数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Date &amp;date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const std::string &amp;id, double rate);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std::string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&amp;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getId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const { return id;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double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getBalance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const { return balance;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double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getRate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const { return rate;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static double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getTotal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{ return total;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存入现金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deposit(const Date &amp;date, double amount,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std::string &amp;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取出现金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withdraw(const Date &amp;date, double amount,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std::string &amp;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结算利息，每年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日调用一次该函数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settle(const Date &amp;date);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显示账户信息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show() const;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};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endif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//__ACCOUNT_H__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501188" cy="6858000"/>
          </a:xfrm>
          <a:solidFill>
            <a:schemeClr val="bg1"/>
          </a:solidFill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//account.cpp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#include "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account.h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"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#include &lt;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cmath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&gt;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#include &lt;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iostream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&gt;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using namespace std;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double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::total = 0;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//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类相关成员函数的实现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::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Date &amp;date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const string &amp;id, double rate)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: id(id), balance(0), rate(rate),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lastDate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(date),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accumulation(0)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{  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date.show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"\t#" &lt;&lt; id &lt;&lt; " created"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::record(const Date &amp;date, double amount,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string &amp;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    accumulation = accumulate(date);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lastDate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= date;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amount = floor(amount * 100 + 0.5) / 100;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保留小数点后两位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balance += amount;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total += amount;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date.show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"\t#" &lt;&lt; id &lt;&lt; "\t" &lt;&lt; amount &lt;&lt; "\t" &lt;&lt; balance &lt;&lt; "\t"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858375" cy="6858000"/>
          </a:xfrm>
          <a:solidFill>
            <a:schemeClr val="bg1"/>
          </a:solidFill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::error(const string &amp;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msg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const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{  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"Error(#" &lt;&lt; id &lt;&lt; "): "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msg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    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::deposit(const Date &amp;date, double amount,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string &amp;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    record(date, amount,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  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::withdraw(const Date &amp;date, double amount,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const string &amp;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{    if (amount &gt;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getBalance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())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error("not enough money");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else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record(date, -amount,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::settle(const Date &amp;date)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{  double interest = accumulate(date) * rate/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date.distance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(Date(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date.getYear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- 1, 1, 1));	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计算年息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if (interest != 0)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record(date, interest, "interest");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accumulation = 0;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SavingsAccount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::show() const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     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id &lt;&lt; "\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tBalance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 " &lt;&lt; balance;        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//6_25.cpp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#include "account.h"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1800" b="1" dirty="0"/>
              <a:t>#include &lt;iostream&gt;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using namespace std;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int main() {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Date date(2008, 11, 1);	//</a:t>
            </a:r>
            <a:r>
              <a:rPr lang="zh-CN" altLang="en-US" sz="1800" b="1" dirty="0"/>
              <a:t>起始日期</a:t>
            </a:r>
            <a:endParaRPr lang="zh-CN" altLang="en-US" sz="1800" b="1" dirty="0"/>
          </a:p>
          <a:p>
            <a:pPr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SavingsAccount accounts[] = {  SavingsAccount(date, "S3755217", 0.015),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SavingsAccount(date, "02342342", 0.015)  };</a:t>
            </a:r>
            <a:r>
              <a:rPr lang="zh-CN" altLang="en-US" sz="1800" b="1" dirty="0"/>
              <a:t> 	</a:t>
            </a:r>
            <a:r>
              <a:rPr lang="en-US" altLang="zh-CN" sz="1800" b="1" dirty="0"/>
              <a:t>//</a:t>
            </a:r>
            <a:r>
              <a:rPr lang="zh-CN" altLang="en-US" sz="1800" b="1" dirty="0"/>
              <a:t>建立几个账户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const int n = sizeof(accounts) / sizeof(SavingsAccount); //</a:t>
            </a:r>
            <a:r>
              <a:rPr lang="zh-CN" altLang="en-US" sz="1800" b="1" dirty="0"/>
              <a:t>账户总数</a:t>
            </a:r>
            <a:endParaRPr lang="zh-CN" altLang="en-US" sz="1800" b="1" dirty="0"/>
          </a:p>
          <a:p>
            <a:pPr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accounts[0].deposit(Date(2008, 11, 5), 5000, "salary");   //11</a:t>
            </a:r>
            <a:r>
              <a:rPr lang="zh-CN" altLang="en-US" sz="1800" b="1" dirty="0"/>
              <a:t>月份的几笔账目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accounts[1].deposit(Date(2008, 11, 25), 10000, "sell stock 0323");</a:t>
            </a:r>
            <a:endParaRPr lang="zh-CN" altLang="en-US" sz="1800" b="1" dirty="0"/>
          </a:p>
          <a:p>
            <a:pPr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accounts[0].deposit(Date(2008, 12, 5), 5500, "salary");   //12</a:t>
            </a:r>
            <a:r>
              <a:rPr lang="zh-CN" altLang="en-US" sz="1800" b="1" dirty="0"/>
              <a:t>月份的几笔账目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accounts[1].withdraw(Date(2008, 12, 20), 4000, "buy a laptop");</a:t>
            </a:r>
            <a:endParaRPr lang="zh-CN" altLang="en-US" sz="1800" b="1" dirty="0"/>
          </a:p>
          <a:p>
            <a:pPr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cout &lt;&lt; endl; //</a:t>
            </a:r>
            <a:r>
              <a:rPr lang="zh-CN" altLang="en-US" sz="1800" b="1" dirty="0"/>
              <a:t>结算所有账户并输出各个账户信息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for (int i = 0; i &lt; n; i++) {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accounts[i].settle(Date(2009, 1, 1));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accounts[i].show();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	cout &lt;&lt; endl;       }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cout &lt;&lt; "Total: " &lt;&lt; SavingsAccount::getTotal() &lt;&lt; endl;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	return 0;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>
              <a:buNone/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 txBox="1"/>
          <p:nvPr/>
        </p:nvSpPr>
        <p:spPr>
          <a:xfrm>
            <a:off x="748665" y="1285875"/>
            <a:ext cx="10386060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一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数组元素作为函数参数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数组元素作为实参，和变量作为实参一样，是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单向的值传递方式。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66813" y="2708910"/>
            <a:ext cx="4795837" cy="22453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int  fun1 (char 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)             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if  (c&gt;='a'&amp;&amp;c&lt;='z'||c&gt;='A'&amp;&amp;c&lt;='Z')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   return(1);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else  return(0);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6.1.3 </a:t>
            </a:r>
            <a:r>
              <a:rPr lang="zh-CN" altLang="en-US" sz="3200" b="1" dirty="0"/>
              <a:t>数组作为函数参数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6599873" y="2708910"/>
            <a:ext cx="4286250" cy="2786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main( )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8925" indent="-28892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   int i, num = 0;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8925" indent="-28892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char str[5] = { ‘c’, ‘h’, ‘0’, ‘n’, ‘5’};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8925" indent="-28892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8925" indent="-28892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	for( i = 0; i &lt; 5; i++ )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8925" indent="-28892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	     if  ( fun1 (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str[i]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)    num++;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8925" indent="-28892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	 cout &lt;&lt; "num= "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&lt;&lt; num;	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8925" indent="-28892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						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1919288" y="5229225"/>
            <a:ext cx="1909762" cy="9366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运行结果：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num=3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67250" y="4857750"/>
            <a:ext cx="1295400" cy="533400"/>
          </a:xfrm>
          <a:prstGeom prst="rect">
            <a:avLst/>
          </a:prstGeom>
          <a:noFill/>
          <a:ln w="28575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 [ i ]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660900" y="5381625"/>
            <a:ext cx="1295400" cy="990600"/>
            <a:chOff x="1152" y="3456"/>
            <a:chExt cx="720" cy="62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52" y="3744"/>
              <a:ext cx="720" cy="336"/>
            </a:xfrm>
            <a:prstGeom prst="rect">
              <a:avLst/>
            </a:prstGeom>
            <a:noFill/>
            <a:ln w="28575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9" name="Line 6"/>
            <p:cNvSpPr/>
            <p:nvPr/>
          </p:nvSpPr>
          <p:spPr>
            <a:xfrm>
              <a:off x="1488" y="3456"/>
              <a:ext cx="0" cy="288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headEnd type="none" w="sm" len="sm"/>
              <a:tailEnd type="triangle" w="med" len="med"/>
            </a:ln>
          </p:spPr>
        </p:sp>
      </p:grpSp>
      <p:cxnSp>
        <p:nvCxnSpPr>
          <p:cNvPr id="6" name="直接连接符 5"/>
          <p:cNvCxnSpPr/>
          <p:nvPr/>
        </p:nvCxnSpPr>
        <p:spPr>
          <a:xfrm flipH="1">
            <a:off x="6181725" y="2565400"/>
            <a:ext cx="58738" cy="36718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build="p"/>
      <p:bldP spid="5" grpId="0"/>
      <p:bldP spid="7" grpId="0"/>
      <p:bldP spid="8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6.1.3 </a:t>
            </a:r>
            <a:r>
              <a:rPr lang="zh-CN" altLang="en-US" sz="3200" b="1" dirty="0"/>
              <a:t>数组作为函数参数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778510" y="1214755"/>
            <a:ext cx="10846435" cy="452564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二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数组名作为函数参数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应该在主调函数和被调函数中分别定义数组，不能只在一方定义。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实参数组和形参数组类型一致。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形参数组的大小不起任何作用，只是将实参数组的首地址传递给形参数组。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 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形参数组可不指定大小，后面跟一个空的方括号。有时为了在被调函数中处理数组元素的需要，可另设一参数，传递需要处理的数组元素个数。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/>
          <p:nvPr/>
        </p:nvSpPr>
        <p:spPr>
          <a:xfrm>
            <a:off x="2024063" y="571500"/>
            <a:ext cx="8229600" cy="34766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float  average ( float 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array [ ], int n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)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  int  i;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float  aver, sum = array [0];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for ( i = 1; i &lt;</a:t>
            </a: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; i ++)   </a:t>
            </a:r>
            <a:endParaRPr lang="en-US" altLang="zh-CN" sz="2000" b="1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           sum = sum + array [ i ];</a:t>
            </a:r>
            <a:endParaRPr lang="en-US" altLang="zh-CN" sz="2000" b="1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aver = sum /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 return   aver;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9"/>
          <p:cNvSpPr txBox="1"/>
          <p:nvPr/>
        </p:nvSpPr>
        <p:spPr>
          <a:xfrm>
            <a:off x="1881188" y="4071938"/>
            <a:ext cx="8786812" cy="22148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void main (  )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  float  score_1 [5] = { 98.5,97,91.5,60,55};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float  score_2[10] =  {67.5,89.5,99,69.5,77,76.5,54,60,95.5,78};    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cout &lt;&lt; average (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score_1,  5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&lt;</a:t>
            </a:r>
            <a:r>
              <a:rPr lang="en-US" altLang="zh-CN" sz="2000" b="1" dirty="0">
                <a:latin typeface="Arial" panose="020B0604020202020204" pitchFamily="34" charset="0"/>
              </a:rPr>
              <a:t>&lt;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endl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6633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cout &lt;&lt; average (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score_2,  10</a:t>
            </a:r>
            <a:r>
              <a:rPr lang="en-US" altLang="zh-CN" sz="2000" b="1" dirty="0">
                <a:latin typeface="Arial" panose="020B0604020202020204" pitchFamily="34" charset="0"/>
              </a:rPr>
              <a:t>) &lt;&lt;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endl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10"/>
          <p:cNvSpPr/>
          <p:nvPr/>
        </p:nvSpPr>
        <p:spPr>
          <a:xfrm>
            <a:off x="6596063" y="428625"/>
            <a:ext cx="2214562" cy="936625"/>
          </a:xfrm>
          <a:prstGeom prst="wedgeEllipseCallout">
            <a:avLst>
              <a:gd name="adj1" fmla="val -121144"/>
              <a:gd name="adj2" fmla="val 73537"/>
            </a:avLst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方括号不可省！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7667625" y="2357438"/>
            <a:ext cx="2100263" cy="121443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运行结果：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80.4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76.65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/>
          <p:nvPr/>
        </p:nvSpPr>
        <p:spPr>
          <a:xfrm>
            <a:off x="1199515" y="4797425"/>
            <a:ext cx="9992995" cy="149415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　假设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的起始地址为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数组的起始地址也是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，显然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同占一段内存单元。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形参数组中各元素的值的变化会使实参数组元素的值同时发生变化。在程序设计中有意识地利用这一点改变实参数组元素的值 （如 排序）。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319963" y="3787775"/>
            <a:ext cx="914400" cy="533400"/>
          </a:xfrm>
          <a:prstGeom prst="rect">
            <a:avLst/>
          </a:prstGeom>
          <a:noFill/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4763" y="4194175"/>
            <a:ext cx="323850" cy="3987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01125" y="3821113"/>
            <a:ext cx="914400" cy="533400"/>
          </a:xfrm>
          <a:prstGeom prst="rect">
            <a:avLst/>
          </a:prstGeom>
          <a:noFill/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237663" y="4232275"/>
            <a:ext cx="337820" cy="3987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7"/>
          <p:cNvSpPr/>
          <p:nvPr/>
        </p:nvSpPr>
        <p:spPr>
          <a:xfrm>
            <a:off x="8234363" y="4016375"/>
            <a:ext cx="762000" cy="0"/>
          </a:xfrm>
          <a:prstGeom prst="line">
            <a:avLst/>
          </a:prstGeom>
          <a:ln w="38100" cap="sq" cmpd="sng">
            <a:solidFill>
              <a:srgbClr val="0033CC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15368" name="Text Box 8"/>
          <p:cNvSpPr txBox="1"/>
          <p:nvPr/>
        </p:nvSpPr>
        <p:spPr>
          <a:xfrm>
            <a:off x="1991678" y="2562860"/>
            <a:ext cx="4205287" cy="20300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void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main ( )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int   a [10];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. . .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sort (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 10 );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. . .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9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6.1.3 </a:t>
            </a:r>
            <a:r>
              <a:rPr lang="zh-CN" altLang="en-US" sz="3200" b="1" dirty="0"/>
              <a:t>数组作为函数参数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5370" name="Text Box 9"/>
          <p:cNvSpPr txBox="1"/>
          <p:nvPr/>
        </p:nvSpPr>
        <p:spPr>
          <a:xfrm>
            <a:off x="5181600" y="2554923"/>
            <a:ext cx="5486400" cy="13220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void sort (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int  b[ ] </a:t>
            </a:r>
            <a:r>
              <a:rPr lang="en-US" altLang="zh-CN" sz="2000" b="1" dirty="0">
                <a:latin typeface="Arial" panose="020B0604020202020204" pitchFamily="34" charset="0"/>
              </a:rPr>
              <a:t>, int  n 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. . .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5371" name="Rectangle 11"/>
          <p:cNvSpPr/>
          <p:nvPr/>
        </p:nvSpPr>
        <p:spPr>
          <a:xfrm>
            <a:off x="1104265" y="1000125"/>
            <a:ext cx="10517505" cy="13684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 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数组名作为实参，不是把数组的值传递给形参，而是把实参数组的起始地址传递给形参数组，两个数组共占同一段内存单元。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build="p"/>
      <p:bldP spid="6" grpId="0" advAuto="1000" build="p"/>
      <p:bldP spid="7" grpId="0" animBg="1" build="p"/>
      <p:bldP spid="8" grpId="0" advAuto="100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024063" y="214313"/>
            <a:ext cx="8229600" cy="582612"/>
          </a:xfrm>
          <a:noFill/>
          <a:ln>
            <a:noFill/>
          </a:ln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</a:rPr>
              <a:t>6-2 </a:t>
            </a:r>
            <a:r>
              <a:rPr lang="zh-CN" altLang="en-US" sz="2800" b="1" dirty="0">
                <a:solidFill>
                  <a:schemeClr val="tx1"/>
                </a:solidFill>
              </a:rPr>
              <a:t>使用数组名作为函数参数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6387" name="Rectangle 7"/>
          <p:cNvSpPr txBox="1"/>
          <p:nvPr/>
        </p:nvSpPr>
        <p:spPr>
          <a:xfrm>
            <a:off x="1199515" y="836613"/>
            <a:ext cx="4000500" cy="51149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1800" b="1" dirty="0">
                <a:latin typeface="Arial" panose="020B0604020202020204" pitchFamily="34" charset="0"/>
              </a:rPr>
              <a:t>#</a:t>
            </a:r>
            <a:r>
              <a:rPr lang="en-US" altLang="zh-CN" sz="1800" b="1" dirty="0">
                <a:latin typeface="Arial" panose="020B0604020202020204" pitchFamily="34" charset="0"/>
              </a:rPr>
              <a:t>include &lt;iostream&gt;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using namespace std;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void RowSum(int A[ ][4], int nrow)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{	int sum;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for (int i = 0; i &lt; nrow; i++)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{    sum = 0;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      for(int j = 0; j &lt; 4; j++)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          sum += A[i][j];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      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A[i][0]=sum;</a:t>
            </a:r>
            <a:endParaRPr lang="en-US" altLang="zh-CN" sz="1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}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/>
          <p:nvPr/>
        </p:nvSpPr>
        <p:spPr>
          <a:xfrm>
            <a:off x="6023928" y="2061210"/>
            <a:ext cx="5500687" cy="427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void main(void)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{	int Table[3][4] = {{1,2,3,4},{2,3,4,5},{3,4,5,6}};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for (int i = 0; i &lt; 3; i++)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{	for (int j = 0; j &lt; 4; j++)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           cout &lt;&lt; Table[i][j] &lt;&lt; "   ";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	cout &lt;&lt; endl;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RowSum(Table,3);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    for (int i = 0; i &lt; 3; i++)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        cout &lt;&lt; " Sum of row " &lt;&lt;i&lt;&lt; " is"&lt;&lt; Table[i][0]&lt;&lt;endl;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16200000" flipH="1">
            <a:off x="2867025" y="4071938"/>
            <a:ext cx="4786313" cy="71438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/>
          <p:nvPr/>
        </p:nvSpPr>
        <p:spPr>
          <a:xfrm>
            <a:off x="1952625" y="4286250"/>
            <a:ext cx="3000375" cy="2214563"/>
          </a:xfrm>
          <a:prstGeom prst="rect">
            <a:avLst/>
          </a:prstGeom>
          <a:solidFill>
            <a:srgbClr val="C495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Courier New" panose="02070309020205020404" pitchFamily="49" charset="0"/>
              </a:rPr>
              <a:t>运行结果：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pitchFamily="49" charset="0"/>
              </a:rPr>
              <a:t>1   2   3   4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pitchFamily="49" charset="0"/>
              </a:rPr>
              <a:t>2   3   4   5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pitchFamily="49" charset="0"/>
              </a:rPr>
              <a:t>3   4   5   6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pitchFamily="49" charset="0"/>
              </a:rPr>
              <a:t>Sum of row 0 is 10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pitchFamily="49" charset="0"/>
              </a:rPr>
              <a:t>Sum of row 1 is 14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pitchFamily="49" charset="0"/>
              </a:rPr>
              <a:t>Sum of row 2 is 18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9" name="AutoShape 10"/>
          <p:cNvSpPr/>
          <p:nvPr/>
        </p:nvSpPr>
        <p:spPr>
          <a:xfrm>
            <a:off x="6240780" y="549275"/>
            <a:ext cx="4013200" cy="1367155"/>
          </a:xfrm>
          <a:prstGeom prst="wedgeEllipseCallout">
            <a:avLst>
              <a:gd name="adj1" fmla="val -106440"/>
              <a:gd name="adj2" fmla="val 21991"/>
            </a:avLst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多维数组作为参数，一般不指定第一维大小，即使指定也被忽略。</a:t>
            </a:r>
            <a:endParaRPr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1050925" y="981075"/>
            <a:ext cx="10807700" cy="144018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声明：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类名  数组名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元素个数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访问方法：通过下标访问 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数组名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].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成员名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6.1.4  </a:t>
            </a:r>
            <a:r>
              <a:rPr lang="zh-CN" altLang="en-US" sz="3200" b="1" dirty="0"/>
              <a:t>对象数组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80440" y="1988820"/>
            <a:ext cx="10789285" cy="2376805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数组中每一个元素对象被创建时，系统都会调用类构造函数初始化该对象。</a:t>
            </a:r>
            <a:endParaRPr kumimoji="0" lang="zh-CN" altLang="en-US" b="1" kern="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indent="-342900" defTabSz="914400" eaLnBrk="0" hangingPunct="0"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通过初始化列表赋值。</a:t>
            </a:r>
            <a:endParaRPr kumimoji="0" lang="zh-CN" altLang="en-US" b="1" kern="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Point A[2]={Point(1,2),Point(3,4)};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indent="-342900" defTabSz="914400" eaLnBrk="0" hangingPunct="0"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如果没有为数组元素指定显式初始值，则使用默认值初始化（自动调用默认构造函数）。</a:t>
            </a:r>
            <a:endParaRPr kumimoji="0" lang="zh-CN" altLang="en-US" b="1" kern="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911860" y="3860800"/>
            <a:ext cx="11205845" cy="26206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har char="•"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不声明构造函数，则采用默认构造函数。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 eaLnBrk="0" hangingPunct="0">
              <a:buChar char="•"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各元素对象的初值要求为相同值时，可以声明具有默认形参值的构造函数。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 eaLnBrk="0" hangingPunct="0">
              <a:buChar char="•"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各元素对象的初值要求为不同值时，需要声明带形参的构造函数。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 eaLnBrk="0" hangingPunct="0">
              <a:buChar char="•"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数组中每一个对象被删除时，系统都要调用一次析构函数。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2452688" y="285750"/>
            <a:ext cx="7162800" cy="1143000"/>
          </a:xfrm>
          <a:noFill/>
          <a:ln>
            <a:noFill/>
          </a:ln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6-3  </a:t>
            </a:r>
            <a:r>
              <a:rPr lang="zh-CN" altLang="en-US" sz="2800" b="1" dirty="0">
                <a:solidFill>
                  <a:srgbClr val="FF0000"/>
                </a:solidFill>
              </a:rPr>
              <a:t>对象数组应用举例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50" y="1285875"/>
            <a:ext cx="7786688" cy="46482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Point.h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#if !defined(_POINT_H)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_POINT_H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public: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Point();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Point(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~Point();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void Move(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newx,int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newy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{return X;}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GetY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{return Y;}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private: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X,Y;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endif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 txBox="1"/>
          <p:nvPr/>
        </p:nvSpPr>
        <p:spPr>
          <a:xfrm>
            <a:off x="1992313" y="239713"/>
            <a:ext cx="9069387" cy="647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//Point.cpp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 "Point.h"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Point::Point()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X=Y=0;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cout&lt;&lt;"Default Constructor called."&lt;&lt;endl;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Point::Point(int x,int y):X(x),Y(y)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{cout&lt;&lt; "Constructor called."&lt;&lt;endl;}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Point ::~Point()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 cout&lt;&lt;"Destructor called."&lt;&lt;endl;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void Point ::Move(int newx,int newy)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   X=newx;   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Y=newy; 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cout&lt;&lt;"Moving the point to(" &lt;&lt; newx&lt;&lt;", "  &lt;&lt;newy&lt;&lt;") "&lt;&lt;endl;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/>
          <p:nvPr/>
        </p:nvSpPr>
        <p:spPr>
          <a:xfrm>
            <a:off x="1631633" y="1124903"/>
            <a:ext cx="7772400" cy="48815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//Pmain.cpp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 "Point.h"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int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 cout&lt;&lt;"Entering main..."&lt;&lt;endl;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  Point A[2];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 for(int i=0;i&lt;2;i++)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      A[i].Move(i+10,i+20);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 cout&lt;&lt;"Exiting main..."&lt;&lt;endl;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 return 0;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7104380" y="1341120"/>
            <a:ext cx="3522663" cy="3151188"/>
          </a:xfrm>
          <a:prstGeom prst="rect">
            <a:avLst/>
          </a:prstGeom>
          <a:solidFill>
            <a:srgbClr val="DAA6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Entering main...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Default Constructor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Default Constructor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Moving the point to (10,20)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Moving the point to (11,21)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Exiting main...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Destructor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Destructor called.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2452688" y="285750"/>
            <a:ext cx="7162800" cy="1143000"/>
          </a:xfrm>
          <a:noFill/>
          <a:ln>
            <a:noFill/>
          </a:ln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6-3  </a:t>
            </a:r>
            <a:r>
              <a:rPr lang="zh-CN" altLang="en-US" sz="2800" b="1" dirty="0">
                <a:solidFill>
                  <a:srgbClr val="FF0000"/>
                </a:solidFill>
              </a:rPr>
              <a:t>对象数组应用举例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6.1.1 </a:t>
            </a:r>
            <a:r>
              <a:rPr lang="zh-CN" altLang="en-US" sz="3200" b="1" dirty="0"/>
              <a:t>数组的声明与使用</a:t>
            </a:r>
            <a:endParaRPr lang="zh-CN" altLang="en-US" sz="3200" dirty="0"/>
          </a:p>
        </p:txBody>
      </p:sp>
      <p:sp>
        <p:nvSpPr>
          <p:cNvPr id="4" name="Rectangle 3"/>
          <p:cNvSpPr txBox="1"/>
          <p:nvPr/>
        </p:nvSpPr>
        <p:spPr>
          <a:xfrm>
            <a:off x="1104265" y="1268730"/>
            <a:ext cx="5063490" cy="194437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67945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数组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是具有一定</a:t>
            </a:r>
            <a:r>
              <a:rPr lang="zh-CN" altLang="en-US" b="1" u="sng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顺序关系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的若干</a:t>
            </a:r>
            <a:r>
              <a:rPr lang="zh-CN" altLang="en-US" b="1" u="sng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相同类型变量的集合体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，组成数组的变量称为该数组的</a:t>
            </a:r>
            <a:r>
              <a:rPr lang="zh-CN" altLang="en-US" b="1" u="sng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元素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。数组属于用户自定义的构造类型。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1559560" y="4220845"/>
            <a:ext cx="8208963" cy="15684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声明一个数组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应该包括以下几个方面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１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. 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确定数组的名称；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2.  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确定数组元素的类型；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3.  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确定数组的结构（包括数组维数，每一维的大小等）。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307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0" y="1376363"/>
            <a:ext cx="4129088" cy="244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738313" y="928688"/>
            <a:ext cx="9215437" cy="5715000"/>
          </a:xfrm>
          <a:noFill/>
          <a:ln>
            <a:noFill/>
          </a:ln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#include &lt;iostream&gt;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using namespace std;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class A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{	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 public: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A(int i) { x = i; }     //</a:t>
            </a:r>
            <a:r>
              <a:rPr lang="zh-CN" altLang="en-US" sz="2000" b="1" dirty="0"/>
              <a:t>带有参数的构造函数</a:t>
            </a:r>
            <a:endParaRPr lang="zh-CN" altLang="en-US" sz="20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int getx() { return x; }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 private: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   int x;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};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int main()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{ 	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  A obs[4] = { -1, -2, -3, -4 }; 	//</a:t>
            </a:r>
            <a:r>
              <a:rPr lang="zh-CN" altLang="en-US" sz="2000" b="1" dirty="0"/>
              <a:t>简化的初始化对象数组方式</a:t>
            </a:r>
            <a:endParaRPr lang="zh-CN" altLang="en-US" sz="20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for(int i=0; i &lt; 4; i++)   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      cout &lt;&lt; "obs[" &lt;&lt; i &lt;&lt; "].getx(): " &lt;&lt; obs[i].getx() &lt;&lt; "\n";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return 0;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21507" name="标题 1"/>
          <p:cNvSpPr>
            <a:spLocks noGrp="1"/>
          </p:cNvSpPr>
          <p:nvPr>
            <p:ph type="title"/>
          </p:nvPr>
        </p:nvSpPr>
        <p:spPr>
          <a:xfrm>
            <a:off x="1981200" y="214313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6.1.4  </a:t>
            </a:r>
            <a:r>
              <a:rPr lang="zh-CN" altLang="en-US" sz="3200" b="1" dirty="0"/>
              <a:t>对象数组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7881938" y="928688"/>
            <a:ext cx="2093912" cy="1857375"/>
          </a:xfrm>
          <a:prstGeom prst="rect">
            <a:avLst/>
          </a:prstGeom>
          <a:solidFill>
            <a:srgbClr val="DAA6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obs[0].getx()=-1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Arial" panose="020B0604020202020204" pitchFamily="34" charset="0"/>
              </a:rPr>
              <a:t>obs[1].getx()=-2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Arial" panose="020B0604020202020204" pitchFamily="34" charset="0"/>
              </a:rPr>
              <a:t>obs[2].getx()=-3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Arial" panose="020B0604020202020204" pitchFamily="34" charset="0"/>
              </a:rPr>
              <a:t>obs[3].getx()=-4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00" y="4643438"/>
            <a:ext cx="7715250" cy="33718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[4]={A(-1), A(-2), A(-3), A(-4)};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7032625" y="2929255"/>
            <a:ext cx="4305935" cy="191198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47F3C6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pPr indent="323850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当构造函数只带一个参数时，存在从参数类型到类类型的隐形转换。当构造函数带有多个参数时，不能简化，必须显式调用构造函数。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25487"/>
          </a:xfrm>
          <a:noFill/>
          <a:ln>
            <a:noFill/>
          </a:ln>
        </p:spPr>
        <p:txBody>
          <a:bodyPr/>
          <a:lstStyle/>
          <a:p>
            <a:r>
              <a:rPr lang="zh-CN" altLang="en-US" sz="3200" b="1" dirty="0"/>
              <a:t>数组小练习</a:t>
            </a:r>
            <a:endParaRPr lang="zh-CN" altLang="en-US" sz="3200" b="1" dirty="0"/>
          </a:p>
        </p:txBody>
      </p:sp>
      <p:sp>
        <p:nvSpPr>
          <p:cNvPr id="22531" name="Rectangle 3"/>
          <p:cNvSpPr txBox="1"/>
          <p:nvPr/>
        </p:nvSpPr>
        <p:spPr>
          <a:xfrm>
            <a:off x="1036320" y="980440"/>
            <a:ext cx="8768080" cy="123698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</a:pPr>
            <a:r>
              <a:rPr lang="en-US" altLang="zh-CN" b="1" dirty="0">
                <a:latin typeface="Arial" panose="020B0604020202020204" pitchFamily="34" charset="0"/>
              </a:rPr>
              <a:t>1.</a:t>
            </a:r>
            <a:r>
              <a:rPr lang="zh-CN" altLang="en-US" b="1" dirty="0">
                <a:latin typeface="Arial" panose="020B0604020202020204" pitchFamily="34" charset="0"/>
              </a:rPr>
              <a:t>下列数组的定义中，（     ）是错误的。</a:t>
            </a:r>
            <a:endParaRPr lang="zh-CN" altLang="en-US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</a:pPr>
            <a:r>
              <a:rPr lang="en-US" altLang="zh-CN" b="1" dirty="0">
                <a:latin typeface="Arial" panose="020B0604020202020204" pitchFamily="34" charset="0"/>
              </a:rPr>
              <a:t>   A</a:t>
            </a:r>
            <a:r>
              <a:rPr lang="zh-CN" altLang="en-US" b="1" dirty="0">
                <a:latin typeface="Arial" panose="020B0604020202020204" pitchFamily="34" charset="0"/>
              </a:rPr>
              <a:t>．</a:t>
            </a:r>
            <a:r>
              <a:rPr lang="en-US" altLang="zh-CN" b="1" dirty="0">
                <a:latin typeface="Arial" panose="020B0604020202020204" pitchFamily="34" charset="0"/>
              </a:rPr>
              <a:t>char ca1[ ]={'c', 'm', 'n'};      B.char ca2[ ]="name";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</a:pPr>
            <a:r>
              <a:rPr lang="en-US" altLang="zh-CN" b="1" dirty="0">
                <a:latin typeface="Arial" panose="020B0604020202020204" pitchFamily="34" charset="0"/>
              </a:rPr>
              <a:t>  C. char ca3[4]="your";               D.int array[ ]={1,2,3,4};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8335" y="2348865"/>
            <a:ext cx="8688070" cy="209931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lstStyle/>
          <a:p>
            <a:pPr indent="266700">
              <a:lnSpc>
                <a:spcPct val="105000"/>
              </a:lnSpc>
              <a:spcBef>
                <a:spcPct val="5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2.</a:t>
            </a:r>
            <a:r>
              <a:rPr lang="zh-CN" altLang="en-US" b="1" dirty="0">
                <a:latin typeface="Arial" panose="020B0604020202020204" pitchFamily="34" charset="0"/>
              </a:rPr>
              <a:t>下面选项中等价的是（     ）。</a:t>
            </a:r>
            <a:endParaRPr lang="zh-CN" altLang="en-US" b="1" dirty="0">
              <a:latin typeface="Arial" panose="020B0604020202020204" pitchFamily="34" charset="0"/>
            </a:endParaRPr>
          </a:p>
          <a:p>
            <a:pPr indent="266700">
              <a:lnSpc>
                <a:spcPct val="105000"/>
              </a:lnSpc>
              <a:spcBef>
                <a:spcPct val="5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 A</a:t>
            </a:r>
            <a:r>
              <a:rPr lang="zh-CN" altLang="en-US" b="1" dirty="0">
                <a:latin typeface="Arial" panose="020B0604020202020204" pitchFamily="34" charset="0"/>
              </a:rPr>
              <a:t>．</a:t>
            </a:r>
            <a:r>
              <a:rPr lang="en-US" altLang="zh-CN" b="1" dirty="0">
                <a:latin typeface="Arial" panose="020B0604020202020204" pitchFamily="34" charset="0"/>
              </a:rPr>
              <a:t>int a[2][3]={1,0,2,2,4,5}</a:t>
            </a:r>
            <a:r>
              <a:rPr lang="zh-CN" altLang="en-US" b="1" dirty="0">
                <a:latin typeface="Arial" panose="020B0604020202020204" pitchFamily="34" charset="0"/>
              </a:rPr>
              <a:t>与</a:t>
            </a:r>
            <a:r>
              <a:rPr lang="en-US" altLang="zh-CN" b="1" dirty="0">
                <a:latin typeface="Arial" panose="020B0604020202020204" pitchFamily="34" charset="0"/>
              </a:rPr>
              <a:t>int a[2][ ]= {1,0,2,2,4,5};</a:t>
            </a:r>
            <a:endParaRPr lang="en-US" altLang="zh-CN" b="1" dirty="0">
              <a:latin typeface="Arial" panose="020B0604020202020204" pitchFamily="34" charset="0"/>
            </a:endParaRPr>
          </a:p>
          <a:p>
            <a:pPr indent="266700">
              <a:lnSpc>
                <a:spcPct val="105000"/>
              </a:lnSpc>
              <a:spcBef>
                <a:spcPct val="5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 B</a:t>
            </a:r>
            <a:r>
              <a:rPr lang="zh-CN" altLang="en-US" b="1" dirty="0">
                <a:latin typeface="Arial" panose="020B0604020202020204" pitchFamily="34" charset="0"/>
              </a:rPr>
              <a:t>．</a:t>
            </a:r>
            <a:r>
              <a:rPr lang="en-US" altLang="zh-CN" b="1" dirty="0">
                <a:latin typeface="Arial" panose="020B0604020202020204" pitchFamily="34" charset="0"/>
              </a:rPr>
              <a:t>int a[ ][3]= {1,0,2,2,4,5}</a:t>
            </a:r>
            <a:r>
              <a:rPr lang="zh-CN" altLang="en-US" b="1" dirty="0">
                <a:latin typeface="Arial" panose="020B0604020202020204" pitchFamily="34" charset="0"/>
              </a:rPr>
              <a:t>与</a:t>
            </a:r>
            <a:r>
              <a:rPr lang="en-US" altLang="zh-CN" b="1" dirty="0">
                <a:latin typeface="Arial" panose="020B0604020202020204" pitchFamily="34" charset="0"/>
              </a:rPr>
              <a:t>int a[2][3]= {1,0,2,2,4,5};</a:t>
            </a:r>
            <a:endParaRPr lang="en-US" altLang="zh-CN" b="1" dirty="0">
              <a:latin typeface="Arial" panose="020B0604020202020204" pitchFamily="34" charset="0"/>
            </a:endParaRPr>
          </a:p>
          <a:p>
            <a:pPr indent="266700">
              <a:lnSpc>
                <a:spcPct val="105000"/>
              </a:lnSpc>
              <a:spcBef>
                <a:spcPct val="5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 C</a:t>
            </a:r>
            <a:r>
              <a:rPr lang="zh-CN" altLang="en-US" b="1" dirty="0">
                <a:latin typeface="Arial" panose="020B0604020202020204" pitchFamily="34" charset="0"/>
              </a:rPr>
              <a:t>．</a:t>
            </a:r>
            <a:r>
              <a:rPr lang="en-US" altLang="zh-CN" b="1" dirty="0">
                <a:latin typeface="Arial" panose="020B0604020202020204" pitchFamily="34" charset="0"/>
              </a:rPr>
              <a:t>int a[2][3]={3,4,5}</a:t>
            </a:r>
            <a:r>
              <a:rPr lang="zh-CN" altLang="en-US" b="1" dirty="0">
                <a:latin typeface="Arial" panose="020B0604020202020204" pitchFamily="34" charset="0"/>
              </a:rPr>
              <a:t>与</a:t>
            </a:r>
            <a:r>
              <a:rPr lang="en-US" altLang="zh-CN" b="1" dirty="0">
                <a:latin typeface="Arial" panose="020B0604020202020204" pitchFamily="34" charset="0"/>
              </a:rPr>
              <a:t>int a[ ][3]={3,4,5};</a:t>
            </a:r>
            <a:endParaRPr lang="en-US" altLang="zh-CN" b="1" dirty="0">
              <a:latin typeface="Arial" panose="020B0604020202020204" pitchFamily="34" charset="0"/>
            </a:endParaRPr>
          </a:p>
          <a:p>
            <a:pPr indent="266700">
              <a:lnSpc>
                <a:spcPct val="105000"/>
              </a:lnSpc>
              <a:spcBef>
                <a:spcPct val="5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 D</a:t>
            </a:r>
            <a:r>
              <a:rPr lang="zh-CN" altLang="en-US" b="1" dirty="0">
                <a:latin typeface="Arial" panose="020B0604020202020204" pitchFamily="34" charset="0"/>
              </a:rPr>
              <a:t>．</a:t>
            </a:r>
            <a:r>
              <a:rPr lang="en-US" altLang="zh-CN" b="1" dirty="0">
                <a:latin typeface="Arial" panose="020B0604020202020204" pitchFamily="34" charset="0"/>
              </a:rPr>
              <a:t>int a[2][3]={0,1}</a:t>
            </a:r>
            <a:r>
              <a:rPr lang="zh-CN" altLang="en-US" b="1" dirty="0">
                <a:latin typeface="Arial" panose="020B0604020202020204" pitchFamily="34" charset="0"/>
              </a:rPr>
              <a:t>与</a:t>
            </a:r>
            <a:r>
              <a:rPr lang="en-US" altLang="zh-CN" b="1" dirty="0">
                <a:latin typeface="Arial" panose="020B0604020202020204" pitchFamily="34" charset="0"/>
              </a:rPr>
              <a:t>int a[2][3]={{0},{1}};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060" y="4579620"/>
            <a:ext cx="10584180" cy="119888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3. </a:t>
            </a:r>
            <a:r>
              <a:rPr lang="zh-CN" altLang="en-US" b="1" dirty="0">
                <a:latin typeface="Arial" panose="020B0604020202020204" pitchFamily="34" charset="0"/>
              </a:rPr>
              <a:t>数组与函数参数联系密切，当用数组元素作函数参数时，这是属于</a:t>
            </a:r>
            <a:r>
              <a:rPr lang="zh-CN" altLang="en-US" b="1" u="sng" dirty="0">
                <a:latin typeface="Arial" panose="020B0604020202020204" pitchFamily="34" charset="0"/>
              </a:rPr>
              <a:t>     </a:t>
            </a:r>
            <a:r>
              <a:rPr lang="en-US" altLang="zh-CN" b="1" u="sng" dirty="0">
                <a:latin typeface="Arial" panose="020B0604020202020204" pitchFamily="34" charset="0"/>
              </a:rPr>
              <a:t>  </a:t>
            </a:r>
            <a:r>
              <a:rPr lang="zh-CN" altLang="en-US" b="1" u="sng" dirty="0">
                <a:latin typeface="Arial" panose="020B0604020202020204" pitchFamily="34" charset="0"/>
              </a:rPr>
              <a:t>   </a:t>
            </a:r>
            <a:r>
              <a:rPr lang="zh-CN" altLang="en-US" b="1" dirty="0">
                <a:latin typeface="Arial" panose="020B0604020202020204" pitchFamily="34" charset="0"/>
              </a:rPr>
              <a:t>传递；当数组名作为参数时，这是属于</a:t>
            </a:r>
            <a:r>
              <a:rPr lang="zh-CN" altLang="en-US" b="1" u="sng" dirty="0">
                <a:latin typeface="Arial" panose="020B0604020202020204" pitchFamily="34" charset="0"/>
              </a:rPr>
              <a:t>            </a:t>
            </a:r>
            <a:r>
              <a:rPr lang="zh-CN" altLang="en-US" b="1" dirty="0">
                <a:latin typeface="Arial" panose="020B0604020202020204" pitchFamily="34" charset="0"/>
              </a:rPr>
              <a:t>传递，对形参的改变可影响到实参。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1487488" y="1268730"/>
            <a:ext cx="8229600" cy="4525963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内存空间的访问方式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通过变量名访问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通过地址访问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地址运算符：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&amp;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int var;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则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&amp;var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表示变量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var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在内存中的起始地址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  </a:t>
            </a:r>
            <a:r>
              <a:rPr lang="zh-CN" altLang="en-US" sz="3200" b="1" dirty="0"/>
              <a:t>指针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23556" name="Group 69"/>
          <p:cNvGrpSpPr/>
          <p:nvPr/>
        </p:nvGrpSpPr>
        <p:grpSpPr>
          <a:xfrm>
            <a:off x="6470650" y="836613"/>
            <a:ext cx="3502025" cy="3960812"/>
            <a:chOff x="3404" y="527"/>
            <a:chExt cx="2206" cy="2495"/>
          </a:xfrm>
        </p:grpSpPr>
        <p:sp>
          <p:nvSpPr>
            <p:cNvPr id="23557" name="Rectangle 15"/>
            <p:cNvSpPr/>
            <p:nvPr/>
          </p:nvSpPr>
          <p:spPr>
            <a:xfrm>
              <a:off x="4042" y="785"/>
              <a:ext cx="1000" cy="2237"/>
            </a:xfrm>
            <a:prstGeom prst="rect">
              <a:avLst/>
            </a:prstGeom>
            <a:solidFill>
              <a:srgbClr val="DAA600"/>
            </a:solidFill>
            <a:ln w="12699" cap="flat" cmpd="sng">
              <a:solidFill>
                <a:srgbClr val="99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58" name="Line 16"/>
            <p:cNvSpPr/>
            <p:nvPr/>
          </p:nvSpPr>
          <p:spPr>
            <a:xfrm>
              <a:off x="4038" y="1021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59" name="Line 17"/>
            <p:cNvSpPr/>
            <p:nvPr/>
          </p:nvSpPr>
          <p:spPr>
            <a:xfrm>
              <a:off x="4038" y="1452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60" name="Line 18"/>
            <p:cNvSpPr/>
            <p:nvPr/>
          </p:nvSpPr>
          <p:spPr>
            <a:xfrm>
              <a:off x="4038" y="1691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61" name="Line 19"/>
            <p:cNvSpPr/>
            <p:nvPr/>
          </p:nvSpPr>
          <p:spPr>
            <a:xfrm>
              <a:off x="4038" y="1930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62" name="Line 20"/>
            <p:cNvSpPr/>
            <p:nvPr/>
          </p:nvSpPr>
          <p:spPr>
            <a:xfrm>
              <a:off x="4038" y="2361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63" name="Line 24"/>
            <p:cNvSpPr/>
            <p:nvPr/>
          </p:nvSpPr>
          <p:spPr>
            <a:xfrm>
              <a:off x="4542" y="1116"/>
              <a:ext cx="0" cy="240"/>
            </a:xfrm>
            <a:prstGeom prst="line">
              <a:avLst/>
            </a:prstGeom>
            <a:ln w="12699" cap="flat" cmpd="sng">
              <a:solidFill>
                <a:schemeClr val="bg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3564" name="Line 25"/>
            <p:cNvSpPr/>
            <p:nvPr/>
          </p:nvSpPr>
          <p:spPr>
            <a:xfrm>
              <a:off x="4542" y="2026"/>
              <a:ext cx="0" cy="239"/>
            </a:xfrm>
            <a:prstGeom prst="line">
              <a:avLst/>
            </a:prstGeom>
            <a:ln w="12699" cap="flat" cmpd="sng">
              <a:solidFill>
                <a:schemeClr val="bg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3565" name="Rectangle 27"/>
            <p:cNvSpPr/>
            <p:nvPr/>
          </p:nvSpPr>
          <p:spPr>
            <a:xfrm>
              <a:off x="3980" y="527"/>
              <a:ext cx="124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latin typeface="Arial" panose="020B0604020202020204" pitchFamily="34" charset="0"/>
                </a:rPr>
                <a:t>内存用户数据区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66" name="Rectangle 28"/>
            <p:cNvSpPr/>
            <p:nvPr/>
          </p:nvSpPr>
          <p:spPr>
            <a:xfrm>
              <a:off x="5084" y="1484"/>
              <a:ext cx="526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latin typeface="Arial" panose="020B0604020202020204" pitchFamily="34" charset="0"/>
                </a:rPr>
                <a:t>变量 </a:t>
              </a:r>
              <a:r>
                <a:rPr lang="en-US" altLang="zh-CN" sz="2000" b="1" dirty="0">
                  <a:latin typeface="Arial" panose="020B0604020202020204" pitchFamily="34" charset="0"/>
                </a:rPr>
                <a:t>i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67" name="Rectangle 29"/>
            <p:cNvSpPr/>
            <p:nvPr/>
          </p:nvSpPr>
          <p:spPr>
            <a:xfrm>
              <a:off x="5084" y="1724"/>
              <a:ext cx="526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latin typeface="Arial" panose="020B0604020202020204" pitchFamily="34" charset="0"/>
                </a:rPr>
                <a:t>变量 </a:t>
              </a:r>
              <a:r>
                <a:rPr lang="en-US" altLang="zh-CN" sz="2000" b="1" dirty="0">
                  <a:latin typeface="Arial" panose="020B0604020202020204" pitchFamily="34" charset="0"/>
                </a:rPr>
                <a:t>j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68" name="Rectangle 30"/>
            <p:cNvSpPr/>
            <p:nvPr/>
          </p:nvSpPr>
          <p:spPr>
            <a:xfrm>
              <a:off x="5084" y="2250"/>
              <a:ext cx="196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69" name="Rectangle 31"/>
            <p:cNvSpPr/>
            <p:nvPr/>
          </p:nvSpPr>
          <p:spPr>
            <a:xfrm>
              <a:off x="4425" y="1484"/>
              <a:ext cx="20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3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70" name="Rectangle 32"/>
            <p:cNvSpPr/>
            <p:nvPr/>
          </p:nvSpPr>
          <p:spPr>
            <a:xfrm>
              <a:off x="4425" y="1724"/>
              <a:ext cx="20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6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71" name="Rectangle 33"/>
            <p:cNvSpPr/>
            <p:nvPr/>
          </p:nvSpPr>
          <p:spPr>
            <a:xfrm>
              <a:off x="4319" y="2394"/>
              <a:ext cx="47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2000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72" name="Freeform 34"/>
            <p:cNvSpPr/>
            <p:nvPr/>
          </p:nvSpPr>
          <p:spPr>
            <a:xfrm>
              <a:off x="3894" y="1595"/>
              <a:ext cx="145" cy="911"/>
            </a:xfrm>
            <a:custGeom>
              <a:avLst/>
              <a:gdLst/>
              <a:ahLst/>
              <a:cxnLst>
                <a:cxn ang="0">
                  <a:pos x="144" y="910"/>
                </a:cxn>
                <a:cxn ang="0">
                  <a:pos x="0" y="910"/>
                </a:cxn>
                <a:cxn ang="0">
                  <a:pos x="0" y="0"/>
                </a:cxn>
                <a:cxn ang="0">
                  <a:pos x="144" y="0"/>
                </a:cxn>
              </a:cxnLst>
              <a:rect l="0" t="0" r="0" b="0"/>
              <a:pathLst>
                <a:path w="145" h="913">
                  <a:moveTo>
                    <a:pt x="144" y="912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8575" cap="rnd" cmpd="sng">
              <a:solidFill>
                <a:srgbClr val="FFFF66">
                  <a:alpha val="100000"/>
                </a:srgbClr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Rectangle 35"/>
            <p:cNvSpPr/>
            <p:nvPr/>
          </p:nvSpPr>
          <p:spPr>
            <a:xfrm>
              <a:off x="3404" y="1484"/>
              <a:ext cx="471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2000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74" name="Rectangle 36"/>
            <p:cNvSpPr/>
            <p:nvPr/>
          </p:nvSpPr>
          <p:spPr>
            <a:xfrm>
              <a:off x="3404" y="1724"/>
              <a:ext cx="471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2004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75" name="Rectangle 37"/>
            <p:cNvSpPr/>
            <p:nvPr/>
          </p:nvSpPr>
          <p:spPr>
            <a:xfrm>
              <a:off x="3404" y="2394"/>
              <a:ext cx="471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3010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3576" name="Line 68"/>
            <p:cNvSpPr/>
            <p:nvPr/>
          </p:nvSpPr>
          <p:spPr>
            <a:xfrm>
              <a:off x="4059" y="2659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1271905" y="3063875"/>
            <a:ext cx="5033963" cy="1905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r>
              <a:rPr lang="zh-CN" altLang="en-US" b="1" dirty="0">
                <a:latin typeface="Arial" panose="020B0604020202020204" pitchFamily="34" charset="0"/>
              </a:rPr>
              <a:t>声明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例：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int i;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    int *i_pointer=&amp;i;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       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指向整型变量的指针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199515" y="1311275"/>
            <a:ext cx="4953000" cy="1905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>
              <a:lnSpc>
                <a:spcPct val="95000"/>
              </a:lnSpc>
            </a:pPr>
            <a:r>
              <a:rPr lang="zh-CN" altLang="en-US" b="1" dirty="0">
                <a:latin typeface="Arial" panose="020B0604020202020204" pitchFamily="34" charset="0"/>
              </a:rPr>
              <a:t>概念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endParaRPr lang="zh-CN" altLang="en-US" b="1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指针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zh-CN" altLang="en-US" b="1" dirty="0">
                <a:latin typeface="Arial" panose="020B0604020202020204" pitchFamily="34" charset="0"/>
              </a:rPr>
              <a:t>内存地址，用于间接访问内存单元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endParaRPr lang="zh-CN" altLang="en-US" b="1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指针变量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zh-CN" altLang="en-US" b="1" dirty="0">
                <a:latin typeface="Arial" panose="020B0604020202020204" pitchFamily="34" charset="0"/>
              </a:rPr>
              <a:t>用于存放地址的变量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108700" y="5181600"/>
            <a:ext cx="3454400" cy="1503363"/>
            <a:chOff x="2438" y="3264"/>
            <a:chExt cx="2176" cy="947"/>
          </a:xfrm>
        </p:grpSpPr>
        <p:sp>
          <p:nvSpPr>
            <p:cNvPr id="24604" name="Rectangle 6"/>
            <p:cNvSpPr/>
            <p:nvPr/>
          </p:nvSpPr>
          <p:spPr>
            <a:xfrm>
              <a:off x="2452" y="3566"/>
              <a:ext cx="568" cy="424"/>
            </a:xfrm>
            <a:prstGeom prst="rect">
              <a:avLst/>
            </a:prstGeom>
            <a:solidFill>
              <a:schemeClr val="accent1"/>
            </a:solidFill>
            <a:ln w="12699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lstStyle/>
            <a:p>
              <a:pPr algn="ctr"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2000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605" name="Rectangle 7"/>
            <p:cNvSpPr/>
            <p:nvPr/>
          </p:nvSpPr>
          <p:spPr>
            <a:xfrm>
              <a:off x="3796" y="3566"/>
              <a:ext cx="568" cy="424"/>
            </a:xfrm>
            <a:prstGeom prst="rect">
              <a:avLst/>
            </a:prstGeom>
            <a:solidFill>
              <a:schemeClr val="accent1"/>
            </a:solidFill>
            <a:ln w="12699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lstStyle/>
            <a:p>
              <a:pPr algn="ctr"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3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606" name="Line 8"/>
            <p:cNvSpPr/>
            <p:nvPr/>
          </p:nvSpPr>
          <p:spPr>
            <a:xfrm>
              <a:off x="3024" y="3778"/>
              <a:ext cx="768" cy="0"/>
            </a:xfrm>
            <a:prstGeom prst="line">
              <a:avLst/>
            </a:prstGeom>
            <a:ln w="22225" cap="flat" cmpd="sng">
              <a:solidFill>
                <a:schemeClr val="folHlink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24607" name="Rectangle 9"/>
            <p:cNvSpPr/>
            <p:nvPr/>
          </p:nvSpPr>
          <p:spPr>
            <a:xfrm>
              <a:off x="2438" y="3264"/>
              <a:ext cx="791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i_pointer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pPr defTabSz="762000" eaLnBrk="0" hangingPunct="0"/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608" name="Rectangle 10"/>
            <p:cNvSpPr/>
            <p:nvPr/>
          </p:nvSpPr>
          <p:spPr>
            <a:xfrm>
              <a:off x="3734" y="3264"/>
              <a:ext cx="85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*i_pointer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609" name="Rectangle 11"/>
            <p:cNvSpPr/>
            <p:nvPr/>
          </p:nvSpPr>
          <p:spPr>
            <a:xfrm>
              <a:off x="4454" y="3648"/>
              <a:ext cx="16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i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610" name="Rectangle 12"/>
            <p:cNvSpPr/>
            <p:nvPr/>
          </p:nvSpPr>
          <p:spPr>
            <a:xfrm>
              <a:off x="3870" y="3960"/>
              <a:ext cx="47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2000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38"/>
          <p:cNvSpPr/>
          <p:nvPr/>
        </p:nvSpPr>
        <p:spPr>
          <a:xfrm>
            <a:off x="1271905" y="4846955"/>
            <a:ext cx="7848600" cy="1447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r>
              <a:rPr lang="zh-CN" altLang="en-US" b="1" dirty="0">
                <a:latin typeface="Arial" panose="020B0604020202020204" pitchFamily="34" charset="0"/>
              </a:rPr>
              <a:t>引用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endParaRPr lang="zh-CN" altLang="en-US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例：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i=3;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        *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i_pointer=3;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6470650" y="836613"/>
            <a:ext cx="3943350" cy="3960812"/>
            <a:chOff x="3404" y="527"/>
            <a:chExt cx="2484" cy="2495"/>
          </a:xfrm>
        </p:grpSpPr>
        <p:sp>
          <p:nvSpPr>
            <p:cNvPr id="24584" name="Rectangle 15"/>
            <p:cNvSpPr/>
            <p:nvPr/>
          </p:nvSpPr>
          <p:spPr>
            <a:xfrm>
              <a:off x="4042" y="785"/>
              <a:ext cx="1000" cy="2237"/>
            </a:xfrm>
            <a:prstGeom prst="rect">
              <a:avLst/>
            </a:prstGeom>
            <a:solidFill>
              <a:srgbClr val="DAA600"/>
            </a:solidFill>
            <a:ln w="12699" cap="flat" cmpd="sng">
              <a:solidFill>
                <a:srgbClr val="99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585" name="Line 16"/>
            <p:cNvSpPr/>
            <p:nvPr/>
          </p:nvSpPr>
          <p:spPr>
            <a:xfrm>
              <a:off x="4038" y="1021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586" name="Line 17"/>
            <p:cNvSpPr/>
            <p:nvPr/>
          </p:nvSpPr>
          <p:spPr>
            <a:xfrm>
              <a:off x="4038" y="1452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587" name="Line 18"/>
            <p:cNvSpPr/>
            <p:nvPr/>
          </p:nvSpPr>
          <p:spPr>
            <a:xfrm>
              <a:off x="4038" y="1691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588" name="Line 19"/>
            <p:cNvSpPr/>
            <p:nvPr/>
          </p:nvSpPr>
          <p:spPr>
            <a:xfrm>
              <a:off x="4038" y="1930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589" name="Line 20"/>
            <p:cNvSpPr/>
            <p:nvPr/>
          </p:nvSpPr>
          <p:spPr>
            <a:xfrm>
              <a:off x="4038" y="2361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590" name="Line 24"/>
            <p:cNvSpPr/>
            <p:nvPr/>
          </p:nvSpPr>
          <p:spPr>
            <a:xfrm>
              <a:off x="4542" y="1116"/>
              <a:ext cx="0" cy="240"/>
            </a:xfrm>
            <a:prstGeom prst="line">
              <a:avLst/>
            </a:prstGeom>
            <a:ln w="12699" cap="flat" cmpd="sng">
              <a:solidFill>
                <a:schemeClr val="bg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4591" name="Line 25"/>
            <p:cNvSpPr/>
            <p:nvPr/>
          </p:nvSpPr>
          <p:spPr>
            <a:xfrm>
              <a:off x="4542" y="2026"/>
              <a:ext cx="0" cy="239"/>
            </a:xfrm>
            <a:prstGeom prst="line">
              <a:avLst/>
            </a:prstGeom>
            <a:ln w="12699" cap="flat" cmpd="sng">
              <a:solidFill>
                <a:schemeClr val="bg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4592" name="Rectangle 27"/>
            <p:cNvSpPr/>
            <p:nvPr/>
          </p:nvSpPr>
          <p:spPr>
            <a:xfrm>
              <a:off x="3980" y="527"/>
              <a:ext cx="124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latin typeface="Arial" panose="020B0604020202020204" pitchFamily="34" charset="0"/>
                </a:rPr>
                <a:t>内存用户数据区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593" name="Rectangle 28"/>
            <p:cNvSpPr/>
            <p:nvPr/>
          </p:nvSpPr>
          <p:spPr>
            <a:xfrm>
              <a:off x="5084" y="1484"/>
              <a:ext cx="526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latin typeface="Arial" panose="020B0604020202020204" pitchFamily="34" charset="0"/>
                </a:rPr>
                <a:t>变量 </a:t>
              </a:r>
              <a:r>
                <a:rPr lang="en-US" altLang="zh-CN" sz="2000" b="1" dirty="0">
                  <a:latin typeface="Arial" panose="020B0604020202020204" pitchFamily="34" charset="0"/>
                </a:rPr>
                <a:t>i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594" name="Rectangle 29"/>
            <p:cNvSpPr/>
            <p:nvPr/>
          </p:nvSpPr>
          <p:spPr>
            <a:xfrm>
              <a:off x="5084" y="1724"/>
              <a:ext cx="526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latin typeface="Arial" panose="020B0604020202020204" pitchFamily="34" charset="0"/>
                </a:rPr>
                <a:t>变量 </a:t>
              </a:r>
              <a:r>
                <a:rPr lang="en-US" altLang="zh-CN" sz="2000" b="1" dirty="0">
                  <a:latin typeface="Arial" panose="020B0604020202020204" pitchFamily="34" charset="0"/>
                </a:rPr>
                <a:t>j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595" name="Rectangle 30"/>
            <p:cNvSpPr/>
            <p:nvPr/>
          </p:nvSpPr>
          <p:spPr>
            <a:xfrm>
              <a:off x="5084" y="2250"/>
              <a:ext cx="804" cy="44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latin typeface="Arial" panose="020B0604020202020204" pitchFamily="34" charset="0"/>
                </a:rPr>
                <a:t>指针变量 </a:t>
              </a:r>
              <a:br>
                <a:rPr lang="zh-CN" altLang="en-US" sz="2000" b="1" dirty="0">
                  <a:latin typeface="Arial" panose="020B0604020202020204" pitchFamily="34" charset="0"/>
                </a:rPr>
              </a:br>
              <a:r>
                <a:rPr lang="en-US" altLang="zh-CN" sz="2000" b="1" dirty="0">
                  <a:latin typeface="Arial" panose="020B0604020202020204" pitchFamily="34" charset="0"/>
                </a:rPr>
                <a:t>i_pointer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596" name="Rectangle 31"/>
            <p:cNvSpPr/>
            <p:nvPr/>
          </p:nvSpPr>
          <p:spPr>
            <a:xfrm>
              <a:off x="4425" y="1484"/>
              <a:ext cx="20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3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597" name="Rectangle 32"/>
            <p:cNvSpPr/>
            <p:nvPr/>
          </p:nvSpPr>
          <p:spPr>
            <a:xfrm>
              <a:off x="4425" y="1724"/>
              <a:ext cx="20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6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598" name="Rectangle 33"/>
            <p:cNvSpPr/>
            <p:nvPr/>
          </p:nvSpPr>
          <p:spPr>
            <a:xfrm>
              <a:off x="4319" y="2394"/>
              <a:ext cx="47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2000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599" name="Freeform 34"/>
            <p:cNvSpPr/>
            <p:nvPr/>
          </p:nvSpPr>
          <p:spPr>
            <a:xfrm>
              <a:off x="3894" y="1595"/>
              <a:ext cx="145" cy="911"/>
            </a:xfrm>
            <a:custGeom>
              <a:avLst/>
              <a:gdLst/>
              <a:ahLst/>
              <a:cxnLst>
                <a:cxn ang="0">
                  <a:pos x="144" y="910"/>
                </a:cxn>
                <a:cxn ang="0">
                  <a:pos x="0" y="910"/>
                </a:cxn>
                <a:cxn ang="0">
                  <a:pos x="0" y="0"/>
                </a:cxn>
                <a:cxn ang="0">
                  <a:pos x="144" y="0"/>
                </a:cxn>
              </a:cxnLst>
              <a:rect l="0" t="0" r="0" b="0"/>
              <a:pathLst>
                <a:path w="145" h="913">
                  <a:moveTo>
                    <a:pt x="144" y="912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8575" cap="rnd" cmpd="sng">
              <a:solidFill>
                <a:srgbClr val="FFFF66">
                  <a:alpha val="100000"/>
                </a:srgbClr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Rectangle 35"/>
            <p:cNvSpPr/>
            <p:nvPr/>
          </p:nvSpPr>
          <p:spPr>
            <a:xfrm>
              <a:off x="3404" y="1484"/>
              <a:ext cx="471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2000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601" name="Rectangle 36"/>
            <p:cNvSpPr/>
            <p:nvPr/>
          </p:nvSpPr>
          <p:spPr>
            <a:xfrm>
              <a:off x="3404" y="1724"/>
              <a:ext cx="471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2004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602" name="Rectangle 37"/>
            <p:cNvSpPr/>
            <p:nvPr/>
          </p:nvSpPr>
          <p:spPr>
            <a:xfrm>
              <a:off x="3404" y="2394"/>
              <a:ext cx="471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latin typeface="Arial" panose="020B0604020202020204" pitchFamily="34" charset="0"/>
                </a:rPr>
                <a:t>3010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4603" name="Line 68"/>
            <p:cNvSpPr/>
            <p:nvPr/>
          </p:nvSpPr>
          <p:spPr>
            <a:xfrm>
              <a:off x="4059" y="2659"/>
              <a:ext cx="1008" cy="0"/>
            </a:xfrm>
            <a:prstGeom prst="line">
              <a:avLst/>
            </a:prstGeom>
            <a:ln w="12699" cap="flat" cmpd="sng">
              <a:solidFill>
                <a:srgbClr val="99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4583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6.2.2  </a:t>
            </a:r>
            <a:r>
              <a:rPr lang="zh-CN" altLang="en-US" sz="3200" b="1" dirty="0"/>
              <a:t>指针变量的声明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16050" y="971550"/>
            <a:ext cx="4895850" cy="415925"/>
          </a:xfrm>
          <a:prstGeom prst="rect">
            <a:avLst/>
          </a:prstGeom>
          <a:noFill/>
        </p:spPr>
        <p:txBody>
          <a:bodyPr/>
          <a:lstStyle/>
          <a:p>
            <a:pPr marL="76708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 2" panose="05020102010507070707" pitchFamily="18" charset="2"/>
              </a:rPr>
              <a:t>　　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 2" panose="05020102010507070707" pitchFamily="18" charset="2"/>
              </a:rPr>
              <a:t>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定义形式：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　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7213" y="846138"/>
            <a:ext cx="4392612" cy="665162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995C"/>
            </a:prstShdw>
          </a:effectLst>
        </p:spPr>
        <p:txBody>
          <a:bodyPr wrap="none" anchor="ctr" anchorCtr="0"/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数据类型   * 指针变量名；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630" y="1421130"/>
            <a:ext cx="9754235" cy="1833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pointer_1 ;   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float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pointer_2 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 2" panose="05020102010507070707" pitchFamily="18" charset="2"/>
              </a:rPr>
              <a:t>　　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 2" panose="05020102010507070707" pitchFamily="18" charset="2"/>
              </a:rPr>
              <a:t>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指针变量前面的 “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”，表示该变量的类型为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指针型变量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 2" panose="05020102010507070707" pitchFamily="18" charset="2"/>
              </a:rPr>
              <a:t>　　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 2" panose="05020102010507070707" pitchFamily="18" charset="2"/>
              </a:rPr>
              <a:t>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 2" panose="05020102010507070707" pitchFamily="18" charset="2"/>
              </a:rPr>
              <a:t>“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数据类型”可以是任意类型，用来指定该指针变量所指向的变量的类型，称之为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指针的类型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5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633412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6.2.2  </a:t>
            </a:r>
            <a:r>
              <a:rPr lang="zh-CN" altLang="en-US" sz="3200" b="1" dirty="0"/>
              <a:t>指针变量的声明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5"/>
          <p:cNvSpPr txBox="1"/>
          <p:nvPr/>
        </p:nvSpPr>
        <p:spPr>
          <a:xfrm>
            <a:off x="1142365" y="3332480"/>
            <a:ext cx="10309225" cy="13506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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指针变量的赋值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声明一个指针变量，未赋值时其地址值是一个随机数。因此声明指针变量后必须先赋值，才可使用。    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1559243" y="4293235"/>
            <a:ext cx="8229600" cy="21958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声明时同时初始化：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数据类型   *指针变量名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地址；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5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*P=&amp;i;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5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② 使用赋值语句赋值：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数据类型   *指针变量；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             指针变量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地址；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5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*P;      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P=&amp;i;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73200" y="981075"/>
            <a:ext cx="9988550" cy="1351280"/>
          </a:xfrm>
          <a:prstGeom prst="rect">
            <a:avLst/>
          </a:prstGeom>
          <a:noFill/>
        </p:spPr>
        <p:txBody>
          <a:bodyPr/>
          <a:lstStyle/>
          <a:p>
            <a:pPr marL="76708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 2" panose="05020102010507070707" pitchFamily="18" charset="2"/>
              </a:rPr>
              <a:t>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楷体_GB2312" pitchFamily="49" charset="-122"/>
                <a:cs typeface="+mn-cs"/>
              </a:rPr>
              <a:t>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&amp;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楷体_GB2312" pitchFamily="49" charset="-122"/>
                <a:cs typeface="+mn-cs"/>
              </a:rPr>
              <a:t>”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是取地址运算符，用来获取一个变量的地址。将获取的变量的地址赋值给指针变量。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6708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 2" panose="05020102010507070707" pitchFamily="18" charset="2"/>
              </a:rPr>
              <a:t>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不能把普通非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整数赋值给指针变量。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11363" y="2732088"/>
            <a:ext cx="3822700" cy="9036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905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, * pointer_1;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05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pointer_1 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011363" y="3859213"/>
            <a:ext cx="3124200" cy="1541462"/>
            <a:chOff x="528" y="2820"/>
            <a:chExt cx="1459" cy="792"/>
          </a:xfrm>
        </p:grpSpPr>
        <p:sp>
          <p:nvSpPr>
            <p:cNvPr id="26641" name="Line 8"/>
            <p:cNvSpPr/>
            <p:nvPr/>
          </p:nvSpPr>
          <p:spPr>
            <a:xfrm>
              <a:off x="1154" y="3382"/>
              <a:ext cx="400" cy="0"/>
            </a:xfrm>
            <a:prstGeom prst="line">
              <a:avLst/>
            </a:prstGeom>
            <a:ln w="12700" cap="sq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28" y="2820"/>
              <a:ext cx="726" cy="2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pointer_1</a:t>
              </a:r>
              <a:endParaRPr kumimoji="0" lang="en-US" altLang="zh-CN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03" y="3228"/>
              <a:ext cx="432" cy="384"/>
            </a:xfrm>
            <a:prstGeom prst="rect">
              <a:avLst/>
            </a:prstGeom>
            <a:noFill/>
            <a:ln w="28575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&amp;i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555" y="3205"/>
              <a:ext cx="432" cy="384"/>
            </a:xfrm>
            <a:prstGeom prst="rect">
              <a:avLst/>
            </a:prstGeom>
            <a:noFill/>
            <a:ln w="28575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80" y="2868"/>
              <a:ext cx="125" cy="2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5726113" y="2732088"/>
            <a:ext cx="4360862" cy="895350"/>
            <a:chOff x="2820" y="3216"/>
            <a:chExt cx="1980" cy="432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820" y="3277"/>
              <a:ext cx="1217" cy="2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pointer_1 = 2000;</a:t>
              </a:r>
              <a:endParaRPr kumimoji="0" lang="en-US" altLang="zh-CN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9" name="Line 15"/>
            <p:cNvSpPr/>
            <p:nvPr/>
          </p:nvSpPr>
          <p:spPr>
            <a:xfrm flipH="1">
              <a:off x="4368" y="3216"/>
              <a:ext cx="432" cy="432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640" name="Line 16"/>
            <p:cNvSpPr/>
            <p:nvPr/>
          </p:nvSpPr>
          <p:spPr>
            <a:xfrm>
              <a:off x="4368" y="3216"/>
              <a:ext cx="432" cy="432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" name="Group 17"/>
          <p:cNvGrpSpPr/>
          <p:nvPr/>
        </p:nvGrpSpPr>
        <p:grpSpPr>
          <a:xfrm>
            <a:off x="5683250" y="3740150"/>
            <a:ext cx="4354513" cy="903288"/>
            <a:chOff x="2690" y="3593"/>
            <a:chExt cx="2023" cy="336"/>
          </a:xfrm>
        </p:grpSpPr>
        <p:sp>
          <p:nvSpPr>
            <p:cNvPr id="26635" name="Line 18"/>
            <p:cNvSpPr/>
            <p:nvPr/>
          </p:nvSpPr>
          <p:spPr>
            <a:xfrm flipH="1">
              <a:off x="4377" y="3593"/>
              <a:ext cx="336" cy="336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90" y="3601"/>
              <a:ext cx="1009" cy="1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pointer_1 = 0;</a:t>
              </a:r>
              <a:endParaRPr kumimoji="0" lang="en-US" altLang="zh-CN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7" name="Line 20"/>
            <p:cNvSpPr/>
            <p:nvPr/>
          </p:nvSpPr>
          <p:spPr>
            <a:xfrm>
              <a:off x="4137" y="3689"/>
              <a:ext cx="240" cy="240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1" name="Rectangle 21"/>
          <p:cNvSpPr/>
          <p:nvPr/>
        </p:nvSpPr>
        <p:spPr>
          <a:xfrm>
            <a:off x="5251450" y="4541838"/>
            <a:ext cx="4572000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在不确定指针初值的情况下，为了安全起见，通常会把指针初始化为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1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633412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6.2.2  </a:t>
            </a:r>
            <a:r>
              <a:rPr lang="zh-CN" altLang="en-US" sz="3200" b="1" dirty="0"/>
              <a:t>指针变量的声明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1" name="Rectangle 21"/>
          <p:cNvSpPr/>
          <p:nvPr/>
        </p:nvSpPr>
        <p:spPr>
          <a:xfrm>
            <a:off x="5726430" y="4940935"/>
            <a:ext cx="5568950" cy="8299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在不确定指针初值的情况下，为了安全起见，通常会把指针初始化为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467350" y="2432050"/>
            <a:ext cx="44450" cy="2409825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1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 txBox="1"/>
          <p:nvPr/>
        </p:nvSpPr>
        <p:spPr>
          <a:xfrm>
            <a:off x="1274445" y="1268730"/>
            <a:ext cx="10438765" cy="30968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使用变量地址赋值时，该变量必须在赋值之前已声明过，且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变量类型应与指针类型一致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可以用一个已赋值的指针变量去赋值给另一个指针变量。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数组名代表数组的起始地址，可以将数组名表示的地址赋值给指针变量。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13"/>
          <p:cNvSpPr txBox="1"/>
          <p:nvPr/>
        </p:nvSpPr>
        <p:spPr>
          <a:xfrm>
            <a:off x="6680200" y="3675063"/>
            <a:ext cx="3730625" cy="9036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90500" lvl="1" indent="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int    array [10] , * p1;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90500" lvl="1" indent="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p1 = array;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6.2.2  </a:t>
            </a:r>
            <a:r>
              <a:rPr lang="zh-CN" altLang="en-US" sz="3200" b="1" dirty="0"/>
              <a:t>指针变量的声明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03375" y="3675063"/>
            <a:ext cx="3671888" cy="134683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905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, * p1, *p2;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05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p1 = &amp; i 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05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p2 = p1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167313" y="3695700"/>
            <a:ext cx="3048000" cy="175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tIns="10800" bIns="10800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f;</a:t>
            </a:r>
            <a:endParaRPr kumimoji="0" lang="en-US" altLang="zh-CN" b="1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*p;</a:t>
            </a:r>
            <a:endParaRPr kumimoji="0" lang="en-US" altLang="zh-CN" b="1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 = &amp; f;</a:t>
            </a:r>
            <a:endParaRPr kumimoji="0" lang="en-US" altLang="zh-CN" b="1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5246688" y="5032375"/>
            <a:ext cx="500062" cy="571500"/>
            <a:chOff x="3833" y="2840"/>
            <a:chExt cx="362" cy="318"/>
          </a:xfrm>
        </p:grpSpPr>
        <p:sp>
          <p:nvSpPr>
            <p:cNvPr id="27658" name="Line 11"/>
            <p:cNvSpPr/>
            <p:nvPr/>
          </p:nvSpPr>
          <p:spPr>
            <a:xfrm flipH="1">
              <a:off x="3833" y="2840"/>
              <a:ext cx="362" cy="318"/>
            </a:xfrm>
            <a:prstGeom prst="line">
              <a:avLst/>
            </a:prstGeom>
            <a:ln w="34925" cap="sq" cmpd="sng">
              <a:solidFill>
                <a:srgbClr val="8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59" name="Line 12"/>
            <p:cNvSpPr/>
            <p:nvPr/>
          </p:nvSpPr>
          <p:spPr>
            <a:xfrm>
              <a:off x="3878" y="2840"/>
              <a:ext cx="317" cy="318"/>
            </a:xfrm>
            <a:prstGeom prst="line">
              <a:avLst/>
            </a:prstGeom>
            <a:ln w="34925" cap="sq" cmpd="sng">
              <a:solidFill>
                <a:srgbClr val="800000"/>
              </a:solidFill>
              <a:prstDash val="solid"/>
              <a:headEnd type="none" w="sm" len="sm"/>
              <a:tailEnd type="none" w="sm" len="sm"/>
            </a:ln>
          </p:spPr>
        </p:sp>
      </p:grpSp>
      <p:cxnSp>
        <p:nvCxnSpPr>
          <p:cNvPr id="12" name="直接连接符 11"/>
          <p:cNvCxnSpPr/>
          <p:nvPr/>
        </p:nvCxnSpPr>
        <p:spPr>
          <a:xfrm>
            <a:off x="4800600" y="3375025"/>
            <a:ext cx="44450" cy="2409825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83375" y="3367088"/>
            <a:ext cx="44450" cy="2409825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uild="p"/>
      <p:bldP spid="5" grpId="0"/>
      <p:bldP spid="10" grpId="0" bldLvl="0" animBg="1"/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/>
          <p:nvPr/>
        </p:nvSpPr>
        <p:spPr>
          <a:xfrm>
            <a:off x="1397000" y="1357630"/>
            <a:ext cx="9686925" cy="259207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290830" eaLnBrk="0" hangingPunct="0">
              <a:lnSpc>
                <a:spcPct val="110000"/>
              </a:lnSpc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一般情况下，一种类型的指针变量只能存放相同类型变量的地址。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90830" eaLnBrk="0" hangingPunct="0">
              <a:lnSpc>
                <a:spcPct val="110000"/>
              </a:lnSpc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特殊的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void</a:t>
            </a:r>
            <a:r>
              <a:rPr lang="en-US" altLang="zh-CN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类型的指针，可以存放任何类型变量的地址。经过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强制类型转换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void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类型的指针可以访问任何类型的数据。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47533" y="3141345"/>
            <a:ext cx="4191000" cy="15684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void</a:t>
            </a:r>
            <a:r>
              <a:rPr lang="en-US" altLang="zh-CN" b="1" dirty="0">
                <a:latin typeface="Arial" panose="020B0604020202020204" pitchFamily="34" charset="0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*p1;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int    i,   *p2;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p1 = &amp; i;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p2 =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( int * )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p1;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9"/>
          <p:cNvSpPr/>
          <p:nvPr/>
        </p:nvSpPr>
        <p:spPr>
          <a:xfrm>
            <a:off x="6711950" y="3570288"/>
            <a:ext cx="3657600" cy="1512887"/>
          </a:xfrm>
          <a:prstGeom prst="cloudCallout">
            <a:avLst>
              <a:gd name="adj1" fmla="val -96398"/>
              <a:gd name="adj2" fmla="val -10968"/>
            </a:avLst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可以访问任何类型的数据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8677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6.2.2  </a:t>
            </a:r>
            <a:r>
              <a:rPr lang="zh-CN" altLang="en-US" sz="3200" b="1" dirty="0"/>
              <a:t>指针变量的声明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 txBox="1"/>
          <p:nvPr/>
        </p:nvSpPr>
        <p:spPr>
          <a:xfrm>
            <a:off x="1881188" y="1052513"/>
            <a:ext cx="8066087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290830"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指针变量的引用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90830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* 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是指针运算符，表示指针所指向的变量。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699" name="Text Box 7"/>
          <p:cNvSpPr txBox="1"/>
          <p:nvPr/>
        </p:nvSpPr>
        <p:spPr>
          <a:xfrm>
            <a:off x="3179763" y="5554663"/>
            <a:ext cx="309880" cy="52197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2424113" y="2100263"/>
            <a:ext cx="2667000" cy="9036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int  i =2, *p;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p = &amp;i;</a:t>
            </a:r>
            <a:r>
              <a:rPr lang="en-US" altLang="zh-CN" b="1" dirty="0">
                <a:latin typeface="Arial" panose="020B0604020202020204" pitchFamily="34" charset="0"/>
              </a:rPr>
              <a:t>     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9" name="Line 9"/>
          <p:cNvSpPr/>
          <p:nvPr/>
        </p:nvSpPr>
        <p:spPr>
          <a:xfrm>
            <a:off x="7032625" y="2752725"/>
            <a:ext cx="838200" cy="0"/>
          </a:xfrm>
          <a:prstGeom prst="line">
            <a:avLst/>
          </a:prstGeom>
          <a:ln w="38100" cap="sq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10"/>
          <p:cNvGrpSpPr/>
          <p:nvPr/>
        </p:nvGrpSpPr>
        <p:grpSpPr>
          <a:xfrm>
            <a:off x="6118225" y="1951038"/>
            <a:ext cx="2570163" cy="1192212"/>
            <a:chOff x="3698" y="1381"/>
            <a:chExt cx="1112" cy="517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13" y="1381"/>
              <a:ext cx="146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698" y="1670"/>
              <a:ext cx="339" cy="228"/>
            </a:xfrm>
            <a:prstGeom prst="rect">
              <a:avLst/>
            </a:prstGeom>
            <a:noFill/>
            <a:ln w="28575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550" y="1647"/>
              <a:ext cx="260" cy="216"/>
            </a:xfrm>
            <a:prstGeom prst="rect">
              <a:avLst/>
            </a:prstGeom>
            <a:noFill/>
            <a:ln w="28575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675" y="1392"/>
              <a:ext cx="110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832850" y="2568575"/>
            <a:ext cx="507365" cy="3987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 p</a:t>
            </a:r>
            <a:endParaRPr kumimoji="0" lang="en-US" altLang="zh-CN" sz="20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 Box 16"/>
          <p:cNvSpPr txBox="1"/>
          <p:nvPr/>
        </p:nvSpPr>
        <p:spPr>
          <a:xfrm>
            <a:off x="8105775" y="2616200"/>
            <a:ext cx="247650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2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8" name="Text Box 18"/>
          <p:cNvSpPr txBox="1"/>
          <p:nvPr/>
        </p:nvSpPr>
        <p:spPr>
          <a:xfrm>
            <a:off x="6216650" y="2662238"/>
            <a:ext cx="685800" cy="398780"/>
          </a:xfrm>
          <a:prstGeom prst="rect">
            <a:avLst/>
          </a:prstGeom>
          <a:noFill/>
          <a:ln w="12700">
            <a:noFill/>
          </a:ln>
        </p:spPr>
        <p:txBody>
          <a:bodyPr lIns="0" rIns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&amp;i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19"/>
          <p:cNvSpPr txBox="1"/>
          <p:nvPr/>
        </p:nvSpPr>
        <p:spPr>
          <a:xfrm>
            <a:off x="2311400" y="3644900"/>
            <a:ext cx="8143875" cy="768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i = 2;   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// 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通过变量名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直接访问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*p = 3;   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//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*p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是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所指向的变量，即变量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i 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，通过指针的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间接访问</a:t>
            </a: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0" name="Text Box 20"/>
          <p:cNvSpPr txBox="1"/>
          <p:nvPr/>
        </p:nvSpPr>
        <p:spPr>
          <a:xfrm>
            <a:off x="1992313" y="3213100"/>
            <a:ext cx="8313737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p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是指针变量，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* 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就是 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所指向的变量 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,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即 </a:t>
            </a:r>
            <a:r>
              <a:rPr lang="zh-CN" altLang="en-US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等价于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变量 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i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Text Box 17"/>
          <p:cNvSpPr txBox="1"/>
          <p:nvPr/>
        </p:nvSpPr>
        <p:spPr>
          <a:xfrm>
            <a:off x="8124825" y="2589213"/>
            <a:ext cx="431800" cy="3987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9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6.2.3  </a:t>
            </a:r>
            <a:r>
              <a:rPr lang="zh-CN" altLang="en-US" sz="3200" b="1" dirty="0"/>
              <a:t>与地址相关的运算符*和</a:t>
            </a:r>
            <a:r>
              <a:rPr lang="en-US" altLang="zh-CN" sz="3200" b="1" dirty="0"/>
              <a:t>&amp;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/>
          <p:nvPr/>
        </p:nvSpPr>
        <p:spPr>
          <a:xfrm>
            <a:off x="1127125" y="4508500"/>
            <a:ext cx="9361805" cy="19380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出现在声明语句中和执行语句中含义不同。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出现在声明语句中，表示声明的变量是指针变量。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 *p;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出现在执行语句中，表示访问指针所指向的变量。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/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例：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cout&lt;&lt;*p&lt;&lt;endl;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bldLvl="0" animBg="1"/>
      <p:bldP spid="16" grpId="0"/>
      <p:bldP spid="18" grpId="0"/>
      <p:bldP spid="19" grpId="0"/>
      <p:bldP spid="20" grpId="0"/>
      <p:bldP spid="1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6.2.3  </a:t>
            </a:r>
            <a:r>
              <a:rPr lang="zh-CN" altLang="en-US" sz="3200" b="1" dirty="0"/>
              <a:t>与地址相关的运算符*和</a:t>
            </a:r>
            <a:r>
              <a:rPr lang="en-US" altLang="zh-CN" sz="3200" b="1" dirty="0"/>
              <a:t>&amp;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1099820" y="1214755"/>
            <a:ext cx="10283190" cy="302323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例：</a:t>
            </a:r>
            <a:r>
              <a:rPr lang="en-US" altLang="zh-CN" b="1" dirty="0">
                <a:latin typeface="宋体" panose="02010600030101010101" pitchFamily="2" charset="-122"/>
              </a:rPr>
              <a:t>int i</a:t>
            </a:r>
            <a:r>
              <a:rPr lang="zh-CN" altLang="en-US" b="1" dirty="0">
                <a:latin typeface="宋体" panose="02010600030101010101" pitchFamily="2" charset="-122"/>
              </a:rPr>
              <a:t>　</a:t>
            </a:r>
            <a:r>
              <a:rPr lang="en-US" altLang="zh-CN" b="1" dirty="0">
                <a:latin typeface="宋体" panose="02010600030101010101" pitchFamily="2" charset="-122"/>
              </a:rPr>
              <a:t>= 26 ;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int *P = &amp;i  ;     //</a:t>
            </a:r>
            <a:r>
              <a:rPr lang="zh-CN" altLang="en-US" b="1" dirty="0">
                <a:latin typeface="宋体" panose="02010600030101010101" pitchFamily="2" charset="-122"/>
              </a:rPr>
              <a:t>初始化为整型地址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*</a:t>
            </a:r>
            <a:r>
              <a:rPr lang="en-US" altLang="zh-CN" b="1" dirty="0">
                <a:latin typeface="宋体" panose="02010600030101010101" pitchFamily="2" charset="-122"/>
              </a:rPr>
              <a:t>P = &amp;i  ;       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//error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不能将“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int *P = &amp;i  ; ”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与“*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P = &amp;i  ; ”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混淆</a:t>
            </a:r>
            <a:r>
              <a:rPr lang="zh-CN" altLang="en-US" b="1" dirty="0">
                <a:latin typeface="宋体" panose="02010600030101010101" pitchFamily="2" charset="-122"/>
              </a:rPr>
              <a:t>。前者是定义语句，*是指针定义符，</a:t>
            </a:r>
            <a:r>
              <a:rPr lang="en-US" altLang="zh-CN" b="1" dirty="0">
                <a:latin typeface="宋体" panose="02010600030101010101" pitchFamily="2" charset="-122"/>
              </a:rPr>
              <a:t>C++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指针分配一个指针空间，并用</a:t>
            </a:r>
            <a:r>
              <a:rPr lang="en-US" altLang="zh-CN" b="1" dirty="0">
                <a:latin typeface="宋体" panose="02010600030101010101" pitchFamily="2" charset="-122"/>
              </a:rPr>
              <a:t>i </a:t>
            </a:r>
            <a:r>
              <a:rPr lang="zh-CN" altLang="en-US" b="1" dirty="0">
                <a:latin typeface="宋体" panose="02010600030101010101" pitchFamily="2" charset="-122"/>
              </a:rPr>
              <a:t>的地址值初始化，后者是执行语句，左右两边类型不匹配。*操作符在指针上的两种用途要区分开：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定义或声明时，建立一个指针；执行时，间接引用一指针。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1343660" y="4293235"/>
            <a:ext cx="8702675" cy="19380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 ”</a:t>
            </a:r>
            <a:r>
              <a:rPr lang="en-US" altLang="zh-CN" b="1" dirty="0">
                <a:latin typeface="宋体" panose="02010600030101010101" pitchFamily="2" charset="-122"/>
              </a:rPr>
              <a:t>&amp;”</a:t>
            </a:r>
            <a:r>
              <a:rPr lang="zh-CN" altLang="en-US" b="1" dirty="0">
                <a:latin typeface="宋体" panose="02010600030101010101" pitchFamily="2" charset="-122"/>
              </a:rPr>
              <a:t>出现在声明语句中和执行语句中其含义是不同的；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      例：</a:t>
            </a:r>
            <a:r>
              <a:rPr lang="en-US" altLang="zh-CN" b="1" dirty="0">
                <a:latin typeface="宋体" panose="02010600030101010101" pitchFamily="2" charset="-122"/>
              </a:rPr>
              <a:t>int i , *p;</a:t>
            </a:r>
            <a:endParaRPr lang="en-US" altLang="zh-CN" b="1" dirty="0">
              <a:latin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</a:rPr>
              <a:t>          int &amp;rf = i; 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表示声明的是引用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宋体" panose="02010600030101010101" pitchFamily="2" charset="-122"/>
              </a:rPr>
              <a:t>p = &amp;i;     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取地址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ray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188" y="504825"/>
            <a:ext cx="2919412" cy="3890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3" descr="array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784225"/>
            <a:ext cx="4572000" cy="3611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6"/>
          <p:cNvSpPr/>
          <p:nvPr/>
        </p:nvSpPr>
        <p:spPr>
          <a:xfrm>
            <a:off x="1774825" y="4656138"/>
            <a:ext cx="8785225" cy="13836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数组特点：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必须在创建时将其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确定下来，不能在以后改变大小。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构成数组的元素在内存中占用一组连续的存储单元。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可用一个统一的数组名标识这组数据，用下标来指明数组中各元素的序号。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2095500" y="142875"/>
            <a:ext cx="73914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6-5  </a:t>
            </a:r>
            <a:r>
              <a:rPr lang="zh-CN" altLang="en-US" sz="2800" b="1" dirty="0">
                <a:solidFill>
                  <a:srgbClr val="0000FF"/>
                </a:solidFill>
              </a:rPr>
              <a:t>指针的声明、赋值与使用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1271905" y="8366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void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	int *i_pointer;        //</a:t>
            </a:r>
            <a:r>
              <a:rPr lang="zh-CN" altLang="en-US" sz="2000" b="1" dirty="0">
                <a:latin typeface="Arial" panose="020B0604020202020204" pitchFamily="34" charset="0"/>
              </a:rPr>
              <a:t>声明</a:t>
            </a:r>
            <a:r>
              <a:rPr lang="en-US" altLang="zh-CN" sz="2000" b="1" dirty="0">
                <a:latin typeface="Arial" panose="020B0604020202020204" pitchFamily="34" charset="0"/>
              </a:rPr>
              <a:t>int</a:t>
            </a:r>
            <a:r>
              <a:rPr lang="zh-CN" altLang="en-US" sz="2000" b="1" dirty="0">
                <a:latin typeface="Arial" panose="020B0604020202020204" pitchFamily="34" charset="0"/>
              </a:rPr>
              <a:t>型指针</a:t>
            </a:r>
            <a:r>
              <a:rPr lang="en-US" altLang="zh-CN" sz="2000" b="1" dirty="0">
                <a:latin typeface="Arial" panose="020B0604020202020204" pitchFamily="34" charset="0"/>
              </a:rPr>
              <a:t>i_pointer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int i;	                       //</a:t>
            </a:r>
            <a:r>
              <a:rPr lang="zh-CN" altLang="en-US" sz="2000" b="1" dirty="0">
                <a:latin typeface="Arial" panose="020B0604020202020204" pitchFamily="34" charset="0"/>
              </a:rPr>
              <a:t>声明</a:t>
            </a:r>
            <a:r>
              <a:rPr lang="en-US" altLang="zh-CN" sz="2000" b="1" dirty="0">
                <a:latin typeface="Arial" panose="020B0604020202020204" pitchFamily="34" charset="0"/>
              </a:rPr>
              <a:t>int</a:t>
            </a:r>
            <a:r>
              <a:rPr lang="zh-CN" altLang="en-US" sz="2000" b="1" dirty="0">
                <a:latin typeface="Arial" panose="020B0604020202020204" pitchFamily="34" charset="0"/>
              </a:rPr>
              <a:t>型数</a:t>
            </a:r>
            <a:r>
              <a:rPr lang="en-US" altLang="zh-CN" sz="2000" b="1" dirty="0">
                <a:latin typeface="Arial" panose="020B0604020202020204" pitchFamily="34" charset="0"/>
              </a:rPr>
              <a:t>i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i_pointer=&amp;i;       //</a:t>
            </a:r>
            <a:r>
              <a:rPr lang="zh-CN" altLang="en-US" sz="2000" b="1" dirty="0">
                <a:latin typeface="Arial" panose="020B0604020202020204" pitchFamily="34" charset="0"/>
              </a:rPr>
              <a:t>取</a:t>
            </a:r>
            <a:r>
              <a:rPr lang="en-US" altLang="zh-CN" sz="2000" b="1" dirty="0">
                <a:latin typeface="Arial" panose="020B0604020202020204" pitchFamily="34" charset="0"/>
              </a:rPr>
              <a:t>i</a:t>
            </a:r>
            <a:r>
              <a:rPr lang="zh-CN" altLang="en-US" sz="2000" b="1" dirty="0">
                <a:latin typeface="Arial" panose="020B0604020202020204" pitchFamily="34" charset="0"/>
              </a:rPr>
              <a:t>的地址赋给</a:t>
            </a:r>
            <a:r>
              <a:rPr lang="en-US" altLang="zh-CN" sz="2000" b="1" dirty="0">
                <a:latin typeface="Arial" panose="020B0604020202020204" pitchFamily="34" charset="0"/>
              </a:rPr>
              <a:t>i_pointer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i=10;	       //int</a:t>
            </a:r>
            <a:r>
              <a:rPr lang="zh-CN" altLang="en-US" sz="2000" b="1" dirty="0">
                <a:latin typeface="Arial" panose="020B0604020202020204" pitchFamily="34" charset="0"/>
              </a:rPr>
              <a:t>型数赋初值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</a:rPr>
              <a:t>cout&lt;&lt;"Output int i="&lt;&lt;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&lt;&lt;endl; //</a:t>
            </a:r>
            <a:r>
              <a:rPr lang="zh-CN" altLang="en-US" sz="2000" b="1" dirty="0">
                <a:latin typeface="Arial" panose="020B0604020202020204" pitchFamily="34" charset="0"/>
              </a:rPr>
              <a:t>输出</a:t>
            </a:r>
            <a:r>
              <a:rPr lang="en-US" altLang="zh-CN" sz="2000" b="1" dirty="0">
                <a:latin typeface="Arial" panose="020B0604020202020204" pitchFamily="34" charset="0"/>
              </a:rPr>
              <a:t>int</a:t>
            </a:r>
            <a:r>
              <a:rPr lang="zh-CN" altLang="en-US" sz="2000" b="1" dirty="0">
                <a:latin typeface="Arial" panose="020B0604020202020204" pitchFamily="34" charset="0"/>
              </a:rPr>
              <a:t>型数的值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</a:rPr>
              <a:t>cout&lt;&lt;"Output int pointer i="&lt;&lt;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*i_pointer </a:t>
            </a:r>
            <a:r>
              <a:rPr lang="en-US" altLang="zh-CN" sz="2000" b="1" dirty="0">
                <a:latin typeface="Arial" panose="020B0604020202020204" pitchFamily="34" charset="0"/>
              </a:rPr>
              <a:t>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                    //</a:t>
            </a:r>
            <a:r>
              <a:rPr lang="zh-CN" altLang="en-US" sz="2000" b="1" dirty="0">
                <a:latin typeface="Arial" panose="020B0604020202020204" pitchFamily="34" charset="0"/>
              </a:rPr>
              <a:t>输出</a:t>
            </a:r>
            <a:r>
              <a:rPr lang="en-US" altLang="zh-CN" sz="2000" b="1" dirty="0">
                <a:latin typeface="Arial" panose="020B0604020202020204" pitchFamily="34" charset="0"/>
              </a:rPr>
              <a:t>int</a:t>
            </a:r>
            <a:r>
              <a:rPr lang="zh-CN" altLang="en-US" sz="2000" b="1" dirty="0">
                <a:latin typeface="Arial" panose="020B0604020202020204" pitchFamily="34" charset="0"/>
              </a:rPr>
              <a:t>型指针所指地址的内容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*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i_pointer=20;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cout&lt;&lt;"Output int i="&lt;&lt;i&lt;&lt;endl; //</a:t>
            </a:r>
            <a:r>
              <a:rPr lang="zh-CN" altLang="en-US" sz="2000" b="1" dirty="0">
                <a:latin typeface="Arial" panose="020B0604020202020204" pitchFamily="34" charset="0"/>
              </a:rPr>
              <a:t>输出</a:t>
            </a:r>
            <a:r>
              <a:rPr lang="en-US" altLang="zh-CN" sz="2000" b="1" dirty="0">
                <a:latin typeface="Arial" panose="020B0604020202020204" pitchFamily="34" charset="0"/>
              </a:rPr>
              <a:t>int</a:t>
            </a:r>
            <a:r>
              <a:rPr lang="zh-CN" altLang="en-US" sz="2000" b="1" dirty="0">
                <a:latin typeface="Arial" panose="020B0604020202020204" pitchFamily="34" charset="0"/>
              </a:rPr>
              <a:t>型数的值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</a:rPr>
              <a:t>cout&lt;&lt;"Output int pointer i="&lt;&lt;*i_pointer&lt;&lt;endl;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7896225" y="765175"/>
            <a:ext cx="3000375" cy="187166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Output int i=10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Output int pointer i=10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Output int i=20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Output int pointer i=20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2024063" y="1357313"/>
            <a:ext cx="8229600" cy="4525962"/>
          </a:xfrm>
          <a:noFill/>
          <a:ln>
            <a:noFill/>
          </a:ln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int main()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{	int n=10;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cout &lt;&lt; "n = " &lt;&lt; n &lt;&lt; ", &amp;n = " &lt;&lt; </a:t>
            </a:r>
            <a:r>
              <a:rPr lang="en-US" altLang="zh-CN" sz="2000" b="1" dirty="0">
                <a:solidFill>
                  <a:srgbClr val="FF0000"/>
                </a:solidFill>
              </a:rPr>
              <a:t>&amp;n</a:t>
            </a:r>
            <a:r>
              <a:rPr lang="en-US" altLang="zh-CN" sz="2000" b="1" dirty="0"/>
              <a:t> &lt;&lt; endl;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int  *pn=&amp;n;  </a:t>
            </a:r>
            <a:r>
              <a:rPr lang="en-US" altLang="zh-CN" sz="2000" b="1" dirty="0"/>
              <a:t>			</a:t>
            </a:r>
            <a:endParaRPr lang="zh-CN" altLang="en-US" sz="20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cout &lt;&lt; "pn = " &lt;&lt; </a:t>
            </a:r>
            <a:r>
              <a:rPr lang="en-US" altLang="zh-CN" sz="2000" b="1" dirty="0">
                <a:solidFill>
                  <a:srgbClr val="FF0000"/>
                </a:solidFill>
              </a:rPr>
              <a:t>pn</a:t>
            </a:r>
            <a:r>
              <a:rPr lang="en-US" altLang="zh-CN" sz="2000" b="1" dirty="0"/>
              <a:t> &lt;&lt; endl;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cout &lt;&lt; "&amp;pn = " &lt;&lt; </a:t>
            </a:r>
            <a:r>
              <a:rPr lang="en-US" altLang="zh-CN" sz="2000" b="1" dirty="0">
                <a:solidFill>
                  <a:srgbClr val="FF0000"/>
                </a:solidFill>
              </a:rPr>
              <a:t>&amp;pn </a:t>
            </a:r>
            <a:r>
              <a:rPr lang="en-US" altLang="zh-CN" sz="2000" b="1" dirty="0"/>
              <a:t>&lt;&lt; endl;</a:t>
            </a:r>
            <a:endParaRPr lang="zh-CN" altLang="en-US" sz="20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cout &lt;&lt; "*pn = " &lt;&lt; </a:t>
            </a:r>
            <a:r>
              <a:rPr lang="en-US" altLang="zh-CN" sz="2000" b="1" dirty="0">
                <a:solidFill>
                  <a:srgbClr val="FF0000"/>
                </a:solidFill>
              </a:rPr>
              <a:t>*pn </a:t>
            </a:r>
            <a:r>
              <a:rPr lang="en-US" altLang="zh-CN" sz="2000" b="1" dirty="0"/>
              <a:t>&lt;&lt; endl;     </a:t>
            </a:r>
            <a:endParaRPr lang="zh-CN" altLang="en-US" sz="20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return 0;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32771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6.2.3  </a:t>
            </a:r>
            <a:r>
              <a:rPr lang="zh-CN" altLang="en-US" sz="3200" b="1" dirty="0"/>
              <a:t>与地址相关的运算符*和</a:t>
            </a:r>
            <a:r>
              <a:rPr lang="en-US" altLang="zh-CN" sz="3200" b="1" dirty="0"/>
              <a:t>&amp;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7453313" y="3714750"/>
            <a:ext cx="2928937" cy="187166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n=10,&amp;n=0012FF44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pn=0012FF44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&amp;pn=0012FF40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*pn=10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27"/>
          <p:cNvSpPr txBox="1"/>
          <p:nvPr/>
        </p:nvSpPr>
        <p:spPr>
          <a:xfrm>
            <a:off x="1776095" y="1485265"/>
            <a:ext cx="9568815" cy="19284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在指针定义语句的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类型前加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，表示指向的对象是常量。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不能通过指针来改变所指对象的值，但指针本身可以改变，可以指向另外的对象。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20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6.2.4 </a:t>
            </a:r>
            <a:r>
              <a:rPr lang="zh-CN" altLang="en-US" sz="3200" b="1" dirty="0"/>
              <a:t>指针的赋值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3796" name="标题 1"/>
          <p:cNvSpPr txBox="1"/>
          <p:nvPr/>
        </p:nvSpPr>
        <p:spPr>
          <a:xfrm>
            <a:off x="2095500" y="928688"/>
            <a:ext cx="31146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指向常量的指针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9605" y="2925128"/>
            <a:ext cx="34290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#include &lt;iostream&gt;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using namespace std;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void main()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{   int i=10,j=20;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int *p1 = &amp;i; 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p1=&amp;j;         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*p1=30;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cout&lt;&lt;*p1&lt;&lt;i&lt;&lt;j&lt;&lt;endl;     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2040" y="5877243"/>
            <a:ext cx="2643188" cy="50006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r>
              <a:rPr lang="en-US" altLang="zh-CN" sz="2000" b="1" dirty="0">
                <a:latin typeface="Arial" panose="020B0604020202020204" pitchFamily="34" charset="0"/>
              </a:rPr>
              <a:t>301030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4625" y="3071813"/>
            <a:ext cx="34290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#include &lt;iostream&gt;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using namespace std;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void main()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{   int i=10,j=20;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const int *p1 = &amp;i;     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p1=&amp;j;         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*p1=30;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cout&lt;&lt;*p1&lt;&lt;i&lt;&lt;j&lt;&lt;endl;     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3800" name="AutoShape 5"/>
          <p:cNvSpPr/>
          <p:nvPr/>
        </p:nvSpPr>
        <p:spPr>
          <a:xfrm flipV="1">
            <a:off x="8239125" y="4572000"/>
            <a:ext cx="2143125" cy="571500"/>
          </a:xfrm>
          <a:prstGeom prst="wedgeRoundRectCallout">
            <a:avLst>
              <a:gd name="adj1" fmla="val -72491"/>
              <a:gd name="adj2" fmla="val -44639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ctr" anchorCtr="0"/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编译时出错！！</a:t>
            </a:r>
            <a:endParaRPr lang="zh-CN" altLang="en-US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883" y="2708910"/>
            <a:ext cx="36513" cy="3705225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 build="p"/>
      <p:bldP spid="5" grpId="0"/>
      <p:bldP spid="7" grpId="0" bldLvl="0" animBg="1"/>
      <p:bldP spid="8" grpId="0"/>
      <p:bldP spid="3380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7"/>
          <p:cNvSpPr txBox="1"/>
          <p:nvPr/>
        </p:nvSpPr>
        <p:spPr>
          <a:xfrm>
            <a:off x="2024063" y="1785938"/>
            <a:ext cx="8680450" cy="11382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在指针定义语句的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指针名前加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，表示指针本身是常量。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若声明指针常量，则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指针本身不能被改变。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6.2.4 </a:t>
            </a:r>
            <a:r>
              <a:rPr lang="zh-CN" altLang="en-US" sz="3200" b="1" dirty="0"/>
              <a:t>指针的赋值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4820" name="标题 1"/>
          <p:cNvSpPr txBox="1"/>
          <p:nvPr/>
        </p:nvSpPr>
        <p:spPr>
          <a:xfrm>
            <a:off x="2095500" y="1143000"/>
            <a:ext cx="31146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指针类型的常量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2924175"/>
            <a:ext cx="34290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#include &lt;iostream&gt;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using namespace std;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void main()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{   int i=10,j=20;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 int * const p1 = &amp;i;     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p1=&amp;j;         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*p1=30;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cout&lt;&lt;*p1&lt;&lt;i&lt;&lt;j&lt;&lt;endl;     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4822" name="AutoShape 5"/>
          <p:cNvSpPr/>
          <p:nvPr/>
        </p:nvSpPr>
        <p:spPr>
          <a:xfrm flipV="1">
            <a:off x="6167438" y="4437063"/>
            <a:ext cx="2160587" cy="571500"/>
          </a:xfrm>
          <a:prstGeom prst="wedgeRoundRectCallout">
            <a:avLst>
              <a:gd name="adj1" fmla="val -134500"/>
              <a:gd name="adj2" fmla="val 6389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ctr" anchorCtr="0"/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编译时出错！！</a:t>
            </a:r>
            <a:endParaRPr lang="zh-CN" altLang="en-US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82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24063" y="928688"/>
            <a:ext cx="8464550" cy="3071813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指针与整数的加减运算</a:t>
            </a:r>
            <a:endParaRPr kumimoji="0" lang="zh-CN" altLang="en-US" b="1" kern="0" cap="none" spc="0" normalizeH="0" baseline="0" noProof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p±n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，当前指向位置的前方或后方第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个数据的地址。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取决于指针指向的数据类型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p±n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*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sizeof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（数据类型）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指针加一</a:t>
            </a:r>
            <a:r>
              <a:rPr kumimoji="0" lang="en-US" altLang="zh-CN" b="1" kern="0" cap="none" spc="0" normalizeH="0" baseline="0" noProof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b="1" kern="0" cap="none" spc="0" normalizeH="0" baseline="0" noProof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减一运算</a:t>
            </a:r>
            <a:endParaRPr kumimoji="0" lang="zh-CN" altLang="en-US" b="1" kern="0" cap="none" spc="0" normalizeH="0" baseline="0" noProof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指向下一个或前一个数据。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y=*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++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相当于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y=*(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++) 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(*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++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优先级相同，自右向左运算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6.2.5 </a:t>
            </a:r>
            <a:r>
              <a:rPr lang="zh-CN" altLang="en-US" sz="3200" b="1" dirty="0"/>
              <a:t>指针运算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24063" y="4429125"/>
            <a:ext cx="8393113" cy="2071688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25000"/>
              </a:lnSpc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关系运算</a:t>
            </a:r>
            <a:endParaRPr kumimoji="0" lang="zh-CN" altLang="en-US" b="1" kern="0" cap="none" spc="0" normalizeH="0" baseline="0" noProof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指向相同类型数据的指针之间可以进行各种关系运算。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指针可以和零之间进行等于或不等于的关系运算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p==0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或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p!=0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5"/>
          <p:cNvGrpSpPr/>
          <p:nvPr/>
        </p:nvGrpSpPr>
        <p:grpSpPr>
          <a:xfrm>
            <a:off x="722630" y="427355"/>
            <a:ext cx="5913120" cy="5499100"/>
            <a:chOff x="336" y="240"/>
            <a:chExt cx="4848" cy="3464"/>
          </a:xfrm>
        </p:grpSpPr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336" y="1719"/>
              <a:ext cx="799" cy="251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algn="ctr" defTabSz="76200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pa</a:t>
              </a:r>
              <a:endParaRPr kumimoji="0" lang="en-US" altLang="zh-CN" sz="2000" b="1" kern="1200" cap="none" spc="0" normalizeH="0" baseline="0" noProof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06" name="AutoShape 47"/>
            <p:cNvSpPr/>
            <p:nvPr/>
          </p:nvSpPr>
          <p:spPr>
            <a:xfrm>
              <a:off x="3604" y="713"/>
              <a:ext cx="134" cy="504"/>
            </a:xfrm>
            <a:prstGeom prst="rightBrace">
              <a:avLst>
                <a:gd name="adj1" fmla="val 31308"/>
                <a:gd name="adj2" fmla="val 50000"/>
              </a:avLst>
            </a:prstGeom>
            <a:noFill/>
            <a:ln w="12699" cap="flat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defTabSz="762000" eaLnBrk="0" hangingPunct="0"/>
              <a:endParaRPr lang="zh-CN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6907" name="AutoShape 48"/>
            <p:cNvSpPr/>
            <p:nvPr/>
          </p:nvSpPr>
          <p:spPr>
            <a:xfrm>
              <a:off x="3604" y="1256"/>
              <a:ext cx="134" cy="504"/>
            </a:xfrm>
            <a:prstGeom prst="rightBrace">
              <a:avLst>
                <a:gd name="adj1" fmla="val 31308"/>
                <a:gd name="adj2" fmla="val 50000"/>
              </a:avLst>
            </a:prstGeom>
            <a:noFill/>
            <a:ln w="12699" cap="flat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defTabSz="762000" eaLnBrk="0" hangingPunct="0"/>
              <a:endParaRPr lang="zh-CN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6908" name="AutoShape 49"/>
            <p:cNvSpPr/>
            <p:nvPr/>
          </p:nvSpPr>
          <p:spPr>
            <a:xfrm>
              <a:off x="3604" y="1800"/>
              <a:ext cx="134" cy="504"/>
            </a:xfrm>
            <a:prstGeom prst="rightBrace">
              <a:avLst>
                <a:gd name="adj1" fmla="val 31308"/>
                <a:gd name="adj2" fmla="val 50000"/>
              </a:avLst>
            </a:prstGeom>
            <a:noFill/>
            <a:ln w="12699" cap="flat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defTabSz="762000" eaLnBrk="0" hangingPunct="0"/>
              <a:endParaRPr lang="zh-CN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6909" name="AutoShape 50"/>
            <p:cNvSpPr/>
            <p:nvPr/>
          </p:nvSpPr>
          <p:spPr>
            <a:xfrm>
              <a:off x="3604" y="2344"/>
              <a:ext cx="134" cy="504"/>
            </a:xfrm>
            <a:prstGeom prst="rightBrace">
              <a:avLst>
                <a:gd name="adj1" fmla="val 31308"/>
                <a:gd name="adj2" fmla="val 50000"/>
              </a:avLst>
            </a:prstGeom>
            <a:noFill/>
            <a:ln w="12699" cap="flat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defTabSz="762000" eaLnBrk="0" hangingPunct="0"/>
              <a:endParaRPr lang="zh-CN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6910" name="AutoShape 51"/>
            <p:cNvSpPr/>
            <p:nvPr/>
          </p:nvSpPr>
          <p:spPr>
            <a:xfrm>
              <a:off x="3604" y="2887"/>
              <a:ext cx="134" cy="504"/>
            </a:xfrm>
            <a:prstGeom prst="rightBrace">
              <a:avLst>
                <a:gd name="adj1" fmla="val 31308"/>
                <a:gd name="adj2" fmla="val 50000"/>
              </a:avLst>
            </a:prstGeom>
            <a:noFill/>
            <a:ln w="12699" cap="flat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defTabSz="762000" eaLnBrk="0" hangingPunct="0"/>
              <a:endParaRPr lang="zh-CN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6911" name="Line 52"/>
            <p:cNvSpPr/>
            <p:nvPr/>
          </p:nvSpPr>
          <p:spPr>
            <a:xfrm>
              <a:off x="1670" y="800"/>
              <a:ext cx="467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912" name="Line 53"/>
            <p:cNvSpPr/>
            <p:nvPr/>
          </p:nvSpPr>
          <p:spPr>
            <a:xfrm>
              <a:off x="1670" y="2418"/>
              <a:ext cx="467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913" name="Line 54"/>
            <p:cNvSpPr/>
            <p:nvPr/>
          </p:nvSpPr>
          <p:spPr>
            <a:xfrm>
              <a:off x="1670" y="2958"/>
              <a:ext cx="467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914" name="Line 55"/>
            <p:cNvSpPr/>
            <p:nvPr/>
          </p:nvSpPr>
          <p:spPr>
            <a:xfrm>
              <a:off x="1670" y="3497"/>
              <a:ext cx="467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915" name="Line 56"/>
            <p:cNvSpPr/>
            <p:nvPr/>
          </p:nvSpPr>
          <p:spPr>
            <a:xfrm>
              <a:off x="1670" y="1339"/>
              <a:ext cx="467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916" name="Line 57"/>
            <p:cNvSpPr/>
            <p:nvPr/>
          </p:nvSpPr>
          <p:spPr>
            <a:xfrm>
              <a:off x="1670" y="1879"/>
              <a:ext cx="467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917" name="Text Box 58"/>
            <p:cNvSpPr txBox="1"/>
            <p:nvPr/>
          </p:nvSpPr>
          <p:spPr>
            <a:xfrm>
              <a:off x="949" y="643"/>
              <a:ext cx="667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pa-2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8" name="Text Box 59"/>
            <p:cNvSpPr txBox="1"/>
            <p:nvPr/>
          </p:nvSpPr>
          <p:spPr>
            <a:xfrm>
              <a:off x="742" y="1182"/>
              <a:ext cx="874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pa-1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9" name="Rectangle 60"/>
            <p:cNvSpPr/>
            <p:nvPr/>
          </p:nvSpPr>
          <p:spPr>
            <a:xfrm>
              <a:off x="1136" y="1808"/>
              <a:ext cx="467" cy="168"/>
            </a:xfrm>
            <a:prstGeom prst="rect">
              <a:avLst/>
            </a:prstGeom>
            <a:noFill/>
            <a:ln w="12699" cap="flat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36920" name="Text Box 61"/>
            <p:cNvSpPr txBox="1"/>
            <p:nvPr/>
          </p:nvSpPr>
          <p:spPr>
            <a:xfrm>
              <a:off x="669" y="2256"/>
              <a:ext cx="947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pa+1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1" name="Text Box 62"/>
            <p:cNvSpPr txBox="1"/>
            <p:nvPr/>
          </p:nvSpPr>
          <p:spPr>
            <a:xfrm>
              <a:off x="669" y="2806"/>
              <a:ext cx="947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pa+2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2" name="Text Box 63"/>
            <p:cNvSpPr txBox="1"/>
            <p:nvPr/>
          </p:nvSpPr>
          <p:spPr>
            <a:xfrm>
              <a:off x="669" y="3376"/>
              <a:ext cx="947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pa+3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3" name="Text Box 64"/>
            <p:cNvSpPr txBox="1"/>
            <p:nvPr/>
          </p:nvSpPr>
          <p:spPr>
            <a:xfrm>
              <a:off x="3850" y="744"/>
              <a:ext cx="1334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*(pa-2)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4" name="Text Box 65"/>
            <p:cNvSpPr txBox="1"/>
            <p:nvPr/>
          </p:nvSpPr>
          <p:spPr>
            <a:xfrm>
              <a:off x="3850" y="1827"/>
              <a:ext cx="1334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*pa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5" name="Text Box 66"/>
            <p:cNvSpPr txBox="1"/>
            <p:nvPr/>
          </p:nvSpPr>
          <p:spPr>
            <a:xfrm>
              <a:off x="3850" y="2369"/>
              <a:ext cx="1334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*(pa+1)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6" name="Text Box 67"/>
            <p:cNvSpPr txBox="1"/>
            <p:nvPr/>
          </p:nvSpPr>
          <p:spPr>
            <a:xfrm>
              <a:off x="3850" y="2911"/>
              <a:ext cx="1334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*(pa+2)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7" name="Text Box 68"/>
            <p:cNvSpPr txBox="1"/>
            <p:nvPr/>
          </p:nvSpPr>
          <p:spPr>
            <a:xfrm>
              <a:off x="3850" y="3453"/>
              <a:ext cx="1334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*(pa+3)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8" name="Text Box 69"/>
            <p:cNvSpPr txBox="1"/>
            <p:nvPr/>
          </p:nvSpPr>
          <p:spPr>
            <a:xfrm>
              <a:off x="3850" y="1285"/>
              <a:ext cx="1334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*(pa-1)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9" name="Text Box 70"/>
            <p:cNvSpPr txBox="1"/>
            <p:nvPr/>
          </p:nvSpPr>
          <p:spPr>
            <a:xfrm>
              <a:off x="2204" y="240"/>
              <a:ext cx="1267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ctr" defTabSz="762000" eaLnBrk="0" hangingPunct="0">
                <a:spcBef>
                  <a:spcPct val="50000"/>
                </a:spcBef>
              </a:pPr>
              <a:endPara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71"/>
          <p:cNvGrpSpPr/>
          <p:nvPr/>
        </p:nvGrpSpPr>
        <p:grpSpPr bwMode="auto">
          <a:xfrm>
            <a:off x="3532090" y="1138237"/>
            <a:ext cx="1088443" cy="5156200"/>
            <a:chOff x="1152" y="720"/>
            <a:chExt cx="1008" cy="2784"/>
          </a:xfrm>
          <a:solidFill>
            <a:srgbClr val="FFC000"/>
          </a:solidFill>
        </p:grpSpPr>
        <p:sp>
          <p:nvSpPr>
            <p:cNvPr id="32" name="Rectangle 72"/>
            <p:cNvSpPr>
              <a:spLocks noChangeArrowheads="1"/>
            </p:cNvSpPr>
            <p:nvPr/>
          </p:nvSpPr>
          <p:spPr bwMode="auto">
            <a:xfrm>
              <a:off x="1152" y="720"/>
              <a:ext cx="1008" cy="2784"/>
            </a:xfrm>
            <a:prstGeom prst="rect">
              <a:avLst/>
            </a:prstGeom>
            <a:grpFill/>
            <a:ln w="12699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73"/>
            <p:cNvSpPr>
              <a:spLocks noChangeShapeType="1"/>
            </p:cNvSpPr>
            <p:nvPr/>
          </p:nvSpPr>
          <p:spPr bwMode="auto">
            <a:xfrm>
              <a:off x="1152" y="2115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74"/>
            <p:cNvSpPr>
              <a:spLocks noChangeShapeType="1"/>
            </p:cNvSpPr>
            <p:nvPr/>
          </p:nvSpPr>
          <p:spPr bwMode="auto">
            <a:xfrm>
              <a:off x="1152" y="1413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75"/>
            <p:cNvSpPr>
              <a:spLocks noChangeShapeType="1"/>
            </p:cNvSpPr>
            <p:nvPr/>
          </p:nvSpPr>
          <p:spPr bwMode="auto">
            <a:xfrm>
              <a:off x="1152" y="945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76"/>
            <p:cNvSpPr>
              <a:spLocks noChangeShapeType="1"/>
            </p:cNvSpPr>
            <p:nvPr/>
          </p:nvSpPr>
          <p:spPr bwMode="auto">
            <a:xfrm>
              <a:off x="1152" y="1179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77"/>
            <p:cNvSpPr>
              <a:spLocks noChangeShapeType="1"/>
            </p:cNvSpPr>
            <p:nvPr/>
          </p:nvSpPr>
          <p:spPr bwMode="auto">
            <a:xfrm>
              <a:off x="1152" y="2817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78"/>
            <p:cNvSpPr>
              <a:spLocks noChangeShapeType="1"/>
            </p:cNvSpPr>
            <p:nvPr/>
          </p:nvSpPr>
          <p:spPr bwMode="auto">
            <a:xfrm>
              <a:off x="1152" y="2349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79"/>
            <p:cNvSpPr>
              <a:spLocks noChangeShapeType="1"/>
            </p:cNvSpPr>
            <p:nvPr/>
          </p:nvSpPr>
          <p:spPr bwMode="auto">
            <a:xfrm>
              <a:off x="1152" y="2583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80"/>
            <p:cNvSpPr>
              <a:spLocks noChangeShapeType="1"/>
            </p:cNvSpPr>
            <p:nvPr/>
          </p:nvSpPr>
          <p:spPr bwMode="auto">
            <a:xfrm>
              <a:off x="1152" y="3285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81"/>
            <p:cNvSpPr>
              <a:spLocks noChangeShapeType="1"/>
            </p:cNvSpPr>
            <p:nvPr/>
          </p:nvSpPr>
          <p:spPr bwMode="auto">
            <a:xfrm>
              <a:off x="1152" y="3051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82"/>
            <p:cNvSpPr>
              <a:spLocks noChangeShapeType="1"/>
            </p:cNvSpPr>
            <p:nvPr/>
          </p:nvSpPr>
          <p:spPr bwMode="auto">
            <a:xfrm>
              <a:off x="1152" y="1881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83"/>
            <p:cNvSpPr>
              <a:spLocks noChangeShapeType="1"/>
            </p:cNvSpPr>
            <p:nvPr/>
          </p:nvSpPr>
          <p:spPr bwMode="auto">
            <a:xfrm>
              <a:off x="1152" y="1647"/>
              <a:ext cx="1008" cy="0"/>
            </a:xfrm>
            <a:prstGeom prst="line">
              <a:avLst/>
            </a:prstGeom>
            <a:grpFill/>
            <a:ln w="12699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3179763" y="498475"/>
            <a:ext cx="1588135" cy="46037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short  *pa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5880100" y="333375"/>
            <a:ext cx="5033010" cy="6219825"/>
            <a:chOff x="0" y="144"/>
            <a:chExt cx="5232" cy="3984"/>
          </a:xfrm>
        </p:grpSpPr>
        <p:sp>
          <p:nvSpPr>
            <p:cNvPr id="36871" name="Text Box 39"/>
            <p:cNvSpPr txBox="1"/>
            <p:nvPr/>
          </p:nvSpPr>
          <p:spPr>
            <a:xfrm>
              <a:off x="0" y="144"/>
              <a:ext cx="1392" cy="255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ct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long *pb</a:t>
              </a:r>
              <a:endPara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2" name="Rectangle 40"/>
            <p:cNvSpPr/>
            <p:nvPr/>
          </p:nvSpPr>
          <p:spPr>
            <a:xfrm>
              <a:off x="2369" y="240"/>
              <a:ext cx="1316" cy="3888"/>
            </a:xfrm>
            <a:prstGeom prst="rect">
              <a:avLst/>
            </a:prstGeom>
            <a:solidFill>
              <a:srgbClr val="FFC000"/>
            </a:solidFill>
            <a:ln w="12699" cap="flat" cmpd="sng">
              <a:solidFill>
                <a:srgbClr val="0000CC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36873" name="Line 41"/>
            <p:cNvSpPr/>
            <p:nvPr/>
          </p:nvSpPr>
          <p:spPr>
            <a:xfrm>
              <a:off x="2369" y="1720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74" name="Line 42"/>
            <p:cNvSpPr/>
            <p:nvPr/>
          </p:nvSpPr>
          <p:spPr>
            <a:xfrm>
              <a:off x="2369" y="1000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75" name="Line 43"/>
            <p:cNvSpPr/>
            <p:nvPr/>
          </p:nvSpPr>
          <p:spPr>
            <a:xfrm>
              <a:off x="2369" y="520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76" name="Line 44"/>
            <p:cNvSpPr/>
            <p:nvPr/>
          </p:nvSpPr>
          <p:spPr>
            <a:xfrm>
              <a:off x="2369" y="760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77" name="Line 45"/>
            <p:cNvSpPr/>
            <p:nvPr/>
          </p:nvSpPr>
          <p:spPr>
            <a:xfrm>
              <a:off x="2369" y="2439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78" name="Line 46"/>
            <p:cNvSpPr/>
            <p:nvPr/>
          </p:nvSpPr>
          <p:spPr>
            <a:xfrm>
              <a:off x="2369" y="1959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79" name="Line 47"/>
            <p:cNvSpPr/>
            <p:nvPr/>
          </p:nvSpPr>
          <p:spPr>
            <a:xfrm>
              <a:off x="2369" y="2199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0" name="Line 48"/>
            <p:cNvSpPr/>
            <p:nvPr/>
          </p:nvSpPr>
          <p:spPr>
            <a:xfrm>
              <a:off x="2369" y="2919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1" name="Line 49"/>
            <p:cNvSpPr/>
            <p:nvPr/>
          </p:nvSpPr>
          <p:spPr>
            <a:xfrm>
              <a:off x="2369" y="2679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2" name="Line 50"/>
            <p:cNvSpPr/>
            <p:nvPr/>
          </p:nvSpPr>
          <p:spPr>
            <a:xfrm>
              <a:off x="2369" y="1480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3" name="Line 51"/>
            <p:cNvSpPr/>
            <p:nvPr/>
          </p:nvSpPr>
          <p:spPr>
            <a:xfrm>
              <a:off x="2369" y="1240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4" name="AutoShape 52"/>
            <p:cNvSpPr/>
            <p:nvPr/>
          </p:nvSpPr>
          <p:spPr>
            <a:xfrm>
              <a:off x="3748" y="311"/>
              <a:ext cx="125" cy="864"/>
            </a:xfrm>
            <a:prstGeom prst="rightBrace">
              <a:avLst>
                <a:gd name="adj1" fmla="val 57600"/>
                <a:gd name="adj2" fmla="val 50000"/>
              </a:avLst>
            </a:prstGeom>
            <a:noFill/>
            <a:ln w="12699" cap="flat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defTabSz="762000" eaLnBrk="0" hangingPunct="0"/>
              <a:endParaRPr lang="zh-CN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6885" name="AutoShape 53"/>
            <p:cNvSpPr/>
            <p:nvPr/>
          </p:nvSpPr>
          <p:spPr>
            <a:xfrm>
              <a:off x="3748" y="1252"/>
              <a:ext cx="125" cy="917"/>
            </a:xfrm>
            <a:prstGeom prst="rightBrace">
              <a:avLst>
                <a:gd name="adj1" fmla="val 61065"/>
                <a:gd name="adj2" fmla="val 50000"/>
              </a:avLst>
            </a:prstGeom>
            <a:noFill/>
            <a:ln w="12699" cap="flat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defTabSz="762000" eaLnBrk="0" hangingPunct="0"/>
              <a:endParaRPr lang="zh-CN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6886" name="AutoShape 54"/>
            <p:cNvSpPr/>
            <p:nvPr/>
          </p:nvSpPr>
          <p:spPr>
            <a:xfrm>
              <a:off x="3748" y="2227"/>
              <a:ext cx="125" cy="907"/>
            </a:xfrm>
            <a:prstGeom prst="rightBrace">
              <a:avLst>
                <a:gd name="adj1" fmla="val 60399"/>
                <a:gd name="adj2" fmla="val 50000"/>
              </a:avLst>
            </a:prstGeom>
            <a:noFill/>
            <a:ln w="12699" cap="flat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defTabSz="762000" eaLnBrk="0" hangingPunct="0"/>
              <a:endParaRPr lang="zh-CN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6887" name="AutoShape 55"/>
            <p:cNvSpPr/>
            <p:nvPr/>
          </p:nvSpPr>
          <p:spPr>
            <a:xfrm>
              <a:off x="3748" y="3206"/>
              <a:ext cx="125" cy="873"/>
            </a:xfrm>
            <a:prstGeom prst="rightBrace">
              <a:avLst>
                <a:gd name="adj1" fmla="val 58200"/>
                <a:gd name="adj2" fmla="val 50000"/>
              </a:avLst>
            </a:prstGeom>
            <a:noFill/>
            <a:ln w="12699" cap="flat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defTabSz="762000" eaLnBrk="0" hangingPunct="0"/>
              <a:endParaRPr lang="zh-CN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6888" name="Line 56"/>
            <p:cNvSpPr/>
            <p:nvPr/>
          </p:nvSpPr>
          <p:spPr>
            <a:xfrm>
              <a:off x="1930" y="388"/>
              <a:ext cx="439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889" name="Line 57"/>
            <p:cNvSpPr/>
            <p:nvPr/>
          </p:nvSpPr>
          <p:spPr>
            <a:xfrm>
              <a:off x="1930" y="2302"/>
              <a:ext cx="439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890" name="Line 58"/>
            <p:cNvSpPr/>
            <p:nvPr/>
          </p:nvSpPr>
          <p:spPr>
            <a:xfrm>
              <a:off x="1930" y="3268"/>
              <a:ext cx="439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891" name="Line 59"/>
            <p:cNvSpPr/>
            <p:nvPr/>
          </p:nvSpPr>
          <p:spPr>
            <a:xfrm>
              <a:off x="1930" y="1336"/>
              <a:ext cx="439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36892" name="Text Box 60"/>
            <p:cNvSpPr txBox="1"/>
            <p:nvPr/>
          </p:nvSpPr>
          <p:spPr>
            <a:xfrm>
              <a:off x="1033" y="249"/>
              <a:ext cx="845" cy="255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pb-1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3" name="Rectangle 61"/>
            <p:cNvSpPr/>
            <p:nvPr/>
          </p:nvSpPr>
          <p:spPr>
            <a:xfrm>
              <a:off x="1429" y="1274"/>
              <a:ext cx="439" cy="147"/>
            </a:xfrm>
            <a:prstGeom prst="rect">
              <a:avLst/>
            </a:prstGeom>
            <a:noFill/>
            <a:ln w="12699" cap="flat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36894" name="Text Box 62"/>
            <p:cNvSpPr txBox="1"/>
            <p:nvPr/>
          </p:nvSpPr>
          <p:spPr>
            <a:xfrm>
              <a:off x="721" y="1196"/>
              <a:ext cx="707" cy="255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pb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5" name="Text Box 63"/>
            <p:cNvSpPr txBox="1"/>
            <p:nvPr/>
          </p:nvSpPr>
          <p:spPr>
            <a:xfrm>
              <a:off x="971" y="2159"/>
              <a:ext cx="907" cy="255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pb+1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6" name="Text Box 64"/>
            <p:cNvSpPr txBox="1"/>
            <p:nvPr/>
          </p:nvSpPr>
          <p:spPr>
            <a:xfrm>
              <a:off x="971" y="3133"/>
              <a:ext cx="907" cy="255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algn="r"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pb+2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7" name="Text Box 65"/>
            <p:cNvSpPr txBox="1"/>
            <p:nvPr/>
          </p:nvSpPr>
          <p:spPr>
            <a:xfrm>
              <a:off x="3979" y="585"/>
              <a:ext cx="1253" cy="255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*(pb-1)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8" name="Text Box 66"/>
            <p:cNvSpPr txBox="1"/>
            <p:nvPr/>
          </p:nvSpPr>
          <p:spPr>
            <a:xfrm>
              <a:off x="3979" y="1546"/>
              <a:ext cx="1253" cy="255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*pb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9" name="Text Box 67"/>
            <p:cNvSpPr txBox="1"/>
            <p:nvPr/>
          </p:nvSpPr>
          <p:spPr>
            <a:xfrm>
              <a:off x="3979" y="2505"/>
              <a:ext cx="1253" cy="255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*(pb+1)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0" name="Text Box 68"/>
            <p:cNvSpPr txBox="1"/>
            <p:nvPr/>
          </p:nvSpPr>
          <p:spPr>
            <a:xfrm>
              <a:off x="3979" y="3479"/>
              <a:ext cx="1253" cy="255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*(pb+2)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1" name="Line 69"/>
            <p:cNvSpPr/>
            <p:nvPr/>
          </p:nvSpPr>
          <p:spPr>
            <a:xfrm>
              <a:off x="2369" y="3147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902" name="Line 70"/>
            <p:cNvSpPr/>
            <p:nvPr/>
          </p:nvSpPr>
          <p:spPr>
            <a:xfrm>
              <a:off x="2369" y="3627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903" name="Line 71"/>
            <p:cNvSpPr/>
            <p:nvPr/>
          </p:nvSpPr>
          <p:spPr>
            <a:xfrm>
              <a:off x="2369" y="3387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904" name="Line 72"/>
            <p:cNvSpPr/>
            <p:nvPr/>
          </p:nvSpPr>
          <p:spPr>
            <a:xfrm>
              <a:off x="2369" y="3882"/>
              <a:ext cx="1316" cy="0"/>
            </a:xfrm>
            <a:prstGeom prst="line">
              <a:avLst/>
            </a:prstGeom>
            <a:ln w="12699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</p:grpSp>
      <p:cxnSp>
        <p:nvCxnSpPr>
          <p:cNvPr id="7" name="直接连接符 6"/>
          <p:cNvCxnSpPr/>
          <p:nvPr/>
        </p:nvCxnSpPr>
        <p:spPr>
          <a:xfrm rot="16200000" flipH="1">
            <a:off x="3558381" y="3590131"/>
            <a:ext cx="5867400" cy="71438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52625" y="1285875"/>
            <a:ext cx="8464550" cy="43434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声明与赋值</a:t>
            </a:r>
            <a:endParaRPr kumimoji="0" lang="zh-CN" altLang="en-US" b="1" kern="0" cap="none" spc="0" normalizeH="0" baseline="0" noProof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a[10],  *p;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p=&amp;a[0];     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或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p=a;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通过指针引用数组元素</a:t>
            </a:r>
            <a:endParaRPr kumimoji="0" lang="zh-CN" altLang="en-US" b="1" kern="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经过上述声明及赋值后：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*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就是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a[0]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，*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(p+1)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就是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a[1]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...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，*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p+i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就是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a[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].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a[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], *(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p+i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), *(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a+i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), p[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都是等效的。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不能写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a++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，因为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是数组首地址是常量。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6.2.6 </a:t>
            </a:r>
            <a:r>
              <a:rPr lang="zh-CN" altLang="en-US" sz="3200" b="1" dirty="0"/>
              <a:t>用指针处理数组元素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body" sz="half" idx="1"/>
          </p:nvPr>
        </p:nvSpPr>
        <p:spPr>
          <a:xfrm>
            <a:off x="1992313" y="1125538"/>
            <a:ext cx="4391025" cy="12954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400" b="1" dirty="0"/>
              <a:t>思考：</a:t>
            </a:r>
            <a:endParaRPr lang="zh-CN" altLang="en-US" sz="2400" b="1" dirty="0"/>
          </a:p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400" b="1" dirty="0"/>
              <a:t>   int a[5]={10,20,30,40,50};</a:t>
            </a:r>
            <a:endParaRPr lang="en-US" altLang="zh-CN" sz="2400" b="1" dirty="0"/>
          </a:p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400" b="1" dirty="0"/>
              <a:t>   int *p=&amp;a[1];</a:t>
            </a:r>
            <a:endParaRPr lang="en-US" altLang="zh-CN" sz="2400" b="1" dirty="0"/>
          </a:p>
        </p:txBody>
      </p:sp>
      <p:graphicFrame>
        <p:nvGraphicFramePr>
          <p:cNvPr id="216067" name="Group 3"/>
          <p:cNvGraphicFramePr>
            <a:graphicFrameLocks noGrp="1"/>
          </p:cNvGraphicFramePr>
          <p:nvPr>
            <p:ph sz="quarter" idx="4294967295"/>
          </p:nvPr>
        </p:nvGraphicFramePr>
        <p:xfrm>
          <a:off x="6096000" y="2276475"/>
          <a:ext cx="4038600" cy="644525"/>
        </p:xfrm>
        <a:graphic>
          <a:graphicData uri="http://schemas.openxmlformats.org/drawingml/2006/table">
            <a:tbl>
              <a:tblPr/>
              <a:tblGrid>
                <a:gridCol w="806450"/>
                <a:gridCol w="808355"/>
                <a:gridCol w="809625"/>
                <a:gridCol w="807720"/>
                <a:gridCol w="806450"/>
              </a:tblGrid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                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               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6081" name="Group 17"/>
          <p:cNvGraphicFramePr>
            <a:graphicFrameLocks noGrp="1"/>
          </p:cNvGraphicFramePr>
          <p:nvPr>
            <p:ph sz="quarter" idx="4294967295"/>
          </p:nvPr>
        </p:nvGraphicFramePr>
        <p:xfrm>
          <a:off x="6096000" y="1773238"/>
          <a:ext cx="4038600" cy="518160"/>
        </p:xfrm>
        <a:graphic>
          <a:graphicData uri="http://schemas.openxmlformats.org/drawingml/2006/table">
            <a:tbl>
              <a:tblPr/>
              <a:tblGrid>
                <a:gridCol w="808355"/>
                <a:gridCol w="807720"/>
                <a:gridCol w="806450"/>
                <a:gridCol w="808355"/>
                <a:gridCol w="80772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   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          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        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          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1" name="标题 1"/>
          <p:cNvSpPr/>
          <p:nvPr/>
        </p:nvSpPr>
        <p:spPr>
          <a:xfrm>
            <a:off x="1981200" y="274638"/>
            <a:ext cx="86868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6.2.5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指针运算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6104" name="Line 40"/>
          <p:cNvSpPr/>
          <p:nvPr/>
        </p:nvSpPr>
        <p:spPr>
          <a:xfrm flipV="1">
            <a:off x="7391400" y="2925763"/>
            <a:ext cx="0" cy="576262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stealth" w="lg" len="lg"/>
          </a:ln>
          <a:effectLst>
            <a:prstShdw prst="shdw17" dist="17961" dir="2699999">
              <a:srgbClr val="991F00"/>
            </a:prstShdw>
          </a:effectLst>
        </p:spPr>
      </p:sp>
      <p:sp>
        <p:nvSpPr>
          <p:cNvPr id="216105" name="Rectangle 41"/>
          <p:cNvSpPr>
            <a:spLocks noChangeArrowheads="1"/>
          </p:cNvSpPr>
          <p:nvPr/>
        </p:nvSpPr>
        <p:spPr bwMode="auto">
          <a:xfrm>
            <a:off x="7175500" y="3502025"/>
            <a:ext cx="431800" cy="431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106" name="Rectangle 42"/>
          <p:cNvSpPr/>
          <p:nvPr/>
        </p:nvSpPr>
        <p:spPr>
          <a:xfrm>
            <a:off x="1919288" y="2636838"/>
            <a:ext cx="4176712" cy="33131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 eaLnBrk="0" hangingPunct="0">
              <a:spcBef>
                <a:spcPct val="20000"/>
              </a:spcBef>
              <a:buAutoNum type="arabicParenR"/>
            </a:pPr>
            <a:r>
              <a:rPr lang="en-US" altLang="zh-CN" sz="2800" b="1" dirty="0">
                <a:latin typeface="Arial" panose="020B0604020202020204" pitchFamily="34" charset="0"/>
              </a:rPr>
              <a:t>y=*p++;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None/>
            </a:pPr>
            <a:endParaRPr lang="en-US" altLang="zh-CN" sz="2800" b="1" dirty="0">
              <a:latin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2)  y=*++p;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None/>
            </a:pPr>
            <a:endParaRPr lang="en-US" altLang="zh-CN" sz="2800" b="1" dirty="0">
              <a:latin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3)  y=++*p;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har char="•"/>
            </a:pP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216107" name="Rectangle 43"/>
          <p:cNvSpPr>
            <a:spLocks noChangeArrowheads="1"/>
          </p:cNvSpPr>
          <p:nvPr/>
        </p:nvSpPr>
        <p:spPr bwMode="auto">
          <a:xfrm>
            <a:off x="2782888" y="3141663"/>
            <a:ext cx="2808288" cy="460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y=20,  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指向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a[2];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108" name="Rectangle 44"/>
          <p:cNvSpPr>
            <a:spLocks noChangeArrowheads="1"/>
          </p:cNvSpPr>
          <p:nvPr/>
        </p:nvSpPr>
        <p:spPr bwMode="auto">
          <a:xfrm>
            <a:off x="2927350" y="4221163"/>
            <a:ext cx="2808288" cy="460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y=30,  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指向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a[2];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109" name="Rectangle 45"/>
          <p:cNvSpPr>
            <a:spLocks noChangeArrowheads="1"/>
          </p:cNvSpPr>
          <p:nvPr/>
        </p:nvSpPr>
        <p:spPr bwMode="auto">
          <a:xfrm>
            <a:off x="2927350" y="5300663"/>
            <a:ext cx="5832475" cy="460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y=21,  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指向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a[1]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，并将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a[1]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的值改为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5" grpId="0" bldLvl="0" animBg="1"/>
      <p:bldP spid="216106" grpId="0"/>
      <p:bldP spid="216107" grpId="0" bldLvl="0" animBg="1"/>
      <p:bldP spid="216108" grpId="0" bldLvl="0" animBg="1"/>
      <p:bldP spid="216109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/>
          <p:nvPr/>
        </p:nvSpPr>
        <p:spPr>
          <a:xfrm>
            <a:off x="2381250" y="428625"/>
            <a:ext cx="7239000" cy="7921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6-7 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设有一个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型数组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，有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个元素。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6"/>
          <p:cNvSpPr/>
          <p:nvPr/>
        </p:nvSpPr>
        <p:spPr>
          <a:xfrm>
            <a:off x="1452880" y="1826895"/>
            <a:ext cx="4789488" cy="4203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void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int a[10]={1,2,3,4,5,6,7,8,9,0};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int i;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for(i=0; i&lt;10; 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cout&lt;&lt;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a[i]</a:t>
            </a:r>
            <a:r>
              <a:rPr lang="en-US" altLang="zh-CN" sz="2000" b="1" dirty="0">
                <a:latin typeface="Arial" panose="020B0604020202020204" pitchFamily="34" charset="0"/>
              </a:rPr>
              <a:t>&lt;&lt;</a:t>
            </a:r>
            <a:r>
              <a:rPr lang="en-US" altLang="zh-CN" b="1" dirty="0">
                <a:latin typeface="Arial" panose="020B0604020202020204" pitchFamily="34" charset="0"/>
              </a:rPr>
              <a:t>" "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cout&lt;&lt;endl;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39940" name="Rectangle 7"/>
          <p:cNvSpPr/>
          <p:nvPr/>
        </p:nvSpPr>
        <p:spPr>
          <a:xfrm>
            <a:off x="1127443" y="1196658"/>
            <a:ext cx="7162800" cy="565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/>
          <a:p>
            <a:r>
              <a:rPr lang="zh-CN" alt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程序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1:</a:t>
            </a:r>
            <a:r>
              <a:rPr lang="zh-CN" alt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使用数组名和下标</a:t>
            </a:r>
            <a:endParaRPr lang="zh-CN" altLang="en-US" sz="2800" b="1" dirty="0">
              <a:solidFill>
                <a:srgbClr val="7030A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489383" y="1731010"/>
            <a:ext cx="4716462" cy="5105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void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int a[10]={1,2,3,4,5,6,7,8,9,0};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int i;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for(i=0; i&lt;10; 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cout&lt;&lt;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*(a+i) </a:t>
            </a:r>
            <a:r>
              <a:rPr lang="en-US" altLang="zh-CN" sz="2000" b="1" dirty="0">
                <a:latin typeface="Arial" panose="020B0604020202020204" pitchFamily="34" charset="0"/>
              </a:rPr>
              <a:t>&lt;&lt;</a:t>
            </a:r>
            <a:r>
              <a:rPr lang="en-US" altLang="zh-CN" b="1" dirty="0">
                <a:latin typeface="Arial" panose="020B0604020202020204" pitchFamily="34" charset="0"/>
              </a:rPr>
              <a:t>" "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cout&lt;&lt;endl;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 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6095683" y="692785"/>
            <a:ext cx="5003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/>
          <a:p>
            <a:r>
              <a:rPr lang="zh-CN" alt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程序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2:</a:t>
            </a:r>
            <a:r>
              <a:rPr lang="zh-CN" alt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使用数组名指针运算</a:t>
            </a:r>
            <a:endParaRPr lang="zh-CN" altLang="en-US" sz="2800" b="1" dirty="0">
              <a:solidFill>
                <a:srgbClr val="7030A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16200000" flipH="1">
            <a:off x="3719513" y="3429000"/>
            <a:ext cx="4464050" cy="0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/>
          <p:nvPr/>
        </p:nvSpPr>
        <p:spPr>
          <a:xfrm>
            <a:off x="2424113" y="2205038"/>
            <a:ext cx="4752975" cy="4203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void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int a[10]={1,2,3,4,5,6,7,8,9,0};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int *p;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for(p=a; p&lt;(a+10); p++)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cout&lt;&lt;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*p</a:t>
            </a:r>
            <a:r>
              <a:rPr lang="en-US" altLang="zh-CN" sz="2000" b="1" dirty="0">
                <a:latin typeface="Arial" panose="020B0604020202020204" pitchFamily="34" charset="0"/>
              </a:rPr>
              <a:t>&lt;&lt;" ";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cout&lt;&lt;endl;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0963" name="Rectangle 9"/>
          <p:cNvSpPr/>
          <p:nvPr/>
        </p:nvSpPr>
        <p:spPr>
          <a:xfrm>
            <a:off x="1847850" y="1785938"/>
            <a:ext cx="7162800" cy="48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/>
          <a:p>
            <a:r>
              <a:rPr lang="zh-CN" alt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程序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3:</a:t>
            </a:r>
            <a:r>
              <a:rPr lang="zh-CN" alt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使用指针变量</a:t>
            </a:r>
            <a:endParaRPr lang="zh-CN" altLang="en-US" sz="2800" b="1" dirty="0">
              <a:solidFill>
                <a:srgbClr val="7030A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40964" name="Group 22"/>
          <p:cNvGrpSpPr/>
          <p:nvPr/>
        </p:nvGrpSpPr>
        <p:grpSpPr>
          <a:xfrm>
            <a:off x="7967663" y="2852738"/>
            <a:ext cx="914400" cy="2971800"/>
            <a:chOff x="4224" y="1056"/>
            <a:chExt cx="576" cy="1872"/>
          </a:xfrm>
        </p:grpSpPr>
        <p:sp>
          <p:nvSpPr>
            <p:cNvPr id="40974" name="Rectangle 23"/>
            <p:cNvSpPr/>
            <p:nvPr/>
          </p:nvSpPr>
          <p:spPr>
            <a:xfrm>
              <a:off x="4224" y="1056"/>
              <a:ext cx="576" cy="240"/>
            </a:xfrm>
            <a:prstGeom prst="rect">
              <a:avLst/>
            </a:prstGeom>
            <a:noFill/>
            <a:ln w="38100" cap="sq" cmpd="sng">
              <a:solidFill>
                <a:srgbClr val="D6009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0975" name="Rectangle 24"/>
            <p:cNvSpPr/>
            <p:nvPr/>
          </p:nvSpPr>
          <p:spPr>
            <a:xfrm>
              <a:off x="4224" y="1296"/>
              <a:ext cx="576" cy="240"/>
            </a:xfrm>
            <a:prstGeom prst="rect">
              <a:avLst/>
            </a:prstGeom>
            <a:noFill/>
            <a:ln w="38100" cap="sq" cmpd="sng">
              <a:solidFill>
                <a:srgbClr val="D6009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0976" name="Rectangle 25"/>
            <p:cNvSpPr/>
            <p:nvPr/>
          </p:nvSpPr>
          <p:spPr>
            <a:xfrm>
              <a:off x="4224" y="1536"/>
              <a:ext cx="576" cy="240"/>
            </a:xfrm>
            <a:prstGeom prst="rect">
              <a:avLst/>
            </a:prstGeom>
            <a:noFill/>
            <a:ln w="38100" cap="sq" cmpd="sng">
              <a:solidFill>
                <a:srgbClr val="D6009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0977" name="Rectangle 26"/>
            <p:cNvSpPr/>
            <p:nvPr/>
          </p:nvSpPr>
          <p:spPr>
            <a:xfrm>
              <a:off x="4224" y="2688"/>
              <a:ext cx="576" cy="240"/>
            </a:xfrm>
            <a:prstGeom prst="rect">
              <a:avLst/>
            </a:prstGeom>
            <a:noFill/>
            <a:ln w="38100" cap="sq" cmpd="sng">
              <a:solidFill>
                <a:srgbClr val="D6009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0978" name="Line 27"/>
            <p:cNvSpPr/>
            <p:nvPr/>
          </p:nvSpPr>
          <p:spPr>
            <a:xfrm>
              <a:off x="4800" y="1680"/>
              <a:ext cx="0" cy="1008"/>
            </a:xfrm>
            <a:prstGeom prst="line">
              <a:avLst/>
            </a:prstGeom>
            <a:ln w="38100" cap="sq" cmpd="sng">
              <a:solidFill>
                <a:srgbClr val="D60093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79" name="Line 28"/>
            <p:cNvSpPr/>
            <p:nvPr/>
          </p:nvSpPr>
          <p:spPr>
            <a:xfrm>
              <a:off x="4224" y="1680"/>
              <a:ext cx="0" cy="1008"/>
            </a:xfrm>
            <a:prstGeom prst="line">
              <a:avLst/>
            </a:prstGeom>
            <a:ln w="38100" cap="sq" cmpd="sng">
              <a:solidFill>
                <a:srgbClr val="D60093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80" name="Rectangle 29"/>
            <p:cNvSpPr/>
            <p:nvPr/>
          </p:nvSpPr>
          <p:spPr>
            <a:xfrm>
              <a:off x="4224" y="1776"/>
              <a:ext cx="576" cy="240"/>
            </a:xfrm>
            <a:prstGeom prst="rect">
              <a:avLst/>
            </a:prstGeom>
            <a:noFill/>
            <a:ln w="38100" cap="sq" cmpd="sng">
              <a:solidFill>
                <a:srgbClr val="D60093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40965" name="AutoShape 30"/>
          <p:cNvSpPr/>
          <p:nvPr/>
        </p:nvSpPr>
        <p:spPr>
          <a:xfrm>
            <a:off x="7281863" y="27003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00FF"/>
          </a:solidFill>
          <a:ln w="12700" cap="sq" cmpd="sng">
            <a:solidFill>
              <a:schemeClr val="accent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0966" name="Text Box 31"/>
          <p:cNvSpPr txBox="1"/>
          <p:nvPr/>
        </p:nvSpPr>
        <p:spPr>
          <a:xfrm>
            <a:off x="7205663" y="2197100"/>
            <a:ext cx="408940" cy="58356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C3300"/>
                </a:solidFill>
                <a:latin typeface="Arial" panose="020B0604020202020204" pitchFamily="34" charset="0"/>
              </a:rPr>
              <a:t>a</a:t>
            </a:r>
            <a:endParaRPr lang="en-US" altLang="zh-CN" sz="32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882063" y="2220913"/>
            <a:ext cx="762000" cy="631825"/>
            <a:chOff x="4800" y="658"/>
            <a:chExt cx="480" cy="398"/>
          </a:xfrm>
        </p:grpSpPr>
        <p:sp>
          <p:nvSpPr>
            <p:cNvPr id="40972" name="Line 33"/>
            <p:cNvSpPr/>
            <p:nvPr/>
          </p:nvSpPr>
          <p:spPr>
            <a:xfrm>
              <a:off x="4800" y="1056"/>
              <a:ext cx="480" cy="0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0973" name="Text Box 34"/>
            <p:cNvSpPr txBox="1"/>
            <p:nvPr/>
          </p:nvSpPr>
          <p:spPr>
            <a:xfrm>
              <a:off x="4944" y="658"/>
              <a:ext cx="272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6600"/>
                  </a:solidFill>
                  <a:latin typeface="Arial" panose="020B0604020202020204" pitchFamily="34" charset="0"/>
                </a:rPr>
                <a:t>p</a:t>
              </a:r>
              <a:endParaRPr lang="en-US" altLang="zh-CN" sz="3200" b="1" dirty="0">
                <a:solidFill>
                  <a:srgbClr val="FF66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8882063" y="3690938"/>
            <a:ext cx="762000" cy="631825"/>
            <a:chOff x="4820" y="1378"/>
            <a:chExt cx="480" cy="398"/>
          </a:xfrm>
        </p:grpSpPr>
        <p:sp>
          <p:nvSpPr>
            <p:cNvPr id="40970" name="Line 36"/>
            <p:cNvSpPr/>
            <p:nvPr/>
          </p:nvSpPr>
          <p:spPr>
            <a:xfrm>
              <a:off x="4820" y="1776"/>
              <a:ext cx="480" cy="0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0971" name="Text Box 37"/>
            <p:cNvSpPr txBox="1"/>
            <p:nvPr/>
          </p:nvSpPr>
          <p:spPr>
            <a:xfrm>
              <a:off x="4958" y="1378"/>
              <a:ext cx="272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6600"/>
                  </a:solidFill>
                  <a:latin typeface="Arial" panose="020B0604020202020204" pitchFamily="34" charset="0"/>
                </a:rPr>
                <a:t>p</a:t>
              </a:r>
              <a:endParaRPr lang="en-US" altLang="zh-CN" sz="3200" b="1" dirty="0">
                <a:solidFill>
                  <a:srgbClr val="FF66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0969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6.2.6 </a:t>
            </a:r>
            <a:r>
              <a:rPr lang="zh-CN" altLang="en-US" sz="3200" b="1" dirty="0"/>
              <a:t>用指针处理数组元素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66938" y="1500188"/>
            <a:ext cx="7772400" cy="1357313"/>
          </a:xfrm>
          <a:prstGeom prst="rect">
            <a:avLst/>
          </a:prstGeom>
          <a:noFill/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800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一维数组的声明</a:t>
            </a:r>
            <a:endParaRPr kumimoji="0" lang="zh-CN" altLang="en-US" sz="2800" b="1" kern="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类型说明符    数组名</a:t>
            </a:r>
            <a:r>
              <a:rPr kumimoji="0" lang="en-US" altLang="zh-CN" sz="2800" b="1" i="0" u="sng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 </a:t>
            </a:r>
            <a:r>
              <a: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常量表达式 </a:t>
            </a:r>
            <a:r>
              <a:rPr kumimoji="0" lang="en-US" altLang="zh-CN" sz="2800" b="1" i="0" u="sng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99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        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例如： 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a[10]; </a:t>
            </a: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为整型数组，有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个元素：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a[0]...a[9]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51535" y="4292600"/>
            <a:ext cx="10409555" cy="1905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使用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必须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先声明，后使用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。只能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逐个引用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数组元素，而不能一次引用整个数组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a[0]=a[5]+a[7]-a[2*3]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238375" y="2571750"/>
            <a:ext cx="4648200" cy="668338"/>
            <a:chOff x="3" y="1675"/>
            <a:chExt cx="2928" cy="421"/>
          </a:xfrm>
        </p:grpSpPr>
        <p:sp>
          <p:nvSpPr>
            <p:cNvPr id="5126" name="Line 6"/>
            <p:cNvSpPr/>
            <p:nvPr/>
          </p:nvSpPr>
          <p:spPr>
            <a:xfrm>
              <a:off x="2355" y="1675"/>
              <a:ext cx="0" cy="192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olid"/>
              <a:headEnd type="stealth" w="med" len="med"/>
              <a:tailEnd type="none" w="sm" len="sm"/>
            </a:ln>
          </p:spPr>
        </p:sp>
        <p:sp>
          <p:nvSpPr>
            <p:cNvPr id="5127" name="Text Box 7"/>
            <p:cNvSpPr txBox="1"/>
            <p:nvPr/>
          </p:nvSpPr>
          <p:spPr>
            <a:xfrm>
              <a:off x="3" y="1845"/>
              <a:ext cx="2928" cy="25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数组名的构成方法与一般变量名相同。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25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6.1.1 </a:t>
            </a:r>
            <a:r>
              <a:rPr lang="zh-CN" altLang="en-US" sz="3200" b="1" dirty="0"/>
              <a:t>数组的声明与使用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ldLvl="2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08200" y="896938"/>
            <a:ext cx="7543800" cy="182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 2" panose="05020102010507070707" pitchFamily="18" charset="2"/>
              </a:rPr>
              <a:t>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数组的元素是指针变量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 2" panose="05020102010507070707" pitchFamily="18" charset="2"/>
              </a:rPr>
              <a:t>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声明一维指针数组的语法形式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34885" name="Line 5"/>
          <p:cNvSpPr/>
          <p:nvPr/>
        </p:nvSpPr>
        <p:spPr>
          <a:xfrm flipH="1">
            <a:off x="4881563" y="2532063"/>
            <a:ext cx="930275" cy="20637"/>
          </a:xfrm>
          <a:prstGeom prst="line">
            <a:avLst/>
          </a:prstGeom>
          <a:ln w="38100" cap="sq" cmpd="sng">
            <a:solidFill>
              <a:srgbClr val="0000FF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634886" name="Text Box 6"/>
          <p:cNvSpPr txBox="1"/>
          <p:nvPr/>
        </p:nvSpPr>
        <p:spPr>
          <a:xfrm>
            <a:off x="5889625" y="2287588"/>
            <a:ext cx="4119880" cy="57086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由 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pa[0], pa[1]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两个指针组成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634887" name="Text Box 7"/>
          <p:cNvSpPr txBox="1">
            <a:spLocks noChangeArrowheads="1"/>
          </p:cNvSpPr>
          <p:nvPr/>
        </p:nvSpPr>
        <p:spPr bwMode="auto">
          <a:xfrm>
            <a:off x="3503613" y="1743075"/>
            <a:ext cx="4895850" cy="64516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1F7A1F"/>
            </a:prst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类型名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数组名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[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下标表达式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];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34888" name="Text Box 8"/>
          <p:cNvSpPr txBox="1"/>
          <p:nvPr/>
        </p:nvSpPr>
        <p:spPr>
          <a:xfrm>
            <a:off x="1928813" y="2205038"/>
            <a:ext cx="2952750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例： 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int   *pa[ 2 ];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41991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6.2.7 </a:t>
            </a:r>
            <a:r>
              <a:rPr lang="zh-CN" altLang="en-US" sz="3200" b="1" dirty="0"/>
              <a:t>指针数组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/>
          <p:nvPr/>
        </p:nvSpPr>
        <p:spPr>
          <a:xfrm>
            <a:off x="1849438" y="2901950"/>
            <a:ext cx="7415212" cy="3767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void main( 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{	int line1[ ]={1,0,0};   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声明数组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矩阵的第一行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 line2[ ]={0,1,0}; 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声明数组，矩阵的第二行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 line3[ ]={1,0,1};  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声明数组，矩阵的第三行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  *p_line[3];	      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声明整型指针数组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p_line[0]=line1;	     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初始化指针数组元素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p_line[1]=line2;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p_line[2]=line3;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Line 29"/>
          <p:cNvSpPr/>
          <p:nvPr/>
        </p:nvSpPr>
        <p:spPr>
          <a:xfrm>
            <a:off x="4295775" y="5516563"/>
            <a:ext cx="685800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0" name="Line 33"/>
          <p:cNvSpPr/>
          <p:nvPr/>
        </p:nvSpPr>
        <p:spPr>
          <a:xfrm>
            <a:off x="4295775" y="5907088"/>
            <a:ext cx="685800" cy="0"/>
          </a:xfrm>
          <a:prstGeom prst="line">
            <a:avLst/>
          </a:prstGeom>
          <a:ln w="38100" cap="sq" cmpd="sng">
            <a:solidFill>
              <a:srgbClr val="0000CC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1" name="Line 37"/>
          <p:cNvSpPr/>
          <p:nvPr/>
        </p:nvSpPr>
        <p:spPr>
          <a:xfrm>
            <a:off x="4295775" y="6308725"/>
            <a:ext cx="685800" cy="0"/>
          </a:xfrm>
          <a:prstGeom prst="line">
            <a:avLst/>
          </a:prstGeom>
          <a:ln w="38100" cap="sq" cmpd="sng">
            <a:solidFill>
              <a:srgbClr val="66FF33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5024438" y="5289550"/>
            <a:ext cx="2960688" cy="1235075"/>
          </a:xfrm>
          <a:prstGeom prst="rect">
            <a:avLst/>
          </a:prstGeom>
          <a:solidFill>
            <a:srgbClr val="FFC0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b="1" kern="1200" cap="none" spc="0" normalizeH="0" baseline="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line1[ ]={1,0,0}; </a:t>
            </a:r>
            <a:endParaRPr kumimoji="0" lang="en-US" altLang="zh-CN" b="1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b="1" kern="1200" cap="none" spc="0" normalizeH="0" baseline="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line2[ ]={0,1,0};</a:t>
            </a:r>
            <a:endParaRPr kumimoji="0" lang="en-US" altLang="zh-CN" b="1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b="1" kern="1200" cap="none" spc="0" normalizeH="0" baseline="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line3[ ]={1,0,1};</a:t>
            </a:r>
            <a:endParaRPr kumimoji="0" lang="en-US" altLang="zh-CN" b="1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849438" y="2860675"/>
            <a:ext cx="8567738" cy="0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  <p:bldP spid="634886" grpId="0"/>
      <p:bldP spid="634887" grpId="0" build="p"/>
      <p:bldP spid="634888" grpId="0" build="p"/>
      <p:bldP spid="8" grpId="0" build="p"/>
      <p:bldP spid="12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1992313" y="130175"/>
            <a:ext cx="7848600" cy="3817938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//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输出单位矩阵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cout&lt;&lt;"Matrix test:"&lt;&lt;endl;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for(int i=0;i&lt;3;i++)	//</a:t>
            </a:r>
            <a:r>
              <a:rPr lang="zh-CN" altLang="en-US" sz="2400" b="1" dirty="0">
                <a:latin typeface="Times New Roman" panose="02020603050405020304" pitchFamily="18" charset="0"/>
              </a:rPr>
              <a:t>对指针数组元素循环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for(int j=0;j&lt;3;j++)	//</a:t>
            </a:r>
            <a:r>
              <a:rPr lang="zh-CN" altLang="en-US" sz="2400" b="1" dirty="0">
                <a:latin typeface="Times New Roman" panose="02020603050405020304" pitchFamily="18" charset="0"/>
              </a:rPr>
              <a:t>对矩阵每一行循环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{  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cout&lt;&lt;p_line[i][j]&lt;&lt;" ";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cout&lt;&lt;endl;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   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4020" name="Text Box 4"/>
          <p:cNvSpPr txBox="1"/>
          <p:nvPr/>
        </p:nvSpPr>
        <p:spPr>
          <a:xfrm>
            <a:off x="9480233" y="1196975"/>
            <a:ext cx="2244725" cy="193802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输出结果为：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</a:rPr>
              <a:t>Matrix test:</a:t>
            </a:r>
            <a:endParaRPr lang="en-US" altLang="zh-CN" b="1" dirty="0">
              <a:latin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</a:rPr>
              <a:t>1,0,0</a:t>
            </a:r>
            <a:endParaRPr lang="en-US" altLang="zh-CN" b="1" dirty="0">
              <a:latin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</a:rPr>
              <a:t>0,1,0</a:t>
            </a:r>
            <a:endParaRPr lang="en-US" altLang="zh-CN" b="1" dirty="0">
              <a:latin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</a:rPr>
              <a:t>1,0,1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52933" name="Text Box 1029"/>
          <p:cNvSpPr txBox="1"/>
          <p:nvPr/>
        </p:nvSpPr>
        <p:spPr>
          <a:xfrm>
            <a:off x="4362450" y="3206750"/>
            <a:ext cx="5184775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</a:rPr>
              <a:t>//</a:t>
            </a:r>
            <a:r>
              <a:rPr lang="zh-CN" altLang="en-US" b="1" dirty="0">
                <a:latin typeface="宋体" panose="02010600030101010101" pitchFamily="2" charset="-122"/>
              </a:rPr>
              <a:t>或者</a:t>
            </a:r>
            <a:r>
              <a:rPr lang="en-US" altLang="zh-CN" b="1" dirty="0">
                <a:latin typeface="宋体" panose="02010600030101010101" pitchFamily="2" charset="-122"/>
              </a:rPr>
              <a:t>cout&lt;&lt;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*(p_line[i]+j)</a:t>
            </a:r>
            <a:r>
              <a:rPr lang="en-US" altLang="zh-CN" b="1" dirty="0">
                <a:latin typeface="Times New Roman" panose="02020603050405020304" pitchFamily="18" charset="0"/>
              </a:rPr>
              <a:t>&lt;&lt;"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";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52934" name="Rectangle 1030"/>
          <p:cNvSpPr/>
          <p:nvPr/>
        </p:nvSpPr>
        <p:spPr>
          <a:xfrm>
            <a:off x="2771775" y="1571625"/>
            <a:ext cx="3432810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cout&lt;&lt;p_line[i]&lt;&lt;endl;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030"/>
          <p:cNvSpPr/>
          <p:nvPr/>
        </p:nvSpPr>
        <p:spPr>
          <a:xfrm>
            <a:off x="3065463" y="2362200"/>
            <a:ext cx="3711575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cout&lt;&lt;p_line[i]+j&lt;&lt;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"   "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4301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120" y="4149090"/>
            <a:ext cx="4926013" cy="180022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bldLvl="0" animBg="1"/>
      <p:bldP spid="252933" grpId="0" bldLvl="0" animBg="1"/>
      <p:bldP spid="252934" grpId="0" bldLvl="0" animBg="1"/>
      <p:bldP spid="6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133600" y="76200"/>
            <a:ext cx="7162800" cy="6858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C3300"/>
                </a:solidFill>
              </a:rPr>
              <a:t>二维数组的指针</a:t>
            </a:r>
            <a:endParaRPr lang="zh-CN" altLang="en-US" sz="2800" b="1" dirty="0">
              <a:solidFill>
                <a:srgbClr val="CC3300"/>
              </a:solidFill>
            </a:endParaRPr>
          </a:p>
        </p:txBody>
      </p:sp>
      <p:sp>
        <p:nvSpPr>
          <p:cNvPr id="641027" name="Text Box 3"/>
          <p:cNvSpPr txBox="1">
            <a:spLocks noChangeArrowheads="1"/>
          </p:cNvSpPr>
          <p:nvPr/>
        </p:nvSpPr>
        <p:spPr bwMode="auto">
          <a:xfrm>
            <a:off x="1919288" y="692150"/>
            <a:ext cx="8382000" cy="39878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  a [3][3]= { {1, 2, 3}, {4, 5, 6}, {7, 8, 9} }</a:t>
            </a:r>
            <a:endParaRPr kumimoji="0" lang="en-US" altLang="zh-CN" sz="2000" b="1" kern="1200" cap="none" spc="0" normalizeH="0" baseline="0" noProof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28" name="Text Box 4"/>
          <p:cNvSpPr txBox="1"/>
          <p:nvPr/>
        </p:nvSpPr>
        <p:spPr>
          <a:xfrm>
            <a:off x="4122738" y="1881188"/>
            <a:ext cx="77470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a[ 0 ]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29" name="Text Box 5"/>
          <p:cNvSpPr txBox="1"/>
          <p:nvPr/>
        </p:nvSpPr>
        <p:spPr>
          <a:xfrm>
            <a:off x="4122738" y="2562225"/>
            <a:ext cx="77470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a[ 1 ]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0" name="Text Box 6"/>
          <p:cNvSpPr txBox="1"/>
          <p:nvPr/>
        </p:nvSpPr>
        <p:spPr>
          <a:xfrm>
            <a:off x="4114800" y="3243263"/>
            <a:ext cx="77470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a[ 2 ]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1" name="Text Box 7"/>
          <p:cNvSpPr txBox="1"/>
          <p:nvPr/>
        </p:nvSpPr>
        <p:spPr>
          <a:xfrm>
            <a:off x="6005513" y="1978025"/>
            <a:ext cx="83185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2" name="Text Box 8"/>
          <p:cNvSpPr txBox="1"/>
          <p:nvPr/>
        </p:nvSpPr>
        <p:spPr>
          <a:xfrm>
            <a:off x="6837363" y="1978025"/>
            <a:ext cx="83185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3" name="Text Box 9"/>
          <p:cNvSpPr txBox="1"/>
          <p:nvPr/>
        </p:nvSpPr>
        <p:spPr>
          <a:xfrm>
            <a:off x="7669213" y="1978025"/>
            <a:ext cx="83185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4" name="Text Box 10"/>
          <p:cNvSpPr txBox="1"/>
          <p:nvPr/>
        </p:nvSpPr>
        <p:spPr>
          <a:xfrm>
            <a:off x="6005513" y="2667000"/>
            <a:ext cx="83185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5" name="Text Box 11"/>
          <p:cNvSpPr txBox="1"/>
          <p:nvPr/>
        </p:nvSpPr>
        <p:spPr>
          <a:xfrm>
            <a:off x="6837363" y="2667000"/>
            <a:ext cx="83185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6" name="Text Box 12"/>
          <p:cNvSpPr txBox="1"/>
          <p:nvPr/>
        </p:nvSpPr>
        <p:spPr>
          <a:xfrm>
            <a:off x="7669213" y="2667000"/>
            <a:ext cx="83185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7" name="Text Box 13"/>
          <p:cNvSpPr txBox="1"/>
          <p:nvPr/>
        </p:nvSpPr>
        <p:spPr>
          <a:xfrm>
            <a:off x="6005513" y="3348038"/>
            <a:ext cx="83185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8" name="Text Box 14"/>
          <p:cNvSpPr txBox="1"/>
          <p:nvPr/>
        </p:nvSpPr>
        <p:spPr>
          <a:xfrm>
            <a:off x="6837363" y="3351213"/>
            <a:ext cx="83185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39" name="Text Box 15"/>
          <p:cNvSpPr txBox="1"/>
          <p:nvPr/>
        </p:nvSpPr>
        <p:spPr>
          <a:xfrm>
            <a:off x="7669213" y="3351213"/>
            <a:ext cx="831850" cy="398780"/>
          </a:xfrm>
          <a:prstGeom prst="rect">
            <a:avLst/>
          </a:prstGeom>
          <a:noFill/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1040" name="Text Box 16"/>
          <p:cNvSpPr txBox="1"/>
          <p:nvPr/>
        </p:nvSpPr>
        <p:spPr>
          <a:xfrm>
            <a:off x="6596063" y="1219200"/>
            <a:ext cx="943610" cy="39878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a[3][3]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752599" y="4038599"/>
            <a:ext cx="7315200" cy="2209800"/>
            <a:chOff x="432" y="2496"/>
            <a:chExt cx="4656" cy="1392"/>
          </a:xfrm>
          <a:blipFill>
            <a:blip r:embed="rId1"/>
            <a:tile tx="0" ty="0" sx="100000" sy="100000" flip="none" algn="tl"/>
          </a:blipFill>
        </p:grpSpPr>
        <p:sp>
          <p:nvSpPr>
            <p:cNvPr id="58392" name="Text Box 18" descr="实心菱形"/>
            <p:cNvSpPr txBox="1">
              <a:spLocks noChangeArrowheads="1"/>
            </p:cNvSpPr>
            <p:nvPr/>
          </p:nvSpPr>
          <p:spPr bwMode="auto">
            <a:xfrm>
              <a:off x="512" y="2507"/>
              <a:ext cx="493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a[ 0 ]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3" name="Text Box 19" descr="实心菱形"/>
            <p:cNvSpPr txBox="1">
              <a:spLocks noChangeArrowheads="1"/>
            </p:cNvSpPr>
            <p:nvPr/>
          </p:nvSpPr>
          <p:spPr bwMode="auto">
            <a:xfrm>
              <a:off x="1692" y="2506"/>
              <a:ext cx="780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a[ 0 ][ 0 ]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4" name="Text Box 20" descr="实心菱形"/>
            <p:cNvSpPr txBox="1">
              <a:spLocks noChangeArrowheads="1"/>
            </p:cNvSpPr>
            <p:nvPr/>
          </p:nvSpPr>
          <p:spPr bwMode="auto">
            <a:xfrm>
              <a:off x="2751" y="2506"/>
              <a:ext cx="780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a[ 0 ][ 1 ]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5" name="Text Box 21" descr="实心菱形"/>
            <p:cNvSpPr txBox="1">
              <a:spLocks noChangeArrowheads="1"/>
            </p:cNvSpPr>
            <p:nvPr/>
          </p:nvSpPr>
          <p:spPr bwMode="auto">
            <a:xfrm>
              <a:off x="3766" y="2496"/>
              <a:ext cx="780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a[ 0 ][ 2 ]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6" name="Text Box 22" descr="实心菱形"/>
            <p:cNvSpPr txBox="1">
              <a:spLocks noChangeArrowheads="1"/>
            </p:cNvSpPr>
            <p:nvPr/>
          </p:nvSpPr>
          <p:spPr bwMode="auto">
            <a:xfrm>
              <a:off x="504" y="2953"/>
              <a:ext cx="493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a[ 1 ]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7" name="Text Box 23" descr="实心菱形"/>
            <p:cNvSpPr txBox="1">
              <a:spLocks noChangeArrowheads="1"/>
            </p:cNvSpPr>
            <p:nvPr/>
          </p:nvSpPr>
          <p:spPr bwMode="auto">
            <a:xfrm>
              <a:off x="1684" y="2953"/>
              <a:ext cx="780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a[ 1 ][ 0 ]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8" name="Text Box 24" descr="实心菱形"/>
            <p:cNvSpPr txBox="1">
              <a:spLocks noChangeArrowheads="1"/>
            </p:cNvSpPr>
            <p:nvPr/>
          </p:nvSpPr>
          <p:spPr bwMode="auto">
            <a:xfrm>
              <a:off x="2743" y="2953"/>
              <a:ext cx="780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a[ 1 ][ 1 ]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9" name="Text Box 25" descr="实心菱形"/>
            <p:cNvSpPr txBox="1">
              <a:spLocks noChangeArrowheads="1"/>
            </p:cNvSpPr>
            <p:nvPr/>
          </p:nvSpPr>
          <p:spPr bwMode="auto">
            <a:xfrm>
              <a:off x="3758" y="2943"/>
              <a:ext cx="780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a[ 1 ][ 2 ]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00" name="Text Box 26" descr="实心菱形"/>
            <p:cNvSpPr txBox="1">
              <a:spLocks noChangeArrowheads="1"/>
            </p:cNvSpPr>
            <p:nvPr/>
          </p:nvSpPr>
          <p:spPr bwMode="auto">
            <a:xfrm>
              <a:off x="529" y="3456"/>
              <a:ext cx="493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a[ 2 ]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01" name="Text Box 27" descr="实心菱形"/>
            <p:cNvSpPr txBox="1">
              <a:spLocks noChangeArrowheads="1"/>
            </p:cNvSpPr>
            <p:nvPr/>
          </p:nvSpPr>
          <p:spPr bwMode="auto">
            <a:xfrm>
              <a:off x="1709" y="3456"/>
              <a:ext cx="780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a[ 2 ][ 0 ]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02" name="Text Box 28" descr="实心菱形"/>
            <p:cNvSpPr txBox="1">
              <a:spLocks noChangeArrowheads="1"/>
            </p:cNvSpPr>
            <p:nvPr/>
          </p:nvSpPr>
          <p:spPr bwMode="auto">
            <a:xfrm>
              <a:off x="2769" y="3456"/>
              <a:ext cx="780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a[ 2 ][ 1 ]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03" name="Text Box 29" descr="实心菱形"/>
            <p:cNvSpPr txBox="1">
              <a:spLocks noChangeArrowheads="1"/>
            </p:cNvSpPr>
            <p:nvPr/>
          </p:nvSpPr>
          <p:spPr bwMode="auto">
            <a:xfrm>
              <a:off x="3783" y="3447"/>
              <a:ext cx="780" cy="251"/>
            </a:xfrm>
            <a:prstGeom prst="rect">
              <a:avLst/>
            </a:prstGeom>
            <a:grp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a[ 2 ][ 2 ]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04" name="Line 30" descr="实心菱形"/>
            <p:cNvSpPr>
              <a:spLocks noChangeShapeType="1"/>
            </p:cNvSpPr>
            <p:nvPr/>
          </p:nvSpPr>
          <p:spPr bwMode="auto">
            <a:xfrm>
              <a:off x="432" y="2880"/>
              <a:ext cx="4656" cy="0"/>
            </a:xfrm>
            <a:prstGeom prst="line">
              <a:avLst/>
            </a:prstGeom>
            <a:grp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05" name="Line 31" descr="实心菱形"/>
            <p:cNvSpPr>
              <a:spLocks noChangeShapeType="1"/>
            </p:cNvSpPr>
            <p:nvPr/>
          </p:nvSpPr>
          <p:spPr bwMode="auto">
            <a:xfrm>
              <a:off x="432" y="3360"/>
              <a:ext cx="4656" cy="0"/>
            </a:xfrm>
            <a:prstGeom prst="line">
              <a:avLst/>
            </a:prstGeom>
            <a:grp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06" name="Line 32" descr="实心菱形"/>
            <p:cNvSpPr>
              <a:spLocks noChangeShapeType="1"/>
            </p:cNvSpPr>
            <p:nvPr/>
          </p:nvSpPr>
          <p:spPr bwMode="auto">
            <a:xfrm>
              <a:off x="432" y="3888"/>
              <a:ext cx="4656" cy="0"/>
            </a:xfrm>
            <a:prstGeom prst="line">
              <a:avLst/>
            </a:prstGeom>
            <a:grp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41057" name="Line 33"/>
          <p:cNvSpPr/>
          <p:nvPr/>
        </p:nvSpPr>
        <p:spPr>
          <a:xfrm>
            <a:off x="5181600" y="3581400"/>
            <a:ext cx="747713" cy="0"/>
          </a:xfrm>
          <a:prstGeom prst="line">
            <a:avLst/>
          </a:prstGeom>
          <a:ln w="38100" cap="sq" cmpd="sng">
            <a:solidFill>
              <a:srgbClr val="0000FF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641058" name="Line 34"/>
          <p:cNvSpPr/>
          <p:nvPr/>
        </p:nvSpPr>
        <p:spPr>
          <a:xfrm>
            <a:off x="5257800" y="2895600"/>
            <a:ext cx="728663" cy="0"/>
          </a:xfrm>
          <a:prstGeom prst="line">
            <a:avLst/>
          </a:prstGeom>
          <a:ln w="38100" cap="sq" cmpd="sng">
            <a:solidFill>
              <a:srgbClr val="0000FF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641059" name="Line 35"/>
          <p:cNvSpPr/>
          <p:nvPr/>
        </p:nvSpPr>
        <p:spPr>
          <a:xfrm>
            <a:off x="5257800" y="2268538"/>
            <a:ext cx="747713" cy="0"/>
          </a:xfrm>
          <a:prstGeom prst="line">
            <a:avLst/>
          </a:prstGeom>
          <a:ln w="38100" cap="sq" cmpd="sng">
            <a:solidFill>
              <a:srgbClr val="0000FF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641060" name="AutoShape 36"/>
          <p:cNvSpPr>
            <a:spLocks noChangeArrowheads="1"/>
          </p:cNvSpPr>
          <p:nvPr/>
        </p:nvSpPr>
        <p:spPr bwMode="auto">
          <a:xfrm>
            <a:off x="1844675" y="1666875"/>
            <a:ext cx="1943100" cy="2257425"/>
          </a:xfrm>
          <a:prstGeom prst="cloudCallout">
            <a:avLst>
              <a:gd name="adj1" fmla="val 32296"/>
              <a:gd name="adj2" fmla="val -67088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可以理解为一维指针数组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* a[3]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41061" name="AutoShape 37"/>
          <p:cNvSpPr>
            <a:spLocks noChangeArrowheads="1"/>
          </p:cNvSpPr>
          <p:nvPr/>
        </p:nvSpPr>
        <p:spPr bwMode="auto">
          <a:xfrm>
            <a:off x="8686800" y="1524000"/>
            <a:ext cx="1873250" cy="2732088"/>
          </a:xfrm>
          <a:prstGeom prst="cloudCallout">
            <a:avLst>
              <a:gd name="adj1" fmla="val -63782"/>
              <a:gd name="adj2" fmla="val -19375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每一行相当于一个具有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个元素的一维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int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型数组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10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10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410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4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6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410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6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5" dur="500"/>
                                        <p:tgtEl>
                                          <p:spTgt spid="6410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0" dur="500"/>
                                        <p:tgtEl>
                                          <p:spTgt spid="64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  <p:bldP spid="641028" grpId="0" animBg="1" build="p"/>
      <p:bldP spid="641029" grpId="0" animBg="1" build="p"/>
      <p:bldP spid="641030" grpId="0" animBg="1" build="p"/>
      <p:bldP spid="641031" grpId="0" animBg="1" build="p"/>
      <p:bldP spid="641032" grpId="0" animBg="1" build="p"/>
      <p:bldP spid="641033" grpId="0" animBg="1" build="p"/>
      <p:bldP spid="641034" grpId="0" animBg="1" build="p"/>
      <p:bldP spid="641035" grpId="0" animBg="1" build="p"/>
      <p:bldP spid="641036" grpId="0" animBg="1" build="p"/>
      <p:bldP spid="641037" grpId="0" animBg="1" build="p"/>
      <p:bldP spid="641038" grpId="0" animBg="1" build="p"/>
      <p:bldP spid="641039" grpId="0" animBg="1" build="p"/>
      <p:bldP spid="641040" grpId="0" build="p"/>
      <p:bldP spid="641060" grpId="0" bldLvl="0" animBg="1"/>
      <p:bldP spid="641061" grpId="0" animBg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2063750" y="188913"/>
            <a:ext cx="71628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</a:rPr>
              <a:t>6-9  </a:t>
            </a:r>
            <a:r>
              <a:rPr lang="zh-CN" altLang="en-US" sz="3200" b="1" dirty="0">
                <a:solidFill>
                  <a:srgbClr val="C00000"/>
                </a:solidFill>
              </a:rPr>
              <a:t>二维数组举例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2166938" y="1428750"/>
            <a:ext cx="7239000" cy="48768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void main()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	int array2[2][3]={{11,12,13},{21,22,23}};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for(int i=0;i&lt;2;i++)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{  cout&lt;&lt; </a:t>
            </a:r>
            <a:r>
              <a:rPr lang="en-US" altLang="zh-CN" sz="2000" b="1" dirty="0">
                <a:solidFill>
                  <a:schemeClr val="accent2"/>
                </a:solidFill>
              </a:rPr>
              <a:t>*(array2+i)</a:t>
            </a:r>
            <a:r>
              <a:rPr lang="en-US" altLang="zh-CN" sz="2000" b="1" dirty="0"/>
              <a:t> &lt;&lt;endl;	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    for(int j=0;j&lt;3;j++)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{  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cout&lt;&lt;</a:t>
            </a:r>
            <a:r>
              <a:rPr lang="en-US" altLang="zh-CN" sz="2000" b="1" dirty="0">
                <a:solidFill>
                  <a:srgbClr val="FF3300"/>
                </a:solidFill>
              </a:rPr>
              <a:t>*(*(array2+i)+j) </a:t>
            </a:r>
            <a:r>
              <a:rPr lang="en-US" altLang="zh-CN" sz="2000" b="1" dirty="0"/>
              <a:t>&lt;&lt;" ";   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}	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    cout&lt;&lt;endl;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215047" name="Rectangle 7"/>
          <p:cNvSpPr/>
          <p:nvPr/>
        </p:nvSpPr>
        <p:spPr>
          <a:xfrm>
            <a:off x="2424113" y="2852738"/>
            <a:ext cx="2891790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 cout&lt;&lt; array2 &lt;&lt;endl;</a:t>
            </a:r>
            <a:endParaRPr lang="en-US" altLang="zh-CN" sz="2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855913" y="5060950"/>
            <a:ext cx="3812540" cy="33718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或者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array2[i][j]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&lt;&lt;" ";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5063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0" y="620713"/>
            <a:ext cx="1663700" cy="1522412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</p:pic>
      <p:sp>
        <p:nvSpPr>
          <p:cNvPr id="8" name="Rectangle 7"/>
          <p:cNvSpPr/>
          <p:nvPr/>
        </p:nvSpPr>
        <p:spPr>
          <a:xfrm>
            <a:off x="3143250" y="4292600"/>
            <a:ext cx="3529330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 cout&lt;&lt; *(array2+i)+j</a:t>
            </a:r>
            <a:r>
              <a:rPr lang="en-US" altLang="zh-CN" sz="2000" b="1" dirty="0">
                <a:latin typeface="Arial" panose="020B0604020202020204" pitchFamily="34" charset="0"/>
              </a:rPr>
              <a:t>&lt;&lt;"    "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;</a:t>
            </a:r>
            <a:endParaRPr lang="en-US" altLang="zh-CN" sz="2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pic>
        <p:nvPicPr>
          <p:cNvPr id="4506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2935288"/>
            <a:ext cx="4208463" cy="1214437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</p:pic>
      <p:sp>
        <p:nvSpPr>
          <p:cNvPr id="2" name="Rectangle 7"/>
          <p:cNvSpPr/>
          <p:nvPr/>
        </p:nvSpPr>
        <p:spPr>
          <a:xfrm>
            <a:off x="7607618" y="2276793"/>
            <a:ext cx="2361565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 int (*p)[3]=array2;</a:t>
            </a:r>
            <a:endParaRPr lang="en-US" altLang="zh-CN" sz="2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1" name="内容占位符 46"/>
          <p:cNvSpPr>
            <a:spLocks noGrp="1"/>
          </p:cNvSpPr>
          <p:nvPr>
            <p:ph idx="1"/>
          </p:nvPr>
        </p:nvSpPr>
        <p:spPr>
          <a:xfrm>
            <a:off x="1953260" y="962660"/>
            <a:ext cx="8464550" cy="5184775"/>
          </a:xfrm>
        </p:spPr>
        <p:txBody>
          <a:bodyPr/>
          <a:p>
            <a:pPr>
              <a:buFont typeface="Georgia" panose="02040502050405020303" pitchFamily="18" charset="0"/>
              <a:buNone/>
            </a:pPr>
            <a:r>
              <a:rPr lang="zh-CN" altLang="en-US" sz="2400"/>
              <a:t>对比指针数组</a:t>
            </a:r>
            <a:r>
              <a:rPr lang="en-US" altLang="zh-CN" sz="2400">
                <a:sym typeface="+mn-ea"/>
              </a:rPr>
              <a:t>int *pLine[3] = { line1, line2, line3 };</a:t>
            </a:r>
            <a:endParaRPr lang="zh-CN" altLang="en-US" sz="2400"/>
          </a:p>
          <a:p>
            <a:pPr>
              <a:buFont typeface="Georgia" panose="02040502050405020303" pitchFamily="18" charset="0"/>
              <a:buNone/>
            </a:pPr>
            <a:r>
              <a:rPr lang="zh-CN" altLang="en-US" sz="2400"/>
              <a:t>和二维数组</a:t>
            </a:r>
            <a:r>
              <a:rPr lang="en-US" altLang="zh-CN" sz="2400"/>
              <a:t> int array2[3][3] ={ { 1,0,0 }, { 0,1,0 }, { 0,0,1 } };</a:t>
            </a:r>
            <a:endParaRPr lang="zh-CN" altLang="en-US" sz="2400"/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2667520" y="2504331"/>
            <a:ext cx="690563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3358083" y="2504331"/>
            <a:ext cx="692150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5" name="Rectangle 4"/>
          <p:cNvSpPr>
            <a:spLocks noChangeArrowheads="1"/>
          </p:cNvSpPr>
          <p:nvPr/>
        </p:nvSpPr>
        <p:spPr bwMode="auto">
          <a:xfrm>
            <a:off x="4040087" y="2504331"/>
            <a:ext cx="683246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2667520" y="3382219"/>
            <a:ext cx="69056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7" name="Rectangle 6"/>
          <p:cNvSpPr>
            <a:spLocks noChangeArrowheads="1"/>
          </p:cNvSpPr>
          <p:nvPr/>
        </p:nvSpPr>
        <p:spPr bwMode="auto">
          <a:xfrm>
            <a:off x="3358083" y="3382219"/>
            <a:ext cx="692150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8" name="Rectangle 7"/>
          <p:cNvSpPr>
            <a:spLocks noChangeArrowheads="1"/>
          </p:cNvSpPr>
          <p:nvPr/>
        </p:nvSpPr>
        <p:spPr bwMode="auto">
          <a:xfrm>
            <a:off x="4039120" y="3382219"/>
            <a:ext cx="68421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5840932" y="3382219"/>
            <a:ext cx="685799" cy="4397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60" name="Rectangle 10"/>
          <p:cNvSpPr>
            <a:spLocks noChangeArrowheads="1"/>
          </p:cNvSpPr>
          <p:nvPr/>
        </p:nvSpPr>
        <p:spPr bwMode="auto">
          <a:xfrm>
            <a:off x="6515620" y="3382219"/>
            <a:ext cx="690563" cy="4397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61" name="Rectangle 11"/>
          <p:cNvSpPr>
            <a:spLocks noChangeArrowheads="1"/>
          </p:cNvSpPr>
          <p:nvPr/>
        </p:nvSpPr>
        <p:spPr bwMode="auto">
          <a:xfrm>
            <a:off x="7607820" y="3382219"/>
            <a:ext cx="69056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62" name="Rectangle 12"/>
          <p:cNvSpPr>
            <a:spLocks noChangeArrowheads="1"/>
          </p:cNvSpPr>
          <p:nvPr/>
        </p:nvSpPr>
        <p:spPr bwMode="auto">
          <a:xfrm>
            <a:off x="8298383" y="3382219"/>
            <a:ext cx="682004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63" name="Rectangle 13"/>
          <p:cNvSpPr>
            <a:spLocks noChangeArrowheads="1"/>
          </p:cNvSpPr>
          <p:nvPr/>
        </p:nvSpPr>
        <p:spPr bwMode="auto">
          <a:xfrm>
            <a:off x="8985770" y="3382219"/>
            <a:ext cx="69056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53264" name="AutoShape 23"/>
          <p:cNvCxnSpPr>
            <a:cxnSpLocks noChangeShapeType="1"/>
          </p:cNvCxnSpPr>
          <p:nvPr/>
        </p:nvCxnSpPr>
        <p:spPr bwMode="auto">
          <a:xfrm flipH="1">
            <a:off x="3139008" y="2199531"/>
            <a:ext cx="635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24"/>
          <p:cNvCxnSpPr>
            <a:cxnSpLocks noChangeShapeType="1"/>
          </p:cNvCxnSpPr>
          <p:nvPr/>
        </p:nvCxnSpPr>
        <p:spPr bwMode="auto">
          <a:xfrm flipH="1">
            <a:off x="3012008" y="2802781"/>
            <a:ext cx="11112" cy="579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25"/>
          <p:cNvCxnSpPr>
            <a:cxnSpLocks noChangeShapeType="1"/>
          </p:cNvCxnSpPr>
          <p:nvPr/>
        </p:nvCxnSpPr>
        <p:spPr bwMode="auto">
          <a:xfrm flipH="1">
            <a:off x="5513908" y="3174256"/>
            <a:ext cx="9525" cy="20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26"/>
          <p:cNvCxnSpPr>
            <a:cxnSpLocks noChangeShapeType="1"/>
          </p:cNvCxnSpPr>
          <p:nvPr/>
        </p:nvCxnSpPr>
        <p:spPr bwMode="auto">
          <a:xfrm flipH="1">
            <a:off x="3704158" y="3174256"/>
            <a:ext cx="1809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27"/>
          <p:cNvCxnSpPr>
            <a:cxnSpLocks noChangeShapeType="1"/>
          </p:cNvCxnSpPr>
          <p:nvPr/>
        </p:nvCxnSpPr>
        <p:spPr bwMode="auto">
          <a:xfrm flipV="1">
            <a:off x="3707333" y="2802781"/>
            <a:ext cx="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8"/>
          <p:cNvCxnSpPr>
            <a:cxnSpLocks noChangeShapeType="1"/>
          </p:cNvCxnSpPr>
          <p:nvPr/>
        </p:nvCxnSpPr>
        <p:spPr bwMode="auto">
          <a:xfrm flipV="1">
            <a:off x="4420120" y="2802781"/>
            <a:ext cx="4763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9"/>
          <p:cNvCxnSpPr>
            <a:cxnSpLocks noChangeShapeType="1"/>
          </p:cNvCxnSpPr>
          <p:nvPr/>
        </p:nvCxnSpPr>
        <p:spPr bwMode="auto">
          <a:xfrm>
            <a:off x="4429645" y="3082181"/>
            <a:ext cx="35226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AutoShape 30"/>
          <p:cNvCxnSpPr>
            <a:cxnSpLocks noChangeShapeType="1"/>
          </p:cNvCxnSpPr>
          <p:nvPr/>
        </p:nvCxnSpPr>
        <p:spPr bwMode="auto">
          <a:xfrm flipH="1">
            <a:off x="7944370" y="3083769"/>
            <a:ext cx="14288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2" name="Text Box 39"/>
          <p:cNvSpPr txBox="1">
            <a:spLocks noChangeArrowheads="1"/>
          </p:cNvSpPr>
          <p:nvPr/>
        </p:nvSpPr>
        <p:spPr bwMode="auto">
          <a:xfrm>
            <a:off x="2496070" y="2556719"/>
            <a:ext cx="1027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pLine[0]</a:t>
            </a: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73" name="Text Box 40"/>
          <p:cNvSpPr txBox="1">
            <a:spLocks noChangeArrowheads="1"/>
          </p:cNvSpPr>
          <p:nvPr/>
        </p:nvSpPr>
        <p:spPr bwMode="auto">
          <a:xfrm>
            <a:off x="3213620" y="2556719"/>
            <a:ext cx="1027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pLine[1]</a:t>
            </a: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74" name="Text Box 41"/>
          <p:cNvSpPr txBox="1">
            <a:spLocks noChangeArrowheads="1"/>
          </p:cNvSpPr>
          <p:nvPr/>
        </p:nvSpPr>
        <p:spPr bwMode="auto">
          <a:xfrm>
            <a:off x="3918470" y="2556719"/>
            <a:ext cx="1027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pLine[2]</a:t>
            </a: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75" name="Text Box 42"/>
          <p:cNvSpPr txBox="1">
            <a:spLocks noChangeArrowheads="1"/>
          </p:cNvSpPr>
          <p:nvPr/>
        </p:nvSpPr>
        <p:spPr bwMode="auto">
          <a:xfrm>
            <a:off x="5153545" y="3904505"/>
            <a:ext cx="21478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指针数组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76" name="Rectangle 14"/>
          <p:cNvSpPr>
            <a:spLocks noChangeArrowheads="1"/>
          </p:cNvSpPr>
          <p:nvPr/>
        </p:nvSpPr>
        <p:spPr bwMode="auto">
          <a:xfrm>
            <a:off x="2904058" y="4852244"/>
            <a:ext cx="690562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77" name="Rectangle 15"/>
          <p:cNvSpPr>
            <a:spLocks noChangeArrowheads="1"/>
          </p:cNvSpPr>
          <p:nvPr/>
        </p:nvSpPr>
        <p:spPr bwMode="auto">
          <a:xfrm>
            <a:off x="3606453" y="4852244"/>
            <a:ext cx="699467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78" name="Rectangle 16"/>
          <p:cNvSpPr>
            <a:spLocks noChangeArrowheads="1"/>
          </p:cNvSpPr>
          <p:nvPr/>
        </p:nvSpPr>
        <p:spPr bwMode="auto">
          <a:xfrm>
            <a:off x="4312568" y="4852244"/>
            <a:ext cx="68324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79" name="Rectangle 17"/>
          <p:cNvSpPr>
            <a:spLocks noChangeArrowheads="1"/>
          </p:cNvSpPr>
          <p:nvPr/>
        </p:nvSpPr>
        <p:spPr bwMode="auto">
          <a:xfrm>
            <a:off x="5001145" y="4852244"/>
            <a:ext cx="690563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0" name="Rectangle 18"/>
          <p:cNvSpPr>
            <a:spLocks noChangeArrowheads="1"/>
          </p:cNvSpPr>
          <p:nvPr/>
        </p:nvSpPr>
        <p:spPr bwMode="auto">
          <a:xfrm>
            <a:off x="5691707" y="4852244"/>
            <a:ext cx="693737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1" name="Rectangle 19"/>
          <p:cNvSpPr>
            <a:spLocks noChangeArrowheads="1"/>
          </p:cNvSpPr>
          <p:nvPr/>
        </p:nvSpPr>
        <p:spPr bwMode="auto">
          <a:xfrm>
            <a:off x="6385446" y="4852244"/>
            <a:ext cx="679450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2" name="Rectangle 20"/>
          <p:cNvSpPr>
            <a:spLocks noChangeArrowheads="1"/>
          </p:cNvSpPr>
          <p:nvPr/>
        </p:nvSpPr>
        <p:spPr bwMode="auto">
          <a:xfrm>
            <a:off x="7064895" y="4852244"/>
            <a:ext cx="693738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3" name="Rectangle 21"/>
          <p:cNvSpPr>
            <a:spLocks noChangeArrowheads="1"/>
          </p:cNvSpPr>
          <p:nvPr/>
        </p:nvSpPr>
        <p:spPr bwMode="auto">
          <a:xfrm>
            <a:off x="7758633" y="4852244"/>
            <a:ext cx="690562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4" name="Rectangle 22"/>
          <p:cNvSpPr>
            <a:spLocks noChangeArrowheads="1"/>
          </p:cNvSpPr>
          <p:nvPr/>
        </p:nvSpPr>
        <p:spPr bwMode="auto">
          <a:xfrm>
            <a:off x="8452197" y="4852244"/>
            <a:ext cx="690562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5" name="Text Box 31"/>
          <p:cNvSpPr txBox="1">
            <a:spLocks noChangeArrowheads="1"/>
          </p:cNvSpPr>
          <p:nvPr/>
        </p:nvSpPr>
        <p:spPr bwMode="auto">
          <a:xfrm>
            <a:off x="2689745" y="5549156"/>
            <a:ext cx="1169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array2[0]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6" name="Text Box 32"/>
          <p:cNvSpPr txBox="1">
            <a:spLocks noChangeArrowheads="1"/>
          </p:cNvSpPr>
          <p:nvPr/>
        </p:nvSpPr>
        <p:spPr bwMode="auto">
          <a:xfrm>
            <a:off x="4755083" y="5549156"/>
            <a:ext cx="116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array2[1]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7" name="Text Box 33"/>
          <p:cNvSpPr txBox="1">
            <a:spLocks noChangeArrowheads="1"/>
          </p:cNvSpPr>
          <p:nvPr/>
        </p:nvSpPr>
        <p:spPr bwMode="auto">
          <a:xfrm>
            <a:off x="6828358" y="5549156"/>
            <a:ext cx="1166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array2[2]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3288" name="AutoShape 34"/>
          <p:cNvCxnSpPr>
            <a:cxnSpLocks noChangeShapeType="1"/>
          </p:cNvCxnSpPr>
          <p:nvPr/>
        </p:nvCxnSpPr>
        <p:spPr bwMode="auto">
          <a:xfrm flipV="1">
            <a:off x="3275533" y="5296744"/>
            <a:ext cx="0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9" name="AutoShape 35"/>
          <p:cNvCxnSpPr>
            <a:cxnSpLocks noChangeShapeType="1"/>
          </p:cNvCxnSpPr>
          <p:nvPr/>
        </p:nvCxnSpPr>
        <p:spPr bwMode="auto">
          <a:xfrm flipV="1">
            <a:off x="5339283" y="5296744"/>
            <a:ext cx="6350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0" name="Text Box 36"/>
          <p:cNvSpPr txBox="1">
            <a:spLocks noChangeArrowheads="1"/>
          </p:cNvSpPr>
          <p:nvPr/>
        </p:nvSpPr>
        <p:spPr bwMode="auto">
          <a:xfrm>
            <a:off x="2689745" y="4217244"/>
            <a:ext cx="1169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array2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3291" name="AutoShape 37"/>
          <p:cNvCxnSpPr>
            <a:cxnSpLocks noChangeShapeType="1"/>
          </p:cNvCxnSpPr>
          <p:nvPr/>
        </p:nvCxnSpPr>
        <p:spPr bwMode="auto">
          <a:xfrm flipV="1">
            <a:off x="7412558" y="5296744"/>
            <a:ext cx="0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92" name="AutoShape 38"/>
          <p:cNvCxnSpPr>
            <a:cxnSpLocks noChangeShapeType="1"/>
          </p:cNvCxnSpPr>
          <p:nvPr/>
        </p:nvCxnSpPr>
        <p:spPr bwMode="auto">
          <a:xfrm>
            <a:off x="3275533" y="4553794"/>
            <a:ext cx="0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3" name="Text Box 43"/>
          <p:cNvSpPr txBox="1">
            <a:spLocks noChangeArrowheads="1"/>
          </p:cNvSpPr>
          <p:nvPr/>
        </p:nvSpPr>
        <p:spPr bwMode="auto">
          <a:xfrm>
            <a:off x="5091633" y="5935489"/>
            <a:ext cx="2149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二维数组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Text Box 36"/>
          <p:cNvSpPr txBox="1">
            <a:spLocks noChangeArrowheads="1"/>
          </p:cNvSpPr>
          <p:nvPr/>
        </p:nvSpPr>
        <p:spPr bwMode="auto">
          <a:xfrm>
            <a:off x="2567508" y="1916956"/>
            <a:ext cx="116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pLine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9"/>
          <p:cNvSpPr>
            <a:spLocks noChangeArrowheads="1"/>
          </p:cNvSpPr>
          <p:nvPr/>
        </p:nvSpPr>
        <p:spPr bwMode="auto">
          <a:xfrm>
            <a:off x="5148783" y="3382218"/>
            <a:ext cx="690562" cy="4397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133600" y="76200"/>
            <a:ext cx="7162800" cy="685800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2800" b="1" dirty="0">
                <a:solidFill>
                  <a:srgbClr val="CC3300"/>
                </a:solidFill>
              </a:rPr>
              <a:t>二维数组的指针</a:t>
            </a:r>
            <a:endParaRPr lang="zh-CN" altLang="en-US" sz="2800" b="1" dirty="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0" name="Rectangle 6"/>
          <p:cNvSpPr/>
          <p:nvPr/>
        </p:nvSpPr>
        <p:spPr>
          <a:xfrm>
            <a:off x="1447165" y="1214755"/>
            <a:ext cx="10143490" cy="47529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指针变量作为形参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在函数调用时将实参的地址传递给形参，使实参和形参指针变量指向同一内存单元。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通过在被调用函数中直接处理主调函数中的数据，而将函数的处理结果返回给调用者。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实参是数组名时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形参可以是指针变量。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3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6.2.8 </a:t>
            </a:r>
            <a:r>
              <a:rPr lang="zh-CN" altLang="en-US" sz="3200" b="1" dirty="0"/>
              <a:t>用指针作为函数参数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/>
          <p:nvPr/>
        </p:nvSpPr>
        <p:spPr>
          <a:xfrm>
            <a:off x="551815" y="764540"/>
            <a:ext cx="8429625" cy="2738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US" sz="2000" b="1" dirty="0">
                <a:latin typeface="Arial" panose="020B0604020202020204" pitchFamily="34" charset="0"/>
              </a:rPr>
              <a:t>#</a:t>
            </a:r>
            <a:r>
              <a:rPr lang="en-US" altLang="zh-CN" sz="2000" b="1" dirty="0">
                <a:latin typeface="Arial" panose="020B0604020202020204" pitchFamily="34" charset="0"/>
              </a:rPr>
              <a:t>include 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void  splitfloat(float x, int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*intpart</a:t>
            </a:r>
            <a:r>
              <a:rPr lang="en-US" altLang="zh-CN" sz="2000" b="1" dirty="0">
                <a:latin typeface="Arial" panose="020B0604020202020204" pitchFamily="34" charset="0"/>
              </a:rPr>
              <a:t>, float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*fracpart</a:t>
            </a:r>
            <a:r>
              <a:rPr lang="en-US" altLang="zh-CN" sz="2000" b="1" dirty="0">
                <a:latin typeface="Arial" panose="020B0604020202020204" pitchFamily="34" charset="0"/>
              </a:rPr>
              <a:t>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*intpart </a:t>
            </a:r>
            <a:r>
              <a:rPr lang="en-US" altLang="zh-CN" sz="2000" b="1" dirty="0">
                <a:latin typeface="Arial" panose="020B0604020202020204" pitchFamily="34" charset="0"/>
              </a:rPr>
              <a:t>= int(x);	                // </a:t>
            </a:r>
            <a:r>
              <a:rPr lang="zh-CN" altLang="en-US" sz="2000" b="1" dirty="0">
                <a:latin typeface="Arial" panose="020B0604020202020204" pitchFamily="34" charset="0"/>
              </a:rPr>
              <a:t>取</a:t>
            </a:r>
            <a:r>
              <a:rPr lang="en-US" altLang="zh-CN" sz="2000" b="1" dirty="0">
                <a:latin typeface="Arial" panose="020B0604020202020204" pitchFamily="34" charset="0"/>
              </a:rPr>
              <a:t>x</a:t>
            </a:r>
            <a:r>
              <a:rPr lang="zh-CN" altLang="en-US" sz="2000" b="1" dirty="0">
                <a:latin typeface="Arial" panose="020B0604020202020204" pitchFamily="34" charset="0"/>
              </a:rPr>
              <a:t>的整数部分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*fracpart </a:t>
            </a:r>
            <a:r>
              <a:rPr lang="en-US" altLang="zh-CN" sz="2000" b="1" dirty="0">
                <a:latin typeface="Arial" panose="020B0604020202020204" pitchFamily="34" charset="0"/>
              </a:rPr>
              <a:t>= x - *intpart;       //</a:t>
            </a:r>
            <a:r>
              <a:rPr lang="zh-CN" altLang="en-US" sz="2000" b="1" dirty="0">
                <a:latin typeface="Arial" panose="020B0604020202020204" pitchFamily="34" charset="0"/>
              </a:rPr>
              <a:t>取</a:t>
            </a:r>
            <a:r>
              <a:rPr lang="en-US" altLang="zh-CN" sz="2000" b="1" dirty="0">
                <a:latin typeface="Arial" panose="020B0604020202020204" pitchFamily="34" charset="0"/>
              </a:rPr>
              <a:t>x</a:t>
            </a:r>
            <a:r>
              <a:rPr lang="zh-CN" altLang="en-US" sz="2000" b="1" dirty="0">
                <a:latin typeface="Arial" panose="020B0604020202020204" pitchFamily="34" charset="0"/>
              </a:rPr>
              <a:t>的小数部分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551498" y="3357245"/>
            <a:ext cx="8786812" cy="32750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void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  int i, n;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float x, f;	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cout &lt;&lt; "Enter three float point numbers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</a:rPr>
              <a:t>"&lt;&lt; 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for (i = 0; i &lt; 3; 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{     cin &gt;&gt; x;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	splitfloat(x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,&amp;n,&amp;f</a:t>
            </a:r>
            <a:r>
              <a:rPr lang="en-US" altLang="zh-CN" sz="2000" b="1" dirty="0">
                <a:latin typeface="Arial" panose="020B0604020202020204" pitchFamily="34" charset="0"/>
              </a:rPr>
              <a:t>);       //</a:t>
            </a:r>
            <a:r>
              <a:rPr lang="zh-CN" altLang="en-US" sz="2000" b="1" dirty="0">
                <a:latin typeface="Arial" panose="020B0604020202020204" pitchFamily="34" charset="0"/>
              </a:rPr>
              <a:t>变量地址做实参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	cout &lt;&lt; "Integer Part is " &lt;&lt;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             &lt;&lt; "   Fraction Part is " &lt;&lt;</a:t>
            </a:r>
            <a:r>
              <a:rPr lang="en-US" altLang="zh-CN" sz="2000" b="1" dirty="0">
                <a:solidFill>
                  <a:srgbClr val="66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f </a:t>
            </a:r>
            <a:r>
              <a:rPr lang="en-US" altLang="zh-CN" sz="2000" b="1" dirty="0">
                <a:latin typeface="Arial" panose="020B0604020202020204" pitchFamily="34" charset="0"/>
              </a:rPr>
              <a:t>&lt;&lt; 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888480" y="764540"/>
            <a:ext cx="5318125" cy="258572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Enter three floa</a:t>
            </a:r>
            <a:r>
              <a:rPr lang="en-US" altLang="zh-CN" sz="2000" b="1" dirty="0">
                <a:latin typeface="Arial" panose="020B0604020202020204" pitchFamily="34" charset="0"/>
              </a:rPr>
              <a:t>t</a:t>
            </a:r>
            <a:r>
              <a:rPr lang="en-US" altLang="zh-CN" sz="2000" b="1" dirty="0">
                <a:latin typeface="Arial" panose="020B0604020202020204" pitchFamily="34" charset="0"/>
              </a:rPr>
              <a:t> point numbers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4.7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Integer Part is 4   Fraction Part is 0.7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8.913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Integer Part is 8   Fraction Part is 0.913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-4.7518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Integer Part is -4   Fraction Part is -0.7518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 txBox="1"/>
          <p:nvPr/>
        </p:nvSpPr>
        <p:spPr>
          <a:xfrm>
            <a:off x="1738313" y="188913"/>
            <a:ext cx="8929687" cy="5000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6.10 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读入三个浮点数，将整数部分和小数部分分别输出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uild="allAtOnce"/>
      <p:bldP spid="8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/>
          <p:nvPr/>
        </p:nvSpPr>
        <p:spPr>
          <a:xfrm>
            <a:off x="1348105" y="908050"/>
            <a:ext cx="10055860" cy="136461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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函数的返回值是地址时，该函数就是指针型函数。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目的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在函数结束时把大量数据从被调函数返回到主调函数中。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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指针函数的一般定义形式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: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Wingdings 2" panose="05020102010507070707" pitchFamily="18" charset="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83615" y="2564448"/>
            <a:ext cx="2997200" cy="1358900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995C"/>
            </a:prstShdw>
          </a:effectLst>
        </p:spPr>
        <p:txBody>
          <a:bodyPr wrap="none"/>
          <a:lstStyle/>
          <a:p>
            <a:r>
              <a:rPr lang="zh-CN" altLang="en-US" b="1" dirty="0">
                <a:latin typeface="Arial" panose="020B0604020202020204" pitchFamily="34" charset="0"/>
                <a:ea typeface="隶书" panose="02010509060101010101" pitchFamily="49" charset="-122"/>
              </a:rPr>
              <a:t>数据类型　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*函数名</a:t>
            </a:r>
            <a:r>
              <a:rPr lang="en-US" altLang="zh-CN" b="1" dirty="0"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ea typeface="隶书" panose="02010509060101010101" pitchFamily="49" charset="-122"/>
              </a:rPr>
              <a:t>参数表</a:t>
            </a:r>
            <a:r>
              <a:rPr lang="en-US" altLang="zh-CN" b="1" dirty="0">
                <a:latin typeface="Arial" panose="020B0604020202020204" pitchFamily="34" charset="0"/>
                <a:ea typeface="隶书" panose="02010509060101010101" pitchFamily="49" charset="-122"/>
              </a:rPr>
              <a:t>)</a:t>
            </a:r>
            <a:endParaRPr lang="en-US" altLang="zh-CN" b="1" dirty="0"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隶书" panose="02010509060101010101" pitchFamily="49" charset="-122"/>
              </a:rPr>
              <a:t>{</a:t>
            </a:r>
            <a:endParaRPr lang="en-US" altLang="zh-CN" b="1" dirty="0"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隶书" panose="02010509060101010101" pitchFamily="49" charset="-122"/>
              </a:rPr>
              <a:t>　　</a:t>
            </a:r>
            <a:r>
              <a:rPr lang="en-US" altLang="zh-CN" b="1" dirty="0">
                <a:latin typeface="Arial" panose="020B0604020202020204" pitchFamily="34" charset="0"/>
                <a:ea typeface="隶书" panose="02010509060101010101" pitchFamily="49" charset="-122"/>
              </a:rPr>
              <a:t>….</a:t>
            </a:r>
            <a:endParaRPr lang="zh-CN" altLang="en-US" b="1" dirty="0"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隶书" panose="02010509060101010101" pitchFamily="49" charset="-122"/>
              </a:rPr>
              <a:t>}</a:t>
            </a:r>
            <a:endParaRPr lang="en-US" altLang="zh-CN" b="1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4813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6.2.9 </a:t>
            </a:r>
            <a:r>
              <a:rPr lang="zh-CN" altLang="en-US" sz="3200" b="1" dirty="0"/>
              <a:t>指针型函数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5325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2128" y="2348865"/>
            <a:ext cx="5548312" cy="3878263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/>
          </p:cNvSpPr>
          <p:nvPr>
            <p:ph idx="1"/>
          </p:nvPr>
        </p:nvSpPr>
        <p:spPr>
          <a:xfrm>
            <a:off x="2101850" y="970280"/>
            <a:ext cx="9194800" cy="1800225"/>
          </a:xfrm>
          <a:noFill/>
          <a:ln>
            <a:noFill/>
          </a:ln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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含义：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每个函数都占用一段内存单元，被分配一个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入口地址（起始地址）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指向函数地址的指针称为函数的指针。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81050" lvl="1" indent="-20955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函数调用：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函数名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参数表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781050" lvl="1" indent="-20955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实质就是：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函数起始地址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参数表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24" name="Text Box 4"/>
          <p:cNvSpPr txBox="1"/>
          <p:nvPr/>
        </p:nvSpPr>
        <p:spPr>
          <a:xfrm>
            <a:off x="2063750" y="2708275"/>
            <a:ext cx="8212138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和数组名代表数组起始地址一样，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函数名代表函数入口地址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25" name="Line 5"/>
          <p:cNvSpPr/>
          <p:nvPr/>
        </p:nvSpPr>
        <p:spPr>
          <a:xfrm>
            <a:off x="4872038" y="2636838"/>
            <a:ext cx="4752975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157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6.2.10  </a:t>
            </a:r>
            <a:r>
              <a:rPr lang="zh-CN" altLang="en-US" sz="3200" b="1" dirty="0"/>
              <a:t>指向函数的指针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782888" y="3257550"/>
            <a:ext cx="2713037" cy="3600450"/>
            <a:chOff x="192" y="144"/>
            <a:chExt cx="2880" cy="417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65" y="858"/>
              <a:ext cx="811" cy="274"/>
            </a:xfrm>
            <a:prstGeom prst="rect">
              <a:avLst/>
            </a:prstGeom>
            <a:noFill/>
            <a:ln w="28575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指令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65" y="1133"/>
              <a:ext cx="811" cy="221"/>
            </a:xfrm>
            <a:prstGeom prst="rect">
              <a:avLst/>
            </a:prstGeom>
            <a:noFill/>
            <a:ln w="28575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9164" name="Line 9"/>
            <p:cNvSpPr/>
            <p:nvPr/>
          </p:nvSpPr>
          <p:spPr>
            <a:xfrm>
              <a:off x="1565" y="1354"/>
              <a:ext cx="0" cy="604"/>
            </a:xfrm>
            <a:prstGeom prst="line">
              <a:avLst/>
            </a:prstGeom>
            <a:ln w="28575" cap="sq" cmpd="sng">
              <a:solidFill>
                <a:srgbClr val="99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65" name="Line 10"/>
            <p:cNvSpPr/>
            <p:nvPr/>
          </p:nvSpPr>
          <p:spPr>
            <a:xfrm>
              <a:off x="2376" y="1354"/>
              <a:ext cx="0" cy="549"/>
            </a:xfrm>
            <a:prstGeom prst="line">
              <a:avLst/>
            </a:prstGeom>
            <a:ln w="28575" cap="sq" cmpd="sng">
              <a:solidFill>
                <a:srgbClr val="99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66" name="Line 11"/>
            <p:cNvSpPr/>
            <p:nvPr/>
          </p:nvSpPr>
          <p:spPr>
            <a:xfrm>
              <a:off x="880" y="584"/>
              <a:ext cx="686" cy="0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47" y="367"/>
              <a:ext cx="5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14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max</a:t>
              </a:r>
              <a:endParaRPr kumimoji="0" lang="en-US" altLang="zh-CN" sz="14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4" y="153"/>
              <a:ext cx="1351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1400" b="1" kern="1200" cap="none" spc="0" normalizeH="0" baseline="0" noProof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00x00501028</a:t>
              </a:r>
              <a:endParaRPr kumimoji="0" lang="en-US" altLang="zh-CN" sz="1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65" y="361"/>
              <a:ext cx="811" cy="221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9170" name="Line 15"/>
            <p:cNvSpPr/>
            <p:nvPr/>
          </p:nvSpPr>
          <p:spPr>
            <a:xfrm>
              <a:off x="1565" y="2066"/>
              <a:ext cx="0" cy="991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71" name="Line 16"/>
            <p:cNvSpPr/>
            <p:nvPr/>
          </p:nvSpPr>
          <p:spPr>
            <a:xfrm>
              <a:off x="1565" y="144"/>
              <a:ext cx="0" cy="495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72" name="Line 17"/>
            <p:cNvSpPr/>
            <p:nvPr/>
          </p:nvSpPr>
          <p:spPr>
            <a:xfrm>
              <a:off x="2381" y="164"/>
              <a:ext cx="0" cy="495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73" name="Line 18"/>
            <p:cNvSpPr/>
            <p:nvPr/>
          </p:nvSpPr>
          <p:spPr>
            <a:xfrm>
              <a:off x="2376" y="2066"/>
              <a:ext cx="0" cy="991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565" y="2886"/>
              <a:ext cx="811" cy="221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565" y="3110"/>
              <a:ext cx="811" cy="221"/>
            </a:xfrm>
            <a:prstGeom prst="rect">
              <a:avLst/>
            </a:prstGeom>
            <a:noFill/>
            <a:ln w="28575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指令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9176" name="Line 21"/>
            <p:cNvSpPr/>
            <p:nvPr/>
          </p:nvSpPr>
          <p:spPr>
            <a:xfrm>
              <a:off x="1565" y="3331"/>
              <a:ext cx="0" cy="989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77" name="Line 22"/>
            <p:cNvSpPr/>
            <p:nvPr/>
          </p:nvSpPr>
          <p:spPr>
            <a:xfrm>
              <a:off x="2376" y="3331"/>
              <a:ext cx="0" cy="989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78" name="AutoShape 23"/>
            <p:cNvSpPr/>
            <p:nvPr/>
          </p:nvSpPr>
          <p:spPr>
            <a:xfrm>
              <a:off x="1314" y="639"/>
              <a:ext cx="189" cy="1427"/>
            </a:xfrm>
            <a:prstGeom prst="leftBrace">
              <a:avLst>
                <a:gd name="adj1" fmla="val 63303"/>
                <a:gd name="adj2" fmla="val 50000"/>
              </a:avLst>
            </a:prstGeom>
            <a:noFill/>
            <a:ln w="28575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>
                <a:buNone/>
              </a:pPr>
              <a:endParaRPr lang="zh-CN" altLang="en-US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49179" name="AutoShape 24"/>
            <p:cNvSpPr/>
            <p:nvPr/>
          </p:nvSpPr>
          <p:spPr>
            <a:xfrm>
              <a:off x="1254" y="3110"/>
              <a:ext cx="249" cy="661"/>
            </a:xfrm>
            <a:prstGeom prst="leftBrace">
              <a:avLst>
                <a:gd name="adj1" fmla="val 21998"/>
                <a:gd name="adj2" fmla="val 50000"/>
              </a:avLst>
            </a:prstGeom>
            <a:noFill/>
            <a:ln w="28575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>
                <a:buNone/>
              </a:pPr>
              <a:endParaRPr lang="zh-CN" altLang="en-US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565" y="3331"/>
              <a:ext cx="811" cy="219"/>
            </a:xfrm>
            <a:prstGeom prst="rect">
              <a:avLst/>
            </a:prstGeom>
            <a:noFill/>
            <a:ln w="28575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指令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565" y="3550"/>
              <a:ext cx="811" cy="221"/>
            </a:xfrm>
            <a:prstGeom prst="rect">
              <a:avLst/>
            </a:prstGeom>
            <a:noFill/>
            <a:ln w="28575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565" y="584"/>
              <a:ext cx="811" cy="274"/>
            </a:xfrm>
            <a:prstGeom prst="rect">
              <a:avLst/>
            </a:prstGeom>
            <a:noFill/>
            <a:ln w="28575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指令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565" y="1855"/>
              <a:ext cx="811" cy="221"/>
            </a:xfrm>
            <a:prstGeom prst="rect">
              <a:avLst/>
            </a:prstGeom>
            <a:noFill/>
            <a:ln w="28575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89" y="1127"/>
              <a:ext cx="951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1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max</a:t>
              </a:r>
              <a:r>
                <a:rPr kumimoji="0" lang="zh-CN" altLang="en-US" sz="1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函数</a:t>
              </a:r>
              <a:endParaRPr kumimoji="0" lang="zh-CN" altLang="en-US" sz="1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07" y="3223"/>
              <a:ext cx="1014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1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main</a:t>
              </a:r>
              <a:r>
                <a:rPr kumimoji="0" lang="zh-CN" altLang="en-US" sz="1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函数</a:t>
              </a:r>
              <a:endParaRPr kumimoji="0" lang="zh-CN" altLang="en-US" sz="1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92" y="2530"/>
              <a:ext cx="1351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1400" b="1" kern="1200" cap="none" spc="0" normalizeH="0" baseline="0" noProof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00x00501016</a:t>
              </a:r>
              <a:endParaRPr kumimoji="0" lang="en-US" altLang="zh-CN" sz="1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9187" name="Line 32"/>
            <p:cNvSpPr/>
            <p:nvPr/>
          </p:nvSpPr>
          <p:spPr>
            <a:xfrm>
              <a:off x="940" y="3086"/>
              <a:ext cx="571" cy="0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55" y="2838"/>
              <a:ext cx="63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14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main</a:t>
              </a:r>
              <a:endParaRPr kumimoji="0" lang="en-US" altLang="zh-CN" sz="1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9189" name="Line 34"/>
            <p:cNvSpPr/>
            <p:nvPr/>
          </p:nvSpPr>
          <p:spPr>
            <a:xfrm>
              <a:off x="2438" y="3442"/>
              <a:ext cx="625" cy="0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90" name="Line 35"/>
            <p:cNvSpPr/>
            <p:nvPr/>
          </p:nvSpPr>
          <p:spPr>
            <a:xfrm flipV="1">
              <a:off x="3064" y="693"/>
              <a:ext cx="0" cy="2749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191" name="Line 36"/>
            <p:cNvSpPr/>
            <p:nvPr/>
          </p:nvSpPr>
          <p:spPr>
            <a:xfrm>
              <a:off x="2448" y="693"/>
              <a:ext cx="624" cy="0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headEnd type="triangle" w="med" len="med"/>
              <a:tailEnd type="none" w="sm" len="sm"/>
            </a:ln>
          </p:spPr>
        </p:sp>
      </p:grpSp>
      <p:sp>
        <p:nvSpPr>
          <p:cNvPr id="37" name="Text Box 2"/>
          <p:cNvSpPr txBox="1"/>
          <p:nvPr/>
        </p:nvSpPr>
        <p:spPr>
          <a:xfrm>
            <a:off x="6238875" y="3425825"/>
            <a:ext cx="2305050" cy="23069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max ( int x, int y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. . .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main (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c = max ( a, b);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8" name="Text Box 4"/>
          <p:cNvSpPr txBox="1"/>
          <p:nvPr/>
        </p:nvSpPr>
        <p:spPr>
          <a:xfrm>
            <a:off x="7391400" y="4427538"/>
            <a:ext cx="2995295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c =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00x00501028 </a:t>
            </a:r>
            <a:r>
              <a:rPr lang="en-US" altLang="zh-CN" sz="2000" b="1" dirty="0">
                <a:latin typeface="Arial" panose="020B0604020202020204" pitchFamily="34" charset="0"/>
              </a:rPr>
              <a:t>( a, b);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248525" y="4827588"/>
            <a:ext cx="647700" cy="33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 build="p"/>
      <p:bldP spid="645124" grpId="0"/>
      <p:bldP spid="37" grpId="0"/>
      <p:bldP spid="38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/>
          </p:cNvSpPr>
          <p:nvPr>
            <p:ph idx="1"/>
          </p:nvPr>
        </p:nvSpPr>
        <p:spPr>
          <a:xfrm>
            <a:off x="1944688" y="1854200"/>
            <a:ext cx="8734425" cy="1752600"/>
          </a:xfrm>
          <a:noFill/>
          <a:ln>
            <a:noFill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声明形式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数据类型  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(*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函数指针名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形参表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9219" name="Rectangle 3"/>
          <p:cNvSpPr/>
          <p:nvPr/>
        </p:nvSpPr>
        <p:spPr>
          <a:xfrm>
            <a:off x="3359150" y="1773238"/>
            <a:ext cx="5473700" cy="762000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649221" name="Rectangle 5"/>
          <p:cNvSpPr/>
          <p:nvPr/>
        </p:nvSpPr>
        <p:spPr>
          <a:xfrm>
            <a:off x="732155" y="981075"/>
            <a:ext cx="10445750" cy="2209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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指向函数的指针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用一个指针变量存放函数的起始地址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，即指向该函数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通过指针变量就可以访问所指向的函数。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9222" name="Text Box 6"/>
          <p:cNvSpPr txBox="1"/>
          <p:nvPr/>
        </p:nvSpPr>
        <p:spPr>
          <a:xfrm>
            <a:off x="1141095" y="2590800"/>
            <a:ext cx="10160635" cy="156845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函数指针在使用之前也要进行赋值，使指针指向一个已经存在的函数代码的起始地址。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2"/>
              </a:buClr>
              <a:buSzPct val="80000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2"/>
              </a:buClr>
              <a:buSzPct val="80000"/>
              <a:buFont typeface="Wingdings 2" panose="05020102010507070707" pitchFamily="18" charset="2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函数指针名＝函数名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9223" name="Rectangle 7"/>
          <p:cNvSpPr/>
          <p:nvPr/>
        </p:nvSpPr>
        <p:spPr>
          <a:xfrm>
            <a:off x="3143885" y="3617595"/>
            <a:ext cx="3311525" cy="541338"/>
          </a:xfrm>
          <a:prstGeom prst="rect">
            <a:avLst/>
          </a:prstGeom>
          <a:noFill/>
          <a:ln w="3810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0183" name="标题 1"/>
          <p:cNvSpPr>
            <a:spLocks noGrp="1"/>
          </p:cNvSpPr>
          <p:nvPr>
            <p:ph type="title"/>
          </p:nvPr>
        </p:nvSpPr>
        <p:spPr>
          <a:xfrm>
            <a:off x="1981200" y="188913"/>
            <a:ext cx="8686800" cy="6477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6.2.10  </a:t>
            </a:r>
            <a:r>
              <a:rPr lang="zh-CN" altLang="en-US" sz="3200" b="1" dirty="0"/>
              <a:t>指向函数的指针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51269" name="Text Box 5"/>
          <p:cNvSpPr txBox="1"/>
          <p:nvPr/>
        </p:nvSpPr>
        <p:spPr>
          <a:xfrm>
            <a:off x="1191895" y="4437380"/>
            <a:ext cx="10175875" cy="146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函数指针的定义为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 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int (*func) (char a , char b );</a:t>
            </a:r>
            <a:endParaRPr lang="en-US" altLang="zh-CN" sz="2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注意，与指针型函数的区别：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* func(char a , char b );</a:t>
            </a:r>
            <a:endParaRPr lang="en-US" altLang="zh-CN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func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先与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结合构成函数的声明，然后再得到其返回类型为整型指针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int *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5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5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8" grpId="0" build="p"/>
      <p:bldP spid="649219" grpId="0" bldLvl="0" animBg="1"/>
      <p:bldP spid="649221" grpId="0"/>
      <p:bldP spid="649222" grpId="0" build="p"/>
      <p:bldP spid="64922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 txBox="1"/>
          <p:nvPr/>
        </p:nvSpPr>
        <p:spPr>
          <a:xfrm>
            <a:off x="2238375" y="571500"/>
            <a:ext cx="40386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 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void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	int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A[10],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B[10];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int i;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for(i=0;i&lt;10;i++)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{  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A[i] </a:t>
            </a:r>
            <a:r>
              <a:rPr lang="en-US" altLang="zh-CN" sz="2000" b="1" dirty="0">
                <a:latin typeface="Arial" panose="020B0604020202020204" pitchFamily="34" charset="0"/>
              </a:rPr>
              <a:t>=i*2-1;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	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B[10-i-1]=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A[i];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809750" y="6072188"/>
            <a:ext cx="8250238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思考：若将</a:t>
            </a:r>
            <a:r>
              <a:rPr lang="en-US" altLang="zh-CN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i&lt;10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改为</a:t>
            </a:r>
            <a:r>
              <a:rPr lang="en-US" altLang="zh-CN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i&lt;=10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会发生什么情况？</a:t>
            </a:r>
            <a:endParaRPr lang="zh-CN" altLang="en-US" sz="20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8" name="Rectangle 5"/>
          <p:cNvSpPr txBox="1"/>
          <p:nvPr/>
        </p:nvSpPr>
        <p:spPr>
          <a:xfrm>
            <a:off x="2351088" y="4071938"/>
            <a:ext cx="5643562" cy="1857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for(i=0;i&lt;10;i++)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{   cout&lt;&lt;"A["&lt;&lt;i&lt;&lt;"]="&lt;&lt;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A[i];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 cout&lt;&lt;" B["&lt;&lt;i&lt;&lt;"]="&lt;&lt;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B[i]</a:t>
            </a:r>
            <a:r>
              <a:rPr lang="en-US" altLang="zh-CN" sz="2000" b="1" dirty="0">
                <a:latin typeface="Arial" panose="020B0604020202020204" pitchFamily="34" charset="0"/>
              </a:rPr>
              <a:t>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0438" y="1071563"/>
            <a:ext cx="2428875" cy="37846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</a:rPr>
              <a:t>运行结果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A[0]=-1 B[0]=17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A[1]=1 B[1]=15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A[2]=3 B[2]=13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A[3]=5 B[3]=11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A[4]=7 B[4]=9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A[5]=9 B[5]=7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A[6]=11 B[6]=5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A[7]=13 B[7]=3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A[8]=15 B[8]=1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A[9]=17 B[9]=-1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911543" y="188278"/>
            <a:ext cx="8532812" cy="3097212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void print_stuff(float)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	cout&lt;&lt;"This is the print stuff function.\n";  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void print_message(float data)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	cout&lt;&lt;"The data to be listed is " &lt;&lt;data&lt;&lt;endl;  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void print_float(float data)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	cout&lt;&lt;"The data to be printed is " &lt;&lt;data&lt;&lt;endl;  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float pi = (float)3.14159;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float two_pi = (float)2.0 * pi;</a:t>
            </a:r>
            <a:endParaRPr lang="en-US" altLang="zh-CN" sz="2000" b="1" dirty="0"/>
          </a:p>
        </p:txBody>
      </p:sp>
      <p:sp>
        <p:nvSpPr>
          <p:cNvPr id="65541" name="Rectangle 3"/>
          <p:cNvSpPr/>
          <p:nvPr/>
        </p:nvSpPr>
        <p:spPr>
          <a:xfrm>
            <a:off x="840105" y="3183890"/>
            <a:ext cx="5327650" cy="36734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void main()	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void (*function_pointer)(float);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print_stuff(pi);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function_pointer = print_stuff;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function_pointer(pi);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function_pointer = print_message;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function_pointer(two_pi);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function_pointer(13.0);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function_pointer = print_float;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function_pointer(pi);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print_float(pi);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48839" name="Rectangle 7"/>
          <p:cNvSpPr/>
          <p:nvPr/>
        </p:nvSpPr>
        <p:spPr>
          <a:xfrm>
            <a:off x="6888480" y="2997200"/>
            <a:ext cx="3889375" cy="241998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1800" b="1" dirty="0">
                <a:latin typeface="Arial" panose="020B0604020202020204" pitchFamily="34" charset="0"/>
              </a:rPr>
              <a:t>运行结果：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This is the print stuff function.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This is the print stuff function.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The data to be listed is 6.28318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The data to be listed is 13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The data to be printed is 3.14159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The data to be printed is 3.14159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248839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3" name="标题 1"/>
          <p:cNvSpPr>
            <a:spLocks noGrp="1"/>
          </p:cNvSpPr>
          <p:nvPr>
            <p:ph type="title"/>
          </p:nvPr>
        </p:nvSpPr>
        <p:spPr>
          <a:xfrm>
            <a:off x="1981200" y="188913"/>
            <a:ext cx="8686800" cy="647700"/>
          </a:xfrm>
          <a:noFill/>
          <a:ln>
            <a:noFill/>
          </a:ln>
        </p:spPr>
        <p:txBody>
          <a:bodyPr/>
          <a:p>
            <a:r>
              <a:rPr lang="en-US" altLang="zh-CN" sz="3200" b="1" dirty="0"/>
              <a:t>6.2.10  </a:t>
            </a:r>
            <a:r>
              <a:rPr lang="zh-CN" altLang="en-US" sz="3200" b="1" dirty="0"/>
              <a:t>指向函数的指针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2466" name="标题 1"/>
          <p:cNvSpPr>
            <a:spLocks noGrp="1"/>
          </p:cNvSpPr>
          <p:nvPr/>
        </p:nvSpPr>
        <p:spPr>
          <a:xfrm>
            <a:off x="2423795" y="620395"/>
            <a:ext cx="7885430" cy="1066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函数指针的</a:t>
            </a:r>
            <a:r>
              <a:rPr lang="zh-CN" altLang="en-US" sz="2400">
                <a:latin typeface="宋体" panose="02010600030101010101" pitchFamily="2" charset="-122"/>
              </a:rPr>
              <a:t>典型用途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>
                <a:latin typeface="宋体" panose="02010600030101010101" pitchFamily="2" charset="-122"/>
              </a:rPr>
              <a:t>实现函数回调</a:t>
            </a:r>
            <a:endParaRPr lang="zh-CN" altLang="en-US" sz="240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63930" y="1340485"/>
            <a:ext cx="10511155" cy="4232275"/>
          </a:xfrm>
        </p:spPr>
        <p:txBody>
          <a:bodyPr>
            <a:normAutofit/>
          </a:bodyPr>
          <a:lstStyle/>
          <a:p>
            <a:pPr marL="365760" indent="-255905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zh-CN" altLang="en-US" sz="2400" b="1">
                <a:latin typeface="宋体" panose="02010600030101010101" pitchFamily="2" charset="-122"/>
              </a:rPr>
              <a:t>通过</a:t>
            </a:r>
            <a:r>
              <a:rPr lang="zh-CN" altLang="en-US" sz="2400" b="1" dirty="0">
                <a:latin typeface="宋体" panose="02010600030101010101" pitchFamily="2" charset="-122"/>
              </a:rPr>
              <a:t>函数指针调用</a:t>
            </a:r>
            <a:r>
              <a:rPr lang="zh-CN" altLang="en-US" sz="2400" b="1">
                <a:latin typeface="宋体" panose="02010600030101010101" pitchFamily="2" charset="-122"/>
              </a:rPr>
              <a:t>的函数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57860" lvl="1" indent="-255905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zh-CN" altLang="en-US" sz="2400" b="1">
                <a:latin typeface="宋体" panose="02010600030101010101" pitchFamily="2" charset="-122"/>
              </a:rPr>
              <a:t>例如</a:t>
            </a:r>
            <a:r>
              <a:rPr lang="zh-CN" altLang="en-US" sz="2400" b="1" dirty="0">
                <a:latin typeface="宋体" panose="02010600030101010101" pitchFamily="2" charset="-122"/>
              </a:rPr>
              <a:t>将函数的指针作为参数传递给一个函数，使得在处理相似事件的时候可以灵活的使用不同的方法。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365760" indent="-255905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调用者不关心谁是被</a:t>
            </a:r>
            <a:r>
              <a:rPr lang="zh-CN" altLang="en-US" sz="2400" b="1">
                <a:latin typeface="宋体" panose="02010600030101010101" pitchFamily="2" charset="-122"/>
              </a:rPr>
              <a:t>调用者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57860" lvl="1" indent="-255905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zh-CN" altLang="en-US" sz="2400" b="1">
                <a:latin typeface="宋体" panose="02010600030101010101" pitchFamily="2" charset="-122"/>
              </a:rPr>
              <a:t>需</a:t>
            </a:r>
            <a:r>
              <a:rPr lang="zh-CN" altLang="en-US" sz="2400" b="1" dirty="0">
                <a:latin typeface="宋体" panose="02010600030101010101" pitchFamily="2" charset="-122"/>
              </a:rPr>
              <a:t>知道存在一个具有特定原型和限制条件的被调用</a:t>
            </a:r>
            <a:r>
              <a:rPr lang="zh-CN" altLang="en-US" sz="2400" b="1">
                <a:latin typeface="宋体" panose="02010600030101010101" pitchFamily="2" charset="-122"/>
              </a:rPr>
              <a:t>函数。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1077595" y="3933190"/>
            <a:ext cx="10102850" cy="2244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57225" indent="-2463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22655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79830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389380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0555">
              <a:buFont typeface="Georgia" panose="02040502050405020303" pitchFamily="18" charset="0"/>
              <a:buNone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+mn-ea"/>
                <a:cs typeface="+mn-ea"/>
              </a:rPr>
              <a:t>例：编写一个计算函数compute，对两个整数进行各种计算。有一个形参为指向具体算法函数的指针，根据不同的实参函数，用不同的算法进行计算。</a:t>
            </a:r>
            <a:endParaRPr lang="zh-CN" altLang="en-US" b="1" kern="0" dirty="0">
              <a:latin typeface="宋体" panose="02010600030101010101" pitchFamily="2" charset="-122"/>
              <a:ea typeface="+mn-ea"/>
              <a:cs typeface="+mn-ea"/>
            </a:endParaRPr>
          </a:p>
          <a:p>
            <a:pPr marL="0" indent="630555">
              <a:buFont typeface="Georgia" panose="02040502050405020303" pitchFamily="18" charset="0"/>
              <a:buNone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+mn-ea"/>
                <a:cs typeface="+mn-ea"/>
              </a:rPr>
              <a:t>编写三个函数：求两个整数的最大值、最小值、和。分别用这三个函数作为实参，测试compute函数。</a:t>
            </a:r>
            <a:endParaRPr lang="zh-CN" altLang="en-US" b="1" kern="0" dirty="0">
              <a:latin typeface="宋体" panose="02010600030101010101" pitchFamily="2" charset="-122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3" name="标题 1"/>
          <p:cNvSpPr>
            <a:spLocks noGrp="1"/>
          </p:cNvSpPr>
          <p:nvPr>
            <p:ph type="title"/>
          </p:nvPr>
        </p:nvSpPr>
        <p:spPr>
          <a:xfrm>
            <a:off x="1981200" y="188913"/>
            <a:ext cx="8686800" cy="647700"/>
          </a:xfrm>
          <a:noFill/>
          <a:ln>
            <a:noFill/>
          </a:ln>
        </p:spPr>
        <p:txBody>
          <a:bodyPr/>
          <a:p>
            <a:r>
              <a:rPr lang="en-US" altLang="zh-CN" sz="3200" b="1" dirty="0"/>
              <a:t>6.2.10  </a:t>
            </a:r>
            <a:r>
              <a:rPr lang="zh-CN" altLang="en-US" sz="3200" b="1" dirty="0"/>
              <a:t>指向函数的指针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4516" name="内容占位符 1"/>
          <p:cNvSpPr>
            <a:spLocks noGrp="1"/>
          </p:cNvSpPr>
          <p:nvPr>
            <p:ph idx="1"/>
          </p:nvPr>
        </p:nvSpPr>
        <p:spPr>
          <a:xfrm>
            <a:off x="2279650" y="836930"/>
            <a:ext cx="7423785" cy="5184775"/>
          </a:xfrm>
        </p:spPr>
        <p:txBody>
          <a:bodyPr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#include &lt;iostream&gt;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using namespace std;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int compute(int a, int b, </a:t>
            </a:r>
            <a:r>
              <a:rPr lang="en-US" altLang="zh-CN" sz="2400">
                <a:solidFill>
                  <a:srgbClr val="FF0000"/>
                </a:solidFill>
              </a:rPr>
              <a:t>int(*func)(int, int)</a:t>
            </a:r>
            <a:r>
              <a:rPr lang="en-US" altLang="zh-CN" sz="2400"/>
              <a:t>)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{	return func(a, b);}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int max(int a, int b) // </a:t>
            </a:r>
            <a:r>
              <a:rPr lang="zh-CN" altLang="en-US" sz="2400"/>
              <a:t>求最大值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{	return ((a &gt; b) ? a: b);}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int min(int a, int b) // </a:t>
            </a:r>
            <a:r>
              <a:rPr lang="zh-CN" altLang="en-US" sz="2400"/>
              <a:t>求最小值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{	return ((a &lt; b) ? a: b);}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int sum(int a, int b) // </a:t>
            </a:r>
            <a:r>
              <a:rPr lang="zh-CN" altLang="en-US" sz="2400"/>
              <a:t>求和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{	return a + b;}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3" name="标题 1"/>
          <p:cNvSpPr>
            <a:spLocks noGrp="1"/>
          </p:cNvSpPr>
          <p:nvPr>
            <p:ph type="title"/>
          </p:nvPr>
        </p:nvSpPr>
        <p:spPr>
          <a:xfrm>
            <a:off x="1981200" y="188913"/>
            <a:ext cx="8686800" cy="647700"/>
          </a:xfrm>
          <a:noFill/>
          <a:ln>
            <a:noFill/>
          </a:ln>
        </p:spPr>
        <p:txBody>
          <a:bodyPr/>
          <a:p>
            <a:r>
              <a:rPr lang="en-US" altLang="zh-CN" sz="3200" b="1" dirty="0"/>
              <a:t>6.2.10  </a:t>
            </a:r>
            <a:r>
              <a:rPr lang="zh-CN" altLang="en-US" sz="3200" b="1" dirty="0"/>
              <a:t>指向函数的指针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5540" name="内容占位符 1"/>
          <p:cNvSpPr>
            <a:spLocks noGrp="1"/>
          </p:cNvSpPr>
          <p:nvPr>
            <p:ph idx="1"/>
          </p:nvPr>
        </p:nvSpPr>
        <p:spPr>
          <a:xfrm>
            <a:off x="1775638" y="980346"/>
            <a:ext cx="9222880" cy="5184575"/>
          </a:xfrm>
        </p:spPr>
        <p:txBody>
          <a:bodyPr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int main()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int a, b, res;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cout &lt;&lt; "</a:t>
            </a:r>
            <a:r>
              <a:rPr lang="zh-CN" altLang="en-US" sz="2400"/>
              <a:t>请输入整数</a:t>
            </a:r>
            <a:r>
              <a:rPr lang="en-US" altLang="zh-CN" sz="2400"/>
              <a:t>a</a:t>
            </a:r>
            <a:r>
              <a:rPr lang="zh-CN" altLang="en-US" sz="2400"/>
              <a:t>：</a:t>
            </a:r>
            <a:r>
              <a:rPr lang="en-US" altLang="zh-CN" sz="2400"/>
              <a:t>"; cin &gt;&gt; a;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cout &lt;&lt; "</a:t>
            </a:r>
            <a:r>
              <a:rPr lang="zh-CN" altLang="en-US" sz="2400"/>
              <a:t>请输入整数</a:t>
            </a:r>
            <a:r>
              <a:rPr lang="en-US" altLang="zh-CN" sz="2400"/>
              <a:t>b</a:t>
            </a:r>
            <a:r>
              <a:rPr lang="zh-CN" altLang="en-US" sz="2400"/>
              <a:t>：</a:t>
            </a:r>
            <a:r>
              <a:rPr lang="en-US" altLang="zh-CN" sz="2400"/>
              <a:t>"; cin &gt;&gt; b;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res = compute(a, b, </a:t>
            </a:r>
            <a:r>
              <a:rPr lang="en-US" altLang="zh-CN" sz="2400">
                <a:solidFill>
                  <a:srgbClr val="FF0000"/>
                </a:solidFill>
              </a:rPr>
              <a:t>&amp;max</a:t>
            </a:r>
            <a:r>
              <a:rPr lang="en-US" altLang="zh-CN" sz="2400"/>
              <a:t>); </a:t>
            </a:r>
            <a:endParaRPr lang="en-US" altLang="zh-CN" sz="2400">
              <a:solidFill>
                <a:srgbClr val="0070C0"/>
              </a:solidFill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cout &lt;&lt; "Max of " &lt;&lt; a &lt;&lt; " and " &lt;&lt; b &lt;&lt; " is " &lt;&lt; res &lt;&lt; endl;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res = compute(a, b, </a:t>
            </a:r>
            <a:r>
              <a:rPr lang="en-US" altLang="zh-CN" sz="2400">
                <a:solidFill>
                  <a:srgbClr val="FF0000"/>
                </a:solidFill>
              </a:rPr>
              <a:t>&amp;min</a:t>
            </a:r>
            <a:r>
              <a:rPr lang="en-US" altLang="zh-CN" sz="2400"/>
              <a:t>); 	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cout &lt;&lt; "Min of " &lt;&lt; a &lt;&lt; " and " &lt;&lt; b &lt;&lt; " is " &lt;&lt; res &lt;&lt; endl;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res = compute(a, b, </a:t>
            </a:r>
            <a:r>
              <a:rPr lang="en-US" altLang="zh-CN" sz="2400">
                <a:solidFill>
                  <a:srgbClr val="FF0000"/>
                </a:solidFill>
              </a:rPr>
              <a:t>&amp;sum</a:t>
            </a:r>
            <a:r>
              <a:rPr lang="en-US" altLang="zh-CN" sz="2400"/>
              <a:t>); </a:t>
            </a:r>
            <a:endParaRPr lang="en-US" altLang="zh-CN" sz="2400">
              <a:solidFill>
                <a:srgbClr val="0070C0"/>
              </a:solidFill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cout &lt;&lt; "Sum of " &lt;&lt; a &lt;&lt; " and " &lt;&lt; b &lt;&lt; " is " &lt;&lt; res &lt;&lt; endl; 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	return 0;</a:t>
            </a:r>
            <a:endParaRPr lang="en-US" altLang="zh-CN" sz="2400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6135" y="980440"/>
            <a:ext cx="2515870" cy="145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1774825" y="798513"/>
            <a:ext cx="6121400" cy="785812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1.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声明形式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类名  *对象指针名；</a:t>
            </a:r>
            <a:b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2424113" y="1341438"/>
            <a:ext cx="7239000" cy="2938462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Point A(5,10);   Point *ptr;  ptr=&amp;A;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通过指针访问对象成员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对象指针名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成员名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49325"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ptr-&gt;getx()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相当于 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(*ptr).getx();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8" name="标题 1"/>
          <p:cNvSpPr txBox="1"/>
          <p:nvPr/>
        </p:nvSpPr>
        <p:spPr>
          <a:xfrm>
            <a:off x="1981200" y="214313"/>
            <a:ext cx="868680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</a:rPr>
              <a:t>6.2.11  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对象指针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1477645" y="2492693"/>
            <a:ext cx="3322638" cy="4292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#include&lt; iostream.h&gt;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using namespace std;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class Point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{  public: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    Point (int xx, int yy)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    { X = xx; Y = yy;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    int GetX( ) const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    { return  X;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    int GetY( ) const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    { return  Y;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private: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      int     X,  Y;  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 }; 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4943475" y="3141663"/>
            <a:ext cx="4308475" cy="3500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void  main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（ ）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    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 Point   p1(5,10);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 Point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rPr>
              <a:t>   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*ptr=&amp;p1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cout &lt;&lt;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ptr -&gt; GetX ( )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&lt;&lt;endl;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 cout &lt;&lt;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(*ptr) . GetX ( )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&lt;&lt;endl;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cout &lt;&lt;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p1.GetX ( )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&lt;&lt;endl;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接连接符 6"/>
          <p:cNvCxnSpPr/>
          <p:nvPr/>
        </p:nvCxnSpPr>
        <p:spPr>
          <a:xfrm>
            <a:off x="4800600" y="2636838"/>
            <a:ext cx="0" cy="4221163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"/>
          <p:cNvGrpSpPr/>
          <p:nvPr/>
        </p:nvGrpSpPr>
        <p:grpSpPr>
          <a:xfrm>
            <a:off x="7766050" y="2722563"/>
            <a:ext cx="2714625" cy="428625"/>
            <a:chOff x="2928" y="3122"/>
            <a:chExt cx="1776" cy="526"/>
          </a:xfrm>
        </p:grpSpPr>
        <p:sp>
          <p:nvSpPr>
            <p:cNvPr id="52238" name="Text Box 11"/>
            <p:cNvSpPr txBox="1"/>
            <p:nvPr/>
          </p:nvSpPr>
          <p:spPr>
            <a:xfrm>
              <a:off x="2928" y="3122"/>
              <a:ext cx="1378" cy="48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p1</a:t>
              </a:r>
              <a:r>
                <a:rPr lang="zh-CN" altLang="en-US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－</a:t>
              </a:r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&gt; GetX ( )</a:t>
              </a:r>
              <a:endPara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9" name="Line 12"/>
            <p:cNvSpPr/>
            <p:nvPr/>
          </p:nvSpPr>
          <p:spPr>
            <a:xfrm>
              <a:off x="4272" y="3216"/>
              <a:ext cx="432" cy="432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40" name="Line 13"/>
            <p:cNvSpPr/>
            <p:nvPr/>
          </p:nvSpPr>
          <p:spPr>
            <a:xfrm flipH="1">
              <a:off x="4272" y="3168"/>
              <a:ext cx="432" cy="48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" name="Group 14"/>
          <p:cNvGrpSpPr/>
          <p:nvPr/>
        </p:nvGrpSpPr>
        <p:grpSpPr>
          <a:xfrm>
            <a:off x="7837488" y="3294063"/>
            <a:ext cx="2562225" cy="400050"/>
            <a:chOff x="2448" y="3546"/>
            <a:chExt cx="1824" cy="582"/>
          </a:xfrm>
        </p:grpSpPr>
        <p:sp>
          <p:nvSpPr>
            <p:cNvPr id="52234" name="Text Box 15"/>
            <p:cNvSpPr txBox="1"/>
            <p:nvPr/>
          </p:nvSpPr>
          <p:spPr>
            <a:xfrm>
              <a:off x="2448" y="3546"/>
              <a:ext cx="1280" cy="58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ptr</a:t>
              </a:r>
              <a:r>
                <a:rPr lang="zh-CN" altLang="en-US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－</a:t>
              </a:r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&gt;X = 15;</a:t>
              </a:r>
              <a:endPara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2235" name="Group 16"/>
            <p:cNvGrpSpPr/>
            <p:nvPr/>
          </p:nvGrpSpPr>
          <p:grpSpPr>
            <a:xfrm>
              <a:off x="3840" y="3648"/>
              <a:ext cx="432" cy="480"/>
              <a:chOff x="3840" y="3648"/>
              <a:chExt cx="432" cy="480"/>
            </a:xfrm>
          </p:grpSpPr>
          <p:sp>
            <p:nvSpPr>
              <p:cNvPr id="52236" name="Line 17"/>
              <p:cNvSpPr/>
              <p:nvPr/>
            </p:nvSpPr>
            <p:spPr>
              <a:xfrm>
                <a:off x="3840" y="3696"/>
                <a:ext cx="432" cy="432"/>
              </a:xfrm>
              <a:prstGeom prst="line">
                <a:avLst/>
              </a:prstGeom>
              <a:ln w="381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2237" name="Line 18"/>
              <p:cNvSpPr/>
              <p:nvPr/>
            </p:nvSpPr>
            <p:spPr>
              <a:xfrm flipH="1">
                <a:off x="3840" y="3648"/>
                <a:ext cx="432" cy="480"/>
              </a:xfrm>
              <a:prstGeom prst="line">
                <a:avLst/>
              </a:prstGeom>
              <a:ln w="381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/>
          </p:cNvSpPr>
          <p:nvPr>
            <p:ph idx="1"/>
          </p:nvPr>
        </p:nvSpPr>
        <p:spPr>
          <a:xfrm>
            <a:off x="1375410" y="1714500"/>
            <a:ext cx="10231755" cy="41148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指针是一个隐含于每一个类的成员函数中的特殊指针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包括构造函数和析构函数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它用于指向正在被成员函数操作的对象。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</a:t>
            </a: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指针明确地指出了成员函数当前所操作的数据所属的对象。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实际过程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当通过一个对象调用成员函数时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系统先将该对象的地址赋给</a:t>
            </a: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然后调用成员函数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成员函数对对象的数据成员进行操作时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就隐含使用了</a:t>
            </a: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是一个指针变量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因此在成员函数中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可以使用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来标识正在调用该函数的对象。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2238375" y="1071563"/>
            <a:ext cx="2857500" cy="785812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</a:rPr>
              <a:t>2. this</a:t>
            </a:r>
            <a:r>
              <a:rPr lang="zh-CN" altLang="en-US" sz="2800" b="1" dirty="0">
                <a:solidFill>
                  <a:srgbClr val="0000FF"/>
                </a:solidFill>
              </a:rPr>
              <a:t>指针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3252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6.2.11 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对象指针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/>
          <p:nvPr/>
        </p:nvSpPr>
        <p:spPr>
          <a:xfrm>
            <a:off x="6808788" y="1514475"/>
            <a:ext cx="2127885" cy="39878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Point   p1 ( 3, 5 )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54275" name="Text Box 5"/>
          <p:cNvSpPr txBox="1"/>
          <p:nvPr/>
        </p:nvSpPr>
        <p:spPr>
          <a:xfrm>
            <a:off x="6122988" y="352425"/>
            <a:ext cx="2240280" cy="7683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Point (int x, int y)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{ X = x; Y = y; 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5303838" y="2708275"/>
            <a:ext cx="4902200" cy="1274763"/>
            <a:chOff x="2358" y="1289"/>
            <a:chExt cx="3116" cy="803"/>
          </a:xfrm>
        </p:grpSpPr>
        <p:sp>
          <p:nvSpPr>
            <p:cNvPr id="653319" name="Text Box 7"/>
            <p:cNvSpPr txBox="1">
              <a:spLocks noChangeArrowheads="1"/>
            </p:cNvSpPr>
            <p:nvPr/>
          </p:nvSpPr>
          <p:spPr bwMode="auto">
            <a:xfrm>
              <a:off x="2358" y="1841"/>
              <a:ext cx="2894" cy="25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Point ( </a:t>
              </a:r>
              <a:r>
                <a:rPr kumimoji="0" lang="en-US" altLang="zh-CN" sz="2000" b="1" kern="1200" cap="none" spc="0" normalizeH="0" baseline="0" noProof="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0" lang="en-US" altLang="zh-CN" sz="20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x,  </a:t>
              </a:r>
              <a:r>
                <a:rPr kumimoji="0" lang="en-US" altLang="zh-CN" sz="2000" b="1" kern="1200" cap="none" spc="0" normalizeH="0" baseline="0" noProof="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0" lang="en-US" altLang="zh-CN" sz="20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en-US" altLang="zh-CN" sz="2000" b="1" kern="1200" cap="none" spc="0" normalizeH="0" baseline="0" noProof="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0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,  Point   *this)</a:t>
              </a:r>
              <a:endParaRPr kumimoji="0" lang="en-US" altLang="zh-CN" sz="20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25" name="Line 8"/>
            <p:cNvSpPr/>
            <p:nvPr/>
          </p:nvSpPr>
          <p:spPr>
            <a:xfrm>
              <a:off x="3478" y="1632"/>
              <a:ext cx="0" cy="288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54326" name="Line 9"/>
            <p:cNvSpPr/>
            <p:nvPr/>
          </p:nvSpPr>
          <p:spPr>
            <a:xfrm>
              <a:off x="4186" y="1632"/>
              <a:ext cx="0" cy="288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54327" name="Line 10"/>
            <p:cNvSpPr/>
            <p:nvPr/>
          </p:nvSpPr>
          <p:spPr>
            <a:xfrm>
              <a:off x="5150" y="1632"/>
              <a:ext cx="0" cy="288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653323" name="Text Box 11"/>
            <p:cNvSpPr txBox="1">
              <a:spLocks noChangeArrowheads="1"/>
            </p:cNvSpPr>
            <p:nvPr/>
          </p:nvSpPr>
          <p:spPr bwMode="auto">
            <a:xfrm>
              <a:off x="3286" y="1295"/>
              <a:ext cx="351" cy="251"/>
            </a:xfrm>
            <a:prstGeom prst="rect">
              <a:avLst/>
            </a:prstGeom>
            <a:noFill/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24" name="Text Box 12"/>
            <p:cNvSpPr txBox="1">
              <a:spLocks noChangeArrowheads="1"/>
            </p:cNvSpPr>
            <p:nvPr/>
          </p:nvSpPr>
          <p:spPr bwMode="auto">
            <a:xfrm>
              <a:off x="4002" y="1289"/>
              <a:ext cx="363" cy="251"/>
            </a:xfrm>
            <a:prstGeom prst="rect">
              <a:avLst/>
            </a:prstGeom>
            <a:noFill/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25" name="Text Box 13"/>
            <p:cNvSpPr txBox="1">
              <a:spLocks noChangeArrowheads="1"/>
            </p:cNvSpPr>
            <p:nvPr/>
          </p:nvSpPr>
          <p:spPr bwMode="auto">
            <a:xfrm>
              <a:off x="4825" y="1302"/>
              <a:ext cx="649" cy="251"/>
            </a:xfrm>
            <a:prstGeom prst="rect">
              <a:avLst/>
            </a:prstGeom>
            <a:noFill/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1200</a:t>
              </a:r>
              <a:endParaRPr kumimoji="0" lang="en-US" altLang="zh-CN" sz="2000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3326" name="Text Box 14"/>
          <p:cNvSpPr txBox="1"/>
          <p:nvPr/>
        </p:nvSpPr>
        <p:spPr>
          <a:xfrm>
            <a:off x="7099300" y="4619625"/>
            <a:ext cx="1863090" cy="70675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this </a:t>
            </a:r>
            <a:r>
              <a:rPr lang="zh-CN" altLang="en-US" sz="2000" b="1" dirty="0">
                <a:latin typeface="Arial" panose="020B0604020202020204" pitchFamily="34" charset="0"/>
              </a:rPr>
              <a:t>－</a:t>
            </a:r>
            <a:r>
              <a:rPr lang="en-US" altLang="zh-CN" sz="2000" b="1" dirty="0">
                <a:latin typeface="Arial" panose="020B0604020202020204" pitchFamily="34" charset="0"/>
              </a:rPr>
              <a:t>&gt; X = x;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this </a:t>
            </a:r>
            <a:r>
              <a:rPr lang="zh-CN" altLang="en-US" sz="2000" b="1" dirty="0">
                <a:latin typeface="Arial" panose="020B0604020202020204" pitchFamily="34" charset="0"/>
              </a:rPr>
              <a:t>－</a:t>
            </a:r>
            <a:r>
              <a:rPr lang="en-US" altLang="zh-CN" sz="2000" b="1" dirty="0">
                <a:latin typeface="Arial" panose="020B0604020202020204" pitchFamily="34" charset="0"/>
              </a:rPr>
              <a:t>&gt; Y = y;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grpSp>
        <p:nvGrpSpPr>
          <p:cNvPr id="54278" name="Group 15"/>
          <p:cNvGrpSpPr/>
          <p:nvPr/>
        </p:nvGrpSpPr>
        <p:grpSpPr>
          <a:xfrm>
            <a:off x="1703388" y="476250"/>
            <a:ext cx="4527463" cy="6172200"/>
            <a:chOff x="144" y="144"/>
            <a:chExt cx="2704" cy="3607"/>
          </a:xfrm>
        </p:grpSpPr>
        <p:sp>
          <p:nvSpPr>
            <p:cNvPr id="653328" name="Rectangle 16"/>
            <p:cNvSpPr>
              <a:spLocks noChangeArrowheads="1"/>
            </p:cNvSpPr>
            <p:nvPr/>
          </p:nvSpPr>
          <p:spPr bwMode="auto">
            <a:xfrm>
              <a:off x="740" y="384"/>
              <a:ext cx="624" cy="237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29" name="Rectangle 17"/>
            <p:cNvSpPr>
              <a:spLocks noChangeArrowheads="1"/>
            </p:cNvSpPr>
            <p:nvPr/>
          </p:nvSpPr>
          <p:spPr bwMode="auto">
            <a:xfrm>
              <a:off x="740" y="62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30" name="Rectangle 18"/>
            <p:cNvSpPr>
              <a:spLocks noChangeArrowheads="1"/>
            </p:cNvSpPr>
            <p:nvPr/>
          </p:nvSpPr>
          <p:spPr bwMode="auto">
            <a:xfrm>
              <a:off x="740" y="1104"/>
              <a:ext cx="624" cy="237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31" name="Rectangle 19"/>
            <p:cNvSpPr>
              <a:spLocks noChangeArrowheads="1"/>
            </p:cNvSpPr>
            <p:nvPr/>
          </p:nvSpPr>
          <p:spPr bwMode="auto">
            <a:xfrm>
              <a:off x="740" y="1344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32" name="Rectangle 20"/>
            <p:cNvSpPr>
              <a:spLocks noChangeArrowheads="1"/>
            </p:cNvSpPr>
            <p:nvPr/>
          </p:nvSpPr>
          <p:spPr bwMode="auto">
            <a:xfrm>
              <a:off x="740" y="158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33" name="Rectangle 21"/>
            <p:cNvSpPr>
              <a:spLocks noChangeArrowheads="1"/>
            </p:cNvSpPr>
            <p:nvPr/>
          </p:nvSpPr>
          <p:spPr bwMode="auto">
            <a:xfrm>
              <a:off x="740" y="2064"/>
              <a:ext cx="624" cy="237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34" name="Rectangle 22"/>
            <p:cNvSpPr>
              <a:spLocks noChangeArrowheads="1"/>
            </p:cNvSpPr>
            <p:nvPr/>
          </p:nvSpPr>
          <p:spPr bwMode="auto">
            <a:xfrm>
              <a:off x="740" y="2304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35" name="Rectangle 23"/>
            <p:cNvSpPr>
              <a:spLocks noChangeArrowheads="1"/>
            </p:cNvSpPr>
            <p:nvPr/>
          </p:nvSpPr>
          <p:spPr bwMode="auto">
            <a:xfrm>
              <a:off x="740" y="2544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36" name="Rectangle 24"/>
            <p:cNvSpPr>
              <a:spLocks noChangeArrowheads="1"/>
            </p:cNvSpPr>
            <p:nvPr/>
          </p:nvSpPr>
          <p:spPr bwMode="auto">
            <a:xfrm>
              <a:off x="740" y="2784"/>
              <a:ext cx="624" cy="237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37" name="Rectangle 25"/>
            <p:cNvSpPr>
              <a:spLocks noChangeArrowheads="1"/>
            </p:cNvSpPr>
            <p:nvPr/>
          </p:nvSpPr>
          <p:spPr bwMode="auto">
            <a:xfrm>
              <a:off x="740" y="3258"/>
              <a:ext cx="624" cy="237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89" name="AutoShape 26"/>
            <p:cNvSpPr/>
            <p:nvPr/>
          </p:nvSpPr>
          <p:spPr>
            <a:xfrm>
              <a:off x="548" y="624"/>
              <a:ext cx="144" cy="480"/>
            </a:xfrm>
            <a:prstGeom prst="leftBrace">
              <a:avLst>
                <a:gd name="adj1" fmla="val 27746"/>
                <a:gd name="adj2" fmla="val 50000"/>
              </a:avLst>
            </a:prstGeom>
            <a:noFill/>
            <a:ln w="19050" cap="sq" cmpd="sng">
              <a:solidFill>
                <a:srgbClr val="66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4290" name="AutoShape 27"/>
            <p:cNvSpPr/>
            <p:nvPr/>
          </p:nvSpPr>
          <p:spPr>
            <a:xfrm>
              <a:off x="548" y="1586"/>
              <a:ext cx="144" cy="480"/>
            </a:xfrm>
            <a:prstGeom prst="leftBrace">
              <a:avLst>
                <a:gd name="adj1" fmla="val 27746"/>
                <a:gd name="adj2" fmla="val 50000"/>
              </a:avLst>
            </a:prstGeom>
            <a:noFill/>
            <a:ln w="19050" cap="sq" cmpd="sng">
              <a:solidFill>
                <a:srgbClr val="66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4291" name="AutoShape 28"/>
            <p:cNvSpPr/>
            <p:nvPr/>
          </p:nvSpPr>
          <p:spPr>
            <a:xfrm>
              <a:off x="549" y="2777"/>
              <a:ext cx="144" cy="480"/>
            </a:xfrm>
            <a:prstGeom prst="leftBrace">
              <a:avLst>
                <a:gd name="adj1" fmla="val 27746"/>
                <a:gd name="adj2" fmla="val 50000"/>
              </a:avLst>
            </a:prstGeom>
            <a:noFill/>
            <a:ln w="19050" cap="sq" cmpd="sng">
              <a:solidFill>
                <a:srgbClr val="66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653341" name="Text Box 29"/>
            <p:cNvSpPr txBox="1">
              <a:spLocks noChangeArrowheads="1"/>
            </p:cNvSpPr>
            <p:nvPr/>
          </p:nvSpPr>
          <p:spPr bwMode="auto">
            <a:xfrm>
              <a:off x="292" y="660"/>
              <a:ext cx="28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p1</a:t>
              </a:r>
              <a:endParaRPr kumimoji="0" lang="en-US" altLang="zh-CN" sz="2000" b="1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42" name="Text Box 30"/>
            <p:cNvSpPr txBox="1">
              <a:spLocks noChangeArrowheads="1"/>
            </p:cNvSpPr>
            <p:nvPr/>
          </p:nvSpPr>
          <p:spPr bwMode="auto">
            <a:xfrm>
              <a:off x="288" y="1631"/>
              <a:ext cx="28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p2</a:t>
              </a:r>
              <a:endParaRPr kumimoji="0" lang="en-US" altLang="zh-CN" sz="2000" b="1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43" name="Text Box 31"/>
            <p:cNvSpPr txBox="1">
              <a:spLocks noChangeArrowheads="1"/>
            </p:cNvSpPr>
            <p:nvPr/>
          </p:nvSpPr>
          <p:spPr bwMode="auto">
            <a:xfrm>
              <a:off x="281" y="2825"/>
              <a:ext cx="28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p3</a:t>
              </a:r>
              <a:endParaRPr kumimoji="0" lang="en-US" altLang="zh-CN" sz="2000" b="1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44" name="Rectangle 32"/>
            <p:cNvSpPr>
              <a:spLocks noChangeArrowheads="1"/>
            </p:cNvSpPr>
            <p:nvPr/>
          </p:nvSpPr>
          <p:spPr bwMode="auto">
            <a:xfrm>
              <a:off x="740" y="144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45" name="Rectangle 33"/>
            <p:cNvSpPr>
              <a:spLocks noChangeArrowheads="1"/>
            </p:cNvSpPr>
            <p:nvPr/>
          </p:nvSpPr>
          <p:spPr bwMode="auto">
            <a:xfrm>
              <a:off x="740" y="3504"/>
              <a:ext cx="624" cy="237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46" name="Rectangle 34"/>
            <p:cNvSpPr>
              <a:spLocks noChangeArrowheads="1"/>
            </p:cNvSpPr>
            <p:nvPr/>
          </p:nvSpPr>
          <p:spPr bwMode="auto">
            <a:xfrm>
              <a:off x="740" y="86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47" name="Rectangle 35"/>
            <p:cNvSpPr>
              <a:spLocks noChangeArrowheads="1"/>
            </p:cNvSpPr>
            <p:nvPr/>
          </p:nvSpPr>
          <p:spPr bwMode="auto">
            <a:xfrm>
              <a:off x="740" y="182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15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48" name="Rectangle 36"/>
            <p:cNvSpPr>
              <a:spLocks noChangeArrowheads="1"/>
            </p:cNvSpPr>
            <p:nvPr/>
          </p:nvSpPr>
          <p:spPr bwMode="auto">
            <a:xfrm>
              <a:off x="740" y="302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49" name="Rectangle 37"/>
            <p:cNvSpPr>
              <a:spLocks noChangeArrowheads="1"/>
            </p:cNvSpPr>
            <p:nvPr/>
          </p:nvSpPr>
          <p:spPr bwMode="auto">
            <a:xfrm>
              <a:off x="1609" y="384"/>
              <a:ext cx="624" cy="237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0" name="Rectangle 38"/>
            <p:cNvSpPr>
              <a:spLocks noChangeArrowheads="1"/>
            </p:cNvSpPr>
            <p:nvPr/>
          </p:nvSpPr>
          <p:spPr bwMode="auto">
            <a:xfrm>
              <a:off x="1609" y="62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1" name="Rectangle 39"/>
            <p:cNvSpPr>
              <a:spLocks noChangeArrowheads="1"/>
            </p:cNvSpPr>
            <p:nvPr/>
          </p:nvSpPr>
          <p:spPr bwMode="auto">
            <a:xfrm>
              <a:off x="1609" y="1104"/>
              <a:ext cx="624" cy="237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2" name="Rectangle 40"/>
            <p:cNvSpPr>
              <a:spLocks noChangeArrowheads="1"/>
            </p:cNvSpPr>
            <p:nvPr/>
          </p:nvSpPr>
          <p:spPr bwMode="auto">
            <a:xfrm>
              <a:off x="1609" y="1584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3" name="Rectangle 41"/>
            <p:cNvSpPr>
              <a:spLocks noChangeArrowheads="1"/>
            </p:cNvSpPr>
            <p:nvPr/>
          </p:nvSpPr>
          <p:spPr bwMode="auto">
            <a:xfrm>
              <a:off x="1609" y="2064"/>
              <a:ext cx="624" cy="237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4" name="Rectangle 42"/>
            <p:cNvSpPr>
              <a:spLocks noChangeArrowheads="1"/>
            </p:cNvSpPr>
            <p:nvPr/>
          </p:nvSpPr>
          <p:spPr bwMode="auto">
            <a:xfrm>
              <a:off x="1609" y="2304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5" name="Rectangle 43"/>
            <p:cNvSpPr>
              <a:spLocks noChangeArrowheads="1"/>
            </p:cNvSpPr>
            <p:nvPr/>
          </p:nvSpPr>
          <p:spPr bwMode="auto">
            <a:xfrm>
              <a:off x="1609" y="254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6" name="Rectangle 44"/>
            <p:cNvSpPr>
              <a:spLocks noChangeArrowheads="1"/>
            </p:cNvSpPr>
            <p:nvPr/>
          </p:nvSpPr>
          <p:spPr bwMode="auto">
            <a:xfrm>
              <a:off x="1609" y="2784"/>
              <a:ext cx="624" cy="237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7" name="Rectangle 45"/>
            <p:cNvSpPr>
              <a:spLocks noChangeArrowheads="1"/>
            </p:cNvSpPr>
            <p:nvPr/>
          </p:nvSpPr>
          <p:spPr bwMode="auto">
            <a:xfrm>
              <a:off x="1609" y="3265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8" name="Rectangle 46"/>
            <p:cNvSpPr>
              <a:spLocks noChangeArrowheads="1"/>
            </p:cNvSpPr>
            <p:nvPr/>
          </p:nvSpPr>
          <p:spPr bwMode="auto">
            <a:xfrm>
              <a:off x="1609" y="144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59" name="Rectangle 47"/>
            <p:cNvSpPr>
              <a:spLocks noChangeArrowheads="1"/>
            </p:cNvSpPr>
            <p:nvPr/>
          </p:nvSpPr>
          <p:spPr bwMode="auto">
            <a:xfrm>
              <a:off x="1609" y="3511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60" name="Rectangle 48"/>
            <p:cNvSpPr>
              <a:spLocks noChangeArrowheads="1"/>
            </p:cNvSpPr>
            <p:nvPr/>
          </p:nvSpPr>
          <p:spPr bwMode="auto">
            <a:xfrm>
              <a:off x="1609" y="86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61" name="Rectangle 49"/>
            <p:cNvSpPr>
              <a:spLocks noChangeArrowheads="1"/>
            </p:cNvSpPr>
            <p:nvPr/>
          </p:nvSpPr>
          <p:spPr bwMode="auto">
            <a:xfrm>
              <a:off x="1609" y="1824"/>
              <a:ext cx="624" cy="240"/>
            </a:xfrm>
            <a:prstGeom prst="rect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62" name="Rectangle 50"/>
            <p:cNvSpPr>
              <a:spLocks noChangeArrowheads="1"/>
            </p:cNvSpPr>
            <p:nvPr/>
          </p:nvSpPr>
          <p:spPr bwMode="auto">
            <a:xfrm>
              <a:off x="1609" y="302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363" name="Rectangle 51"/>
            <p:cNvSpPr>
              <a:spLocks noChangeArrowheads="1"/>
            </p:cNvSpPr>
            <p:nvPr/>
          </p:nvSpPr>
          <p:spPr bwMode="auto">
            <a:xfrm>
              <a:off x="1609" y="1344"/>
              <a:ext cx="624" cy="240"/>
            </a:xfrm>
            <a:prstGeom prst="rect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15" name="AutoShape 52"/>
            <p:cNvSpPr/>
            <p:nvPr/>
          </p:nvSpPr>
          <p:spPr>
            <a:xfrm>
              <a:off x="2304" y="624"/>
              <a:ext cx="144" cy="912"/>
            </a:xfrm>
            <a:prstGeom prst="rightBrace">
              <a:avLst>
                <a:gd name="adj1" fmla="val 52719"/>
                <a:gd name="adj2" fmla="val 16667"/>
              </a:avLst>
            </a:prstGeom>
            <a:noFill/>
            <a:ln w="19050" cap="sq" cmpd="sng">
              <a:solidFill>
                <a:srgbClr val="66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4316" name="Line 53"/>
            <p:cNvSpPr/>
            <p:nvPr/>
          </p:nvSpPr>
          <p:spPr>
            <a:xfrm>
              <a:off x="336" y="610"/>
              <a:ext cx="384" cy="0"/>
            </a:xfrm>
            <a:prstGeom prst="line">
              <a:avLst/>
            </a:prstGeom>
            <a:ln w="19050" cap="sq" cmpd="sng">
              <a:solidFill>
                <a:srgbClr val="6633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653366" name="Text Box 54"/>
            <p:cNvSpPr txBox="1">
              <a:spLocks noChangeArrowheads="1"/>
            </p:cNvSpPr>
            <p:nvPr/>
          </p:nvSpPr>
          <p:spPr bwMode="auto">
            <a:xfrm>
              <a:off x="149" y="341"/>
              <a:ext cx="446" cy="1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tIns="0" bIns="0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1200</a:t>
              </a:r>
              <a:endParaRPr kumimoji="0" lang="en-US" altLang="zh-CN" sz="2000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18" name="Line 55"/>
            <p:cNvSpPr/>
            <p:nvPr/>
          </p:nvSpPr>
          <p:spPr>
            <a:xfrm>
              <a:off x="336" y="1570"/>
              <a:ext cx="384" cy="0"/>
            </a:xfrm>
            <a:prstGeom prst="line">
              <a:avLst/>
            </a:prstGeom>
            <a:ln w="19050" cap="sq" cmpd="sng">
              <a:solidFill>
                <a:srgbClr val="6633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653368" name="Text Box 56"/>
            <p:cNvSpPr txBox="1">
              <a:spLocks noChangeArrowheads="1"/>
            </p:cNvSpPr>
            <p:nvPr/>
          </p:nvSpPr>
          <p:spPr bwMode="auto">
            <a:xfrm>
              <a:off x="144" y="1281"/>
              <a:ext cx="446" cy="1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tIns="0" bIns="0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1600</a:t>
              </a:r>
              <a:endParaRPr kumimoji="0" lang="en-US" altLang="zh-CN" sz="2000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20" name="Line 57"/>
            <p:cNvSpPr/>
            <p:nvPr/>
          </p:nvSpPr>
          <p:spPr>
            <a:xfrm>
              <a:off x="316" y="2770"/>
              <a:ext cx="384" cy="0"/>
            </a:xfrm>
            <a:prstGeom prst="line">
              <a:avLst/>
            </a:prstGeom>
            <a:ln w="19050" cap="sq" cmpd="sng">
              <a:solidFill>
                <a:srgbClr val="6633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653370" name="Text Box 58"/>
            <p:cNvSpPr txBox="1">
              <a:spLocks noChangeArrowheads="1"/>
            </p:cNvSpPr>
            <p:nvPr/>
          </p:nvSpPr>
          <p:spPr bwMode="auto">
            <a:xfrm>
              <a:off x="144" y="2481"/>
              <a:ext cx="446" cy="1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tIns="0" bIns="0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1800</a:t>
              </a:r>
              <a:endParaRPr kumimoji="0" lang="en-US" altLang="zh-CN" sz="2000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22" name="AutoShape 59"/>
            <p:cNvSpPr/>
            <p:nvPr/>
          </p:nvSpPr>
          <p:spPr>
            <a:xfrm>
              <a:off x="2304" y="2544"/>
              <a:ext cx="96" cy="72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12700" cap="sq" cmpd="sng">
              <a:solidFill>
                <a:srgbClr val="66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4323" name="Text Box 60"/>
            <p:cNvSpPr txBox="1"/>
            <p:nvPr/>
          </p:nvSpPr>
          <p:spPr>
            <a:xfrm>
              <a:off x="2385" y="2748"/>
              <a:ext cx="463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</a:rPr>
                <a:t>GetX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6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1199198" y="116523"/>
            <a:ext cx="8929687" cy="6643687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class ThisPointer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{	int x;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public: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ThisPointer( int = 0 );     //</a:t>
            </a:r>
            <a:r>
              <a:rPr lang="zh-CN" altLang="en-US" sz="2000" b="1" dirty="0"/>
              <a:t>带默认形参值的构造函数</a:t>
            </a:r>
            <a:endParaRPr lang="zh-CN" altLang="en-US" sz="20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void Disp() const;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};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ThisPointer::ThisPointer( int value ): x( value ) { }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void ThisPointer::Disp() const  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{ cout &lt;&lt; " x = " &lt;&lt; </a:t>
            </a:r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en-US" altLang="zh-CN" sz="2000" b="1" dirty="0"/>
              <a:t>&lt;&lt;endl;	 //</a:t>
            </a:r>
            <a:r>
              <a:rPr lang="zh-CN" altLang="en-US" sz="2000" b="1" dirty="0"/>
              <a:t>隐式使用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指针</a:t>
            </a:r>
            <a:endParaRPr lang="zh-CN" altLang="en-US" sz="20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cout &lt;&lt; " this-&gt;x = " &lt;&lt; </a:t>
            </a:r>
            <a:r>
              <a:rPr lang="en-US" altLang="zh-CN" sz="2000" b="1" dirty="0">
                <a:solidFill>
                  <a:srgbClr val="FF0000"/>
                </a:solidFill>
              </a:rPr>
              <a:t>this-&gt;x</a:t>
            </a:r>
            <a:r>
              <a:rPr lang="en-US" altLang="zh-CN" sz="2000" b="1" dirty="0"/>
              <a:t>&lt;&lt;endl;  //</a:t>
            </a:r>
            <a:r>
              <a:rPr lang="zh-CN" altLang="en-US" sz="2000" b="1" dirty="0"/>
              <a:t>显式使用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指针</a:t>
            </a:r>
            <a:endParaRPr lang="zh-CN" altLang="en-US" sz="20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cout &lt;&lt; "(*this).x = " &lt;&lt; </a:t>
            </a:r>
            <a:r>
              <a:rPr lang="en-US" altLang="zh-CN" sz="2000" b="1" dirty="0">
                <a:solidFill>
                  <a:srgbClr val="FF0000"/>
                </a:solidFill>
              </a:rPr>
              <a:t>( *this ).x </a:t>
            </a:r>
            <a:r>
              <a:rPr lang="en-US" altLang="zh-CN" sz="2000" b="1" dirty="0"/>
              <a:t>&lt;&lt; endl;//</a:t>
            </a:r>
            <a:r>
              <a:rPr lang="zh-CN" altLang="en-US" sz="2000" b="1" dirty="0"/>
              <a:t>显式使用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指针</a:t>
            </a:r>
            <a:endParaRPr lang="zh-CN" altLang="en-US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}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void main()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{   ThisPointer ThisObject( 10 );  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   ThisObject.Disp(); 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}  </a:t>
            </a:r>
            <a:endParaRPr lang="zh-CN" altLang="en-US" sz="2000" b="1" dirty="0"/>
          </a:p>
        </p:txBody>
      </p:sp>
      <p:sp>
        <p:nvSpPr>
          <p:cNvPr id="4" name="Rectangle 7"/>
          <p:cNvSpPr/>
          <p:nvPr/>
        </p:nvSpPr>
        <p:spPr>
          <a:xfrm>
            <a:off x="7739063" y="285750"/>
            <a:ext cx="2143125" cy="164306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x=10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this-&gt;x=10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(*this).x=10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/>
          <p:nvPr/>
        </p:nvSpPr>
        <p:spPr>
          <a:xfrm>
            <a:off x="5807710" y="4941570"/>
            <a:ext cx="5582920" cy="933450"/>
          </a:xfrm>
          <a:prstGeom prst="rect">
            <a:avLst/>
          </a:prstGeom>
          <a:solidFill>
            <a:srgbClr val="47F3C6"/>
          </a:solidFill>
          <a:ln w="9525"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注意：</a:t>
            </a:r>
            <a:r>
              <a:rPr lang="zh-CN" altLang="en-US" b="1" dirty="0">
                <a:latin typeface="Arial" panose="020B0604020202020204" pitchFamily="34" charset="0"/>
              </a:rPr>
              <a:t>圆点运算符的优先级高于*运算符，则*</a:t>
            </a:r>
            <a:r>
              <a:rPr lang="en-US" altLang="zh-CN" b="1" dirty="0">
                <a:latin typeface="Arial" panose="020B0604020202020204" pitchFamily="34" charset="0"/>
              </a:rPr>
              <a:t>this</a:t>
            </a:r>
            <a:r>
              <a:rPr lang="zh-CN" altLang="en-US" b="1" dirty="0">
                <a:latin typeface="Arial" panose="020B0604020202020204" pitchFamily="34" charset="0"/>
              </a:rPr>
              <a:t>和圆点运算符一起使用时，*</a:t>
            </a:r>
            <a:r>
              <a:rPr lang="en-US" altLang="zh-CN" b="1" dirty="0">
                <a:latin typeface="Arial" panose="020B0604020202020204" pitchFamily="34" charset="0"/>
              </a:rPr>
              <a:t>this</a:t>
            </a:r>
            <a:r>
              <a:rPr lang="zh-CN" altLang="en-US" b="1" dirty="0">
                <a:latin typeface="Arial" panose="020B0604020202020204" pitchFamily="34" charset="0"/>
              </a:rPr>
              <a:t>一定要用括号括起来。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2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27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7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27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1981200" y="765175"/>
            <a:ext cx="5572125" cy="64293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</a:rPr>
              <a:t>指向类的非静态成员的指针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1612900" y="1341438"/>
            <a:ext cx="9072563" cy="18002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通过指向成员的指针只能访问公有成员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声明指向成员的指针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指向公有数据成员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类型说明符  类名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::*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指针名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指向公有函数成员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类型说明符 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类名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::*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指针名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)(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参数表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4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6.2.11 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对象指针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5325" y="3285490"/>
            <a:ext cx="4608195" cy="271653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指向数据成员的指针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初始化：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指针名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=&amp;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::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数据成员名；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通过对象名（或对象指针）与成员指针结合来访问数据成员。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对象名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.*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类成员指针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对象指针名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→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*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类成员指针名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35955" y="3383280"/>
            <a:ext cx="5413375" cy="2520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指向函数成员的指针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指针名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=&amp;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::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函数成员名；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通过对象名（或对象指针）与成员指针结合来访问函数成员。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对象名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.*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类成员指针名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参数表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对象指针名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*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类成员指针名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参数表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cxnSp>
        <p:nvCxnSpPr>
          <p:cNvPr id="8" name="直接连接符 6"/>
          <p:cNvCxnSpPr/>
          <p:nvPr/>
        </p:nvCxnSpPr>
        <p:spPr>
          <a:xfrm>
            <a:off x="5591810" y="3213100"/>
            <a:ext cx="0" cy="3319463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</a:rPr>
              <a:t>6-13  </a:t>
            </a:r>
            <a:r>
              <a:rPr lang="zh-CN" altLang="en-US" sz="2800" b="1" dirty="0">
                <a:solidFill>
                  <a:srgbClr val="C00000"/>
                </a:solidFill>
              </a:rPr>
              <a:t>访问对象的公有成员函数的不同方式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2095500" y="1000125"/>
            <a:ext cx="7921625" cy="5399088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void main()	//主函数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{	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Point A(4,5);	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Point *p1=&amp;A;	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</a:rPr>
              <a:t>int (Point::*funcPtr)() const=&amp;Point::GetX;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  //（1）使用成员函数指针和对象名访问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>
                <a:solidFill>
                  <a:schemeClr val="accent2"/>
                </a:solidFill>
              </a:rPr>
              <a:t>cout&lt;&lt;(A.* funcPtr)()&lt;&lt;endl;	</a:t>
            </a:r>
            <a:endParaRPr lang="en-US" altLang="en-US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  //（2）使用成员函数指针和对象指针访问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accent2"/>
                </a:solidFill>
              </a:rPr>
              <a:t>	cout&lt;&lt;(p1-&gt;*funcPtr)()&lt;&lt;endl;</a:t>
            </a:r>
            <a:r>
              <a:rPr lang="en-US" altLang="en-US" sz="2000" b="1" dirty="0"/>
              <a:t>	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  //（3）使用对象名访问成员函数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accent2"/>
                </a:solidFill>
              </a:rPr>
              <a:t>	cout&lt;&lt;A.GetX()&lt;&lt;endl; </a:t>
            </a:r>
            <a:endParaRPr lang="en-US" altLang="en-US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//（4）使用对象指针访问成员函数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>
                <a:solidFill>
                  <a:schemeClr val="accent2"/>
                </a:solidFill>
              </a:rPr>
              <a:t>cout&lt;&lt;p1-&gt;GetX()&lt;&lt;endl;</a:t>
            </a:r>
            <a:r>
              <a:rPr lang="en-US" altLang="en-US" sz="2000" b="1" dirty="0"/>
              <a:t> 	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}</a:t>
            </a:r>
            <a:endParaRPr lang="en-US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00" y="1052513"/>
            <a:ext cx="7943850" cy="990600"/>
          </a:xfrm>
          <a:prstGeom prst="rect">
            <a:avLst/>
          </a:prstGeom>
          <a:noFill/>
          <a:ln w="9525">
            <a:noFill/>
          </a:ln>
        </p:spPr>
        <p:txBody>
          <a:bodyPr lIns="0" tIns="46038" rIns="92075" bIns="46038"/>
          <a:lstStyle/>
          <a:p>
            <a:pPr>
              <a:lnSpc>
                <a:spcPct val="120000"/>
              </a:lnSpc>
            </a:pPr>
            <a:r>
              <a:rPr lang="zh-CN" altLang="en-US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数组元素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在内存中顺次存放，它们的</a:t>
            </a:r>
            <a:r>
              <a:rPr lang="zh-CN" altLang="en-US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地址是连续的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例：具有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个元素的数组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，在内存中的存放次序如下：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9788" y="2924175"/>
            <a:ext cx="7772400" cy="10001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indent="860425">
              <a:lnSpc>
                <a:spcPct val="12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数组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名字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是数组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首元素的内存地址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indent="860425">
              <a:lnSpc>
                <a:spcPct val="12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数组名是一个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，不能被赋值。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401888" y="2119313"/>
            <a:ext cx="7578725" cy="685800"/>
            <a:chOff x="650" y="2256"/>
            <a:chExt cx="4774" cy="432"/>
          </a:xfrm>
        </p:grpSpPr>
        <p:grpSp>
          <p:nvGrpSpPr>
            <p:cNvPr id="7175" name="Group 6"/>
            <p:cNvGrpSpPr/>
            <p:nvPr/>
          </p:nvGrpSpPr>
          <p:grpSpPr>
            <a:xfrm>
              <a:off x="960" y="2256"/>
              <a:ext cx="4464" cy="432"/>
              <a:chOff x="720" y="2256"/>
              <a:chExt cx="4464" cy="432"/>
            </a:xfrm>
          </p:grpSpPr>
          <p:grpSp>
            <p:nvGrpSpPr>
              <p:cNvPr id="7177" name="Group 7"/>
              <p:cNvGrpSpPr/>
              <p:nvPr/>
            </p:nvGrpSpPr>
            <p:grpSpPr>
              <a:xfrm>
                <a:off x="720" y="2256"/>
                <a:ext cx="4464" cy="432"/>
                <a:chOff x="528" y="2256"/>
                <a:chExt cx="4848" cy="432"/>
              </a:xfrm>
            </p:grpSpPr>
            <p:sp>
              <p:nvSpPr>
                <p:cNvPr id="7188" name="Rectangle 8"/>
                <p:cNvSpPr/>
                <p:nvPr/>
              </p:nvSpPr>
              <p:spPr>
                <a:xfrm>
                  <a:off x="528" y="2256"/>
                  <a:ext cx="4848" cy="43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CC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2075" tIns="46038" rIns="92075" bIns="46038" anchor="ctr" anchorCtr="0"/>
                <a:lstStyle/>
                <a:p>
                  <a:endParaRPr lang="zh-CN" altLang="en-US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89" name="Line 9"/>
                <p:cNvSpPr/>
                <p:nvPr/>
              </p:nvSpPr>
              <p:spPr>
                <a:xfrm>
                  <a:off x="2976" y="225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90" name="Line 10"/>
                <p:cNvSpPr/>
                <p:nvPr/>
              </p:nvSpPr>
              <p:spPr>
                <a:xfrm>
                  <a:off x="3504" y="225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91" name="Line 11"/>
                <p:cNvSpPr/>
                <p:nvPr/>
              </p:nvSpPr>
              <p:spPr>
                <a:xfrm>
                  <a:off x="4464" y="225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92" name="Line 12"/>
                <p:cNvSpPr/>
                <p:nvPr/>
              </p:nvSpPr>
              <p:spPr>
                <a:xfrm>
                  <a:off x="4944" y="225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93" name="Line 13"/>
                <p:cNvSpPr/>
                <p:nvPr/>
              </p:nvSpPr>
              <p:spPr>
                <a:xfrm>
                  <a:off x="3984" y="225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94" name="Line 14"/>
                <p:cNvSpPr/>
                <p:nvPr/>
              </p:nvSpPr>
              <p:spPr>
                <a:xfrm>
                  <a:off x="1008" y="225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95" name="Line 15"/>
                <p:cNvSpPr/>
                <p:nvPr/>
              </p:nvSpPr>
              <p:spPr>
                <a:xfrm>
                  <a:off x="1968" y="225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96" name="Line 16"/>
                <p:cNvSpPr/>
                <p:nvPr/>
              </p:nvSpPr>
              <p:spPr>
                <a:xfrm>
                  <a:off x="2448" y="225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97" name="Line 17"/>
                <p:cNvSpPr/>
                <p:nvPr/>
              </p:nvSpPr>
              <p:spPr>
                <a:xfrm>
                  <a:off x="1488" y="225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178" name="Text Box 18"/>
              <p:cNvSpPr txBox="1"/>
              <p:nvPr/>
            </p:nvSpPr>
            <p:spPr>
              <a:xfrm>
                <a:off x="729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a[0]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79" name="Text Box 19"/>
              <p:cNvSpPr txBox="1"/>
              <p:nvPr/>
            </p:nvSpPr>
            <p:spPr>
              <a:xfrm>
                <a:off x="1154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a[1]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0" name="Text Box 20"/>
              <p:cNvSpPr txBox="1"/>
              <p:nvPr/>
            </p:nvSpPr>
            <p:spPr>
              <a:xfrm>
                <a:off x="1634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a[2]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1" name="Text Box 21"/>
              <p:cNvSpPr txBox="1"/>
              <p:nvPr/>
            </p:nvSpPr>
            <p:spPr>
              <a:xfrm>
                <a:off x="2066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a[3]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2" name="Text Box 22"/>
              <p:cNvSpPr txBox="1"/>
              <p:nvPr/>
            </p:nvSpPr>
            <p:spPr>
              <a:xfrm>
                <a:off x="2524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a[4]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3" name="Text Box 23"/>
              <p:cNvSpPr txBox="1"/>
              <p:nvPr/>
            </p:nvSpPr>
            <p:spPr>
              <a:xfrm>
                <a:off x="3000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a[5]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4" name="Text Box 24"/>
              <p:cNvSpPr txBox="1"/>
              <p:nvPr/>
            </p:nvSpPr>
            <p:spPr>
              <a:xfrm>
                <a:off x="3458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a[6]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5" name="Text Box 25"/>
              <p:cNvSpPr txBox="1"/>
              <p:nvPr/>
            </p:nvSpPr>
            <p:spPr>
              <a:xfrm>
                <a:off x="3903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a[7]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6" name="Text Box 26"/>
              <p:cNvSpPr txBox="1"/>
              <p:nvPr/>
            </p:nvSpPr>
            <p:spPr>
              <a:xfrm>
                <a:off x="4370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a[8]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7" name="Text Box 27"/>
              <p:cNvSpPr txBox="1"/>
              <p:nvPr/>
            </p:nvSpPr>
            <p:spPr>
              <a:xfrm>
                <a:off x="4754" y="2353"/>
                <a:ext cx="37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1800" b="1" dirty="0">
                    <a:latin typeface="Arial" panose="020B0604020202020204" pitchFamily="34" charset="0"/>
                  </a:rPr>
                  <a:t>a[9]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76" name="Text Box 28"/>
            <p:cNvSpPr txBox="1"/>
            <p:nvPr/>
          </p:nvSpPr>
          <p:spPr>
            <a:xfrm>
              <a:off x="650" y="2305"/>
              <a:ext cx="2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ctr" anchorCtr="0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Arial" panose="020B0604020202020204" pitchFamily="34" charset="0"/>
                </a:rPr>
                <a:t>a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7173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1975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6.1.2 </a:t>
            </a:r>
            <a:r>
              <a:rPr lang="zh-CN" altLang="en-US" sz="3200" b="1" dirty="0"/>
              <a:t>数组的存储与初始化</a:t>
            </a:r>
            <a:endParaRPr lang="zh-CN" altLang="en-US" sz="3200" dirty="0"/>
          </a:p>
        </p:txBody>
      </p:sp>
      <p:sp>
        <p:nvSpPr>
          <p:cNvPr id="29" name="Rectangle 3"/>
          <p:cNvSpPr>
            <a:spLocks noGrp="1"/>
          </p:cNvSpPr>
          <p:nvPr>
            <p:ph idx="1"/>
          </p:nvPr>
        </p:nvSpPr>
        <p:spPr>
          <a:xfrm>
            <a:off x="1124585" y="3789680"/>
            <a:ext cx="9998710" cy="295275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可以在编译阶段使数组得到初值：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在声明数组时对数组元素赋以初值。</a:t>
            </a: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例如：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int a[10]={0,1,2,3,4,5,6,7,8,9};</a:t>
            </a:r>
            <a:endParaRPr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可以只给一部分元素赋初值。</a:t>
            </a: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例如：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int a[10]={0,1,2,3,4};//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表示只给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a[0]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a[4] 5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个元素赋值，而后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个元素自动赋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值。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1811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对类的静态成员的访问不依赖于对象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可以用普通的指针来指向和访问静态成员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1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6.2.11 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对象指针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/>
          <p:nvPr/>
        </p:nvSpPr>
        <p:spPr>
          <a:xfrm>
            <a:off x="1992313" y="1052513"/>
            <a:ext cx="5572125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4.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指向类的静态成员的指针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6806" name="Rectangle 2"/>
          <p:cNvSpPr/>
          <p:nvPr/>
        </p:nvSpPr>
        <p:spPr>
          <a:xfrm>
            <a:off x="4872038" y="2781300"/>
            <a:ext cx="5421312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6-14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通过指针访问类的静态数据成员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6807" name="Rectangle 3"/>
          <p:cNvSpPr/>
          <p:nvPr/>
        </p:nvSpPr>
        <p:spPr>
          <a:xfrm>
            <a:off x="1774825" y="2781300"/>
            <a:ext cx="8643938" cy="37433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 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class Point	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public:	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	  </a:t>
            </a:r>
            <a:r>
              <a:rPr lang="en-US" altLang="zh-CN" sz="2000" b="1" dirty="0">
                <a:latin typeface="Arial" panose="020B0604020202020204" pitchFamily="34" charset="0"/>
              </a:rPr>
              <a:t>Point(int xx=0, int yy=0) {X=xx;Y=yy;count++;}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	  </a:t>
            </a:r>
            <a:r>
              <a:rPr lang="en-US" altLang="zh-CN" sz="2000" b="1" dirty="0">
                <a:latin typeface="Arial" panose="020B0604020202020204" pitchFamily="34" charset="0"/>
              </a:rPr>
              <a:t>Point(Point &amp;p);	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>
                <a:latin typeface="Arial" panose="020B0604020202020204" pitchFamily="34" charset="0"/>
              </a:rPr>
              <a:t>~Point() {count- -;}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  int GetX() {return X;} 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  int GetY() {return Y;}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static int count;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</a:rPr>
              <a:t>静态数据成员说明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private:	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	 </a:t>
            </a:r>
            <a:r>
              <a:rPr lang="en-US" altLang="zh-CN" sz="2000" b="1" dirty="0">
                <a:latin typeface="Arial" panose="020B0604020202020204" pitchFamily="34" charset="0"/>
              </a:rPr>
              <a:t>int X,Y;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  <p:bldP spid="76806" grpId="0"/>
      <p:bldP spid="7680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/>
          </p:cNvSpPr>
          <p:nvPr>
            <p:ph idx="1"/>
          </p:nvPr>
        </p:nvSpPr>
        <p:spPr>
          <a:xfrm>
            <a:off x="1992313" y="1916113"/>
            <a:ext cx="8247062" cy="4487862"/>
          </a:xfrm>
          <a:noFill/>
          <a:ln>
            <a:noFill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void main()	 </a:t>
            </a:r>
            <a:endParaRPr lang="en-US" altLang="zh-CN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{</a:t>
            </a:r>
            <a:r>
              <a:rPr lang="zh-CN" altLang="en-US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int *ptr=&amp;Point::count;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声明一个</a:t>
            </a:r>
            <a:r>
              <a:rPr lang="en-US" altLang="zh-CN" sz="2000" b="1" dirty="0"/>
              <a:t>int</a:t>
            </a:r>
            <a:r>
              <a:rPr lang="zh-CN" altLang="en-US" sz="2000" b="1" dirty="0"/>
              <a:t>型指针，指向类的静态成员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	Point A(4,5);	</a:t>
            </a:r>
            <a:endParaRPr lang="en-US" altLang="zh-CN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	cout&lt;&lt;"Point A:"&lt;&lt;A.GetX()&lt;&lt;","&lt;&lt;A.GetY();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cout&lt;&lt;" Object count="&lt;&lt; </a:t>
            </a:r>
            <a:r>
              <a:rPr lang="en-US" altLang="zh-CN" sz="2000" b="1" dirty="0">
                <a:solidFill>
                  <a:srgbClr val="FF0000"/>
                </a:solidFill>
              </a:rPr>
              <a:t>*ptr</a:t>
            </a:r>
            <a:r>
              <a:rPr lang="en-US" altLang="zh-CN" sz="2000" b="1" dirty="0"/>
              <a:t>&lt;&lt;endl;	</a:t>
            </a:r>
            <a:endParaRPr lang="en-US" altLang="zh-CN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	Point B(A);		</a:t>
            </a:r>
            <a:endParaRPr lang="en-US" altLang="zh-CN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     cout&lt;&lt;"Point B:"&lt;&lt;B.GetX()&lt;&lt;","&lt;&lt;B.GetY();</a:t>
            </a:r>
            <a:endParaRPr lang="zh-CN" altLang="en-US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cout&lt;&lt;" Object count="&lt;&lt; </a:t>
            </a:r>
            <a:r>
              <a:rPr lang="en-US" altLang="zh-CN" sz="2000" b="1" dirty="0">
                <a:solidFill>
                  <a:srgbClr val="FF0000"/>
                </a:solidFill>
              </a:rPr>
              <a:t>*ptr</a:t>
            </a:r>
            <a:r>
              <a:rPr lang="en-US" altLang="zh-CN" sz="2000" b="1" dirty="0"/>
              <a:t>&lt;&lt;endl; 	</a:t>
            </a:r>
            <a:endParaRPr lang="en-US" altLang="zh-CN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265224" name="Rectangle 8"/>
          <p:cNvSpPr/>
          <p:nvPr/>
        </p:nvSpPr>
        <p:spPr>
          <a:xfrm>
            <a:off x="6816725" y="5084763"/>
            <a:ext cx="3600450" cy="1150937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Point A:4,5Object count=1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Point B:4,5Object count=2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59396" name="Rectangle 3"/>
          <p:cNvSpPr/>
          <p:nvPr/>
        </p:nvSpPr>
        <p:spPr>
          <a:xfrm>
            <a:off x="2135188" y="620713"/>
            <a:ext cx="7096125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Point::Point(Point &amp;p)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	X=p.X;  Y=p.Y;  count++;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int Point::count=0;	</a:t>
            </a:r>
            <a:r>
              <a:rPr lang="en-US" altLang="zh-CN" sz="2000" b="1" dirty="0">
                <a:latin typeface="Arial" panose="020B0604020202020204" pitchFamily="34" charset="0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</a:rPr>
              <a:t>静态数据成员赋初值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4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2782888" y="0"/>
            <a:ext cx="7315200" cy="71437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</a:rPr>
              <a:t>6-15</a:t>
            </a:r>
            <a:r>
              <a:rPr lang="zh-CN" altLang="en-US" sz="2800" b="1" dirty="0">
                <a:solidFill>
                  <a:schemeClr val="accent2"/>
                </a:solidFill>
              </a:rPr>
              <a:t>通过指针访问类的静态函数成员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1774825" y="620713"/>
            <a:ext cx="7239000" cy="44958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Point	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public:	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其它函数略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static void ShowCount()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静态函数成员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{cout&lt;&lt;" Object count="&lt;&lt;count&lt;&lt;endl;}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private:	</a:t>
            </a:r>
            <a:r>
              <a:rPr lang="zh-CN" altLang="en-US" sz="2000" b="1" dirty="0"/>
              <a:t>	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int X,Y;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static int count;	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// </a:t>
            </a:r>
            <a:r>
              <a:rPr lang="zh-CN" altLang="en-US" sz="2000" b="1" dirty="0"/>
              <a:t>函数实现略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int Point::count=0;	</a:t>
            </a:r>
            <a:endParaRPr lang="zh-CN" altLang="en-US" sz="2000" b="1" dirty="0"/>
          </a:p>
        </p:txBody>
      </p:sp>
      <p:sp>
        <p:nvSpPr>
          <p:cNvPr id="79877" name="Rectangle 3"/>
          <p:cNvSpPr/>
          <p:nvPr/>
        </p:nvSpPr>
        <p:spPr>
          <a:xfrm>
            <a:off x="4332288" y="3257550"/>
            <a:ext cx="6084887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void main()	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void (*funcptr)()=Point::ShowCount;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//</a:t>
            </a:r>
            <a:r>
              <a:rPr lang="zh-CN" altLang="en-US" sz="2000" b="1" dirty="0">
                <a:latin typeface="Arial" panose="020B0604020202020204" pitchFamily="34" charset="0"/>
              </a:rPr>
              <a:t>指向函数的指针，指向类的静态成员函数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Point A(4,5);	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cout&lt;&lt;"Point A,"&lt;&lt;A.GetX()&lt;&lt;","&lt;&lt;A.GetY();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funcptr();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</a:rPr>
              <a:t>Point B(A);	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cout&lt;&lt;"Point B,"&lt;&lt;B.GetX()&lt;&lt;","&lt;&lt;B.GetY();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 funcptr();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69319" name="Rectangle 7"/>
          <p:cNvSpPr/>
          <p:nvPr/>
        </p:nvSpPr>
        <p:spPr>
          <a:xfrm>
            <a:off x="6888163" y="981075"/>
            <a:ext cx="3600450" cy="1150938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Point A,4,5Object count=1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Point B,4,5Object count=2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16200000" flipH="1">
            <a:off x="2437606" y="4999831"/>
            <a:ext cx="3716338" cy="0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6"/>
          <p:cNvCxnSpPr/>
          <p:nvPr/>
        </p:nvCxnSpPr>
        <p:spPr>
          <a:xfrm rot="16200000" flipH="1">
            <a:off x="7319963" y="117475"/>
            <a:ext cx="0" cy="6048375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269319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/>
          </p:cNvSpPr>
          <p:nvPr>
            <p:ph idx="1"/>
          </p:nvPr>
        </p:nvSpPr>
        <p:spPr>
          <a:xfrm>
            <a:off x="1539875" y="1341755"/>
            <a:ext cx="9896475" cy="41148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静态与动态内存分配的两个主要区别是：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静态对象是有名字的变量，可以直接对其进行操作。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动态对象是没有名字的变量，可以通过指针间接地对它进行操作。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静态对象的分配与释放由编译器自动处理。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动态对象的分配与释放，必须由程序员显示管理，主要通过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delete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完成。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3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</a:rPr>
              <a:t>6.3  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动态内存分配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1336040" y="147955"/>
            <a:ext cx="9798685" cy="191262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动态申请内存操作符 </a:t>
            </a:r>
            <a:r>
              <a:rPr lang="en-US" altLang="zh-CN" sz="2400" b="1" dirty="0"/>
              <a:t>: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new 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类型名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（初值列表）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在程序执行期间，申请用于存放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类型对象的内存空间，并依初值列表赋以初值。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结果：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成功：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类型指针，指向新分配的内存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失败：0（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NULL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0054" name="Text Box 6"/>
          <p:cNvSpPr txBox="1"/>
          <p:nvPr/>
        </p:nvSpPr>
        <p:spPr>
          <a:xfrm>
            <a:off x="2409825" y="2130425"/>
            <a:ext cx="3132138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int     *p;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  = 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new  int (2);</a:t>
            </a:r>
            <a:endParaRPr lang="en-US" altLang="zh-CN" sz="20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30056" name="Text Box 8"/>
          <p:cNvSpPr txBox="1"/>
          <p:nvPr/>
        </p:nvSpPr>
        <p:spPr>
          <a:xfrm>
            <a:off x="7162800" y="2203450"/>
            <a:ext cx="2305050" cy="70675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Point     *ptr;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ptr  =  </a:t>
            </a:r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new  Point;</a:t>
            </a:r>
            <a:endParaRPr lang="en-US" altLang="zh-CN" sz="2000" b="1" dirty="0">
              <a:solidFill>
                <a:srgbClr val="CC33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3143250" y="2909888"/>
            <a:ext cx="2519363" cy="373063"/>
          </a:xfrm>
          <a:prstGeom prst="wedgeRoundRectCallout">
            <a:avLst>
              <a:gd name="adj1" fmla="val 11375"/>
              <a:gd name="adj2" fmla="val -81056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初值为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7" name="AutoShape 9"/>
          <p:cNvSpPr/>
          <p:nvPr/>
        </p:nvSpPr>
        <p:spPr>
          <a:xfrm>
            <a:off x="6361113" y="2997200"/>
            <a:ext cx="3695700" cy="473075"/>
          </a:xfrm>
          <a:prstGeom prst="wedgeRoundRectCallout">
            <a:avLst>
              <a:gd name="adj1" fmla="val 23968"/>
              <a:gd name="adj2" fmla="val -85236"/>
              <a:gd name="adj3" fmla="val 16667"/>
            </a:avLst>
          </a:prstGeom>
          <a:solidFill>
            <a:schemeClr val="accent1"/>
          </a:solidFill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自动调用构造函数初始化对象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 txBox="1"/>
          <p:nvPr/>
        </p:nvSpPr>
        <p:spPr>
          <a:xfrm>
            <a:off x="1836738" y="3579813"/>
            <a:ext cx="8272462" cy="1136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</a:pPr>
            <a:r>
              <a:rPr lang="zh-CN" altLang="en-US" b="1" dirty="0">
                <a:latin typeface="Arial" panose="020B0604020202020204" pitchFamily="34" charset="0"/>
              </a:rPr>
              <a:t>释放内存操作符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delete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释放指针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所指向的内存，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必须是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操作的返回值。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1865313" y="5902325"/>
            <a:ext cx="8135937" cy="38354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</a:t>
            </a:r>
            <a:r>
              <a:rPr lang="zh-CN" altLang="en-US" sz="20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new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分配的内存，必须用</a:t>
            </a: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delete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释放，且只能释放一次。</a:t>
            </a:r>
            <a:endParaRPr lang="zh-CN" altLang="en-US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7"/>
          <p:cNvSpPr txBox="1"/>
          <p:nvPr/>
        </p:nvSpPr>
        <p:spPr>
          <a:xfrm>
            <a:off x="2362200" y="4716463"/>
            <a:ext cx="3384550" cy="10147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int     *p;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p  =  new  int (2);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CC3300"/>
                </a:solidFill>
                <a:latin typeface="Arial" panose="020B0604020202020204" pitchFamily="34" charset="0"/>
              </a:rPr>
              <a:t>delete p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56" grpId="0"/>
      <p:bldP spid="83976" grpId="0" bldLvl="0" animBg="1"/>
      <p:bldP spid="83977" grpId="0" bldLvl="0" animBg="1"/>
      <p:bldP spid="10" grpId="0"/>
      <p:bldP spid="11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1524000" y="188913"/>
            <a:ext cx="4572000" cy="704850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6-16    </a:t>
            </a:r>
            <a:r>
              <a:rPr lang="zh-CN" altLang="en-US" sz="2800" b="1" dirty="0"/>
              <a:t>动态创建对象举例</a:t>
            </a:r>
            <a:endParaRPr lang="zh-CN" altLang="en-US" sz="2800" b="1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983615" y="908368"/>
            <a:ext cx="6480175" cy="575945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#include&lt;iostream&gt;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class Point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public: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Point()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{ X=Y=0; cout&lt;&lt;"Default Constructor called.\n";}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Point(int x,int y)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{   X=x; Y=y; cout&lt;&lt; "Constructor called.\n";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~Point()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/>
              <a:t>{   cout&lt;&lt;"Destructor called.\n";  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int GetX()  {  return X;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int GetY()  {  return Y;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void Move(int x,int y)	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{  X=x;  Y=y; 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private: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int  X,Y;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63492" name="Rectangle 3"/>
          <p:cNvSpPr/>
          <p:nvPr/>
        </p:nvSpPr>
        <p:spPr>
          <a:xfrm>
            <a:off x="6527800" y="3357563"/>
            <a:ext cx="3930650" cy="321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int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 cout&lt;&lt;"Step One:"&lt;&lt;endl;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Point *Ptr1=new Point;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delete  Ptr1;   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cout&lt;&lt;"Step Two:"&lt;&lt;endl;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Ptr1=new Point(1,2);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    delete Ptr1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return 0;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zh-CN" altLang="zh-CN" sz="2000" b="1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16200000" flipH="1">
            <a:off x="4741069" y="5071269"/>
            <a:ext cx="3573463" cy="0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6"/>
          <p:cNvCxnSpPr/>
          <p:nvPr/>
        </p:nvCxnSpPr>
        <p:spPr>
          <a:xfrm rot="16200000" flipH="1">
            <a:off x="8435975" y="1376363"/>
            <a:ext cx="0" cy="3816350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68" name="Text Box 4"/>
          <p:cNvSpPr txBox="1"/>
          <p:nvPr/>
        </p:nvSpPr>
        <p:spPr>
          <a:xfrm>
            <a:off x="7608570" y="260985"/>
            <a:ext cx="3598863" cy="224536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>
            <a:spAutoFit/>
          </a:bodyPr>
          <a:lstStyle/>
          <a:p>
            <a:r>
              <a:rPr lang="zh-CN" altLang="zh-CN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Step One: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Default Constructor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Destructor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Step Two: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Constructor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Destructor called.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1952625" y="285750"/>
            <a:ext cx="7848600" cy="1214438"/>
          </a:xfrm>
          <a:noFill/>
          <a:ln>
            <a:noFill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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创建一维数组：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new 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类型名 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数组长度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 ;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4341" name="Text Box 5"/>
          <p:cNvSpPr txBox="1"/>
          <p:nvPr/>
        </p:nvSpPr>
        <p:spPr>
          <a:xfrm>
            <a:off x="2024063" y="1143000"/>
            <a:ext cx="8458200" cy="11988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lvl="1" eaLnBrk="1" hangingPunct="1">
              <a:buClr>
                <a:schemeClr val="accent2"/>
              </a:buClr>
            </a:pP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</a:t>
            </a:r>
            <a:r>
              <a:rPr lang="zh-CN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结果值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成功：</a:t>
            </a:r>
            <a:r>
              <a:rPr lang="zh-CN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返回指向新分配内存首地址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Clr>
                <a:schemeClr val="accent2"/>
              </a:buClr>
            </a:pP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 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失败：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返回空指针 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0 (NULL)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0054" name="Text Box 6"/>
          <p:cNvSpPr txBox="1"/>
          <p:nvPr/>
        </p:nvSpPr>
        <p:spPr>
          <a:xfrm>
            <a:off x="2452688" y="785813"/>
            <a:ext cx="4537075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例如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:   int  *p=  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new  int[10];</a:t>
            </a:r>
            <a:endParaRPr lang="en-US" altLang="zh-CN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1199198" y="2357120"/>
            <a:ext cx="8001000" cy="45005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class Point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 //</a:t>
            </a:r>
            <a:r>
              <a:rPr lang="zh-CN" altLang="en-US" sz="2000" b="1" dirty="0">
                <a:latin typeface="Arial" panose="020B0604020202020204" pitchFamily="34" charset="0"/>
              </a:rPr>
              <a:t>类的声明同例</a:t>
            </a:r>
            <a:r>
              <a:rPr lang="en-US" altLang="zh-CN" sz="2000" b="1" dirty="0">
                <a:latin typeface="Arial" panose="020B0604020202020204" pitchFamily="34" charset="0"/>
              </a:rPr>
              <a:t>6-16</a:t>
            </a:r>
            <a:r>
              <a:rPr lang="zh-CN" altLang="en-US" sz="2000" b="1" dirty="0">
                <a:latin typeface="Arial" panose="020B0604020202020204" pitchFamily="34" charset="0"/>
              </a:rPr>
              <a:t>，略 </a:t>
            </a:r>
            <a:r>
              <a:rPr lang="en-US" altLang="zh-CN" sz="2000" b="1" dirty="0">
                <a:latin typeface="Arial" panose="020B0604020202020204" pitchFamily="34" charset="0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int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Point *Ptr=new Point[2];    </a:t>
            </a:r>
            <a:r>
              <a:rPr lang="en-US" altLang="zh-CN" sz="2000" b="1" dirty="0">
                <a:latin typeface="Arial" panose="020B0604020202020204" pitchFamily="34" charset="0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</a:rPr>
              <a:t>创建对象数组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latin typeface="Arial" panose="020B0604020202020204" pitchFamily="34" charset="0"/>
              </a:rPr>
              <a:t>Ptr[0].Move(5,10);     //</a:t>
            </a:r>
            <a:r>
              <a:rPr lang="zh-CN" altLang="en-US" sz="2000" b="1" dirty="0">
                <a:latin typeface="Arial" panose="020B0604020202020204" pitchFamily="34" charset="0"/>
              </a:rPr>
              <a:t>通过指针访问数组元素的成员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latin typeface="Arial" panose="020B0604020202020204" pitchFamily="34" charset="0"/>
              </a:rPr>
              <a:t>Ptr[1].Move(15,20);   //</a:t>
            </a:r>
            <a:r>
              <a:rPr lang="zh-CN" altLang="en-US" sz="2000" b="1" dirty="0">
                <a:latin typeface="Arial" panose="020B0604020202020204" pitchFamily="34" charset="0"/>
              </a:rPr>
              <a:t>通过指针访问数组元素的成员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latin typeface="Arial" panose="020B0604020202020204" pitchFamily="34" charset="0"/>
              </a:rPr>
              <a:t>cout&lt;&lt;"Deleting..."&lt;&lt;endl;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delete[ ] Ptr;               </a:t>
            </a:r>
            <a:r>
              <a:rPr lang="en-US" altLang="zh-CN" sz="2000" b="1" dirty="0">
                <a:latin typeface="Arial" panose="020B0604020202020204" pitchFamily="34" charset="0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</a:rPr>
              <a:t>删除整个对象数组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latin typeface="Arial" panose="020B0604020202020204" pitchFamily="34" charset="0"/>
              </a:rPr>
              <a:t>return 0;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8" name="AutoShape 7"/>
          <p:cNvSpPr/>
          <p:nvPr/>
        </p:nvSpPr>
        <p:spPr>
          <a:xfrm>
            <a:off x="4595813" y="6072188"/>
            <a:ext cx="3357562" cy="571500"/>
          </a:xfrm>
          <a:prstGeom prst="wedgeEllipseCallout">
            <a:avLst>
              <a:gd name="adj1" fmla="val -87375"/>
              <a:gd name="adj2" fmla="val -89148"/>
            </a:avLst>
          </a:prstGeom>
          <a:solidFill>
            <a:srgbClr val="CCFF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删除数组时要加</a:t>
            </a:r>
            <a:r>
              <a:rPr lang="en-US" altLang="zh-CN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[]</a:t>
            </a:r>
            <a:endParaRPr lang="en-US" altLang="zh-CN" sz="20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7968615" y="2060893"/>
            <a:ext cx="3429000" cy="221456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Default Constructor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Default Constructor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Deleting...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Destructor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Destructor called.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build="p"/>
      <p:bldP spid="130054" grpId="0"/>
      <p:bldP spid="130054" grpId="1"/>
      <p:bldP spid="6" grpId="0" animBg="1" build="allAtOnce"/>
      <p:bldP spid="8" grpId="0" bldLvl="0" animBg="1"/>
      <p:bldP spid="11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2024063" y="928688"/>
            <a:ext cx="8229600" cy="1143000"/>
          </a:xfrm>
          <a:noFill/>
          <a:ln>
            <a:noFill/>
          </a:ln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将动态数组封装成类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2095500" y="1643063"/>
            <a:ext cx="8229600" cy="2928937"/>
          </a:xfrm>
          <a:noFill/>
          <a:ln>
            <a:noFill/>
          </a:ln>
        </p:spPr>
        <p:txBody>
          <a:bodyPr/>
          <a:lstStyle/>
          <a:p>
            <a:r>
              <a:rPr lang="zh-CN" altLang="en-US" sz="2400" b="1" dirty="0"/>
              <a:t>更加简洁，便于管理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建立和删除数组的过程比较繁琐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封装成类后更加简洁，便于管理</a:t>
            </a:r>
            <a:r>
              <a:rPr lang="en-US" altLang="zh-CN" sz="2400" b="1" dirty="0"/>
              <a:t>.</a:t>
            </a:r>
            <a:endParaRPr lang="en-US" altLang="zh-CN" sz="2400" b="1" dirty="0"/>
          </a:p>
          <a:p>
            <a:r>
              <a:rPr lang="zh-CN" altLang="en-US" sz="2400" b="1" dirty="0"/>
              <a:t>可以在访问数组元素前检查下标是否越界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用</a:t>
            </a:r>
            <a:r>
              <a:rPr lang="en-US" altLang="zh-CN" sz="2400" b="1" dirty="0"/>
              <a:t>assert</a:t>
            </a:r>
            <a:r>
              <a:rPr lang="zh-CN" altLang="en-US" sz="2400" b="1" dirty="0"/>
              <a:t>来检查，</a:t>
            </a:r>
            <a:r>
              <a:rPr lang="en-US" altLang="zh-CN" sz="2400" b="1" dirty="0"/>
              <a:t>assert</a:t>
            </a:r>
            <a:r>
              <a:rPr lang="zh-CN" altLang="en-US" sz="2400" b="1" dirty="0"/>
              <a:t>只在调试时生效</a:t>
            </a:r>
            <a:r>
              <a:rPr lang="en-US" altLang="zh-CN" sz="2400" b="1" dirty="0"/>
              <a:t>.</a:t>
            </a:r>
            <a:endParaRPr lang="en-US" altLang="zh-CN" sz="2400" b="1" dirty="0"/>
          </a:p>
        </p:txBody>
      </p:sp>
      <p:sp>
        <p:nvSpPr>
          <p:cNvPr id="65540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6.3 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动态内存分配</a:t>
            </a: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动态数组类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854710" y="4000500"/>
            <a:ext cx="10667365" cy="17862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注意：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</a:rPr>
              <a:t>assert(</a:t>
            </a: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表达式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：断言，用于保证满足某个特定条件。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</a:rPr>
              <a:t>           </a:t>
            </a: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若表达式值为假，则退出整个程序，并输出一错误信息；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</a:rPr>
              <a:t>           </a:t>
            </a: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若表达式</a:t>
            </a:r>
            <a:r>
              <a:rPr lang="zh-CN" altLang="en-US" b="1" dirty="0">
                <a:solidFill>
                  <a:srgbClr val="002060"/>
                </a:solidFill>
                <a:sym typeface="+mn-ea"/>
              </a:rPr>
              <a:t>值</a:t>
            </a: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为真，则继续执行后面语句。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使用时前面要加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#include &lt;cassert&gt;</a:t>
            </a:r>
            <a:endParaRPr lang="en-US" altLang="zh-CN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2738438" y="0"/>
            <a:ext cx="7162800" cy="838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6-18</a:t>
            </a:r>
            <a:r>
              <a:rPr lang="zh-CN" altLang="en-US" sz="2800" b="1" dirty="0"/>
              <a:t>动态数组类</a:t>
            </a:r>
            <a:endParaRPr lang="zh-CN" altLang="en-US" sz="2800" b="1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1809750" y="620078"/>
            <a:ext cx="8572500" cy="585787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#include &lt;cassert&gt;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class Point 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  //</a:t>
            </a:r>
            <a:r>
              <a:rPr lang="zh-CN" altLang="en-US" sz="2000" b="1" dirty="0"/>
              <a:t>类的声明同例</a:t>
            </a:r>
            <a:r>
              <a:rPr lang="en-US" altLang="zh-CN" sz="2000" b="1" dirty="0"/>
              <a:t>6-16 …  };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class ArrayOfPoints   //</a:t>
            </a:r>
            <a:r>
              <a:rPr lang="zh-CN" altLang="en-US" sz="2000" b="1" dirty="0"/>
              <a:t>动态数组类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	 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public: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ArrayOfPoints(int size) : size(size)   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{   </a:t>
            </a:r>
            <a:r>
              <a:rPr lang="en-US" altLang="zh-CN" sz="2000" b="1" dirty="0">
                <a:solidFill>
                  <a:srgbClr val="FF0000"/>
                </a:solidFill>
              </a:rPr>
              <a:t>points = new Point[size];   </a:t>
            </a: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~ArrayOfPoints()   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{   cout &lt;&lt; "Deleting..." &lt;&lt; endl;    </a:t>
            </a:r>
            <a:r>
              <a:rPr lang="en-US" altLang="zh-CN" sz="2000" b="1" dirty="0">
                <a:solidFill>
                  <a:srgbClr val="FF0000"/>
                </a:solidFill>
              </a:rPr>
              <a:t>delete[] points</a:t>
            </a:r>
            <a:r>
              <a:rPr lang="en-US" altLang="zh-CN" sz="2000" b="1" dirty="0"/>
              <a:t>;  } 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      </a:t>
            </a:r>
            <a:r>
              <a:rPr lang="en-US" altLang="zh-CN" sz="2000" b="1" dirty="0">
                <a:solidFill>
                  <a:srgbClr val="FF0000"/>
                </a:solidFill>
              </a:rPr>
              <a:t>Point &amp;element(int index)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{   </a:t>
            </a:r>
            <a:r>
              <a:rPr lang="en-US" altLang="zh-CN" sz="2000" b="1" dirty="0">
                <a:solidFill>
                  <a:srgbClr val="FF3300"/>
                </a:solidFill>
              </a:rPr>
              <a:t>assert(index &gt;= 0 &amp;&amp; index &lt; size);</a:t>
            </a:r>
            <a:r>
              <a:rPr lang="en-US" altLang="zh-CN" sz="2000" b="1" dirty="0"/>
              <a:t>	</a:t>
            </a:r>
            <a:endParaRPr lang="zh-CN" altLang="en-US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</a:t>
            </a:r>
            <a:r>
              <a:rPr lang="en-US" altLang="zh-CN" sz="2000" b="1" dirty="0"/>
              <a:t>return points[index];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}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private:</a:t>
            </a:r>
            <a:endParaRPr lang="en-US" altLang="zh-CN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Point *points;	              //</a:t>
            </a:r>
            <a:r>
              <a:rPr lang="zh-CN" altLang="en-US" sz="2000" b="1" dirty="0"/>
              <a:t>指向动态数组首地址</a:t>
            </a:r>
            <a:endParaRPr lang="zh-CN" altLang="en-US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int size;		//</a:t>
            </a:r>
            <a:r>
              <a:rPr lang="zh-CN" altLang="en-US" sz="2000" b="1" dirty="0"/>
              <a:t>数组大小</a:t>
            </a:r>
            <a:endParaRPr lang="zh-CN" altLang="en-US" sz="2000" b="1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4" name="AutoShape 7"/>
          <p:cNvSpPr/>
          <p:nvPr/>
        </p:nvSpPr>
        <p:spPr>
          <a:xfrm>
            <a:off x="7896225" y="2852738"/>
            <a:ext cx="2305050" cy="935037"/>
          </a:xfrm>
          <a:prstGeom prst="wedgeEllipseCallout">
            <a:avLst>
              <a:gd name="adj1" fmla="val -239069"/>
              <a:gd name="adj2" fmla="val 123222"/>
            </a:avLst>
          </a:prstGeom>
          <a:solidFill>
            <a:srgbClr val="CCFF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表示返回的是引用。</a:t>
            </a:r>
            <a:endParaRPr lang="en-US" altLang="zh-CN" sz="1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内容占位符 1"/>
          <p:cNvSpPr txBox="1"/>
          <p:nvPr/>
        </p:nvSpPr>
        <p:spPr bwMode="auto">
          <a:xfrm>
            <a:off x="6167755" y="548640"/>
            <a:ext cx="5441315" cy="181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57225" indent="-2463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22655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79830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389380" indent="-18288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5905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思考：为什么</a:t>
            </a:r>
            <a:r>
              <a:rPr kumimoji="0" lang="en-US" altLang="zh-CN" sz="1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element</a:t>
            </a:r>
            <a:r>
              <a: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函数返回对象的引用？</a:t>
            </a:r>
            <a:endParaRPr kumimoji="0" lang="en-US" altLang="zh-CN" sz="18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defRPr/>
            </a:pPr>
            <a:r>
              <a: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返回“引用”可以用来操作封装数组对象内部的数组元素。如果返回“值”则只是返回了一个“副本”，通过“副本”无法操作原来数组中的元素。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3" grpId="0" bldLvl="0" animBg="1"/>
      <p:bldP spid="13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idx="1"/>
          </p:nvPr>
        </p:nvSpPr>
        <p:spPr>
          <a:xfrm>
            <a:off x="551815" y="45085"/>
            <a:ext cx="8429625" cy="5072063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int main() 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int count;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cout &lt;&lt; "Please enter the count of points: ";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cin &gt;&gt; count;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ArrayOfPoints points(count);	//</a:t>
            </a:r>
            <a:r>
              <a:rPr lang="zh-CN" altLang="en-US" sz="2000" b="1" dirty="0"/>
              <a:t>创建对象数组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points.element(0).Move(5, 0);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points.element(1).Move(15, 20);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cout&lt;&lt;"x0="&lt;&lt;points.element(0).GetX()&lt;&lt;endl;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cout&lt;&lt;"y0="&lt;&lt;points.element(0).GetY()&lt;&lt;endl;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	cout&lt;&lt;"x1="&lt;&lt;points.element(1).GetX()&lt;&lt;endl;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cout&lt;&lt;"y1="&lt;&lt;points.element(1).GetY()&lt;&lt;endl;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return 0;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238875" y="0"/>
            <a:ext cx="4071938" cy="31432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Please enter the number of points:2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Default Constructor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Default Constructor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x0=5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y0=0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x1=15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y1=20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Deleting...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11583" y="1916748"/>
            <a:ext cx="5400675" cy="4824413"/>
          </a:xfrm>
          <a:prstGeom prst="rect">
            <a:avLst/>
          </a:prstGeom>
          <a:solidFill>
            <a:srgbClr val="47F3C6"/>
          </a:solidFill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若去掉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Point &amp;element(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index)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则结果：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Please enter the number of points:2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Default Constructor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Default Constructor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x0=0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y0=0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x1=0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y1=0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Deleting...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Destructor called.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6.1.2 </a:t>
            </a:r>
            <a:r>
              <a:rPr lang="zh-CN" altLang="en-US" sz="3200" b="1" dirty="0"/>
              <a:t>数组的存储与初始化</a:t>
            </a:r>
            <a:r>
              <a:rPr lang="en-US" altLang="zh-CN" sz="3200" b="1" dirty="0"/>
              <a:t>—</a:t>
            </a:r>
            <a:r>
              <a:rPr lang="zh-CN" altLang="en-US" sz="3200" b="1" dirty="0">
                <a:solidFill>
                  <a:srgbClr val="FF0000"/>
                </a:solidFill>
              </a:rPr>
              <a:t>一维数组的初始化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61135" y="1071880"/>
            <a:ext cx="9757410" cy="16370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在对全部数组元素赋初值时，可以不指定数组长度。</a:t>
            </a:r>
            <a:b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例如：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a[]={1,2,3,4,5};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注意：当数组长度与提供的初值个数不同时，数组长度不能省略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1847850" y="2636838"/>
            <a:ext cx="8229600" cy="2663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95000"/>
              </a:lnSpc>
              <a:buFont typeface="Wingdings" panose="05000000000000000000" pitchFamily="2" charset="2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下面的代码对数组进行初始化是错误的：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5000"/>
              </a:lnSpc>
              <a:buFont typeface="Wingdings" panose="05000000000000000000" pitchFamily="2" charset="2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array1[5]={1,2,3,4,5,6};    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5000"/>
              </a:lnSpc>
              <a:buFont typeface="Wingdings" panose="05000000000000000000" pitchFamily="2" charset="2"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//error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：初始化值个数多于数组元素个数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5000"/>
              </a:lnSpc>
              <a:buFont typeface="Wingdings" panose="05000000000000000000" pitchFamily="2" charset="2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array2[5] = {1,,2,3,4};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5000"/>
              </a:lnSpc>
              <a:buFont typeface="Wingdings" panose="05000000000000000000" pitchFamily="2" charset="2"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//error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：初始化值不能省略中间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5000"/>
              </a:lnSpc>
              <a:buFont typeface="Wingdings" panose="05000000000000000000" pitchFamily="2" charset="2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array3[5] = {, ,1,2,3};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5000"/>
              </a:lnSpc>
              <a:buFont typeface="Wingdings" panose="05000000000000000000" pitchFamily="2" charset="2"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//error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：初始化值不能省略前面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173480" y="5445125"/>
            <a:ext cx="9845040" cy="575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如果一个动态生存期数组没有初始化，它将包含很多不确定的值，而不是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1952625" y="857250"/>
            <a:ext cx="82296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动态创建多维数组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1625600" y="1557655"/>
            <a:ext cx="9559290" cy="43434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 new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类型名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T[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维长度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][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维长度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]…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如果内存申请成功，</a:t>
            </a:r>
            <a:r>
              <a:rPr lang="en-US" altLang="zh-CN" sz="2400" b="1" dirty="0">
                <a:latin typeface="宋体" panose="02010600030101010101" pitchFamily="2" charset="-122"/>
              </a:rPr>
              <a:t>new</a:t>
            </a:r>
            <a:r>
              <a:rPr lang="zh-CN" altLang="en-US" sz="2400" b="1" dirty="0">
                <a:latin typeface="宋体" panose="02010600030101010101" pitchFamily="2" charset="-122"/>
              </a:rPr>
              <a:t>运算返回一个指向新分配内存首地址的指针，是一个</a:t>
            </a:r>
            <a:r>
              <a:rPr lang="en-US" altLang="zh-CN" sz="2400" b="1" dirty="0">
                <a:latin typeface="宋体" panose="02010600030101010101" pitchFamily="2" charset="-122"/>
              </a:rPr>
              <a:t>T</a:t>
            </a:r>
            <a:r>
              <a:rPr lang="zh-CN" altLang="en-US" sz="2400" b="1" dirty="0">
                <a:latin typeface="宋体" panose="02010600030101010101" pitchFamily="2" charset="-122"/>
              </a:rPr>
              <a:t>类型的数组，数组元素的个数为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除最左边第一维外其余各维下标的表达式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例如：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华文宋体" panose="02010600040101010101" pitchFamily="2" charset="-122"/>
              </a:rPr>
              <a:t>   char *</a:t>
            </a:r>
            <a:r>
              <a:rPr lang="en-US" altLang="zh-CN" sz="2400" b="1" dirty="0">
                <a:solidFill>
                  <a:srgbClr val="FF0000"/>
                </a:solidFill>
                <a:ea typeface="华文宋体" panose="02010600040101010101" pitchFamily="2" charset="-122"/>
              </a:rPr>
              <a:t>fp</a:t>
            </a:r>
            <a:r>
              <a:rPr lang="en-US" altLang="zh-CN" sz="2400" b="1" dirty="0">
                <a:ea typeface="华文宋体" panose="02010600040101010101" pitchFamily="2" charset="-122"/>
              </a:rPr>
              <a:t>;</a:t>
            </a:r>
            <a:endParaRPr lang="en-US" altLang="zh-CN" sz="2400" b="1" dirty="0">
              <a:ea typeface="华文宋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华文宋体" panose="02010600040101010101" pitchFamily="2" charset="-122"/>
              </a:rPr>
              <a:t>   fp = new char[2][3];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68612" name="Rectangle 4"/>
          <p:cNvSpPr/>
          <p:nvPr/>
        </p:nvSpPr>
        <p:spPr>
          <a:xfrm>
            <a:off x="1847850" y="1557655"/>
            <a:ext cx="7696200" cy="6096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68613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6.3 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动态内存分配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6421438" y="4724400"/>
            <a:ext cx="3600450" cy="82994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(*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)[3][4];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=new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[2][3][4];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6203950" y="3644900"/>
            <a:ext cx="3671888" cy="82994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char (*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)[3];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new char[2][3];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095625" y="5143500"/>
            <a:ext cx="1511300" cy="521993"/>
            <a:chOff x="2448" y="3546"/>
            <a:chExt cx="1824" cy="725"/>
          </a:xfrm>
        </p:grpSpPr>
        <p:sp>
          <p:nvSpPr>
            <p:cNvPr id="68617" name="Text Box 15"/>
            <p:cNvSpPr txBox="1"/>
            <p:nvPr/>
          </p:nvSpPr>
          <p:spPr>
            <a:xfrm>
              <a:off x="2448" y="3546"/>
              <a:ext cx="1280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endPara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8618" name="Group 16"/>
            <p:cNvGrpSpPr/>
            <p:nvPr/>
          </p:nvGrpSpPr>
          <p:grpSpPr>
            <a:xfrm>
              <a:off x="3840" y="3648"/>
              <a:ext cx="432" cy="480"/>
              <a:chOff x="3840" y="3648"/>
              <a:chExt cx="432" cy="480"/>
            </a:xfrm>
          </p:grpSpPr>
          <p:sp>
            <p:nvSpPr>
              <p:cNvPr id="68619" name="Line 17"/>
              <p:cNvSpPr/>
              <p:nvPr/>
            </p:nvSpPr>
            <p:spPr>
              <a:xfrm>
                <a:off x="3840" y="3696"/>
                <a:ext cx="432" cy="432"/>
              </a:xfrm>
              <a:prstGeom prst="line">
                <a:avLst/>
              </a:prstGeom>
              <a:ln w="381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68620" name="Line 18"/>
              <p:cNvSpPr/>
              <p:nvPr/>
            </p:nvSpPr>
            <p:spPr>
              <a:xfrm flipH="1">
                <a:off x="3840" y="3648"/>
                <a:ext cx="432" cy="480"/>
              </a:xfrm>
              <a:prstGeom prst="line">
                <a:avLst/>
              </a:prstGeom>
              <a:ln w="381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bldLvl="0" animBg="1"/>
      <p:bldP spid="93192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7"/>
          <p:cNvSpPr>
            <a:spLocks noGrp="1"/>
          </p:cNvSpPr>
          <p:nvPr>
            <p:ph idx="1"/>
          </p:nvPr>
        </p:nvSpPr>
        <p:spPr>
          <a:xfrm>
            <a:off x="1524000" y="115888"/>
            <a:ext cx="9501188" cy="6643687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int main() 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int i,j,k;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float (*cp)[3][4] = new float[2][3][4];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for ( i = 0; i &lt; 2; i++)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for ( j = 0; j &lt; 3; j++)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for ( k = 0; k &lt; 4; k++) //</a:t>
            </a:r>
            <a:r>
              <a:rPr lang="zh-CN" altLang="en-US" sz="2000" b="1" dirty="0"/>
              <a:t>以指针形式数组元素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*</a:t>
            </a:r>
            <a:r>
              <a:rPr lang="en-US" altLang="zh-CN" sz="2000" b="1" dirty="0"/>
              <a:t>(*(*(cp + i) + j) + k) =static_cast&lt;float&gt;(i * 100 + j * 10 + k);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for (i = 0; i &lt; 2; i++)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{   for ( j = 0; j &lt; 3; j++)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{    for ( k = 0; k &lt; 4; k++)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		       </a:t>
            </a:r>
            <a:r>
              <a:rPr lang="en-US" altLang="zh-CN" sz="2000" b="1" dirty="0"/>
              <a:t> cout &lt;&lt; cp[i][j][k] &lt;&lt; "  ";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        cout &lt;&lt; endl;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cout &lt;&lt; endl;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delete[] cp;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return 0;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  <p:sp>
        <p:nvSpPr>
          <p:cNvPr id="69635" name="Rectangle 1026"/>
          <p:cNvSpPr>
            <a:spLocks noGrp="1"/>
          </p:cNvSpPr>
          <p:nvPr>
            <p:ph type="title"/>
          </p:nvPr>
        </p:nvSpPr>
        <p:spPr>
          <a:xfrm>
            <a:off x="4738688" y="214313"/>
            <a:ext cx="5929312" cy="642937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6-19</a:t>
            </a:r>
            <a:r>
              <a:rPr lang="zh-CN" altLang="en-US" sz="2800" b="1" dirty="0"/>
              <a:t>动态创建多维数组</a:t>
            </a:r>
            <a:endParaRPr lang="zh-CN" altLang="en-US" sz="28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96188" y="3357563"/>
            <a:ext cx="2643188" cy="25717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0   1    2    3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lain" startAt="1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11    12   13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21     22   23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1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101   102   103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11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111    112   113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120   121    122   123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1310" y="1428750"/>
            <a:ext cx="9500870" cy="4114800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为什么需要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将动态数组封装，自动创建和删除；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数组下标越界检查；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例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6-18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中封装的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ArrayOfPoints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也提供了类似功能，但只适用于一种类型的数组。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动态数组对象的定义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  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vector&lt;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元素类型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&gt;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数组对象名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(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数组长度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);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例：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vector&lt;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int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&gt;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arr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(5);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</a:b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建立大小为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的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int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ea"/>
              </a:rPr>
              <a:t>数组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ea"/>
            </a:endParaRPr>
          </a:p>
        </p:txBody>
      </p:sp>
      <p:sp>
        <p:nvSpPr>
          <p:cNvPr id="70659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6.4 </a:t>
            </a:r>
            <a:r>
              <a:rPr lang="zh-CN" altLang="en-US" sz="3200" b="1" dirty="0">
                <a:latin typeface="Arial" panose="020B0604020202020204" pitchFamily="34" charset="0"/>
              </a:rPr>
              <a:t>用</a:t>
            </a:r>
            <a:r>
              <a:rPr lang="en-US" altLang="zh-CN" sz="3200" b="1" dirty="0">
                <a:latin typeface="Arial" panose="020B0604020202020204" pitchFamily="34" charset="0"/>
              </a:rPr>
              <a:t>vector</a:t>
            </a:r>
            <a:r>
              <a:rPr lang="zh-CN" altLang="en-US" sz="3200" b="1" dirty="0">
                <a:latin typeface="Arial" panose="020B0604020202020204" pitchFamily="34" charset="0"/>
              </a:rPr>
              <a:t>创建数组对象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6238875" y="5500688"/>
            <a:ext cx="3214688" cy="935037"/>
          </a:xfrm>
          <a:prstGeom prst="wedgeEllipseCallout">
            <a:avLst>
              <a:gd name="adj1" fmla="val 11767"/>
              <a:gd name="adj2" fmla="val -160322"/>
            </a:avLst>
          </a:prstGeom>
          <a:solidFill>
            <a:srgbClr val="CCFF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数组长度是一个表达式，可含变量！</a:t>
            </a:r>
            <a:endParaRPr lang="en-US" altLang="zh-CN" sz="1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内容占位符 2"/>
          <p:cNvSpPr>
            <a:spLocks noGrp="1"/>
          </p:cNvSpPr>
          <p:nvPr>
            <p:ph idx="1"/>
          </p:nvPr>
        </p:nvSpPr>
        <p:spPr>
          <a:xfrm>
            <a:off x="2024063" y="1000125"/>
            <a:ext cx="8229600" cy="2571750"/>
          </a:xfrm>
          <a:noFill/>
          <a:ln>
            <a:noFill/>
          </a:ln>
        </p:spPr>
        <p:txBody>
          <a:bodyPr/>
          <a:lstStyle/>
          <a:p>
            <a:r>
              <a:rPr lang="zh-CN" altLang="en-US" sz="2400" b="1" dirty="0"/>
              <a:t>初始化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基本类型，初始化为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类类型：调用类的默认构造函数初始化；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也可自己指定，但所有元素初值均相同。</a:t>
            </a:r>
            <a:endParaRPr lang="en-US" altLang="zh-CN" sz="2400" b="1" dirty="0"/>
          </a:p>
          <a:p>
            <a:pPr lvl="1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vector&lt;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元素类型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&gt;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数组对象名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数组长度，元素初值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1683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6.4 </a:t>
            </a:r>
            <a:r>
              <a:rPr lang="zh-CN" altLang="en-US" sz="3200" b="1" dirty="0">
                <a:latin typeface="Arial" panose="020B0604020202020204" pitchFamily="34" charset="0"/>
              </a:rPr>
              <a:t>用</a:t>
            </a:r>
            <a:r>
              <a:rPr lang="en-US" altLang="zh-CN" sz="3200" b="1" dirty="0">
                <a:latin typeface="Arial" panose="020B0604020202020204" pitchFamily="34" charset="0"/>
              </a:rPr>
              <a:t>vector</a:t>
            </a:r>
            <a:r>
              <a:rPr lang="zh-CN" altLang="en-US" sz="3200" b="1" dirty="0">
                <a:latin typeface="Arial" panose="020B0604020202020204" pitchFamily="34" charset="0"/>
              </a:rPr>
              <a:t>创建数组对象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095500" y="3357563"/>
            <a:ext cx="8229600" cy="3143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对数组元素的引用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b="1" dirty="0">
                <a:latin typeface="Arial" panose="020B0604020202020204" pitchFamily="34" charset="0"/>
              </a:rPr>
              <a:t>与普通数组具有相同形式：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数组对象名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[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下标表达式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b="1" dirty="0">
                <a:latin typeface="Arial" panose="020B0604020202020204" pitchFamily="34" charset="0"/>
              </a:rPr>
              <a:t>但</a:t>
            </a:r>
            <a:r>
              <a:rPr lang="en-US" altLang="zh-CN" b="1" dirty="0">
                <a:latin typeface="Arial" panose="020B0604020202020204" pitchFamily="34" charset="0"/>
              </a:rPr>
              <a:t>vector</a:t>
            </a:r>
            <a:r>
              <a:rPr lang="zh-CN" altLang="en-US" b="1" dirty="0">
                <a:latin typeface="Arial" panose="020B0604020202020204" pitchFamily="34" charset="0"/>
              </a:rPr>
              <a:t>数组对象名不表示数组首地址。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获得数组长度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b="1" dirty="0">
                <a:latin typeface="Arial" panose="020B0604020202020204" pitchFamily="34" charset="0"/>
              </a:rPr>
              <a:t>获取当前数据个数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数组对象名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.size()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ldLvl="4" animBg="1" build="p"/>
      <p:bldP spid="4" grpId="0" animBg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001125" cy="314325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#include &lt;vector&gt;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double average( </a:t>
            </a:r>
            <a:r>
              <a:rPr lang="en-US" altLang="zh-CN" sz="2000" b="1" dirty="0">
                <a:solidFill>
                  <a:srgbClr val="FF0000"/>
                </a:solidFill>
              </a:rPr>
              <a:t>const vector&lt;double&gt; &amp;arr </a:t>
            </a:r>
            <a:r>
              <a:rPr lang="en-US" altLang="zh-CN" sz="2000" b="1" dirty="0"/>
              <a:t>) //</a:t>
            </a:r>
            <a:r>
              <a:rPr lang="zh-CN" altLang="en-US" sz="2000" b="1" dirty="0"/>
              <a:t>计算数组</a:t>
            </a:r>
            <a:r>
              <a:rPr lang="en-US" altLang="zh-CN" sz="2000" b="1" dirty="0"/>
              <a:t>arr</a:t>
            </a:r>
            <a:r>
              <a:rPr lang="zh-CN" altLang="en-US" sz="2000" b="1" dirty="0"/>
              <a:t>中元素平均值</a:t>
            </a:r>
            <a:endParaRPr lang="en-US" altLang="zh-CN" sz="20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{  double sum = 0;</a:t>
            </a:r>
            <a:endParaRPr lang="en-US" altLang="zh-CN" sz="20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for (unsigned i = 0; i &lt; </a:t>
            </a:r>
            <a:r>
              <a:rPr lang="en-US" altLang="zh-CN" sz="2000" b="1" dirty="0">
                <a:solidFill>
                  <a:srgbClr val="FF0000"/>
                </a:solidFill>
              </a:rPr>
              <a:t>arr.size(); </a:t>
            </a:r>
            <a:r>
              <a:rPr lang="en-US" altLang="zh-CN" sz="2000" b="1" dirty="0"/>
              <a:t>i++)</a:t>
            </a:r>
            <a:endParaRPr lang="en-US" altLang="zh-CN" sz="20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	sum += </a:t>
            </a:r>
            <a:r>
              <a:rPr lang="en-US" altLang="zh-CN" sz="2000" b="1" dirty="0">
                <a:solidFill>
                  <a:srgbClr val="FF0000"/>
                </a:solidFill>
              </a:rPr>
              <a:t>arr[i]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cout&lt;&lt;"size = "&lt;&lt;  </a:t>
            </a:r>
            <a:r>
              <a:rPr lang="en-US" altLang="zh-CN" sz="2000" b="1" dirty="0">
                <a:solidFill>
                  <a:srgbClr val="FF0000"/>
                </a:solidFill>
              </a:rPr>
              <a:t>arr.size() </a:t>
            </a:r>
            <a:r>
              <a:rPr lang="en-US" altLang="zh-CN" sz="2000" b="1" dirty="0"/>
              <a:t>&lt;&lt;endl;</a:t>
            </a:r>
            <a:endParaRPr lang="en-US" altLang="zh-CN" sz="20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3300"/>
                </a:solidFill>
              </a:rPr>
              <a:t>return sum / arr.size();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b="1" dirty="0"/>
          </a:p>
        </p:txBody>
      </p:sp>
      <p:sp>
        <p:nvSpPr>
          <p:cNvPr id="72707" name="Rectangle 3"/>
          <p:cNvSpPr txBox="1"/>
          <p:nvPr/>
        </p:nvSpPr>
        <p:spPr>
          <a:xfrm>
            <a:off x="1524000" y="3143250"/>
            <a:ext cx="91440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int main()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{   unsigned n;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	cout &lt;&lt; "n = ";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	cin &gt;&gt; n;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vector&lt;double&gt; arr(n);</a:t>
            </a:r>
            <a:r>
              <a:rPr lang="en-US" altLang="zh-CN" sz="2000" b="1" dirty="0">
                <a:latin typeface="Arial" panose="020B0604020202020204" pitchFamily="34" charset="0"/>
              </a:rPr>
              <a:t>	//</a:t>
            </a:r>
            <a:r>
              <a:rPr lang="zh-CN" altLang="en-US" sz="2000" b="1" dirty="0">
                <a:latin typeface="Arial" panose="020B0604020202020204" pitchFamily="34" charset="0"/>
              </a:rPr>
              <a:t>创建数组对象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zh-CN" altLang="en-US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</a:rPr>
              <a:t>cout &lt;&lt; "Please input " &lt;&lt; n&lt;&lt; " real numbers:" &lt;&lt; 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	for (unsigned i = 0; i &lt; n; 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		cin &gt;&gt;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arr[i];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	cout &lt;&lt; "Average = " &lt;&lt; average(arr) &lt;&lt; 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	return 0;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defTabSz="990600">
              <a:buFont typeface="Wingdings" panose="05000000000000000000" pitchFamily="2" charset="2"/>
              <a:tabLst>
                <a:tab pos="716280" algn="l"/>
                <a:tab pos="1075055" algn="l"/>
                <a:tab pos="1433830" algn="l"/>
              </a:tabLst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824153" y="1557020"/>
            <a:ext cx="3786188" cy="20002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Please input 2 real numbers: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2.4  2.8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Size =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Average =2.6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6024563" y="115888"/>
            <a:ext cx="4330700" cy="4525962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 &lt;iostream&gt;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#include &lt;vector&gt;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using namespace std;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 int main( 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{    int i,n;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cout &lt;&lt; "n = ";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cin &gt;&gt; n;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>
                <a:solidFill>
                  <a:srgbClr val="FF0000"/>
                </a:solidFill>
              </a:rPr>
              <a:t>vector &lt;int&gt; arr(n,100);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   for(i=0;i&lt;arr.size();i++)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cout&lt;&lt;arr[i]&lt;&lt;endl;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return 0;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73731" name="内容占位符 2"/>
          <p:cNvSpPr txBox="1"/>
          <p:nvPr/>
        </p:nvSpPr>
        <p:spPr>
          <a:xfrm>
            <a:off x="1992313" y="179388"/>
            <a:ext cx="3241675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#include &lt;iostream&gt;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using namespace std;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 int main( )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{     int n;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      cout &lt;&lt; "n = ";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      cin &gt;&gt; n;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      int a[n];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     return 0;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}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519738" y="0"/>
            <a:ext cx="0" cy="6858000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760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4508818"/>
            <a:ext cx="5618163" cy="1362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70" y="4437063"/>
            <a:ext cx="2857500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08213" y="2452688"/>
            <a:ext cx="302577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*p=new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[n];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/>
          <p:cNvSpPr>
            <a:spLocks noGrp="1"/>
          </p:cNvSpPr>
          <p:nvPr>
            <p:ph idx="1"/>
          </p:nvPr>
        </p:nvSpPr>
        <p:spPr>
          <a:xfrm>
            <a:off x="695325" y="0"/>
            <a:ext cx="9144000" cy="68580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int main()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{   int m,n,i, j;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cout&lt;&lt;"</a:t>
            </a:r>
            <a:r>
              <a:rPr lang="zh-CN" altLang="en-US" sz="2000" b="1" dirty="0"/>
              <a:t>请输入行数</a:t>
            </a:r>
            <a:r>
              <a:rPr lang="en-US" altLang="zh-CN" sz="2000" b="1" dirty="0"/>
              <a:t>m=";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cin&gt;&gt;m;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  cout&lt;&lt;"</a:t>
            </a:r>
            <a:r>
              <a:rPr lang="zh-CN" altLang="en-US" sz="2000" b="1" dirty="0"/>
              <a:t>请输入列数</a:t>
            </a:r>
            <a:r>
              <a:rPr lang="en-US" altLang="zh-CN" sz="2000" b="1" dirty="0"/>
              <a:t>n=";     cin&gt;&gt;n;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int *p = new int[m*n];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cout &lt;&lt; "</a:t>
            </a:r>
            <a:r>
              <a:rPr lang="zh-CN" altLang="en-US" sz="2000" b="1" dirty="0"/>
              <a:t>输入矩阵的元素：</a:t>
            </a:r>
            <a:r>
              <a:rPr lang="en-US" altLang="zh-CN" sz="2000" b="1" dirty="0"/>
              <a:t>" &lt;&lt; endl;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for(i=0; i&lt;m; i++)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	for (j=0; j&lt;n; j++)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	{   cout &lt;&lt; "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" &lt;&lt; i+1 &lt;&lt; "</a:t>
            </a:r>
            <a:r>
              <a:rPr lang="zh-CN" altLang="en-US" sz="2000" b="1" dirty="0"/>
              <a:t>行第</a:t>
            </a:r>
            <a:r>
              <a:rPr lang="en-US" altLang="zh-CN" sz="2000" b="1" dirty="0"/>
              <a:t>" &lt;&lt; j+1&lt;&lt;"</a:t>
            </a:r>
            <a:r>
              <a:rPr lang="zh-CN" altLang="en-US" sz="2000" b="1" dirty="0"/>
              <a:t>个元素为：</a:t>
            </a:r>
            <a:r>
              <a:rPr lang="en-US" altLang="zh-CN" sz="2000" b="1" dirty="0"/>
              <a:t>";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             cin &gt;&gt; </a:t>
            </a:r>
            <a:r>
              <a:rPr lang="en-US" altLang="zh-CN" sz="2000" b="1" dirty="0">
                <a:solidFill>
                  <a:srgbClr val="FF0000"/>
                </a:solidFill>
              </a:rPr>
              <a:t>p[i*n+j]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	}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cout &lt;&lt; "</a:t>
            </a:r>
            <a:r>
              <a:rPr lang="zh-CN" altLang="en-US" sz="2000" b="1" dirty="0"/>
              <a:t>输入的矩阵为：</a:t>
            </a:r>
            <a:r>
              <a:rPr lang="en-US" altLang="zh-CN" sz="2000" b="1" dirty="0"/>
              <a:t>" &lt;&lt; endl;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for(i=0; i&lt;m; i++)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{    for (j=0; j&lt;n; j++)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         cout &lt;&lt; p[i*n+j] &lt;&lt; " ";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      cout &lt;&lt; endl;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 delete [ ]p;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   return 0;</a:t>
            </a:r>
            <a:endParaRPr lang="en-US" altLang="zh-CN" sz="20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/>
              <a:t>}	</a:t>
            </a:r>
            <a:endParaRPr lang="zh-CN" altLang="en-US" sz="2000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472170" y="1628458"/>
            <a:ext cx="3143250" cy="40005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请输入行数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m=2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请输入列数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输入矩阵的元素：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输入的矩阵为：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1  2  3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4  5  6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6" name="标题 1"/>
          <p:cNvSpPr>
            <a:spLocks noGrp="1"/>
          </p:cNvSpPr>
          <p:nvPr>
            <p:ph type="title"/>
          </p:nvPr>
        </p:nvSpPr>
        <p:spPr>
          <a:xfrm>
            <a:off x="6310313" y="0"/>
            <a:ext cx="3971925" cy="65405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C++</a:t>
            </a:r>
            <a:r>
              <a:rPr lang="zh-CN" altLang="en-US" sz="3200" b="1" dirty="0"/>
              <a:t>动态二维数组</a:t>
            </a:r>
            <a:endParaRPr lang="zh-CN" altLang="en-US" sz="3200" b="1" dirty="0"/>
          </a:p>
        </p:txBody>
      </p:sp>
      <p:sp>
        <p:nvSpPr>
          <p:cNvPr id="74757" name="内容占位符 2"/>
          <p:cNvSpPr txBox="1"/>
          <p:nvPr/>
        </p:nvSpPr>
        <p:spPr>
          <a:xfrm>
            <a:off x="5253355" y="643255"/>
            <a:ext cx="6163945" cy="121412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方法一：</a:t>
            </a:r>
            <a:r>
              <a:rPr lang="zh-CN" altLang="en-US" sz="2000" b="1" dirty="0">
                <a:latin typeface="Arial" panose="020B0604020202020204" pitchFamily="34" charset="0"/>
              </a:rPr>
              <a:t>申请大小为</a:t>
            </a:r>
            <a:r>
              <a:rPr lang="en-US" altLang="zh-CN" sz="2000" b="1" dirty="0">
                <a:latin typeface="Arial" panose="020B0604020202020204" pitchFamily="34" charset="0"/>
              </a:rPr>
              <a:t>XSIZE*YSIZE</a:t>
            </a:r>
            <a:r>
              <a:rPr lang="zh-CN" altLang="en-US" sz="2000" b="1" dirty="0">
                <a:latin typeface="Arial" panose="020B0604020202020204" pitchFamily="34" charset="0"/>
              </a:rPr>
              <a:t>的一维数组，然后通过对</a:t>
            </a:r>
            <a:r>
              <a:rPr lang="en-US" altLang="zh-CN" sz="2000" b="1" dirty="0">
                <a:latin typeface="Arial" panose="020B0604020202020204" pitchFamily="34" charset="0"/>
              </a:rPr>
              <a:t>xy</a:t>
            </a:r>
            <a:r>
              <a:rPr lang="zh-CN" altLang="en-US" sz="2000" b="1" dirty="0">
                <a:latin typeface="Arial" panose="020B0604020202020204" pitchFamily="34" charset="0"/>
              </a:rPr>
              <a:t>下标换算来定位相应的存储单元。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ldLvl="0" animBg="1"/>
      <p:bldP spid="4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767715" y="116840"/>
            <a:ext cx="9144000" cy="56435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#include 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int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{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int  **p</a:t>
            </a:r>
            <a:r>
              <a:rPr lang="en-US" altLang="zh-CN" sz="2000" b="1" dirty="0">
                <a:latin typeface="Arial" panose="020B0604020202020204" pitchFamily="34" charset="0"/>
              </a:rPr>
              <a:t>, m,n,i, j;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cout&lt;&lt;"</a:t>
            </a:r>
            <a:r>
              <a:rPr lang="zh-CN" altLang="en-US" sz="2000" b="1" dirty="0">
                <a:latin typeface="Arial" panose="020B0604020202020204" pitchFamily="34" charset="0"/>
              </a:rPr>
              <a:t>请输入行数</a:t>
            </a:r>
            <a:r>
              <a:rPr lang="en-US" altLang="zh-CN" sz="2000" b="1" dirty="0">
                <a:latin typeface="Arial" panose="020B0604020202020204" pitchFamily="34" charset="0"/>
              </a:rPr>
              <a:t>m=";    cin&gt;&gt;m;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     cout&lt;&lt;"</a:t>
            </a:r>
            <a:r>
              <a:rPr lang="zh-CN" altLang="en-US" sz="2000" b="1" dirty="0">
                <a:latin typeface="Arial" panose="020B0604020202020204" pitchFamily="34" charset="0"/>
              </a:rPr>
              <a:t>请输入列数</a:t>
            </a:r>
            <a:r>
              <a:rPr lang="en-US" altLang="zh-CN" sz="2000" b="1" dirty="0">
                <a:latin typeface="Arial" panose="020B0604020202020204" pitchFamily="34" charset="0"/>
              </a:rPr>
              <a:t>n=";   cin&gt;&gt;n;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p=new int *[m];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for(i=0;i&lt;m;i++)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p[i]=new int [n];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     cout &lt;&lt; "</a:t>
            </a:r>
            <a:r>
              <a:rPr lang="zh-CN" altLang="en-US" sz="2000" b="1" dirty="0">
                <a:latin typeface="Arial" panose="020B0604020202020204" pitchFamily="34" charset="0"/>
              </a:rPr>
              <a:t>输入矩阵的元素</a:t>
            </a:r>
            <a:r>
              <a:rPr lang="en-US" altLang="zh-CN" sz="2000" b="1" dirty="0">
                <a:latin typeface="Arial" panose="020B0604020202020204" pitchFamily="34" charset="0"/>
              </a:rPr>
              <a:t>" &lt;&lt; 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for(i=0; i&lt;m; 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    for (j=0; j&lt;n; j++)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    {   cout &lt;&lt; "</a:t>
            </a:r>
            <a:r>
              <a:rPr lang="zh-CN" altLang="en-US" sz="2000" b="1" dirty="0">
                <a:latin typeface="Arial" panose="020B0604020202020204" pitchFamily="34" charset="0"/>
              </a:rPr>
              <a:t>第</a:t>
            </a:r>
            <a:r>
              <a:rPr lang="en-US" altLang="zh-CN" sz="2000" b="1" dirty="0">
                <a:latin typeface="Arial" panose="020B0604020202020204" pitchFamily="34" charset="0"/>
              </a:rPr>
              <a:t>" &lt;&lt; i+1 &lt;&lt; "</a:t>
            </a:r>
            <a:r>
              <a:rPr lang="zh-CN" altLang="en-US" sz="2000" b="1" dirty="0">
                <a:latin typeface="Arial" panose="020B0604020202020204" pitchFamily="34" charset="0"/>
              </a:rPr>
              <a:t>行第</a:t>
            </a:r>
            <a:r>
              <a:rPr lang="en-US" altLang="zh-CN" sz="2000" b="1" dirty="0">
                <a:latin typeface="Arial" panose="020B0604020202020204" pitchFamily="34" charset="0"/>
              </a:rPr>
              <a:t>" &lt;&lt; j+1&lt;&lt;"</a:t>
            </a:r>
            <a:r>
              <a:rPr lang="zh-CN" altLang="en-US" sz="2000" b="1" dirty="0">
                <a:latin typeface="Arial" panose="020B0604020202020204" pitchFamily="34" charset="0"/>
              </a:rPr>
              <a:t>个元素为：</a:t>
            </a:r>
            <a:r>
              <a:rPr lang="en-US" altLang="zh-CN" sz="2000" b="1" dirty="0">
                <a:latin typeface="Arial" panose="020B0604020202020204" pitchFamily="34" charset="0"/>
              </a:rPr>
              <a:t>";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   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cin &gt;&gt; p[i][j];     </a:t>
            </a: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cout &lt;&lt; "</a:t>
            </a:r>
            <a:r>
              <a:rPr lang="zh-CN" altLang="en-US" sz="2000" b="1" dirty="0">
                <a:latin typeface="Arial" panose="020B0604020202020204" pitchFamily="34" charset="0"/>
              </a:rPr>
              <a:t>输入的矩阵为：</a:t>
            </a:r>
            <a:r>
              <a:rPr lang="en-US" altLang="zh-CN" sz="2000" b="1" dirty="0">
                <a:latin typeface="Arial" panose="020B0604020202020204" pitchFamily="34" charset="0"/>
              </a:rPr>
              <a:t>" &lt;&lt; 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for(i=0; i&lt;m; 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{   for (j=0; j&lt;n; j++)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	   cout &lt;&lt; p[i][j] &lt;&lt; " ";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		cout &lt;&lt; endl;    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b="1" dirty="0"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</a:rPr>
              <a:t>for (i=0;i&lt;m;i++)   delete[ ]p[i];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000" b="1" dirty="0">
                <a:latin typeface="Arial" panose="020B0604020202020204" pitchFamily="34" charset="0"/>
              </a:rPr>
              <a:t>     delete[ ] p;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000" b="1" dirty="0">
                <a:latin typeface="Arial" panose="020B0604020202020204" pitchFamily="34" charset="0"/>
              </a:rPr>
              <a:t>     return 0;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/>
            <a:r>
              <a:rPr lang="en-US" altLang="zh-CN" sz="2000" b="1" dirty="0">
                <a:latin typeface="Arial" panose="020B0604020202020204" pitchFamily="34" charset="0"/>
              </a:rPr>
              <a:t>}	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4595813" y="285750"/>
            <a:ext cx="5643562" cy="857250"/>
          </a:xfrm>
          <a:noFill/>
          <a:ln>
            <a:noFill/>
          </a:ln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方法二：</a:t>
            </a:r>
            <a:r>
              <a:rPr lang="zh-CN" altLang="en-US" sz="2800" b="1" dirty="0"/>
              <a:t>使用指向指针的指针。</a:t>
            </a:r>
            <a:endParaRPr lang="zh-CN" altLang="en-US" sz="2400" b="1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471853" y="1268730"/>
            <a:ext cx="3071813" cy="40005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请输入行数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m=2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请输入列数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输入矩阵的元素：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输入的矩阵为：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1  2  3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4  5  6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656590" y="0"/>
            <a:ext cx="1001141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#include 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#include &lt;vector&gt;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int main()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{	int m,n,i, j;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cout&lt;&lt;"</a:t>
            </a:r>
            <a:r>
              <a:rPr lang="zh-CN" altLang="en-US" sz="2000" b="1" dirty="0">
                <a:latin typeface="Arial" panose="020B0604020202020204" pitchFamily="34" charset="0"/>
              </a:rPr>
              <a:t>请输入行数</a:t>
            </a:r>
            <a:r>
              <a:rPr lang="en-US" altLang="zh-CN" sz="2000" b="1" dirty="0">
                <a:latin typeface="Arial" panose="020B0604020202020204" pitchFamily="34" charset="0"/>
              </a:rPr>
              <a:t>m=";   cin&gt;&gt;m;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     cout&lt;&lt;"</a:t>
            </a:r>
            <a:r>
              <a:rPr lang="zh-CN" altLang="en-US" sz="2000" b="1" dirty="0">
                <a:latin typeface="Arial" panose="020B0604020202020204" pitchFamily="34" charset="0"/>
              </a:rPr>
              <a:t>请输入列数</a:t>
            </a:r>
            <a:r>
              <a:rPr lang="en-US" altLang="zh-CN" sz="2000" b="1" dirty="0">
                <a:latin typeface="Arial" panose="020B0604020202020204" pitchFamily="34" charset="0"/>
              </a:rPr>
              <a:t>n=";    cin&gt;&gt;n;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vector&lt; vector&lt;int&gt; &gt; p(m);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for( i=0;i&lt;m;++i)     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       p[i].resize(n);   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     cout &lt;&lt; "</a:t>
            </a:r>
            <a:r>
              <a:rPr lang="zh-CN" altLang="en-US" sz="2000" b="1" dirty="0">
                <a:latin typeface="Arial" panose="020B0604020202020204" pitchFamily="34" charset="0"/>
              </a:rPr>
              <a:t>输入矩阵的元素</a:t>
            </a:r>
            <a:r>
              <a:rPr lang="en-US" altLang="zh-CN" sz="2000" b="1" dirty="0">
                <a:latin typeface="Arial" panose="020B0604020202020204" pitchFamily="34" charset="0"/>
              </a:rPr>
              <a:t>" &lt;&lt; 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for(i=0; i&lt;m; 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    for (j=0; j&lt;n; j++)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    {   cout &lt;&lt; "</a:t>
            </a:r>
            <a:r>
              <a:rPr lang="zh-CN" altLang="en-US" sz="2000" b="1" dirty="0">
                <a:latin typeface="Arial" panose="020B0604020202020204" pitchFamily="34" charset="0"/>
              </a:rPr>
              <a:t>第</a:t>
            </a:r>
            <a:r>
              <a:rPr lang="en-US" altLang="zh-CN" sz="2000" b="1" dirty="0">
                <a:latin typeface="Arial" panose="020B0604020202020204" pitchFamily="34" charset="0"/>
              </a:rPr>
              <a:t>" &lt;&lt; i+1 &lt;&lt; "</a:t>
            </a:r>
            <a:r>
              <a:rPr lang="zh-CN" altLang="en-US" sz="2000" b="1" dirty="0">
                <a:latin typeface="Arial" panose="020B0604020202020204" pitchFamily="34" charset="0"/>
              </a:rPr>
              <a:t>行第</a:t>
            </a:r>
            <a:r>
              <a:rPr lang="en-US" altLang="zh-CN" sz="2000" b="1" dirty="0">
                <a:latin typeface="Arial" panose="020B0604020202020204" pitchFamily="34" charset="0"/>
              </a:rPr>
              <a:t>" &lt;&lt; j+1&lt;&lt;"</a:t>
            </a:r>
            <a:r>
              <a:rPr lang="zh-CN" altLang="en-US" sz="2000" b="1" dirty="0">
                <a:latin typeface="Arial" panose="020B0604020202020204" pitchFamily="34" charset="0"/>
              </a:rPr>
              <a:t>个元素为：</a:t>
            </a:r>
            <a:r>
              <a:rPr lang="en-US" altLang="zh-CN" sz="2000" b="1" dirty="0">
                <a:latin typeface="Arial" panose="020B0604020202020204" pitchFamily="34" charset="0"/>
              </a:rPr>
              <a:t>";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	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cin &gt;&gt; p[i][j];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  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cout &lt;&lt; "</a:t>
            </a:r>
            <a:r>
              <a:rPr lang="zh-CN" altLang="en-US" sz="2000" b="1" dirty="0">
                <a:latin typeface="Arial" panose="020B0604020202020204" pitchFamily="34" charset="0"/>
              </a:rPr>
              <a:t>输入的矩阵为：</a:t>
            </a:r>
            <a:r>
              <a:rPr lang="en-US" altLang="zh-CN" sz="2000" b="1" dirty="0">
                <a:latin typeface="Arial" panose="020B0604020202020204" pitchFamily="34" charset="0"/>
              </a:rPr>
              <a:t>" &lt;&lt; 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for(i=0; i&lt;m; 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{   for (j=0; j&lt;n; j++)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	   cout &lt;&lt; p[i][j] &lt;&lt; " ";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    cout &lt;&lt; endl;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	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   return 0;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}	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ts val="2300"/>
              </a:lnSpc>
            </a:pP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4595813" y="285750"/>
            <a:ext cx="5643562" cy="857250"/>
          </a:xfrm>
          <a:noFill/>
          <a:ln>
            <a:noFill/>
          </a:ln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方法三：</a:t>
            </a:r>
            <a:r>
              <a:rPr lang="zh-CN" altLang="en-US" sz="2800" b="1" dirty="0"/>
              <a:t>使用</a:t>
            </a:r>
            <a:r>
              <a:rPr lang="en-US" altLang="zh-CN" sz="2800" b="1" dirty="0"/>
              <a:t>vector</a:t>
            </a:r>
            <a:endParaRPr lang="zh-CN" altLang="en-US" sz="2400" b="1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544560" y="981075"/>
            <a:ext cx="3072130" cy="436054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请输入行数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m=2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请输入列数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输入矩阵的元素：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输入的矩阵为：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1  2  3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4  5  6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7  8  9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3"/>
          <p:cNvSpPr>
            <a:spLocks noGrp="1"/>
          </p:cNvSpPr>
          <p:nvPr>
            <p:ph idx="1"/>
          </p:nvPr>
        </p:nvSpPr>
        <p:spPr>
          <a:xfrm>
            <a:off x="1116965" y="1143000"/>
            <a:ext cx="10030460" cy="452628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浅复制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b="1" dirty="0"/>
              <a:t>实现对象间数据元素的一一对应复制。</a:t>
            </a:r>
            <a:endParaRPr lang="en-US" altLang="zh-CN" b="1" dirty="0"/>
          </a:p>
          <a:p>
            <a:pPr lvl="1" eaLnBrk="1" hangingPunct="1"/>
            <a:endParaRPr lang="zh-CN" altLang="en-US" b="1" dirty="0"/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深复制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b="1" dirty="0"/>
              <a:t>当被复制的对象数据成员是指针类型时，不是复制该指针成员本身，而是将指针所指的对象进行复制。</a:t>
            </a:r>
            <a:endParaRPr lang="zh-CN" altLang="en-US" b="1" dirty="0"/>
          </a:p>
        </p:txBody>
      </p:sp>
      <p:sp>
        <p:nvSpPr>
          <p:cNvPr id="77827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6.5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深复制与浅复制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6.1.2 </a:t>
            </a:r>
            <a:r>
              <a:rPr lang="zh-CN" altLang="en-US" sz="3200" b="1" dirty="0"/>
              <a:t>数组的存储与初始化</a:t>
            </a:r>
            <a:r>
              <a:rPr lang="en-US" altLang="zh-CN" sz="3200" b="1" dirty="0"/>
              <a:t>—</a:t>
            </a:r>
            <a:r>
              <a:rPr lang="zh-CN" altLang="en-US" sz="3200" b="1" dirty="0">
                <a:solidFill>
                  <a:srgbClr val="FF0000"/>
                </a:solidFill>
              </a:rPr>
              <a:t>二维数组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2095500" y="2967038"/>
            <a:ext cx="8839200" cy="1447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3146425" algn="l"/>
              </a:tabLst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存储顺序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819150" lvl="1" indent="-285750" defTabSz="914400" eaLnBrk="1" hangingPunct="1">
              <a:spcBef>
                <a:spcPct val="20000"/>
              </a:spcBef>
              <a:buClr>
                <a:schemeClr val="accent2"/>
              </a:buClr>
              <a:tabLst>
                <a:tab pos="3146425" algn="l"/>
              </a:tabLst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按行存放，上例中数组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的存储顺序为：</a:t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095500" y="1214438"/>
            <a:ext cx="8839200" cy="1524000"/>
          </a:xfrm>
          <a:prstGeom prst="rect">
            <a:avLst/>
          </a:prstGeom>
          <a:noFill/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Tx/>
              <a:buChar char="•"/>
              <a:tabLst>
                <a:tab pos="3146425" algn="l"/>
              </a:tabLst>
              <a:defRPr/>
            </a:pPr>
            <a:r>
              <a:rPr kumimoji="0" lang="zh-CN" altLang="en-US" sz="2800" b="1" kern="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二维数组的声明</a:t>
            </a:r>
            <a:endParaRPr kumimoji="0" lang="zh-CN" altLang="en-US" sz="2800" b="1" kern="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类型说明符 数组名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常量表达式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][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常量表达式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float a[3][4];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000500" y="4033838"/>
            <a:ext cx="6629400" cy="533400"/>
            <a:chOff x="672" y="3024"/>
            <a:chExt cx="4176" cy="336"/>
          </a:xfrm>
        </p:grpSpPr>
        <p:sp>
          <p:nvSpPr>
            <p:cNvPr id="9231" name="Text Box 5"/>
            <p:cNvSpPr txBox="1"/>
            <p:nvPr/>
          </p:nvSpPr>
          <p:spPr>
            <a:xfrm>
              <a:off x="672" y="3024"/>
              <a:ext cx="4176" cy="290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00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01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02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03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  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10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11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12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13    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20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21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22</a:t>
              </a:r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23</a:t>
              </a:r>
              <a:endParaRPr lang="en-US" altLang="zh-CN" b="1" baseline="-25000" dirty="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2" name="Line 6"/>
            <p:cNvSpPr/>
            <p:nvPr/>
          </p:nvSpPr>
          <p:spPr>
            <a:xfrm>
              <a:off x="768" y="3360"/>
              <a:ext cx="1104" cy="0"/>
            </a:xfrm>
            <a:prstGeom prst="line">
              <a:avLst/>
            </a:prstGeom>
            <a:ln w="12699" cap="flat" cmpd="sng">
              <a:solidFill>
                <a:srgbClr val="00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233" name="Line 7"/>
            <p:cNvSpPr/>
            <p:nvPr/>
          </p:nvSpPr>
          <p:spPr>
            <a:xfrm>
              <a:off x="2064" y="3360"/>
              <a:ext cx="1104" cy="0"/>
            </a:xfrm>
            <a:prstGeom prst="line">
              <a:avLst/>
            </a:prstGeom>
            <a:ln w="12699" cap="flat" cmpd="sng">
              <a:solidFill>
                <a:srgbClr val="00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234" name="Line 8"/>
            <p:cNvSpPr/>
            <p:nvPr/>
          </p:nvSpPr>
          <p:spPr>
            <a:xfrm>
              <a:off x="3360" y="3360"/>
              <a:ext cx="1104" cy="0"/>
            </a:xfrm>
            <a:prstGeom prst="line">
              <a:avLst/>
            </a:prstGeom>
            <a:ln w="12699" cap="flat" cmpd="sng">
              <a:solidFill>
                <a:srgbClr val="00FF99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4095750" y="2428875"/>
            <a:ext cx="5334000" cy="922338"/>
            <a:chOff x="576" y="1652"/>
            <a:chExt cx="3360" cy="581"/>
          </a:xfrm>
        </p:grpSpPr>
        <p:sp>
          <p:nvSpPr>
            <p:cNvPr id="9227" name="Freeform 10"/>
            <p:cNvSpPr/>
            <p:nvPr/>
          </p:nvSpPr>
          <p:spPr>
            <a:xfrm>
              <a:off x="2016" y="1697"/>
              <a:ext cx="97" cy="481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96" y="480"/>
                </a:cxn>
              </a:cxnLst>
              <a:rect l="0" t="0" r="0" b="0"/>
              <a:pathLst>
                <a:path w="97" h="481">
                  <a:moveTo>
                    <a:pt x="96" y="0"/>
                  </a:moveTo>
                  <a:lnTo>
                    <a:pt x="0" y="0"/>
                  </a:lnTo>
                  <a:lnTo>
                    <a:pt x="0" y="480"/>
                  </a:lnTo>
                  <a:lnTo>
                    <a:pt x="96" y="480"/>
                  </a:lnTo>
                </a:path>
              </a:pathLst>
            </a:custGeom>
            <a:noFill/>
            <a:ln w="12699" cap="rnd" cmpd="sng">
              <a:solidFill>
                <a:srgbClr val="00FF99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Text Box 11"/>
            <p:cNvSpPr txBox="1"/>
            <p:nvPr/>
          </p:nvSpPr>
          <p:spPr>
            <a:xfrm>
              <a:off x="2112" y="1652"/>
              <a:ext cx="1824" cy="58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a[0]——a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00</a:t>
              </a: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01</a:t>
              </a: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02</a:t>
              </a: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03</a:t>
              </a:r>
              <a:endParaRPr lang="en-US" altLang="zh-CN" sz="1800" b="1" baseline="-25000" dirty="0">
                <a:solidFill>
                  <a:srgbClr val="7030A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a[1]——a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10</a:t>
              </a: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11</a:t>
              </a: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12</a:t>
              </a: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13</a:t>
              </a:r>
              <a:b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</a:b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a[2]——a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20</a:t>
              </a: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21</a:t>
              </a: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22</a:t>
              </a: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 a</a:t>
              </a:r>
              <a:r>
                <a:rPr lang="en-US" altLang="zh-CN" sz="1800" b="1" baseline="-25000" dirty="0">
                  <a:solidFill>
                    <a:srgbClr val="7030A0"/>
                  </a:solidFill>
                  <a:latin typeface="Arial" panose="020B0604020202020204" pitchFamily="34" charset="0"/>
                </a:rPr>
                <a:t>23</a:t>
              </a:r>
              <a:endParaRPr lang="en-US" altLang="zh-CN" sz="1800" b="1" baseline="-25000" dirty="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29" name="Text Box 12"/>
            <p:cNvSpPr txBox="1"/>
            <p:nvPr/>
          </p:nvSpPr>
          <p:spPr>
            <a:xfrm>
              <a:off x="1728" y="1885"/>
              <a:ext cx="192" cy="232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a</a:t>
              </a:r>
              <a:endParaRPr lang="en-US" altLang="zh-CN" sz="1800" b="1" dirty="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0" name="Text Box 13"/>
            <p:cNvSpPr txBox="1"/>
            <p:nvPr/>
          </p:nvSpPr>
          <p:spPr>
            <a:xfrm>
              <a:off x="576" y="1824"/>
              <a:ext cx="1248" cy="271"/>
            </a:xfrm>
            <a:prstGeom prst="rect">
              <a:avLst/>
            </a:prstGeom>
            <a:noFill/>
            <a:ln w="12699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可以理解为：</a:t>
              </a:r>
              <a:endParaRPr lang="zh-CN" altLang="en-US" sz="2200" b="1" dirty="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" name="Rectangle 14"/>
          <p:cNvSpPr/>
          <p:nvPr/>
        </p:nvSpPr>
        <p:spPr>
          <a:xfrm>
            <a:off x="2095500" y="4643438"/>
            <a:ext cx="8839200" cy="1066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3146425" algn="l"/>
              </a:tabLst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引用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819150" lvl="1" indent="-285750" defTabSz="914400" eaLnBrk="1" hangingPunct="1">
              <a:spcBef>
                <a:spcPct val="20000"/>
              </a:spcBef>
              <a:buClr>
                <a:schemeClr val="accent2"/>
              </a:buClr>
              <a:tabLst>
                <a:tab pos="3146425" algn="l"/>
              </a:tabLst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b[1][2]=a[2][3]/2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6819900" y="4719638"/>
            <a:ext cx="3429000" cy="1676400"/>
          </a:xfrm>
          <a:prstGeom prst="irregularSeal2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下标不要越界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5" name="Line 16"/>
          <p:cNvSpPr/>
          <p:nvPr/>
        </p:nvSpPr>
        <p:spPr>
          <a:xfrm flipH="1">
            <a:off x="4838700" y="6167438"/>
            <a:ext cx="1371600" cy="0"/>
          </a:xfrm>
          <a:prstGeom prst="line">
            <a:avLst/>
          </a:prstGeom>
          <a:ln w="9525">
            <a:noFill/>
          </a:ln>
        </p:spPr>
      </p:sp>
      <p:sp>
        <p:nvSpPr>
          <p:cNvPr id="40" name="AutoShape 17"/>
          <p:cNvSpPr/>
          <p:nvPr/>
        </p:nvSpPr>
        <p:spPr>
          <a:xfrm flipH="1">
            <a:off x="5600700" y="5710238"/>
            <a:ext cx="1524000" cy="457200"/>
          </a:xfrm>
          <a:prstGeom prst="curvedUpArrow">
            <a:avLst>
              <a:gd name="adj1" fmla="val 66666"/>
              <a:gd name="adj2" fmla="val 133333"/>
              <a:gd name="adj3" fmla="val 33324"/>
            </a:avLst>
          </a:prstGeom>
          <a:gradFill rotWithShape="0">
            <a:gsLst>
              <a:gs pos="0">
                <a:srgbClr val="000082">
                  <a:alpha val="100000"/>
                </a:srgbClr>
              </a:gs>
              <a:gs pos="30000">
                <a:srgbClr val="66008F">
                  <a:alpha val="100000"/>
                </a:srgbClr>
              </a:gs>
              <a:gs pos="64999">
                <a:srgbClr val="BA0066">
                  <a:alpha val="100000"/>
                </a:srgbClr>
              </a:gs>
              <a:gs pos="89999">
                <a:srgbClr val="FF0000">
                  <a:alpha val="100000"/>
                </a:srgbClr>
              </a:gs>
              <a:gs pos="100000">
                <a:srgbClr val="FF8200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lstStyle/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bldLvl="2" build="p"/>
      <p:bldP spid="37" grpId="0" build="p"/>
      <p:bldP spid="38" grpId="0" bldLvl="0" animBg="1"/>
      <p:bldP spid="40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911860" y="260985"/>
            <a:ext cx="8229600" cy="6215063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altLang="zh-CN" sz="2400" b="1" dirty="0"/>
              <a:t>#include &lt;iostream&gt; 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using namespace std; 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int main() 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{	</a:t>
            </a:r>
            <a:r>
              <a:rPr lang="en-US" altLang="zh-CN" sz="2400" b="1" dirty="0">
                <a:solidFill>
                  <a:srgbClr val="FF0000"/>
                </a:solidFill>
              </a:rPr>
              <a:t>int *pi=new int(88),*qi;	</a:t>
            </a:r>
            <a:r>
              <a:rPr lang="en-US" altLang="zh-CN" sz="2400" b="1" dirty="0"/>
              <a:t>	//</a:t>
            </a:r>
            <a:r>
              <a:rPr lang="zh-CN" altLang="en-US" sz="2400" b="1" dirty="0"/>
              <a:t>声明两个整型指针变量</a:t>
            </a:r>
            <a:endParaRPr lang="zh-CN" altLang="en-US" sz="2400" b="1" dirty="0"/>
          </a:p>
          <a:p>
            <a:pPr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cout&lt;&lt;"The address is as follows:"&lt;&lt;endl;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cout &lt;&lt;"pi="&lt;&lt;pi&lt;&lt;", qi="&lt;&lt;qi&lt;&lt;endl;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qi=pi;	</a:t>
            </a:r>
            <a:r>
              <a:rPr lang="en-US" altLang="zh-CN" sz="2400" b="1" dirty="0"/>
              <a:t>		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cout &lt;&lt;"pi="&lt;&lt;pi&lt;&lt;", qi="&lt;&lt;qi&lt;&lt;endl;</a:t>
            </a:r>
            <a:endParaRPr lang="zh-CN" altLang="en-US" sz="2400" b="1" dirty="0"/>
          </a:p>
          <a:p>
            <a:pPr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delete pi;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delete qi;	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return 0;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  <a:p>
            <a:pPr>
              <a:buNone/>
            </a:pPr>
            <a:endParaRPr lang="zh-CN" altLang="en-US" sz="24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10005" y="2972435"/>
            <a:ext cx="2286000" cy="7858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=new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*qi=*pi;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138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6225" y="116840"/>
            <a:ext cx="3635375" cy="1141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38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73" y="3861435"/>
            <a:ext cx="4335462" cy="283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912110" y="4690110"/>
            <a:ext cx="5639435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 //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错误：由于浅拷贝带来内存重复释放。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01387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08" y="2492693"/>
            <a:ext cx="3744912" cy="1201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400" b="1" dirty="0"/>
              <a:t>例</a:t>
            </a:r>
            <a:r>
              <a:rPr lang="en-US" altLang="zh-CN" sz="2400" b="1" dirty="0"/>
              <a:t>6-21</a:t>
            </a:r>
            <a:r>
              <a:rPr lang="zh-CN" altLang="en-US" sz="2400" b="1" dirty="0"/>
              <a:t>对象的浅复制</a:t>
            </a:r>
            <a:endParaRPr lang="zh-CN" altLang="en-US" sz="2400" b="1" dirty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81188" y="928688"/>
            <a:ext cx="7929563" cy="5500688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#include&lt;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iostream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&gt;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#include 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cassert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&gt;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using namespace std;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class Point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{ public: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Point()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{ X=Y=0;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&lt;&lt;"Default Constructor called.\n";}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Point(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x,int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{   X=x; Y=y;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&lt;&lt; "Constructor called.\n";  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~Point() {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&lt;&lt;"Destructor called.\n";    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{return X;}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GetY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{return Y;}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void Move(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x,int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y)	{  X=x;  Y=y;   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private: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X,Y;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};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3"/>
          <p:cNvSpPr/>
          <p:nvPr/>
        </p:nvSpPr>
        <p:spPr>
          <a:xfrm>
            <a:off x="2166938" y="1214438"/>
            <a:ext cx="6786562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class ArrayOfPoints 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{	       //</a:t>
            </a:r>
            <a:r>
              <a:rPr lang="zh-CN" altLang="en-US" sz="2000" b="1" dirty="0">
                <a:latin typeface="Arial" panose="020B0604020202020204" pitchFamily="34" charset="0"/>
              </a:rPr>
              <a:t>动态数组类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zh-CN" altLang="en-US" sz="2000" b="1" dirty="0"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</a:rPr>
              <a:t>public: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 ArrayOfPoints(int size) : size(size)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 {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points = new Point[size];   </a:t>
            </a: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 ~ArrayOfPoints()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 {   cout &lt;&lt; "Deleting..." &lt;&lt; endl;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delete[] points;  </a:t>
            </a: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Point &amp;element(int index)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 {   assert(index &gt;= 0 &amp;&amp; index &lt; size);	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     return points[index];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private: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	Point *points;	       //</a:t>
            </a:r>
            <a:r>
              <a:rPr lang="zh-CN" altLang="en-US" sz="2000" b="1" dirty="0">
                <a:latin typeface="Arial" panose="020B0604020202020204" pitchFamily="34" charset="0"/>
              </a:rPr>
              <a:t>指向动态数组首地址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zh-CN" altLang="en-US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</a:rPr>
              <a:t>int size;		//</a:t>
            </a:r>
            <a:r>
              <a:rPr lang="zh-CN" altLang="en-US" sz="2000" b="1" dirty="0">
                <a:latin typeface="Arial" panose="020B0604020202020204" pitchFamily="34" charset="0"/>
              </a:rPr>
              <a:t>数组大小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};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xfrm>
            <a:off x="1952625" y="214313"/>
            <a:ext cx="82296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400" b="1" dirty="0"/>
              <a:t>例</a:t>
            </a:r>
            <a:r>
              <a:rPr lang="en-US" altLang="zh-CN" sz="2400" b="1" dirty="0"/>
              <a:t>6-21</a:t>
            </a:r>
            <a:r>
              <a:rPr lang="zh-CN" altLang="en-US" sz="2400" b="1" dirty="0"/>
              <a:t>对象的浅复制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>
          <a:xfrm>
            <a:off x="767398" y="45085"/>
            <a:ext cx="8929688" cy="6858000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main() {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count;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"Please enter the count of points: ";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cin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&gt;&gt; count;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ArrayOfPoints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pointsArray1(count);     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创建对象数组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pointsArray1.element(0).Move(5,10);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pointsArray1.element(1).Move(15,20);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ArrayOfPoints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pointsArray2 = pointsArray1;       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创建副本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"Copy of pointsArray1:"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"Point_0 of array2: " &lt;&lt; pointsArray2.element(0).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GetX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&lt;&lt; ", "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&lt;&lt; pointsArray2.element(0).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GetY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"Point_1 of array2: " &lt;&lt; pointsArray2.element(1).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GetX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&lt;&lt; ", "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&lt;&lt; pointsArray2.element(1).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GetY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pointsArray1.element(0).Move(25, 30);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pointsArray1.element(1).Move(35, 40);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"After the moving of pointsArray1:"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"Point_0 of array2: " &lt;&lt; pointsArray2.element(0).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GetX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&lt;&lt; ", "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&lt;&lt; pointsArray2.element(0).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GetY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&lt;&lt; "Point_1 of array2: " &lt;&lt; pointsArray2.element(1).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GetX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&lt;&lt; ", "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&lt;&lt; pointsArray2.element(1).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GetY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 &lt;&lt;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return 0;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}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5228" y="188278"/>
            <a:ext cx="4248150" cy="3128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73" y="3429000"/>
            <a:ext cx="4608512" cy="304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8"/>
          <p:cNvSpPr txBox="1"/>
          <p:nvPr/>
        </p:nvSpPr>
        <p:spPr>
          <a:xfrm>
            <a:off x="8305800" y="1143000"/>
            <a:ext cx="1909763" cy="388938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tIns="0" bIns="0"/>
          <a:lstStyle/>
          <a:p>
            <a:pPr algn="ctr" eaLnBrk="0" hangingPunct="0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复制前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Text Box 14"/>
          <p:cNvSpPr txBox="1"/>
          <p:nvPr/>
        </p:nvSpPr>
        <p:spPr>
          <a:xfrm>
            <a:off x="8229600" y="5181600"/>
            <a:ext cx="1909763" cy="388938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tIns="0" bIns="0"/>
          <a:lstStyle/>
          <a:p>
            <a:pPr algn="ctr" eaLnBrk="0" hangingPunct="0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复制后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82948" name="Group 27"/>
          <p:cNvGrpSpPr/>
          <p:nvPr/>
        </p:nvGrpSpPr>
        <p:grpSpPr>
          <a:xfrm>
            <a:off x="1752600" y="609600"/>
            <a:ext cx="6781800" cy="1447800"/>
            <a:chOff x="96" y="624"/>
            <a:chExt cx="2781" cy="912"/>
          </a:xfrm>
        </p:grpSpPr>
        <p:grpSp>
          <p:nvGrpSpPr>
            <p:cNvPr id="82962" name="Group 3"/>
            <p:cNvGrpSpPr/>
            <p:nvPr/>
          </p:nvGrpSpPr>
          <p:grpSpPr>
            <a:xfrm>
              <a:off x="1935" y="1092"/>
              <a:ext cx="780" cy="345"/>
              <a:chOff x="4589" y="8334"/>
              <a:chExt cx="1050" cy="465"/>
            </a:xfrm>
          </p:grpSpPr>
          <p:sp>
            <p:nvSpPr>
              <p:cNvPr id="82967" name="Rectangle 4"/>
              <p:cNvSpPr/>
              <p:nvPr/>
            </p:nvSpPr>
            <p:spPr>
              <a:xfrm>
                <a:off x="4589" y="8334"/>
                <a:ext cx="1050" cy="46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68" name="Line 5"/>
              <p:cNvSpPr/>
              <p:nvPr/>
            </p:nvSpPr>
            <p:spPr>
              <a:xfrm>
                <a:off x="4589" y="8574"/>
                <a:ext cx="105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963" name="Text Box 6"/>
            <p:cNvSpPr txBox="1"/>
            <p:nvPr/>
          </p:nvSpPr>
          <p:spPr>
            <a:xfrm>
              <a:off x="1832" y="624"/>
              <a:ext cx="1045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pointsArray1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的数组元素占用的内存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2964" name="Line 7"/>
            <p:cNvSpPr/>
            <p:nvPr/>
          </p:nvSpPr>
          <p:spPr>
            <a:xfrm>
              <a:off x="1378" y="1103"/>
              <a:ext cx="55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2965" name="Text Box 21"/>
            <p:cNvSpPr txBox="1"/>
            <p:nvPr/>
          </p:nvSpPr>
          <p:spPr>
            <a:xfrm>
              <a:off x="751" y="989"/>
              <a:ext cx="907" cy="54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size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2966" name="Text Box 22"/>
            <p:cNvSpPr txBox="1"/>
            <p:nvPr/>
          </p:nvSpPr>
          <p:spPr>
            <a:xfrm>
              <a:off x="96" y="1070"/>
              <a:ext cx="768" cy="2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pointsArray1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1828800" y="2971800"/>
            <a:ext cx="7239000" cy="3370263"/>
            <a:chOff x="2832" y="624"/>
            <a:chExt cx="2880" cy="2123"/>
          </a:xfrm>
        </p:grpSpPr>
        <p:sp>
          <p:nvSpPr>
            <p:cNvPr id="82951" name="Text Box 10"/>
            <p:cNvSpPr txBox="1"/>
            <p:nvPr/>
          </p:nvSpPr>
          <p:spPr>
            <a:xfrm>
              <a:off x="3568" y="989"/>
              <a:ext cx="907" cy="54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size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2952" name="Text Box 11"/>
            <p:cNvSpPr txBox="1"/>
            <p:nvPr/>
          </p:nvSpPr>
          <p:spPr>
            <a:xfrm>
              <a:off x="2832" y="1070"/>
              <a:ext cx="723" cy="2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pointsArray1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2953" name="Text Box 12"/>
            <p:cNvSpPr txBox="1"/>
            <p:nvPr/>
          </p:nvSpPr>
          <p:spPr>
            <a:xfrm>
              <a:off x="4640" y="624"/>
              <a:ext cx="1072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pointsArray1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的数组元素占用的内存</a:t>
              </a:r>
              <a:endParaRPr lang="zh-CN" altLang="en-US" sz="2000" b="1" dirty="0">
                <a:latin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2954" name="Line 13"/>
            <p:cNvSpPr/>
            <p:nvPr/>
          </p:nvSpPr>
          <p:spPr>
            <a:xfrm>
              <a:off x="4212" y="1103"/>
              <a:ext cx="55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2955" name="Line 15"/>
            <p:cNvSpPr/>
            <p:nvPr/>
          </p:nvSpPr>
          <p:spPr>
            <a:xfrm flipV="1">
              <a:off x="4190" y="1092"/>
              <a:ext cx="580" cy="12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2956" name="AutoShape 16"/>
            <p:cNvSpPr/>
            <p:nvPr/>
          </p:nvSpPr>
          <p:spPr>
            <a:xfrm>
              <a:off x="3967" y="1615"/>
              <a:ext cx="156" cy="479"/>
            </a:xfrm>
            <a:prstGeom prst="downArrow">
              <a:avLst>
                <a:gd name="adj1" fmla="val 50000"/>
                <a:gd name="adj2" fmla="val 7673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82957" name="Text Box 18"/>
            <p:cNvSpPr txBox="1"/>
            <p:nvPr/>
          </p:nvSpPr>
          <p:spPr>
            <a:xfrm>
              <a:off x="3568" y="2202"/>
              <a:ext cx="907" cy="54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size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2958" name="Text Box 19"/>
            <p:cNvSpPr txBox="1"/>
            <p:nvPr/>
          </p:nvSpPr>
          <p:spPr>
            <a:xfrm>
              <a:off x="2832" y="2281"/>
              <a:ext cx="72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pointsArray2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grpSp>
          <p:nvGrpSpPr>
            <p:cNvPr id="82959" name="Group 23"/>
            <p:cNvGrpSpPr/>
            <p:nvPr/>
          </p:nvGrpSpPr>
          <p:grpSpPr>
            <a:xfrm>
              <a:off x="4796" y="1092"/>
              <a:ext cx="780" cy="345"/>
              <a:chOff x="4589" y="8334"/>
              <a:chExt cx="1050" cy="465"/>
            </a:xfrm>
          </p:grpSpPr>
          <p:sp>
            <p:nvSpPr>
              <p:cNvPr id="82960" name="Rectangle 24"/>
              <p:cNvSpPr/>
              <p:nvPr/>
            </p:nvSpPr>
            <p:spPr>
              <a:xfrm>
                <a:off x="4589" y="8334"/>
                <a:ext cx="1050" cy="46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61" name="Line 25"/>
              <p:cNvSpPr/>
              <p:nvPr/>
            </p:nvSpPr>
            <p:spPr>
              <a:xfrm>
                <a:off x="4589" y="8574"/>
                <a:ext cx="105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82950" name="Line 29"/>
          <p:cNvSpPr/>
          <p:nvPr/>
        </p:nvSpPr>
        <p:spPr>
          <a:xfrm>
            <a:off x="1676400" y="2743200"/>
            <a:ext cx="8839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lgDash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ldLvl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1952625" y="0"/>
            <a:ext cx="8229600" cy="71437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400" b="1" dirty="0"/>
              <a:t>例</a:t>
            </a:r>
            <a:r>
              <a:rPr lang="en-US" altLang="zh-CN" sz="2400" b="1" dirty="0"/>
              <a:t>6-22</a:t>
            </a:r>
            <a:r>
              <a:rPr lang="zh-CN" altLang="en-US" sz="2400" b="1" dirty="0"/>
              <a:t>对象的深复制</a:t>
            </a:r>
            <a:endParaRPr lang="zh-CN" altLang="en-US" sz="2400" b="1" dirty="0"/>
          </a:p>
        </p:txBody>
      </p:sp>
      <p:sp>
        <p:nvSpPr>
          <p:cNvPr id="83971" name="Rectangle 3"/>
          <p:cNvSpPr txBox="1"/>
          <p:nvPr/>
        </p:nvSpPr>
        <p:spPr>
          <a:xfrm>
            <a:off x="1881188" y="928688"/>
            <a:ext cx="7929562" cy="55006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#include &lt;cassert&gt;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class Point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{ public: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Point()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{   X=Y=0; cout&lt;&lt;"Default Constructor called.\n";}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Point(int x,int y)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{   X=x; Y=y; cout&lt;&lt; "Constructor called.\n";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~Point() {   cout&lt;&lt;"Destructor called.\n";  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int GetX() {return X;}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int GetY() {return Y;}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void Move(int x,int y)	{  X=x;  Y=y; 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private: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 int  X,Y;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214313"/>
            <a:ext cx="9144000" cy="41167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ArrayOfPoints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动态数组类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  public: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ArrayOfPoints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size) : size(size)  {   points = new Point[size];   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~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ArrayOfPoints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 {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&lt;&lt; "Deleting..." &lt;&lt;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    delete[] points;  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Point &amp;element(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index)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{   assert(index &gt;= 0 &amp;&amp; index &lt; size);	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return points[index];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ArrayOfPoints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(const </a:t>
            </a:r>
            <a:r>
              <a:rPr kumimoji="0" lang="en-US" altLang="zh-CN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ArrayOfPoints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&amp; v);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private: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Point *points;	      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指向动态数组首地址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size;		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数组大小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1524000" y="4357688"/>
            <a:ext cx="8763000" cy="2190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ArrayOfPoints::ArrayOfPoints(const ArrayOfPoints&amp; v)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{  size = v.size;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points = new Point[size];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for (int i = 0; i &lt; size; i++)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		points[i] = v.points[i];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 txBox="1"/>
          <p:nvPr/>
        </p:nvSpPr>
        <p:spPr>
          <a:xfrm>
            <a:off x="839153" y="0"/>
            <a:ext cx="8715375" cy="6858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int main() 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int count;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cout &lt;&lt; "Please enter the count of points: ";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cin &gt;&gt; count;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	ArrayOfPoints pointsArray1(count);     //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创建对象数组</a:t>
            </a:r>
            <a:endParaRPr lang="zh-CN" alt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</a:rPr>
              <a:t>pointsArray1.element(0).Move(5,10);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pointsArray1.element(1).Move(15,20);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	ArrayOfPoints pointsArray2 = pointsArray1;       //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创建副本</a:t>
            </a:r>
            <a:endParaRPr lang="zh-CN" alt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</a:rPr>
              <a:t>cout &lt;&lt; "Copy of pointsArray1:" &lt;&lt; endl;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cout &lt;&lt; "Point_0 of array2: " &lt;&lt; pointsArray2.element(0).GetX() &lt;&lt; ", "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	&lt;&lt; pointsArray2.element(0).GetY() &lt;&lt; endl;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cout &lt;&lt; "Point_1 of array2: " &lt;&lt; pointsArray2.element(1).GetX() &lt;&lt; ", "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	&lt;&lt; pointsArray2.element(1).GetY() &lt;&lt; endl;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pointsArray1.element(0).Move(25, 30);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pointsArray1.element(1).Move(35, 40);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cout &lt;&lt; "After the moving of pointsArray1:" &lt;&lt; endl;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cout &lt;&lt; "Point_0 of array2: " &lt;&lt; pointsArray2.element(0).GetX() &lt;&lt; ", "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	&lt;&lt; pointsArray2.element(0).GetY() &lt;&lt; endl;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cout &lt;&lt; "Point_1 of array2: " &lt;&lt; pointsArray2.element(1).GetX() &lt;&lt; ", "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	&lt;&lt; pointsArray2.element(1).GetY() &lt;&lt; endl;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	return 0;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1800" b="1" dirty="0">
              <a:latin typeface="Arial" panose="020B0604020202020204" pitchFamily="34" charset="0"/>
            </a:endParaRPr>
          </a:p>
        </p:txBody>
      </p:sp>
      <p:pic>
        <p:nvPicPr>
          <p:cNvPr id="10445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8253" y="1628458"/>
            <a:ext cx="4238625" cy="4392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8"/>
          <p:cNvSpPr txBox="1"/>
          <p:nvPr/>
        </p:nvSpPr>
        <p:spPr>
          <a:xfrm>
            <a:off x="9296400" y="1371600"/>
            <a:ext cx="1371600" cy="36830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tIns="0" bIns="0"/>
          <a:lstStyle/>
          <a:p>
            <a:pPr algn="ctr" eaLnBrk="0" hangingPunct="0"/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拷贝前</a:t>
            </a:r>
            <a:endParaRPr lang="zh-CN" alt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87043" name="Group 30"/>
          <p:cNvGrpSpPr/>
          <p:nvPr/>
        </p:nvGrpSpPr>
        <p:grpSpPr>
          <a:xfrm>
            <a:off x="1752600" y="685800"/>
            <a:ext cx="7467600" cy="1374775"/>
            <a:chOff x="144" y="768"/>
            <a:chExt cx="2641" cy="866"/>
          </a:xfrm>
        </p:grpSpPr>
        <p:sp>
          <p:nvSpPr>
            <p:cNvPr id="87060" name="Rectangle 4"/>
            <p:cNvSpPr/>
            <p:nvPr/>
          </p:nvSpPr>
          <p:spPr>
            <a:xfrm>
              <a:off x="1890" y="1212"/>
              <a:ext cx="740" cy="3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61" name="Line 5"/>
            <p:cNvSpPr/>
            <p:nvPr/>
          </p:nvSpPr>
          <p:spPr>
            <a:xfrm>
              <a:off x="1890" y="1381"/>
              <a:ext cx="7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62" name="Text Box 6"/>
            <p:cNvSpPr txBox="1"/>
            <p:nvPr/>
          </p:nvSpPr>
          <p:spPr>
            <a:xfrm>
              <a:off x="1890" y="768"/>
              <a:ext cx="89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pointsArray1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的数组元素占用的内存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7063" name="Line 7"/>
            <p:cNvSpPr/>
            <p:nvPr/>
          </p:nvSpPr>
          <p:spPr>
            <a:xfrm>
              <a:off x="1361" y="1223"/>
              <a:ext cx="52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7064" name="Text Box 20"/>
            <p:cNvSpPr txBox="1"/>
            <p:nvPr/>
          </p:nvSpPr>
          <p:spPr>
            <a:xfrm>
              <a:off x="766" y="1115"/>
              <a:ext cx="861" cy="51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size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algn="ctr" eaLnBrk="0" hangingPunct="0"/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7065" name="Text Box 21"/>
            <p:cNvSpPr txBox="1"/>
            <p:nvPr/>
          </p:nvSpPr>
          <p:spPr>
            <a:xfrm>
              <a:off x="144" y="1191"/>
              <a:ext cx="609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pointsArray1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87044" name="Text Box 14"/>
          <p:cNvSpPr txBox="1"/>
          <p:nvPr/>
        </p:nvSpPr>
        <p:spPr>
          <a:xfrm>
            <a:off x="9144000" y="4800600"/>
            <a:ext cx="1357313" cy="36830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tIns="0" bIns="0"/>
          <a:lstStyle/>
          <a:p>
            <a:pPr algn="ctr" eaLnBrk="0" hangingPunct="0"/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拷贝后</a:t>
            </a:r>
            <a:endParaRPr lang="zh-CN" alt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1752600" y="2971800"/>
            <a:ext cx="7391400" cy="3201988"/>
            <a:chOff x="1104" y="1488"/>
            <a:chExt cx="2658" cy="2017"/>
          </a:xfrm>
        </p:grpSpPr>
        <p:sp>
          <p:nvSpPr>
            <p:cNvPr id="87047" name="Text Box 10"/>
            <p:cNvSpPr txBox="1"/>
            <p:nvPr/>
          </p:nvSpPr>
          <p:spPr>
            <a:xfrm>
              <a:off x="1726" y="1835"/>
              <a:ext cx="862" cy="51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size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algn="ctr" eaLnBrk="0" hangingPunct="0"/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7048" name="Text Box 11"/>
            <p:cNvSpPr txBox="1"/>
            <p:nvPr/>
          </p:nvSpPr>
          <p:spPr>
            <a:xfrm>
              <a:off x="1104" y="1911"/>
              <a:ext cx="610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pointsArray1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7049" name="Text Box 12"/>
            <p:cNvSpPr txBox="1"/>
            <p:nvPr/>
          </p:nvSpPr>
          <p:spPr>
            <a:xfrm>
              <a:off x="2867" y="1488"/>
              <a:ext cx="89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pointsArray1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的数组元素占用的内存</a:t>
              </a:r>
              <a:endParaRPr lang="zh-CN" altLang="en-US" sz="2000" b="1" dirty="0">
                <a:latin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7050" name="Line 13"/>
            <p:cNvSpPr/>
            <p:nvPr/>
          </p:nvSpPr>
          <p:spPr>
            <a:xfrm>
              <a:off x="2338" y="1943"/>
              <a:ext cx="52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7051" name="AutoShape 15"/>
            <p:cNvSpPr/>
            <p:nvPr/>
          </p:nvSpPr>
          <p:spPr>
            <a:xfrm>
              <a:off x="3180" y="2379"/>
              <a:ext cx="148" cy="641"/>
            </a:xfrm>
            <a:prstGeom prst="downArrow">
              <a:avLst>
                <a:gd name="adj1" fmla="val 50000"/>
                <a:gd name="adj2" fmla="val 10823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52" name="Text Box 17"/>
            <p:cNvSpPr txBox="1"/>
            <p:nvPr/>
          </p:nvSpPr>
          <p:spPr>
            <a:xfrm>
              <a:off x="1726" y="2986"/>
              <a:ext cx="862" cy="51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size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algn="ctr" eaLnBrk="0" hangingPunct="0"/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7053" name="Text Box 18"/>
            <p:cNvSpPr txBox="1"/>
            <p:nvPr/>
          </p:nvSpPr>
          <p:spPr>
            <a:xfrm>
              <a:off x="1104" y="3062"/>
              <a:ext cx="610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latin typeface="宋体" panose="02010600030101010101" pitchFamily="2" charset="-122"/>
                </a:rPr>
                <a:t>pointsArray2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87054" name="Rectangle 23"/>
            <p:cNvSpPr/>
            <p:nvPr/>
          </p:nvSpPr>
          <p:spPr>
            <a:xfrm>
              <a:off x="2892" y="1932"/>
              <a:ext cx="741" cy="3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55" name="Line 24"/>
            <p:cNvSpPr/>
            <p:nvPr/>
          </p:nvSpPr>
          <p:spPr>
            <a:xfrm>
              <a:off x="2892" y="2101"/>
              <a:ext cx="7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56" name="Rectangle 26"/>
            <p:cNvSpPr/>
            <p:nvPr/>
          </p:nvSpPr>
          <p:spPr>
            <a:xfrm>
              <a:off x="2892" y="3101"/>
              <a:ext cx="741" cy="3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87057" name="Line 27"/>
            <p:cNvSpPr/>
            <p:nvPr/>
          </p:nvSpPr>
          <p:spPr>
            <a:xfrm>
              <a:off x="2892" y="3270"/>
              <a:ext cx="7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58" name="Line 28"/>
            <p:cNvSpPr/>
            <p:nvPr/>
          </p:nvSpPr>
          <p:spPr>
            <a:xfrm>
              <a:off x="2338" y="3120"/>
              <a:ext cx="52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7059" name="AutoShape 29"/>
            <p:cNvSpPr/>
            <p:nvPr/>
          </p:nvSpPr>
          <p:spPr>
            <a:xfrm>
              <a:off x="1814" y="2140"/>
              <a:ext cx="152" cy="1066"/>
            </a:xfrm>
            <a:prstGeom prst="downArrow">
              <a:avLst>
                <a:gd name="adj1" fmla="val 50000"/>
                <a:gd name="adj2" fmla="val 17526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87046" name="Line 33"/>
          <p:cNvSpPr/>
          <p:nvPr/>
        </p:nvSpPr>
        <p:spPr>
          <a:xfrm>
            <a:off x="1676400" y="2667000"/>
            <a:ext cx="8839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lgDash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/>
          <p:nvPr/>
        </p:nvSpPr>
        <p:spPr>
          <a:xfrm>
            <a:off x="1881188" y="1785938"/>
            <a:ext cx="7696200" cy="12858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1" defTabSz="914400" eaLnBrk="1" hangingPunct="1">
              <a:lnSpc>
                <a:spcPct val="85000"/>
              </a:lnSpc>
              <a:tabLst>
                <a:tab pos="1056005" algn="l"/>
              </a:tabLst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</a:rPr>
              <a:t>: 	char str[8]={'p','r','o','g','r','a','m','\0'};</a:t>
            </a:r>
            <a:b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</a:rPr>
              <a:t>	char str[8]="program";</a:t>
            </a:r>
            <a:b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</a:rPr>
              <a:t>	char str[]="program";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44394" name="Rectangle 10"/>
          <p:cNvSpPr>
            <a:spLocks noGrp="1"/>
          </p:cNvSpPr>
          <p:nvPr>
            <p:ph idx="1"/>
          </p:nvPr>
        </p:nvSpPr>
        <p:spPr>
          <a:xfrm>
            <a:off x="2309813" y="785813"/>
            <a:ext cx="8358187" cy="10001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字符串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字符串作为一维字符数组存储，以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‘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\0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’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为结束标志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068" name="标题 1"/>
          <p:cNvSpPr txBox="1"/>
          <p:nvPr/>
        </p:nvSpPr>
        <p:spPr>
          <a:xfrm>
            <a:off x="1981200" y="188278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lvl="0" algn="ctr" eaLnBrk="0" hangingPunct="0">
              <a:buClrTx/>
              <a:buSzTx/>
              <a:buFontTx/>
            </a:pPr>
            <a:r>
              <a:rPr lang="en-US" altLang="zh-CN" sz="3200" b="1" dirty="0">
                <a:sym typeface="+mn-ea"/>
              </a:rPr>
              <a:t>6.6  </a:t>
            </a:r>
            <a:r>
              <a:rPr lang="en-US" altLang="zh-CN" sz="3200" b="1" dirty="0">
                <a:sym typeface="+mn-ea"/>
              </a:rPr>
              <a:t>字符串</a:t>
            </a:r>
            <a:endParaRPr lang="en-US" altLang="zh-CN" sz="3200" b="1" dirty="0">
              <a:sym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32205" y="2929255"/>
            <a:ext cx="10352405" cy="35718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字符串的输入、输出</a:t>
            </a:r>
            <a:endParaRPr kumimoji="0" lang="zh-CN" altLang="en-US" b="1" kern="0" cap="none" spc="0" normalizeH="0" baseline="0" noProof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逐个字符输入输出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将整个字符串一次输入或输出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b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char c[]="China";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cout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&lt;&lt;c;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b="1" kern="0" cap="none" spc="0" normalizeH="0" baseline="0" noProof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注意</a:t>
            </a:r>
            <a:endParaRPr kumimoji="0" lang="zh-CN" altLang="en-US" b="1" kern="0" cap="none" spc="0" normalizeH="0" baseline="0" noProof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输出字符不包括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'\0‘;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输出时，输出项是字符数组名，遇到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'\0'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结束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输入多个字符串时，以空格分隔，输入单个字符串时其中不能有空格。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4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/>
      <p:bldP spid="144394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idx="1"/>
          </p:nvPr>
        </p:nvSpPr>
        <p:spPr>
          <a:xfrm>
            <a:off x="937895" y="1357630"/>
            <a:ext cx="11045190" cy="452564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将所有数据写在一个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{}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内，按顺序赋值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例如：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int a[3][4]={1,2,3,4,5,6,7,8,9,10,11,12};</a:t>
            </a:r>
            <a:endParaRPr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分行给二维数组赋初值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1000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例如： </a:t>
            </a:r>
            <a:r>
              <a:rPr lang="en-US" altLang="zh-CN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int a[3][4]={{1,2,3,4},{5,6,7,8},{9,10,11,12}};</a:t>
            </a:r>
            <a:endParaRPr lang="en-US" altLang="zh-CN" sz="20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可以对部分元素赋初值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例如：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int a[3][4]={{1},{0,6},{0,0,11}};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如果给出全部元素的初值，第一维的下标个数可以不用显示说明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例如： 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int a[2][3]={1 , 0 , 0 , 0 , 1 , 0};</a:t>
            </a:r>
            <a:endParaRPr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int a[][3]={1 , 0 , 0 , 0 , 1 , 0};</a:t>
            </a:r>
            <a:endParaRPr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  <a:noFill/>
          <a:ln>
            <a:noFill/>
          </a:ln>
        </p:spPr>
        <p:txBody>
          <a:bodyPr/>
          <a:lstStyle/>
          <a:p>
            <a:r>
              <a:rPr lang="en-US" altLang="zh-CN" sz="3200" b="1" dirty="0"/>
              <a:t>6.1.2 </a:t>
            </a:r>
            <a:r>
              <a:rPr lang="zh-CN" altLang="en-US" sz="3200" b="1" dirty="0"/>
              <a:t>数组的存储与初始化</a:t>
            </a:r>
            <a:r>
              <a:rPr lang="en-US" altLang="zh-CN" sz="3200" b="1" dirty="0"/>
              <a:t>—</a:t>
            </a:r>
            <a:r>
              <a:rPr lang="zh-CN" altLang="en-US" sz="3200" b="1" dirty="0">
                <a:solidFill>
                  <a:srgbClr val="FF0000"/>
                </a:solidFill>
              </a:rPr>
              <a:t>二维数组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1828800" y="0"/>
            <a:ext cx="8534400" cy="6477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56387" name="Text Box 3"/>
          <p:cNvSpPr txBox="1"/>
          <p:nvPr/>
        </p:nvSpPr>
        <p:spPr>
          <a:xfrm>
            <a:off x="1809750" y="643573"/>
            <a:ext cx="7467600" cy="23069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例如：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程序中有下列语句：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char str1[5],  str2[5],  str3[5];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cin&gt;&gt;str1&gt;&gt;str2&gt;&gt;str3;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运行时输入数据：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How are you?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524625" y="1540275"/>
            <a:ext cx="3857548" cy="2696763"/>
            <a:chOff x="2885" y="2205"/>
            <a:chExt cx="2619" cy="1827"/>
          </a:xfrm>
        </p:grpSpPr>
        <p:grpSp>
          <p:nvGrpSpPr>
            <p:cNvPr id="89111" name="Group 5"/>
            <p:cNvGrpSpPr/>
            <p:nvPr/>
          </p:nvGrpSpPr>
          <p:grpSpPr>
            <a:xfrm>
              <a:off x="2885" y="2205"/>
              <a:ext cx="2619" cy="1727"/>
              <a:chOff x="2880" y="2620"/>
              <a:chExt cx="1884" cy="1301"/>
            </a:xfrm>
          </p:grpSpPr>
          <p:sp>
            <p:nvSpPr>
              <p:cNvPr id="89119" name="Text Box 6"/>
              <p:cNvSpPr txBox="1"/>
              <p:nvPr/>
            </p:nvSpPr>
            <p:spPr>
              <a:xfrm>
                <a:off x="2880" y="2620"/>
                <a:ext cx="1884" cy="1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ctr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隶书" panose="02010509060101010101" pitchFamily="49" charset="-122"/>
                  </a:rPr>
                  <a:t>内存中变量状态如下：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 </a:t>
                </a:r>
                <a:endPara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    </a:t>
                </a:r>
                <a:r>
                  <a:rPr lang="en-US" altLang="zh-CN" sz="28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str1: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  H  o  w \0 </a:t>
                </a:r>
                <a:endParaRPr lang="en-US" altLang="zh-CN" sz="2800" b="1" dirty="0">
                  <a:solidFill>
                    <a:srgbClr val="000000"/>
                  </a:solidFill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    </a:t>
                </a:r>
                <a:r>
                  <a:rPr lang="en-US" altLang="zh-CN" sz="28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str2: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  a   r  e  \0</a:t>
                </a:r>
                <a:endParaRPr lang="en-US" altLang="zh-CN" sz="2800" b="1" dirty="0">
                  <a:solidFill>
                    <a:srgbClr val="000000"/>
                  </a:solidFill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    </a:t>
                </a:r>
                <a:r>
                  <a:rPr lang="en-US" altLang="zh-CN" sz="28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str3: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  y  o   u  ?  \0</a:t>
                </a:r>
                <a:endParaRPr lang="en-US" altLang="zh-CN" sz="2800" b="1" dirty="0">
                  <a:solidFill>
                    <a:srgbClr val="000000"/>
                  </a:solidFill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9120" name="Group 7"/>
              <p:cNvGrpSpPr/>
              <p:nvPr/>
            </p:nvGrpSpPr>
            <p:grpSpPr>
              <a:xfrm>
                <a:off x="3620" y="2961"/>
                <a:ext cx="1104" cy="960"/>
                <a:chOff x="3620" y="2961"/>
                <a:chExt cx="1104" cy="960"/>
              </a:xfrm>
            </p:grpSpPr>
            <p:sp>
              <p:nvSpPr>
                <p:cNvPr id="89121" name="Rectangle 8"/>
                <p:cNvSpPr/>
                <p:nvPr/>
              </p:nvSpPr>
              <p:spPr>
                <a:xfrm>
                  <a:off x="3620" y="2961"/>
                  <a:ext cx="1104" cy="9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 anchor="ctr" anchorCtr="0"/>
                <a:lstStyle/>
                <a:p>
                  <a:endParaRPr lang="zh-CN" altLang="en-US" sz="3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122" name="Line 9"/>
                <p:cNvSpPr/>
                <p:nvPr/>
              </p:nvSpPr>
              <p:spPr>
                <a:xfrm>
                  <a:off x="3620" y="3288"/>
                  <a:ext cx="1104" cy="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89123" name="Line 10"/>
                <p:cNvSpPr/>
                <p:nvPr/>
              </p:nvSpPr>
              <p:spPr>
                <a:xfrm>
                  <a:off x="3620" y="3633"/>
                  <a:ext cx="1104" cy="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89124" name="Line 11"/>
                <p:cNvSpPr/>
                <p:nvPr/>
              </p:nvSpPr>
              <p:spPr>
                <a:xfrm>
                  <a:off x="3829" y="2961"/>
                  <a:ext cx="0" cy="96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89125" name="Line 12"/>
                <p:cNvSpPr/>
                <p:nvPr/>
              </p:nvSpPr>
              <p:spPr>
                <a:xfrm>
                  <a:off x="4043" y="2961"/>
                  <a:ext cx="0" cy="96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89126" name="Line 13"/>
                <p:cNvSpPr/>
                <p:nvPr/>
              </p:nvSpPr>
              <p:spPr>
                <a:xfrm>
                  <a:off x="4253" y="2961"/>
                  <a:ext cx="0" cy="960"/>
                </a:xfrm>
                <a:prstGeom prst="line">
                  <a:avLst/>
                </a:prstGeom>
                <a:ln w="9525">
                  <a:noFill/>
                </a:ln>
              </p:spPr>
            </p:sp>
            <p:sp>
              <p:nvSpPr>
                <p:cNvPr id="89127" name="Line 14"/>
                <p:cNvSpPr/>
                <p:nvPr/>
              </p:nvSpPr>
              <p:spPr>
                <a:xfrm>
                  <a:off x="4497" y="2961"/>
                  <a:ext cx="0" cy="960"/>
                </a:xfrm>
                <a:prstGeom prst="line">
                  <a:avLst/>
                </a:prstGeom>
                <a:ln w="9525">
                  <a:noFill/>
                </a:ln>
              </p:spPr>
            </p:sp>
          </p:grpSp>
        </p:grpSp>
        <p:sp>
          <p:nvSpPr>
            <p:cNvPr id="89112" name="Rectangle 15"/>
            <p:cNvSpPr/>
            <p:nvPr/>
          </p:nvSpPr>
          <p:spPr>
            <a:xfrm>
              <a:off x="3792" y="2640"/>
              <a:ext cx="1584" cy="1392"/>
            </a:xfrm>
            <a:prstGeom prst="rect">
              <a:avLst/>
            </a:prstGeom>
            <a:noFill/>
            <a:ln w="12700" cap="sq" cmpd="sng">
              <a:solidFill>
                <a:srgbClr val="0000CC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9113" name="Line 16"/>
            <p:cNvSpPr/>
            <p:nvPr/>
          </p:nvSpPr>
          <p:spPr>
            <a:xfrm>
              <a:off x="3792" y="3024"/>
              <a:ext cx="1584" cy="0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9114" name="Line 17"/>
            <p:cNvSpPr/>
            <p:nvPr/>
          </p:nvSpPr>
          <p:spPr>
            <a:xfrm>
              <a:off x="4116" y="2640"/>
              <a:ext cx="0" cy="1392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9115" name="Line 18"/>
            <p:cNvSpPr/>
            <p:nvPr/>
          </p:nvSpPr>
          <p:spPr>
            <a:xfrm>
              <a:off x="4416" y="2640"/>
              <a:ext cx="0" cy="1392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9116" name="Line 19"/>
            <p:cNvSpPr/>
            <p:nvPr/>
          </p:nvSpPr>
          <p:spPr>
            <a:xfrm>
              <a:off x="4728" y="2640"/>
              <a:ext cx="0" cy="1392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9117" name="Line 20"/>
            <p:cNvSpPr/>
            <p:nvPr/>
          </p:nvSpPr>
          <p:spPr>
            <a:xfrm>
              <a:off x="5040" y="2640"/>
              <a:ext cx="0" cy="1392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9118" name="Line 21"/>
            <p:cNvSpPr/>
            <p:nvPr/>
          </p:nvSpPr>
          <p:spPr>
            <a:xfrm>
              <a:off x="3804" y="3540"/>
              <a:ext cx="1584" cy="0"/>
            </a:xfrm>
            <a:prstGeom prst="line">
              <a:avLst/>
            </a:prstGeom>
            <a:ln w="12700" cap="sq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56406" name="Text Box 22"/>
          <p:cNvSpPr txBox="1"/>
          <p:nvPr/>
        </p:nvSpPr>
        <p:spPr>
          <a:xfrm>
            <a:off x="2071688" y="3001328"/>
            <a:ext cx="8596312" cy="19380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若改为：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zh-CN" altLang="en-US" b="1" dirty="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lang="en-US" altLang="zh-CN" b="1" dirty="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char str[13];</a:t>
            </a:r>
            <a:endParaRPr lang="en-US" altLang="zh-CN" b="1" dirty="0">
              <a:solidFill>
                <a:srgbClr val="080808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cin&gt;&gt;str;</a:t>
            </a:r>
            <a:endParaRPr lang="en-US" altLang="zh-CN" b="1" dirty="0">
              <a:solidFill>
                <a:srgbClr val="080808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运行时输入数据：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zh-CN" altLang="en-US" b="1" dirty="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How are you?</a:t>
            </a:r>
            <a:endParaRPr lang="en-US" altLang="zh-CN" b="1" dirty="0">
              <a:solidFill>
                <a:srgbClr val="080808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2095500" y="5088168"/>
            <a:ext cx="6929438" cy="1198332"/>
            <a:chOff x="480" y="2310"/>
            <a:chExt cx="4800" cy="1002"/>
          </a:xfrm>
        </p:grpSpPr>
        <p:sp>
          <p:nvSpPr>
            <p:cNvPr id="89096" name="Text Box 24"/>
            <p:cNvSpPr txBox="1"/>
            <p:nvPr/>
          </p:nvSpPr>
          <p:spPr>
            <a:xfrm>
              <a:off x="480" y="2310"/>
              <a:ext cx="3124" cy="9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ctr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33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内存中变量 </a:t>
              </a:r>
              <a:r>
                <a:rPr lang="en-US" altLang="zh-CN" sz="2800" b="1" dirty="0">
                  <a:solidFill>
                    <a:srgbClr val="CC33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str </a:t>
              </a:r>
              <a:r>
                <a:rPr lang="zh-CN" altLang="en-US" sz="2800" b="1" dirty="0">
                  <a:solidFill>
                    <a:srgbClr val="CC33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内容如下：</a:t>
              </a:r>
              <a:r>
                <a:rPr lang="zh-CN" altLang="en-US" sz="2800" b="1" dirty="0">
                  <a:solidFill>
                    <a:schemeClr val="folHlink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 </a:t>
              </a:r>
              <a:endParaRPr lang="zh-CN" altLang="en-US" sz="2800" b="1" dirty="0">
                <a:solidFill>
                  <a:schemeClr val="folHlink"/>
                </a:solidFill>
                <a:latin typeface="Arial" panose="020B0604020202020204" pitchFamily="34" charset="0"/>
                <a:ea typeface="华文新魏" panose="02010800040101010101" pitchFamily="2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FF66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str:</a:t>
              </a:r>
              <a:r>
                <a:rPr lang="en-US" altLang="zh-CN" sz="2800" b="1" dirty="0">
                  <a:solidFill>
                    <a:srgbClr val="0066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   </a:t>
              </a:r>
              <a:r>
                <a:rPr lang="en-US" altLang="zh-CN" sz="2800" b="1" dirty="0">
                  <a:solidFill>
                    <a:srgbClr val="080808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H  o  w  \0 </a:t>
              </a:r>
              <a:endParaRPr lang="en-US" altLang="zh-CN" sz="2800" b="1" dirty="0">
                <a:solidFill>
                  <a:srgbClr val="080808"/>
                </a:solidFill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grpSp>
          <p:nvGrpSpPr>
            <p:cNvPr id="89097" name="Group 25"/>
            <p:cNvGrpSpPr/>
            <p:nvPr/>
          </p:nvGrpSpPr>
          <p:grpSpPr>
            <a:xfrm>
              <a:off x="1344" y="2880"/>
              <a:ext cx="3936" cy="432"/>
              <a:chOff x="1248" y="3696"/>
              <a:chExt cx="2688" cy="297"/>
            </a:xfrm>
          </p:grpSpPr>
          <p:sp>
            <p:nvSpPr>
              <p:cNvPr id="89098" name="Rectangle 26"/>
              <p:cNvSpPr/>
              <p:nvPr/>
            </p:nvSpPr>
            <p:spPr>
              <a:xfrm>
                <a:off x="1248" y="3696"/>
                <a:ext cx="2688" cy="288"/>
              </a:xfrm>
              <a:prstGeom prst="rect">
                <a:avLst/>
              </a:prstGeom>
              <a:noFill/>
              <a:ln w="952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2075" tIns="46038" rIns="92075" bIns="46038" anchor="ctr" anchorCtr="0"/>
              <a:lstStyle/>
              <a:p>
                <a:endParaRPr lang="zh-CN" altLang="en-US" sz="2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099" name="Line 27"/>
              <p:cNvSpPr/>
              <p:nvPr/>
            </p:nvSpPr>
            <p:spPr>
              <a:xfrm>
                <a:off x="1462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0" name="Line 28"/>
              <p:cNvSpPr/>
              <p:nvPr/>
            </p:nvSpPr>
            <p:spPr>
              <a:xfrm>
                <a:off x="1676" y="3705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1" name="Line 29"/>
              <p:cNvSpPr/>
              <p:nvPr/>
            </p:nvSpPr>
            <p:spPr>
              <a:xfrm>
                <a:off x="1907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2" name="Line 30"/>
              <p:cNvSpPr/>
              <p:nvPr/>
            </p:nvSpPr>
            <p:spPr>
              <a:xfrm>
                <a:off x="3552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3" name="Line 31"/>
              <p:cNvSpPr/>
              <p:nvPr/>
            </p:nvSpPr>
            <p:spPr>
              <a:xfrm>
                <a:off x="3360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4" name="Line 32"/>
              <p:cNvSpPr/>
              <p:nvPr/>
            </p:nvSpPr>
            <p:spPr>
              <a:xfrm>
                <a:off x="3744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5" name="Line 33"/>
              <p:cNvSpPr/>
              <p:nvPr/>
            </p:nvSpPr>
            <p:spPr>
              <a:xfrm>
                <a:off x="2112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6" name="Line 34"/>
              <p:cNvSpPr/>
              <p:nvPr/>
            </p:nvSpPr>
            <p:spPr>
              <a:xfrm>
                <a:off x="3172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7" name="Line 35"/>
              <p:cNvSpPr/>
              <p:nvPr/>
            </p:nvSpPr>
            <p:spPr>
              <a:xfrm>
                <a:off x="2967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8" name="Line 36"/>
              <p:cNvSpPr/>
              <p:nvPr/>
            </p:nvSpPr>
            <p:spPr>
              <a:xfrm>
                <a:off x="2749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9" name="Line 37"/>
              <p:cNvSpPr/>
              <p:nvPr/>
            </p:nvSpPr>
            <p:spPr>
              <a:xfrm>
                <a:off x="2544" y="3696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10" name="Line 38"/>
              <p:cNvSpPr/>
              <p:nvPr/>
            </p:nvSpPr>
            <p:spPr>
              <a:xfrm>
                <a:off x="2326" y="3705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89095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6.6.1 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用字符数组存储和处理字符串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/>
      <p:bldP spid="65640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56665" y="857250"/>
            <a:ext cx="1071118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用字符数组表示字符串的缺点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执行连接、拷贝、比较等操作，都需要显式调用库函数，很麻烦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当字符串长度很不确定时，需要用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动态创建字符数组，最后要用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delete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释放，很繁琐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字符串实际长度大于为它分配的空间时，会产生数组下标越界的错误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解决方法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使用字符串类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表示字符串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实际上是对字符数组操作的封装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提供了对字符串进行处理所需要的操作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封装了串的属性并提供了一系列允许访问这些属性的函数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15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6.6.1 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用字符数组存储和处理字符串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 txBox="1"/>
          <p:nvPr/>
        </p:nvSpPr>
        <p:spPr>
          <a:xfrm>
            <a:off x="1487170" y="5228908"/>
            <a:ext cx="723900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标准库中预定义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包含头文件</a:t>
            </a: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endParaRPr lang="en-US" altLang="zh-CN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663248" y="3198495"/>
            <a:ext cx="4460875" cy="4603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</a:rPr>
              <a:t>: string S1="How are you!";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24000" y="857250"/>
            <a:ext cx="8748713" cy="2857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常用构造函数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string(); 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string(const char *s);  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string(const string&amp; rhs);  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string(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const string&amp; rhs,unsigned int pos,unsigned int n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string(const char *s,unsigned int n);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string(unsigned int n,char c);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s1;	  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s2=</a:t>
            </a:r>
            <a:r>
              <a:rPr lang="en-US" altLang="zh-CN" sz="2400" b="1" dirty="0">
                <a:solidFill>
                  <a:srgbClr val="002060"/>
                </a:solidFill>
              </a:rPr>
              <a:t>"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shanghai</a:t>
            </a:r>
            <a:r>
              <a:rPr lang="en-US" altLang="zh-CN" sz="2400" b="1" dirty="0">
                <a:solidFill>
                  <a:srgbClr val="002060"/>
                </a:solidFill>
              </a:rPr>
              <a:t>"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s3=s2; 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s4(s2,5,3);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s5(s2,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5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s6(5,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'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139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6.6.2  String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类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3475" y="4005263"/>
            <a:ext cx="293878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建立一个空字符串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7938" y="5300663"/>
            <a:ext cx="188912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//s4=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ea typeface="楷体_GB2312" pitchFamily="49" charset="-122"/>
              </a:rPr>
              <a:t>hai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"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40338" y="5668963"/>
            <a:ext cx="2943225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//s5=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ea typeface="楷体_GB2312" pitchFamily="49" charset="-122"/>
              </a:rPr>
              <a:t>shang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"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6375" y="6124575"/>
            <a:ext cx="2943225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//s6=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ea typeface="楷体_GB2312" pitchFamily="49" charset="-122"/>
              </a:rPr>
              <a:t>aaaaa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"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  <p:bldP spid="6" grpId="0"/>
      <p:bldP spid="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95500" y="928688"/>
            <a:ext cx="8072438" cy="55006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常用操作符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+ 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将串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连接成一个新串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= 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更新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== 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是否相等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!= 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是否不等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&lt; t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是否小于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（按字典顺序比较）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&lt;= 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是否小于或等于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（按字典顺序比较）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&gt; 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是否大于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（按字典顺序比较）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&gt;= 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是否大于或等于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（按字典顺序比较）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s[i]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访问串中下标为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的字符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s1 = </a:t>
            </a:r>
            <a:r>
              <a:rPr lang="en-US" altLang="zh-CN" sz="2400" b="1" dirty="0">
                <a:solidFill>
                  <a:srgbClr val="002060"/>
                </a:solidFill>
              </a:rPr>
              <a:t>"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abc</a:t>
            </a:r>
            <a:r>
              <a:rPr lang="en-US" altLang="zh-CN" sz="2400" b="1" dirty="0">
                <a:solidFill>
                  <a:srgbClr val="002060"/>
                </a:solidFill>
              </a:rPr>
              <a:t>"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s2 = </a:t>
            </a:r>
            <a:r>
              <a:rPr lang="en-US" altLang="zh-CN" sz="2400" b="1" dirty="0">
                <a:solidFill>
                  <a:srgbClr val="002060"/>
                </a:solidFill>
              </a:rPr>
              <a:t>"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def</a:t>
            </a:r>
            <a:r>
              <a:rPr lang="en-US" altLang="zh-CN" sz="2400" b="1" dirty="0">
                <a:solidFill>
                  <a:srgbClr val="002060"/>
                </a:solidFill>
              </a:rPr>
              <a:t>"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s3 = s1 + s2;	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bool b = (s1 &lt; s2);	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char c = s2[1];	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63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6.6.2  String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类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6363" y="5229225"/>
            <a:ext cx="229235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//s3=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abcdef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"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2238" y="5597525"/>
            <a:ext cx="166624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//b=true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1900" y="5981700"/>
            <a:ext cx="14224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//c=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’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’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  <p:bldP spid="2" grpId="0"/>
      <p:bldP spid="4" grpId="0"/>
      <p:bldP spid="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/>
          </p:cNvSpPr>
          <p:nvPr>
            <p:ph idx="1"/>
          </p:nvPr>
        </p:nvSpPr>
        <p:spPr>
          <a:xfrm>
            <a:off x="1524000" y="0"/>
            <a:ext cx="8858250" cy="338455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just"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#include &lt;string&gt;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#include &lt;iostream&gt;</a:t>
            </a:r>
            <a:endParaRPr lang="en-US" altLang="zh-CN" sz="2000" dirty="0"/>
          </a:p>
          <a:p>
            <a:pPr algn="just"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using namespace std ;</a:t>
            </a:r>
            <a:endParaRPr lang="en-US" altLang="zh-CN" sz="2000" dirty="0"/>
          </a:p>
          <a:p>
            <a:pPr algn="just"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algn="just"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inline void test(const char *title,bool value)</a:t>
            </a:r>
            <a:endParaRPr lang="en-US" altLang="zh-CN" sz="2000" dirty="0"/>
          </a:p>
          <a:p>
            <a:pPr algn="just"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{  cout &lt;&lt;title&lt;&lt; " returns : "&lt;&lt; (value? "True": "False") &lt;&lt; endl; }</a:t>
            </a:r>
            <a:endParaRPr lang="en-US" altLang="zh-CN" sz="2000" dirty="0"/>
          </a:p>
        </p:txBody>
      </p:sp>
      <p:sp>
        <p:nvSpPr>
          <p:cNvPr id="93187" name="Rectangle 2"/>
          <p:cNvSpPr txBox="1"/>
          <p:nvPr/>
        </p:nvSpPr>
        <p:spPr>
          <a:xfrm>
            <a:off x="1544638" y="2382838"/>
            <a:ext cx="8229600" cy="44751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void main()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{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string S1</a:t>
            </a:r>
            <a:r>
              <a:rPr lang="en-US" altLang="zh-CN" sz="2000" dirty="0">
                <a:latin typeface="Arial" panose="020B0604020202020204" pitchFamily="34" charset="0"/>
              </a:rPr>
              <a:t>="DEF",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S2</a:t>
            </a:r>
            <a:r>
              <a:rPr lang="en-US" altLang="zh-CN" sz="2000" dirty="0">
                <a:latin typeface="Arial" panose="020B0604020202020204" pitchFamily="34" charset="0"/>
              </a:rPr>
              <a:t>="123";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     cout &lt;&lt; "S1 is " &lt;&lt; S1 &lt;&lt; endl;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     cout &lt;&lt; "S2 is " &lt;&lt; S2 &lt;&lt; endl;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     cout&lt;&lt;"length of S2:"&lt;&lt;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S2.length</a:t>
            </a:r>
            <a:r>
              <a:rPr lang="en-US" altLang="zh-CN" sz="2000" dirty="0">
                <a:latin typeface="Arial" panose="020B0604020202020204" pitchFamily="34" charset="0"/>
              </a:rPr>
              <a:t>()&lt;&lt;endl;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     test("S1&lt;=\"ABC\"",  S1&lt;="ABC");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     test("\"DEF\"&lt;=S1",   "DEF"&lt;=S1);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  S2+=S1;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     cout&lt;&lt;"S2=S2+S1:"&lt;&lt;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S2</a:t>
            </a:r>
            <a:r>
              <a:rPr lang="en-US" altLang="zh-CN" sz="2000" dirty="0">
                <a:latin typeface="Arial" panose="020B0604020202020204" pitchFamily="34" charset="0"/>
              </a:rPr>
              <a:t>&lt;&lt;endl;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     cout&lt;&lt;"length of S2:"&lt;&lt;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S2.length</a:t>
            </a:r>
            <a:r>
              <a:rPr lang="en-US" altLang="zh-CN" sz="2000" dirty="0">
                <a:latin typeface="Arial" panose="020B0604020202020204" pitchFamily="34" charset="0"/>
              </a:rPr>
              <a:t>()&lt;&lt;endl;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ts val="27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93188" name="Rectangle 2"/>
          <p:cNvSpPr>
            <a:spLocks noGrp="1"/>
          </p:cNvSpPr>
          <p:nvPr>
            <p:ph type="title"/>
          </p:nvPr>
        </p:nvSpPr>
        <p:spPr>
          <a:xfrm>
            <a:off x="5381625" y="0"/>
            <a:ext cx="5072063" cy="5715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6.23 string</a:t>
            </a:r>
            <a:r>
              <a:rPr lang="zh-CN" altLang="en-US" sz="2800" b="1" dirty="0"/>
              <a:t>类应用举例</a:t>
            </a:r>
            <a:endParaRPr lang="zh-CN" altLang="en-US" sz="2800" b="1" dirty="0"/>
          </a:p>
        </p:txBody>
      </p:sp>
      <p:sp>
        <p:nvSpPr>
          <p:cNvPr id="6" name="Rectangle 4"/>
          <p:cNvSpPr/>
          <p:nvPr/>
        </p:nvSpPr>
        <p:spPr>
          <a:xfrm>
            <a:off x="7896225" y="2421255"/>
            <a:ext cx="3457575" cy="316865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S1 is DEF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S2 is 123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Length of S2:3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S1&lt;="ABC" returns false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"DEF"&lt;=S1 returns true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S2=S2+S1: 123DEF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Length of S2:6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95500" y="928688"/>
            <a:ext cx="8072438" cy="350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常用成员函数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append(const char *s);	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assign(const char *s);	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int compare(const string &amp;str) const;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&amp;insert(unsigned int p0,const char *s);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string substr(unsigned int pos,unsigned int n);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unsigned int find(const basic_string &amp;str);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unsigned int length( );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void swap(string &amp;str);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211" name="标题 1"/>
          <p:cNvSpPr txBox="1"/>
          <p:nvPr/>
        </p:nvSpPr>
        <p:spPr>
          <a:xfrm>
            <a:off x="1981200" y="214313"/>
            <a:ext cx="86868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6.6.2  String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类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矩形 1"/>
          <p:cNvSpPr/>
          <p:nvPr/>
        </p:nvSpPr>
        <p:spPr>
          <a:xfrm>
            <a:off x="1952625" y="714375"/>
            <a:ext cx="8358188" cy="5836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#include &lt;iostream&gt;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#include &lt;string&gt;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using namespace std;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int main()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{  string str( "The airplane landed on time." 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cout &lt;&lt;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str.substr( 7, 5 ) </a:t>
            </a:r>
            <a:r>
              <a:rPr lang="en-US" altLang="zh-CN" sz="2000" dirty="0">
                <a:latin typeface="Arial" panose="020B0604020202020204" pitchFamily="34" charset="0"/>
              </a:rPr>
              <a:t>&lt;&lt; endl;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str.append("shanghai");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cout&lt;&lt;str&lt;&lt;endl;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string str1( "one" ), str2( "two" 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cout &lt;&lt; "Before swap:str1: " &lt;&lt; str1 &lt;&lt; " str2: " &lt;&lt; str2 &lt;&lt; endl;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str1.swap( str2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);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	</a:t>
            </a:r>
            <a:r>
              <a:rPr lang="en-US" altLang="zh-CN" sz="2000" dirty="0">
                <a:latin typeface="Arial" panose="020B0604020202020204" pitchFamily="34" charset="0"/>
              </a:rPr>
              <a:t>						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cout &lt;&lt; "After swap:str1: " &lt;&lt; str1 &lt;&lt; " str2: " &lt;&lt; str2 &lt;&lt; endl;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return 0;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}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5667375" y="285750"/>
            <a:ext cx="5000625" cy="185737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plane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The airplane landed on time.shanghai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Before swap:str1:one str2:two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After swap:str1:two str2:one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1952625" y="214313"/>
            <a:ext cx="82296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3600" b="1" dirty="0"/>
              <a:t>getline</a:t>
            </a:r>
            <a:r>
              <a:rPr lang="zh-CN" altLang="en-US" sz="3600" b="1" dirty="0"/>
              <a:t>输入字符串</a:t>
            </a:r>
            <a:endParaRPr lang="zh-CN" altLang="en-US" sz="3600" b="1" dirty="0"/>
          </a:p>
        </p:txBody>
      </p:sp>
      <p:sp>
        <p:nvSpPr>
          <p:cNvPr id="3" name="内容占位符 2"/>
          <p:cNvSpPr/>
          <p:nvPr/>
        </p:nvSpPr>
        <p:spPr>
          <a:xfrm>
            <a:off x="1336675" y="1143000"/>
            <a:ext cx="10110470" cy="492950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输入整行字符串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cin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操作符输入字符串，会以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空格作为分隔符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，空格后的内容会在下一回输入时被读取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头文件中的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getline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可以输入整行字符串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空格符不作为分隔符，直到行末为止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getline(cin, s2);</a:t>
            </a:r>
            <a:endParaRPr lang="en-US" altLang="zh-CN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以其它字符作为分隔符输入字符串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输入字符串时，可以使用其它分隔符作为字符串结束的标志（例如逗号、分号）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把分隔符作为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getline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个参数即可。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Char char="–"/>
            </a:pP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getline(cin, s2, ',');</a:t>
            </a:r>
            <a:endParaRPr lang="en-US" altLang="zh-CN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2309813" y="1143000"/>
            <a:ext cx="7772400" cy="4953000"/>
          </a:xfrm>
          <a:noFill/>
          <a:ln>
            <a:noFill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#include &lt;string&gt;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void main (void)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	</a:t>
            </a:r>
            <a:r>
              <a:rPr lang="en-US" altLang="zh-CN" sz="2000" b="1" dirty="0">
                <a:solidFill>
                  <a:srgbClr val="FF0000"/>
                </a:solidFill>
              </a:rPr>
              <a:t>string city, state;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for (int i = 0; i &lt; 2; i++)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{  </a:t>
            </a:r>
            <a:endParaRPr lang="en-US" altLang="zh-CN" sz="2000" b="1" dirty="0"/>
          </a:p>
          <a:p>
            <a:pPr eaLnBrk="1" hangingPunct="1">
              <a:lnSpc>
                <a:spcPts val="31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FF0000"/>
                </a:solidFill>
              </a:rPr>
              <a:t>getline(cin,city,',');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    getline(cin,state);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    cout &lt;&lt; "City: " &lt;&lt; city &lt;&lt; "   State: "&lt;&lt; state &lt;&lt; endl;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97283" name="Rectangle 6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3600" b="1" dirty="0"/>
              <a:t>用</a:t>
            </a:r>
            <a:r>
              <a:rPr lang="en-US" altLang="zh-CN" sz="3600" b="1" dirty="0"/>
              <a:t>getline</a:t>
            </a:r>
            <a:r>
              <a:rPr lang="zh-CN" altLang="en-US" sz="3600" b="1" dirty="0"/>
              <a:t>输入字符串</a:t>
            </a:r>
            <a:endParaRPr lang="zh-CN" altLang="en-US" sz="3600" b="1" dirty="0"/>
          </a:p>
        </p:txBody>
      </p:sp>
      <p:sp>
        <p:nvSpPr>
          <p:cNvPr id="98308" name="Rectangle 7"/>
          <p:cNvSpPr/>
          <p:nvPr/>
        </p:nvSpPr>
        <p:spPr>
          <a:xfrm>
            <a:off x="6527800" y="1989138"/>
            <a:ext cx="3816350" cy="1944687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Beijing,China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City: Beijing   state: China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Shang hai,china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City: Shang hai   state: China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ldLvl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435610" y="404495"/>
            <a:ext cx="10895330" cy="850900"/>
          </a:xfrm>
          <a:noFill/>
          <a:ln>
            <a:noFill/>
          </a:ln>
        </p:spPr>
        <p:txBody>
          <a:bodyPr/>
          <a:lstStyle/>
          <a:p>
            <a:pPr algn="l"/>
            <a:r>
              <a:rPr lang="zh-CN" altLang="en-US" sz="2400" b="1" dirty="0"/>
              <a:t>     编写程序，将输入的一个字符串从第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个字符开始隔一个字符输出一个字符。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936750" y="1196975"/>
            <a:ext cx="4176713" cy="5323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#include &lt;iostream&gt;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#include &lt;string&gt;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using namespace std;</a:t>
            </a:r>
            <a:endParaRPr lang="zh-CN" altLang="en-US" sz="2000" dirty="0">
              <a:latin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int main()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{    string str;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unsigned int i=0;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cout&lt;&lt;"</a:t>
            </a:r>
            <a:r>
              <a:rPr lang="zh-CN" altLang="en-US" sz="2000" dirty="0">
                <a:latin typeface="Arial" panose="020B0604020202020204" pitchFamily="34" charset="0"/>
              </a:rPr>
              <a:t>请输入一个字符串：</a:t>
            </a:r>
            <a:r>
              <a:rPr lang="en-US" altLang="zh-CN" sz="2000" dirty="0">
                <a:latin typeface="Arial" panose="020B0604020202020204" pitchFamily="34" charset="0"/>
              </a:rPr>
              <a:t>";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cin&gt;&gt;str;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cout&lt;&lt;"</a:t>
            </a:r>
            <a:r>
              <a:rPr lang="zh-CN" altLang="en-US" sz="2000" dirty="0">
                <a:latin typeface="Arial" panose="020B0604020202020204" pitchFamily="34" charset="0"/>
              </a:rPr>
              <a:t>间隔输出为：</a:t>
            </a:r>
            <a:r>
              <a:rPr lang="en-US" altLang="zh-CN" sz="2000" dirty="0">
                <a:latin typeface="Arial" panose="020B0604020202020204" pitchFamily="34" charset="0"/>
              </a:rPr>
              <a:t>";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while(i&lt;str.length())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{  cout&lt;&lt;str[i];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   i=i+2;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}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cout&lt;&lt;endl;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return 0;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}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527800" y="1989138"/>
            <a:ext cx="3816350" cy="122396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请输入一个字符串：</a:t>
            </a:r>
            <a:r>
              <a:rPr lang="en-US" altLang="zh-CN" sz="2000" b="1" dirty="0">
                <a:latin typeface="Arial" panose="020B0604020202020204" pitchFamily="34" charset="0"/>
              </a:rPr>
              <a:t>student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间隔输出为：</a:t>
            </a:r>
            <a:r>
              <a:rPr lang="en-US" altLang="zh-CN" sz="2000" b="1" dirty="0">
                <a:latin typeface="Arial" panose="020B0604020202020204" pitchFamily="34" charset="0"/>
              </a:rPr>
              <a:t>suet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tags/tag1.xml><?xml version="1.0" encoding="utf-8"?>
<p:tagLst xmlns:p="http://schemas.openxmlformats.org/presentationml/2006/main">
  <p:tag name="COMMONDATA" val="eyJoZGlkIjoiOGM2OTRkZmNhZmYxNDg3NzJjMjc0ZWViZWI5NmRiZjUifQ=="/>
  <p:tag name="KSO_WPP_MARK_KEY" val="a93d1fa2-7dd5-43cc-83b5-da68ba1e70e8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39686</Words>
  <Application>WPS 演示</Application>
  <PresentationFormat>全屏显示(4:3)</PresentationFormat>
  <Paragraphs>2540</Paragraphs>
  <Slides>108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33" baseType="lpstr">
      <vt:lpstr>Arial</vt:lpstr>
      <vt:lpstr>宋体</vt:lpstr>
      <vt:lpstr>Wingdings</vt:lpstr>
      <vt:lpstr>黑体</vt:lpstr>
      <vt:lpstr>楷体_GB2312</vt:lpstr>
      <vt:lpstr>新宋体</vt:lpstr>
      <vt:lpstr>隶书</vt:lpstr>
      <vt:lpstr>Wingdings 2</vt:lpstr>
      <vt:lpstr>微软雅黑</vt:lpstr>
      <vt:lpstr>Arial Unicode MS</vt:lpstr>
      <vt:lpstr>Courier New</vt:lpstr>
      <vt:lpstr>华文行楷</vt:lpstr>
      <vt:lpstr>华文楷体</vt:lpstr>
      <vt:lpstr>华文新魏</vt:lpstr>
      <vt:lpstr>Arial</vt:lpstr>
      <vt:lpstr>Times New Roman</vt:lpstr>
      <vt:lpstr>Georgia</vt:lpstr>
      <vt:lpstr>Calibri</vt:lpstr>
      <vt:lpstr>华文隶书</vt:lpstr>
      <vt:lpstr>Trebuchet MS</vt:lpstr>
      <vt:lpstr>方正姚体</vt:lpstr>
      <vt:lpstr>Georgia</vt:lpstr>
      <vt:lpstr>Consolas</vt:lpstr>
      <vt:lpstr>华文宋体</vt:lpstr>
      <vt:lpstr>自定义设计方案</vt:lpstr>
      <vt:lpstr>PowerPoint 演示文稿</vt:lpstr>
      <vt:lpstr>6.1.1 数组的声明与使用</vt:lpstr>
      <vt:lpstr>PowerPoint 演示文稿</vt:lpstr>
      <vt:lpstr>6.1.1 数组的声明与使用</vt:lpstr>
      <vt:lpstr>PowerPoint 演示文稿</vt:lpstr>
      <vt:lpstr>6.1.2 数组的存储与初始化</vt:lpstr>
      <vt:lpstr>6.1.2 数组的存储与初始化—一维数组的初始化</vt:lpstr>
      <vt:lpstr>6.1.2 数组的存储与初始化—二维数组</vt:lpstr>
      <vt:lpstr>6.1.2 数组的存储与初始化—二维数组</vt:lpstr>
      <vt:lpstr>6.1.2 数组的存储与初始化</vt:lpstr>
      <vt:lpstr>6.1.3 数组作为函数参数</vt:lpstr>
      <vt:lpstr>6.1.3 数组作为函数参数</vt:lpstr>
      <vt:lpstr>PowerPoint 演示文稿</vt:lpstr>
      <vt:lpstr>6.1.3 数组作为函数参数</vt:lpstr>
      <vt:lpstr>例6-2 使用数组名作为函数参数</vt:lpstr>
      <vt:lpstr>6.1.4  对象数组</vt:lpstr>
      <vt:lpstr>例6-3  对象数组应用举例</vt:lpstr>
      <vt:lpstr>PowerPoint 演示文稿</vt:lpstr>
      <vt:lpstr>例6-3  对象数组应用举例</vt:lpstr>
      <vt:lpstr>6.1.4  对象数组</vt:lpstr>
      <vt:lpstr>数组小练习</vt:lpstr>
      <vt:lpstr>6.2  指针</vt:lpstr>
      <vt:lpstr>6.2.2  指针变量的声明</vt:lpstr>
      <vt:lpstr>6.2.2  指针变量的声明</vt:lpstr>
      <vt:lpstr>6.2.2  指针变量的声明</vt:lpstr>
      <vt:lpstr>6.2.2  指针变量的声明</vt:lpstr>
      <vt:lpstr>6.2.2  指针变量的声明</vt:lpstr>
      <vt:lpstr>6.2.3  与地址相关的运算符*和&amp;</vt:lpstr>
      <vt:lpstr>6.2.3  与地址相关的运算符*和&amp;</vt:lpstr>
      <vt:lpstr>例6-5  指针的声明、赋值与使用</vt:lpstr>
      <vt:lpstr>6.2.3  与地址相关的运算符*和&amp;</vt:lpstr>
      <vt:lpstr>6.2.4 指针的赋值</vt:lpstr>
      <vt:lpstr>6.2.4 指针的赋值</vt:lpstr>
      <vt:lpstr>6.2.5 指针运算</vt:lpstr>
      <vt:lpstr>PowerPoint 演示文稿</vt:lpstr>
      <vt:lpstr>6.2.6 用指针处理数组元素</vt:lpstr>
      <vt:lpstr>PowerPoint 演示文稿</vt:lpstr>
      <vt:lpstr>PowerPoint 演示文稿</vt:lpstr>
      <vt:lpstr>6.2.6 用指针处理数组元素</vt:lpstr>
      <vt:lpstr>6.2.7 指针数组</vt:lpstr>
      <vt:lpstr>PowerPoint 演示文稿</vt:lpstr>
      <vt:lpstr>二维数组的指针</vt:lpstr>
      <vt:lpstr>例6-9  二维数组举例</vt:lpstr>
      <vt:lpstr>二维数组的指针</vt:lpstr>
      <vt:lpstr>6.2.8 用指针作为函数参数</vt:lpstr>
      <vt:lpstr>PowerPoint 演示文稿</vt:lpstr>
      <vt:lpstr>6.2.9 指针型函数</vt:lpstr>
      <vt:lpstr>6.2.10  指向函数的指针</vt:lpstr>
      <vt:lpstr>6.2.10  指向函数的指针</vt:lpstr>
      <vt:lpstr>PowerPoint 演示文稿</vt:lpstr>
      <vt:lpstr>6.2.10  指向函数的指针</vt:lpstr>
      <vt:lpstr>6.2.10  指向函数的指针</vt:lpstr>
      <vt:lpstr>6.2.10  指向函数的指针</vt:lpstr>
      <vt:lpstr>1.声明形式: 类名  *对象指针名； </vt:lpstr>
      <vt:lpstr>2. this指针</vt:lpstr>
      <vt:lpstr>PowerPoint 演示文稿</vt:lpstr>
      <vt:lpstr>PowerPoint 演示文稿</vt:lpstr>
      <vt:lpstr>3. 指向类的非静态成员的指针</vt:lpstr>
      <vt:lpstr>例6-13  访问对象的公有成员函数的不同方式</vt:lpstr>
      <vt:lpstr>PowerPoint 演示文稿</vt:lpstr>
      <vt:lpstr>PowerPoint 演示文稿</vt:lpstr>
      <vt:lpstr>例6-15通过指针访问类的静态函数成员</vt:lpstr>
      <vt:lpstr>PowerPoint 演示文稿</vt:lpstr>
      <vt:lpstr>PowerPoint 演示文稿</vt:lpstr>
      <vt:lpstr>例6-16    动态创建对象举例</vt:lpstr>
      <vt:lpstr>PowerPoint 演示文稿</vt:lpstr>
      <vt:lpstr>将动态数组封装成类</vt:lpstr>
      <vt:lpstr>例6-18动态数组类</vt:lpstr>
      <vt:lpstr>PowerPoint 演示文稿</vt:lpstr>
      <vt:lpstr>动态创建多维数组</vt:lpstr>
      <vt:lpstr>例6-19动态创建多维数组</vt:lpstr>
      <vt:lpstr>PowerPoint 演示文稿</vt:lpstr>
      <vt:lpstr>PowerPoint 演示文稿</vt:lpstr>
      <vt:lpstr>PowerPoint 演示文稿</vt:lpstr>
      <vt:lpstr>PowerPoint 演示文稿</vt:lpstr>
      <vt:lpstr>C++动态二维数组</vt:lpstr>
      <vt:lpstr>PowerPoint 演示文稿</vt:lpstr>
      <vt:lpstr>PowerPoint 演示文稿</vt:lpstr>
      <vt:lpstr>PowerPoint 演示文稿</vt:lpstr>
      <vt:lpstr>PowerPoint 演示文稿</vt:lpstr>
      <vt:lpstr>例6-21对象的浅复制</vt:lpstr>
      <vt:lpstr>例6-21对象的浅复制</vt:lpstr>
      <vt:lpstr>PowerPoint 演示文稿</vt:lpstr>
      <vt:lpstr>PowerPoint 演示文稿</vt:lpstr>
      <vt:lpstr>例6-22对象的深复制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例6.23 string类应用举例</vt:lpstr>
      <vt:lpstr>PowerPoint 演示文稿</vt:lpstr>
      <vt:lpstr>PowerPoint 演示文稿</vt:lpstr>
      <vt:lpstr>getline输入字符串</vt:lpstr>
      <vt:lpstr>用getline输入字符串</vt:lpstr>
      <vt:lpstr>     编写程序，将输入的一个字符串从第1个字符开始隔一个字符输出一个字符。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jhyx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</dc:creator>
  <cp:lastModifiedBy>悦然于心</cp:lastModifiedBy>
  <cp:revision>351</cp:revision>
  <dcterms:created xsi:type="dcterms:W3CDTF">2008-04-03T14:48:00Z</dcterms:created>
  <dcterms:modified xsi:type="dcterms:W3CDTF">2023-04-09T02:16:51Z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9458DC0F4CEB43B18916AB2AB935543C</vt:lpwstr>
  </property>
  <property fmtid="{D5CDD505-2E9C-101B-9397-08002B2CF9AE}" pid="4" name="commondata">
    <vt:lpwstr>eyJoZGlkIjoiOGM2OTRkZmNhZmYxNDg3NzJjMjc0ZWViZWI5NmRiZjUifQ==</vt:lpwstr>
  </property>
</Properties>
</file>