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58" r:id="rId4"/>
    <p:sldId id="268" r:id="rId5"/>
    <p:sldId id="267" r:id="rId6"/>
    <p:sldId id="273" r:id="rId7"/>
    <p:sldId id="263" r:id="rId8"/>
    <p:sldId id="259" r:id="rId9"/>
    <p:sldId id="275" r:id="rId10"/>
    <p:sldId id="274" r:id="rId11"/>
    <p:sldId id="271" r:id="rId12"/>
    <p:sldId id="281" r:id="rId13"/>
    <p:sldId id="270" r:id="rId14"/>
    <p:sldId id="278" r:id="rId15"/>
    <p:sldId id="277" r:id="rId16"/>
    <p:sldId id="276" r:id="rId17"/>
    <p:sldId id="284" r:id="rId18"/>
    <p:sldId id="280" r:id="rId19"/>
    <p:sldId id="279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F5F"/>
    <a:srgbClr val="3399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3" autoAdjust="0"/>
    <p:restoredTop sz="94589" autoAdjust="0"/>
  </p:normalViewPr>
  <p:slideViewPr>
    <p:cSldViewPr>
      <p:cViewPr varScale="1">
        <p:scale>
          <a:sx n="77" d="100"/>
          <a:sy n="77" d="100"/>
        </p:scale>
        <p:origin x="3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94"/>
    </p:cViewPr>
  </p:sorterViewPr>
  <p:notesViewPr>
    <p:cSldViewPr>
      <p:cViewPr varScale="1">
        <p:scale>
          <a:sx n="44" d="100"/>
          <a:sy n="44" d="100"/>
        </p:scale>
        <p:origin x="429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E37A7C8-F23C-4C2D-97E0-311221818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4EBD98-4BBE-40FC-80AE-7962CC69FB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B5267-1E76-452B-983B-FBE173CE3A3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350CF-5D39-4ED2-A145-D2AAB67426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4CDC9-8D9A-4D8E-A119-9364ED20D1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34D93-0D12-4181-ABCD-A252CC460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49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1DCB-1492-4126-A928-440942892660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7CDC-48E7-4221-ACFC-B01EF9720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3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7CDC-48E7-4221-ACFC-B01EF97205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2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7CDC-48E7-4221-ACFC-B01EF97205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2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D7CDC-48E7-4221-ACFC-B01EF97205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3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46B3-BF85-48AF-B7B6-2C9AA810AB2F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FE-F76B-4028-8100-1C4D06499DD2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168E-A08F-4E1F-A81A-BF7E85CD8C87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B05F-A07F-4FE0-94C6-07541E36D09E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824-88FA-40B8-9C7F-B506A87D34E7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6B64-F35A-4D9E-A4EA-19212555836B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484C-E5F9-4542-9FCE-C6AF41CC266D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C844-C916-43B1-B1F8-D017C59ED1E2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CBA-0C22-4A70-8DBC-A9501C66DB69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5BBF-FF25-4BC6-92E2-A46DAFE6A030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BE36-F984-4BF0-AC83-B27680286828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579A-B77A-4ABC-B7C0-0684E3F9EE1F}" type="datetime1">
              <a:rPr lang="en-US" altLang="ko-KR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7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image" Target="../media/image19.png"/><Relationship Id="rId4" Type="http://schemas.openxmlformats.org/officeDocument/2006/relationships/image" Target="../media/image29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nga.com/news/article/all/20210325/106066442/1" TargetMode="External"/><Relationship Id="rId13" Type="http://schemas.openxmlformats.org/officeDocument/2006/relationships/image" Target="../media/image51.png"/><Relationship Id="rId3" Type="http://schemas.openxmlformats.org/officeDocument/2006/relationships/image" Target="../media/image29.png"/><Relationship Id="rId7" Type="http://schemas.openxmlformats.org/officeDocument/2006/relationships/hyperlink" Target="http://www.seoulmetro.co.kr/kr/index.do?device=PC" TargetMode="External"/><Relationship Id="rId12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.kma.go.kr/cmmn/main.do" TargetMode="External"/><Relationship Id="rId11" Type="http://schemas.openxmlformats.org/officeDocument/2006/relationships/image" Target="../media/image49.jpg"/><Relationship Id="rId5" Type="http://schemas.openxmlformats.org/officeDocument/2006/relationships/hyperlink" Target="https://data.seoul.go.kr/" TargetMode="External"/><Relationship Id="rId10" Type="http://schemas.openxmlformats.org/officeDocument/2006/relationships/hyperlink" Target="https://science.ytn.co.kr/program/program_view.php?s_mcd=0082&amp;s_hcd=&amp;key=202008121604397555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://www.newsmaker.or.kr/news/articleView.html?idxno=9631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7.png"/><Relationship Id="rId7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2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saturation sat="44000"/>
                    </a14:imgEffect>
                    <a14:imgEffect>
                      <a14:brightnessContrast bright="-3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230745" y="1638300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8023033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1" name="Object 31"/>
          <p:cNvSpPr txBox="1"/>
          <p:nvPr/>
        </p:nvSpPr>
        <p:spPr>
          <a:xfrm>
            <a:off x="5632978" y="8091581"/>
            <a:ext cx="6711422" cy="480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1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이근혁</a:t>
            </a:r>
            <a:r>
              <a:rPr lang="ko-KR" altLang="en-US" sz="2400" kern="0" spc="1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남혜미 </a:t>
            </a:r>
            <a:r>
              <a:rPr lang="ko-KR" altLang="en-US" sz="2400" kern="0" spc="1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김보아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3301528"/>
            <a:ext cx="12725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Feature Engineering </a:t>
            </a:r>
            <a:r>
              <a:rPr lang="ko-KR" altLang="ko-KR" sz="6000" dirty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을 통한</a:t>
            </a:r>
          </a:p>
          <a:p>
            <a:r>
              <a:rPr lang="ko-KR" altLang="ko-KR" sz="60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공공자전거</a:t>
            </a:r>
            <a:r>
              <a:rPr lang="ko-KR" altLang="ko-KR" sz="6000" dirty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수요</a:t>
            </a:r>
            <a:r>
              <a:rPr lang="en-US" altLang="ko-KR" sz="6000" dirty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000" dirty="0">
                <a:solidFill>
                  <a:srgbClr val="00B050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예측 영향요인 분석</a:t>
            </a:r>
            <a:endParaRPr lang="en-US" altLang="ko-KR" sz="6000" dirty="0">
              <a:solidFill>
                <a:srgbClr val="00B050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29600" y="6345382"/>
            <a:ext cx="7620000" cy="914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100" kern="0" spc="-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MUYAHO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9448800" y="6421582"/>
            <a:ext cx="5334000" cy="1295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100" kern="0" spc="-200" dirty="0">
                <a:solidFill>
                  <a:srgbClr val="25BC74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에스코어 드림 8 Heavy" pitchFamily="34" charset="0"/>
              </a:rPr>
              <a:t>MUYAHO</a:t>
            </a:r>
          </a:p>
          <a:p>
            <a:pPr algn="ctr"/>
            <a:endParaRPr lang="en-US" dirty="0"/>
          </a:p>
        </p:txBody>
      </p: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fld id="{B1393E5F-521B-4CAD-9D3A-AE923D912DCE}" type="slidenum">
              <a:rPr lang="en-US" sz="2000" b="1" smtClean="0"/>
              <a:pPr algn="ctr"/>
              <a:t>1</a:t>
            </a:fld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81491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66800" y="1103479"/>
            <a:ext cx="9982200" cy="7010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변수들 간의 상관성을 분석하기 위하여 선형관계 확인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4400" y="-38100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2. 2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63" y="5713627"/>
            <a:ext cx="5960031" cy="33402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681" r="25600" b="8533"/>
          <a:stretch/>
        </p:blipFill>
        <p:spPr>
          <a:xfrm>
            <a:off x="6387790" y="2121855"/>
            <a:ext cx="5324663" cy="34788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9"/>
          <a:stretch/>
        </p:blipFill>
        <p:spPr>
          <a:xfrm>
            <a:off x="11440483" y="2130680"/>
            <a:ext cx="5856917" cy="3468924"/>
          </a:xfrm>
          <a:prstGeom prst="rect">
            <a:avLst/>
          </a:prstGeom>
        </p:spPr>
      </p:pic>
      <p:sp>
        <p:nvSpPr>
          <p:cNvPr id="15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0" y="2171430"/>
            <a:ext cx="4774604" cy="33269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60" y="5638002"/>
            <a:ext cx="4780724" cy="33650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84" y="5676098"/>
            <a:ext cx="4673016" cy="3326984"/>
          </a:xfrm>
          <a:prstGeom prst="rect">
            <a:avLst/>
          </a:prstGeom>
        </p:spPr>
      </p:pic>
      <p:sp>
        <p:nvSpPr>
          <p:cNvPr id="1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10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614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00000" y="-3463282"/>
            <a:ext cx="33114286" cy="17247619"/>
            <a:chOff x="-7300000" y="-3463282"/>
            <a:chExt cx="33114286" cy="17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00000" y="-3463282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914400" y="-38100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2. 2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</a:t>
            </a:r>
          </a:p>
        </p:txBody>
      </p:sp>
      <p:sp>
        <p:nvSpPr>
          <p:cNvPr id="21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grpSp>
        <p:nvGrpSpPr>
          <p:cNvPr id="26" name="그룹 1003"/>
          <p:cNvGrpSpPr/>
          <p:nvPr/>
        </p:nvGrpSpPr>
        <p:grpSpPr>
          <a:xfrm>
            <a:off x="1258541" y="800100"/>
            <a:ext cx="7428260" cy="4682181"/>
            <a:chOff x="1563342" y="3765906"/>
            <a:chExt cx="6916658" cy="1394622"/>
          </a:xfrm>
        </p:grpSpPr>
        <p:pic>
          <p:nvPicPr>
            <p:cNvPr id="27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342" y="3765906"/>
              <a:ext cx="6916658" cy="1394622"/>
            </a:xfrm>
            <a:prstGeom prst="rect">
              <a:avLst/>
            </a:prstGeom>
          </p:spPr>
        </p:pic>
      </p:grpSp>
      <p:grpSp>
        <p:nvGrpSpPr>
          <p:cNvPr id="28" name="그룹 1006"/>
          <p:cNvGrpSpPr/>
          <p:nvPr/>
        </p:nvGrpSpPr>
        <p:grpSpPr>
          <a:xfrm>
            <a:off x="3048000" y="6362330"/>
            <a:ext cx="12420600" cy="2591170"/>
            <a:chOff x="1563342" y="7280504"/>
            <a:chExt cx="7693801" cy="1394622"/>
          </a:xfrm>
        </p:grpSpPr>
        <p:pic>
          <p:nvPicPr>
            <p:cNvPr id="31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3342" y="7280504"/>
              <a:ext cx="7693801" cy="1394622"/>
            </a:xfrm>
            <a:prstGeom prst="rect">
              <a:avLst/>
            </a:prstGeom>
          </p:spPr>
        </p:pic>
      </p:grpSp>
      <p:sp>
        <p:nvSpPr>
          <p:cNvPr id="33" name="Object 14"/>
          <p:cNvSpPr txBox="1"/>
          <p:nvPr/>
        </p:nvSpPr>
        <p:spPr>
          <a:xfrm>
            <a:off x="3886200" y="6589879"/>
            <a:ext cx="11506200" cy="32018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관계를 바탕으로 독립변수와 종속변수들 간의 선형관계를 분석 해본 결과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변수들 간의 선형성은 나타나지 않았음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참고했던 선행 연구의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Pearson 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아닌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Spearman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적합하다고 판단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42382" y="6701929"/>
            <a:ext cx="391418" cy="346571"/>
          </a:xfrm>
          <a:prstGeom prst="rect">
            <a:avLst/>
          </a:prstGeom>
        </p:spPr>
      </p:pic>
      <p:pic>
        <p:nvPicPr>
          <p:cNvPr id="4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42382" y="8017503"/>
            <a:ext cx="391418" cy="34657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629400" y="4573369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Pearson</a:t>
            </a:r>
            <a:endParaRPr lang="ko-KR" altLang="en-US" sz="3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49684"/>
            <a:ext cx="5676899" cy="4927216"/>
          </a:xfrm>
          <a:prstGeom prst="rect">
            <a:avLst/>
          </a:prstGeom>
        </p:spPr>
      </p:pic>
      <p:grpSp>
        <p:nvGrpSpPr>
          <p:cNvPr id="45" name="그룹 1007"/>
          <p:cNvGrpSpPr/>
          <p:nvPr/>
        </p:nvGrpSpPr>
        <p:grpSpPr>
          <a:xfrm>
            <a:off x="9714601" y="816907"/>
            <a:ext cx="7379557" cy="4665374"/>
            <a:chOff x="9658244" y="3765906"/>
            <a:chExt cx="6916658" cy="1394622"/>
          </a:xfrm>
        </p:grpSpPr>
        <p:pic>
          <p:nvPicPr>
            <p:cNvPr id="46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8244" y="3765906"/>
              <a:ext cx="6916658" cy="1394622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4706600" y="4573369"/>
            <a:ext cx="244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Spearman</a:t>
            </a:r>
            <a:endParaRPr lang="ko-KR" altLang="en-US" sz="3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723900"/>
            <a:ext cx="5879083" cy="49530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24D98D-E57A-4A69-8A39-C31F4CD879D0}"/>
              </a:ext>
            </a:extLst>
          </p:cNvPr>
          <p:cNvGrpSpPr/>
          <p:nvPr/>
        </p:nvGrpSpPr>
        <p:grpSpPr>
          <a:xfrm>
            <a:off x="1146756" y="779927"/>
            <a:ext cx="7670036" cy="1142999"/>
            <a:chOff x="4979164" y="3390901"/>
            <a:chExt cx="7670036" cy="114299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BC0F6A-6ABE-4B36-B7E5-1F91AA1C4C60}"/>
                </a:ext>
              </a:extLst>
            </p:cNvPr>
            <p:cNvSpPr/>
            <p:nvPr/>
          </p:nvSpPr>
          <p:spPr>
            <a:xfrm>
              <a:off x="6858000" y="3390901"/>
              <a:ext cx="2971800" cy="60959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093F071-E980-4927-BDAA-F50609981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9164" y="3390901"/>
              <a:ext cx="1878836" cy="11429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4A38BEC-9304-4478-8A6F-7D5217DF30A1}"/>
                </a:ext>
              </a:extLst>
            </p:cNvPr>
            <p:cNvCxnSpPr>
              <a:cxnSpLocks/>
            </p:cNvCxnSpPr>
            <p:nvPr/>
          </p:nvCxnSpPr>
          <p:spPr>
            <a:xfrm>
              <a:off x="9829800" y="3390901"/>
              <a:ext cx="2819400" cy="11429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4F43BD-E10B-4F36-8D8E-4CD462425D89}"/>
              </a:ext>
            </a:extLst>
          </p:cNvPr>
          <p:cNvGrpSpPr/>
          <p:nvPr/>
        </p:nvGrpSpPr>
        <p:grpSpPr>
          <a:xfrm>
            <a:off x="8990712" y="756753"/>
            <a:ext cx="7670036" cy="1142999"/>
            <a:chOff x="4979164" y="3390901"/>
            <a:chExt cx="7670036" cy="114299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6550828-20BA-450E-BD27-3BB6105A1F71}"/>
                </a:ext>
              </a:extLst>
            </p:cNvPr>
            <p:cNvSpPr/>
            <p:nvPr/>
          </p:nvSpPr>
          <p:spPr>
            <a:xfrm>
              <a:off x="6858000" y="3390901"/>
              <a:ext cx="2971800" cy="60959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7CB311C-244E-425A-953C-10167674C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9164" y="3390901"/>
              <a:ext cx="1878836" cy="11429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458C9E9-2D5E-459E-A12E-EE49CA21596A}"/>
                </a:ext>
              </a:extLst>
            </p:cNvPr>
            <p:cNvCxnSpPr>
              <a:cxnSpLocks/>
            </p:cNvCxnSpPr>
            <p:nvPr/>
          </p:nvCxnSpPr>
          <p:spPr>
            <a:xfrm>
              <a:off x="9829800" y="3390901"/>
              <a:ext cx="2819400" cy="114299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D7B1D822-290D-4C55-9434-37F4362670D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431" r="14056" b="86652"/>
          <a:stretch/>
        </p:blipFill>
        <p:spPr>
          <a:xfrm>
            <a:off x="8954426" y="1911886"/>
            <a:ext cx="7782662" cy="189064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7CCCFE4-3E11-4095-B0B2-1CB3F4E1F65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6" t="335" r="13387" b="86498"/>
          <a:stretch/>
        </p:blipFill>
        <p:spPr>
          <a:xfrm>
            <a:off x="1121175" y="1801430"/>
            <a:ext cx="7782662" cy="1890648"/>
          </a:xfrm>
          <a:prstGeom prst="rect">
            <a:avLst/>
          </a:prstGeom>
        </p:spPr>
      </p:pic>
      <p:sp>
        <p:nvSpPr>
          <p:cNvPr id="4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11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02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00000" y="-3463282"/>
            <a:ext cx="33114286" cy="17247619"/>
            <a:chOff x="-7300000" y="-3463282"/>
            <a:chExt cx="33114286" cy="17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00000" y="-3463282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914400" y="-38100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2. 2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</a:t>
            </a:r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4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시계열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분석</a:t>
            </a:r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4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grpSp>
        <p:nvGrpSpPr>
          <p:cNvPr id="22" name="그룹 1003"/>
          <p:cNvGrpSpPr/>
          <p:nvPr/>
        </p:nvGrpSpPr>
        <p:grpSpPr>
          <a:xfrm>
            <a:off x="3880476" y="842319"/>
            <a:ext cx="10673724" cy="8616660"/>
            <a:chOff x="1563342" y="3765906"/>
            <a:chExt cx="6916658" cy="1394622"/>
          </a:xfrm>
        </p:grpSpPr>
        <p:pic>
          <p:nvPicPr>
            <p:cNvPr id="23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342" y="3765906"/>
              <a:ext cx="6916658" cy="139462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42319"/>
            <a:ext cx="8763000" cy="86201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963400" y="876300"/>
            <a:ext cx="289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Trend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그래프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꾸준하게 사용량이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증가할 것으로 예측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63400" y="3773150"/>
            <a:ext cx="289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그래프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주간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사용량 분석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63400" y="6591300"/>
            <a:ext cx="289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Yearly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그래프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연간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사용량 분석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12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96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00000" y="-3463282"/>
            <a:ext cx="33114286" cy="17247619"/>
            <a:chOff x="-7300000" y="-3463282"/>
            <a:chExt cx="33114286" cy="17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00000" y="-3463282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32074" y="842319"/>
            <a:ext cx="14046126" cy="5920371"/>
            <a:chOff x="9790620" y="3765906"/>
            <a:chExt cx="6916658" cy="139462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0620" y="3765906"/>
              <a:ext cx="6916658" cy="1394622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914400" y="-3810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2. 3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결과 </a:t>
            </a:r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4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단변량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시계열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예측</a:t>
            </a:r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4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42382" y="6016129"/>
            <a:ext cx="391418" cy="34657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887200" y="4762500"/>
            <a:ext cx="414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fbprophet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사용한 </a:t>
            </a:r>
            <a:r>
              <a:rPr lang="ko-KR" altLang="en-US" sz="3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2020.01.01 ~ 2020.12.31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74" y="842319"/>
            <a:ext cx="10058400" cy="5920371"/>
          </a:xfrm>
          <a:prstGeom prst="rect">
            <a:avLst/>
          </a:prstGeom>
        </p:spPr>
      </p:pic>
      <p:grpSp>
        <p:nvGrpSpPr>
          <p:cNvPr id="34" name="그룹 1006"/>
          <p:cNvGrpSpPr/>
          <p:nvPr/>
        </p:nvGrpSpPr>
        <p:grpSpPr>
          <a:xfrm>
            <a:off x="2438400" y="7048500"/>
            <a:ext cx="13182600" cy="2285999"/>
            <a:chOff x="1563342" y="7280504"/>
            <a:chExt cx="7693801" cy="1394622"/>
          </a:xfrm>
        </p:grpSpPr>
        <p:pic>
          <p:nvPicPr>
            <p:cNvPr id="35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3342" y="7280504"/>
              <a:ext cx="7693801" cy="1394622"/>
            </a:xfrm>
            <a:prstGeom prst="rect">
              <a:avLst/>
            </a:prstGeom>
          </p:spPr>
        </p:pic>
      </p:grpSp>
      <p:sp>
        <p:nvSpPr>
          <p:cNvPr id="36" name="Object 14"/>
          <p:cNvSpPr txBox="1"/>
          <p:nvPr/>
        </p:nvSpPr>
        <p:spPr>
          <a:xfrm>
            <a:off x="3276599" y="7124701"/>
            <a:ext cx="11899311" cy="1143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단위로 정리되어 있는 데이터 셋을 하루 단위로 정리한 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한 달을 예측한 값들을 담고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Object 14"/>
          <p:cNvSpPr txBox="1"/>
          <p:nvPr/>
        </p:nvSpPr>
        <p:spPr>
          <a:xfrm>
            <a:off x="3287018" y="8319443"/>
            <a:ext cx="11899311" cy="1143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월의 사용량은 하루에 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정도로 사용량이 적을 것이라는 예측 값을 보임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7000" y="7200900"/>
            <a:ext cx="391418" cy="346571"/>
          </a:xfrm>
          <a:prstGeom prst="rect">
            <a:avLst/>
          </a:prstGeom>
        </p:spPr>
      </p:pic>
      <p:pic>
        <p:nvPicPr>
          <p:cNvPr id="42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99891" y="8371293"/>
            <a:ext cx="391418" cy="346571"/>
          </a:xfrm>
          <a:prstGeom prst="rect">
            <a:avLst/>
          </a:prstGeom>
        </p:spPr>
      </p:pic>
      <p:sp>
        <p:nvSpPr>
          <p:cNvPr id="2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59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00000" y="-3463282"/>
            <a:ext cx="33114286" cy="17247619"/>
            <a:chOff x="-7300000" y="-3463282"/>
            <a:chExt cx="33114286" cy="17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00000" y="-3463282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914400" y="-38100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2. 3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결과 </a:t>
            </a:r>
          </a:p>
        </p:txBody>
      </p:sp>
      <p:sp>
        <p:nvSpPr>
          <p:cNvPr id="21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grpSp>
        <p:nvGrpSpPr>
          <p:cNvPr id="34" name="그룹 1006"/>
          <p:cNvGrpSpPr/>
          <p:nvPr/>
        </p:nvGrpSpPr>
        <p:grpSpPr>
          <a:xfrm>
            <a:off x="2438400" y="6667500"/>
            <a:ext cx="13182600" cy="2285999"/>
            <a:chOff x="1563342" y="7280504"/>
            <a:chExt cx="7693801" cy="1394622"/>
          </a:xfrm>
        </p:grpSpPr>
        <p:pic>
          <p:nvPicPr>
            <p:cNvPr id="35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342" y="7280504"/>
              <a:ext cx="7693801" cy="1394622"/>
            </a:xfrm>
            <a:prstGeom prst="rect">
              <a:avLst/>
            </a:prstGeom>
          </p:spPr>
        </p:pic>
      </p:grpSp>
      <p:sp>
        <p:nvSpPr>
          <p:cNvPr id="39" name="Object 14"/>
          <p:cNvSpPr txBox="1"/>
          <p:nvPr/>
        </p:nvSpPr>
        <p:spPr>
          <a:xfrm>
            <a:off x="3188289" y="7010400"/>
            <a:ext cx="11899311" cy="20955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월의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여의나루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번출구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앞 대여소의 총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대여량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2592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건으로 확인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 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</a:t>
            </a:r>
            <a:r>
              <a:rPr lang="en-US" altLang="ko-KR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83.6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건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r>
              <a:rPr lang="ko-KR" altLang="en-US" sz="2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대여량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수요 예측이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예측의 오차범위 내에 나타남을 알 수 있음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70918"/>
            <a:ext cx="13487400" cy="513938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133600" y="5905500"/>
            <a:ext cx="1143000" cy="3048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56582" y="7048500"/>
            <a:ext cx="391418" cy="346571"/>
          </a:xfrm>
          <a:prstGeom prst="rect">
            <a:avLst/>
          </a:prstGeom>
        </p:spPr>
      </p:pic>
      <p:pic>
        <p:nvPicPr>
          <p:cNvPr id="18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56582" y="7997329"/>
            <a:ext cx="391418" cy="346571"/>
          </a:xfrm>
          <a:prstGeom prst="rect">
            <a:avLst/>
          </a:prstGeom>
        </p:spPr>
      </p:pic>
      <p:sp>
        <p:nvSpPr>
          <p:cNvPr id="1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14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59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00000" y="-3473673"/>
            <a:ext cx="33114286" cy="17247619"/>
            <a:chOff x="-7300000" y="-3463282"/>
            <a:chExt cx="33114286" cy="17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bg1">
                  <a:lumMod val="8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7300000" y="-3463282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lumMod val="8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914400" y="-38100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3. 1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분석을 통한 </a:t>
            </a:r>
            <a:r>
              <a:rPr lang="ko-KR" altLang="en-US" sz="4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인사이트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도출</a:t>
            </a:r>
          </a:p>
        </p:txBody>
      </p:sp>
      <p:sp>
        <p:nvSpPr>
          <p:cNvPr id="21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sp>
        <p:nvSpPr>
          <p:cNvPr id="39" name="Object 14"/>
          <p:cNvSpPr txBox="1"/>
          <p:nvPr/>
        </p:nvSpPr>
        <p:spPr>
          <a:xfrm>
            <a:off x="6609176" y="2030257"/>
            <a:ext cx="10002423" cy="22665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선형관계가 </a:t>
            </a:r>
            <a:endParaRPr lang="en-US" altLang="ko-KR" sz="60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r>
              <a:rPr lang="ko-KR" altLang="en-US" sz="6000" dirty="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나타나지 않았을까  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54025"/>
            <a:ext cx="3352800" cy="313190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220200" y="5150136"/>
            <a:ext cx="6629400" cy="3200400"/>
          </a:xfrm>
          <a:prstGeom prst="rect">
            <a:avLst/>
          </a:prstGeom>
          <a:solidFill>
            <a:srgbClr val="339966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07233" y="5372100"/>
            <a:ext cx="6629400" cy="3200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54833" y="5753100"/>
            <a:ext cx="68995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지하철 하차 인원이 많아지면 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자전거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이용량이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증가하고 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대여소의 한정된 자전거 수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때문에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자전거의 이용가능 대수가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없어지는 현상이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발생한것으로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추정됨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3D415F-18C2-45C2-B7E5-ADFB17225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2" y="5215184"/>
            <a:ext cx="6649887" cy="33269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8EB4D5-DCE4-4191-A933-50F0A86B3EA3}"/>
              </a:ext>
            </a:extLst>
          </p:cNvPr>
          <p:cNvSpPr/>
          <p:nvPr/>
        </p:nvSpPr>
        <p:spPr>
          <a:xfrm>
            <a:off x="3200400" y="5279668"/>
            <a:ext cx="966270" cy="299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003E00-264C-4AE7-8A8B-C5AB7DC2D67A}"/>
              </a:ext>
            </a:extLst>
          </p:cNvPr>
          <p:cNvCxnSpPr>
            <a:cxnSpLocks/>
          </p:cNvCxnSpPr>
          <p:nvPr/>
        </p:nvCxnSpPr>
        <p:spPr>
          <a:xfrm>
            <a:off x="3404670" y="5832168"/>
            <a:ext cx="398317" cy="1182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79241D-DD68-4D72-833F-8B24EA041F4A}"/>
              </a:ext>
            </a:extLst>
          </p:cNvPr>
          <p:cNvSpPr/>
          <p:nvPr/>
        </p:nvSpPr>
        <p:spPr>
          <a:xfrm>
            <a:off x="3594179" y="5921068"/>
            <a:ext cx="1219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이용량</a:t>
            </a:r>
            <a:r>
              <a:rPr lang="ko-KR" altLang="en-US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급격히 감소</a:t>
            </a:r>
          </a:p>
        </p:txBody>
      </p:sp>
      <p:sp>
        <p:nvSpPr>
          <p:cNvPr id="1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31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391400" y="-3067745"/>
            <a:ext cx="33114286" cy="17247619"/>
          </a:xfrm>
          <a:prstGeom prst="rect">
            <a:avLst/>
          </a:prstGeom>
        </p:spPr>
      </p:pic>
      <p:pic>
        <p:nvPicPr>
          <p:cNvPr id="54" name="Object 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0372" y="831928"/>
            <a:ext cx="16556522" cy="862012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87607" y="-14574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3. 2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기대효과 및 개선사항</a:t>
            </a:r>
          </a:p>
        </p:txBody>
      </p:sp>
      <p:sp>
        <p:nvSpPr>
          <p:cNvPr id="21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704" y="5444487"/>
            <a:ext cx="3205444" cy="320544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428951" y="2619649"/>
            <a:ext cx="457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8951" y="178120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대여소의 수급 불일치 문제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1351" y="2899708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날씨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등을 통해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미래 수요를 예측하여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따릉이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공급의 선제적 대응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이용자들의 불편함을 감소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1156148" y="2619649"/>
            <a:ext cx="457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229551" y="1781449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공공 자전거 이용 활성화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81951" y="2899708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수요량의 문제점을 보완하여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이용량을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늘려 공공자전거 이용의 효율성을 제고시킴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6400800" y="6896100"/>
            <a:ext cx="457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48400" y="60579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수요 예측의 정확성을 높임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9400" y="7172086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변수의 추가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시간을 장기로 변경시키는 등 보다 정확한 수요 예측의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도구를 제공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4E1BAE-1D95-4073-BEBB-EBC8E853847C}"/>
              </a:ext>
            </a:extLst>
          </p:cNvPr>
          <p:cNvSpPr/>
          <p:nvPr/>
        </p:nvSpPr>
        <p:spPr>
          <a:xfrm>
            <a:off x="5977783" y="1638299"/>
            <a:ext cx="10356729" cy="3200401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3A2740-8616-40E6-AF76-C76A569D80AD}"/>
              </a:ext>
            </a:extLst>
          </p:cNvPr>
          <p:cNvSpPr/>
          <p:nvPr/>
        </p:nvSpPr>
        <p:spPr>
          <a:xfrm>
            <a:off x="6050649" y="5600700"/>
            <a:ext cx="5178364" cy="3072592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C06CE2D-74F7-4387-8E8E-22F1CE38C8B6}"/>
              </a:ext>
            </a:extLst>
          </p:cNvPr>
          <p:cNvGrpSpPr/>
          <p:nvPr/>
        </p:nvGrpSpPr>
        <p:grpSpPr>
          <a:xfrm>
            <a:off x="1806007" y="2705100"/>
            <a:ext cx="381000" cy="1066800"/>
            <a:chOff x="1905000" y="2628900"/>
            <a:chExt cx="381000" cy="10668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A379E3C-9FF9-4E61-8FA7-A792FD0AF227}"/>
                </a:ext>
              </a:extLst>
            </p:cNvPr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233AC58-15A3-4E0C-986A-E466CDD60F28}"/>
                </a:ext>
              </a:extLst>
            </p:cNvPr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0772460-7B81-4364-BCAA-E3EC3020ED02}"/>
                </a:ext>
              </a:extLst>
            </p:cNvPr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C842B7-5B28-4C43-8313-AE4349A3BD7D}"/>
              </a:ext>
            </a:extLst>
          </p:cNvPr>
          <p:cNvGrpSpPr/>
          <p:nvPr/>
        </p:nvGrpSpPr>
        <p:grpSpPr>
          <a:xfrm flipH="1">
            <a:off x="4701607" y="2705100"/>
            <a:ext cx="381000" cy="1066800"/>
            <a:chOff x="1905000" y="2628900"/>
            <a:chExt cx="381000" cy="10668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73A780B-547E-4A88-8485-9B879D3B43EE}"/>
                </a:ext>
              </a:extLst>
            </p:cNvPr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3ADEA5C-BC37-459A-8B8E-B5F5D099E3E3}"/>
                </a:ext>
              </a:extLst>
            </p:cNvPr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CFFE54C-2C7E-42D5-ADFF-66FEADA596E4}"/>
                </a:ext>
              </a:extLst>
            </p:cNvPr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68A7D07-C33D-4DE7-8BE6-A15B14356367}"/>
              </a:ext>
            </a:extLst>
          </p:cNvPr>
          <p:cNvGrpSpPr/>
          <p:nvPr/>
        </p:nvGrpSpPr>
        <p:grpSpPr>
          <a:xfrm>
            <a:off x="1787424" y="6473155"/>
            <a:ext cx="381000" cy="1066800"/>
            <a:chOff x="1905000" y="2628900"/>
            <a:chExt cx="381000" cy="10668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95C799F-9852-44F2-9273-E54265D968DF}"/>
                </a:ext>
              </a:extLst>
            </p:cNvPr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839AB38-9203-4EB6-90C2-6A91D83D30C5}"/>
                </a:ext>
              </a:extLst>
            </p:cNvPr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9F7A0EC-025F-423A-AB2B-51927627E883}"/>
                </a:ext>
              </a:extLst>
            </p:cNvPr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1511E5B-1ECB-4278-AD0D-2E8A6D5111A8}"/>
              </a:ext>
            </a:extLst>
          </p:cNvPr>
          <p:cNvGrpSpPr/>
          <p:nvPr/>
        </p:nvGrpSpPr>
        <p:grpSpPr>
          <a:xfrm flipH="1">
            <a:off x="4683024" y="6473155"/>
            <a:ext cx="381000" cy="1066800"/>
            <a:chOff x="1905000" y="2628900"/>
            <a:chExt cx="381000" cy="10668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41000C2-C155-4076-A3BA-DA306B2D5114}"/>
                </a:ext>
              </a:extLst>
            </p:cNvPr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2D8A76B-42EA-4AA8-B81B-F659F3450876}"/>
                </a:ext>
              </a:extLst>
            </p:cNvPr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05E76E-4E9A-4BC1-A2D9-3504353AC28F}"/>
                </a:ext>
              </a:extLst>
            </p:cNvPr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25B009C-359B-4CE4-9AA7-46E084DBE718}"/>
              </a:ext>
            </a:extLst>
          </p:cNvPr>
          <p:cNvSpPr txBox="1"/>
          <p:nvPr/>
        </p:nvSpPr>
        <p:spPr>
          <a:xfrm>
            <a:off x="1785314" y="285347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기대 효과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AA4EE7-EEF9-4103-A70B-E1636BCA1DE0}"/>
              </a:ext>
            </a:extLst>
          </p:cNvPr>
          <p:cNvSpPr txBox="1"/>
          <p:nvPr/>
        </p:nvSpPr>
        <p:spPr>
          <a:xfrm>
            <a:off x="1711224" y="6683695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 사항</a:t>
            </a:r>
          </a:p>
        </p:txBody>
      </p:sp>
      <p:sp>
        <p:nvSpPr>
          <p:cNvPr id="5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45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48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078" y="1146526"/>
            <a:ext cx="16556522" cy="8620124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817078" y="1146526"/>
            <a:ext cx="16556522" cy="8620124"/>
          </a:xfrm>
          <a:prstGeom prst="rect">
            <a:avLst/>
          </a:prstGeom>
          <a:blipFill dpi="0" rotWithShape="1">
            <a:blip r:embed="rId4">
              <a:alphaModFix amt="1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14400" y="183059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후기 및 </a:t>
            </a:r>
            <a:r>
              <a:rPr lang="ko-KR" altLang="en-US" sz="4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느낀점</a:t>
            </a:r>
            <a:endParaRPr lang="ko-KR" altLang="en-US" sz="4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17</a:t>
            </a:r>
            <a:endParaRPr 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3167848" y="3314700"/>
            <a:ext cx="12529352" cy="12954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1432" y="3453200"/>
            <a:ext cx="12573000" cy="104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수업시간에 배웠던 이론적인 내용들 중 익숙하지 않은 단어들이 많아서 생소했는데 프로젝트를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통해서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직접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사용하고 해석해 봄으로써 확실하게 이해한 것 같습니다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혼자였다면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많이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막막했을텐데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같이 고생하고 힘써줘서 이런 결과물을 만들어 낸 것 같습니다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7078" y="3315673"/>
            <a:ext cx="2350769" cy="1294427"/>
          </a:xfrm>
          <a:prstGeom prst="rect">
            <a:avLst/>
          </a:prstGeom>
          <a:solidFill>
            <a:srgbClr val="5DAF5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8" b="100000" l="1676" r="100000">
                        <a14:foregroundMark x1="28492" y1="87042" x2="28492" y2="87042"/>
                        <a14:foregroundMark x1="35754" y1="91549" x2="35754" y2="91549"/>
                        <a14:foregroundMark x1="46369" y1="94085" x2="46369" y2="94085"/>
                        <a14:foregroundMark x1="14525" y1="75775" x2="14525" y2="75775"/>
                        <a14:foregroundMark x1="79888" y1="78310" x2="79888" y2="78310"/>
                        <a14:foregroundMark x1="87430" y1="14648" x2="87430" y2="14648"/>
                        <a14:foregroundMark x1="18156" y1="10423" x2="18156" y2="1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4777853" y="1974764"/>
            <a:ext cx="2274635" cy="22555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64802" y="3687651"/>
            <a:ext cx="1582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김보아</a:t>
            </a:r>
            <a:endParaRPr lang="en-US" altLang="ko-KR" sz="3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67848" y="5415365"/>
            <a:ext cx="12529352" cy="12954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01432" y="5550372"/>
            <a:ext cx="12573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배웠던 내용들을 직접 사용하면서 단편처럼 흩어져있던 지식들이 정리가 되고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배운 내용들에 대한 이해도가 높아진 것 같습니다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그리고 원하는 결과를 얻기 위해 그래프를 그려나가는 과정이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재밌고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신기했습니다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함께 수고한 팀원들과 여러 도움 주신 강사님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FT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님들 고생하셨고 감사했습니다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7078" y="5416338"/>
            <a:ext cx="2350769" cy="1294427"/>
          </a:xfrm>
          <a:prstGeom prst="rect">
            <a:avLst/>
          </a:prstGeom>
          <a:solidFill>
            <a:srgbClr val="5DAF5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64802" y="5788316"/>
            <a:ext cx="1582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남혜미</a:t>
            </a:r>
            <a:endParaRPr lang="en-US" altLang="ko-KR" sz="3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67848" y="7496026"/>
            <a:ext cx="12529352" cy="12954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33792" y="7787090"/>
            <a:ext cx="12573000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프로젝트를 통해 강사님께 배웠던 다양한 이론들을 저희가 생각하는 방향으로 활용할 수 있는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기회가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되었던 것 같아서 정말 유익한 기회였다고 생각합니다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같이 고생한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팀원들에게도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감사했습니다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7078" y="7496999"/>
            <a:ext cx="2350769" cy="1294427"/>
          </a:xfrm>
          <a:prstGeom prst="rect">
            <a:avLst/>
          </a:prstGeom>
          <a:solidFill>
            <a:srgbClr val="5DAF5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64802" y="7868977"/>
            <a:ext cx="1582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이근혁</a:t>
            </a:r>
            <a:endParaRPr lang="en-US" altLang="ko-KR" sz="3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3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300000" y="-3341119"/>
            <a:ext cx="33114286" cy="17247619"/>
            <a:chOff x="-7300000" y="-3463282"/>
            <a:chExt cx="33114286" cy="17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00000" y="-3463282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1135137"/>
              <a:ext cx="16556522" cy="8327306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900372" y="202658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 문헌 </a:t>
            </a:r>
            <a:r>
              <a:rPr lang="ko-KR" altLang="en-US" sz="4400" dirty="0">
                <a:solidFill>
                  <a:schemeClr val="bg1"/>
                </a:solidFill>
                <a:latin typeface="맑은 고딕"/>
                <a:ea typeface="맑은 고딕"/>
              </a:rPr>
              <a:t>∙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도구</a:t>
            </a:r>
          </a:p>
        </p:txBody>
      </p:sp>
      <p:sp>
        <p:nvSpPr>
          <p:cNvPr id="21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1715" y="1641705"/>
            <a:ext cx="14249400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열린데이터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광장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5"/>
              </a:rPr>
              <a:t>https://data.seoul.go.kr/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기상자료개방 포털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6"/>
              </a:rPr>
              <a:t>https://data.kma.go.kr/cmmn/main.do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 교통공사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7"/>
              </a:rPr>
              <a:t>http://www.seoulmetro.co.kr/kr/index.do?device=PC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작년 서울 대중교통 이용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26%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감소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8"/>
              </a:rPr>
              <a:t>https://www.donga.com/news/article/all/20210325/106066442/1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서울시 공공자전거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따릉이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 전년 대비 약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67%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9"/>
              </a:rPr>
              <a:t>http://www.newsmaker.or.kr/news/articleView.html?idxno=96313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사회적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거리두기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따릉이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이용자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1.7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 증가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10"/>
              </a:rPr>
              <a:t>https://science.ytn.co.kr/program/program_view.php?s_mcd=0082&amp;s_hcd=&amp;key=202008121604397555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Jo K. (2020), " Forecasting of Rental Demand for Public Bicycles Using a Deep Learning Model", </a:t>
            </a:r>
            <a:r>
              <a:rPr lang="sv-SE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J. Korea Inst. Intell. Transp. Syst.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02" y="7048500"/>
            <a:ext cx="4160520" cy="2065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09" y="7569931"/>
            <a:ext cx="4267200" cy="14358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773654"/>
            <a:ext cx="3785624" cy="2234189"/>
          </a:xfrm>
          <a:prstGeom prst="rect">
            <a:avLst/>
          </a:prstGeom>
        </p:spPr>
      </p:pic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18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9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saturation sat="44000"/>
                    </a14:imgEffect>
                    <a14:imgEffect>
                      <a14:brightnessContrast bright="-3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230745" y="1638300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8023033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1" name="Object 31"/>
          <p:cNvSpPr txBox="1"/>
          <p:nvPr/>
        </p:nvSpPr>
        <p:spPr>
          <a:xfrm>
            <a:off x="5632978" y="8091581"/>
            <a:ext cx="6711422" cy="480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1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이근혁</a:t>
            </a:r>
            <a:r>
              <a:rPr lang="ko-KR" altLang="en-US" sz="2400" kern="0" spc="1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남혜미 </a:t>
            </a:r>
            <a:r>
              <a:rPr lang="ko-KR" altLang="en-US" sz="2400" kern="0" spc="1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김보아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894772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54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29600" y="6345382"/>
            <a:ext cx="7620000" cy="914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100" kern="0" spc="-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MUYAHO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9448800" y="6421582"/>
            <a:ext cx="5334000" cy="1295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100" kern="0" spc="-200" dirty="0">
                <a:solidFill>
                  <a:srgbClr val="25BC74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에스코어 드림 8 Heavy" pitchFamily="34" charset="0"/>
              </a:rPr>
              <a:t>MUYAHO</a:t>
            </a:r>
          </a:p>
          <a:p>
            <a:pPr algn="ctr"/>
            <a:endParaRPr lang="en-US" dirty="0"/>
          </a:p>
        </p:txBody>
      </p: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19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95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48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078" y="1146526"/>
            <a:ext cx="16556522" cy="862012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14400" y="190500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</a:p>
        </p:txBody>
      </p:sp>
      <p:sp>
        <p:nvSpPr>
          <p:cNvPr id="49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pic>
        <p:nvPicPr>
          <p:cNvPr id="39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-2029099" y="5324718"/>
            <a:ext cx="8687333" cy="246632"/>
          </a:xfrm>
          <a:prstGeom prst="rect">
            <a:avLst/>
          </a:prstGeom>
        </p:spPr>
      </p:pic>
      <p:grpSp>
        <p:nvGrpSpPr>
          <p:cNvPr id="40" name="그룹 1004"/>
          <p:cNvGrpSpPr/>
          <p:nvPr/>
        </p:nvGrpSpPr>
        <p:grpSpPr>
          <a:xfrm>
            <a:off x="2556398" y="1922664"/>
            <a:ext cx="13002388" cy="1620636"/>
            <a:chOff x="1563342" y="5508656"/>
            <a:chExt cx="6857143" cy="955477"/>
          </a:xfrm>
        </p:grpSpPr>
        <p:pic>
          <p:nvPicPr>
            <p:cNvPr id="41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342" y="5508656"/>
              <a:ext cx="6857143" cy="955477"/>
            </a:xfrm>
            <a:prstGeom prst="rect">
              <a:avLst/>
            </a:prstGeom>
          </p:spPr>
        </p:pic>
      </p:grpSp>
      <p:pic>
        <p:nvPicPr>
          <p:cNvPr id="42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5674" y="2331582"/>
            <a:ext cx="391418" cy="346571"/>
          </a:xfrm>
          <a:prstGeom prst="rect">
            <a:avLst/>
          </a:prstGeom>
        </p:spPr>
      </p:pic>
      <p:pic>
        <p:nvPicPr>
          <p:cNvPr id="43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6262" y="1437828"/>
            <a:ext cx="9597162" cy="65154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389602" y="1363355"/>
            <a:ext cx="582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3120" y="2220193"/>
            <a:ext cx="8042424" cy="492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1. 1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기획 배경 및 목표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435976" y="6613686"/>
            <a:ext cx="13192524" cy="2111214"/>
            <a:chOff x="2431893" y="244536"/>
            <a:chExt cx="13872651" cy="2507337"/>
          </a:xfrm>
        </p:grpSpPr>
        <p:grpSp>
          <p:nvGrpSpPr>
            <p:cNvPr id="47" name="그룹 1004"/>
            <p:cNvGrpSpPr/>
            <p:nvPr/>
          </p:nvGrpSpPr>
          <p:grpSpPr>
            <a:xfrm>
              <a:off x="2631831" y="999273"/>
              <a:ext cx="13672713" cy="1752600"/>
              <a:chOff x="1563342" y="4551343"/>
              <a:chExt cx="6857143" cy="1394622"/>
            </a:xfrm>
          </p:grpSpPr>
          <p:pic>
            <p:nvPicPr>
              <p:cNvPr id="5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3342" y="4551343"/>
                <a:ext cx="6857143" cy="1394622"/>
              </a:xfrm>
              <a:prstGeom prst="rect">
                <a:avLst/>
              </a:prstGeom>
            </p:spPr>
          </p:pic>
        </p:grpSp>
        <p:pic>
          <p:nvPicPr>
            <p:cNvPr id="50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8803" y="1990564"/>
              <a:ext cx="411597" cy="411597"/>
            </a:xfrm>
            <a:prstGeom prst="rect">
              <a:avLst/>
            </a:prstGeom>
          </p:spPr>
        </p:pic>
        <p:pic>
          <p:nvPicPr>
            <p:cNvPr id="5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8803" y="1304767"/>
              <a:ext cx="411597" cy="411597"/>
            </a:xfrm>
            <a:prstGeom prst="rect">
              <a:avLst/>
            </a:prstGeom>
          </p:spPr>
        </p:pic>
        <p:pic>
          <p:nvPicPr>
            <p:cNvPr id="52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1893" y="332982"/>
              <a:ext cx="10091934" cy="77379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2456436" y="244536"/>
              <a:ext cx="6125308" cy="840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4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기대효과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60595" y="1884776"/>
              <a:ext cx="6926431" cy="69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3. 2 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향후 개선 사항 및 기대효과</a:t>
              </a:r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3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3957" y="1207796"/>
              <a:ext cx="8457043" cy="69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3. 1 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분석을 통한 </a:t>
              </a:r>
              <a:r>
                <a:rPr lang="ko-KR" altLang="en-US" sz="3200" dirty="0" err="1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인사이트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도출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437884" y="3619500"/>
            <a:ext cx="13192524" cy="2743188"/>
            <a:chOff x="2431893" y="493892"/>
            <a:chExt cx="13872651" cy="3257887"/>
          </a:xfrm>
        </p:grpSpPr>
        <p:grpSp>
          <p:nvGrpSpPr>
            <p:cNvPr id="58" name="그룹 1004"/>
            <p:cNvGrpSpPr/>
            <p:nvPr/>
          </p:nvGrpSpPr>
          <p:grpSpPr>
            <a:xfrm>
              <a:off x="2631831" y="1158132"/>
              <a:ext cx="13672713" cy="2593647"/>
              <a:chOff x="1563342" y="4677755"/>
              <a:chExt cx="6857143" cy="2063881"/>
            </a:xfrm>
          </p:grpSpPr>
          <p:pic>
            <p:nvPicPr>
              <p:cNvPr id="67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3342" y="4677755"/>
                <a:ext cx="6857143" cy="2063881"/>
              </a:xfrm>
              <a:prstGeom prst="rect">
                <a:avLst/>
              </a:prstGeom>
            </p:spPr>
          </p:pic>
        </p:grpSp>
        <p:pic>
          <p:nvPicPr>
            <p:cNvPr id="59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8803" y="2980420"/>
              <a:ext cx="411597" cy="411597"/>
            </a:xfrm>
            <a:prstGeom prst="rect">
              <a:avLst/>
            </a:prstGeom>
          </p:spPr>
        </p:pic>
        <p:pic>
          <p:nvPicPr>
            <p:cNvPr id="60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8803" y="1554130"/>
              <a:ext cx="411597" cy="411597"/>
            </a:xfrm>
            <a:prstGeom prst="rect">
              <a:avLst/>
            </a:prstGeom>
          </p:spPr>
        </p:pic>
        <p:pic>
          <p:nvPicPr>
            <p:cNvPr id="6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1893" y="582338"/>
              <a:ext cx="10091934" cy="77379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456436" y="493892"/>
              <a:ext cx="6125308" cy="840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40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프로세싱</a:t>
              </a:r>
              <a:endPara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60595" y="2874632"/>
              <a:ext cx="5021405" cy="69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2. 3 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분석 결과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53957" y="1457152"/>
              <a:ext cx="8457043" cy="69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2. 1 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수집</a:t>
              </a:r>
            </a:p>
          </p:txBody>
        </p:sp>
        <p:pic>
          <p:nvPicPr>
            <p:cNvPr id="65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8803" y="2277336"/>
              <a:ext cx="411597" cy="411597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360595" y="2171542"/>
              <a:ext cx="5021405" cy="694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2. 2 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분석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362200" y="8855214"/>
            <a:ext cx="9597162" cy="707886"/>
            <a:chOff x="2362200" y="8398014"/>
            <a:chExt cx="9597162" cy="707886"/>
          </a:xfrm>
        </p:grpSpPr>
        <p:pic>
          <p:nvPicPr>
            <p:cNvPr id="69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2200" y="8454358"/>
              <a:ext cx="9597162" cy="651542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385540" y="8398014"/>
              <a:ext cx="58250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4. </a:t>
              </a:r>
              <a:r>
                <a:rPr lang="ko-KR" altLang="en-US" sz="4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후기 및 </a:t>
              </a:r>
              <a:r>
                <a:rPr lang="ko-KR" altLang="en-US" sz="40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느낀점</a:t>
              </a:r>
              <a:endPara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98747" y="2943812"/>
            <a:ext cx="391418" cy="346571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236193" y="2832423"/>
            <a:ext cx="804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1. 2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구성원 및 역할</a:t>
            </a:r>
          </a:p>
        </p:txBody>
      </p:sp>
      <p:sp>
        <p:nvSpPr>
          <p:cNvPr id="7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08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48" name="Object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7078" y="1146526"/>
            <a:ext cx="16556522" cy="862012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14400" y="183059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1. 1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기획 배경 및 목표</a:t>
            </a:r>
          </a:p>
        </p:txBody>
      </p:sp>
      <p:sp>
        <p:nvSpPr>
          <p:cNvPr id="49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71700"/>
            <a:ext cx="1696794" cy="165879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78053"/>
            <a:ext cx="2046447" cy="204644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0" y="5829300"/>
            <a:ext cx="2743200" cy="2743200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1066800" y="1333500"/>
            <a:ext cx="4507660" cy="4507660"/>
          </a:xfrm>
          <a:prstGeom prst="ellipse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2573000" y="5064578"/>
            <a:ext cx="4507660" cy="4507660"/>
          </a:xfrm>
          <a:prstGeom prst="ellipse">
            <a:avLst/>
          </a:prstGeom>
          <a:noFill/>
          <a:ln w="12700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105400" y="1146526"/>
            <a:ext cx="7825740" cy="8721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257800" y="1305528"/>
            <a:ext cx="7673340" cy="8409972"/>
            <a:chOff x="1013460" y="1076928"/>
            <a:chExt cx="7673340" cy="8409972"/>
          </a:xfrm>
          <a:noFill/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040" y="3924300"/>
              <a:ext cx="7452360" cy="5417820"/>
            </a:xfrm>
            <a:prstGeom prst="rect">
              <a:avLst/>
            </a:prstGeom>
            <a:grpFill/>
          </p:spPr>
        </p:pic>
        <p:sp>
          <p:nvSpPr>
            <p:cNvPr id="52" name="TextBox 51"/>
            <p:cNvSpPr txBox="1"/>
            <p:nvPr/>
          </p:nvSpPr>
          <p:spPr>
            <a:xfrm>
              <a:off x="7315200" y="9200377"/>
              <a:ext cx="1295400" cy="2865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출처 </a:t>
              </a:r>
              <a:r>
                <a:rPr lang="en-US" altLang="ko-KR" sz="1200" dirty="0"/>
                <a:t>:  </a:t>
              </a:r>
              <a:r>
                <a:rPr lang="ko-KR" altLang="en-US" sz="1200" dirty="0" err="1"/>
                <a:t>동아뉴스</a:t>
              </a:r>
              <a:r>
                <a:rPr lang="ko-KR" altLang="en-US" sz="1200" dirty="0"/>
                <a:t> 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460" y="1076928"/>
              <a:ext cx="7520940" cy="1170972"/>
            </a:xfrm>
            <a:prstGeom prst="rect">
              <a:avLst/>
            </a:prstGeom>
            <a:grpFill/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067" y="2641282"/>
              <a:ext cx="7558533" cy="978218"/>
            </a:xfrm>
            <a:prstGeom prst="rect">
              <a:avLst/>
            </a:prstGeom>
            <a:grpFill/>
          </p:spPr>
        </p:pic>
        <p:sp>
          <p:nvSpPr>
            <p:cNvPr id="55" name="TextBox 54"/>
            <p:cNvSpPr txBox="1"/>
            <p:nvPr/>
          </p:nvSpPr>
          <p:spPr>
            <a:xfrm>
              <a:off x="6096000" y="2247900"/>
              <a:ext cx="259080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출처 </a:t>
              </a:r>
              <a:r>
                <a:rPr lang="en-US" altLang="ko-KR" sz="1200" dirty="0"/>
                <a:t>: </a:t>
              </a:r>
              <a:r>
                <a:rPr lang="ko-KR" altLang="en-US" sz="1200" dirty="0" err="1"/>
                <a:t>사이언스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투데이</a:t>
              </a:r>
              <a:r>
                <a:rPr lang="ko-KR" altLang="en-US" sz="1200" dirty="0"/>
                <a:t>  </a:t>
              </a:r>
              <a:r>
                <a:rPr lang="en-US" altLang="ko-KR" sz="1200" dirty="0"/>
                <a:t>2020.08.12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77000" y="3477293"/>
              <a:ext cx="213360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출처 </a:t>
              </a:r>
              <a:r>
                <a:rPr lang="en-US" altLang="ko-KR" sz="1200" dirty="0"/>
                <a:t>:  </a:t>
              </a:r>
              <a:r>
                <a:rPr lang="ko-KR" altLang="en-US" sz="1200" dirty="0"/>
                <a:t>뉴스메이커 </a:t>
              </a:r>
              <a:r>
                <a:rPr lang="en-US" altLang="ko-KR" sz="1200" dirty="0"/>
                <a:t>2020.04.08</a:t>
              </a:r>
              <a:r>
                <a:rPr lang="ko-KR" altLang="en-US" sz="1200" dirty="0"/>
                <a:t> </a:t>
              </a:r>
            </a:p>
          </p:txBody>
        </p:sp>
      </p:grp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48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078" y="1146526"/>
            <a:ext cx="16556522" cy="8620124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817078" y="1146526"/>
            <a:ext cx="16556522" cy="8620124"/>
          </a:xfrm>
          <a:prstGeom prst="rect">
            <a:avLst/>
          </a:prstGeom>
          <a:blipFill dpi="0" rotWithShape="1">
            <a:blip r:embed="rId4">
              <a:alphaModFix amt="1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14400" y="183059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1. 2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구성원 및 역할</a:t>
            </a:r>
          </a:p>
        </p:txBody>
      </p:sp>
      <p:sp>
        <p:nvSpPr>
          <p:cNvPr id="49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-304800" y="1485900"/>
            <a:ext cx="7620000" cy="1371600"/>
            <a:chOff x="8229600" y="6345382"/>
            <a:chExt cx="7620000" cy="1371600"/>
          </a:xfrm>
        </p:grpSpPr>
        <p:sp>
          <p:nvSpPr>
            <p:cNvPr id="7" name="Object 33"/>
            <p:cNvSpPr txBox="1"/>
            <p:nvPr/>
          </p:nvSpPr>
          <p:spPr>
            <a:xfrm>
              <a:off x="8229600" y="6345382"/>
              <a:ext cx="7620000" cy="91440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100" kern="0" spc="-200" dirty="0"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MUYAHO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" name="Object 32"/>
            <p:cNvSpPr txBox="1"/>
            <p:nvPr/>
          </p:nvSpPr>
          <p:spPr>
            <a:xfrm>
              <a:off x="9448800" y="6421582"/>
              <a:ext cx="5334000" cy="129540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100" kern="0" spc="-200" dirty="0">
                  <a:solidFill>
                    <a:srgbClr val="25BC74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에스코어 드림 8 Heavy" pitchFamily="34" charset="0"/>
                </a:rPr>
                <a:t>MUYAHO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553200" y="2476500"/>
            <a:ext cx="5486400" cy="3159443"/>
            <a:chOff x="2057400" y="3771900"/>
            <a:chExt cx="5486400" cy="315944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3771900"/>
              <a:ext cx="2143986" cy="214398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286000" y="5731014"/>
              <a:ext cx="2057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err="1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이근혁</a:t>
              </a:r>
              <a:endParaRPr lang="en-US" altLang="ko-KR" sz="40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(</a:t>
              </a:r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팀장</a:t>
              </a:r>
              <a:r>
                <a:rPr lang="en-US" altLang="ko-KR" sz="32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32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19600" y="3771900"/>
              <a:ext cx="3124200" cy="2286000"/>
            </a:xfrm>
            <a:prstGeom prst="rect">
              <a:avLst/>
            </a:prstGeom>
            <a:noFill/>
            <a:ln w="152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76800" y="4247971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발표 및 데이터 자료 준비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</a:p>
            <a:p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분석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676400" y="6362700"/>
            <a:ext cx="5486400" cy="2667000"/>
            <a:chOff x="2057400" y="3771900"/>
            <a:chExt cx="5486400" cy="266700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3771900"/>
              <a:ext cx="2143986" cy="214398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209800" y="5731014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남혜미</a:t>
              </a:r>
              <a:endParaRPr lang="en-US" altLang="ko-KR" sz="40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19600" y="3771900"/>
              <a:ext cx="3124200" cy="2286000"/>
            </a:xfrm>
            <a:prstGeom prst="rect">
              <a:avLst/>
            </a:prstGeom>
            <a:noFill/>
            <a:ln w="152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76800" y="4247971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셋 구축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자료 준비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</a:t>
              </a:r>
            </a:p>
            <a:p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분석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0210800" y="6286500"/>
            <a:ext cx="5486400" cy="2667000"/>
            <a:chOff x="2057400" y="3771900"/>
            <a:chExt cx="5486400" cy="26670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3771900"/>
              <a:ext cx="2143986" cy="214398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286000" y="5731014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err="1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김보아</a:t>
              </a:r>
              <a:endParaRPr lang="en-US" altLang="ko-KR" sz="40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19600" y="3771900"/>
              <a:ext cx="3124200" cy="2286000"/>
            </a:xfrm>
            <a:prstGeom prst="rect">
              <a:avLst/>
            </a:prstGeom>
            <a:noFill/>
            <a:ln w="152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6800" y="4247971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논문 참고 및 아이디어 제시</a:t>
              </a: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</a:t>
              </a:r>
            </a:p>
            <a:p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분석</a:t>
              </a:r>
              <a:endParaRPr lang="en-US" altLang="ko-KR" sz="24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96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48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078" y="1146526"/>
            <a:ext cx="16556522" cy="8620124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1889087" y="3695700"/>
            <a:ext cx="4664113" cy="1564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자전거</a:t>
            </a:r>
            <a:endParaRPr lang="en-US" altLang="ko-KR" sz="54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수요에 미치는 영향</a:t>
            </a:r>
            <a:endParaRPr lang="en-US" sz="540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4400" y="183059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2. 1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 수집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7508720" y="4281113"/>
            <a:ext cx="4394457" cy="2233987"/>
            <a:chOff x="6627433" y="5043113"/>
            <a:chExt cx="4394457" cy="2233987"/>
          </a:xfrm>
        </p:grpSpPr>
        <p:grpSp>
          <p:nvGrpSpPr>
            <p:cNvPr id="92" name="그룹 1008"/>
            <p:cNvGrpSpPr/>
            <p:nvPr/>
          </p:nvGrpSpPr>
          <p:grpSpPr>
            <a:xfrm>
              <a:off x="6627433" y="5621424"/>
              <a:ext cx="4394457" cy="1655676"/>
              <a:chOff x="9850135" y="5508656"/>
              <a:chExt cx="6857143" cy="1394622"/>
            </a:xfrm>
          </p:grpSpPr>
          <p:pic>
            <p:nvPicPr>
              <p:cNvPr id="98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50135" y="5508656"/>
                <a:ext cx="6857143" cy="1394622"/>
              </a:xfrm>
              <a:prstGeom prst="rect">
                <a:avLst/>
              </a:prstGeom>
            </p:spPr>
          </p:pic>
        </p:grpSp>
        <p:grpSp>
          <p:nvGrpSpPr>
            <p:cNvPr id="93" name="그룹 1007"/>
            <p:cNvGrpSpPr/>
            <p:nvPr/>
          </p:nvGrpSpPr>
          <p:grpSpPr>
            <a:xfrm>
              <a:off x="6627433" y="5043113"/>
              <a:ext cx="3458329" cy="770393"/>
              <a:chOff x="9533414" y="3898714"/>
              <a:chExt cx="6916658" cy="1394622"/>
            </a:xfrm>
          </p:grpSpPr>
          <p:pic>
            <p:nvPicPr>
              <p:cNvPr id="97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33414" y="3898714"/>
                <a:ext cx="6916658" cy="1394622"/>
              </a:xfrm>
              <a:prstGeom prst="rect">
                <a:avLst/>
              </a:prstGeom>
            </p:spPr>
          </p:pic>
        </p:grpSp>
        <p:sp>
          <p:nvSpPr>
            <p:cNvPr id="95" name="TextBox 94"/>
            <p:cNvSpPr txBox="1"/>
            <p:nvPr/>
          </p:nvSpPr>
          <p:spPr>
            <a:xfrm>
              <a:off x="9285662" y="5043113"/>
              <a:ext cx="811438" cy="703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145952" y="6113675"/>
              <a:ext cx="1571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풍 속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77" y="4495614"/>
            <a:ext cx="1790886" cy="1790886"/>
          </a:xfrm>
          <a:prstGeom prst="rect">
            <a:avLst/>
          </a:prstGeom>
        </p:spPr>
      </p:pic>
      <p:grpSp>
        <p:nvGrpSpPr>
          <p:cNvPr id="108" name="그룹 107"/>
          <p:cNvGrpSpPr/>
          <p:nvPr/>
        </p:nvGrpSpPr>
        <p:grpSpPr>
          <a:xfrm>
            <a:off x="7508720" y="7100513"/>
            <a:ext cx="4394457" cy="2233987"/>
            <a:chOff x="6627433" y="5043113"/>
            <a:chExt cx="4394457" cy="2233987"/>
          </a:xfrm>
        </p:grpSpPr>
        <p:grpSp>
          <p:nvGrpSpPr>
            <p:cNvPr id="109" name="그룹 1008"/>
            <p:cNvGrpSpPr/>
            <p:nvPr/>
          </p:nvGrpSpPr>
          <p:grpSpPr>
            <a:xfrm>
              <a:off x="6627433" y="5621424"/>
              <a:ext cx="4394457" cy="1655676"/>
              <a:chOff x="9850135" y="5508656"/>
              <a:chExt cx="6857143" cy="1394622"/>
            </a:xfrm>
          </p:grpSpPr>
          <p:pic>
            <p:nvPicPr>
              <p:cNvPr id="11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50135" y="5508656"/>
                <a:ext cx="6857143" cy="1394622"/>
              </a:xfrm>
              <a:prstGeom prst="rect">
                <a:avLst/>
              </a:prstGeom>
            </p:spPr>
          </p:pic>
        </p:grpSp>
        <p:grpSp>
          <p:nvGrpSpPr>
            <p:cNvPr id="110" name="그룹 1007"/>
            <p:cNvGrpSpPr/>
            <p:nvPr/>
          </p:nvGrpSpPr>
          <p:grpSpPr>
            <a:xfrm>
              <a:off x="6627433" y="5043113"/>
              <a:ext cx="3458329" cy="770393"/>
              <a:chOff x="9533414" y="3898714"/>
              <a:chExt cx="6916658" cy="1394622"/>
            </a:xfrm>
          </p:grpSpPr>
          <p:pic>
            <p:nvPicPr>
              <p:cNvPr id="113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33414" y="3898714"/>
                <a:ext cx="6916658" cy="1394622"/>
              </a:xfrm>
              <a:prstGeom prst="rect">
                <a:avLst/>
              </a:prstGeom>
            </p:spPr>
          </p:pic>
        </p:grpSp>
        <p:sp>
          <p:nvSpPr>
            <p:cNvPr id="111" name="TextBox 110"/>
            <p:cNvSpPr txBox="1"/>
            <p:nvPr/>
          </p:nvSpPr>
          <p:spPr>
            <a:xfrm>
              <a:off x="9285662" y="5043113"/>
              <a:ext cx="811438" cy="703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145952" y="6113675"/>
              <a:ext cx="1571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 간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12436577" y="5925601"/>
            <a:ext cx="4394457" cy="2233987"/>
            <a:chOff x="6627433" y="5043113"/>
            <a:chExt cx="4394457" cy="2233987"/>
          </a:xfrm>
        </p:grpSpPr>
        <p:grpSp>
          <p:nvGrpSpPr>
            <p:cNvPr id="116" name="그룹 1008"/>
            <p:cNvGrpSpPr/>
            <p:nvPr/>
          </p:nvGrpSpPr>
          <p:grpSpPr>
            <a:xfrm>
              <a:off x="6627433" y="5621424"/>
              <a:ext cx="4394457" cy="1655676"/>
              <a:chOff x="9850135" y="5508656"/>
              <a:chExt cx="6857143" cy="1394622"/>
            </a:xfrm>
          </p:grpSpPr>
          <p:pic>
            <p:nvPicPr>
              <p:cNvPr id="121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50135" y="5508656"/>
                <a:ext cx="6857143" cy="1394622"/>
              </a:xfrm>
              <a:prstGeom prst="rect">
                <a:avLst/>
              </a:prstGeom>
            </p:spPr>
          </p:pic>
        </p:grpSp>
        <p:grpSp>
          <p:nvGrpSpPr>
            <p:cNvPr id="117" name="그룹 1007"/>
            <p:cNvGrpSpPr/>
            <p:nvPr/>
          </p:nvGrpSpPr>
          <p:grpSpPr>
            <a:xfrm>
              <a:off x="6627433" y="5043113"/>
              <a:ext cx="3458329" cy="770393"/>
              <a:chOff x="9533414" y="3898714"/>
              <a:chExt cx="6916658" cy="1394622"/>
            </a:xfrm>
          </p:grpSpPr>
          <p:pic>
            <p:nvPicPr>
              <p:cNvPr id="120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33414" y="3898714"/>
                <a:ext cx="6916658" cy="1394622"/>
              </a:xfrm>
              <a:prstGeom prst="rect">
                <a:avLst/>
              </a:prstGeom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9285662" y="5043113"/>
              <a:ext cx="811438" cy="703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</a:t>
              </a:r>
              <a:endPara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111316" y="5813506"/>
              <a:ext cx="19105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지하철 </a:t>
              </a:r>
              <a:r>
                <a:rPr lang="ko-KR" altLang="en-US" sz="4000" dirty="0" err="1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하차량</a:t>
              </a:r>
              <a:endParaRPr lang="ko-KR" altLang="en-US" sz="4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2445743" y="2899439"/>
            <a:ext cx="4394457" cy="2233987"/>
            <a:chOff x="6627433" y="5043113"/>
            <a:chExt cx="4394457" cy="2233987"/>
          </a:xfrm>
        </p:grpSpPr>
        <p:grpSp>
          <p:nvGrpSpPr>
            <p:cNvPr id="123" name="그룹 1008"/>
            <p:cNvGrpSpPr/>
            <p:nvPr/>
          </p:nvGrpSpPr>
          <p:grpSpPr>
            <a:xfrm>
              <a:off x="6627433" y="5621424"/>
              <a:ext cx="4394457" cy="1655676"/>
              <a:chOff x="9850135" y="5508656"/>
              <a:chExt cx="6857143" cy="1394622"/>
            </a:xfrm>
          </p:grpSpPr>
          <p:pic>
            <p:nvPicPr>
              <p:cNvPr id="128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50135" y="5508656"/>
                <a:ext cx="6857143" cy="1394622"/>
              </a:xfrm>
              <a:prstGeom prst="rect">
                <a:avLst/>
              </a:prstGeom>
            </p:spPr>
          </p:pic>
        </p:grpSp>
        <p:grpSp>
          <p:nvGrpSpPr>
            <p:cNvPr id="124" name="그룹 1007"/>
            <p:cNvGrpSpPr/>
            <p:nvPr/>
          </p:nvGrpSpPr>
          <p:grpSpPr>
            <a:xfrm>
              <a:off x="6627433" y="5043113"/>
              <a:ext cx="3458329" cy="770393"/>
              <a:chOff x="9533414" y="3898714"/>
              <a:chExt cx="6916658" cy="1394622"/>
            </a:xfrm>
          </p:grpSpPr>
          <p:pic>
            <p:nvPicPr>
              <p:cNvPr id="127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33414" y="3898714"/>
                <a:ext cx="6916658" cy="1394622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9285662" y="5043113"/>
              <a:ext cx="811438" cy="703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145952" y="6113675"/>
              <a:ext cx="1571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 일</a:t>
              </a: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460" y="6360173"/>
            <a:ext cx="1639686" cy="13438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315" y="3184038"/>
            <a:ext cx="1730862" cy="1730862"/>
          </a:xfrm>
          <a:prstGeom prst="rect">
            <a:avLst/>
          </a:prstGeom>
        </p:spPr>
      </p:pic>
      <p:grpSp>
        <p:nvGrpSpPr>
          <p:cNvPr id="129" name="그룹 128"/>
          <p:cNvGrpSpPr/>
          <p:nvPr/>
        </p:nvGrpSpPr>
        <p:grpSpPr>
          <a:xfrm>
            <a:off x="7483577" y="1638300"/>
            <a:ext cx="4394457" cy="2233987"/>
            <a:chOff x="6627433" y="5043113"/>
            <a:chExt cx="4394457" cy="2233987"/>
          </a:xfrm>
        </p:grpSpPr>
        <p:grpSp>
          <p:nvGrpSpPr>
            <p:cNvPr id="130" name="그룹 1008"/>
            <p:cNvGrpSpPr/>
            <p:nvPr/>
          </p:nvGrpSpPr>
          <p:grpSpPr>
            <a:xfrm>
              <a:off x="6627433" y="5621424"/>
              <a:ext cx="4394457" cy="1655676"/>
              <a:chOff x="9850135" y="5508656"/>
              <a:chExt cx="6857143" cy="1394622"/>
            </a:xfrm>
          </p:grpSpPr>
          <p:pic>
            <p:nvPicPr>
              <p:cNvPr id="135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50135" y="5508656"/>
                <a:ext cx="6857143" cy="1394622"/>
              </a:xfrm>
              <a:prstGeom prst="rect">
                <a:avLst/>
              </a:prstGeom>
            </p:spPr>
          </p:pic>
        </p:grpSp>
        <p:grpSp>
          <p:nvGrpSpPr>
            <p:cNvPr id="131" name="그룹 1007"/>
            <p:cNvGrpSpPr/>
            <p:nvPr/>
          </p:nvGrpSpPr>
          <p:grpSpPr>
            <a:xfrm>
              <a:off x="6627433" y="5043113"/>
              <a:ext cx="3458329" cy="770393"/>
              <a:chOff x="9533414" y="3898714"/>
              <a:chExt cx="6916658" cy="1394622"/>
            </a:xfrm>
          </p:grpSpPr>
          <p:pic>
            <p:nvPicPr>
              <p:cNvPr id="134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533414" y="3898714"/>
                <a:ext cx="6916658" cy="1394622"/>
              </a:xfrm>
              <a:prstGeom prst="rect">
                <a:avLst/>
              </a:prstGeom>
            </p:spPr>
          </p:pic>
        </p:grpSp>
        <p:sp>
          <p:nvSpPr>
            <p:cNvPr id="132" name="TextBox 131"/>
            <p:cNvSpPr txBox="1"/>
            <p:nvPr/>
          </p:nvSpPr>
          <p:spPr>
            <a:xfrm>
              <a:off x="9285662" y="5043113"/>
              <a:ext cx="811438" cy="703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145952" y="6113675"/>
              <a:ext cx="1571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 온</a:t>
              </a: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47" y="1916557"/>
            <a:ext cx="1658216" cy="165821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492" y="7338755"/>
            <a:ext cx="1663828" cy="16638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88" y="5539740"/>
            <a:ext cx="1950720" cy="19507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47800" y="2440605"/>
            <a:ext cx="5212012" cy="5750895"/>
          </a:xfrm>
          <a:prstGeom prst="rect">
            <a:avLst/>
          </a:prstGeom>
          <a:noFill/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sp>
        <p:nvSpPr>
          <p:cNvPr id="51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73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48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078" y="1146526"/>
            <a:ext cx="16556522" cy="862012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14400" y="183059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2. 1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</a:t>
            </a:r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SET</a:t>
            </a:r>
            <a:endParaRPr lang="ko-KR" altLang="en-US" sz="4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333500"/>
            <a:ext cx="15047665" cy="6247666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4374717" y="7755753"/>
            <a:ext cx="12572999" cy="1600934"/>
          </a:xfrm>
          <a:prstGeom prst="rect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772635" y="7975676"/>
                <a:ext cx="12723166" cy="1161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altLang="ko-KR" sz="3200" b="1" i="0" dirty="0">
                    <a:solidFill>
                      <a:srgbClr val="000000"/>
                    </a:solidFill>
                    <a:effectLst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ŷ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𝑓</m:t>
                        </m:r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𝑚𝑜𝑛𝑡h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𝑤𝑒𝑒𝑘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h𝑜𝑢𝑟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𝑡𝑒𝑚𝑝𝑒𝑟𝑎𝑡𝑢𝑟𝑒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𝑤𝑖𝑛𝑑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𝑠𝑢𝑏𝑤𝑎𝑦𝑢𝑠𝑎𝑔𝑒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  <m:r>
                      <a:rPr lang="en-US" altLang="ko-KR" sz="32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error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b="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precipitation</m:t>
                        </m:r>
                      </m:sub>
                    </m:sSub>
                  </m:oMath>
                </a14:m>
                <a:endParaRPr lang="en-US" altLang="ko-KR" sz="32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635" y="7975676"/>
                <a:ext cx="12723166" cy="1161087"/>
              </a:xfrm>
              <a:prstGeom prst="rect">
                <a:avLst/>
              </a:prstGeom>
              <a:blipFill>
                <a:blip r:embed="rId5"/>
                <a:stretch>
                  <a:fillRect l="-1246" t="-8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44" y="7411510"/>
            <a:ext cx="2285714" cy="2285714"/>
          </a:xfrm>
          <a:prstGeom prst="rect">
            <a:avLst/>
          </a:prstGeom>
        </p:spPr>
      </p:pic>
      <p:sp>
        <p:nvSpPr>
          <p:cNvPr id="1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99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378510" y="-3543300"/>
            <a:ext cx="33114286" cy="172476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14400" y="106859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2. 1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수집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0600"/>
              </p:ext>
            </p:extLst>
          </p:nvPr>
        </p:nvGraphicFramePr>
        <p:xfrm>
          <a:off x="1805434" y="1384809"/>
          <a:ext cx="14577566" cy="7644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6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9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수집 데이터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3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따릉이</a:t>
                      </a:r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대여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대여건수 </a:t>
                      </a:r>
                      <a:r>
                        <a:rPr lang="en-US" altLang="ko-KR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수요</a:t>
                      </a:r>
                      <a:r>
                        <a:rPr lang="en-US" altLang="ko-KR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서울</a:t>
                      </a:r>
                      <a:r>
                        <a:rPr lang="ko-KR" alt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열린 데이터 광장</a:t>
                      </a:r>
                      <a:endParaRPr lang="ko-KR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5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년</a:t>
                      </a:r>
                      <a:r>
                        <a:rPr lang="en-US" altLang="ko-KR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  <a:r>
                        <a:rPr lang="en-US" altLang="ko-KR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</a:t>
                      </a:r>
                      <a:r>
                        <a:rPr lang="en-US" altLang="ko-KR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요일 </a:t>
                      </a:r>
                      <a:r>
                        <a:rPr lang="en-US" altLang="ko-KR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시간</a:t>
                      </a:r>
                      <a:endParaRPr lang="en-US" altLang="ko-KR" sz="24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24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79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기상 데이터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기온</a:t>
                      </a:r>
                      <a:endParaRPr lang="en-US" altLang="ko-KR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기상 자료 개방 포털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7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풍속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8232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지하철 </a:t>
                      </a:r>
                      <a:r>
                        <a:rPr lang="ko-KR" altLang="en-US" sz="2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승하차</a:t>
                      </a:r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정보</a:t>
                      </a:r>
                      <a:endParaRPr lang="en-US" altLang="ko-KR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여의나루역</a:t>
                      </a:r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시간대별 </a:t>
                      </a:r>
                      <a:endParaRPr lang="en-US" altLang="ko-KR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승하차</a:t>
                      </a:r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서울교통공사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56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81491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914400" y="-38100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2. 1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최종 데이터 </a:t>
            </a:r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SET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5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grpSp>
        <p:nvGrpSpPr>
          <p:cNvPr id="29" name="그룹 1004"/>
          <p:cNvGrpSpPr/>
          <p:nvPr/>
        </p:nvGrpSpPr>
        <p:grpSpPr>
          <a:xfrm>
            <a:off x="11963400" y="1866900"/>
            <a:ext cx="5257800" cy="1752600"/>
            <a:chOff x="1563342" y="5508656"/>
            <a:chExt cx="6857143" cy="1394622"/>
          </a:xfrm>
        </p:grpSpPr>
        <p:pic>
          <p:nvPicPr>
            <p:cNvPr id="30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342" y="5508656"/>
              <a:ext cx="6857143" cy="1394622"/>
            </a:xfrm>
            <a:prstGeom prst="rect">
              <a:avLst/>
            </a:prstGeom>
          </p:spPr>
        </p:pic>
      </p:grpSp>
      <p:pic>
        <p:nvPicPr>
          <p:cNvPr id="34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81582" y="2244376"/>
            <a:ext cx="391418" cy="34657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751949" y="2136928"/>
            <a:ext cx="446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2020.01.01 ~ 2020.12.31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6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81582" y="3006376"/>
            <a:ext cx="391418" cy="34657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2751949" y="2857500"/>
            <a:ext cx="325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강수량 제외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84" y="892274"/>
            <a:ext cx="10809016" cy="455602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991101"/>
            <a:ext cx="11479651" cy="446666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620000" y="8039100"/>
            <a:ext cx="2667000" cy="30480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1004"/>
          <p:cNvGrpSpPr/>
          <p:nvPr/>
        </p:nvGrpSpPr>
        <p:grpSpPr>
          <a:xfrm>
            <a:off x="1077584" y="6373091"/>
            <a:ext cx="4713616" cy="1666009"/>
            <a:chOff x="1563342" y="5508656"/>
            <a:chExt cx="6857143" cy="1394622"/>
          </a:xfrm>
        </p:grpSpPr>
        <p:pic>
          <p:nvPicPr>
            <p:cNvPr id="43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342" y="5508656"/>
              <a:ext cx="6857143" cy="1394622"/>
            </a:xfrm>
            <a:prstGeom prst="rect">
              <a:avLst/>
            </a:prstGeom>
          </p:spPr>
        </p:pic>
      </p:grpSp>
      <p:pic>
        <p:nvPicPr>
          <p:cNvPr id="44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9200" y="6819900"/>
            <a:ext cx="391418" cy="34657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47800" y="6438900"/>
            <a:ext cx="4343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여의나루역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 출구 앞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대여소로 선정</a:t>
            </a:r>
          </a:p>
        </p:txBody>
      </p:sp>
      <p:sp>
        <p:nvSpPr>
          <p:cNvPr id="2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8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1700" y="800100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81491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914400" y="-38100"/>
            <a:ext cx="1052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2. 1 </a:t>
            </a:r>
            <a:r>
              <a:rPr lang="ko-KR" altLang="en-US" sz="4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과정 </a:t>
            </a:r>
          </a:p>
        </p:txBody>
      </p:sp>
      <p:sp>
        <p:nvSpPr>
          <p:cNvPr id="15" name="Object 32"/>
          <p:cNvSpPr txBox="1"/>
          <p:nvPr/>
        </p:nvSpPr>
        <p:spPr>
          <a:xfrm>
            <a:off x="11645575" y="7523"/>
            <a:ext cx="7005840" cy="487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 CAMPUS PJT 2021.07.20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447800" y="1257300"/>
            <a:ext cx="381000" cy="1066800"/>
            <a:chOff x="1905000" y="2628900"/>
            <a:chExt cx="381000" cy="1066800"/>
          </a:xfrm>
        </p:grpSpPr>
        <p:sp>
          <p:nvSpPr>
            <p:cNvPr id="8" name="직사각형 7"/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flipH="1">
            <a:off x="4343400" y="1257300"/>
            <a:ext cx="381000" cy="1066800"/>
            <a:chOff x="1905000" y="2628900"/>
            <a:chExt cx="381000" cy="1066800"/>
          </a:xfrm>
        </p:grpSpPr>
        <p:sp>
          <p:nvSpPr>
            <p:cNvPr id="65" name="직사각형 64"/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76400" y="15576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필요한 데이터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추출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1181100"/>
            <a:ext cx="1104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자전거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대여량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년치 전체 데이터 불러오기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18570545 -&gt;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여의나루역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104436  -&gt;  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단위를 시간으로 정리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8784</a:t>
            </a: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기상 데이터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단위의 기온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풍속 추출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지하철 데이터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여의나루역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하차 데이터 추출 후 시간단위로 정리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447800" y="2857500"/>
            <a:ext cx="381000" cy="1066800"/>
            <a:chOff x="1905000" y="2628900"/>
            <a:chExt cx="381000" cy="1066800"/>
          </a:xfrm>
        </p:grpSpPr>
        <p:sp>
          <p:nvSpPr>
            <p:cNvPr id="69" name="직사각형 68"/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 flipH="1">
            <a:off x="4343400" y="2857500"/>
            <a:ext cx="381000" cy="1066800"/>
            <a:chOff x="1905000" y="2628900"/>
            <a:chExt cx="381000" cy="1066800"/>
          </a:xfrm>
        </p:grpSpPr>
        <p:sp>
          <p:nvSpPr>
            <p:cNvPr id="73" name="직사각형 72"/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828800" y="30861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셋 합치기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(merge)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81600" y="3143190"/>
            <a:ext cx="1104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단위로 자전거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대여량과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기상 데이터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지하철 하차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3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데이터 셋 합치기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40873" y="4533900"/>
            <a:ext cx="381000" cy="1066800"/>
            <a:chOff x="1905000" y="2628900"/>
            <a:chExt cx="381000" cy="1066800"/>
          </a:xfrm>
        </p:grpSpPr>
        <p:sp>
          <p:nvSpPr>
            <p:cNvPr id="79" name="직사각형 78"/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flipH="1">
            <a:off x="4336473" y="4533900"/>
            <a:ext cx="381000" cy="1066800"/>
            <a:chOff x="1905000" y="2628900"/>
            <a:chExt cx="381000" cy="1066800"/>
          </a:xfrm>
        </p:grpSpPr>
        <p:sp>
          <p:nvSpPr>
            <p:cNvPr id="83" name="직사각형 82"/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126673" y="4834235"/>
            <a:ext cx="214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제거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74673" y="4457700"/>
            <a:ext cx="1104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자전거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대여량이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없는 시간대는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채워 넣음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기온 데이터 중 비어있는 데이터는 전 후 시간의 평균치로 분석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지하철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이용량이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없는 새벽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1~5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사이 값은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수정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1447800" y="6210300"/>
            <a:ext cx="381000" cy="1066800"/>
            <a:chOff x="1905000" y="2628900"/>
            <a:chExt cx="381000" cy="1066800"/>
          </a:xfrm>
        </p:grpSpPr>
        <p:sp>
          <p:nvSpPr>
            <p:cNvPr id="89" name="직사각형 88"/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 flipH="1">
            <a:off x="4343400" y="6210300"/>
            <a:ext cx="381000" cy="1066800"/>
            <a:chOff x="1905000" y="2628900"/>
            <a:chExt cx="381000" cy="1066800"/>
          </a:xfrm>
        </p:grpSpPr>
        <p:sp>
          <p:nvSpPr>
            <p:cNvPr id="93" name="직사각형 92"/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981200" y="6510635"/>
            <a:ext cx="214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인코딩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81600" y="6416814"/>
            <a:ext cx="1028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이외의 모두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연속형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변수이기 때문에 요일만 월요일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화요일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수요일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목요일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금요일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토요일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일요일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447800" y="7886700"/>
            <a:ext cx="381000" cy="1066800"/>
            <a:chOff x="1905000" y="2628900"/>
            <a:chExt cx="381000" cy="1066800"/>
          </a:xfrm>
        </p:grpSpPr>
        <p:sp>
          <p:nvSpPr>
            <p:cNvPr id="99" name="직사각형 98"/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 flipH="1">
            <a:off x="4343400" y="7886700"/>
            <a:ext cx="381000" cy="1066800"/>
            <a:chOff x="1905000" y="2628900"/>
            <a:chExt cx="381000" cy="1066800"/>
          </a:xfrm>
        </p:grpSpPr>
        <p:sp>
          <p:nvSpPr>
            <p:cNvPr id="103" name="직사각형 102"/>
            <p:cNvSpPr/>
            <p:nvPr/>
          </p:nvSpPr>
          <p:spPr>
            <a:xfrm>
              <a:off x="1905000" y="2628900"/>
              <a:ext cx="180000" cy="10668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905000" y="26289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905000" y="3515700"/>
              <a:ext cx="381000" cy="1800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981200" y="8187035"/>
            <a:ext cx="214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정규화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81600" y="8039100"/>
            <a:ext cx="1028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상관계수 전 모든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0~1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사이의 있도록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MinMaxScaler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정규화 실행</a:t>
            </a:r>
          </a:p>
        </p:txBody>
      </p:sp>
      <p:sp>
        <p:nvSpPr>
          <p:cNvPr id="6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21889" y="9764739"/>
            <a:ext cx="2133600" cy="365125"/>
          </a:xfrm>
        </p:spPr>
        <p:txBody>
          <a:bodyPr/>
          <a:lstStyle/>
          <a:p>
            <a:pPr algn="ctr"/>
            <a:r>
              <a:rPr lang="en-US" sz="2000" b="1" dirty="0" smtClean="0"/>
              <a:t>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96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956</Words>
  <Application>Microsoft Office PowerPoint</Application>
  <PresentationFormat>사용자 지정</PresentationFormat>
  <Paragraphs>219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?? ??</vt:lpstr>
      <vt:lpstr>HY견고딕</vt:lpstr>
      <vt:lpstr>HY헤드라인M</vt:lpstr>
      <vt:lpstr>맑은 고딕</vt:lpstr>
      <vt:lpstr>에스코어 드림 8 Heavy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남 혜미</cp:lastModifiedBy>
  <cp:revision>99</cp:revision>
  <dcterms:created xsi:type="dcterms:W3CDTF">2021-07-16T10:02:59Z</dcterms:created>
  <dcterms:modified xsi:type="dcterms:W3CDTF">2021-07-20T02:34:02Z</dcterms:modified>
</cp:coreProperties>
</file>