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9"/>
  </p:notesMasterIdLst>
  <p:sldIdLst>
    <p:sldId id="316" r:id="rId3"/>
    <p:sldId id="1052" r:id="rId4"/>
    <p:sldId id="317" r:id="rId5"/>
    <p:sldId id="1044" r:id="rId6"/>
    <p:sldId id="1030" r:id="rId7"/>
    <p:sldId id="1031" r:id="rId8"/>
    <p:sldId id="1034" r:id="rId9"/>
    <p:sldId id="1036" r:id="rId10"/>
    <p:sldId id="1040" r:id="rId11"/>
    <p:sldId id="1045" r:id="rId12"/>
    <p:sldId id="1038" r:id="rId13"/>
    <p:sldId id="1060" r:id="rId14"/>
    <p:sldId id="1043" r:id="rId15"/>
    <p:sldId id="1039" r:id="rId16"/>
    <p:sldId id="1047" r:id="rId17"/>
    <p:sldId id="1062" r:id="rId18"/>
    <p:sldId id="1059" r:id="rId19"/>
    <p:sldId id="1068" r:id="rId20"/>
    <p:sldId id="1055" r:id="rId21"/>
    <p:sldId id="1049" r:id="rId22"/>
    <p:sldId id="1050" r:id="rId23"/>
    <p:sldId id="1054" r:id="rId24"/>
    <p:sldId id="1048" r:id="rId25"/>
    <p:sldId id="1041" r:id="rId26"/>
    <p:sldId id="1065" r:id="rId27"/>
    <p:sldId id="35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41DABE-0D84-43D7-8A7B-FE5FFBC220DA}">
          <p14:sldIdLst>
            <p14:sldId id="316"/>
            <p14:sldId id="1052"/>
            <p14:sldId id="317"/>
            <p14:sldId id="1044"/>
            <p14:sldId id="1030"/>
            <p14:sldId id="1031"/>
            <p14:sldId id="1034"/>
            <p14:sldId id="1036"/>
            <p14:sldId id="1040"/>
            <p14:sldId id="1045"/>
            <p14:sldId id="1038"/>
            <p14:sldId id="1060"/>
            <p14:sldId id="1043"/>
            <p14:sldId id="1039"/>
            <p14:sldId id="1047"/>
            <p14:sldId id="1062"/>
            <p14:sldId id="1059"/>
            <p14:sldId id="1068"/>
            <p14:sldId id="1055"/>
            <p14:sldId id="1049"/>
            <p14:sldId id="1050"/>
            <p14:sldId id="1054"/>
            <p14:sldId id="1048"/>
            <p14:sldId id="1041"/>
            <p14:sldId id="106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英杰" initials="马" lastIdx="1" clrIdx="0">
    <p:extLst>
      <p:ext uri="{19B8F6BF-5375-455C-9EA6-DF929625EA0E}">
        <p15:presenceInfo xmlns:p15="http://schemas.microsoft.com/office/powerpoint/2012/main" userId="16b5e62ea309cf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140"/>
    <a:srgbClr val="A40137"/>
    <a:srgbClr val="FFFFFF"/>
    <a:srgbClr val="0D0143"/>
    <a:srgbClr val="F1F1F3"/>
    <a:srgbClr val="F0F0F0"/>
    <a:srgbClr val="220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9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5E44-7AEB-4EFF-8618-B444F68CAD80}" type="datetimeFigureOut">
              <a:rPr lang="zh-CN" altLang="en-US" smtClean="0"/>
              <a:t>2022-10-14</a:t>
            </a:fld>
            <a:endParaRPr lang="zh-CN" altLang="en-US"/>
          </a:p>
        </p:txBody>
      </p:sp>
      <p:sp>
        <p:nvSpPr>
          <p:cNvPr id="104939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40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40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40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2A71A-9102-42BF-AE75-D51A80FD87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D2026-0750-4BCA-9A6F-3000E3C4FB5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3" name="TextBox 5"/>
          <p:cNvSpPr txBox="1"/>
          <p:nvPr userDrawn="1"/>
        </p:nvSpPr>
        <p:spPr>
          <a:xfrm>
            <a:off x="6771804" y="59337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049394" name="Picture Placeholder 59"/>
          <p:cNvSpPr>
            <a:spLocks noGrp="1"/>
          </p:cNvSpPr>
          <p:nvPr>
            <p:ph type="pic" sz="quarter" idx="10"/>
          </p:nvPr>
        </p:nvSpPr>
        <p:spPr>
          <a:xfrm>
            <a:off x="3860938" y="2680147"/>
            <a:ext cx="1739900" cy="1524000"/>
          </a:xfrm>
          <a:custGeom>
            <a:avLst/>
            <a:gdLst>
              <a:gd name="connsiteX0" fmla="*/ 0 w 1304925"/>
              <a:gd name="connsiteY0" fmla="*/ 0 h 1143000"/>
              <a:gd name="connsiteX1" fmla="*/ 1266875 w 1304925"/>
              <a:gd name="connsiteY1" fmla="*/ 0 h 1143000"/>
              <a:gd name="connsiteX2" fmla="*/ 1304925 w 1304925"/>
              <a:gd name="connsiteY2" fmla="*/ 38050 h 1143000"/>
              <a:gd name="connsiteX3" fmla="*/ 1304925 w 1304925"/>
              <a:gd name="connsiteY3" fmla="*/ 1104950 h 1143000"/>
              <a:gd name="connsiteX4" fmla="*/ 1266875 w 1304925"/>
              <a:gd name="connsiteY4" fmla="*/ 1143000 h 1143000"/>
              <a:gd name="connsiteX5" fmla="*/ 0 w 1304925"/>
              <a:gd name="connsiteY5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4925" h="1143000">
                <a:moveTo>
                  <a:pt x="0" y="0"/>
                </a:moveTo>
                <a:lnTo>
                  <a:pt x="1266875" y="0"/>
                </a:lnTo>
                <a:cubicBezTo>
                  <a:pt x="1287889" y="0"/>
                  <a:pt x="1304925" y="17036"/>
                  <a:pt x="1304925" y="38050"/>
                </a:cubicBezTo>
                <a:lnTo>
                  <a:pt x="1304925" y="1104950"/>
                </a:lnTo>
                <a:cubicBezTo>
                  <a:pt x="1304925" y="1125964"/>
                  <a:pt x="1287889" y="1143000"/>
                  <a:pt x="1266875" y="1143000"/>
                </a:cubicBezTo>
                <a:lnTo>
                  <a:pt x="0" y="114300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935"/>
            </a:lvl1pPr>
          </a:lstStyle>
          <a:p>
            <a:endParaRPr lang="en-US" dirty="0"/>
          </a:p>
        </p:txBody>
      </p:sp>
      <p:sp>
        <p:nvSpPr>
          <p:cNvPr id="1049395" name="Picture Placeholder 62"/>
          <p:cNvSpPr>
            <a:spLocks noGrp="1"/>
          </p:cNvSpPr>
          <p:nvPr>
            <p:ph type="pic" sz="quarter" idx="11"/>
          </p:nvPr>
        </p:nvSpPr>
        <p:spPr>
          <a:xfrm>
            <a:off x="6591163" y="609916"/>
            <a:ext cx="1739900" cy="1524000"/>
          </a:xfrm>
          <a:custGeom>
            <a:avLst/>
            <a:gdLst>
              <a:gd name="connsiteX0" fmla="*/ 38050 w 1304925"/>
              <a:gd name="connsiteY0" fmla="*/ 0 h 1143000"/>
              <a:gd name="connsiteX1" fmla="*/ 1304925 w 1304925"/>
              <a:gd name="connsiteY1" fmla="*/ 0 h 1143000"/>
              <a:gd name="connsiteX2" fmla="*/ 1304925 w 1304925"/>
              <a:gd name="connsiteY2" fmla="*/ 1143000 h 1143000"/>
              <a:gd name="connsiteX3" fmla="*/ 38050 w 1304925"/>
              <a:gd name="connsiteY3" fmla="*/ 1143000 h 1143000"/>
              <a:gd name="connsiteX4" fmla="*/ 0 w 1304925"/>
              <a:gd name="connsiteY4" fmla="*/ 1104950 h 1143000"/>
              <a:gd name="connsiteX5" fmla="*/ 0 w 1304925"/>
              <a:gd name="connsiteY5" fmla="*/ 38050 h 1143000"/>
              <a:gd name="connsiteX6" fmla="*/ 38050 w 1304925"/>
              <a:gd name="connsiteY6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925" h="1143000">
                <a:moveTo>
                  <a:pt x="38050" y="0"/>
                </a:moveTo>
                <a:lnTo>
                  <a:pt x="1304925" y="0"/>
                </a:lnTo>
                <a:lnTo>
                  <a:pt x="1304925" y="1143000"/>
                </a:lnTo>
                <a:lnTo>
                  <a:pt x="38050" y="1143000"/>
                </a:lnTo>
                <a:cubicBezTo>
                  <a:pt x="17036" y="1143000"/>
                  <a:pt x="0" y="1125964"/>
                  <a:pt x="0" y="1104950"/>
                </a:cubicBezTo>
                <a:lnTo>
                  <a:pt x="0" y="38050"/>
                </a:lnTo>
                <a:cubicBezTo>
                  <a:pt x="0" y="17036"/>
                  <a:pt x="17036" y="0"/>
                  <a:pt x="3805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935"/>
            </a:lvl1pPr>
          </a:lstStyle>
          <a:p>
            <a:endParaRPr lang="en-US" dirty="0"/>
          </a:p>
        </p:txBody>
      </p:sp>
      <p:sp>
        <p:nvSpPr>
          <p:cNvPr id="1049396" name="Picture Placeholder 67"/>
          <p:cNvSpPr>
            <a:spLocks noGrp="1"/>
          </p:cNvSpPr>
          <p:nvPr>
            <p:ph type="pic" sz="quarter" idx="12"/>
          </p:nvPr>
        </p:nvSpPr>
        <p:spPr>
          <a:xfrm>
            <a:off x="6591163" y="4732599"/>
            <a:ext cx="1739900" cy="1524000"/>
          </a:xfrm>
          <a:custGeom>
            <a:avLst/>
            <a:gdLst>
              <a:gd name="connsiteX0" fmla="*/ 38050 w 1304925"/>
              <a:gd name="connsiteY0" fmla="*/ 0 h 1143000"/>
              <a:gd name="connsiteX1" fmla="*/ 1304925 w 1304925"/>
              <a:gd name="connsiteY1" fmla="*/ 0 h 1143000"/>
              <a:gd name="connsiteX2" fmla="*/ 1304925 w 1304925"/>
              <a:gd name="connsiteY2" fmla="*/ 1143000 h 1143000"/>
              <a:gd name="connsiteX3" fmla="*/ 38050 w 1304925"/>
              <a:gd name="connsiteY3" fmla="*/ 1143000 h 1143000"/>
              <a:gd name="connsiteX4" fmla="*/ 0 w 1304925"/>
              <a:gd name="connsiteY4" fmla="*/ 1104950 h 1143000"/>
              <a:gd name="connsiteX5" fmla="*/ 0 w 1304925"/>
              <a:gd name="connsiteY5" fmla="*/ 38050 h 1143000"/>
              <a:gd name="connsiteX6" fmla="*/ 38050 w 1304925"/>
              <a:gd name="connsiteY6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4925" h="1143000">
                <a:moveTo>
                  <a:pt x="38050" y="0"/>
                </a:moveTo>
                <a:lnTo>
                  <a:pt x="1304925" y="0"/>
                </a:lnTo>
                <a:lnTo>
                  <a:pt x="1304925" y="1143000"/>
                </a:lnTo>
                <a:lnTo>
                  <a:pt x="38050" y="1143000"/>
                </a:lnTo>
                <a:cubicBezTo>
                  <a:pt x="17036" y="1143000"/>
                  <a:pt x="0" y="1125964"/>
                  <a:pt x="0" y="1104950"/>
                </a:cubicBezTo>
                <a:lnTo>
                  <a:pt x="0" y="38050"/>
                </a:lnTo>
                <a:cubicBezTo>
                  <a:pt x="0" y="17036"/>
                  <a:pt x="17036" y="0"/>
                  <a:pt x="3805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3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3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38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938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938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8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38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390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939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939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L6-1-1.ex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grpSp>
        <p:nvGrpSpPr>
          <p:cNvPr id="83" name="组合 27"/>
          <p:cNvGrpSpPr/>
          <p:nvPr/>
        </p:nvGrpSpPr>
        <p:grpSpPr>
          <a:xfrm>
            <a:off x="1373847" y="1976839"/>
            <a:ext cx="4598670" cy="1691639"/>
            <a:chOff x="1982545" y="1874532"/>
            <a:chExt cx="4199167" cy="1691639"/>
          </a:xfrm>
        </p:grpSpPr>
        <p:sp>
          <p:nvSpPr>
            <p:cNvPr id="1048619" name="文本框 6"/>
            <p:cNvSpPr txBox="1"/>
            <p:nvPr/>
          </p:nvSpPr>
          <p:spPr>
            <a:xfrm>
              <a:off x="198254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科</a:t>
              </a:r>
            </a:p>
          </p:txBody>
        </p:sp>
        <p:sp>
          <p:nvSpPr>
            <p:cNvPr id="1048620" name="文本框 7"/>
            <p:cNvSpPr txBox="1"/>
            <p:nvPr/>
          </p:nvSpPr>
          <p:spPr>
            <a:xfrm>
              <a:off x="2955508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技</a:t>
              </a:r>
            </a:p>
          </p:txBody>
        </p:sp>
        <p:sp>
          <p:nvSpPr>
            <p:cNvPr id="1048621" name="文本框 8"/>
            <p:cNvSpPr txBox="1"/>
            <p:nvPr/>
          </p:nvSpPr>
          <p:spPr>
            <a:xfrm>
              <a:off x="3928471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创</a:t>
              </a:r>
            </a:p>
          </p:txBody>
        </p:sp>
        <p:sp>
          <p:nvSpPr>
            <p:cNvPr id="1048622" name="文本框 9"/>
            <p:cNvSpPr txBox="1"/>
            <p:nvPr/>
          </p:nvSpPr>
          <p:spPr>
            <a:xfrm>
              <a:off x="490143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新</a:t>
              </a:r>
            </a:p>
          </p:txBody>
        </p:sp>
      </p:grpSp>
      <p:grpSp>
        <p:nvGrpSpPr>
          <p:cNvPr id="87" name="组合 28"/>
          <p:cNvGrpSpPr/>
          <p:nvPr/>
        </p:nvGrpSpPr>
        <p:grpSpPr>
          <a:xfrm>
            <a:off x="6234005" y="1976839"/>
            <a:ext cx="4598670" cy="1691639"/>
            <a:chOff x="1982545" y="1874532"/>
            <a:chExt cx="4199167" cy="1691639"/>
          </a:xfrm>
        </p:grpSpPr>
        <p:sp>
          <p:nvSpPr>
            <p:cNvPr id="1048628" name="文本框 29"/>
            <p:cNvSpPr txBox="1"/>
            <p:nvPr/>
          </p:nvSpPr>
          <p:spPr>
            <a:xfrm>
              <a:off x="198254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共</a:t>
              </a:r>
            </a:p>
          </p:txBody>
        </p:sp>
        <p:sp>
          <p:nvSpPr>
            <p:cNvPr id="1048629" name="文本框 30"/>
            <p:cNvSpPr txBox="1"/>
            <p:nvPr/>
          </p:nvSpPr>
          <p:spPr>
            <a:xfrm>
              <a:off x="2955508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赢</a:t>
              </a:r>
            </a:p>
          </p:txBody>
        </p:sp>
        <p:sp>
          <p:nvSpPr>
            <p:cNvPr id="1048630" name="文本框 31"/>
            <p:cNvSpPr txBox="1"/>
            <p:nvPr/>
          </p:nvSpPr>
          <p:spPr>
            <a:xfrm>
              <a:off x="3928471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未</a:t>
              </a:r>
            </a:p>
          </p:txBody>
        </p:sp>
        <p:sp>
          <p:nvSpPr>
            <p:cNvPr id="1048631" name="文本框 32"/>
            <p:cNvSpPr txBox="1"/>
            <p:nvPr/>
          </p:nvSpPr>
          <p:spPr>
            <a:xfrm>
              <a:off x="490143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来</a:t>
              </a:r>
            </a:p>
          </p:txBody>
        </p:sp>
      </p:grpSp>
      <p:sp>
        <p:nvSpPr>
          <p:cNvPr id="1048632" name="圆角矩形 33"/>
          <p:cNvSpPr/>
          <p:nvPr/>
        </p:nvSpPr>
        <p:spPr>
          <a:xfrm>
            <a:off x="4386673" y="3771880"/>
            <a:ext cx="3418654" cy="473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pc="300" dirty="0">
                <a:solidFill>
                  <a:srgbClr val="0D014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第三次</a:t>
            </a:r>
            <a:r>
              <a:rPr lang="en-US" altLang="zh-CN" sz="1600" b="1" spc="300" dirty="0">
                <a:solidFill>
                  <a:srgbClr val="0D014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c</a:t>
            </a:r>
            <a:r>
              <a:rPr lang="zh-CN" altLang="en-US" sz="1600" b="1" spc="300" dirty="0">
                <a:solidFill>
                  <a:srgbClr val="0D014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语言</a:t>
            </a:r>
            <a:r>
              <a:rPr lang="zh-CN" altLang="zh-CN" sz="1600" b="1" spc="300" dirty="0">
                <a:solidFill>
                  <a:srgbClr val="0D014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公开课</a:t>
            </a:r>
            <a:endParaRPr lang="zh-CN" altLang="en-US" sz="1600" b="1" spc="300" dirty="0">
              <a:solidFill>
                <a:srgbClr val="0D0143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88" name="组合 40"/>
          <p:cNvGrpSpPr/>
          <p:nvPr/>
        </p:nvGrpSpPr>
        <p:grpSpPr>
          <a:xfrm>
            <a:off x="5685951" y="6454139"/>
            <a:ext cx="736385" cy="49373"/>
            <a:chOff x="5902522" y="6454139"/>
            <a:chExt cx="736385" cy="49373"/>
          </a:xfrm>
        </p:grpSpPr>
        <p:grpSp>
          <p:nvGrpSpPr>
            <p:cNvPr id="89" name="组合 18"/>
            <p:cNvGrpSpPr/>
            <p:nvPr/>
          </p:nvGrpSpPr>
          <p:grpSpPr>
            <a:xfrm>
              <a:off x="5902522" y="6454139"/>
              <a:ext cx="257592" cy="49373"/>
              <a:chOff x="2307018" y="469980"/>
              <a:chExt cx="636727" cy="122042"/>
            </a:xfrm>
          </p:grpSpPr>
          <p:sp>
            <p:nvSpPr>
              <p:cNvPr id="1048634" name="椭圆 19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35" name="椭圆 20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36" name="椭圆 21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36"/>
            <p:cNvGrpSpPr/>
            <p:nvPr/>
          </p:nvGrpSpPr>
          <p:grpSpPr>
            <a:xfrm>
              <a:off x="6381315" y="6454139"/>
              <a:ext cx="257592" cy="49373"/>
              <a:chOff x="2307018" y="469980"/>
              <a:chExt cx="636727" cy="122042"/>
            </a:xfrm>
          </p:grpSpPr>
          <p:sp>
            <p:nvSpPr>
              <p:cNvPr id="1048637" name="椭圆 37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38" name="椭圆 38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8639" name="椭圆 39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9327EF-B7AA-4716-8F77-DB6843DE3683}"/>
              </a:ext>
            </a:extLst>
          </p:cNvPr>
          <p:cNvSpPr txBox="1"/>
          <p:nvPr/>
        </p:nvSpPr>
        <p:spPr>
          <a:xfrm>
            <a:off x="4557052" y="4716877"/>
            <a:ext cx="34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燕山大学电子科技协会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7">
            <a:extLst>
              <a:ext uri="{FF2B5EF4-FFF2-40B4-BE49-F238E27FC236}">
                <a16:creationId xmlns:a16="http://schemas.microsoft.com/office/drawing/2014/main" id="{12A7939D-CD64-68EA-CFE6-EF7B459EA954}"/>
              </a:ext>
            </a:extLst>
          </p:cNvPr>
          <p:cNvGrpSpPr>
            <a:grpSpLocks/>
          </p:cNvGrpSpPr>
          <p:nvPr/>
        </p:nvGrpSpPr>
        <p:grpSpPr bwMode="auto">
          <a:xfrm>
            <a:off x="3629568" y="2286219"/>
            <a:ext cx="708025" cy="457200"/>
            <a:chOff x="2208" y="2400"/>
            <a:chExt cx="412" cy="288"/>
          </a:xfrm>
        </p:grpSpPr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36650F7F-9FC4-416E-5B5F-291941463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688"/>
              <a:ext cx="336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19">
              <a:extLst>
                <a:ext uri="{FF2B5EF4-FFF2-40B4-BE49-F238E27FC236}">
                  <a16:creationId xmlns:a16="http://schemas.microsoft.com/office/drawing/2014/main" id="{A08EA49D-76C5-F793-D73B-82538E5BF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400"/>
              <a:ext cx="3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Narrow" pitchFamily="34" charset="0"/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74" name="AutoShape 3">
            <a:extLst>
              <a:ext uri="{FF2B5EF4-FFF2-40B4-BE49-F238E27FC236}">
                <a16:creationId xmlns:a16="http://schemas.microsoft.com/office/drawing/2014/main" id="{DDEB2A47-3FB0-DDFE-806B-15893B7E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443" y="1295619"/>
            <a:ext cx="2484437" cy="609600"/>
          </a:xfrm>
          <a:prstGeom prst="parallelogram">
            <a:avLst>
              <a:gd name="adj" fmla="val 118750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输入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a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和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b</a:t>
            </a:r>
          </a:p>
        </p:txBody>
      </p:sp>
      <p:sp>
        <p:nvSpPr>
          <p:cNvPr id="75" name="AutoShape 5">
            <a:extLst>
              <a:ext uri="{FF2B5EF4-FFF2-40B4-BE49-F238E27FC236}">
                <a16:creationId xmlns:a16="http://schemas.microsoft.com/office/drawing/2014/main" id="{0F90D7B2-6EAD-A9E3-3CFC-B30C6C54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268" y="5118319"/>
            <a:ext cx="2217737" cy="609600"/>
          </a:xfrm>
          <a:prstGeom prst="parallelogram">
            <a:avLst>
              <a:gd name="adj" fmla="val 106250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输出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max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76" name="Line 7">
            <a:extLst>
              <a:ext uri="{FF2B5EF4-FFF2-40B4-BE49-F238E27FC236}">
                <a16:creationId xmlns:a16="http://schemas.microsoft.com/office/drawing/2014/main" id="{CC5EE4D7-3833-E96F-8D79-E3F99553F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18" y="990819"/>
            <a:ext cx="0" cy="304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Line 9">
            <a:extLst>
              <a:ext uri="{FF2B5EF4-FFF2-40B4-BE49-F238E27FC236}">
                <a16:creationId xmlns:a16="http://schemas.microsoft.com/office/drawing/2014/main" id="{75B5DC76-C3B4-8628-A731-D66D7F99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18" y="1905219"/>
            <a:ext cx="0" cy="304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AutoShape 11">
            <a:extLst>
              <a:ext uri="{FF2B5EF4-FFF2-40B4-BE49-F238E27FC236}">
                <a16:creationId xmlns:a16="http://schemas.microsoft.com/office/drawing/2014/main" id="{FFBB8070-5FB7-5B25-B925-B93F88E9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518" y="2210019"/>
            <a:ext cx="1814512" cy="1066800"/>
          </a:xfrm>
          <a:prstGeom prst="diamond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a &gt;= b?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C70F3106-79E6-A07A-8EB3-D69AEF95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55" y="3884832"/>
            <a:ext cx="1160463" cy="609600"/>
          </a:xfrm>
          <a:prstGeom prst="rect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max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  <a:sym typeface="Wingdings" pitchFamily="2" charset="2"/>
              </a:rPr>
              <a:t>= b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 Narrow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88D7442-3F72-4324-574F-F74E2C9F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55" y="2435444"/>
            <a:ext cx="1108075" cy="609600"/>
          </a:xfrm>
          <a:prstGeom prst="rect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max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  <a:sym typeface="Wingdings" pitchFamily="2" charset="2"/>
              </a:rPr>
              <a:t>= a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 Narrow" pitchFamily="34" charset="0"/>
              <a:ea typeface="宋体" panose="02010600030101010101" pitchFamily="2" charset="-122"/>
            </a:endParaRPr>
          </a:p>
        </p:txBody>
      </p:sp>
      <p:grpSp>
        <p:nvGrpSpPr>
          <p:cNvPr id="81" name="Group 20">
            <a:extLst>
              <a:ext uri="{FF2B5EF4-FFF2-40B4-BE49-F238E27FC236}">
                <a16:creationId xmlns:a16="http://schemas.microsoft.com/office/drawing/2014/main" id="{64BD3DF0-68DE-1FF9-6B5C-D2028CAE8CFD}"/>
              </a:ext>
            </a:extLst>
          </p:cNvPr>
          <p:cNvGrpSpPr>
            <a:grpSpLocks/>
          </p:cNvGrpSpPr>
          <p:nvPr/>
        </p:nvGrpSpPr>
        <p:grpSpPr bwMode="auto">
          <a:xfrm>
            <a:off x="2713580" y="3048219"/>
            <a:ext cx="2290763" cy="457200"/>
            <a:chOff x="1440" y="2880"/>
            <a:chExt cx="960" cy="288"/>
          </a:xfrm>
        </p:grpSpPr>
        <p:sp>
          <p:nvSpPr>
            <p:cNvPr id="82" name="Line 21">
              <a:extLst>
                <a:ext uri="{FF2B5EF4-FFF2-40B4-BE49-F238E27FC236}">
                  <a16:creationId xmlns:a16="http://schemas.microsoft.com/office/drawing/2014/main" id="{96A705F8-05A1-F739-6B38-225ECAFB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22">
              <a:extLst>
                <a:ext uri="{FF2B5EF4-FFF2-40B4-BE49-F238E27FC236}">
                  <a16:creationId xmlns:a16="http://schemas.microsoft.com/office/drawing/2014/main" id="{6BF6E818-D312-1985-986C-D503C3A41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96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" name="Line 26">
            <a:extLst>
              <a:ext uri="{FF2B5EF4-FFF2-40B4-BE49-F238E27FC236}">
                <a16:creationId xmlns:a16="http://schemas.microsoft.com/office/drawing/2014/main" id="{6C958921-F298-7D6A-0493-3A2CF85B2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18" y="5727919"/>
            <a:ext cx="0" cy="304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8A3F2205-9D14-CF9A-E438-C7AF490F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755" y="533619"/>
            <a:ext cx="1325563" cy="504825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Oval 28">
            <a:extLst>
              <a:ext uri="{FF2B5EF4-FFF2-40B4-BE49-F238E27FC236}">
                <a16:creationId xmlns:a16="http://schemas.microsoft.com/office/drawing/2014/main" id="{55B3F069-6166-189C-16B3-A9D668C8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818" y="533619"/>
            <a:ext cx="1317625" cy="4572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ts val="588"/>
              </a:spcAft>
              <a:defRPr/>
            </a:pPr>
            <a:r>
              <a:rPr lang="en-US" altLang="zh-CN" sz="2000" b="1" dirty="0">
                <a:solidFill>
                  <a:srgbClr val="2F2F2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宋体" panose="02010600030101010101" pitchFamily="2" charset="-122"/>
              </a:rPr>
              <a:t>Start</a:t>
            </a:r>
          </a:p>
        </p:txBody>
      </p:sp>
      <p:grpSp>
        <p:nvGrpSpPr>
          <p:cNvPr id="87" name="组合 48">
            <a:extLst>
              <a:ext uri="{FF2B5EF4-FFF2-40B4-BE49-F238E27FC236}">
                <a16:creationId xmlns:a16="http://schemas.microsoft.com/office/drawing/2014/main" id="{4ABFC17B-81AE-3ADC-0E33-7C8FA19F9271}"/>
              </a:ext>
            </a:extLst>
          </p:cNvPr>
          <p:cNvGrpSpPr>
            <a:grpSpLocks/>
          </p:cNvGrpSpPr>
          <p:nvPr/>
        </p:nvGrpSpPr>
        <p:grpSpPr bwMode="auto">
          <a:xfrm>
            <a:off x="4359818" y="6020019"/>
            <a:ext cx="1333500" cy="504825"/>
            <a:chOff x="2507977" y="5674993"/>
            <a:chExt cx="1333500" cy="504825"/>
          </a:xfrm>
        </p:grpSpPr>
        <p:sp>
          <p:nvSpPr>
            <p:cNvPr id="88" name="AutoShape 29">
              <a:extLst>
                <a:ext uri="{FF2B5EF4-FFF2-40B4-BE49-F238E27FC236}">
                  <a16:creationId xmlns:a16="http://schemas.microsoft.com/office/drawing/2014/main" id="{0C274BF2-6F38-363E-9045-017B786A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914" y="5674993"/>
              <a:ext cx="1325563" cy="504825"/>
            </a:xfrm>
            <a:prstGeom prst="roundRect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Oval 30">
              <a:extLst>
                <a:ext uri="{FF2B5EF4-FFF2-40B4-BE49-F238E27FC236}">
                  <a16:creationId xmlns:a16="http://schemas.microsoft.com/office/drawing/2014/main" id="{C18F8BBB-58C6-5781-8F6E-70B0C7C7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977" y="5674993"/>
              <a:ext cx="1317625" cy="457200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Narrow" pitchFamily="34" charset="0"/>
                  <a:ea typeface="宋体" panose="02010600030101010101" pitchFamily="2" charset="-122"/>
                </a:rPr>
                <a:t>End</a:t>
              </a:r>
            </a:p>
          </p:txBody>
        </p:sp>
      </p:grpSp>
      <p:sp>
        <p:nvSpPr>
          <p:cNvPr id="90" name="AutoShape 11">
            <a:extLst>
              <a:ext uri="{FF2B5EF4-FFF2-40B4-BE49-F238E27FC236}">
                <a16:creationId xmlns:a16="http://schemas.microsoft.com/office/drawing/2014/main" id="{6D75950E-2EF3-CD4C-AFB0-43044AC0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55" y="3657819"/>
            <a:ext cx="1814513" cy="1066800"/>
          </a:xfrm>
          <a:prstGeom prst="diamond">
            <a:avLst/>
          </a:prstGeom>
          <a:solidFill>
            <a:srgbClr val="CC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Narrow" pitchFamily="34" charset="0"/>
                <a:ea typeface="宋体" panose="02010600030101010101" pitchFamily="2" charset="-122"/>
              </a:rPr>
              <a:t>a &lt; b?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 Narrow" pitchFamily="34" charset="0"/>
              <a:ea typeface="宋体" panose="02010600030101010101" pitchFamily="2" charset="-122"/>
            </a:endParaRPr>
          </a:p>
        </p:txBody>
      </p:sp>
      <p:grpSp>
        <p:nvGrpSpPr>
          <p:cNvPr id="91" name="Group 17">
            <a:extLst>
              <a:ext uri="{FF2B5EF4-FFF2-40B4-BE49-F238E27FC236}">
                <a16:creationId xmlns:a16="http://schemas.microsoft.com/office/drawing/2014/main" id="{F0AB2514-6794-9B2F-CC0C-72190CE44052}"/>
              </a:ext>
            </a:extLst>
          </p:cNvPr>
          <p:cNvGrpSpPr>
            <a:grpSpLocks/>
          </p:cNvGrpSpPr>
          <p:nvPr/>
        </p:nvGrpSpPr>
        <p:grpSpPr bwMode="auto">
          <a:xfrm>
            <a:off x="3693068" y="3749894"/>
            <a:ext cx="592137" cy="457200"/>
            <a:chOff x="2208" y="2400"/>
            <a:chExt cx="412" cy="288"/>
          </a:xfrm>
        </p:grpSpPr>
        <p:sp>
          <p:nvSpPr>
            <p:cNvPr id="92" name="Line 18">
              <a:extLst>
                <a:ext uri="{FF2B5EF4-FFF2-40B4-BE49-F238E27FC236}">
                  <a16:creationId xmlns:a16="http://schemas.microsoft.com/office/drawing/2014/main" id="{5F3A9B95-EB8B-697C-64A3-2F551E19C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688"/>
              <a:ext cx="336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Text Box 19">
              <a:extLst>
                <a:ext uri="{FF2B5EF4-FFF2-40B4-BE49-F238E27FC236}">
                  <a16:creationId xmlns:a16="http://schemas.microsoft.com/office/drawing/2014/main" id="{AD16DDAD-55B8-C66A-016E-380424BB8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400"/>
              <a:ext cx="3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Narrow" pitchFamily="34" charset="0"/>
                  <a:ea typeface="宋体" panose="02010600030101010101" pitchFamily="2" charset="-122"/>
                </a:rPr>
                <a:t>Yes</a:t>
              </a:r>
            </a:p>
          </p:txBody>
        </p:sp>
      </p:grpSp>
      <p:grpSp>
        <p:nvGrpSpPr>
          <p:cNvPr id="94" name="Group 20">
            <a:extLst>
              <a:ext uri="{FF2B5EF4-FFF2-40B4-BE49-F238E27FC236}">
                <a16:creationId xmlns:a16="http://schemas.microsoft.com/office/drawing/2014/main" id="{ED9A3C66-4096-DB30-066B-DF41FC99ED9E}"/>
              </a:ext>
            </a:extLst>
          </p:cNvPr>
          <p:cNvGrpSpPr>
            <a:grpSpLocks/>
          </p:cNvGrpSpPr>
          <p:nvPr/>
        </p:nvGrpSpPr>
        <p:grpSpPr bwMode="auto">
          <a:xfrm>
            <a:off x="2715168" y="4511894"/>
            <a:ext cx="2290762" cy="457200"/>
            <a:chOff x="1440" y="2880"/>
            <a:chExt cx="960" cy="288"/>
          </a:xfrm>
        </p:grpSpPr>
        <p:sp>
          <p:nvSpPr>
            <p:cNvPr id="95" name="Line 21">
              <a:extLst>
                <a:ext uri="{FF2B5EF4-FFF2-40B4-BE49-F238E27FC236}">
                  <a16:creationId xmlns:a16="http://schemas.microsoft.com/office/drawing/2014/main" id="{FD94FDDA-E1AC-292B-6AE6-93166B73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22">
              <a:extLst>
                <a:ext uri="{FF2B5EF4-FFF2-40B4-BE49-F238E27FC236}">
                  <a16:creationId xmlns:a16="http://schemas.microsoft.com/office/drawing/2014/main" id="{FA617624-0787-0216-26B7-8C03A9F8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960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44">
            <a:extLst>
              <a:ext uri="{FF2B5EF4-FFF2-40B4-BE49-F238E27FC236}">
                <a16:creationId xmlns:a16="http://schemas.microsoft.com/office/drawing/2014/main" id="{25E9E57D-9332-2216-61CD-7FF2AC93737D}"/>
              </a:ext>
            </a:extLst>
          </p:cNvPr>
          <p:cNvGrpSpPr>
            <a:grpSpLocks/>
          </p:cNvGrpSpPr>
          <p:nvPr/>
        </p:nvGrpSpPr>
        <p:grpSpPr bwMode="auto">
          <a:xfrm>
            <a:off x="5004343" y="3283169"/>
            <a:ext cx="465137" cy="419100"/>
            <a:chOff x="3152800" y="2937204"/>
            <a:chExt cx="464344" cy="419788"/>
          </a:xfrm>
        </p:grpSpPr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1BDA4CE2-C4FA-C2BF-2D98-1E19ECF4A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326" y="2937204"/>
              <a:ext cx="0" cy="39593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14">
              <a:extLst>
                <a:ext uri="{FF2B5EF4-FFF2-40B4-BE49-F238E27FC236}">
                  <a16:creationId xmlns:a16="http://schemas.microsoft.com/office/drawing/2014/main" id="{41C44068-9264-E272-1AE5-23C76351D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800" y="2956285"/>
              <a:ext cx="464344" cy="400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Narrow" pitchFamily="34" charset="0"/>
                  <a:ea typeface="宋体" panose="02010600030101010101" pitchFamily="2" charset="-122"/>
                </a:rPr>
                <a:t>No</a:t>
              </a:r>
            </a:p>
          </p:txBody>
        </p:sp>
      </p:grpSp>
      <p:grpSp>
        <p:nvGrpSpPr>
          <p:cNvPr id="100" name="组合 45">
            <a:extLst>
              <a:ext uri="{FF2B5EF4-FFF2-40B4-BE49-F238E27FC236}">
                <a16:creationId xmlns:a16="http://schemas.microsoft.com/office/drawing/2014/main" id="{FCA0CA81-90AA-BBC2-3210-B8CC543CFEB3}"/>
              </a:ext>
            </a:extLst>
          </p:cNvPr>
          <p:cNvGrpSpPr>
            <a:grpSpLocks/>
          </p:cNvGrpSpPr>
          <p:nvPr/>
        </p:nvGrpSpPr>
        <p:grpSpPr bwMode="auto">
          <a:xfrm>
            <a:off x="5004343" y="4723032"/>
            <a:ext cx="465137" cy="419100"/>
            <a:chOff x="3152800" y="2937204"/>
            <a:chExt cx="464344" cy="419788"/>
          </a:xfrm>
        </p:grpSpPr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D8C393D2-2F08-E9DD-A4B7-F6D1D73A2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326" y="2937204"/>
              <a:ext cx="0" cy="39593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E2D504F5-BDCF-B2DF-3BB6-470C2BE86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800" y="2956285"/>
              <a:ext cx="464344" cy="400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Narrow" pitchFamily="34" charset="0"/>
                  <a:ea typeface="宋体" panose="02010600030101010101" pitchFamily="2" charset="-122"/>
                </a:rPr>
                <a:t>No</a:t>
              </a: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50B2A5-37C5-4AA7-9281-6A8C08330ECD}"/>
              </a:ext>
            </a:extLst>
          </p:cNvPr>
          <p:cNvSpPr txBox="1"/>
          <p:nvPr/>
        </p:nvSpPr>
        <p:spPr>
          <a:xfrm>
            <a:off x="415594" y="2479359"/>
            <a:ext cx="154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执行过程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C80B8-4E4C-4BC1-9793-2090325FEE72}"/>
              </a:ext>
            </a:extLst>
          </p:cNvPr>
          <p:cNvSpPr txBox="1"/>
          <p:nvPr/>
        </p:nvSpPr>
        <p:spPr>
          <a:xfrm>
            <a:off x="270588" y="533619"/>
            <a:ext cx="306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/>
              <a:t>A B</a:t>
            </a:r>
          </a:p>
          <a:p>
            <a:r>
              <a:rPr lang="zh-CN" altLang="en-US" sz="1800" dirty="0"/>
              <a:t>输入</a:t>
            </a:r>
            <a:r>
              <a:rPr lang="en-US" altLang="zh-CN" sz="1800" dirty="0"/>
              <a:t>a  b </a:t>
            </a:r>
            <a:r>
              <a:rPr lang="zh-CN" altLang="en-US" sz="1800" dirty="0"/>
              <a:t>两个数，输出其中较大的值</a:t>
            </a:r>
          </a:p>
          <a:p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9A56AD6-3FC3-4849-9506-E3BF2408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55" y="926801"/>
            <a:ext cx="4750042" cy="48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  <p:bldP spid="85" grpId="0" animBg="1"/>
      <p:bldP spid="86" grpId="0"/>
      <p:bldP spid="90" grpId="0" animBg="1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ECAB19A9-ABC4-49F0-85A1-F7288403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628775"/>
            <a:ext cx="4025900" cy="4535488"/>
          </a:xfrm>
          <a:prstGeom prst="rect">
            <a:avLst/>
          </a:prstGeom>
          <a:solidFill>
            <a:srgbClr val="E5FFFF"/>
          </a:solidFill>
          <a:ln w="28575">
            <a:solidFill>
              <a:sysClr val="windowText" lastClr="000000"/>
            </a:solidFill>
            <a:miter lim="800000"/>
          </a:ln>
          <a:effectLst>
            <a:outerShdw dist="107763" dir="2700000" algn="ctr" rotWithShape="0">
              <a:srgbClr val="FFFFF4"/>
            </a:outerShdw>
          </a:effectLst>
        </p:spPr>
        <p:txBody>
          <a:bodyPr/>
          <a:lstStyle/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Syntax:</a:t>
            </a:r>
          </a:p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表达式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1;</a:t>
            </a:r>
          </a:p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3200F96-549F-45BA-A752-D8B485EE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628775"/>
            <a:ext cx="3976688" cy="4535488"/>
          </a:xfrm>
          <a:prstGeom prst="rect">
            <a:avLst/>
          </a:prstGeom>
          <a:solidFill>
            <a:srgbClr val="E5FFFF"/>
          </a:solidFill>
          <a:ln w="28575">
            <a:solidFill>
              <a:sysClr val="windowText" lastClr="000000"/>
            </a:solidFill>
            <a:miter lim="800000"/>
          </a:ln>
          <a:effectLst>
            <a:outerShdw dist="107763" dir="2700000" algn="ctr" rotWithShape="0">
              <a:srgbClr val="FFFFF4"/>
            </a:outerShdw>
          </a:effectLst>
        </p:spPr>
        <p:txBody>
          <a:bodyPr/>
          <a:lstStyle/>
          <a:p>
            <a:pPr marL="0" marR="0" lvl="0" indent="5588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表达式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 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1;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3;</a:t>
            </a:r>
          </a:p>
          <a:p>
            <a:pPr marL="0" marR="0" lvl="0" indent="5588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} </a:t>
            </a:r>
          </a:p>
          <a:p>
            <a:pPr marL="0" marR="0" lvl="0" indent="5588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marR="0" lvl="0" indent="5588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2;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4;</a:t>
            </a:r>
          </a:p>
          <a:p>
            <a:pPr marL="0" marR="0" lvl="0" indent="5588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}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A2B0CA8-586B-4128-A08A-C16FDB4A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40" y="249555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1.2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用于双分支控制的条件语句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546C8-8B8F-4448-AB5A-B808AB45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548188"/>
            <a:ext cx="2881312" cy="1257300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7" rIns="92075" bIns="46037">
            <a:spAutoFit/>
          </a:bodyPr>
          <a:lstStyle>
            <a:lvl1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buClr>
                <a:srgbClr val="B33F1B"/>
              </a:buClr>
            </a:pPr>
            <a:r>
              <a:rPr lang="zh-CN" altLang="en-US" sz="28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即使分支中只有一条语句，大括号最好也不省略</a:t>
            </a:r>
            <a:endParaRPr lang="en-US" altLang="zh-CN" sz="28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479345-CAB4-4EA7-869B-73A3B95F3C3B}"/>
              </a:ext>
            </a:extLst>
          </p:cNvPr>
          <p:cNvSpPr txBox="1"/>
          <p:nvPr/>
        </p:nvSpPr>
        <p:spPr>
          <a:xfrm>
            <a:off x="543540" y="0"/>
            <a:ext cx="64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---if-else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语句</a:t>
            </a:r>
            <a:endParaRPr lang="zh-CN" altLang="en-US" sz="36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8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4F5E4B8F-13CF-CDC1-99C6-E47CA9E6E4EE}"/>
              </a:ext>
            </a:extLst>
          </p:cNvPr>
          <p:cNvGrpSpPr>
            <a:grpSpLocks/>
          </p:cNvGrpSpPr>
          <p:nvPr/>
        </p:nvGrpSpPr>
        <p:grpSpPr bwMode="auto">
          <a:xfrm>
            <a:off x="3857133" y="3858433"/>
            <a:ext cx="660400" cy="343283"/>
            <a:chOff x="3456" y="2400"/>
            <a:chExt cx="384" cy="288"/>
          </a:xfrm>
        </p:grpSpPr>
        <p:sp>
          <p:nvSpPr>
            <p:cNvPr id="3" name="Line 13">
              <a:extLst>
                <a:ext uri="{FF2B5EF4-FFF2-40B4-BE49-F238E27FC236}">
                  <a16:creationId xmlns:a16="http://schemas.microsoft.com/office/drawing/2014/main" id="{38BEB263-AF6F-2C86-553C-AFA865E59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078A2413-22FB-3CA3-60CB-A93F37E9B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0"/>
              <a:ext cx="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No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E00BAA29-4677-4EEF-92BE-F80C0C0BC0A3}"/>
              </a:ext>
            </a:extLst>
          </p:cNvPr>
          <p:cNvGrpSpPr>
            <a:grpSpLocks/>
          </p:cNvGrpSpPr>
          <p:nvPr/>
        </p:nvGrpSpPr>
        <p:grpSpPr bwMode="auto">
          <a:xfrm>
            <a:off x="1710833" y="3858433"/>
            <a:ext cx="708025" cy="343283"/>
            <a:chOff x="2208" y="2400"/>
            <a:chExt cx="412" cy="288"/>
          </a:xfrm>
        </p:grpSpPr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BBA5C07E-0D4D-93FA-437B-D3168106C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0B38942A-E113-0227-903D-8A061C991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400"/>
              <a:ext cx="3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Yes</a:t>
              </a:r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EC1BB3A2-0238-50E5-76A8-FEB0B75D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633" y="2867833"/>
            <a:ext cx="3136900" cy="457710"/>
          </a:xfrm>
          <a:prstGeom prst="parallelogram">
            <a:avLst>
              <a:gd name="adj" fmla="val 11875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Arial" pitchFamily="34" charset="0"/>
              </a:rPr>
              <a:t>输入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Arial" pitchFamily="34" charset="0"/>
              </a:rPr>
              <a:t>a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Arial" pitchFamily="34" charset="0"/>
              </a:rPr>
              <a:t>和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B82DA56-FC7F-DA6D-E1AF-BFD06246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944" y="4826949"/>
            <a:ext cx="2806700" cy="457710"/>
          </a:xfrm>
          <a:prstGeom prst="parallelogram">
            <a:avLst>
              <a:gd name="adj" fmla="val 10625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max</a:t>
            </a:r>
            <a:endParaRPr lang="en-US" altLang="zh-CN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4C386149-B050-0A92-3A32-04916B4E7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183" y="2563033"/>
            <a:ext cx="0" cy="22885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Font typeface="Monotype Sorts" charset="2"/>
              <a:buNone/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70C6763-AF40-E6D3-E634-67DE46EAC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183" y="3477433"/>
            <a:ext cx="0" cy="22885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Font typeface="Monotype Sorts" charset="2"/>
              <a:buNone/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69FB1A0-7F3A-A9A2-3CC4-D5066E34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783" y="3782233"/>
            <a:ext cx="1814513" cy="800993"/>
          </a:xfrm>
          <a:prstGeom prst="diamond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 &gt;= b?</a:t>
            </a:r>
            <a:endParaRPr lang="en-US" altLang="zh-CN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A881C43-99AE-1048-9855-88E3F1B9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33" y="4010833"/>
            <a:ext cx="1231900" cy="4577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max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sym typeface="Wingdings" pitchFamily="2" charset="2"/>
              </a:rPr>
              <a:t>= b</a:t>
            </a:r>
            <a:endParaRPr lang="en-US" altLang="zh-CN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4E35879-9A6C-89EE-CDA3-FEAF6F1D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21" y="4010833"/>
            <a:ext cx="1217612" cy="4577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max 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sym typeface="Wingdings" pitchFamily="2" charset="2"/>
              </a:rPr>
              <a:t>= a</a:t>
            </a:r>
            <a:endParaRPr lang="en-US" altLang="zh-CN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956A278B-9991-F925-49F9-3B75A837EE23}"/>
              </a:ext>
            </a:extLst>
          </p:cNvPr>
          <p:cNvGrpSpPr>
            <a:grpSpLocks/>
          </p:cNvGrpSpPr>
          <p:nvPr/>
        </p:nvGrpSpPr>
        <p:grpSpPr bwMode="auto">
          <a:xfrm>
            <a:off x="794846" y="4620433"/>
            <a:ext cx="1246187" cy="343283"/>
            <a:chOff x="1440" y="2880"/>
            <a:chExt cx="960" cy="288"/>
          </a:xfrm>
        </p:grpSpPr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43200DDD-212F-CC4D-FC03-645C9CCE3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CA414D94-411A-7ECF-3A19-EABCABFFB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CBA5879D-17DA-3CE3-11D8-5BC7E97A914A}"/>
              </a:ext>
            </a:extLst>
          </p:cNvPr>
          <p:cNvGrpSpPr>
            <a:grpSpLocks/>
          </p:cNvGrpSpPr>
          <p:nvPr/>
        </p:nvGrpSpPr>
        <p:grpSpPr bwMode="auto">
          <a:xfrm>
            <a:off x="4187333" y="4620433"/>
            <a:ext cx="1209675" cy="343283"/>
            <a:chOff x="3648" y="2880"/>
            <a:chExt cx="960" cy="288"/>
          </a:xfrm>
        </p:grpSpPr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F7EE45AC-9265-F049-4713-C8169DA6C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8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2E0BF256-6270-D2BA-13D5-8B20E2707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16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Font typeface="Monotype Sorts" charset="2"/>
                <a:buNone/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Line 26">
            <a:extLst>
              <a:ext uri="{FF2B5EF4-FFF2-40B4-BE49-F238E27FC236}">
                <a16:creationId xmlns:a16="http://schemas.microsoft.com/office/drawing/2014/main" id="{0885280B-B55F-74AB-A3F9-3E063DAB5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183" y="5534833"/>
            <a:ext cx="0" cy="22885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Font typeface="Monotype Sorts" charset="2"/>
              <a:buNone/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7">
            <a:extLst>
              <a:ext uri="{FF2B5EF4-FFF2-40B4-BE49-F238E27FC236}">
                <a16:creationId xmlns:a16="http://schemas.microsoft.com/office/drawing/2014/main" id="{0EA95B35-9D29-4F50-12A7-7D9975274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021" y="2105833"/>
            <a:ext cx="1325562" cy="379041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>
              <a:buFont typeface="Monotype Sorts" charset="2"/>
              <a:buNone/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8">
            <a:extLst>
              <a:ext uri="{FF2B5EF4-FFF2-40B4-BE49-F238E27FC236}">
                <a16:creationId xmlns:a16="http://schemas.microsoft.com/office/drawing/2014/main" id="{15A61AF4-B25D-4B14-FA5F-35BA0B64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083" y="2105833"/>
            <a:ext cx="1317625" cy="343283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Start</a:t>
            </a:r>
          </a:p>
        </p:txBody>
      </p:sp>
      <p:sp>
        <p:nvSpPr>
          <p:cNvPr id="24" name="AutoShape 29">
            <a:extLst>
              <a:ext uri="{FF2B5EF4-FFF2-40B4-BE49-F238E27FC236}">
                <a16:creationId xmlns:a16="http://schemas.microsoft.com/office/drawing/2014/main" id="{06F16047-8277-6E25-FD18-50317F99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021" y="5826933"/>
            <a:ext cx="1325562" cy="379041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>
              <a:buFont typeface="Monotype Sorts" charset="2"/>
              <a:buNone/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A9A9004E-920C-A076-FA8F-58B8FA4D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083" y="5826933"/>
            <a:ext cx="1317625" cy="343283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End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F91BC3-A734-B66A-C304-E8BFDE8BD589}"/>
              </a:ext>
            </a:extLst>
          </p:cNvPr>
          <p:cNvSpPr txBox="1"/>
          <p:nvPr/>
        </p:nvSpPr>
        <p:spPr>
          <a:xfrm>
            <a:off x="732619" y="652026"/>
            <a:ext cx="1969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流程图：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F278C4-5F40-F4F7-C6F9-B7D0C668FC9A}"/>
              </a:ext>
            </a:extLst>
          </p:cNvPr>
          <p:cNvSpPr txBox="1"/>
          <p:nvPr/>
        </p:nvSpPr>
        <p:spPr>
          <a:xfrm>
            <a:off x="6939280" y="46736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A90CB10-515D-4CA6-BCA1-74B71171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51" y="1236802"/>
            <a:ext cx="5179800" cy="46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/>
      <p:bldP spid="24" grpId="0" animBg="1"/>
      <p:bldP spid="25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4">
            <a:extLst>
              <a:ext uri="{FF2B5EF4-FFF2-40B4-BE49-F238E27FC236}">
                <a16:creationId xmlns:a16="http://schemas.microsoft.com/office/drawing/2014/main" id="{96DA710D-78DB-4A29-951F-575C7286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12875"/>
            <a:ext cx="3592513" cy="4968875"/>
          </a:xfrm>
          <a:prstGeom prst="rect">
            <a:avLst/>
          </a:prstGeom>
          <a:solidFill>
            <a:srgbClr val="E5FFFF"/>
          </a:solidFill>
          <a:ln w="28575">
            <a:solidFill>
              <a:sysClr val="windowText" lastClr="000000"/>
            </a:solidFill>
            <a:miter lim="800000"/>
          </a:ln>
          <a:effectLst/>
        </p:spPr>
        <p:txBody>
          <a:bodyPr/>
          <a:lstStyle/>
          <a:p>
            <a:pPr marL="170180" marR="0" lvl="1" indent="0" defTabSz="914400" eaLnBrk="1" fontAlgn="base" latinLnBrk="0" hangingPunct="1">
              <a:lnSpc>
                <a:spcPct val="12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级联式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语句：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else-if</a:t>
            </a:r>
          </a:p>
          <a:p>
            <a:pPr marL="170180" marR="0" lvl="1" indent="0" defTabSz="914400" eaLnBrk="1" fontAlgn="base" latinLnBrk="0" hangingPunct="1">
              <a:lnSpc>
                <a:spcPct val="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0180" marR="0" lvl="1" indent="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Step a</a:t>
            </a:r>
          </a:p>
          <a:p>
            <a:pPr marL="170180" marR="0" lvl="1" indent="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1)</a:t>
            </a:r>
          </a:p>
          <a:p>
            <a:pPr marL="170180" marR="0" lvl="1" indent="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Step m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}</a:t>
            </a:r>
          </a:p>
          <a:p>
            <a:pPr marL="170180" marR="0" lvl="1" indent="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2) 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Step n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Step x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} </a:t>
            </a:r>
          </a:p>
          <a:p>
            <a:pPr marL="0" marR="0" lvl="0" indent="55880" defTabSz="91440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Step z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00A7F87C-6E04-462C-AF21-4B2EB1A2594C}"/>
              </a:ext>
            </a:extLst>
          </p:cNvPr>
          <p:cNvGrpSpPr>
            <a:grpSpLocks/>
          </p:cNvGrpSpPr>
          <p:nvPr/>
        </p:nvGrpSpPr>
        <p:grpSpPr bwMode="auto">
          <a:xfrm>
            <a:off x="5264150" y="1773238"/>
            <a:ext cx="4090988" cy="4087812"/>
            <a:chOff x="2154" y="1117"/>
            <a:chExt cx="2379" cy="2575"/>
          </a:xfrm>
        </p:grpSpPr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39B1CEFF-D37C-405D-A48B-913B334E9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9" y="1117"/>
              <a:ext cx="0" cy="236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AutoShape 44">
              <a:extLst>
                <a:ext uri="{FF2B5EF4-FFF2-40B4-BE49-F238E27FC236}">
                  <a16:creationId xmlns:a16="http://schemas.microsoft.com/office/drawing/2014/main" id="{9A17BC49-FD1B-42DC-91E2-D350D895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352"/>
              <a:ext cx="862" cy="585"/>
            </a:xfrm>
            <a:prstGeom prst="diamond">
              <a:avLst/>
            </a:prstGeom>
            <a:solidFill>
              <a:srgbClr val="FF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" name="Line 45">
              <a:extLst>
                <a:ext uri="{FF2B5EF4-FFF2-40B4-BE49-F238E27FC236}">
                  <a16:creationId xmlns:a16="http://schemas.microsoft.com/office/drawing/2014/main" id="{651EE994-ECB7-4CE5-8B20-525FC7CF5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1944"/>
              <a:ext cx="0" cy="19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48">
              <a:extLst>
                <a:ext uri="{FF2B5EF4-FFF2-40B4-BE49-F238E27FC236}">
                  <a16:creationId xmlns:a16="http://schemas.microsoft.com/office/drawing/2014/main" id="{C7DC45AB-F9E3-412E-893D-648A56302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452"/>
              <a:ext cx="840" cy="240"/>
            </a:xfrm>
            <a:prstGeom prst="rect">
              <a:avLst/>
            </a:prstGeom>
            <a:solidFill>
              <a:srgbClr val="FF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Step z</a:t>
              </a:r>
            </a:p>
          </p:txBody>
        </p:sp>
        <p:sp>
          <p:nvSpPr>
            <p:cNvPr id="33" name="Text Box 50">
              <a:extLst>
                <a:ext uri="{FF2B5EF4-FFF2-40B4-BE49-F238E27FC236}">
                  <a16:creationId xmlns:a16="http://schemas.microsoft.com/office/drawing/2014/main" id="{9DD826DE-74E5-4730-9167-6C836431A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1344"/>
              <a:ext cx="215" cy="25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51">
              <a:extLst>
                <a:ext uri="{FF2B5EF4-FFF2-40B4-BE49-F238E27FC236}">
                  <a16:creationId xmlns:a16="http://schemas.microsoft.com/office/drawing/2014/main" id="{815CA0A7-4E99-47DB-A934-049DFF13D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9" y="2387"/>
              <a:ext cx="0" cy="1041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52">
              <a:extLst>
                <a:ext uri="{FF2B5EF4-FFF2-40B4-BE49-F238E27FC236}">
                  <a16:creationId xmlns:a16="http://schemas.microsoft.com/office/drawing/2014/main" id="{FEE463EA-9FA6-416D-84BE-BB7DAD77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1947"/>
              <a:ext cx="862" cy="580"/>
            </a:xfrm>
            <a:prstGeom prst="diamond">
              <a:avLst/>
            </a:prstGeom>
            <a:solidFill>
              <a:srgbClr val="FF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AE950E8E-7AA7-40E3-A7EF-ABE6D75EA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" y="1645"/>
              <a:ext cx="450" cy="288"/>
              <a:chOff x="3787" y="1645"/>
              <a:chExt cx="592" cy="288"/>
            </a:xfrm>
          </p:grpSpPr>
          <p:sp>
            <p:nvSpPr>
              <p:cNvPr id="50" name="Line 38">
                <a:extLst>
                  <a:ext uri="{FF2B5EF4-FFF2-40B4-BE49-F238E27FC236}">
                    <a16:creationId xmlns:a16="http://schemas.microsoft.com/office/drawing/2014/main" id="{FE60CFCE-E868-48DD-A419-8B6F1DA9C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87" y="1647"/>
                <a:ext cx="589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rgbClr val="2F2F2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40">
                <a:extLst>
                  <a:ext uri="{FF2B5EF4-FFF2-40B4-BE49-F238E27FC236}">
                    <a16:creationId xmlns:a16="http://schemas.microsoft.com/office/drawing/2014/main" id="{1E78418D-D256-4DF4-8A38-33BC7C54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9" y="1645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rgbClr val="2F2F2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44E73FDF-CEC1-4E3E-ACAF-F07D23236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3" y="3214"/>
              <a:ext cx="165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46">
              <a:extLst>
                <a:ext uri="{FF2B5EF4-FFF2-40B4-BE49-F238E27FC236}">
                  <a16:creationId xmlns:a16="http://schemas.microsoft.com/office/drawing/2014/main" id="{56F4B26A-B075-42D9-B153-3EF776F9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143"/>
              <a:ext cx="511" cy="288"/>
            </a:xfrm>
            <a:prstGeom prst="rect">
              <a:avLst/>
            </a:prstGeom>
            <a:solidFill>
              <a:srgbClr val="CC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Step m</a:t>
              </a:r>
            </a:p>
          </p:txBody>
        </p:sp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0FAEEE98-8EE6-4611-934A-7405EB0B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729"/>
              <a:ext cx="495" cy="288"/>
            </a:xfrm>
            <a:prstGeom prst="rect">
              <a:avLst/>
            </a:prstGeom>
            <a:solidFill>
              <a:srgbClr val="CC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Step n</a:t>
              </a:r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AEF4DA75-41F3-40B5-A6D5-7F03905B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1842"/>
              <a:ext cx="207" cy="25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54">
              <a:extLst>
                <a:ext uri="{FF2B5EF4-FFF2-40B4-BE49-F238E27FC236}">
                  <a16:creationId xmlns:a16="http://schemas.microsoft.com/office/drawing/2014/main" id="{05B373DA-5CD7-4991-9645-D2FEBC4DA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2478"/>
              <a:ext cx="207" cy="25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55">
              <a:extLst>
                <a:ext uri="{FF2B5EF4-FFF2-40B4-BE49-F238E27FC236}">
                  <a16:creationId xmlns:a16="http://schemas.microsoft.com/office/drawing/2014/main" id="{31D4E9EC-6E24-4126-B611-921B70FEA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1955"/>
              <a:ext cx="215" cy="252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E81ABF13-7055-420F-A62B-67A37E30B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734"/>
              <a:ext cx="567" cy="288"/>
            </a:xfrm>
            <a:prstGeom prst="rect">
              <a:avLst/>
            </a:prstGeom>
            <a:solidFill>
              <a:srgbClr val="FFFFCC"/>
            </a:solidFill>
            <a:ln w="1905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59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Step x</a:t>
              </a:r>
            </a:p>
          </p:txBody>
        </p:sp>
        <p:sp>
          <p:nvSpPr>
            <p:cNvPr id="44" name="Line 57">
              <a:extLst>
                <a:ext uri="{FF2B5EF4-FFF2-40B4-BE49-F238E27FC236}">
                  <a16:creationId xmlns:a16="http://schemas.microsoft.com/office/drawing/2014/main" id="{E0BF95C8-59D6-4E33-A06B-4FDABD2F0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2537"/>
              <a:ext cx="0" cy="19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5" name="Group 50">
              <a:extLst>
                <a:ext uri="{FF2B5EF4-FFF2-40B4-BE49-F238E27FC236}">
                  <a16:creationId xmlns:a16="http://schemas.microsoft.com/office/drawing/2014/main" id="{F2D67546-69BE-49A3-92B8-7012691EF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2237"/>
              <a:ext cx="321" cy="497"/>
              <a:chOff x="3920" y="2237"/>
              <a:chExt cx="409" cy="497"/>
            </a:xfrm>
          </p:grpSpPr>
          <p:sp>
            <p:nvSpPr>
              <p:cNvPr id="48" name="Line 38">
                <a:extLst>
                  <a:ext uri="{FF2B5EF4-FFF2-40B4-BE49-F238E27FC236}">
                    <a16:creationId xmlns:a16="http://schemas.microsoft.com/office/drawing/2014/main" id="{A89D1B5F-EC20-4E67-98A5-7212C0037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0" y="2237"/>
                <a:ext cx="407" cy="0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rgbClr val="2F2F2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91AD8788-F9E2-4872-83A7-C2CFD6875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9" y="2240"/>
                <a:ext cx="0" cy="49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90000"/>
                  </a:lnSpc>
                  <a:spcBef>
                    <a:spcPts val="588"/>
                  </a:spcBef>
                  <a:spcAft>
                    <a:spcPts val="588"/>
                  </a:spcAft>
                  <a:buClr>
                    <a:srgbClr val="2F2F2F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160B0EE9-2E6B-4557-AC7F-B37E9FA6D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" y="3022"/>
              <a:ext cx="0" cy="19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FA97ED6F-2F2A-462F-937F-6890E694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3022"/>
              <a:ext cx="0" cy="19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498CA3EB-D253-4354-87B9-2F46FAA8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1" y="525463"/>
            <a:ext cx="94392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F2F2F"/>
                </a:solidFill>
              </a:rPr>
              <a:t>1.3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多分支控制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的条件语句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C82802-B24D-4AB6-9F62-49FE52D0C331}"/>
              </a:ext>
            </a:extLst>
          </p:cNvPr>
          <p:cNvSpPr txBox="1"/>
          <p:nvPr/>
        </p:nvSpPr>
        <p:spPr>
          <a:xfrm>
            <a:off x="233681" y="0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---else-if</a:t>
            </a:r>
            <a:endParaRPr lang="zh-CN" altLang="en-US" sz="32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93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504A8A9-D333-E8B1-593B-2E3D4717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7" y="2279535"/>
            <a:ext cx="6175454" cy="19612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B57351-9CEA-4AF0-98DA-F2D1830E3E52}"/>
              </a:ext>
            </a:extLst>
          </p:cNvPr>
          <p:cNvSpPr txBox="1"/>
          <p:nvPr/>
        </p:nvSpPr>
        <p:spPr>
          <a:xfrm>
            <a:off x="830423" y="283771"/>
            <a:ext cx="291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6FBDF6-3AA0-459F-83EE-D093ACF12E97}"/>
              </a:ext>
            </a:extLst>
          </p:cNvPr>
          <p:cNvSpPr txBox="1"/>
          <p:nvPr/>
        </p:nvSpPr>
        <p:spPr>
          <a:xfrm>
            <a:off x="830423" y="1033091"/>
            <a:ext cx="455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/>
              <a:t>3</a:t>
            </a:r>
            <a:r>
              <a:rPr lang="zh-CN" altLang="en-US" dirty="0"/>
              <a:t>个数的最大值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a  b c </a:t>
            </a:r>
            <a:r>
              <a:rPr lang="zh-CN" altLang="en-US" dirty="0"/>
              <a:t>三个数，输出其中较大的值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3FFF3C-4709-4922-B4C6-2509F5C2C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11" y="868546"/>
            <a:ext cx="5996512" cy="5522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991BD6-8596-4358-8CA1-DF97DAB28C62}"/>
              </a:ext>
            </a:extLst>
          </p:cNvPr>
          <p:cNvSpPr/>
          <p:nvPr/>
        </p:nvSpPr>
        <p:spPr>
          <a:xfrm>
            <a:off x="6238294" y="3125755"/>
            <a:ext cx="4314628" cy="22300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矩形 3"/>
          <p:cNvSpPr/>
          <p:nvPr/>
        </p:nvSpPr>
        <p:spPr>
          <a:xfrm>
            <a:off x="0" y="1633492"/>
            <a:ext cx="12192000" cy="369025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69" name="图片 2"/>
          <p:cNvPicPr>
            <a:picLocks noChangeAspect="1"/>
          </p:cNvPicPr>
          <p:nvPr/>
        </p:nvPicPr>
        <p:blipFill rotWithShape="1">
          <a:blip r:embed="rId2" cstate="print"/>
          <a:srcRect l="31112" r="48594"/>
          <a:stretch>
            <a:fillRect/>
          </a:stretch>
        </p:blipFill>
        <p:spPr>
          <a:xfrm>
            <a:off x="1370831" y="1284279"/>
            <a:ext cx="2009183" cy="5573721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</p:pic>
      <p:cxnSp>
        <p:nvCxnSpPr>
          <p:cNvPr id="3145730" name="直接连接符 5"/>
          <p:cNvCxnSpPr/>
          <p:nvPr/>
        </p:nvCxnSpPr>
        <p:spPr>
          <a:xfrm>
            <a:off x="1077687" y="0"/>
            <a:ext cx="0" cy="2841171"/>
          </a:xfrm>
          <a:prstGeom prst="line">
            <a:avLst/>
          </a:prstGeom>
          <a:ln w="63500">
            <a:gradFill>
              <a:gsLst>
                <a:gs pos="0">
                  <a:srgbClr val="A40137"/>
                </a:gs>
                <a:gs pos="100000">
                  <a:srgbClr val="0B014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6"/>
          <p:cNvCxnSpPr/>
          <p:nvPr/>
        </p:nvCxnSpPr>
        <p:spPr>
          <a:xfrm>
            <a:off x="12192000" y="2057399"/>
            <a:ext cx="0" cy="2841171"/>
          </a:xfrm>
          <a:prstGeom prst="line">
            <a:avLst/>
          </a:prstGeom>
          <a:ln w="76200">
            <a:solidFill>
              <a:srgbClr val="A40137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0" name="图片 9"/>
          <p:cNvPicPr>
            <a:picLocks noChangeAspect="1"/>
          </p:cNvPicPr>
          <p:nvPr/>
        </p:nvPicPr>
        <p:blipFill rotWithShape="1">
          <a:blip r:embed="rId3" cstate="print"/>
          <a:srcRect t="34602" r="39309" b="12452"/>
          <a:stretch>
            <a:fillRect/>
          </a:stretch>
        </p:blipFill>
        <p:spPr>
          <a:xfrm>
            <a:off x="8390238" y="3665783"/>
            <a:ext cx="3801761" cy="1657964"/>
          </a:xfrm>
          <a:prstGeom prst="rect">
            <a:avLst/>
          </a:prstGeom>
        </p:spPr>
      </p:pic>
      <p:sp>
        <p:nvSpPr>
          <p:cNvPr id="1048664" name="矩形 10"/>
          <p:cNvSpPr/>
          <p:nvPr/>
        </p:nvSpPr>
        <p:spPr>
          <a:xfrm>
            <a:off x="6507491" y="2497940"/>
            <a:ext cx="1541417" cy="428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rgbClr val="A40137"/>
                    </a:gs>
                    <a:gs pos="100000">
                      <a:srgbClr val="0B0140"/>
                    </a:gs>
                  </a:gsLst>
                  <a:lin ang="2700000" scaled="1"/>
                </a:gradFill>
                <a:cs typeface="+mn-ea"/>
                <a:sym typeface="+mn-lt"/>
              </a:rPr>
              <a:t>PART TWO</a:t>
            </a:r>
            <a:endParaRPr lang="zh-CN" altLang="en-US" sz="2400" dirty="0">
              <a:gradFill flip="none" rotWithShape="1">
                <a:gsLst>
                  <a:gs pos="0">
                    <a:srgbClr val="A40137"/>
                  </a:gs>
                  <a:gs pos="100000">
                    <a:srgbClr val="0B0140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1048665" name="文本框 11"/>
          <p:cNvSpPr txBox="1"/>
          <p:nvPr/>
        </p:nvSpPr>
        <p:spPr>
          <a:xfrm>
            <a:off x="5221387" y="3238268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for </a:t>
            </a:r>
            <a:r>
              <a:rPr lang="zh-CN" altLang="en-US" sz="40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循环语句介绍</a:t>
            </a:r>
            <a:endParaRPr lang="zh-CN" altLang="en-US" sz="4000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667" name="文本框 13"/>
          <p:cNvSpPr txBox="1"/>
          <p:nvPr/>
        </p:nvSpPr>
        <p:spPr>
          <a:xfrm>
            <a:off x="1768143" y="1939277"/>
            <a:ext cx="1178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>
                  <a:gsLst>
                    <a:gs pos="68000">
                      <a:schemeClr val="bg1"/>
                    </a:gs>
                    <a:gs pos="100000">
                      <a:srgbClr val="0D0143"/>
                    </a:gs>
                  </a:gsLst>
                  <a:lin ang="0" scaled="0"/>
                </a:gradFill>
                <a:cs typeface="+mn-ea"/>
                <a:sym typeface="+mn-lt"/>
              </a:rPr>
              <a:t>02</a:t>
            </a:r>
            <a:endParaRPr lang="zh-CN" altLang="en-US" sz="6600" dirty="0">
              <a:gradFill>
                <a:gsLst>
                  <a:gs pos="68000">
                    <a:schemeClr val="bg1"/>
                  </a:gs>
                  <a:gs pos="100000">
                    <a:srgbClr val="0D0143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1048668" name="文本框 14"/>
          <p:cNvSpPr txBox="1"/>
          <p:nvPr/>
        </p:nvSpPr>
        <p:spPr>
          <a:xfrm>
            <a:off x="1806863" y="2914167"/>
            <a:ext cx="109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gradFill>
                  <a:gsLst>
                    <a:gs pos="19000">
                      <a:schemeClr val="bg1"/>
                    </a:gs>
                    <a:gs pos="100000">
                      <a:srgbClr val="0D0143"/>
                    </a:gs>
                  </a:gsLst>
                  <a:lin ang="5400000" scaled="0"/>
                </a:gradFill>
                <a:cs typeface="+mn-ea"/>
                <a:sym typeface="+mn-lt"/>
              </a:rPr>
              <a:t>PART</a:t>
            </a:r>
            <a:endParaRPr lang="zh-CN" altLang="en-US" sz="1600" dirty="0">
              <a:gradFill>
                <a:gsLst>
                  <a:gs pos="19000">
                    <a:schemeClr val="bg1"/>
                  </a:gs>
                  <a:gs pos="100000">
                    <a:srgbClr val="0D0143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29398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1.85185E-6 L -0.14075 1.85185E-6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3.33333E-6 L 0.15104 -3.33333E-6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bldLvl="0" animBg="1"/>
      <p:bldP spid="1048664" grpId="0"/>
      <p:bldP spid="1048664" grpId="1"/>
      <p:bldP spid="1048665" grpId="0"/>
      <p:bldP spid="1048665" grpId="1"/>
      <p:bldP spid="1048667" grpId="0"/>
      <p:bldP spid="10486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EE063-4B68-DF7E-0735-3FF15765286F}"/>
              </a:ext>
            </a:extLst>
          </p:cNvPr>
          <p:cNvSpPr txBox="1"/>
          <p:nvPr/>
        </p:nvSpPr>
        <p:spPr>
          <a:xfrm>
            <a:off x="281645" y="290770"/>
            <a:ext cx="400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CD2FB0-58E5-B475-CA41-9BEC8145B0E8}"/>
              </a:ext>
            </a:extLst>
          </p:cNvPr>
          <p:cNvSpPr txBox="1"/>
          <p:nvPr/>
        </p:nvSpPr>
        <p:spPr>
          <a:xfrm>
            <a:off x="1391920" y="1005245"/>
            <a:ext cx="6969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itchFamily="2" charset="-122"/>
                <a:cs typeface="Courier New" pitchFamily="49" charset="0"/>
              </a:rPr>
              <a:t>for</a:t>
            </a:r>
            <a:r>
              <a:rPr lang="en-US" altLang="zh-CN" sz="2000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(</a:t>
            </a:r>
            <a:r>
              <a:rPr lang="zh-CN" altLang="en-US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1 ;   </a:t>
            </a:r>
            <a:r>
              <a:rPr lang="zh-CN" altLang="en-US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2;   </a:t>
            </a:r>
            <a:r>
              <a:rPr lang="zh-CN" altLang="en-US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3</a:t>
            </a:r>
            <a:r>
              <a:rPr lang="en-US" altLang="zh-CN" sz="18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56C61-B1BC-B946-9479-E6317FA37134}"/>
              </a:ext>
            </a:extLst>
          </p:cNvPr>
          <p:cNvSpPr txBox="1"/>
          <p:nvPr/>
        </p:nvSpPr>
        <p:spPr>
          <a:xfrm>
            <a:off x="609600" y="985520"/>
            <a:ext cx="311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语法形式：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0AF4F8-1311-1765-7032-491FA83ABD41}"/>
              </a:ext>
            </a:extLst>
          </p:cNvPr>
          <p:cNvSpPr txBox="1"/>
          <p:nvPr/>
        </p:nvSpPr>
        <p:spPr>
          <a:xfrm>
            <a:off x="609600" y="1638441"/>
            <a:ext cx="61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（循环初始值；循环条件；循环增量）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58A344-D8D9-EBC6-FE69-CCC298712B18}"/>
              </a:ext>
            </a:extLst>
          </p:cNvPr>
          <p:cNvSpPr txBox="1"/>
          <p:nvPr/>
        </p:nvSpPr>
        <p:spPr>
          <a:xfrm>
            <a:off x="701040" y="2291362"/>
            <a:ext cx="10038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圆括号内的三个表达式用分号“；”隔开；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称为循环初始化表达式，通常为赋值表达式；</a:t>
            </a:r>
            <a:endParaRPr lang="en-US" altLang="zh-CN" sz="2400" dirty="0">
              <a:highlight>
                <a:srgbClr val="00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称为循环条件表达式，通常为关系或逻辑表达式；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highlight>
                  <a:srgbClr val="00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称为循环增量表达式，通常为赋值表达式，增量大小通常称为步长；</a:t>
            </a:r>
            <a:endParaRPr lang="en-US" altLang="zh-CN" sz="2400" dirty="0">
              <a:highlight>
                <a:srgbClr val="00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语句成为循环体，可以是单个语句，也可以是多个语句。</a:t>
            </a:r>
          </a:p>
        </p:txBody>
      </p:sp>
    </p:spTree>
    <p:extLst>
      <p:ext uri="{BB962C8B-B14F-4D97-AF65-F5344CB8AC3E}">
        <p14:creationId xmlns:p14="http://schemas.microsoft.com/office/powerpoint/2010/main" val="417956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6EBE284F-FB17-EF39-6ECB-C62056DA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82575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</a:rPr>
              <a:t>循环控制结构与循环语句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893DE87C-3EB5-94D9-539B-FD951C02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2714625"/>
            <a:ext cx="2787650" cy="1825625"/>
          </a:xfrm>
          <a:prstGeom prst="wedgeEllipseCallout">
            <a:avLst>
              <a:gd name="adj1" fmla="val 24750"/>
              <a:gd name="adj2" fmla="val 50139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如何确定程序的输入和输出呢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EAFFD99-931A-21B3-300B-B382B8F2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484313"/>
            <a:ext cx="6134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2F2F2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读入</a:t>
            </a:r>
            <a:r>
              <a:rPr lang="en-US" altLang="zh-CN" sz="2800" dirty="0">
                <a:solidFill>
                  <a:srgbClr val="2F2F2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5</a:t>
            </a:r>
            <a:r>
              <a:rPr lang="zh-CN" altLang="en-US" sz="2800" dirty="0">
                <a:solidFill>
                  <a:srgbClr val="2F2F2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个整数，计算并显示它们的和</a:t>
            </a:r>
            <a:r>
              <a:rPr lang="en-US" altLang="zh-CN" sz="2800" dirty="0">
                <a:solidFill>
                  <a:srgbClr val="2F2F2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.</a:t>
            </a:r>
            <a:endParaRPr lang="zh-CN" altLang="en-US" sz="2800" dirty="0">
              <a:solidFill>
                <a:srgbClr val="2F2F2F"/>
              </a:solidFill>
              <a:latin typeface="Arial" panose="020B0604020202020204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A39815DE-9008-A3E8-097D-225E38AF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3762375"/>
            <a:ext cx="4210050" cy="225901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Input : 	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个整数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n1, n2, n3, n4, n5 </a:t>
            </a: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Output: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n1, n2, n3, n4, n5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的和</a:t>
            </a: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Input example: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2   3   4   5   6</a:t>
            </a: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Output example: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88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6" name="Picture 12" descr="E:\剪贴画\思考问题的卡通男孩.jpg">
            <a:extLst>
              <a:ext uri="{FF2B5EF4-FFF2-40B4-BE49-F238E27FC236}">
                <a16:creationId xmlns:a16="http://schemas.microsoft.com/office/drawing/2014/main" id="{2DBC2E9A-16EF-750B-2D3F-7B9C24DE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357688"/>
            <a:ext cx="118903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5">
            <a:extLst>
              <a:ext uri="{FF2B5EF4-FFF2-40B4-BE49-F238E27FC236}">
                <a16:creationId xmlns:a16="http://schemas.microsoft.com/office/drawing/2014/main" id="{988616FF-73C7-F5E1-D5EE-CC82EAD9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500313"/>
            <a:ext cx="2755900" cy="1182687"/>
          </a:xfrm>
          <a:prstGeom prst="wedgeEllipseCallout">
            <a:avLst>
              <a:gd name="adj1" fmla="val -30000"/>
              <a:gd name="adj2" fmla="val 67741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为什么要用循环结构呢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8" name="图片 7" descr="Image3.jpg">
            <a:extLst>
              <a:ext uri="{FF2B5EF4-FFF2-40B4-BE49-F238E27FC236}">
                <a16:creationId xmlns:a16="http://schemas.microsoft.com/office/drawing/2014/main" id="{C909E282-0875-E83F-55F8-5F214D25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538" y="4500563"/>
            <a:ext cx="912812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灯片编号占位符 13">
            <a:extLst>
              <a:ext uri="{FF2B5EF4-FFF2-40B4-BE49-F238E27FC236}">
                <a16:creationId xmlns:a16="http://schemas.microsoft.com/office/drawing/2014/main" id="{9F8F9A20-5D29-5DA2-34A8-B748211C1347}"/>
              </a:ext>
            </a:extLst>
          </p:cNvPr>
          <p:cNvSpPr txBox="1">
            <a:spLocks/>
          </p:cNvSpPr>
          <p:nvPr/>
        </p:nvSpPr>
        <p:spPr>
          <a:xfrm>
            <a:off x="87693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fld id="{DBA51AA6-E6B2-46F1-9034-3CC3E4E6BCE3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t>17</a:t>
            </a:fld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/91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73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build="allAtOnce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>
            <a:extLst>
              <a:ext uri="{FF2B5EF4-FFF2-40B4-BE49-F238E27FC236}">
                <a16:creationId xmlns:a16="http://schemas.microsoft.com/office/drawing/2014/main" id="{7DCEC139-D685-437B-6097-A58744EF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746750"/>
            <a:ext cx="1247775" cy="431800"/>
          </a:xfrm>
          <a:prstGeom prst="roundRect">
            <a:avLst>
              <a:gd name="adj" fmla="val 50000"/>
            </a:avLst>
          </a:prstGeom>
          <a:solidFill>
            <a:srgbClr val="FFFFF4">
              <a:lumMod val="9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51520FE1-5D88-986E-5443-7A4F5AA68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763713"/>
            <a:ext cx="1587" cy="287337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42AD4381-5C32-D5BB-7B95-C875E05C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2382838"/>
            <a:ext cx="1587" cy="288925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2C4C1967-1FDB-9531-582C-4DFCFF726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2974975"/>
            <a:ext cx="1587" cy="287338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9CAD12AE-17E1-1D9F-4245-8C17A976D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3586163"/>
            <a:ext cx="1587" cy="287337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6692BF91-F244-D7E6-2918-09C72E9BD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4211638"/>
            <a:ext cx="1587" cy="252412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EDADF60E-D7FB-97BA-13D2-983574D02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8" y="4973638"/>
            <a:ext cx="1587" cy="250825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9F06E0B3-7833-218C-63F1-E55DB95A0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149350"/>
            <a:ext cx="1587" cy="288925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539E7332-6AAE-DA1B-BF83-7D2A91C97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8" y="5530850"/>
            <a:ext cx="1587" cy="252413"/>
          </a:xfrm>
          <a:prstGeom prst="line">
            <a:avLst/>
          </a:prstGeom>
          <a:noFill/>
          <a:ln w="25400" cap="sq">
            <a:solidFill>
              <a:sysClr val="windowText" lastClr="00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AutoShape 11">
            <a:extLst>
              <a:ext uri="{FF2B5EF4-FFF2-40B4-BE49-F238E27FC236}">
                <a16:creationId xmlns:a16="http://schemas.microsoft.com/office/drawing/2014/main" id="{D59F5B04-A52D-B656-F087-F93FED18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1436688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Input n1</a:t>
            </a:r>
          </a:p>
        </p:txBody>
      </p:sp>
      <p:sp>
        <p:nvSpPr>
          <p:cNvPr id="53" name="AutoShape 12">
            <a:extLst>
              <a:ext uri="{FF2B5EF4-FFF2-40B4-BE49-F238E27FC236}">
                <a16:creationId xmlns:a16="http://schemas.microsoft.com/office/drawing/2014/main" id="{35F13325-ED2D-356C-796F-E79A6102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046288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Input n2</a:t>
            </a:r>
          </a:p>
        </p:txBody>
      </p:sp>
      <p:sp>
        <p:nvSpPr>
          <p:cNvPr id="54" name="AutoShape 13">
            <a:extLst>
              <a:ext uri="{FF2B5EF4-FFF2-40B4-BE49-F238E27FC236}">
                <a16:creationId xmlns:a16="http://schemas.microsoft.com/office/drawing/2014/main" id="{40BEBA5B-7C2D-8882-BE0A-B68BE9CB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2655888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Input n3</a:t>
            </a:r>
          </a:p>
        </p:txBody>
      </p:sp>
      <p:sp>
        <p:nvSpPr>
          <p:cNvPr id="55" name="AutoShape 14">
            <a:extLst>
              <a:ext uri="{FF2B5EF4-FFF2-40B4-BE49-F238E27FC236}">
                <a16:creationId xmlns:a16="http://schemas.microsoft.com/office/drawing/2014/main" id="{1D6B3A13-A4CC-C674-8976-BBA6025F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265488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input n4</a:t>
            </a:r>
          </a:p>
        </p:txBody>
      </p:sp>
      <p:sp>
        <p:nvSpPr>
          <p:cNvPr id="56" name="AutoShape 15">
            <a:extLst>
              <a:ext uri="{FF2B5EF4-FFF2-40B4-BE49-F238E27FC236}">
                <a16:creationId xmlns:a16="http://schemas.microsoft.com/office/drawing/2014/main" id="{1368C435-318D-B746-02CA-3C01EDE1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875088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input n5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B3698A62-F535-5822-DDEB-E09492F3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5226050"/>
            <a:ext cx="2136775" cy="304800"/>
          </a:xfrm>
          <a:prstGeom prst="parallelogram">
            <a:avLst>
              <a:gd name="adj" fmla="val 161791"/>
            </a:avLst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output sum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30845E2C-2992-17CB-6F76-B2635CB2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4464050"/>
            <a:ext cx="3433763" cy="482600"/>
          </a:xfrm>
          <a:prstGeom prst="rect">
            <a:avLst/>
          </a:prstGeom>
          <a:solidFill>
            <a:srgbClr val="FFFFF4">
              <a:lumMod val="90000"/>
            </a:srgbClr>
          </a:solidFill>
          <a:ln w="9525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sum ← n1+n2+n3+n4+n5</a:t>
            </a:r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A26FB40-CA3F-231E-2ADA-4A1706EF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747713"/>
            <a:ext cx="1857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60" name="Group 19">
            <a:extLst>
              <a:ext uri="{FF2B5EF4-FFF2-40B4-BE49-F238E27FC236}">
                <a16:creationId xmlns:a16="http://schemas.microsoft.com/office/drawing/2014/main" id="{4B02D940-1E66-F3EE-7691-311486BE58E0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1331913"/>
            <a:ext cx="1733550" cy="533400"/>
            <a:chOff x="4032" y="960"/>
            <a:chExt cx="1008" cy="336"/>
          </a:xfrm>
        </p:grpSpPr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8D495235-8B8F-0E7B-B40E-42782DA7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28AE19E7-21F1-AA3C-9961-EC0EFC46C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n1</a:t>
              </a:r>
            </a:p>
          </p:txBody>
        </p:sp>
      </p:grpSp>
      <p:sp>
        <p:nvSpPr>
          <p:cNvPr id="63" name="Rectangle 22">
            <a:extLst>
              <a:ext uri="{FF2B5EF4-FFF2-40B4-BE49-F238E27FC236}">
                <a16:creationId xmlns:a16="http://schemas.microsoft.com/office/drawing/2014/main" id="{6AFBD975-5FC8-FFEE-749E-2D09EE53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617538"/>
            <a:ext cx="2913062" cy="795337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Assume input example: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2  3  4  5  6</a:t>
            </a:r>
          </a:p>
        </p:txBody>
      </p:sp>
      <p:grpSp>
        <p:nvGrpSpPr>
          <p:cNvPr id="64" name="Group 23">
            <a:extLst>
              <a:ext uri="{FF2B5EF4-FFF2-40B4-BE49-F238E27FC236}">
                <a16:creationId xmlns:a16="http://schemas.microsoft.com/office/drawing/2014/main" id="{B1A4AAFE-AFB8-3B71-FAE8-5DC3B53E951E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2017713"/>
            <a:ext cx="1733550" cy="533400"/>
            <a:chOff x="4032" y="960"/>
            <a:chExt cx="1008" cy="336"/>
          </a:xfrm>
        </p:grpSpPr>
        <p:sp>
          <p:nvSpPr>
            <p:cNvPr id="65" name="Rectangle 24">
              <a:extLst>
                <a:ext uri="{FF2B5EF4-FFF2-40B4-BE49-F238E27FC236}">
                  <a16:creationId xmlns:a16="http://schemas.microsoft.com/office/drawing/2014/main" id="{2C7B1496-663E-C4D6-242E-E5D81A3E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E4A3B61F-4166-67F7-A037-0C505ADA6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n2</a:t>
              </a:r>
            </a:p>
          </p:txBody>
        </p:sp>
      </p:grpSp>
      <p:grpSp>
        <p:nvGrpSpPr>
          <p:cNvPr id="67" name="Group 26">
            <a:extLst>
              <a:ext uri="{FF2B5EF4-FFF2-40B4-BE49-F238E27FC236}">
                <a16:creationId xmlns:a16="http://schemas.microsoft.com/office/drawing/2014/main" id="{4C40B7BB-8BC7-F753-8B19-C641DF2B32DC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2703513"/>
            <a:ext cx="1733550" cy="533400"/>
            <a:chOff x="4032" y="960"/>
            <a:chExt cx="1008" cy="336"/>
          </a:xfrm>
        </p:grpSpPr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4B15865-B95B-DFF8-9728-0E66222F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CADAC1B9-153D-DBF8-45FB-2DB910C2C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n3</a:t>
              </a:r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C0EF995C-9825-D06D-B5E0-BF139D6CCDA7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3389313"/>
            <a:ext cx="1733550" cy="533400"/>
            <a:chOff x="4032" y="960"/>
            <a:chExt cx="1008" cy="336"/>
          </a:xfrm>
        </p:grpSpPr>
        <p:sp>
          <p:nvSpPr>
            <p:cNvPr id="71" name="Rectangle 30">
              <a:extLst>
                <a:ext uri="{FF2B5EF4-FFF2-40B4-BE49-F238E27FC236}">
                  <a16:creationId xmlns:a16="http://schemas.microsoft.com/office/drawing/2014/main" id="{6CB77268-C549-CB01-C498-024EE76D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2" name="Text Box 31">
              <a:extLst>
                <a:ext uri="{FF2B5EF4-FFF2-40B4-BE49-F238E27FC236}">
                  <a16:creationId xmlns:a16="http://schemas.microsoft.com/office/drawing/2014/main" id="{B1F7F9CE-6C85-8975-7DFD-0278CCC6F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n4</a:t>
              </a:r>
            </a:p>
          </p:txBody>
        </p:sp>
      </p:grpSp>
      <p:grpSp>
        <p:nvGrpSpPr>
          <p:cNvPr id="73" name="Group 32">
            <a:extLst>
              <a:ext uri="{FF2B5EF4-FFF2-40B4-BE49-F238E27FC236}">
                <a16:creationId xmlns:a16="http://schemas.microsoft.com/office/drawing/2014/main" id="{144A50E3-7B1D-912F-A192-AF0EEE1F85C3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4075113"/>
            <a:ext cx="1733550" cy="533400"/>
            <a:chOff x="4032" y="960"/>
            <a:chExt cx="1008" cy="336"/>
          </a:xfrm>
        </p:grpSpPr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AACCA4B9-B636-0D06-C133-37A395CB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5" name="Text Box 34">
              <a:extLst>
                <a:ext uri="{FF2B5EF4-FFF2-40B4-BE49-F238E27FC236}">
                  <a16:creationId xmlns:a16="http://schemas.microsoft.com/office/drawing/2014/main" id="{7D61FFAC-F1AC-B724-832F-0A6290EB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n5</a:t>
              </a: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id="{6D2B734C-591C-575E-D626-2BFAF25E1F75}"/>
              </a:ext>
            </a:extLst>
          </p:cNvPr>
          <p:cNvGrpSpPr>
            <a:grpSpLocks/>
          </p:cNvGrpSpPr>
          <p:nvPr/>
        </p:nvGrpSpPr>
        <p:grpSpPr bwMode="auto">
          <a:xfrm>
            <a:off x="7115175" y="4760913"/>
            <a:ext cx="1816100" cy="566737"/>
            <a:chOff x="4032" y="960"/>
            <a:chExt cx="1008" cy="336"/>
          </a:xfrm>
        </p:grpSpPr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0F052E80-C0DA-6F14-D827-B09561E7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960"/>
              <a:ext cx="624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charset="0"/>
                  <a:ea typeface="宋体" panose="02010600030101010101" pitchFamily="2" charset="-122"/>
                  <a:cs typeface="Arial" charset="0"/>
                </a:rPr>
                <a:t>20</a:t>
              </a:r>
            </a:p>
          </p:txBody>
        </p:sp>
        <p:sp>
          <p:nvSpPr>
            <p:cNvPr id="78" name="Text Box 37">
              <a:extLst>
                <a:ext uri="{FF2B5EF4-FFF2-40B4-BE49-F238E27FC236}">
                  <a16:creationId xmlns:a16="http://schemas.microsoft.com/office/drawing/2014/main" id="{674FAF38-5AF5-E69B-9169-60B42B2DD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08"/>
              <a:ext cx="38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sum</a:t>
              </a:r>
            </a:p>
          </p:txBody>
        </p:sp>
      </p:grpSp>
      <p:sp>
        <p:nvSpPr>
          <p:cNvPr id="79" name="Oval 38">
            <a:extLst>
              <a:ext uri="{FF2B5EF4-FFF2-40B4-BE49-F238E27FC236}">
                <a16:creationId xmlns:a16="http://schemas.microsoft.com/office/drawing/2014/main" id="{31FE6263-2DCE-15F1-46B9-701E2C14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5759450"/>
            <a:ext cx="949325" cy="407988"/>
          </a:xfrm>
          <a:prstGeom prst="ellipse">
            <a:avLst/>
          </a:prstGeom>
          <a:solidFill>
            <a:srgbClr val="FFFFF4">
              <a:lumMod val="90000"/>
            </a:srgbClr>
          </a:solidFill>
          <a:ln w="9525" cap="sq">
            <a:noFill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end</a:t>
            </a:r>
          </a:p>
        </p:txBody>
      </p:sp>
      <p:sp>
        <p:nvSpPr>
          <p:cNvPr id="80" name="AutoShape 40">
            <a:extLst>
              <a:ext uri="{FF2B5EF4-FFF2-40B4-BE49-F238E27FC236}">
                <a16:creationId xmlns:a16="http://schemas.microsoft.com/office/drawing/2014/main" id="{6050EB9B-3882-492A-28D5-F7417479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692150"/>
            <a:ext cx="1249363" cy="431800"/>
          </a:xfrm>
          <a:prstGeom prst="roundRect">
            <a:avLst>
              <a:gd name="adj" fmla="val 50000"/>
            </a:avLst>
          </a:prstGeom>
          <a:solidFill>
            <a:srgbClr val="FFFFF4">
              <a:lumMod val="9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id="{586B1700-046E-F238-15C3-F968D55E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703263"/>
            <a:ext cx="949325" cy="407987"/>
          </a:xfrm>
          <a:prstGeom prst="ellipse">
            <a:avLst/>
          </a:prstGeom>
          <a:solidFill>
            <a:srgbClr val="FFFFF4">
              <a:lumMod val="90000"/>
            </a:srgbClr>
          </a:solidFill>
          <a:ln w="9525" cap="sq">
            <a:noFill/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start</a:t>
            </a:r>
          </a:p>
        </p:txBody>
      </p:sp>
      <p:sp>
        <p:nvSpPr>
          <p:cNvPr id="82" name="AutoShape 5">
            <a:extLst>
              <a:ext uri="{FF2B5EF4-FFF2-40B4-BE49-F238E27FC236}">
                <a16:creationId xmlns:a16="http://schemas.microsoft.com/office/drawing/2014/main" id="{743EA0E9-FF4F-BE78-7007-29F1EAF9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492375"/>
            <a:ext cx="2971800" cy="1325563"/>
          </a:xfrm>
          <a:prstGeom prst="wedgeEllipseCallout">
            <a:avLst>
              <a:gd name="adj1" fmla="val -25954"/>
              <a:gd name="adj2" fmla="val 52394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若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100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个数累加，必须使用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100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个变量吗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?</a:t>
            </a:r>
          </a:p>
        </p:txBody>
      </p:sp>
      <p:pic>
        <p:nvPicPr>
          <p:cNvPr id="83" name="Picture 12" descr="E:\剪贴画\思考问题的卡通男孩.jpg">
            <a:extLst>
              <a:ext uri="{FF2B5EF4-FFF2-40B4-BE49-F238E27FC236}">
                <a16:creationId xmlns:a16="http://schemas.microsoft.com/office/drawing/2014/main" id="{1DB67720-F876-95E8-DB01-37047ECD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149725"/>
            <a:ext cx="11906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CD075AE8-3FBD-4278-2ADE-1CBE1C2BDB38}"/>
              </a:ext>
            </a:extLst>
          </p:cNvPr>
          <p:cNvSpPr/>
          <p:nvPr/>
        </p:nvSpPr>
        <p:spPr>
          <a:xfrm>
            <a:off x="1722440" y="5116513"/>
            <a:ext cx="2136774" cy="11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当然不是，这就需要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循环语句了。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25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25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2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2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79" grpId="0" animBg="1"/>
      <p:bldP spid="81" grpId="0" animBg="1"/>
      <p:bldP spid="82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3441E23A-F872-DA5A-6F3F-B53E5538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69875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for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循环语句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B20B57B0-1C43-8A5D-1687-5C495A6F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1557338"/>
            <a:ext cx="8818563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prstClr val="blac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当型循环</a:t>
            </a:r>
            <a:r>
              <a:rPr lang="en-US" altLang="zh-CN" sz="32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——</a:t>
            </a:r>
            <a:r>
              <a:rPr lang="en-US" altLang="zh-CN" sz="3200" b="1" dirty="0">
                <a:solidFill>
                  <a:prstClr val="black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Condition is tested </a:t>
            </a:r>
            <a:r>
              <a:rPr lang="en-US" altLang="zh-CN" sz="3200" b="1" dirty="0">
                <a:solidFill>
                  <a:srgbClr val="880000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first</a:t>
            </a:r>
            <a:r>
              <a:rPr lang="en-US" altLang="zh-CN" sz="3200" b="1" dirty="0">
                <a:solidFill>
                  <a:prstClr val="black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 </a:t>
            </a:r>
          </a:p>
        </p:txBody>
      </p:sp>
      <p:grpSp>
        <p:nvGrpSpPr>
          <p:cNvPr id="24" name="Group 33">
            <a:extLst>
              <a:ext uri="{FF2B5EF4-FFF2-40B4-BE49-F238E27FC236}">
                <a16:creationId xmlns:a16="http://schemas.microsoft.com/office/drawing/2014/main" id="{82193B06-72EC-75B7-BC7F-AE05452201A4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2349500"/>
            <a:ext cx="2500312" cy="4148138"/>
            <a:chOff x="4011" y="1798"/>
            <a:chExt cx="1454" cy="2671"/>
          </a:xfrm>
        </p:grpSpPr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53890079-5347-E735-5F5A-0F862E0BD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1" y="3784"/>
              <a:ext cx="6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455168D6-D480-8D95-C773-E88FF92D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3413"/>
              <a:ext cx="0" cy="36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F057E91B-BBF5-2317-6840-32AF5F8C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920"/>
              <a:ext cx="653" cy="481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D73E7751-25B6-D30E-A1B1-9CF0675A9C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1" y="2704"/>
              <a:ext cx="1" cy="293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triangl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FB5A3AD-130A-CB6A-575F-6CFFA479C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2655"/>
              <a:ext cx="28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B6323111-577D-3CC1-0B30-F9BE22FB6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2245"/>
              <a:ext cx="28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41B5B0C5-881F-6168-D05E-50CD8842A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069"/>
              <a:ext cx="29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32" name="AutoShape 18">
              <a:extLst>
                <a:ext uri="{FF2B5EF4-FFF2-40B4-BE49-F238E27FC236}">
                  <a16:creationId xmlns:a16="http://schemas.microsoft.com/office/drawing/2014/main" id="{2C9D59DF-DE6E-BA7A-8A52-2251D0A32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222"/>
              <a:ext cx="955" cy="515"/>
            </a:xfrm>
            <a:prstGeom prst="diamond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lIns="92075" tIns="46038" rIns="92075" bIns="46038" anchor="ctr">
              <a:flatTx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条件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12CCA325-A4BD-C3EA-D5DC-C9CFCBE11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1798"/>
              <a:ext cx="0" cy="40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stealth" w="med" len="lg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4" name="Group 20">
              <a:extLst>
                <a:ext uri="{FF2B5EF4-FFF2-40B4-BE49-F238E27FC236}">
                  <a16:creationId xmlns:a16="http://schemas.microsoft.com/office/drawing/2014/main" id="{9B635E65-F3FD-EA4D-7730-45CA9725A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2485"/>
              <a:ext cx="666" cy="1984"/>
              <a:chOff x="1544" y="1484"/>
              <a:chExt cx="871" cy="1984"/>
            </a:xfrm>
          </p:grpSpPr>
          <p:sp>
            <p:nvSpPr>
              <p:cNvPr id="37" name="Line 21">
                <a:extLst>
                  <a:ext uri="{FF2B5EF4-FFF2-40B4-BE49-F238E27FC236}">
                    <a16:creationId xmlns:a16="http://schemas.microsoft.com/office/drawing/2014/main" id="{DA9BEDE8-0B26-04E9-FF74-A778AA751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491"/>
                <a:ext cx="292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0D702CAD-BB6A-B937-691E-032B5C0F6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4" y="1484"/>
                <a:ext cx="870" cy="1984"/>
                <a:chOff x="1544" y="1484"/>
                <a:chExt cx="870" cy="1984"/>
              </a:xfrm>
            </p:grpSpPr>
            <p:sp>
              <p:nvSpPr>
                <p:cNvPr id="39" name="Line 23">
                  <a:extLst>
                    <a:ext uri="{FF2B5EF4-FFF2-40B4-BE49-F238E27FC236}">
                      <a16:creationId xmlns:a16="http://schemas.microsoft.com/office/drawing/2014/main" id="{73BA763B-0D56-142E-385F-07FA7592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2" y="3041"/>
                  <a:ext cx="0" cy="427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triangle" w="sm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24">
                  <a:extLst>
                    <a:ext uri="{FF2B5EF4-FFF2-40B4-BE49-F238E27FC236}">
                      <a16:creationId xmlns:a16="http://schemas.microsoft.com/office/drawing/2014/main" id="{6774F8BA-AA0D-F462-95B5-93B163DF1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544" y="3050"/>
                  <a:ext cx="870" cy="0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sm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25">
                  <a:extLst>
                    <a:ext uri="{FF2B5EF4-FFF2-40B4-BE49-F238E27FC236}">
                      <a16:creationId xmlns:a16="http://schemas.microsoft.com/office/drawing/2014/main" id="{F5C8C43E-7652-64BC-43A6-CC7B2AE37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4" y="1484"/>
                  <a:ext cx="0" cy="1553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med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B13A58F7-484A-7CCB-128F-26548DF42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2048"/>
              <a:ext cx="0" cy="1707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med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FDBC8B63-69CA-4855-9F6F-BF1B3E6CD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2048"/>
              <a:ext cx="619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triangle" w="sm" len="lg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01E41ED-F2EF-25B4-6B49-547350C44D78}"/>
              </a:ext>
            </a:extLst>
          </p:cNvPr>
          <p:cNvSpPr txBox="1"/>
          <p:nvPr/>
        </p:nvSpPr>
        <p:spPr>
          <a:xfrm>
            <a:off x="6401125" y="2199217"/>
            <a:ext cx="533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首先，介绍一下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循环语句的流程图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23A9ED-69BF-B96A-813A-D052EDAC3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08" y="3051345"/>
            <a:ext cx="2487929" cy="24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CABED6-69CD-4D4B-AFE0-52C72F5B2BE0}"/>
              </a:ext>
            </a:extLst>
          </p:cNvPr>
          <p:cNvSpPr txBox="1"/>
          <p:nvPr/>
        </p:nvSpPr>
        <p:spPr>
          <a:xfrm>
            <a:off x="1" y="83562"/>
            <a:ext cx="11616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下载的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dev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很有可能不支持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标准，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最好让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dev 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c11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步骤如下</a:t>
            </a:r>
            <a:r>
              <a:rPr lang="zh-CN" altLang="en-US" sz="2800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B9BB5-93D9-4452-B04D-A36D9DE6B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9" b="21750"/>
          <a:stretch/>
        </p:blipFill>
        <p:spPr>
          <a:xfrm>
            <a:off x="593330" y="1467426"/>
            <a:ext cx="6190268" cy="19615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6475B8-C1D8-4862-8D56-667E034B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81" y="3494314"/>
            <a:ext cx="3114495" cy="2748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50FF13-AD6E-4260-9179-AEFDD5F8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49" y="1232051"/>
            <a:ext cx="4802032" cy="484133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B2F8CE-93D3-49F8-80E0-8F436D28C4B0}"/>
              </a:ext>
            </a:extLst>
          </p:cNvPr>
          <p:cNvCxnSpPr/>
          <p:nvPr/>
        </p:nvCxnSpPr>
        <p:spPr>
          <a:xfrm flipV="1">
            <a:off x="3688464" y="1901699"/>
            <a:ext cx="606489" cy="669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50FCEAA-0415-4558-93EC-EF9CA01036A0}"/>
              </a:ext>
            </a:extLst>
          </p:cNvPr>
          <p:cNvCxnSpPr/>
          <p:nvPr/>
        </p:nvCxnSpPr>
        <p:spPr>
          <a:xfrm flipV="1">
            <a:off x="2539479" y="4139090"/>
            <a:ext cx="606489" cy="669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27686E-5350-498A-A20B-DF80F2C7EB9A}"/>
              </a:ext>
            </a:extLst>
          </p:cNvPr>
          <p:cNvSpPr txBox="1"/>
          <p:nvPr/>
        </p:nvSpPr>
        <p:spPr>
          <a:xfrm>
            <a:off x="3006152" y="2272906"/>
            <a:ext cx="2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40CE40-4B41-476B-B135-24643B2FAC8F}"/>
              </a:ext>
            </a:extLst>
          </p:cNvPr>
          <p:cNvSpPr txBox="1"/>
          <p:nvPr/>
        </p:nvSpPr>
        <p:spPr>
          <a:xfrm>
            <a:off x="2079222" y="4681257"/>
            <a:ext cx="62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6F0E28-B4A8-41EA-B545-78A461A69640}"/>
              </a:ext>
            </a:extLst>
          </p:cNvPr>
          <p:cNvSpPr txBox="1"/>
          <p:nvPr/>
        </p:nvSpPr>
        <p:spPr>
          <a:xfrm>
            <a:off x="10225863" y="2570984"/>
            <a:ext cx="62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AF33D4-38A5-4F2D-8D9A-2C32F82C35A0}"/>
              </a:ext>
            </a:extLst>
          </p:cNvPr>
          <p:cNvSpPr/>
          <p:nvPr/>
        </p:nvSpPr>
        <p:spPr>
          <a:xfrm>
            <a:off x="6997959" y="2272906"/>
            <a:ext cx="4618653" cy="1156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5F5B72-0C50-4DB1-B0A6-0D0A170A7F66}"/>
              </a:ext>
            </a:extLst>
          </p:cNvPr>
          <p:cNvSpPr txBox="1"/>
          <p:nvPr/>
        </p:nvSpPr>
        <p:spPr>
          <a:xfrm>
            <a:off x="8397550" y="2673718"/>
            <a:ext cx="313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-std=c11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422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EA02E4A6-5445-4C8A-8772-7929BA8EC0E6}"/>
              </a:ext>
            </a:extLst>
          </p:cNvPr>
          <p:cNvSpPr txBox="1">
            <a:spLocks/>
          </p:cNvSpPr>
          <p:nvPr/>
        </p:nvSpPr>
        <p:spPr bwMode="auto">
          <a:xfrm>
            <a:off x="495300" y="269875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for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循环语句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974FCC4-5799-49B5-AA8E-5E329238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498600"/>
            <a:ext cx="881856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prstClr val="blac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计数控制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——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Loop is controlled by a </a:t>
            </a:r>
            <a:r>
              <a:rPr lang="en-US" altLang="zh-CN" sz="2800" b="1" dirty="0">
                <a:solidFill>
                  <a:srgbClr val="880000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counter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solidFill>
                <a:srgbClr val="17478D"/>
              </a:solidFill>
              <a:latin typeface="Arial" panose="020B0604020202020204" pitchFamily="34" charset="0"/>
              <a:ea typeface="华文仿宋" pitchFamily="2" charset="-122"/>
              <a:cs typeface="Arial" pitchFamily="34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prstClr val="blac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Syntax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itchFamily="2" charset="-122"/>
                <a:cs typeface="Courier New" pitchFamily="49" charset="0"/>
              </a:rPr>
              <a:t>for</a:t>
            </a:r>
            <a:r>
              <a:rPr lang="en-US" altLang="zh-CN" sz="2800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1 ;   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2;   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3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) 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		</a:t>
            </a: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语句</a:t>
            </a:r>
            <a:endParaRPr lang="en-US" altLang="zh-CN" sz="2400" b="1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marL="1143000" lvl="2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Or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47546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17478D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	</a:t>
            </a:r>
            <a:r>
              <a:rPr lang="en-US" altLang="zh-CN" sz="2800" b="1" i="1" dirty="0">
                <a:solidFill>
                  <a:srgbClr val="880000"/>
                </a:solidFill>
                <a:latin typeface="Arial" panose="020B0604020202020204" pitchFamily="34" charset="0"/>
                <a:ea typeface="华文仿宋" pitchFamily="2" charset="-122"/>
                <a:cs typeface="Arial" pitchFamily="34" charset="0"/>
              </a:rPr>
              <a:t>	</a:t>
            </a:r>
            <a:r>
              <a:rPr lang="en-US" altLang="zh-CN" sz="28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itchFamily="2" charset="-122"/>
                <a:cs typeface="Courier New" pitchFamily="49" charset="0"/>
              </a:rPr>
              <a:t>for</a:t>
            </a:r>
            <a:r>
              <a:rPr lang="en-US" altLang="zh-CN" sz="28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1 ;   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2;   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表达式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3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ea typeface="华文仿宋" pitchFamily="2" charset="-122"/>
                <a:cs typeface="Arial" pitchFamily="34" charset="0"/>
              </a:rPr>
              <a:t>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47546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     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{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47546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			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语句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1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47546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			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语句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2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47546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黑体" pitchFamily="49" charset="-122"/>
                <a:cs typeface="Arial" pitchFamily="34" charset="0"/>
              </a:rPr>
              <a:t>	  }</a:t>
            </a:r>
          </a:p>
        </p:txBody>
      </p:sp>
      <p:sp>
        <p:nvSpPr>
          <p:cNvPr id="29" name="灯片编号占位符 23">
            <a:extLst>
              <a:ext uri="{FF2B5EF4-FFF2-40B4-BE49-F238E27FC236}">
                <a16:creationId xmlns:a16="http://schemas.microsoft.com/office/drawing/2014/main" id="{FA11F043-8E19-4212-9C42-11ED3E19984B}"/>
              </a:ext>
            </a:extLst>
          </p:cNvPr>
          <p:cNvSpPr txBox="1">
            <a:spLocks/>
          </p:cNvSpPr>
          <p:nvPr/>
        </p:nvSpPr>
        <p:spPr bwMode="auto">
          <a:xfrm>
            <a:off x="8769350" y="6400800"/>
            <a:ext cx="990600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b="1" kern="1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b="1" kern="1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>
              <a:spcBef>
                <a:spcPts val="588"/>
              </a:spcBef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fld id="{D1AF011F-1131-4AA7-94D8-D6663D359F12}" type="slidenum">
              <a:rPr lang="en-US" altLang="zh-CN" sz="1100" smtClean="0">
                <a:solidFill>
                  <a:srgbClr val="63636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ts val="588"/>
                </a:spcBef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</a:pPr>
              <a:t>20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/95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61E579C-BF51-4413-9A0E-51538C2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2132013"/>
            <a:ext cx="1374775" cy="468312"/>
          </a:xfrm>
          <a:prstGeom prst="rect">
            <a:avLst/>
          </a:prstGeom>
          <a:solidFill>
            <a:srgbClr val="FFFFF4">
              <a:lumMod val="90000"/>
            </a:srgbClr>
          </a:solidFill>
          <a:ln w="25400" cap="sq">
            <a:solidFill>
              <a:sysClr val="windowText" lastClr="0000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表达式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DCAE4B-5115-4E60-A691-F746DBA2EEDD}"/>
              </a:ext>
            </a:extLst>
          </p:cNvPr>
          <p:cNvGrpSpPr>
            <a:grpSpLocks/>
          </p:cNvGrpSpPr>
          <p:nvPr/>
        </p:nvGrpSpPr>
        <p:grpSpPr bwMode="auto">
          <a:xfrm>
            <a:off x="7021513" y="2600325"/>
            <a:ext cx="1931987" cy="790575"/>
            <a:chOff x="7020976" y="2600648"/>
            <a:chExt cx="1931987" cy="789770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B1D11445-43A8-4920-A494-A2AF7A0A0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976" y="2803641"/>
              <a:ext cx="1931987" cy="586777"/>
            </a:xfrm>
            <a:prstGeom prst="diamond">
              <a:avLst/>
            </a:prstGeom>
            <a:solidFill>
              <a:srgbClr val="FFFFF4">
                <a:lumMod val="90000"/>
              </a:srgbClr>
            </a:solidFill>
            <a:ln w="2540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表达式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2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E21C18D-B0C7-4063-B8CE-4DAA51CCB958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>
              <a:off x="7987763" y="2600648"/>
              <a:ext cx="0" cy="202993"/>
            </a:xfrm>
            <a:prstGeom prst="straightConnector1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9DB19D-5AFC-447A-9D00-E4F1C2B01576}"/>
              </a:ext>
            </a:extLst>
          </p:cNvPr>
          <p:cNvGrpSpPr>
            <a:grpSpLocks/>
          </p:cNvGrpSpPr>
          <p:nvPr/>
        </p:nvGrpSpPr>
        <p:grpSpPr bwMode="auto">
          <a:xfrm>
            <a:off x="7432675" y="2708275"/>
            <a:ext cx="1108075" cy="2881313"/>
            <a:chOff x="7432802" y="2708920"/>
            <a:chExt cx="1108334" cy="2880320"/>
          </a:xfrm>
        </p:grpSpPr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B0D7E1CB-0DCF-443B-98BB-0C031030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802" y="5121088"/>
              <a:ext cx="1108334" cy="468152"/>
            </a:xfrm>
            <a:prstGeom prst="rect">
              <a:avLst/>
            </a:prstGeom>
            <a:solidFill>
              <a:srgbClr val="FFFFF4">
                <a:lumMod val="90000"/>
              </a:srgbClr>
            </a:solidFill>
            <a:ln w="2540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表达式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3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86B0B69-8236-48BC-9AF2-EA5C08265021}"/>
                </a:ext>
              </a:extLst>
            </p:cNvPr>
            <p:cNvCxnSpPr>
              <a:stCxn id="35" idx="1"/>
            </p:cNvCxnSpPr>
            <p:nvPr/>
          </p:nvCxnSpPr>
          <p:spPr>
            <a:xfrm rot="10800000" flipH="1">
              <a:off x="7432802" y="2708920"/>
              <a:ext cx="554168" cy="2645451"/>
            </a:xfrm>
            <a:prstGeom prst="bentConnector4">
              <a:avLst>
                <a:gd name="adj1" fmla="val -90374"/>
                <a:gd name="adj2" fmla="val 100059"/>
              </a:avLst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2D1D9E-9905-47C9-B90B-4B5DE9910779}"/>
              </a:ext>
            </a:extLst>
          </p:cNvPr>
          <p:cNvCxnSpPr>
            <a:endCxn id="30" idx="0"/>
          </p:cNvCxnSpPr>
          <p:nvPr/>
        </p:nvCxnSpPr>
        <p:spPr>
          <a:xfrm>
            <a:off x="7986713" y="1844675"/>
            <a:ext cx="0" cy="287338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E3C48A-A71E-4E24-B70B-CFC38C93243F}"/>
              </a:ext>
            </a:extLst>
          </p:cNvPr>
          <p:cNvGrpSpPr>
            <a:grpSpLocks/>
          </p:cNvGrpSpPr>
          <p:nvPr/>
        </p:nvGrpSpPr>
        <p:grpSpPr bwMode="auto">
          <a:xfrm>
            <a:off x="6570663" y="5840413"/>
            <a:ext cx="2833687" cy="757237"/>
            <a:chOff x="6569944" y="5841008"/>
            <a:chExt cx="2834050" cy="756344"/>
          </a:xfrm>
        </p:grpSpPr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DF87B54A-40AD-4EB2-A174-B0CA9745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944" y="5841008"/>
              <a:ext cx="2834050" cy="467760"/>
            </a:xfrm>
            <a:prstGeom prst="rect">
              <a:avLst/>
            </a:prstGeom>
            <a:solidFill>
              <a:srgbClr val="FFFFF4">
                <a:lumMod val="90000"/>
              </a:srgbClr>
            </a:solidFill>
            <a:ln w="2540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循环体后第一条语句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B6D422C-12F9-4FE6-BAC4-B6E1B9ABAD8D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7987763" y="6308768"/>
              <a:ext cx="0" cy="288584"/>
            </a:xfrm>
            <a:prstGeom prst="straightConnector1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6FF410-AD08-413A-9589-52129DAA2B85}"/>
              </a:ext>
            </a:extLst>
          </p:cNvPr>
          <p:cNvGrpSpPr>
            <a:grpSpLocks/>
          </p:cNvGrpSpPr>
          <p:nvPr/>
        </p:nvGrpSpPr>
        <p:grpSpPr bwMode="auto">
          <a:xfrm>
            <a:off x="7432675" y="3284538"/>
            <a:ext cx="1108075" cy="1836737"/>
            <a:chOff x="7432803" y="3284984"/>
            <a:chExt cx="1108333" cy="1835944"/>
          </a:xfrm>
        </p:grpSpPr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FC06950-0292-465A-90DE-C7AA61FA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803" y="3645190"/>
              <a:ext cx="1108333" cy="468111"/>
            </a:xfrm>
            <a:prstGeom prst="rect">
              <a:avLst/>
            </a:prstGeom>
            <a:solidFill>
              <a:srgbClr val="FFFFF4">
                <a:lumMod val="90000"/>
              </a:srgbClr>
            </a:solidFill>
            <a:ln w="2540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语句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1B9D50CF-1838-47DC-A185-0A8B4178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803" y="4400514"/>
              <a:ext cx="1108333" cy="468111"/>
            </a:xfrm>
            <a:prstGeom prst="rect">
              <a:avLst/>
            </a:prstGeom>
            <a:solidFill>
              <a:srgbClr val="FFFFF4">
                <a:lumMod val="90000"/>
              </a:srgbClr>
            </a:solidFill>
            <a:ln w="25400" cap="sq">
              <a:solidFill>
                <a:sysClr val="windowText" lastClr="000000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语句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itchFamily="34" charset="0"/>
                </a:rPr>
                <a:t>2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3BE1BCE-C224-402B-B31F-2B328643BAB9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7986970" y="3389714"/>
              <a:ext cx="0" cy="255477"/>
            </a:xfrm>
            <a:prstGeom prst="straightConnector1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98F4BBE-AA22-4466-A1E8-239344540414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986970" y="4113301"/>
              <a:ext cx="0" cy="287213"/>
            </a:xfrm>
            <a:prstGeom prst="straightConnector1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B2116E5-7A39-469B-96BC-CBA6F02C8066}"/>
                </a:ext>
              </a:extLst>
            </p:cNvPr>
            <p:cNvCxnSpPr>
              <a:stCxn id="44" idx="2"/>
              <a:endCxn id="35" idx="0"/>
            </p:cNvCxnSpPr>
            <p:nvPr/>
          </p:nvCxnSpPr>
          <p:spPr>
            <a:xfrm>
              <a:off x="7986970" y="4868625"/>
              <a:ext cx="0" cy="252303"/>
            </a:xfrm>
            <a:prstGeom prst="straightConnector1">
              <a:avLst/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8" name="文本框 16397">
              <a:extLst>
                <a:ext uri="{FF2B5EF4-FFF2-40B4-BE49-F238E27FC236}">
                  <a16:creationId xmlns:a16="http://schemas.microsoft.com/office/drawing/2014/main" id="{A3791A0F-25FD-4D44-A986-E463457AA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5544" y="3284984"/>
              <a:ext cx="3477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是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E14CF27-4E51-4043-829E-29210A336693}"/>
              </a:ext>
            </a:extLst>
          </p:cNvPr>
          <p:cNvGrpSpPr>
            <a:grpSpLocks/>
          </p:cNvGrpSpPr>
          <p:nvPr/>
        </p:nvGrpSpPr>
        <p:grpSpPr bwMode="auto">
          <a:xfrm>
            <a:off x="8924925" y="2741613"/>
            <a:ext cx="479425" cy="3333750"/>
            <a:chOff x="8925704" y="2740858"/>
            <a:chExt cx="478290" cy="3334306"/>
          </a:xfrm>
        </p:grpSpPr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728FB45F-A4DB-4893-83BA-CCCD06CC625C}"/>
                </a:ext>
              </a:extLst>
            </p:cNvPr>
            <p:cNvCxnSpPr>
              <a:stCxn id="32" idx="3"/>
              <a:endCxn id="39" idx="3"/>
            </p:cNvCxnSpPr>
            <p:nvPr/>
          </p:nvCxnSpPr>
          <p:spPr>
            <a:xfrm>
              <a:off x="8952628" y="3096517"/>
              <a:ext cx="451366" cy="2978647"/>
            </a:xfrm>
            <a:prstGeom prst="bentConnector3">
              <a:avLst>
                <a:gd name="adj1" fmla="val 150684"/>
              </a:avLst>
            </a:prstGeom>
            <a:noFill/>
            <a:ln w="222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1" name="文本框 80">
              <a:extLst>
                <a:ext uri="{FF2B5EF4-FFF2-40B4-BE49-F238E27FC236}">
                  <a16:creationId xmlns:a16="http://schemas.microsoft.com/office/drawing/2014/main" id="{3BC3A037-C518-4B9D-9018-04FA701F9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5704" y="2740858"/>
              <a:ext cx="3477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否</a:t>
              </a: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5E5E4BEC-84FE-7AA7-6EDF-DD4D471C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127250"/>
            <a:ext cx="2476500" cy="42545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循环初始条件</a:t>
            </a: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A5A46096-D8A3-7D99-D87D-808B11B0E229}"/>
              </a:ext>
            </a:extLst>
          </p:cNvPr>
          <p:cNvSpPr>
            <a:spLocks/>
          </p:cNvSpPr>
          <p:nvPr/>
        </p:nvSpPr>
        <p:spPr bwMode="auto">
          <a:xfrm rot="10800000">
            <a:off x="1520825" y="2684463"/>
            <a:ext cx="1793875" cy="384175"/>
          </a:xfrm>
          <a:custGeom>
            <a:avLst/>
            <a:gdLst>
              <a:gd name="T0" fmla="*/ 80 w 984"/>
              <a:gd name="T1" fmla="*/ 0 h 480"/>
              <a:gd name="T2" fmla="*/ 128 w 984"/>
              <a:gd name="T3" fmla="*/ 288 h 480"/>
              <a:gd name="T4" fmla="*/ 848 w 984"/>
              <a:gd name="T5" fmla="*/ 192 h 480"/>
              <a:gd name="T6" fmla="*/ 944 w 984"/>
              <a:gd name="T7" fmla="*/ 48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480"/>
              <a:gd name="T14" fmla="*/ 984 w 9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480">
                <a:moveTo>
                  <a:pt x="80" y="0"/>
                </a:moveTo>
                <a:cubicBezTo>
                  <a:pt x="40" y="128"/>
                  <a:pt x="0" y="256"/>
                  <a:pt x="128" y="288"/>
                </a:cubicBezTo>
                <a:cubicBezTo>
                  <a:pt x="256" y="320"/>
                  <a:pt x="712" y="160"/>
                  <a:pt x="848" y="192"/>
                </a:cubicBezTo>
                <a:cubicBezTo>
                  <a:pt x="984" y="224"/>
                  <a:pt x="964" y="352"/>
                  <a:pt x="944" y="480"/>
                </a:cubicBezTo>
              </a:path>
            </a:pathLst>
          </a:custGeom>
          <a:noFill/>
          <a:ln w="38100" cap="sq">
            <a:solidFill>
              <a:srgbClr val="FF9900"/>
            </a:solidFill>
            <a:round/>
            <a:headEnd type="none" w="sm" len="sm"/>
            <a:tailEnd type="arrow" w="sm" len="sm"/>
          </a:ln>
        </p:spPr>
        <p:txBody>
          <a:bodyPr rot="10800000" anchor="ctr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37ACDD5-9852-FC86-0BC2-4169FFF1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2127250"/>
            <a:ext cx="2311400" cy="42545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FFFFF4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循环控制条件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806CA2D-48FF-3C82-6C13-80FB76735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2635250"/>
            <a:ext cx="0" cy="433388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arrow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D8AF3A47-CF42-DDD9-4F7A-10CA957196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731545" y="3465829"/>
            <a:ext cx="1376362" cy="364491"/>
          </a:xfrm>
          <a:custGeom>
            <a:avLst/>
            <a:gdLst>
              <a:gd name="T0" fmla="*/ 576 w 608"/>
              <a:gd name="T1" fmla="*/ 0 h 432"/>
              <a:gd name="T2" fmla="*/ 528 w 608"/>
              <a:gd name="T3" fmla="*/ 192 h 432"/>
              <a:gd name="T4" fmla="*/ 96 w 608"/>
              <a:gd name="T5" fmla="*/ 240 h 432"/>
              <a:gd name="T6" fmla="*/ 0 w 608"/>
              <a:gd name="T7" fmla="*/ 432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432"/>
              <a:gd name="T14" fmla="*/ 608 w 60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432">
                <a:moveTo>
                  <a:pt x="576" y="0"/>
                </a:moveTo>
                <a:cubicBezTo>
                  <a:pt x="592" y="76"/>
                  <a:pt x="608" y="152"/>
                  <a:pt x="528" y="192"/>
                </a:cubicBezTo>
                <a:cubicBezTo>
                  <a:pt x="448" y="232"/>
                  <a:pt x="184" y="200"/>
                  <a:pt x="96" y="240"/>
                </a:cubicBezTo>
                <a:cubicBezTo>
                  <a:pt x="8" y="280"/>
                  <a:pt x="4" y="356"/>
                  <a:pt x="0" y="432"/>
                </a:cubicBezTo>
              </a:path>
            </a:pathLst>
          </a:custGeom>
          <a:noFill/>
          <a:ln w="38100" cap="sq">
            <a:solidFill>
              <a:srgbClr val="FF9900"/>
            </a:solidFill>
            <a:round/>
            <a:headEnd type="none" w="sm" len="sm"/>
            <a:tailEnd type="arrow" w="sm" len="sm"/>
          </a:ln>
        </p:spPr>
        <p:txBody>
          <a:bodyPr rot="10800000" wrap="square" anchor="ctr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DDEABD9-FF84-ECDA-E1EA-E81622C1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4" y="3879851"/>
            <a:ext cx="2476500" cy="42545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FFFFF4"/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循环转化条件</a:t>
            </a:r>
          </a:p>
        </p:txBody>
      </p:sp>
    </p:spTree>
    <p:extLst>
      <p:ext uri="{BB962C8B-B14F-4D97-AF65-F5344CB8AC3E}">
        <p14:creationId xmlns:p14="http://schemas.microsoft.com/office/powerpoint/2010/main" val="23164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244B0F8-E5D8-F24B-947E-4E090CAE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69875"/>
            <a:ext cx="9410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【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例</a:t>
            </a:r>
            <a:r>
              <a:rPr lang="en-US" altLang="zh-CN" sz="4000" dirty="0">
                <a:solidFill>
                  <a:srgbClr val="2F2F2F"/>
                </a:solidFill>
              </a:rPr>
              <a:t>2.1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】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计算并输出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1+2+3……+n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的值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16871E3-48A3-1A2A-7CBE-AE2E1C6FF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349500"/>
            <a:ext cx="4973637" cy="3767138"/>
          </a:xfrm>
          <a:prstGeom prst="rect">
            <a:avLst/>
          </a:prstGeom>
          <a:noFill/>
          <a:ln w="50800" cmpd="thickThin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6FE6DCE-64EB-2872-E19D-8D174D54F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412875"/>
            <a:ext cx="8420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74650" indent="-374650" eaLnBrk="0" fontAlgn="base" hangingPunct="0">
              <a:lnSpc>
                <a:spcPct val="120000"/>
              </a:lnSpc>
              <a:spcBef>
                <a:spcPct val="20000"/>
              </a:spcBef>
              <a:spcAft>
                <a:spcPts val="588"/>
              </a:spcAft>
              <a:buClr>
                <a:prstClr val="blac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调试方法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输出每次循环累加的结果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D5534DA-2A12-0AAD-79FA-7A98694B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276475"/>
            <a:ext cx="19558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1">
            <a:extLst>
              <a:ext uri="{FF2B5EF4-FFF2-40B4-BE49-F238E27FC236}">
                <a16:creationId xmlns:a16="http://schemas.microsoft.com/office/drawing/2014/main" id="{AA3C36D7-9E73-1B1C-B72F-6B31A6259824}"/>
              </a:ext>
            </a:extLst>
          </p:cNvPr>
          <p:cNvSpPr txBox="1">
            <a:spLocks/>
          </p:cNvSpPr>
          <p:nvPr/>
        </p:nvSpPr>
        <p:spPr>
          <a:xfrm>
            <a:off x="87693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fld id="{DEE273D6-44A7-4272-ABFE-0362DAB14C7B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t>21</a:t>
            </a:fld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/91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78B6EB-2FDE-9E1A-C2AD-DD2A7058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2611755"/>
            <a:ext cx="375307" cy="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4673-23AA-D1FD-AC52-332ACE12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i="0" dirty="0">
                <a:solidFill>
                  <a:srgbClr val="333333"/>
                </a:solidFill>
                <a:effectLst/>
                <a:latin typeface="pingfang SC"/>
              </a:rPr>
              <a:t>例题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pingfang SC"/>
              </a:rPr>
              <a:t>2.2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pingfang SC"/>
              </a:rPr>
              <a:t>：实现九九乘法表，样式要求左三角形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6AF80A-830E-1068-2610-216D13DC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6067"/>
            <a:ext cx="6787476" cy="26513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C467AF-47E1-61A0-449C-E3A0FB4A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54" y="4098078"/>
            <a:ext cx="8281150" cy="21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矩形 3"/>
          <p:cNvSpPr/>
          <p:nvPr/>
        </p:nvSpPr>
        <p:spPr>
          <a:xfrm>
            <a:off x="0" y="1633492"/>
            <a:ext cx="12192000" cy="369025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69" name="图片 2"/>
          <p:cNvPicPr>
            <a:picLocks noChangeAspect="1"/>
          </p:cNvPicPr>
          <p:nvPr/>
        </p:nvPicPr>
        <p:blipFill rotWithShape="1">
          <a:blip r:embed="rId2" cstate="print"/>
          <a:srcRect l="31112" r="48594"/>
          <a:stretch>
            <a:fillRect/>
          </a:stretch>
        </p:blipFill>
        <p:spPr>
          <a:xfrm>
            <a:off x="1370831" y="1284279"/>
            <a:ext cx="2009183" cy="5573721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</p:pic>
      <p:cxnSp>
        <p:nvCxnSpPr>
          <p:cNvPr id="3145730" name="直接连接符 5"/>
          <p:cNvCxnSpPr/>
          <p:nvPr/>
        </p:nvCxnSpPr>
        <p:spPr>
          <a:xfrm>
            <a:off x="1077687" y="0"/>
            <a:ext cx="0" cy="2841171"/>
          </a:xfrm>
          <a:prstGeom prst="line">
            <a:avLst/>
          </a:prstGeom>
          <a:ln w="63500">
            <a:gradFill>
              <a:gsLst>
                <a:gs pos="0">
                  <a:srgbClr val="A40137"/>
                </a:gs>
                <a:gs pos="100000">
                  <a:srgbClr val="0B014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6"/>
          <p:cNvCxnSpPr/>
          <p:nvPr/>
        </p:nvCxnSpPr>
        <p:spPr>
          <a:xfrm>
            <a:off x="12192000" y="2057399"/>
            <a:ext cx="0" cy="2841171"/>
          </a:xfrm>
          <a:prstGeom prst="line">
            <a:avLst/>
          </a:prstGeom>
          <a:ln w="76200">
            <a:solidFill>
              <a:srgbClr val="A40137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0" name="图片 9"/>
          <p:cNvPicPr>
            <a:picLocks noChangeAspect="1"/>
          </p:cNvPicPr>
          <p:nvPr/>
        </p:nvPicPr>
        <p:blipFill rotWithShape="1">
          <a:blip r:embed="rId3" cstate="print"/>
          <a:srcRect t="34602" r="39309" b="12452"/>
          <a:stretch>
            <a:fillRect/>
          </a:stretch>
        </p:blipFill>
        <p:spPr>
          <a:xfrm>
            <a:off x="8390238" y="3665783"/>
            <a:ext cx="3801761" cy="1657964"/>
          </a:xfrm>
          <a:prstGeom prst="rect">
            <a:avLst/>
          </a:prstGeom>
        </p:spPr>
      </p:pic>
      <p:sp>
        <p:nvSpPr>
          <p:cNvPr id="1048664" name="矩形 10"/>
          <p:cNvSpPr/>
          <p:nvPr/>
        </p:nvSpPr>
        <p:spPr>
          <a:xfrm>
            <a:off x="6096000" y="2413149"/>
            <a:ext cx="1541417" cy="428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rgbClr val="A40137"/>
                    </a:gs>
                    <a:gs pos="100000">
                      <a:srgbClr val="0B0140"/>
                    </a:gs>
                  </a:gsLst>
                  <a:lin ang="2700000" scaled="1"/>
                </a:gradFill>
                <a:cs typeface="+mn-ea"/>
                <a:sym typeface="+mn-lt"/>
              </a:rPr>
              <a:t>PART THREE</a:t>
            </a:r>
            <a:endParaRPr lang="zh-CN" altLang="en-US" sz="2400" dirty="0">
              <a:gradFill flip="none" rotWithShape="1">
                <a:gsLst>
                  <a:gs pos="0">
                    <a:srgbClr val="A40137"/>
                  </a:gs>
                  <a:gs pos="100000">
                    <a:srgbClr val="0B0140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1048665" name="文本框 11"/>
          <p:cNvSpPr txBox="1"/>
          <p:nvPr/>
        </p:nvSpPr>
        <p:spPr>
          <a:xfrm>
            <a:off x="5624736" y="3096249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48667" name="文本框 13"/>
          <p:cNvSpPr txBox="1"/>
          <p:nvPr/>
        </p:nvSpPr>
        <p:spPr>
          <a:xfrm>
            <a:off x="1768143" y="1939277"/>
            <a:ext cx="1178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>
                  <a:gsLst>
                    <a:gs pos="68000">
                      <a:schemeClr val="bg1"/>
                    </a:gs>
                    <a:gs pos="100000">
                      <a:srgbClr val="0D0143"/>
                    </a:gs>
                  </a:gsLst>
                  <a:lin ang="0" scaled="0"/>
                </a:gradFill>
                <a:cs typeface="+mn-ea"/>
                <a:sym typeface="+mn-lt"/>
              </a:rPr>
              <a:t>03</a:t>
            </a:r>
            <a:endParaRPr lang="zh-CN" altLang="en-US" sz="6600" dirty="0">
              <a:gradFill>
                <a:gsLst>
                  <a:gs pos="68000">
                    <a:schemeClr val="bg1"/>
                  </a:gs>
                  <a:gs pos="100000">
                    <a:srgbClr val="0D0143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1048668" name="文本框 14"/>
          <p:cNvSpPr txBox="1"/>
          <p:nvPr/>
        </p:nvSpPr>
        <p:spPr>
          <a:xfrm>
            <a:off x="1806863" y="2914167"/>
            <a:ext cx="109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gradFill>
                  <a:gsLst>
                    <a:gs pos="19000">
                      <a:schemeClr val="bg1"/>
                    </a:gs>
                    <a:gs pos="100000">
                      <a:srgbClr val="0D0143"/>
                    </a:gs>
                  </a:gsLst>
                  <a:lin ang="5400000" scaled="0"/>
                </a:gradFill>
                <a:cs typeface="+mn-ea"/>
                <a:sym typeface="+mn-lt"/>
              </a:rPr>
              <a:t>PART</a:t>
            </a:r>
            <a:endParaRPr lang="zh-CN" altLang="en-US" sz="1600" dirty="0">
              <a:gradFill>
                <a:gsLst>
                  <a:gs pos="19000">
                    <a:schemeClr val="bg1"/>
                  </a:gs>
                  <a:gs pos="100000">
                    <a:srgbClr val="0D0143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82582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7.40741E-7 L -0.14075 -7.40741E-7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54167E-6 2.59259E-6 L 0.15105 2.59259E-6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bldLvl="0" animBg="1"/>
      <p:bldP spid="1048664" grpId="0"/>
      <p:bldP spid="1048664" grpId="1"/>
      <p:bldP spid="1048665" grpId="0"/>
      <p:bldP spid="1048665" grpId="1"/>
      <p:bldP spid="1048667" grpId="0"/>
      <p:bldP spid="10486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FD7070B5-A52D-CEA9-3B6F-0B66792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69875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while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循环语句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8284DB78-D04F-2DA7-F796-EC2C4E3E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557338"/>
            <a:ext cx="90551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0" dirty="0">
                <a:solidFill>
                  <a:srgbClr val="17478D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当型循环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en-US" altLang="zh-CN" sz="2800" b="0" dirty="0">
                <a:solidFill>
                  <a:prstClr val="black"/>
                </a:solidFill>
                <a:cs typeface="Arial" panose="020B0604020202020204" pitchFamily="34" charset="0"/>
              </a:rPr>
              <a:t>Condition is tested </a:t>
            </a:r>
            <a:r>
              <a:rPr lang="en-US" altLang="zh-CN" sz="2800" b="0" dirty="0">
                <a:solidFill>
                  <a:srgbClr val="C00000"/>
                </a:solidFill>
                <a:cs typeface="Arial" panose="020B0604020202020204" pitchFamily="34" charset="0"/>
              </a:rPr>
              <a:t>first</a:t>
            </a:r>
          </a:p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prstClr val="blac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b="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0" dirty="0">
                <a:solidFill>
                  <a:srgbClr val="000066"/>
                </a:solidFill>
                <a:cs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prstClr val="black"/>
                </a:solidFill>
                <a:cs typeface="Arial" panose="020B0604020202020204" pitchFamily="34" charset="0"/>
              </a:rPr>
              <a:t>Syntax</a:t>
            </a:r>
            <a:endParaRPr lang="en-US" altLang="zh-CN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lvl="2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000066"/>
                </a:solidFill>
                <a:cs typeface="Arial" panose="020B0604020202020204" pitchFamily="34" charset="0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 (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)</a:t>
            </a:r>
          </a:p>
          <a:p>
            <a:pPr lvl="1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     {</a:t>
            </a:r>
          </a:p>
          <a:p>
            <a:pPr lvl="1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	     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语句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</a:p>
          <a:p>
            <a:pPr lvl="1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	      </a:t>
            </a:r>
            <a:r>
              <a:rPr lang="zh-CN" altLang="en-US" sz="2400" dirty="0">
                <a:solidFill>
                  <a:srgbClr val="000066"/>
                </a:solidFill>
                <a:ea typeface="黑体" panose="02010609060101010101" pitchFamily="49" charset="-122"/>
              </a:rPr>
              <a:t>语句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</a:p>
          <a:p>
            <a:pPr lvl="1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	}</a:t>
            </a:r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E6AF8CB2-AA48-F5A3-2453-8764EDD81F0C}"/>
              </a:ext>
            </a:extLst>
          </p:cNvPr>
          <p:cNvGrpSpPr>
            <a:grpSpLocks/>
          </p:cNvGrpSpPr>
          <p:nvPr/>
        </p:nvGrpSpPr>
        <p:grpSpPr bwMode="auto">
          <a:xfrm>
            <a:off x="6824663" y="2060575"/>
            <a:ext cx="2500312" cy="3789363"/>
            <a:chOff x="4011" y="1798"/>
            <a:chExt cx="1454" cy="2524"/>
          </a:xfrm>
        </p:grpSpPr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E0ADE65A-8688-CB72-0AB3-D9FBF7A8D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1" y="3784"/>
              <a:ext cx="6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93A467C2-3A3C-1858-7447-7014675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3413"/>
              <a:ext cx="0" cy="36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AutoShape 11">
              <a:extLst>
                <a:ext uri="{FF2B5EF4-FFF2-40B4-BE49-F238E27FC236}">
                  <a16:creationId xmlns:a16="http://schemas.microsoft.com/office/drawing/2014/main" id="{058BEF91-44A2-5739-2BD7-584C831C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920"/>
              <a:ext cx="653" cy="481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82862CB1-0C31-88E4-1AED-906FFF30C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1" y="2704"/>
              <a:ext cx="1" cy="293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triangl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E4E94A39-75B2-A6FA-6162-5F804831C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2655"/>
              <a:ext cx="28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E40E70C6-B958-6626-C72B-369040A34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2245"/>
              <a:ext cx="28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F221DB14-FB71-E830-C19B-6B2B26A15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069"/>
              <a:ext cx="29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C41719C3-23AA-AC49-DA63-09F4EFFF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222"/>
              <a:ext cx="955" cy="515"/>
            </a:xfrm>
            <a:prstGeom prst="diamond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</p:spPr>
          <p:txBody>
            <a:bodyPr wrap="none" lIns="92075" tIns="46038" rIns="92075" bIns="46038" anchor="ctr">
              <a:flatTx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7320430F-0224-076F-FEF9-05D0C427E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1798"/>
              <a:ext cx="0" cy="40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stealth" w="med" len="lg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BCD51A3F-4BB1-96C9-8C1D-5BB33557A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8" y="2484"/>
              <a:ext cx="667" cy="1838"/>
              <a:chOff x="1563" y="1483"/>
              <a:chExt cx="869" cy="1838"/>
            </a:xfrm>
          </p:grpSpPr>
          <p:sp>
            <p:nvSpPr>
              <p:cNvPr id="41" name="Line 21">
                <a:extLst>
                  <a:ext uri="{FF2B5EF4-FFF2-40B4-BE49-F238E27FC236}">
                    <a16:creationId xmlns:a16="http://schemas.microsoft.com/office/drawing/2014/main" id="{6C99E9B4-804F-DF24-EF34-96E382FFA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44" y="1483"/>
                <a:ext cx="287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2" name="Group 22">
                <a:extLst>
                  <a:ext uri="{FF2B5EF4-FFF2-40B4-BE49-F238E27FC236}">
                    <a16:creationId xmlns:a16="http://schemas.microsoft.com/office/drawing/2014/main" id="{C38581A6-364A-0A7E-57BD-F91CAA80C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3" y="1483"/>
                <a:ext cx="869" cy="1838"/>
                <a:chOff x="1563" y="1483"/>
                <a:chExt cx="869" cy="1838"/>
              </a:xfrm>
            </p:grpSpPr>
            <p:sp>
              <p:nvSpPr>
                <p:cNvPr id="43" name="Line 23">
                  <a:extLst>
                    <a:ext uri="{FF2B5EF4-FFF2-40B4-BE49-F238E27FC236}">
                      <a16:creationId xmlns:a16="http://schemas.microsoft.com/office/drawing/2014/main" id="{21E64AEC-A89F-51BD-2133-3948FE7E6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3" y="2914"/>
                  <a:ext cx="0" cy="407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triangle" w="sm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24">
                  <a:extLst>
                    <a:ext uri="{FF2B5EF4-FFF2-40B4-BE49-F238E27FC236}">
                      <a16:creationId xmlns:a16="http://schemas.microsoft.com/office/drawing/2014/main" id="{65462A20-BAAC-ACD0-7BE6-1CFCF8D71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564" y="2926"/>
                  <a:ext cx="868" cy="0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sm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25">
                  <a:extLst>
                    <a:ext uri="{FF2B5EF4-FFF2-40B4-BE49-F238E27FC236}">
                      <a16:creationId xmlns:a16="http://schemas.microsoft.com/office/drawing/2014/main" id="{95570619-CB8D-CF19-2B3E-7C60A1A405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4" y="1483"/>
                  <a:ext cx="0" cy="1461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 type="none" w="sm" len="sm"/>
                  <a:tailEnd type="none" w="med" len="lg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20000"/>
                    </a:spcBef>
                    <a:spcAft>
                      <a:spcPts val="588"/>
                    </a:spcAft>
                    <a:buClr>
                      <a:srgbClr val="FFCC66"/>
                    </a:buClr>
                    <a:buSzPct val="80000"/>
                    <a:buFont typeface="Monotype Sorts" charset="2"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C4E8986A-E9A2-FCFB-8B3A-83BAEA5EF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2048"/>
              <a:ext cx="0" cy="172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med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Line 27">
              <a:extLst>
                <a:ext uri="{FF2B5EF4-FFF2-40B4-BE49-F238E27FC236}">
                  <a16:creationId xmlns:a16="http://schemas.microsoft.com/office/drawing/2014/main" id="{475C72B4-04ED-C169-9859-01E7840A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8" y="2048"/>
              <a:ext cx="619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triangle" w="sm" len="lg"/>
              <a:tailEnd type="none" w="sm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Text Box 5">
            <a:extLst>
              <a:ext uri="{FF2B5EF4-FFF2-40B4-BE49-F238E27FC236}">
                <a16:creationId xmlns:a16="http://schemas.microsoft.com/office/drawing/2014/main" id="{264462BF-D354-F58D-5511-EB2D4FC5C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057525"/>
            <a:ext cx="2262187" cy="433388"/>
          </a:xfrm>
          <a:prstGeom prst="rect">
            <a:avLst/>
          </a:prstGeom>
          <a:solidFill>
            <a:srgbClr val="FFFFF4">
              <a:lumMod val="90000"/>
            </a:srgbClr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循环初始条件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E0A0EA98-B925-4603-C80B-BF4C08DF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602038"/>
            <a:ext cx="2262187" cy="433387"/>
          </a:xfrm>
          <a:prstGeom prst="rect">
            <a:avLst/>
          </a:prstGeom>
          <a:solidFill>
            <a:srgbClr val="FFFFF4">
              <a:lumMod val="90000"/>
            </a:srgbClr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FFFFF4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循环控制条件</a:t>
            </a: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5CD69EEE-AFA7-05A5-E639-1D656246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4570413"/>
            <a:ext cx="2241550" cy="433387"/>
          </a:xfrm>
          <a:prstGeom prst="rect">
            <a:avLst/>
          </a:prstGeom>
          <a:solidFill>
            <a:srgbClr val="FFFFF4">
              <a:lumMod val="90000"/>
            </a:srgbClr>
          </a:solidFill>
          <a:ln w="12700" cap="sq">
            <a:solidFill>
              <a:srgbClr val="00B05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FFFFF4"/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循环转化条件</a:t>
            </a:r>
          </a:p>
        </p:txBody>
      </p:sp>
      <p:sp>
        <p:nvSpPr>
          <p:cNvPr id="49" name="灯片编号占位符 29">
            <a:extLst>
              <a:ext uri="{FF2B5EF4-FFF2-40B4-BE49-F238E27FC236}">
                <a16:creationId xmlns:a16="http://schemas.microsoft.com/office/drawing/2014/main" id="{E6197CD3-F413-E656-F9A5-807045456F4E}"/>
              </a:ext>
            </a:extLst>
          </p:cNvPr>
          <p:cNvSpPr txBox="1">
            <a:spLocks/>
          </p:cNvSpPr>
          <p:nvPr/>
        </p:nvSpPr>
        <p:spPr>
          <a:xfrm>
            <a:off x="87693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fld id="{69605670-4633-4182-8684-36A165C52D29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t>24</a:t>
            </a:fld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/91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7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7B888ABB-C3B7-97CB-2286-F92445FA9DB0}"/>
              </a:ext>
            </a:extLst>
          </p:cNvPr>
          <p:cNvSpPr txBox="1">
            <a:spLocks/>
          </p:cNvSpPr>
          <p:nvPr/>
        </p:nvSpPr>
        <p:spPr bwMode="auto">
          <a:xfrm>
            <a:off x="-57150" y="549275"/>
            <a:ext cx="9906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【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例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6.1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】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计算并输出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1+2+3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……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+n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Arial" pitchFamily="34" charset="0"/>
              </a:rPr>
              <a:t>的值</a:t>
            </a:r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37E2A614-1E81-CA0A-F486-7029456C8D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0300" y="5286375"/>
            <a:ext cx="14922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0059F84A-4293-CC06-34F1-57B8140F9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5" y="4581525"/>
            <a:ext cx="0" cy="6985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C482E649-BBEC-817B-75BA-28DD5BC3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644900"/>
            <a:ext cx="1465263" cy="914400"/>
          </a:xfrm>
          <a:prstGeom prst="cube">
            <a:avLst>
              <a:gd name="adj" fmla="val 25000"/>
            </a:avLst>
          </a:prstGeom>
          <a:solidFill>
            <a:srgbClr val="FF99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CB89B8B2-D247-42E7-C2E7-69594E79C7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613025" y="3235325"/>
            <a:ext cx="1588" cy="557213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triangl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1D4DFA05-04A8-1745-FA0A-2FF27E03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708275"/>
            <a:ext cx="623888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当型循环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1642050E-1EAD-65B6-D51F-04A2C0F0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41663"/>
            <a:ext cx="4937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D95356A8-EDEE-AA1F-FF3A-CAEB8F8D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2362200"/>
            <a:ext cx="4921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假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88A0CF5A-BB53-4360-C41D-705E8F46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209800"/>
            <a:ext cx="660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43" name="AutoShape 17">
            <a:extLst>
              <a:ext uri="{FF2B5EF4-FFF2-40B4-BE49-F238E27FC236}">
                <a16:creationId xmlns:a16="http://schemas.microsoft.com/office/drawing/2014/main" id="{473F3C17-71CF-F3D6-9FBB-F4B6BBFF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319338"/>
            <a:ext cx="2146300" cy="977900"/>
          </a:xfrm>
          <a:prstGeom prst="diamond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  <a:contourClr>
              <a:srgbClr val="66FF33"/>
            </a:contourClr>
          </a:sp3d>
        </p:spPr>
        <p:txBody>
          <a:bodyPr wrap="none" lIns="92075" tIns="46038" rIns="92075" bIns="46038" anchor="ctr">
            <a:flatTx/>
          </a:bodyPr>
          <a:lstStyle>
            <a:lvl1pPr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prstClr val="blac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条件</a:t>
            </a:r>
            <a:r>
              <a:rPr kumimoji="1" lang="en-US" altLang="zh-CN" sz="2800" b="0">
                <a:solidFill>
                  <a:prstClr val="blac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38E44CF7-78FA-F235-ED8B-9D6CC1861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0813" y="1514475"/>
            <a:ext cx="0" cy="7620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5" name="Group 19">
            <a:extLst>
              <a:ext uri="{FF2B5EF4-FFF2-40B4-BE49-F238E27FC236}">
                <a16:creationId xmlns:a16="http://schemas.microsoft.com/office/drawing/2014/main" id="{346E0EE8-E36F-7C93-1CA6-C22D24C5AAD9}"/>
              </a:ext>
            </a:extLst>
          </p:cNvPr>
          <p:cNvGrpSpPr>
            <a:grpSpLocks/>
          </p:cNvGrpSpPr>
          <p:nvPr/>
        </p:nvGrpSpPr>
        <p:grpSpPr bwMode="auto">
          <a:xfrm>
            <a:off x="2690813" y="2801938"/>
            <a:ext cx="1509712" cy="3363912"/>
            <a:chOff x="1565" y="1765"/>
            <a:chExt cx="877" cy="2119"/>
          </a:xfrm>
        </p:grpSpPr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01770FCA-C4EE-DD24-847F-1B236F4FA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id="{1355D637-BC68-ED36-D463-9FEECBDF5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48" name="Line 22">
                <a:extLst>
                  <a:ext uri="{FF2B5EF4-FFF2-40B4-BE49-F238E27FC236}">
                    <a16:creationId xmlns:a16="http://schemas.microsoft.com/office/drawing/2014/main" id="{B70C0622-17D3-6919-2AEC-75D0465E6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23">
                <a:extLst>
                  <a:ext uri="{FF2B5EF4-FFF2-40B4-BE49-F238E27FC236}">
                    <a16:creationId xmlns:a16="http://schemas.microsoft.com/office/drawing/2014/main" id="{8BFEEB90-1A8A-3A33-E15E-B6A094E53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24">
                <a:extLst>
                  <a:ext uri="{FF2B5EF4-FFF2-40B4-BE49-F238E27FC236}">
                    <a16:creationId xmlns:a16="http://schemas.microsoft.com/office/drawing/2014/main" id="{CCBBDA83-C8B2-3BE9-CF1E-1ED43423C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defRPr/>
                </a:pPr>
                <a:endParaRPr lang="zh-CN" alt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1" name="Line 25">
            <a:extLst>
              <a:ext uri="{FF2B5EF4-FFF2-40B4-BE49-F238E27FC236}">
                <a16:creationId xmlns:a16="http://schemas.microsoft.com/office/drawing/2014/main" id="{E5EB46C9-C888-B38A-02DC-B62E90DAAC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2050" y="1989138"/>
            <a:ext cx="0" cy="3268662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med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A65C0A4D-0284-7073-151F-1196BC9AE0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4588" y="1989138"/>
            <a:ext cx="139065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sm" len="lg"/>
            <a:tailEnd type="none" w="sm" len="lg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endParaRPr lang="zh-CN" altLang="en-US"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B0AB6183-7DC8-FE56-C8BF-34614DDB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205038"/>
            <a:ext cx="660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54" name="AutoShape 38">
            <a:extLst>
              <a:ext uri="{FF2B5EF4-FFF2-40B4-BE49-F238E27FC236}">
                <a16:creationId xmlns:a16="http://schemas.microsoft.com/office/drawing/2014/main" id="{44CD55AD-9B0D-800C-4736-0F026C70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2319338"/>
            <a:ext cx="2146300" cy="977900"/>
          </a:xfrm>
          <a:prstGeom prst="diamond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</p:spPr>
        <p:txBody>
          <a:bodyPr wrap="none" lIns="92075" tIns="46038" rIns="92075" bIns="46038" anchor="ctr">
            <a:flatTx/>
          </a:bodyPr>
          <a:lstStyle>
            <a:lvl1pPr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kumimoji="1" lang="en-US" altLang="zh-CN" sz="28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0115789C-D224-D302-996B-A64D66F60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0813" y="1514475"/>
            <a:ext cx="0" cy="762000"/>
          </a:xfrm>
          <a:prstGeom prst="line">
            <a:avLst/>
          </a:prstGeom>
          <a:noFill/>
          <a:ln w="50800">
            <a:solidFill>
              <a:srgbClr val="C47546"/>
            </a:solidFill>
            <a:round/>
            <a:headEnd type="stealth" w="med" len="lg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47546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ts val="588"/>
              </a:spcAft>
              <a:buClr>
                <a:srgbClr val="FFCC66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" name="Group 40">
            <a:extLst>
              <a:ext uri="{FF2B5EF4-FFF2-40B4-BE49-F238E27FC236}">
                <a16:creationId xmlns:a16="http://schemas.microsoft.com/office/drawing/2014/main" id="{B64D34A2-6ABB-A638-881F-0A91A68AE08A}"/>
              </a:ext>
            </a:extLst>
          </p:cNvPr>
          <p:cNvGrpSpPr>
            <a:grpSpLocks/>
          </p:cNvGrpSpPr>
          <p:nvPr/>
        </p:nvGrpSpPr>
        <p:grpSpPr bwMode="auto">
          <a:xfrm>
            <a:off x="2690813" y="2801938"/>
            <a:ext cx="1509712" cy="3363912"/>
            <a:chOff x="1565" y="1765"/>
            <a:chExt cx="877" cy="2119"/>
          </a:xfrm>
        </p:grpSpPr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8C58BA07-025F-66C2-3CAD-D03652AFD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1765"/>
              <a:ext cx="288" cy="0"/>
            </a:xfrm>
            <a:prstGeom prst="line">
              <a:avLst/>
            </a:prstGeom>
            <a:noFill/>
            <a:ln w="50800">
              <a:solidFill>
                <a:srgbClr val="C47546"/>
              </a:solidFill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47546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ts val="588"/>
                </a:spcAft>
                <a:buClr>
                  <a:srgbClr val="FFCC66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8" name="Group 42">
              <a:extLst>
                <a:ext uri="{FF2B5EF4-FFF2-40B4-BE49-F238E27FC236}">
                  <a16:creationId xmlns:a16="http://schemas.microsoft.com/office/drawing/2014/main" id="{095813D0-C31B-831A-803F-E5B45122D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765"/>
              <a:ext cx="871" cy="2119"/>
              <a:chOff x="1565" y="1765"/>
              <a:chExt cx="871" cy="2119"/>
            </a:xfrm>
          </p:grpSpPr>
          <p:sp>
            <p:nvSpPr>
              <p:cNvPr id="59" name="Line 43">
                <a:extLst>
                  <a:ext uri="{FF2B5EF4-FFF2-40B4-BE49-F238E27FC236}">
                    <a16:creationId xmlns:a16="http://schemas.microsoft.com/office/drawing/2014/main" id="{8DB1848A-10E4-2EA5-669C-A849F7D9E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4" y="3457"/>
                <a:ext cx="0" cy="427"/>
              </a:xfrm>
              <a:prstGeom prst="line">
                <a:avLst/>
              </a:prstGeom>
              <a:noFill/>
              <a:ln w="50800">
                <a:solidFill>
                  <a:srgbClr val="C47546"/>
                </a:solidFill>
                <a:round/>
                <a:headEnd type="none" w="sm" len="sm"/>
                <a:tailEnd type="triangl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4754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Line 44">
                <a:extLst>
                  <a:ext uri="{FF2B5EF4-FFF2-40B4-BE49-F238E27FC236}">
                    <a16:creationId xmlns:a16="http://schemas.microsoft.com/office/drawing/2014/main" id="{9D00F697-DF5B-5A34-82B0-0E0F63E45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65" y="3466"/>
                <a:ext cx="868" cy="0"/>
              </a:xfrm>
              <a:prstGeom prst="line">
                <a:avLst/>
              </a:prstGeom>
              <a:noFill/>
              <a:ln w="50800">
                <a:solidFill>
                  <a:srgbClr val="C47546"/>
                </a:solidFill>
                <a:round/>
                <a:headEnd type="none" w="sm" len="sm"/>
                <a:tailEnd type="none" w="sm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4754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Line 45">
                <a:extLst>
                  <a:ext uri="{FF2B5EF4-FFF2-40B4-BE49-F238E27FC236}">
                    <a16:creationId xmlns:a16="http://schemas.microsoft.com/office/drawing/2014/main" id="{6B40CFE5-53D6-97DD-16D7-24CA562E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1765"/>
                <a:ext cx="0" cy="1710"/>
              </a:xfrm>
              <a:prstGeom prst="line">
                <a:avLst/>
              </a:prstGeom>
              <a:noFill/>
              <a:ln w="50800">
                <a:solidFill>
                  <a:srgbClr val="C47546"/>
                </a:solidFill>
                <a:round/>
                <a:headEnd type="none" w="sm" len="sm"/>
                <a:tailEnd type="none" w="med" len="lg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4754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20000"/>
                  </a:spcBef>
                  <a:spcAft>
                    <a:spcPts val="588"/>
                  </a:spcAft>
                  <a:buClr>
                    <a:srgbClr val="FFCC66"/>
                  </a:buClr>
                  <a:buSzPct val="80000"/>
                  <a:buFont typeface="Monotype Sorts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2" name="Rectangle 58">
            <a:extLst>
              <a:ext uri="{FF2B5EF4-FFF2-40B4-BE49-F238E27FC236}">
                <a16:creationId xmlns:a16="http://schemas.microsoft.com/office/drawing/2014/main" id="{1082F2FF-8345-D43F-30D5-CFF9602C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876925"/>
            <a:ext cx="460216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2F2F2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</a:t>
            </a:r>
            <a:r>
              <a:rPr lang="en-US" altLang="zh-CN" sz="2800" b="0">
                <a:solidFill>
                  <a:srgbClr val="2F2F2F"/>
                </a:solidFill>
                <a:cs typeface="Arial" panose="020B0604020202020204" pitchFamily="34" charset="0"/>
              </a:rPr>
              <a:t>Testing Condition </a:t>
            </a:r>
            <a:r>
              <a:rPr lang="en-US" altLang="zh-CN" sz="2800">
                <a:solidFill>
                  <a:srgbClr val="C00000"/>
                </a:solidFill>
                <a:cs typeface="Arial" panose="020B0604020202020204" pitchFamily="34" charset="0"/>
              </a:rPr>
              <a:t>First</a:t>
            </a:r>
            <a:endParaRPr lang="en-US" altLang="zh-CN" sz="2800" u="sng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FC82C5CF-B43D-D871-7133-3B1CC208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628775"/>
            <a:ext cx="4256088" cy="4213225"/>
          </a:xfrm>
          <a:prstGeom prst="rect">
            <a:avLst/>
          </a:prstGeom>
          <a:noFill/>
          <a:ln w="50800" cmpd="thickThin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3">
            <a:hlinkClick r:id="rId3" action="ppaction://hlinkfile"/>
            <a:extLst>
              <a:ext uri="{FF2B5EF4-FFF2-40B4-BE49-F238E27FC236}">
                <a16:creationId xmlns:a16="http://schemas.microsoft.com/office/drawing/2014/main" id="{72067002-AE0D-3AB3-AD2A-3633B9CE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229225"/>
            <a:ext cx="326231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灯片编号占位符 38">
            <a:extLst>
              <a:ext uri="{FF2B5EF4-FFF2-40B4-BE49-F238E27FC236}">
                <a16:creationId xmlns:a16="http://schemas.microsoft.com/office/drawing/2014/main" id="{091CC12D-5941-5E59-73B3-DFBC32F7484B}"/>
              </a:ext>
            </a:extLst>
          </p:cNvPr>
          <p:cNvSpPr txBox="1">
            <a:spLocks/>
          </p:cNvSpPr>
          <p:nvPr/>
        </p:nvSpPr>
        <p:spPr>
          <a:xfrm>
            <a:off x="87693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fld id="{546837AB-9AFB-4423-81E2-0FC11E19D4E5}" type="slidenum"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rgbClr val="2F2F2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t>25</a:t>
            </a:fld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/91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69946" y="-772160"/>
            <a:ext cx="12181172" cy="6858000"/>
          </a:xfrm>
          <a:prstGeom prst="rect">
            <a:avLst/>
          </a:prstGeom>
        </p:spPr>
      </p:pic>
      <p:sp>
        <p:nvSpPr>
          <p:cNvPr id="1048580" name="文本框 18"/>
          <p:cNvSpPr txBox="1"/>
          <p:nvPr/>
        </p:nvSpPr>
        <p:spPr>
          <a:xfrm>
            <a:off x="2757712" y="4534262"/>
            <a:ext cx="6676574" cy="5867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 film to be used in a wider </a:t>
            </a:r>
            <a:r>
              <a:rPr lang="en-US" altLang="zh-CN" sz="1000" dirty="0" err="1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fieldThe</a:t>
            </a:r>
            <a:r>
              <a:rPr lang="en-US" altLang="zh-CN" sz="10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 user can projector or computer, or print the presentation and  film to be used in a wider field</a:t>
            </a:r>
          </a:p>
          <a:p>
            <a:pPr algn="ctr"/>
            <a:endParaRPr lang="en-US" altLang="zh-CN" sz="10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1" name="文本框 19"/>
          <p:cNvSpPr txBox="1"/>
          <p:nvPr/>
        </p:nvSpPr>
        <p:spPr>
          <a:xfrm>
            <a:off x="1934500" y="3695505"/>
            <a:ext cx="8322998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62" name="组合 10"/>
          <p:cNvGrpSpPr/>
          <p:nvPr/>
        </p:nvGrpSpPr>
        <p:grpSpPr>
          <a:xfrm>
            <a:off x="1373847" y="1976839"/>
            <a:ext cx="4598669" cy="1691639"/>
            <a:chOff x="1982545" y="1874532"/>
            <a:chExt cx="4199167" cy="1691639"/>
          </a:xfrm>
        </p:grpSpPr>
        <p:sp>
          <p:nvSpPr>
            <p:cNvPr id="1048582" name="文本框 11"/>
            <p:cNvSpPr txBox="1"/>
            <p:nvPr/>
          </p:nvSpPr>
          <p:spPr>
            <a:xfrm>
              <a:off x="198254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凝</a:t>
              </a:r>
            </a:p>
          </p:txBody>
        </p:sp>
        <p:sp>
          <p:nvSpPr>
            <p:cNvPr id="1048583" name="文本框 20"/>
            <p:cNvSpPr txBox="1"/>
            <p:nvPr/>
          </p:nvSpPr>
          <p:spPr>
            <a:xfrm>
              <a:off x="2955508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心</a:t>
              </a:r>
            </a:p>
          </p:txBody>
        </p:sp>
        <p:sp>
          <p:nvSpPr>
            <p:cNvPr id="1048584" name="文本框 21"/>
            <p:cNvSpPr txBox="1"/>
            <p:nvPr/>
          </p:nvSpPr>
          <p:spPr>
            <a:xfrm>
              <a:off x="3928471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聚</a:t>
              </a:r>
            </a:p>
          </p:txBody>
        </p:sp>
        <p:sp>
          <p:nvSpPr>
            <p:cNvPr id="1048585" name="文本框 22"/>
            <p:cNvSpPr txBox="1"/>
            <p:nvPr/>
          </p:nvSpPr>
          <p:spPr>
            <a:xfrm>
              <a:off x="490143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力</a:t>
              </a:r>
            </a:p>
          </p:txBody>
        </p:sp>
      </p:grpSp>
      <p:grpSp>
        <p:nvGrpSpPr>
          <p:cNvPr id="64" name="组合 26"/>
          <p:cNvGrpSpPr/>
          <p:nvPr/>
        </p:nvGrpSpPr>
        <p:grpSpPr>
          <a:xfrm>
            <a:off x="6234005" y="1976839"/>
            <a:ext cx="4598669" cy="1691639"/>
            <a:chOff x="1982545" y="1874532"/>
            <a:chExt cx="4199167" cy="1691639"/>
          </a:xfrm>
        </p:grpSpPr>
        <p:sp>
          <p:nvSpPr>
            <p:cNvPr id="1048588" name="文本框 27"/>
            <p:cNvSpPr txBox="1"/>
            <p:nvPr/>
          </p:nvSpPr>
          <p:spPr>
            <a:xfrm>
              <a:off x="198254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共</a:t>
              </a:r>
            </a:p>
          </p:txBody>
        </p:sp>
        <p:sp>
          <p:nvSpPr>
            <p:cNvPr id="1048589" name="文本框 28"/>
            <p:cNvSpPr txBox="1"/>
            <p:nvPr/>
          </p:nvSpPr>
          <p:spPr>
            <a:xfrm>
              <a:off x="2955508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创</a:t>
              </a:r>
            </a:p>
          </p:txBody>
        </p:sp>
        <p:sp>
          <p:nvSpPr>
            <p:cNvPr id="1048590" name="文本框 29"/>
            <p:cNvSpPr txBox="1"/>
            <p:nvPr/>
          </p:nvSpPr>
          <p:spPr>
            <a:xfrm>
              <a:off x="3928471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辉</a:t>
              </a:r>
            </a:p>
          </p:txBody>
        </p:sp>
        <p:sp>
          <p:nvSpPr>
            <p:cNvPr id="1048591" name="文本框 30"/>
            <p:cNvSpPr txBox="1"/>
            <p:nvPr/>
          </p:nvSpPr>
          <p:spPr>
            <a:xfrm>
              <a:off x="4901435" y="1874532"/>
              <a:ext cx="1280277" cy="169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dirty="0">
                  <a:gradFill>
                    <a:gsLst>
                      <a:gs pos="68000">
                        <a:schemeClr val="bg1"/>
                      </a:gs>
                      <a:gs pos="100000">
                        <a:srgbClr val="0D0143"/>
                      </a:gs>
                    </a:gsLst>
                    <a:lin ang="0" scaled="0"/>
                  </a:gra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煌</a:t>
              </a:r>
            </a:p>
          </p:txBody>
        </p:sp>
      </p:grpSp>
      <p:sp>
        <p:nvSpPr>
          <p:cNvPr id="1048592" name="文本框 31"/>
          <p:cNvSpPr txBox="1"/>
          <p:nvPr/>
        </p:nvSpPr>
        <p:spPr>
          <a:xfrm>
            <a:off x="4192044" y="1451730"/>
            <a:ext cx="366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COMPANY PROFILE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  <p:bldP spid="1048581" grpId="0"/>
      <p:bldP spid="10485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60"/>
          <p:cNvPicPr>
            <a:picLocks noChangeAspect="1"/>
          </p:cNvPicPr>
          <p:nvPr/>
        </p:nvPicPr>
        <p:blipFill rotWithShape="1">
          <a:blip r:embed="rId2" cstate="print"/>
          <a:srcRect l="25380" r="39379"/>
          <a:stretch>
            <a:fillRect/>
          </a:stretch>
        </p:blipFill>
        <p:spPr>
          <a:xfrm>
            <a:off x="440102" y="516836"/>
            <a:ext cx="3703236" cy="5916226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1048640" name="文本框 61"/>
          <p:cNvSpPr txBox="1"/>
          <p:nvPr/>
        </p:nvSpPr>
        <p:spPr>
          <a:xfrm>
            <a:off x="832968" y="896285"/>
            <a:ext cx="74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rgbClr val="29115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创新</a:t>
            </a:r>
          </a:p>
        </p:txBody>
      </p:sp>
      <p:sp>
        <p:nvSpPr>
          <p:cNvPr id="1048641" name="文本框 62"/>
          <p:cNvSpPr txBox="1"/>
          <p:nvPr/>
        </p:nvSpPr>
        <p:spPr>
          <a:xfrm>
            <a:off x="1745497" y="1415540"/>
            <a:ext cx="74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rgbClr val="29115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合作</a:t>
            </a:r>
          </a:p>
        </p:txBody>
      </p:sp>
      <p:sp>
        <p:nvSpPr>
          <p:cNvPr id="1048642" name="文本框 63"/>
          <p:cNvSpPr txBox="1"/>
          <p:nvPr/>
        </p:nvSpPr>
        <p:spPr>
          <a:xfrm>
            <a:off x="2925781" y="1155901"/>
            <a:ext cx="74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chemeClr val="bg1"/>
                    </a:gs>
                    <a:gs pos="100000">
                      <a:srgbClr val="29115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共赢</a:t>
            </a:r>
          </a:p>
        </p:txBody>
      </p:sp>
      <p:sp>
        <p:nvSpPr>
          <p:cNvPr id="1048643" name="文本框 20"/>
          <p:cNvSpPr txBox="1"/>
          <p:nvPr/>
        </p:nvSpPr>
        <p:spPr>
          <a:xfrm rot="5400000">
            <a:off x="685990" y="3870241"/>
            <a:ext cx="1516381" cy="485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44" name="文本框 67"/>
          <p:cNvSpPr txBox="1"/>
          <p:nvPr/>
        </p:nvSpPr>
        <p:spPr>
          <a:xfrm>
            <a:off x="1894730" y="2290570"/>
            <a:ext cx="1021081" cy="119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gradFill>
                  <a:gsLst>
                    <a:gs pos="68000">
                      <a:schemeClr val="bg1"/>
                    </a:gs>
                    <a:gs pos="100000">
                      <a:srgbClr val="0D0143"/>
                    </a:gs>
                  </a:gsLst>
                  <a:lin ang="0" scaled="0"/>
                </a:gradFill>
                <a:cs typeface="+mn-ea"/>
                <a:sym typeface="+mn-lt"/>
              </a:rPr>
              <a:t>目</a:t>
            </a:r>
          </a:p>
        </p:txBody>
      </p:sp>
      <p:sp>
        <p:nvSpPr>
          <p:cNvPr id="1048645" name="文本框 68"/>
          <p:cNvSpPr txBox="1"/>
          <p:nvPr/>
        </p:nvSpPr>
        <p:spPr>
          <a:xfrm>
            <a:off x="1894730" y="3356336"/>
            <a:ext cx="1021081" cy="1196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gradFill>
                  <a:gsLst>
                    <a:gs pos="68000">
                      <a:schemeClr val="bg1"/>
                    </a:gs>
                    <a:gs pos="100000">
                      <a:srgbClr val="0D0143"/>
                    </a:gs>
                  </a:gsLst>
                  <a:lin ang="0" scaled="0"/>
                </a:gradFill>
                <a:cs typeface="+mn-ea"/>
                <a:sym typeface="+mn-lt"/>
              </a:rPr>
              <a:t>录</a:t>
            </a:r>
          </a:p>
        </p:txBody>
      </p:sp>
      <p:grpSp>
        <p:nvGrpSpPr>
          <p:cNvPr id="92" name="组合 71"/>
          <p:cNvGrpSpPr/>
          <p:nvPr/>
        </p:nvGrpSpPr>
        <p:grpSpPr>
          <a:xfrm>
            <a:off x="4820626" y="2822715"/>
            <a:ext cx="4528676" cy="610027"/>
            <a:chOff x="4820626" y="2270155"/>
            <a:chExt cx="3279530" cy="523220"/>
          </a:xfrm>
        </p:grpSpPr>
        <p:sp>
          <p:nvSpPr>
            <p:cNvPr id="1048646" name="文本框 2"/>
            <p:cNvSpPr txBox="1"/>
            <p:nvPr/>
          </p:nvSpPr>
          <p:spPr>
            <a:xfrm>
              <a:off x="5723976" y="2270156"/>
              <a:ext cx="2376180" cy="44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if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条件语句介绍</a:t>
              </a:r>
              <a:endParaRPr lang="zh-CN" altLang="en-US" sz="2800" b="1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648" name="文本框 70"/>
            <p:cNvSpPr txBox="1"/>
            <p:nvPr/>
          </p:nvSpPr>
          <p:spPr>
            <a:xfrm>
              <a:off x="4820626" y="2270155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01/</a:t>
              </a:r>
              <a:endParaRPr lang="zh-CN" altLang="en-US" sz="28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96" name="组合 77"/>
          <p:cNvGrpSpPr/>
          <p:nvPr/>
        </p:nvGrpSpPr>
        <p:grpSpPr>
          <a:xfrm>
            <a:off x="4820626" y="3878961"/>
            <a:ext cx="4528676" cy="610027"/>
            <a:chOff x="4820626" y="2270155"/>
            <a:chExt cx="3279530" cy="523220"/>
          </a:xfrm>
        </p:grpSpPr>
        <p:sp>
          <p:nvSpPr>
            <p:cNvPr id="1048652" name="文本框 80"/>
            <p:cNvSpPr txBox="1"/>
            <p:nvPr/>
          </p:nvSpPr>
          <p:spPr>
            <a:xfrm>
              <a:off x="5723976" y="2270155"/>
              <a:ext cx="2376180" cy="44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for </a:t>
              </a:r>
              <a:r>
                <a:rPr lang="zh-CN" altLang="en-US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循环语句介绍</a:t>
              </a:r>
              <a:endParaRPr lang="zh-CN" altLang="en-US" sz="28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654" name="文本框 79"/>
            <p:cNvSpPr txBox="1"/>
            <p:nvPr/>
          </p:nvSpPr>
          <p:spPr>
            <a:xfrm>
              <a:off x="4820626" y="2270155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02/</a:t>
              </a:r>
              <a:endParaRPr lang="zh-CN" altLang="en-US" sz="28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00" name="组合 87"/>
          <p:cNvGrpSpPr/>
          <p:nvPr/>
        </p:nvGrpSpPr>
        <p:grpSpPr>
          <a:xfrm>
            <a:off x="4820626" y="4869013"/>
            <a:ext cx="4758962" cy="664368"/>
            <a:chOff x="4820626" y="2223547"/>
            <a:chExt cx="3220288" cy="569828"/>
          </a:xfrm>
        </p:grpSpPr>
        <p:sp>
          <p:nvSpPr>
            <p:cNvPr id="1048658" name="文本框 90"/>
            <p:cNvSpPr txBox="1"/>
            <p:nvPr/>
          </p:nvSpPr>
          <p:spPr>
            <a:xfrm>
              <a:off x="5664735" y="2223547"/>
              <a:ext cx="2376179" cy="44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while </a:t>
              </a:r>
              <a:r>
                <a:rPr lang="zh-CN" altLang="en-US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循环语句介绍</a:t>
              </a:r>
              <a:endParaRPr lang="zh-CN" altLang="en-US" sz="28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48660" name="文本框 89"/>
            <p:cNvSpPr txBox="1"/>
            <p:nvPr/>
          </p:nvSpPr>
          <p:spPr>
            <a:xfrm>
              <a:off x="4820626" y="2270155"/>
              <a:ext cx="708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cs typeface="+mn-ea"/>
                  <a:sym typeface="+mn-lt"/>
                </a:rPr>
                <a:t>03/</a:t>
              </a:r>
              <a:endParaRPr lang="zh-CN" altLang="en-US" sz="2800" dirty="0"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3145729" name="直接连接符 97"/>
          <p:cNvCxnSpPr/>
          <p:nvPr/>
        </p:nvCxnSpPr>
        <p:spPr>
          <a:xfrm>
            <a:off x="4964318" y="1988987"/>
            <a:ext cx="5992153" cy="0"/>
          </a:xfrm>
          <a:prstGeom prst="line">
            <a:avLst/>
          </a:prstGeom>
          <a:ln>
            <a:solidFill>
              <a:srgbClr val="22066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>
            <a:extLst>
              <a:ext uri="{FF2B5EF4-FFF2-40B4-BE49-F238E27FC236}">
                <a16:creationId xmlns:a16="http://schemas.microsoft.com/office/drawing/2014/main" id="{86929728-E7A2-4E5E-DE76-D628CF10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77" y="1649137"/>
            <a:ext cx="44291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B82AC-FD2D-13DB-4DFD-6EC4FAB9A4C0}"/>
              </a:ext>
            </a:extLst>
          </p:cNvPr>
          <p:cNvSpPr txBox="1"/>
          <p:nvPr/>
        </p:nvSpPr>
        <p:spPr>
          <a:xfrm>
            <a:off x="4820626" y="891722"/>
            <a:ext cx="425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创新引领未来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/>
      <p:bldP spid="1048641" grpId="0"/>
      <p:bldP spid="1048642" grpId="0"/>
      <p:bldP spid="1048643" grpId="0"/>
      <p:bldP spid="1048644" grpId="0"/>
      <p:bldP spid="104864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矩形 3"/>
          <p:cNvSpPr/>
          <p:nvPr/>
        </p:nvSpPr>
        <p:spPr>
          <a:xfrm>
            <a:off x="0" y="1633492"/>
            <a:ext cx="12192000" cy="369025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69" name="图片 2"/>
          <p:cNvPicPr>
            <a:picLocks noChangeAspect="1"/>
          </p:cNvPicPr>
          <p:nvPr/>
        </p:nvPicPr>
        <p:blipFill rotWithShape="1">
          <a:blip r:embed="rId2" cstate="print"/>
          <a:srcRect l="31112" r="48594"/>
          <a:stretch>
            <a:fillRect/>
          </a:stretch>
        </p:blipFill>
        <p:spPr>
          <a:xfrm>
            <a:off x="1370831" y="1284279"/>
            <a:ext cx="2009183" cy="5573721"/>
          </a:xfrm>
          <a:prstGeom prst="rect">
            <a:avLst/>
          </a:prstGeom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</p:pic>
      <p:cxnSp>
        <p:nvCxnSpPr>
          <p:cNvPr id="3145730" name="直接连接符 5"/>
          <p:cNvCxnSpPr/>
          <p:nvPr/>
        </p:nvCxnSpPr>
        <p:spPr>
          <a:xfrm>
            <a:off x="1077687" y="0"/>
            <a:ext cx="0" cy="2841171"/>
          </a:xfrm>
          <a:prstGeom prst="line">
            <a:avLst/>
          </a:prstGeom>
          <a:ln w="63500">
            <a:gradFill>
              <a:gsLst>
                <a:gs pos="0">
                  <a:srgbClr val="A40137"/>
                </a:gs>
                <a:gs pos="100000">
                  <a:srgbClr val="0B014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6"/>
          <p:cNvCxnSpPr/>
          <p:nvPr/>
        </p:nvCxnSpPr>
        <p:spPr>
          <a:xfrm>
            <a:off x="12192000" y="2057399"/>
            <a:ext cx="0" cy="2841171"/>
          </a:xfrm>
          <a:prstGeom prst="line">
            <a:avLst/>
          </a:prstGeom>
          <a:ln w="76200">
            <a:solidFill>
              <a:srgbClr val="A40137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0" name="图片 9"/>
          <p:cNvPicPr>
            <a:picLocks noChangeAspect="1"/>
          </p:cNvPicPr>
          <p:nvPr/>
        </p:nvPicPr>
        <p:blipFill rotWithShape="1">
          <a:blip r:embed="rId3" cstate="print"/>
          <a:srcRect t="34602" r="39309" b="12452"/>
          <a:stretch>
            <a:fillRect/>
          </a:stretch>
        </p:blipFill>
        <p:spPr>
          <a:xfrm>
            <a:off x="8390238" y="3665783"/>
            <a:ext cx="3801761" cy="1657964"/>
          </a:xfrm>
          <a:prstGeom prst="rect">
            <a:avLst/>
          </a:prstGeom>
        </p:spPr>
      </p:pic>
      <p:sp>
        <p:nvSpPr>
          <p:cNvPr id="1048664" name="矩形 10"/>
          <p:cNvSpPr/>
          <p:nvPr/>
        </p:nvSpPr>
        <p:spPr>
          <a:xfrm>
            <a:off x="4315129" y="2857754"/>
            <a:ext cx="1541417" cy="428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gradFill flip="none" rotWithShape="1">
                  <a:gsLst>
                    <a:gs pos="0">
                      <a:srgbClr val="A40137"/>
                    </a:gs>
                    <a:gs pos="100000">
                      <a:srgbClr val="0B0140"/>
                    </a:gs>
                  </a:gsLst>
                  <a:lin ang="2700000" scaled="1"/>
                </a:gradFill>
                <a:cs typeface="+mn-ea"/>
                <a:sym typeface="+mn-lt"/>
              </a:rPr>
              <a:t>PART ONE</a:t>
            </a:r>
            <a:endParaRPr lang="zh-CN" altLang="en-US" sz="2400" dirty="0">
              <a:gradFill flip="none" rotWithShape="1">
                <a:gsLst>
                  <a:gs pos="0">
                    <a:srgbClr val="A40137"/>
                  </a:gs>
                  <a:gs pos="100000">
                    <a:srgbClr val="0B0140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sp>
        <p:nvSpPr>
          <p:cNvPr id="1048665" name="文本框 11"/>
          <p:cNvSpPr txBox="1"/>
          <p:nvPr/>
        </p:nvSpPr>
        <p:spPr>
          <a:xfrm>
            <a:off x="3555272" y="3337198"/>
            <a:ext cx="372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条件语句介绍</a:t>
            </a:r>
            <a:endParaRPr lang="zh-CN" altLang="en-US" sz="40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48667" name="文本框 13"/>
          <p:cNvSpPr txBox="1"/>
          <p:nvPr/>
        </p:nvSpPr>
        <p:spPr>
          <a:xfrm>
            <a:off x="1768143" y="1939277"/>
            <a:ext cx="932181" cy="119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>
                  <a:gsLst>
                    <a:gs pos="68000">
                      <a:schemeClr val="bg1"/>
                    </a:gs>
                    <a:gs pos="100000">
                      <a:srgbClr val="0D0143"/>
                    </a:gs>
                  </a:gsLst>
                  <a:lin ang="0" scaled="0"/>
                </a:gradFill>
                <a:cs typeface="+mn-ea"/>
                <a:sym typeface="+mn-lt"/>
              </a:rPr>
              <a:t>01</a:t>
            </a:r>
            <a:endParaRPr lang="zh-CN" altLang="en-US" sz="6600" dirty="0">
              <a:gradFill>
                <a:gsLst>
                  <a:gs pos="68000">
                    <a:schemeClr val="bg1"/>
                  </a:gs>
                  <a:gs pos="100000">
                    <a:srgbClr val="0D0143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1048668" name="文本框 14"/>
          <p:cNvSpPr txBox="1"/>
          <p:nvPr/>
        </p:nvSpPr>
        <p:spPr>
          <a:xfrm>
            <a:off x="1806863" y="2914167"/>
            <a:ext cx="109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gradFill>
                  <a:gsLst>
                    <a:gs pos="19000">
                      <a:schemeClr val="bg1"/>
                    </a:gs>
                    <a:gs pos="100000">
                      <a:srgbClr val="0D0143"/>
                    </a:gs>
                  </a:gsLst>
                  <a:lin ang="5400000" scaled="0"/>
                </a:gradFill>
                <a:cs typeface="+mn-ea"/>
                <a:sym typeface="+mn-lt"/>
              </a:rPr>
              <a:t>PART</a:t>
            </a:r>
            <a:endParaRPr lang="zh-CN" altLang="en-US" sz="1600" dirty="0">
              <a:gradFill>
                <a:gsLst>
                  <a:gs pos="19000">
                    <a:schemeClr val="bg1"/>
                  </a:gs>
                  <a:gs pos="100000">
                    <a:srgbClr val="0D0143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7537450" y="2404110"/>
            <a:ext cx="40830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  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  else if 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72833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1.85185E-6 L -0.14075 1.85185E-6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3.33333E-6 L 0.15104 -3.33333E-6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bldLvl="0" animBg="1"/>
      <p:bldP spid="1048664" grpId="0"/>
      <p:bldP spid="1048664" grpId="1"/>
      <p:bldP spid="1048665" grpId="0"/>
      <p:bldP spid="1048665" grpId="1"/>
      <p:bldP spid="1048667" grpId="0"/>
      <p:bldP spid="104866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>
            <a:extLst>
              <a:ext uri="{FF2B5EF4-FFF2-40B4-BE49-F238E27FC236}">
                <a16:creationId xmlns:a16="http://schemas.microsoft.com/office/drawing/2014/main" id="{8A2C43AA-FCA5-4903-85D9-5222891B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8" y="1912813"/>
            <a:ext cx="10696605" cy="35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97">
            <a:extLst>
              <a:ext uri="{FF2B5EF4-FFF2-40B4-BE49-F238E27FC236}">
                <a16:creationId xmlns:a16="http://schemas.microsoft.com/office/drawing/2014/main" id="{F2079800-4FA3-4E8D-B6C8-4CB2C81E10A6}"/>
              </a:ext>
            </a:extLst>
          </p:cNvPr>
          <p:cNvCxnSpPr>
            <a:cxnSpLocks/>
          </p:cNvCxnSpPr>
          <p:nvPr/>
        </p:nvCxnSpPr>
        <p:spPr>
          <a:xfrm>
            <a:off x="165543" y="1236535"/>
            <a:ext cx="5930457" cy="44256"/>
          </a:xfrm>
          <a:prstGeom prst="line">
            <a:avLst/>
          </a:prstGeom>
          <a:ln>
            <a:solidFill>
              <a:srgbClr val="220666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8DAB6F-EA51-47DD-84BE-A3CBADEE7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3" y="836369"/>
            <a:ext cx="4429125" cy="3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60E558-6E1A-4019-A91B-7C4DA8C5BECD}"/>
              </a:ext>
            </a:extLst>
          </p:cNvPr>
          <p:cNvSpPr txBox="1"/>
          <p:nvPr/>
        </p:nvSpPr>
        <p:spPr>
          <a:xfrm>
            <a:off x="265043" y="278296"/>
            <a:ext cx="626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endParaRPr lang="zh-CN" altLang="en-US" sz="28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70A65C-76B5-1665-D9AD-6A97C4F4613F}"/>
              </a:ext>
            </a:extLst>
          </p:cNvPr>
          <p:cNvSpPr/>
          <p:nvPr/>
        </p:nvSpPr>
        <p:spPr>
          <a:xfrm>
            <a:off x="4470400" y="1706880"/>
            <a:ext cx="2057892" cy="3914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EC64A601-BCFE-485E-BD6F-5222E23D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563563"/>
            <a:ext cx="897413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关系运算符与关系表达式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70A7E73-19AD-4D83-B579-C9A5117AA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028630"/>
              </p:ext>
            </p:extLst>
          </p:nvPr>
        </p:nvGraphicFramePr>
        <p:xfrm>
          <a:off x="929336" y="1377629"/>
          <a:ext cx="9448801" cy="4647762"/>
        </p:xfrm>
        <a:graphic>
          <a:graphicData uri="http://schemas.openxmlformats.org/drawingml/2006/table">
            <a:tbl>
              <a:tblPr/>
              <a:tblGrid>
                <a:gridCol w="170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7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Operation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 of Expression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endParaRPr kumimoji="0" lang="en-US" altLang="zh-CN" sz="2400" u="none" strike="noStrike" cap="none" normalizeH="0" baseline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zh-CN" alt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表达式的值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&lt; 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(true)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&lt;= 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(true)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&gt; 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(false)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&gt;= 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(true)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== 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(false)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 to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!= 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(true)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721" marB="45721" horzOverflow="overflow">
                    <a:lnL w="12700" cmpd="sng">
                      <a:solidFill>
                        <a:srgbClr val="918415"/>
                      </a:solidFill>
                    </a:lnL>
                    <a:lnR w="12700" cmpd="sng">
                      <a:solidFill>
                        <a:srgbClr val="918415"/>
                      </a:solidFill>
                    </a:lnR>
                    <a:lnT w="12700" cmpd="sng">
                      <a:solidFill>
                        <a:srgbClr val="918415"/>
                      </a:solidFill>
                    </a:lnT>
                    <a:lnB w="12700" cmpd="sng">
                      <a:solidFill>
                        <a:srgbClr val="91841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1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45">
            <a:extLst>
              <a:ext uri="{FF2B5EF4-FFF2-40B4-BE49-F238E27FC236}">
                <a16:creationId xmlns:a16="http://schemas.microsoft.com/office/drawing/2014/main" id="{F78CC73F-11C8-4984-B474-EB36938F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7" y="2366962"/>
            <a:ext cx="961956" cy="2260601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endParaRPr lang="zh-CN" alt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D10377A9-A7E2-4210-80FF-8436D7AC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57" y="4850295"/>
            <a:ext cx="961956" cy="109965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endParaRPr lang="zh-CN" alt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3517902-1E65-4A10-83A9-DFAAD1FD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6060637"/>
            <a:ext cx="6007100" cy="7291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buClr>
                <a:srgbClr val="2F2F2F"/>
              </a:buClr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注意判等运算符的写法和表达式的值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B156AF-1CC3-4FB0-BF92-1EBB5A52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52" y="2566988"/>
            <a:ext cx="38679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优先级高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C7F3B7-FBA3-4175-B374-2D4BD2BB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52" y="4627563"/>
            <a:ext cx="38679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优先级低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C3AF25-8EEF-40FF-8DAD-A4B358A9F8B6}"/>
              </a:ext>
            </a:extLst>
          </p:cNvPr>
          <p:cNvSpPr txBox="1"/>
          <p:nvPr/>
        </p:nvSpPr>
        <p:spPr>
          <a:xfrm>
            <a:off x="195884" y="162777"/>
            <a:ext cx="405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endParaRPr lang="zh-CN" altLang="en-US" sz="28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4DEA6926-1B0D-4BCB-B210-3BD25BF28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484313"/>
            <a:ext cx="79549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400" kern="120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000" kern="120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altLang="zh-CN" sz="2400" noProof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Symbol        Description</a:t>
            </a:r>
          </a:p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altLang="zh-CN" sz="2400" noProof="1">
                <a:ea typeface="宋体" panose="02010600030101010101" pitchFamily="2" charset="-122"/>
              </a:rPr>
              <a:t>  </a:t>
            </a:r>
            <a:r>
              <a:rPr lang="en-US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&amp;&amp;	         </a:t>
            </a:r>
            <a:r>
              <a:rPr lang="zh-CN" altLang="en-US" sz="2400" b="1" noProof="1">
                <a:latin typeface="黑体" panose="02010609060101010101" pitchFamily="49" charset="-122"/>
              </a:rPr>
              <a:t>与</a:t>
            </a:r>
            <a:r>
              <a:rPr lang="zh-CN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b="1" noProof="1">
                <a:latin typeface="黑体" panose="02010609060101010101" pitchFamily="49" charset="-122"/>
              </a:rPr>
              <a:t>当且仅当两者都为真</a:t>
            </a:r>
            <a:endParaRPr lang="zh-CN" altLang="zh-CN" sz="2400" b="1" noProof="1">
              <a:latin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zh-CN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    ||	         </a:t>
            </a:r>
            <a:r>
              <a:rPr lang="zh-CN" altLang="en-US" sz="2400" b="1" noProof="1">
                <a:latin typeface="黑体" panose="02010609060101010101" pitchFamily="49" charset="-122"/>
              </a:rPr>
              <a:t>或</a:t>
            </a:r>
            <a:r>
              <a:rPr lang="zh-CN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r>
              <a:rPr lang="en-US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）   </a:t>
            </a:r>
            <a:r>
              <a:rPr lang="zh-CN" altLang="en-US" sz="2400" b="1" noProof="1">
                <a:latin typeface="黑体" panose="02010609060101010101" pitchFamily="49" charset="-122"/>
              </a:rPr>
              <a:t>只要两者中有一个为真</a:t>
            </a:r>
            <a:endParaRPr lang="zh-CN" altLang="zh-CN" sz="2400" b="1" noProof="1">
              <a:latin typeface="黑体" panose="02010609060101010101" pitchFamily="49" charset="-122"/>
            </a:endParaRPr>
          </a:p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zh-CN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    !               </a:t>
            </a:r>
            <a:r>
              <a:rPr lang="zh-CN" altLang="en-US" sz="2400" b="1" noProof="1">
                <a:latin typeface="黑体" panose="02010609060101010101" pitchFamily="49" charset="-122"/>
              </a:rPr>
              <a:t>非</a:t>
            </a:r>
            <a:r>
              <a:rPr lang="zh-CN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noProof="1"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r>
              <a:rPr lang="en-US" altLang="en-US" sz="2400" b="1" noProof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702B362D-7271-4F77-B71F-AC0F59F5956C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3573463"/>
          <a:ext cx="8667750" cy="1962232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 &amp;&amp; 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 || 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!b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9060" marR="99060" marT="45652" marB="45652" horzOverflow="overflow">
                    <a:lnL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18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47">
            <a:extLst>
              <a:ext uri="{FF2B5EF4-FFF2-40B4-BE49-F238E27FC236}">
                <a16:creationId xmlns:a16="http://schemas.microsoft.com/office/drawing/2014/main" id="{E712D811-579E-450C-AA16-FAB39CE3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860425"/>
            <a:ext cx="84470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</a:rPr>
              <a:t>逻辑运算符和逻辑表达式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Line 48">
            <a:extLst>
              <a:ext uri="{FF2B5EF4-FFF2-40B4-BE49-F238E27FC236}">
                <a16:creationId xmlns:a16="http://schemas.microsoft.com/office/drawing/2014/main" id="{C144B00D-149B-40D4-A5ED-B9A40B17B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6234113"/>
            <a:ext cx="18700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endParaRPr lang="zh-CN" alt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BBD6B4FB-0B6B-44E0-A09F-17604AB4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662613"/>
            <a:ext cx="2963863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marL="374650" indent="-374650" eaLnBrk="0" fontAlgn="base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!  &amp;&amp;  ||</a:t>
            </a:r>
          </a:p>
        </p:txBody>
      </p:sp>
      <p:sp>
        <p:nvSpPr>
          <p:cNvPr id="16" name="Text Box 50">
            <a:extLst>
              <a:ext uri="{FF2B5EF4-FFF2-40B4-BE49-F238E27FC236}">
                <a16:creationId xmlns:a16="http://schemas.microsoft.com/office/drawing/2014/main" id="{8483698A-2847-4BC5-831B-976E16E78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5807075"/>
            <a:ext cx="546100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marL="374650" indent="-374650" eaLnBrk="0" fontAlgn="base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r>
              <a:rPr lang="zh-CN" altLang="en-US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</a:p>
        </p:txBody>
      </p:sp>
      <p:sp>
        <p:nvSpPr>
          <p:cNvPr id="17" name="Text Box 51">
            <a:extLst>
              <a:ext uri="{FF2B5EF4-FFF2-40B4-BE49-F238E27FC236}">
                <a16:creationId xmlns:a16="http://schemas.microsoft.com/office/drawing/2014/main" id="{E8C2E9FE-91DB-422D-9638-CE19E614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5802313"/>
            <a:ext cx="544512" cy="498475"/>
          </a:xfrm>
          <a:prstGeom prst="rect">
            <a:avLst/>
          </a:prstGeom>
          <a:noFill/>
          <a:ln w="57150" algn="ctr">
            <a:noFill/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marL="374650" indent="-374650" eaLnBrk="0" fontAlgn="base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  <a:buClr>
                <a:srgbClr val="2F2F2F"/>
              </a:buClr>
              <a:buSzPct val="80000"/>
              <a:buFont typeface="Monotype Sorts" charset="2"/>
              <a:buNone/>
              <a:defRPr/>
            </a:pPr>
            <a:r>
              <a:rPr lang="zh-CN" altLang="en-US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</a:p>
        </p:txBody>
      </p:sp>
      <p:pic>
        <p:nvPicPr>
          <p:cNvPr id="18" name="Picture 54">
            <a:extLst>
              <a:ext uri="{FF2B5EF4-FFF2-40B4-BE49-F238E27FC236}">
                <a16:creationId xmlns:a16="http://schemas.microsoft.com/office/drawing/2014/main" id="{6DB8EC18-616A-4607-9610-B23289C9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1773238"/>
            <a:ext cx="1568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5">
            <a:extLst>
              <a:ext uri="{FF2B5EF4-FFF2-40B4-BE49-F238E27FC236}">
                <a16:creationId xmlns:a16="http://schemas.microsoft.com/office/drawing/2014/main" id="{CCFF0F68-D6B0-4F08-B6A7-58336DD2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2398713"/>
            <a:ext cx="1527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E392D03-232A-477E-9D6A-CF9B5F764066}"/>
              </a:ext>
            </a:extLst>
          </p:cNvPr>
          <p:cNvSpPr txBox="1"/>
          <p:nvPr/>
        </p:nvSpPr>
        <p:spPr>
          <a:xfrm>
            <a:off x="259664" y="135950"/>
            <a:ext cx="346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endParaRPr lang="zh-CN" altLang="en-US" sz="28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70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9">
            <a:extLst>
              <a:ext uri="{FF2B5EF4-FFF2-40B4-BE49-F238E27FC236}">
                <a16:creationId xmlns:a16="http://schemas.microsoft.com/office/drawing/2014/main" id="{DBDB4CBE-D093-41B3-9DDD-BA01AEAA1ADA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581525"/>
            <a:ext cx="4210050" cy="1636713"/>
            <a:chOff x="1521" y="3170"/>
            <a:chExt cx="2448" cy="1031"/>
          </a:xfrm>
        </p:grpSpPr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08EEC7B9-220F-4EE8-ADED-E5020914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3435"/>
              <a:ext cx="2304" cy="766"/>
            </a:xfrm>
            <a:prstGeom prst="irregularSeal1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976BA56E-D60F-43FB-A5B6-AD034B599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3612"/>
              <a:ext cx="244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if - else</a:t>
              </a: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5A87D32E-1146-4062-9B49-606565996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9" y="3170"/>
              <a:ext cx="0" cy="454"/>
            </a:xfrm>
            <a:prstGeom prst="line">
              <a:avLst/>
            </a:prstGeom>
            <a:noFill/>
            <a:ln w="38100">
              <a:solidFill>
                <a:srgbClr val="2F2F2F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424E30D0-0404-40D9-8932-CB1339477803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2416175"/>
            <a:ext cx="3140075" cy="1804988"/>
            <a:chOff x="323" y="1977"/>
            <a:chExt cx="1503" cy="1137"/>
          </a:xfrm>
        </p:grpSpPr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C48BADA1-2CAC-423B-A7F1-78AD6E6BA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" y="2518"/>
              <a:ext cx="1344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单分支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Single Selection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520BCFF9-8BEA-4980-AD82-573CE2514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3" y="1977"/>
              <a:ext cx="593" cy="540"/>
            </a:xfrm>
            <a:prstGeom prst="line">
              <a:avLst/>
            </a:prstGeom>
            <a:noFill/>
            <a:ln w="38100">
              <a:solidFill>
                <a:srgbClr val="2F2F2F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Text Box 7">
            <a:extLst>
              <a:ext uri="{FF2B5EF4-FFF2-40B4-BE49-F238E27FC236}">
                <a16:creationId xmlns:a16="http://schemas.microsoft.com/office/drawing/2014/main" id="{DBA9880B-57A7-40AA-9A03-226B6EA3A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706813"/>
            <a:ext cx="29654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ts val="588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双分支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Double Selection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B1AE3502-E071-4540-BC8E-410A7FC0E327}"/>
              </a:ext>
            </a:extLst>
          </p:cNvPr>
          <p:cNvGrpSpPr>
            <a:grpSpLocks/>
          </p:cNvGrpSpPr>
          <p:nvPr/>
        </p:nvGrpSpPr>
        <p:grpSpPr bwMode="auto">
          <a:xfrm>
            <a:off x="6202363" y="2517775"/>
            <a:ext cx="3675062" cy="1776413"/>
            <a:chOff x="3904" y="2025"/>
            <a:chExt cx="1856" cy="1119"/>
          </a:xfrm>
        </p:grpSpPr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2176DACE-4574-40DC-BD87-888E8E518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4" y="2025"/>
              <a:ext cx="766" cy="540"/>
            </a:xfrm>
            <a:prstGeom prst="line">
              <a:avLst/>
            </a:prstGeom>
            <a:noFill/>
            <a:ln w="38100">
              <a:solidFill>
                <a:srgbClr val="2F2F2F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E3D2BCA5-95F8-4A7A-AF8F-0458EB9C3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548"/>
              <a:ext cx="1680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多分支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Multiple Selection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pic>
        <p:nvPicPr>
          <p:cNvPr id="36" name="Picture 12" descr="pdnge1i_[1]">
            <a:extLst>
              <a:ext uri="{FF2B5EF4-FFF2-40B4-BE49-F238E27FC236}">
                <a16:creationId xmlns:a16="http://schemas.microsoft.com/office/drawing/2014/main" id="{BBAF0A68-2A40-4C1B-A0D1-98A160AA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1773238"/>
            <a:ext cx="1149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28">
            <a:extLst>
              <a:ext uri="{FF2B5EF4-FFF2-40B4-BE49-F238E27FC236}">
                <a16:creationId xmlns:a16="http://schemas.microsoft.com/office/drawing/2014/main" id="{69362047-2BA6-40F4-B198-EDD749FC5F8A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4210050"/>
            <a:ext cx="2806700" cy="1873250"/>
            <a:chOff x="249" y="2341"/>
            <a:chExt cx="1632" cy="1180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EF451AFC-B23F-4552-A294-32D738D78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690"/>
              <a:ext cx="1536" cy="831"/>
            </a:xfrm>
            <a:prstGeom prst="irregularSeal1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8FCD2A96-E60C-4E04-8C8F-B97BF3D6D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863"/>
              <a:ext cx="16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4230443F-97BD-4BC0-B1B8-88026788E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7" y="2341"/>
              <a:ext cx="0" cy="418"/>
            </a:xfrm>
            <a:prstGeom prst="line">
              <a:avLst/>
            </a:prstGeom>
            <a:noFill/>
            <a:ln w="38100">
              <a:solidFill>
                <a:srgbClr val="2F2F2F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32">
            <a:extLst>
              <a:ext uri="{FF2B5EF4-FFF2-40B4-BE49-F238E27FC236}">
                <a16:creationId xmlns:a16="http://schemas.microsoft.com/office/drawing/2014/main" id="{D36ECFDF-F07F-4F70-8BBF-A18C8FDFCAD8}"/>
              </a:ext>
            </a:extLst>
          </p:cNvPr>
          <p:cNvGrpSpPr>
            <a:grpSpLocks/>
          </p:cNvGrpSpPr>
          <p:nvPr/>
        </p:nvGrpSpPr>
        <p:grpSpPr bwMode="auto">
          <a:xfrm>
            <a:off x="5654675" y="4211638"/>
            <a:ext cx="4291013" cy="1655762"/>
            <a:chOff x="3243" y="2614"/>
            <a:chExt cx="2495" cy="1043"/>
          </a:xfrm>
        </p:grpSpPr>
        <p:sp>
          <p:nvSpPr>
            <p:cNvPr id="42" name="AutoShape 24">
              <a:extLst>
                <a:ext uri="{FF2B5EF4-FFF2-40B4-BE49-F238E27FC236}">
                  <a16:creationId xmlns:a16="http://schemas.microsoft.com/office/drawing/2014/main" id="{6712271E-7486-4C6B-A289-4A2244430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781"/>
              <a:ext cx="2495" cy="876"/>
            </a:xfrm>
            <a:prstGeom prst="irregularSeal1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26">
              <a:extLst>
                <a:ext uri="{FF2B5EF4-FFF2-40B4-BE49-F238E27FC236}">
                  <a16:creationId xmlns:a16="http://schemas.microsoft.com/office/drawing/2014/main" id="{8FFAD729-F4BF-4D79-916E-2B809EF3D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" y="2614"/>
              <a:ext cx="0" cy="326"/>
            </a:xfrm>
            <a:prstGeom prst="line">
              <a:avLst/>
            </a:prstGeom>
            <a:noFill/>
            <a:ln w="38100">
              <a:solidFill>
                <a:srgbClr val="2F2F2F"/>
              </a:solidFill>
              <a:miter lim="800000"/>
              <a:head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EC31EAFE-D745-4910-98CD-0ECE37574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2949"/>
              <a:ext cx="22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else - if</a:t>
              </a:r>
            </a:p>
          </p:txBody>
        </p:sp>
      </p:grpSp>
      <p:pic>
        <p:nvPicPr>
          <p:cNvPr id="45" name="Picture 6" descr="so_ivyqd[1]">
            <a:extLst>
              <a:ext uri="{FF2B5EF4-FFF2-40B4-BE49-F238E27FC236}">
                <a16:creationId xmlns:a16="http://schemas.microsoft.com/office/drawing/2014/main" id="{D84926FF-1C41-47BD-B1B4-AE8D41A0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1916113"/>
            <a:ext cx="1408112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22">
            <a:extLst>
              <a:ext uri="{FF2B5EF4-FFF2-40B4-BE49-F238E27FC236}">
                <a16:creationId xmlns:a16="http://schemas.microsoft.com/office/drawing/2014/main" id="{B642EB82-E0D2-4F82-A771-877C802B7B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03763" y="3344863"/>
            <a:ext cx="0" cy="503237"/>
          </a:xfrm>
          <a:prstGeom prst="line">
            <a:avLst/>
          </a:prstGeom>
          <a:noFill/>
          <a:ln w="38100">
            <a:solidFill>
              <a:srgbClr val="2F2F2F"/>
            </a:solidFill>
            <a:miter lim="800000"/>
            <a:headEnd type="triangl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rgbClr val="2F2F2F"/>
              </a:buClr>
              <a:buSzPct val="80000"/>
              <a:buFont typeface="Monotype Sorts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9A2A107-39A0-4083-9653-24BF9FA9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5" y="542511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选择结构（分支结构）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Selection Structure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4C1B7F-0785-4A33-8B06-2399699F284D}"/>
              </a:ext>
            </a:extLst>
          </p:cNvPr>
          <p:cNvSpPr txBox="1"/>
          <p:nvPr/>
        </p:nvSpPr>
        <p:spPr>
          <a:xfrm>
            <a:off x="436563" y="146578"/>
            <a:ext cx="385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endParaRPr lang="zh-CN" altLang="en-US" sz="28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3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>
            <a:extLst>
              <a:ext uri="{FF2B5EF4-FFF2-40B4-BE49-F238E27FC236}">
                <a16:creationId xmlns:a16="http://schemas.microsoft.com/office/drawing/2014/main" id="{2FD7F83E-6B0A-4B97-BA18-0E5F2500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938338"/>
            <a:ext cx="8396288" cy="4083050"/>
          </a:xfrm>
          <a:prstGeom prst="rect">
            <a:avLst/>
          </a:prstGeom>
          <a:solidFill>
            <a:srgbClr val="E5FFFF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>
            <a:lvl1pPr indent="55563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5563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Syntax:                                                            //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表达式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88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表达式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          {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1;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2;</a:t>
            </a:r>
          </a:p>
          <a:p>
            <a:pPr marL="0" marR="0" lvl="0" indent="5556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 }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DDEAA7F7-D1CB-4608-ADA5-ED51A92D85E5}"/>
              </a:ext>
            </a:extLst>
          </p:cNvPr>
          <p:cNvGrpSpPr>
            <a:grpSpLocks/>
          </p:cNvGrpSpPr>
          <p:nvPr/>
        </p:nvGrpSpPr>
        <p:grpSpPr bwMode="auto">
          <a:xfrm>
            <a:off x="1960563" y="4068763"/>
            <a:ext cx="7332662" cy="1881187"/>
            <a:chOff x="1292" y="2925"/>
            <a:chExt cx="4264" cy="1185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48652F3F-FC2D-47FC-A0CE-1B3DA901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003"/>
              <a:ext cx="240" cy="336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D3601F32-089C-4EDF-8C91-A7BED138F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3197"/>
              <a:ext cx="1935" cy="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F49722A-C855-4272-A464-F9FF93BF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774"/>
              <a:ext cx="240" cy="336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8463D554-1FAF-49FB-914D-2627C24F0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6" y="3974"/>
              <a:ext cx="2928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9BBFDC73-53FB-4134-AB17-D7BBCFF43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4" y="3539"/>
              <a:ext cx="0" cy="4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</a:ln>
            <a:effectLst/>
          </p:spPr>
          <p:txBody>
            <a:bodyPr wrap="none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4715554-3D35-4286-B994-59BB75E7B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" y="2925"/>
              <a:ext cx="1920" cy="9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ts val="588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复合语句</a:t>
              </a: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ts val="588"/>
                </a:spcAft>
                <a:defRPr/>
              </a:pPr>
              <a:r>
                <a:rPr lang="en-US" altLang="zh-CN" sz="24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Compound Statement</a:t>
              </a:r>
              <a:r>
                <a:rPr lang="en-US" altLang="zh-CN" sz="24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ts val="588"/>
                </a:spcAft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被当作一条语句看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待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6606529F-E44D-45A7-939E-E5B9BB23E14B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2133600"/>
            <a:ext cx="5094288" cy="790575"/>
            <a:chOff x="1791" y="1344"/>
            <a:chExt cx="2962" cy="498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7D649C6B-BF10-42E6-BC6E-55D765ED92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91" y="1529"/>
              <a:ext cx="725" cy="313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</a:ln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rgbClr val="2F2F2F"/>
                </a:buClr>
                <a:buSzPct val="80000"/>
                <a:buFont typeface="Monotype Sorts" charset="2"/>
                <a:buNone/>
                <a:defRPr/>
              </a:pPr>
              <a:endParaRPr lang="zh-CN" alt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2FB0AF46-68FE-437F-85F4-14CDAD144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" y="1480"/>
              <a:ext cx="590" cy="12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F5BA727D-8C6F-466C-A088-16146F34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07" y="1344"/>
              <a:ext cx="164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ts val="588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用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表示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条件</a:t>
              </a: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98BF927D-6BCF-4F7A-BCE1-F8EAF0B8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549275"/>
            <a:ext cx="84470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F2F2F"/>
                </a:solidFill>
                <a:latin typeface="黑体" panose="02010609060101010101" pitchFamily="49" charset="-122"/>
              </a:rPr>
              <a:t>1.1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</a:rPr>
              <a:t>用于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</a:rPr>
              <a:t>单分支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</a:rPr>
              <a:t>控制的条件语句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04E8E1-7E42-46CF-8325-71E558B5B336}"/>
              </a:ext>
            </a:extLst>
          </p:cNvPr>
          <p:cNvSpPr txBox="1"/>
          <p:nvPr/>
        </p:nvSpPr>
        <p:spPr>
          <a:xfrm>
            <a:off x="451942" y="77272"/>
            <a:ext cx="629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if 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条件语句介绍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---if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语句</a:t>
            </a:r>
            <a:endParaRPr lang="zh-CN" altLang="en-US" sz="3600" b="1" dirty="0"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2C7FB7-5008-5AFD-27D9-90BC8A1BCF20}"/>
              </a:ext>
            </a:extLst>
          </p:cNvPr>
          <p:cNvSpPr txBox="1"/>
          <p:nvPr/>
        </p:nvSpPr>
        <p:spPr>
          <a:xfrm>
            <a:off x="9543052" y="2000846"/>
            <a:ext cx="2448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当执行语句只占有一行时，可以不加花括号。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注意看每行中每条语句末尾要用分号。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NkMzc4MGViZDc3OWU3MzMzN2Y3MWEzNTNhYTBkZG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1symjb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1184</Words>
  <Application>Microsoft Office PowerPoint</Application>
  <PresentationFormat>宽屏</PresentationFormat>
  <Paragraphs>345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Monotype Sorts</vt:lpstr>
      <vt:lpstr>pingfang SC</vt:lpstr>
      <vt:lpstr>黑体</vt:lpstr>
      <vt:lpstr>华文行楷</vt:lpstr>
      <vt:lpstr>华文中宋</vt:lpstr>
      <vt:lpstr>微软雅黑</vt:lpstr>
      <vt:lpstr>Arial</vt:lpstr>
      <vt:lpstr>Arial Narrow</vt:lpstr>
      <vt:lpstr>Calibri</vt:lpstr>
      <vt:lpstr>Comic Sans MS</vt:lpstr>
      <vt:lpstr>Courier New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例题2.2：实现九九乘法表，样式要求左三角形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lastModifiedBy>马 英杰</cp:lastModifiedBy>
  <cp:revision>41</cp:revision>
  <dcterms:created xsi:type="dcterms:W3CDTF">2022-09-26T10:26:39Z</dcterms:created>
  <dcterms:modified xsi:type="dcterms:W3CDTF">2022-10-14T10:01:18Z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D274705E3FA144C7AAF6C5587528A9AA</vt:lpwstr>
  </property>
  <property fmtid="{D5CDD505-2E9C-101B-9397-08002B2CF9AE}" pid="3" name="KSOProductBuildVer">
    <vt:lpwstr>2052-11.1.0.12156</vt:lpwstr>
  </property>
</Properties>
</file>