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689" r:id="rId2"/>
    <p:sldId id="692" r:id="rId3"/>
    <p:sldId id="691" r:id="rId4"/>
    <p:sldId id="700" r:id="rId5"/>
    <p:sldId id="701" r:id="rId6"/>
    <p:sldId id="684" r:id="rId7"/>
    <p:sldId id="685" r:id="rId8"/>
    <p:sldId id="695" r:id="rId9"/>
    <p:sldId id="687" r:id="rId10"/>
    <p:sldId id="702" r:id="rId11"/>
    <p:sldId id="696" r:id="rId12"/>
    <p:sldId id="697" r:id="rId13"/>
    <p:sldId id="690" r:id="rId14"/>
    <p:sldId id="694" r:id="rId15"/>
    <p:sldId id="698" r:id="rId16"/>
    <p:sldId id="699" r:id="rId17"/>
  </p:sldIdLst>
  <p:sldSz cx="9144000" cy="6858000" type="screen4x3"/>
  <p:notesSz cx="6881813" cy="9296400"/>
  <p:defaultTextStyle>
    <a:defPPr>
      <a:defRPr lang="en-US"/>
    </a:defPPr>
    <a:lvl1pPr algn="l" rtl="0" eaLnBrk="0" fontAlgn="base" hangingPunct="0">
      <a:spcBef>
        <a:spcPct val="0"/>
      </a:spcBef>
      <a:spcAft>
        <a:spcPct val="0"/>
      </a:spcAft>
      <a:defRPr sz="2400" kern="1200">
        <a:solidFill>
          <a:schemeClr val="tx1"/>
        </a:solidFill>
        <a:latin typeface="Times" pitchFamily="-32"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32"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32"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32"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32" charset="0"/>
        <a:ea typeface="+mn-ea"/>
        <a:cs typeface="+mn-cs"/>
      </a:defRPr>
    </a:lvl5pPr>
    <a:lvl6pPr marL="2286000" algn="l" defTabSz="457200" rtl="0" eaLnBrk="1" latinLnBrk="0" hangingPunct="1">
      <a:defRPr sz="2400" kern="1200">
        <a:solidFill>
          <a:schemeClr val="tx1"/>
        </a:solidFill>
        <a:latin typeface="Times" pitchFamily="-32" charset="0"/>
        <a:ea typeface="+mn-ea"/>
        <a:cs typeface="+mn-cs"/>
      </a:defRPr>
    </a:lvl6pPr>
    <a:lvl7pPr marL="2743200" algn="l" defTabSz="457200" rtl="0" eaLnBrk="1" latinLnBrk="0" hangingPunct="1">
      <a:defRPr sz="2400" kern="1200">
        <a:solidFill>
          <a:schemeClr val="tx1"/>
        </a:solidFill>
        <a:latin typeface="Times" pitchFamily="-32" charset="0"/>
        <a:ea typeface="+mn-ea"/>
        <a:cs typeface="+mn-cs"/>
      </a:defRPr>
    </a:lvl7pPr>
    <a:lvl8pPr marL="3200400" algn="l" defTabSz="457200" rtl="0" eaLnBrk="1" latinLnBrk="0" hangingPunct="1">
      <a:defRPr sz="2400" kern="1200">
        <a:solidFill>
          <a:schemeClr val="tx1"/>
        </a:solidFill>
        <a:latin typeface="Times" pitchFamily="-32" charset="0"/>
        <a:ea typeface="+mn-ea"/>
        <a:cs typeface="+mn-cs"/>
      </a:defRPr>
    </a:lvl8pPr>
    <a:lvl9pPr marL="3657600" algn="l" defTabSz="457200" rtl="0" eaLnBrk="1" latinLnBrk="0" hangingPunct="1">
      <a:defRPr sz="2400" kern="1200">
        <a:solidFill>
          <a:schemeClr val="tx1"/>
        </a:solidFill>
        <a:latin typeface="Times" pitchFamily="-3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la Mouradian" initials="CM" lastIdx="9" clrIdx="0">
    <p:extLst>
      <p:ext uri="{19B8F6BF-5375-455C-9EA6-DF929625EA0E}">
        <p15:presenceInfo xmlns:p15="http://schemas.microsoft.com/office/powerpoint/2012/main" userId="36f592794f065b19" providerId="Windows Live"/>
      </p:ext>
    </p:extLst>
  </p:cmAuthor>
  <p:cmAuthor id="2" name="Concordia University" initials="CU" lastIdx="11" clrIdx="1">
    <p:extLst>
      <p:ext uri="{19B8F6BF-5375-455C-9EA6-DF929625EA0E}">
        <p15:presenceInfo xmlns:p15="http://schemas.microsoft.com/office/powerpoint/2012/main" userId="Concordia Univers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BCB8"/>
    <a:srgbClr val="FF5050"/>
    <a:srgbClr val="FF99CC"/>
    <a:srgbClr val="CC3300"/>
    <a:srgbClr val="A50021"/>
    <a:srgbClr val="FFFFFF"/>
    <a:srgbClr val="C48A87"/>
    <a:srgbClr val="5B1517"/>
    <a:srgbClr val="581214"/>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84706" autoAdjust="0"/>
  </p:normalViewPr>
  <p:slideViewPr>
    <p:cSldViewPr>
      <p:cViewPr varScale="1">
        <p:scale>
          <a:sx n="114" d="100"/>
          <a:sy n="114" d="100"/>
        </p:scale>
        <p:origin x="1560" y="102"/>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defRPr sz="1200">
                <a:latin typeface="Arial"/>
              </a:defRPr>
            </a:lvl1pPr>
          </a:lstStyle>
          <a:p>
            <a:endParaRPr lang="en-US" dirty="0"/>
          </a:p>
        </p:txBody>
      </p:sp>
      <p:sp>
        <p:nvSpPr>
          <p:cNvPr id="7171" name="Rectangle 3"/>
          <p:cNvSpPr>
            <a:spLocks noGrp="1" noChangeArrowheads="1"/>
          </p:cNvSpPr>
          <p:nvPr>
            <p:ph type="dt" idx="1"/>
          </p:nvPr>
        </p:nvSpPr>
        <p:spPr bwMode="auto">
          <a:xfrm>
            <a:off x="3899694" y="0"/>
            <a:ext cx="2982119" cy="46482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lvl1pPr algn="r">
              <a:defRPr sz="1200">
                <a:latin typeface="Arial"/>
              </a:defRPr>
            </a:lvl1pPr>
          </a:lstStyle>
          <a:p>
            <a:endParaRPr lang="en-US" dirty="0"/>
          </a:p>
        </p:txBody>
      </p:sp>
      <p:sp>
        <p:nvSpPr>
          <p:cNvPr id="7172" name="Rectangle 4"/>
          <p:cNvSpPr>
            <a:spLocks noGrp="1" noRot="1" noChangeAspect="1" noChangeArrowheads="1" noTextEdit="1"/>
          </p:cNvSpPr>
          <p:nvPr>
            <p:ph type="sldImg" idx="2"/>
          </p:nvPr>
        </p:nvSpPr>
        <p:spPr bwMode="auto">
          <a:xfrm>
            <a:off x="1117600" y="696913"/>
            <a:ext cx="4648200" cy="34861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7575" y="4415790"/>
            <a:ext cx="5046663" cy="4183380"/>
          </a:xfrm>
          <a:prstGeom prst="rect">
            <a:avLst/>
          </a:prstGeom>
          <a:noFill/>
          <a:ln w="9525">
            <a:noFill/>
            <a:miter lim="800000"/>
            <a:headEnd/>
            <a:tailEnd/>
          </a:ln>
          <a:effectLst/>
        </p:spPr>
        <p:txBody>
          <a:bodyPr vert="horz" wrap="square" lIns="92446" tIns="46223" rIns="92446" bIns="46223"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174" name="Rectangle 6"/>
          <p:cNvSpPr>
            <a:spLocks noGrp="1" noChangeArrowheads="1"/>
          </p:cNvSpPr>
          <p:nvPr>
            <p:ph type="ftr" sz="quarter" idx="4"/>
          </p:nvPr>
        </p:nvSpPr>
        <p:spPr bwMode="auto">
          <a:xfrm>
            <a:off x="0" y="8831580"/>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defRPr sz="1200">
                <a:latin typeface="Arial"/>
              </a:defRPr>
            </a:lvl1pPr>
          </a:lstStyle>
          <a:p>
            <a:endParaRPr lang="en-US" dirty="0"/>
          </a:p>
        </p:txBody>
      </p:sp>
      <p:sp>
        <p:nvSpPr>
          <p:cNvPr id="7175" name="Rectangle 7"/>
          <p:cNvSpPr>
            <a:spLocks noGrp="1" noChangeArrowheads="1"/>
          </p:cNvSpPr>
          <p:nvPr>
            <p:ph type="sldNum" sz="quarter" idx="5"/>
          </p:nvPr>
        </p:nvSpPr>
        <p:spPr bwMode="auto">
          <a:xfrm>
            <a:off x="3899694" y="8831580"/>
            <a:ext cx="2982119" cy="464820"/>
          </a:xfrm>
          <a:prstGeom prst="rect">
            <a:avLst/>
          </a:prstGeom>
          <a:noFill/>
          <a:ln w="9525">
            <a:noFill/>
            <a:miter lim="800000"/>
            <a:headEnd/>
            <a:tailEnd/>
          </a:ln>
          <a:effectLst/>
        </p:spPr>
        <p:txBody>
          <a:bodyPr vert="horz" wrap="square" lIns="92446" tIns="46223" rIns="92446" bIns="46223" numCol="1" anchor="b" anchorCtr="0" compatLnSpc="1">
            <a:prstTxWarp prst="textNoShape">
              <a:avLst/>
            </a:prstTxWarp>
          </a:bodyPr>
          <a:lstStyle>
            <a:lvl1pPr algn="r">
              <a:defRPr sz="1200">
                <a:latin typeface="Arial"/>
              </a:defRPr>
            </a:lvl1pPr>
          </a:lstStyle>
          <a:p>
            <a:fld id="{DC9025A5-8448-4303-B271-377607ED8B5B}" type="slidenum">
              <a:rPr lang="en-US" smtClean="0"/>
              <a:pPr/>
              <a:t>‹#›</a:t>
            </a:fld>
            <a:endParaRPr lang="en-US" dirty="0"/>
          </a:p>
        </p:txBody>
      </p:sp>
    </p:spTree>
    <p:extLst>
      <p:ext uri="{BB962C8B-B14F-4D97-AF65-F5344CB8AC3E}">
        <p14:creationId xmlns:p14="http://schemas.microsoft.com/office/powerpoint/2010/main" val="385918497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a:ea typeface="+mn-ea"/>
        <a:cs typeface="+mn-cs"/>
      </a:defRPr>
    </a:lvl1pPr>
    <a:lvl2pPr marL="457200" algn="l" rtl="0" fontAlgn="base">
      <a:spcBef>
        <a:spcPct val="30000"/>
      </a:spcBef>
      <a:spcAft>
        <a:spcPct val="0"/>
      </a:spcAft>
      <a:defRPr sz="1200" kern="1200">
        <a:solidFill>
          <a:schemeClr val="tx1"/>
        </a:solidFill>
        <a:latin typeface="Arial"/>
        <a:ea typeface="ＭＳ Ｐゴシック" pitchFamily="-32" charset="-128"/>
        <a:cs typeface="+mn-cs"/>
      </a:defRPr>
    </a:lvl2pPr>
    <a:lvl3pPr marL="914400" algn="l" rtl="0" fontAlgn="base">
      <a:spcBef>
        <a:spcPct val="30000"/>
      </a:spcBef>
      <a:spcAft>
        <a:spcPct val="0"/>
      </a:spcAft>
      <a:defRPr sz="1200" kern="1200">
        <a:solidFill>
          <a:schemeClr val="tx1"/>
        </a:solidFill>
        <a:latin typeface="Arial"/>
        <a:ea typeface="ＭＳ Ｐゴシック" pitchFamily="-32" charset="-128"/>
        <a:cs typeface="+mn-cs"/>
      </a:defRPr>
    </a:lvl3pPr>
    <a:lvl4pPr marL="1371600" algn="l" rtl="0" fontAlgn="base">
      <a:spcBef>
        <a:spcPct val="30000"/>
      </a:spcBef>
      <a:spcAft>
        <a:spcPct val="0"/>
      </a:spcAft>
      <a:defRPr sz="1200" kern="1200">
        <a:solidFill>
          <a:schemeClr val="tx1"/>
        </a:solidFill>
        <a:latin typeface="Arial"/>
        <a:ea typeface="ＭＳ Ｐゴシック" pitchFamily="-32" charset="-128"/>
        <a:cs typeface="+mn-cs"/>
      </a:defRPr>
    </a:lvl4pPr>
    <a:lvl5pPr marL="1828800" algn="l" rtl="0" fontAlgn="base">
      <a:spcBef>
        <a:spcPct val="30000"/>
      </a:spcBef>
      <a:spcAft>
        <a:spcPct val="0"/>
      </a:spcAft>
      <a:defRPr sz="1200" kern="1200">
        <a:solidFill>
          <a:schemeClr val="tx1"/>
        </a:solidFill>
        <a:latin typeface="Arial"/>
        <a:ea typeface="ＭＳ Ｐゴシック" pitchFamily="-3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3200400" y="2133600"/>
            <a:ext cx="5257800" cy="1295400"/>
          </a:xfrm>
        </p:spPr>
        <p:txBody>
          <a:bodyPr anchor="ctr"/>
          <a:lstStyle>
            <a:lvl1pPr algn="l">
              <a:defRPr sz="2800"/>
            </a:lvl1pPr>
          </a:lstStyle>
          <a:p>
            <a:r>
              <a:rPr lang="en-US"/>
              <a:t>Click to edit Master title style</a:t>
            </a:r>
            <a:endParaRPr lang="en-US" dirty="0"/>
          </a:p>
        </p:txBody>
      </p:sp>
      <p:sp>
        <p:nvSpPr>
          <p:cNvPr id="3075" name="Rectangle 3"/>
          <p:cNvSpPr>
            <a:spLocks noGrp="1" noChangeArrowheads="1"/>
          </p:cNvSpPr>
          <p:nvPr>
            <p:ph type="subTitle" idx="1"/>
          </p:nvPr>
        </p:nvSpPr>
        <p:spPr>
          <a:xfrm>
            <a:off x="3200400" y="3886200"/>
            <a:ext cx="5257800" cy="2133600"/>
          </a:xfrm>
        </p:spPr>
        <p:txBody>
          <a:bodyPr/>
          <a:lstStyle>
            <a:lvl1pPr marL="0" indent="0">
              <a:buFontTx/>
              <a:buNone/>
              <a:defRPr sz="1800"/>
            </a:lvl1pPr>
          </a:lstStyle>
          <a:p>
            <a:r>
              <a:rPr lang="en-US"/>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458200" cy="533400"/>
          </a:xfrm>
        </p:spPr>
        <p:txBody>
          <a:bodyPr>
            <a:normAutofit/>
          </a:bodyPr>
          <a:lstStyle>
            <a:lvl1pPr algn="l">
              <a:defRPr sz="3000">
                <a:latin typeface="Arial" pitchFamily="34" charset="0"/>
                <a:cs typeface="Arial" pitchFamily="34" charset="0"/>
              </a:defRPr>
            </a:lvl1pPr>
          </a:lstStyle>
          <a:p>
            <a:r>
              <a:rPr lang="en-US" dirty="0"/>
              <a:t>Click to edit Master title style</a:t>
            </a:r>
          </a:p>
        </p:txBody>
      </p:sp>
      <p:sp>
        <p:nvSpPr>
          <p:cNvPr id="3" name="Content Placeholder 2"/>
          <p:cNvSpPr>
            <a:spLocks noGrp="1"/>
          </p:cNvSpPr>
          <p:nvPr>
            <p:ph idx="1"/>
          </p:nvPr>
        </p:nvSpPr>
        <p:spPr>
          <a:xfrm>
            <a:off x="304800" y="1371600"/>
            <a:ext cx="8458200" cy="4572000"/>
          </a:xfrm>
        </p:spPr>
        <p:txBody>
          <a:bodyPr>
            <a:normAutofit/>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4"/>
          </p:nvPr>
        </p:nvSpPr>
        <p:spPr>
          <a:xfrm>
            <a:off x="6019800" y="6019800"/>
            <a:ext cx="2743200" cy="365125"/>
          </a:xfrm>
          <a:prstGeom prst="rect">
            <a:avLst/>
          </a:prstGeom>
        </p:spPr>
        <p:txBody>
          <a:bodyPr>
            <a:normAutofit/>
          </a:bodyPr>
          <a:lstStyle>
            <a:lvl1pPr algn="r">
              <a:defRPr sz="1200"/>
            </a:lvl1pPr>
          </a:lstStyle>
          <a:p>
            <a:fld id="{A3FBCD6E-774B-4A50-A725-33D7D636EBD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Blank">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New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72400" cy="2133600"/>
          </a:xfrm>
        </p:spPr>
        <p:txBody>
          <a:bodyPr anchor="ctr"/>
          <a:lstStyle>
            <a:lvl1pPr>
              <a:defRPr>
                <a:solidFill>
                  <a:srgbClr val="FFFFFF"/>
                </a:solidFill>
              </a:defRPr>
            </a:lvl1pPr>
          </a:lstStyle>
          <a:p>
            <a:r>
              <a:rPr lang="en-US"/>
              <a:t>Click to edit Master title style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DD4CDF37-17CC-42C4-8A58-6CA3785828F1}" type="datetimeFigureOut">
              <a:rPr lang="en-US" smtClean="0"/>
              <a:t>10/30/2024</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BD40151C-D29C-4B50-85C6-F413535BAF74}" type="slidenum">
              <a:rPr lang="en-US" smtClean="0"/>
              <a:t>‹#›</a:t>
            </a:fld>
            <a:endParaRPr lang="en-US"/>
          </a:p>
        </p:txBody>
      </p:sp>
    </p:spTree>
    <p:extLst>
      <p:ext uri="{BB962C8B-B14F-4D97-AF65-F5344CB8AC3E}">
        <p14:creationId xmlns:p14="http://schemas.microsoft.com/office/powerpoint/2010/main" val="193147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8"/>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7" r:id="rId5"/>
    <p:sldLayoutId id="2147483658" r:id="rId6"/>
  </p:sldLayoutIdLst>
  <p:hf hdr="0" ftr="0" dt="0"/>
  <p:txStyles>
    <p:titleStyle>
      <a:lvl1pPr algn="ctr" rtl="0" eaLnBrk="1" fontAlgn="base" hangingPunct="1">
        <a:spcBef>
          <a:spcPct val="0"/>
        </a:spcBef>
        <a:spcAft>
          <a:spcPct val="0"/>
        </a:spcAft>
        <a:defRPr sz="3600">
          <a:solidFill>
            <a:srgbClr val="782336"/>
          </a:solidFill>
          <a:latin typeface="Arial Bold"/>
          <a:ea typeface="+mj-ea"/>
          <a:cs typeface="+mj-cs"/>
        </a:defRPr>
      </a:lvl1pPr>
      <a:lvl2pPr algn="ctr" rtl="0" eaLnBrk="1" fontAlgn="base" hangingPunct="1">
        <a:spcBef>
          <a:spcPct val="0"/>
        </a:spcBef>
        <a:spcAft>
          <a:spcPct val="0"/>
        </a:spcAft>
        <a:defRPr sz="3600">
          <a:solidFill>
            <a:srgbClr val="782336"/>
          </a:solidFill>
          <a:latin typeface="GillSans Bold" pitchFamily="1" charset="0"/>
        </a:defRPr>
      </a:lvl2pPr>
      <a:lvl3pPr algn="ctr" rtl="0" eaLnBrk="1" fontAlgn="base" hangingPunct="1">
        <a:spcBef>
          <a:spcPct val="0"/>
        </a:spcBef>
        <a:spcAft>
          <a:spcPct val="0"/>
        </a:spcAft>
        <a:defRPr sz="3600">
          <a:solidFill>
            <a:srgbClr val="782336"/>
          </a:solidFill>
          <a:latin typeface="GillSans Bold" pitchFamily="1" charset="0"/>
        </a:defRPr>
      </a:lvl3pPr>
      <a:lvl4pPr algn="ctr" rtl="0" eaLnBrk="1" fontAlgn="base" hangingPunct="1">
        <a:spcBef>
          <a:spcPct val="0"/>
        </a:spcBef>
        <a:spcAft>
          <a:spcPct val="0"/>
        </a:spcAft>
        <a:defRPr sz="3600">
          <a:solidFill>
            <a:srgbClr val="782336"/>
          </a:solidFill>
          <a:latin typeface="GillSans Bold" pitchFamily="1" charset="0"/>
        </a:defRPr>
      </a:lvl4pPr>
      <a:lvl5pPr algn="ctr" rtl="0" eaLnBrk="1" fontAlgn="base" hangingPunct="1">
        <a:spcBef>
          <a:spcPct val="0"/>
        </a:spcBef>
        <a:spcAft>
          <a:spcPct val="0"/>
        </a:spcAft>
        <a:defRPr sz="3600">
          <a:solidFill>
            <a:srgbClr val="782336"/>
          </a:solidFill>
          <a:latin typeface="GillSans Bold" pitchFamily="1" charset="0"/>
        </a:defRPr>
      </a:lvl5pPr>
      <a:lvl6pPr marL="457200" algn="ctr" rtl="0" eaLnBrk="1" fontAlgn="base" hangingPunct="1">
        <a:spcBef>
          <a:spcPct val="0"/>
        </a:spcBef>
        <a:spcAft>
          <a:spcPct val="0"/>
        </a:spcAft>
        <a:defRPr sz="3600">
          <a:solidFill>
            <a:srgbClr val="782336"/>
          </a:solidFill>
          <a:latin typeface="GillSans Bold" pitchFamily="1" charset="0"/>
        </a:defRPr>
      </a:lvl6pPr>
      <a:lvl7pPr marL="914400" algn="ctr" rtl="0" eaLnBrk="1" fontAlgn="base" hangingPunct="1">
        <a:spcBef>
          <a:spcPct val="0"/>
        </a:spcBef>
        <a:spcAft>
          <a:spcPct val="0"/>
        </a:spcAft>
        <a:defRPr sz="3600">
          <a:solidFill>
            <a:srgbClr val="782336"/>
          </a:solidFill>
          <a:latin typeface="GillSans Bold" pitchFamily="1" charset="0"/>
        </a:defRPr>
      </a:lvl7pPr>
      <a:lvl8pPr marL="1371600" algn="ctr" rtl="0" eaLnBrk="1" fontAlgn="base" hangingPunct="1">
        <a:spcBef>
          <a:spcPct val="0"/>
        </a:spcBef>
        <a:spcAft>
          <a:spcPct val="0"/>
        </a:spcAft>
        <a:defRPr sz="3600">
          <a:solidFill>
            <a:srgbClr val="782336"/>
          </a:solidFill>
          <a:latin typeface="GillSans Bold" pitchFamily="1" charset="0"/>
        </a:defRPr>
      </a:lvl8pPr>
      <a:lvl9pPr marL="1828800" algn="ctr" rtl="0" eaLnBrk="1" fontAlgn="base" hangingPunct="1">
        <a:spcBef>
          <a:spcPct val="0"/>
        </a:spcBef>
        <a:spcAft>
          <a:spcPct val="0"/>
        </a:spcAft>
        <a:defRPr sz="3600">
          <a:solidFill>
            <a:srgbClr val="782336"/>
          </a:solidFill>
          <a:latin typeface="GillSans Bold" pitchFamily="1" charset="0"/>
        </a:defRPr>
      </a:lvl9pPr>
    </p:titleStyle>
    <p:bodyStyle>
      <a:lvl1pPr marL="342900" indent="-342900" algn="l" rtl="0" eaLnBrk="1" fontAlgn="base" hangingPunct="1">
        <a:spcBef>
          <a:spcPct val="20000"/>
        </a:spcBef>
        <a:spcAft>
          <a:spcPct val="0"/>
        </a:spcAft>
        <a:buFont typeface="Wingdings" charset="2"/>
        <a:buChar char="§"/>
        <a:defRPr sz="2400">
          <a:solidFill>
            <a:schemeClr val="tx1"/>
          </a:solidFill>
          <a:latin typeface="Arial"/>
          <a:ea typeface="+mn-ea"/>
          <a:cs typeface="+mn-cs"/>
        </a:defRPr>
      </a:lvl1pPr>
      <a:lvl2pPr marL="742950" indent="-285750" algn="l" rtl="0" eaLnBrk="1" fontAlgn="base" hangingPunct="1">
        <a:spcBef>
          <a:spcPct val="20000"/>
        </a:spcBef>
        <a:spcAft>
          <a:spcPct val="0"/>
        </a:spcAft>
        <a:buFont typeface="Wingdings" charset="2"/>
        <a:buChar char="§"/>
        <a:defRPr sz="2200">
          <a:solidFill>
            <a:schemeClr val="tx1"/>
          </a:solidFill>
          <a:latin typeface="Arial"/>
          <a:ea typeface="ＭＳ Ｐゴシック" pitchFamily="-32" charset="-128"/>
        </a:defRPr>
      </a:lvl2pPr>
      <a:lvl3pPr marL="1143000" indent="-228600" algn="l" rtl="0" eaLnBrk="1" fontAlgn="base" hangingPunct="1">
        <a:spcBef>
          <a:spcPct val="20000"/>
        </a:spcBef>
        <a:spcAft>
          <a:spcPct val="0"/>
        </a:spcAft>
        <a:buFont typeface="Wingdings" charset="2"/>
        <a:buChar char="§"/>
        <a:defRPr sz="2000">
          <a:solidFill>
            <a:schemeClr val="tx1"/>
          </a:solidFill>
          <a:latin typeface="Arial"/>
          <a:ea typeface="ＭＳ Ｐゴシック" pitchFamily="-32" charset="-128"/>
        </a:defRPr>
      </a:lvl3pPr>
      <a:lvl4pPr marL="1600200" indent="-228600" algn="l" rtl="0" eaLnBrk="1" fontAlgn="base" hangingPunct="1">
        <a:spcBef>
          <a:spcPct val="20000"/>
        </a:spcBef>
        <a:spcAft>
          <a:spcPct val="0"/>
        </a:spcAft>
        <a:buFont typeface="Wingdings" charset="2"/>
        <a:buChar char="§"/>
        <a:defRPr sz="2000">
          <a:solidFill>
            <a:schemeClr val="tx1"/>
          </a:solidFill>
          <a:latin typeface="Arial"/>
          <a:ea typeface="ＭＳ Ｐゴシック" pitchFamily="-32" charset="-128"/>
        </a:defRPr>
      </a:lvl4pPr>
      <a:lvl5pPr marL="2057400" indent="-228600" algn="l" rtl="0" eaLnBrk="1" fontAlgn="base" hangingPunct="1">
        <a:spcBef>
          <a:spcPct val="20000"/>
        </a:spcBef>
        <a:spcAft>
          <a:spcPct val="0"/>
        </a:spcAft>
        <a:buFont typeface="Wingdings" charset="2"/>
        <a:buChar char="§"/>
        <a:defRPr sz="2000">
          <a:solidFill>
            <a:schemeClr val="tx1"/>
          </a:solidFill>
          <a:latin typeface="Arial"/>
          <a:ea typeface="ＭＳ Ｐゴシック" pitchFamily="-32" charset="-128"/>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pitchFamily="-32"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766F7-72CC-4FED-A6D8-59311B8202D6}"/>
              </a:ext>
            </a:extLst>
          </p:cNvPr>
          <p:cNvSpPr>
            <a:spLocks noGrp="1"/>
          </p:cNvSpPr>
          <p:nvPr>
            <p:ph type="ctrTitle"/>
          </p:nvPr>
        </p:nvSpPr>
        <p:spPr>
          <a:xfrm>
            <a:off x="1600200" y="1828800"/>
            <a:ext cx="5257800" cy="1295400"/>
          </a:xfrm>
        </p:spPr>
        <p:txBody>
          <a:bodyPr/>
          <a:lstStyle/>
          <a:p>
            <a:r>
              <a:rPr lang="en-US" sz="1600" b="1" dirty="0">
                <a:solidFill>
                  <a:srgbClr val="FF0000"/>
                </a:solidFill>
                <a:latin typeface="Times" panose="02020603050405020304" pitchFamily="18" charset="0"/>
                <a:cs typeface="Times" panose="02020603050405020304" pitchFamily="18" charset="0"/>
              </a:rPr>
              <a:t>Thesis Revision</a:t>
            </a:r>
            <a:br>
              <a:rPr lang="en-US" sz="1600" b="1" dirty="0">
                <a:solidFill>
                  <a:srgbClr val="FF0000"/>
                </a:solidFill>
                <a:latin typeface="Times" panose="02020603050405020304" pitchFamily="18" charset="0"/>
                <a:cs typeface="Times" panose="02020603050405020304" pitchFamily="18" charset="0"/>
              </a:rPr>
            </a:br>
            <a:r>
              <a:rPr lang="en-US" sz="1600" b="1" dirty="0">
                <a:solidFill>
                  <a:srgbClr val="FF0000"/>
                </a:solidFill>
                <a:latin typeface="Times" panose="02020603050405020304" pitchFamily="18" charset="0"/>
                <a:cs typeface="Times" panose="02020603050405020304" pitchFamily="18" charset="0"/>
              </a:rPr>
              <a:t>Revised Title: </a:t>
            </a:r>
            <a:r>
              <a:rPr lang="en-US" sz="1600" i="1" dirty="0">
                <a:latin typeface="Times" panose="02020603050405020304" pitchFamily="18" charset="0"/>
                <a:cs typeface="Times" panose="02020603050405020304" pitchFamily="18" charset="0"/>
              </a:rPr>
              <a:t>Refining Optimization Methods for Training Machine Learning Models:  A Case Study in  Robotic Surgical Procedures</a:t>
            </a:r>
          </a:p>
        </p:txBody>
      </p:sp>
      <p:sp>
        <p:nvSpPr>
          <p:cNvPr id="3" name="Subtitle 2">
            <a:extLst>
              <a:ext uri="{FF2B5EF4-FFF2-40B4-BE49-F238E27FC236}">
                <a16:creationId xmlns:a16="http://schemas.microsoft.com/office/drawing/2014/main" id="{27A02B9C-2A38-4C71-BEB9-E2352F2ADDBB}"/>
              </a:ext>
            </a:extLst>
          </p:cNvPr>
          <p:cNvSpPr>
            <a:spLocks noGrp="1"/>
          </p:cNvSpPr>
          <p:nvPr>
            <p:ph type="subTitle" idx="1"/>
          </p:nvPr>
        </p:nvSpPr>
        <p:spPr>
          <a:xfrm>
            <a:off x="2057400" y="3456264"/>
            <a:ext cx="5257800" cy="2133600"/>
          </a:xfrm>
        </p:spPr>
        <p:txBody>
          <a:bodyPr/>
          <a:lstStyle/>
          <a:p>
            <a:r>
              <a:rPr lang="en-US" dirty="0">
                <a:latin typeface="Times" panose="02020603050405020304" pitchFamily="18" charset="0"/>
                <a:cs typeface="Times" panose="02020603050405020304" pitchFamily="18" charset="0"/>
              </a:rPr>
              <a:t>Boabang Francis</a:t>
            </a:r>
          </a:p>
        </p:txBody>
      </p:sp>
    </p:spTree>
    <p:extLst>
      <p:ext uri="{BB962C8B-B14F-4D97-AF65-F5344CB8AC3E}">
        <p14:creationId xmlns:p14="http://schemas.microsoft.com/office/powerpoint/2010/main" val="18985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C36-2DC2-4561-823E-2E025E79D3C2}"/>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I have updated the code to include </a:t>
            </a:r>
            <a:r>
              <a:rPr lang="en-US" sz="2000" dirty="0" err="1">
                <a:solidFill>
                  <a:srgbClr val="FF0000"/>
                </a:solidFill>
                <a:latin typeface="Times" panose="02020603050405020304" pitchFamily="18" charset="0"/>
                <a:cs typeface="Times" panose="02020603050405020304" pitchFamily="18" charset="0"/>
              </a:rPr>
              <a:t>WideResNet</a:t>
            </a:r>
            <a:r>
              <a:rPr lang="en-US" sz="2000" dirty="0">
                <a:solidFill>
                  <a:srgbClr val="FF0000"/>
                </a:solidFill>
                <a:latin typeface="Times" panose="02020603050405020304" pitchFamily="18" charset="0"/>
                <a:cs typeface="Times" panose="02020603050405020304" pitchFamily="18" charset="0"/>
              </a:rPr>
              <a:t> with data augmentation</a:t>
            </a:r>
          </a:p>
        </p:txBody>
      </p:sp>
      <p:sp>
        <p:nvSpPr>
          <p:cNvPr id="4" name="Slide Number Placeholder 3">
            <a:extLst>
              <a:ext uri="{FF2B5EF4-FFF2-40B4-BE49-F238E27FC236}">
                <a16:creationId xmlns:a16="http://schemas.microsoft.com/office/drawing/2014/main" id="{42D1261F-010C-410E-B7B3-DC7D1AACF350}"/>
              </a:ext>
            </a:extLst>
          </p:cNvPr>
          <p:cNvSpPr>
            <a:spLocks noGrp="1"/>
          </p:cNvSpPr>
          <p:nvPr>
            <p:ph type="sldNum" sz="quarter" idx="4"/>
          </p:nvPr>
        </p:nvSpPr>
        <p:spPr/>
        <p:txBody>
          <a:bodyPr/>
          <a:lstStyle/>
          <a:p>
            <a:fld id="{A3FBCD6E-774B-4A50-A725-33D7D636EBD4}" type="slidenum">
              <a:rPr lang="en-US" smtClean="0"/>
              <a:pPr/>
              <a:t>10</a:t>
            </a:fld>
            <a:endParaRPr lang="en-US" dirty="0"/>
          </a:p>
        </p:txBody>
      </p:sp>
      <p:sp>
        <p:nvSpPr>
          <p:cNvPr id="6" name="TextBox 5">
            <a:extLst>
              <a:ext uri="{FF2B5EF4-FFF2-40B4-BE49-F238E27FC236}">
                <a16:creationId xmlns:a16="http://schemas.microsoft.com/office/drawing/2014/main" id="{FDC26248-76F1-4F95-B082-38BCB4E91814}"/>
              </a:ext>
            </a:extLst>
          </p:cNvPr>
          <p:cNvSpPr txBox="1"/>
          <p:nvPr/>
        </p:nvSpPr>
        <p:spPr>
          <a:xfrm>
            <a:off x="491455" y="2182504"/>
            <a:ext cx="8305800" cy="830997"/>
          </a:xfrm>
          <a:prstGeom prst="rect">
            <a:avLst/>
          </a:prstGeom>
          <a:noFill/>
        </p:spPr>
        <p:txBody>
          <a:bodyPr wrap="square">
            <a:spAutoFit/>
          </a:bodyPr>
          <a:lstStyle/>
          <a:p>
            <a:r>
              <a:rPr lang="en-US" dirty="0"/>
              <a:t>https://github.com/boabangf21/Proposed_ASGD-Improved-Adam-and-Amsgrad-</a:t>
            </a:r>
          </a:p>
        </p:txBody>
      </p:sp>
      <p:sp>
        <p:nvSpPr>
          <p:cNvPr id="5" name="TextBox 4">
            <a:extLst>
              <a:ext uri="{FF2B5EF4-FFF2-40B4-BE49-F238E27FC236}">
                <a16:creationId xmlns:a16="http://schemas.microsoft.com/office/drawing/2014/main" id="{C5178218-A18C-463A-8DFD-E6BCB6803B02}"/>
              </a:ext>
            </a:extLst>
          </p:cNvPr>
          <p:cNvSpPr txBox="1"/>
          <p:nvPr/>
        </p:nvSpPr>
        <p:spPr>
          <a:xfrm>
            <a:off x="685800" y="4126972"/>
            <a:ext cx="6858000" cy="830997"/>
          </a:xfrm>
          <a:prstGeom prst="rect">
            <a:avLst/>
          </a:prstGeom>
          <a:noFill/>
        </p:spPr>
        <p:txBody>
          <a:bodyPr wrap="square">
            <a:spAutoFit/>
          </a:bodyPr>
          <a:lstStyle/>
          <a:p>
            <a:r>
              <a:rPr lang="en-US" dirty="0" err="1"/>
              <a:t>WideResnet</a:t>
            </a:r>
            <a:r>
              <a:rPr lang="en-US" dirty="0"/>
              <a:t> with Data Augmentation_Main_run.py</a:t>
            </a:r>
          </a:p>
          <a:p>
            <a:r>
              <a:rPr lang="en-US" dirty="0"/>
              <a:t>Wideresnet.py</a:t>
            </a:r>
          </a:p>
        </p:txBody>
      </p:sp>
    </p:spTree>
    <p:extLst>
      <p:ext uri="{BB962C8B-B14F-4D97-AF65-F5344CB8AC3E}">
        <p14:creationId xmlns:p14="http://schemas.microsoft.com/office/powerpoint/2010/main" val="367518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F2ABA-1472-4E66-93B1-3A9D392B6B2E}"/>
              </a:ext>
            </a:extLst>
          </p:cNvPr>
          <p:cNvSpPr>
            <a:spLocks noGrp="1"/>
          </p:cNvSpPr>
          <p:nvPr>
            <p:ph type="title"/>
          </p:nvPr>
        </p:nvSpPr>
        <p:spPr>
          <a:xfrm>
            <a:off x="239437" y="290569"/>
            <a:ext cx="8458200" cy="533400"/>
          </a:xfrm>
        </p:spPr>
        <p:txBody>
          <a:bodyPr>
            <a:normAutofit fontScale="90000"/>
          </a:bodyPr>
          <a:lstStyle/>
          <a:p>
            <a:r>
              <a:rPr lang="en-US" sz="2000" dirty="0">
                <a:solidFill>
                  <a:srgbClr val="FF0000"/>
                </a:solidFill>
                <a:latin typeface="Times" panose="02020603050405020304" pitchFamily="18" charset="0"/>
                <a:cs typeface="Times" panose="02020603050405020304" pitchFamily="18" charset="0"/>
              </a:rPr>
              <a:t>Results (</a:t>
            </a:r>
            <a:r>
              <a:rPr lang="en-US" sz="2000" dirty="0" err="1">
                <a:solidFill>
                  <a:srgbClr val="FF0000"/>
                </a:solidFill>
                <a:latin typeface="Times" panose="02020603050405020304" pitchFamily="18" charset="0"/>
                <a:cs typeface="Times" panose="02020603050405020304" pitchFamily="18" charset="0"/>
              </a:rPr>
              <a:t>WideResNet</a:t>
            </a:r>
            <a:r>
              <a:rPr lang="en-US" sz="2000" dirty="0">
                <a:solidFill>
                  <a:srgbClr val="FF0000"/>
                </a:solidFill>
                <a:latin typeface="Times" panose="02020603050405020304" pitchFamily="18" charset="0"/>
                <a:cs typeface="Times" panose="02020603050405020304" pitchFamily="18" charset="0"/>
              </a:rPr>
              <a:t> with Data Augmentation and Batch Size of 256-page 72-74)</a:t>
            </a:r>
          </a:p>
        </p:txBody>
      </p:sp>
      <p:sp>
        <p:nvSpPr>
          <p:cNvPr id="4" name="Slide Number Placeholder 3">
            <a:extLst>
              <a:ext uri="{FF2B5EF4-FFF2-40B4-BE49-F238E27FC236}">
                <a16:creationId xmlns:a16="http://schemas.microsoft.com/office/drawing/2014/main" id="{F46184CF-FA7F-45ED-9287-07E306E0141A}"/>
              </a:ext>
            </a:extLst>
          </p:cNvPr>
          <p:cNvSpPr>
            <a:spLocks noGrp="1"/>
          </p:cNvSpPr>
          <p:nvPr>
            <p:ph type="sldNum" sz="quarter" idx="4"/>
          </p:nvPr>
        </p:nvSpPr>
        <p:spPr/>
        <p:txBody>
          <a:bodyPr/>
          <a:lstStyle/>
          <a:p>
            <a:fld id="{A3FBCD6E-774B-4A50-A725-33D7D636EBD4}" type="slidenum">
              <a:rPr lang="en-US" smtClean="0"/>
              <a:pPr/>
              <a:t>11</a:t>
            </a:fld>
            <a:endParaRPr lang="en-US" dirty="0"/>
          </a:p>
        </p:txBody>
      </p:sp>
      <p:pic>
        <p:nvPicPr>
          <p:cNvPr id="6" name="Picture 5">
            <a:extLst>
              <a:ext uri="{FF2B5EF4-FFF2-40B4-BE49-F238E27FC236}">
                <a16:creationId xmlns:a16="http://schemas.microsoft.com/office/drawing/2014/main" id="{83BEEEF5-AC0D-4520-9B76-4B966746680A}"/>
              </a:ext>
            </a:extLst>
          </p:cNvPr>
          <p:cNvPicPr>
            <a:picLocks noChangeAspect="1"/>
          </p:cNvPicPr>
          <p:nvPr/>
        </p:nvPicPr>
        <p:blipFill>
          <a:blip r:embed="rId2"/>
          <a:stretch>
            <a:fillRect/>
          </a:stretch>
        </p:blipFill>
        <p:spPr>
          <a:xfrm>
            <a:off x="5257800" y="723900"/>
            <a:ext cx="3429000" cy="2857500"/>
          </a:xfrm>
          <a:prstGeom prst="rect">
            <a:avLst/>
          </a:prstGeom>
        </p:spPr>
      </p:pic>
      <p:pic>
        <p:nvPicPr>
          <p:cNvPr id="8" name="Picture 7">
            <a:extLst>
              <a:ext uri="{FF2B5EF4-FFF2-40B4-BE49-F238E27FC236}">
                <a16:creationId xmlns:a16="http://schemas.microsoft.com/office/drawing/2014/main" id="{9B56AE5D-DB56-4CF2-A1A1-9AF18030D2C4}"/>
              </a:ext>
            </a:extLst>
          </p:cNvPr>
          <p:cNvPicPr>
            <a:picLocks noChangeAspect="1"/>
          </p:cNvPicPr>
          <p:nvPr/>
        </p:nvPicPr>
        <p:blipFill>
          <a:blip r:embed="rId3"/>
          <a:stretch>
            <a:fillRect/>
          </a:stretch>
        </p:blipFill>
        <p:spPr>
          <a:xfrm>
            <a:off x="21672" y="668546"/>
            <a:ext cx="3657601" cy="2760454"/>
          </a:xfrm>
          <a:prstGeom prst="rect">
            <a:avLst/>
          </a:prstGeom>
        </p:spPr>
      </p:pic>
      <p:pic>
        <p:nvPicPr>
          <p:cNvPr id="10" name="Picture 9">
            <a:extLst>
              <a:ext uri="{FF2B5EF4-FFF2-40B4-BE49-F238E27FC236}">
                <a16:creationId xmlns:a16="http://schemas.microsoft.com/office/drawing/2014/main" id="{75E84D87-092C-4D69-B99D-AA998132CE22}"/>
              </a:ext>
            </a:extLst>
          </p:cNvPr>
          <p:cNvPicPr>
            <a:picLocks noChangeAspect="1"/>
          </p:cNvPicPr>
          <p:nvPr/>
        </p:nvPicPr>
        <p:blipFill>
          <a:blip r:embed="rId4"/>
          <a:stretch>
            <a:fillRect/>
          </a:stretch>
        </p:blipFill>
        <p:spPr>
          <a:xfrm>
            <a:off x="2814856" y="3720640"/>
            <a:ext cx="3238500" cy="2413460"/>
          </a:xfrm>
          <a:prstGeom prst="rect">
            <a:avLst/>
          </a:prstGeom>
        </p:spPr>
      </p:pic>
    </p:spTree>
    <p:extLst>
      <p:ext uri="{BB962C8B-B14F-4D97-AF65-F5344CB8AC3E}">
        <p14:creationId xmlns:p14="http://schemas.microsoft.com/office/powerpoint/2010/main" val="394667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F8B8-4609-45DA-9D83-EBDB07ED0021}"/>
              </a:ext>
            </a:extLst>
          </p:cNvPr>
          <p:cNvSpPr>
            <a:spLocks noGrp="1"/>
          </p:cNvSpPr>
          <p:nvPr>
            <p:ph type="title"/>
          </p:nvPr>
        </p:nvSpPr>
        <p:spPr>
          <a:xfrm>
            <a:off x="533400" y="349068"/>
            <a:ext cx="8458200" cy="533400"/>
          </a:xfrm>
        </p:spPr>
        <p:txBody>
          <a:bodyPr>
            <a:normAutofit fontScale="90000"/>
          </a:bodyPr>
          <a:lstStyle/>
          <a:p>
            <a:r>
              <a:rPr lang="en-US" sz="2000" dirty="0">
                <a:solidFill>
                  <a:srgbClr val="FF0000"/>
                </a:solidFill>
                <a:latin typeface="Times" panose="02020603050405020304" pitchFamily="18" charset="0"/>
                <a:cs typeface="Times" panose="02020603050405020304" pitchFamily="18" charset="0"/>
              </a:rPr>
              <a:t>New Table: CIFAR-100 with Data Augmentation and Batch Size of 256-pages 74 -76</a:t>
            </a:r>
          </a:p>
        </p:txBody>
      </p:sp>
      <p:graphicFrame>
        <p:nvGraphicFramePr>
          <p:cNvPr id="5" name="Table 5">
            <a:extLst>
              <a:ext uri="{FF2B5EF4-FFF2-40B4-BE49-F238E27FC236}">
                <a16:creationId xmlns:a16="http://schemas.microsoft.com/office/drawing/2014/main" id="{8603174A-0196-47A3-AB2F-3E20CFF41507}"/>
              </a:ext>
            </a:extLst>
          </p:cNvPr>
          <p:cNvGraphicFramePr>
            <a:graphicFrameLocks noGrp="1"/>
          </p:cNvGraphicFramePr>
          <p:nvPr>
            <p:ph idx="1"/>
            <p:extLst>
              <p:ext uri="{D42A27DB-BD31-4B8C-83A1-F6EECF244321}">
                <p14:modId xmlns:p14="http://schemas.microsoft.com/office/powerpoint/2010/main" val="2612072216"/>
              </p:ext>
            </p:extLst>
          </p:nvPr>
        </p:nvGraphicFramePr>
        <p:xfrm>
          <a:off x="609599" y="1217749"/>
          <a:ext cx="7543799" cy="1286691"/>
        </p:xfrm>
        <a:graphic>
          <a:graphicData uri="http://schemas.openxmlformats.org/drawingml/2006/table">
            <a:tbl>
              <a:tblPr firstRow="1" bandRow="1">
                <a:tableStyleId>{21E4AEA4-8DFA-4A89-87EB-49C32662AFE0}</a:tableStyleId>
              </a:tblPr>
              <a:tblGrid>
                <a:gridCol w="1430719">
                  <a:extLst>
                    <a:ext uri="{9D8B030D-6E8A-4147-A177-3AD203B41FA5}">
                      <a16:colId xmlns:a16="http://schemas.microsoft.com/office/drawing/2014/main" val="3835790607"/>
                    </a:ext>
                  </a:extLst>
                </a:gridCol>
                <a:gridCol w="953813">
                  <a:extLst>
                    <a:ext uri="{9D8B030D-6E8A-4147-A177-3AD203B41FA5}">
                      <a16:colId xmlns:a16="http://schemas.microsoft.com/office/drawing/2014/main" val="3962339669"/>
                    </a:ext>
                  </a:extLst>
                </a:gridCol>
                <a:gridCol w="715360">
                  <a:extLst>
                    <a:ext uri="{9D8B030D-6E8A-4147-A177-3AD203B41FA5}">
                      <a16:colId xmlns:a16="http://schemas.microsoft.com/office/drawing/2014/main" val="2520444613"/>
                    </a:ext>
                  </a:extLst>
                </a:gridCol>
                <a:gridCol w="672007">
                  <a:extLst>
                    <a:ext uri="{9D8B030D-6E8A-4147-A177-3AD203B41FA5}">
                      <a16:colId xmlns:a16="http://schemas.microsoft.com/office/drawing/2014/main" val="2284297256"/>
                    </a:ext>
                  </a:extLst>
                </a:gridCol>
                <a:gridCol w="876301">
                  <a:extLst>
                    <a:ext uri="{9D8B030D-6E8A-4147-A177-3AD203B41FA5}">
                      <a16:colId xmlns:a16="http://schemas.microsoft.com/office/drawing/2014/main" val="1845621540"/>
                    </a:ext>
                  </a:extLst>
                </a:gridCol>
                <a:gridCol w="1066800">
                  <a:extLst>
                    <a:ext uri="{9D8B030D-6E8A-4147-A177-3AD203B41FA5}">
                      <a16:colId xmlns:a16="http://schemas.microsoft.com/office/drawing/2014/main" val="4074913169"/>
                    </a:ext>
                  </a:extLst>
                </a:gridCol>
                <a:gridCol w="885824">
                  <a:extLst>
                    <a:ext uri="{9D8B030D-6E8A-4147-A177-3AD203B41FA5}">
                      <a16:colId xmlns:a16="http://schemas.microsoft.com/office/drawing/2014/main" val="3095666705"/>
                    </a:ext>
                  </a:extLst>
                </a:gridCol>
                <a:gridCol w="942975">
                  <a:extLst>
                    <a:ext uri="{9D8B030D-6E8A-4147-A177-3AD203B41FA5}">
                      <a16:colId xmlns:a16="http://schemas.microsoft.com/office/drawing/2014/main" val="361396755"/>
                    </a:ext>
                  </a:extLst>
                </a:gridCol>
              </a:tblGrid>
              <a:tr h="370840">
                <a:tc>
                  <a:txBody>
                    <a:bodyPr/>
                    <a:lstStyle/>
                    <a:p>
                      <a:r>
                        <a:rPr lang="en-US" sz="1200" dirty="0"/>
                        <a:t>Optimizer</a:t>
                      </a:r>
                    </a:p>
                  </a:txBody>
                  <a:tcPr/>
                </a:tc>
                <a:tc>
                  <a:txBody>
                    <a:bodyPr/>
                    <a:lstStyle/>
                    <a:p>
                      <a:r>
                        <a:rPr lang="en-US" sz="1200" dirty="0"/>
                        <a:t>ADAM</a:t>
                      </a:r>
                      <a:endParaRPr lang="en-US" sz="1200" dirty="0">
                        <a:latin typeface="Times" panose="02020603050405020304" pitchFamily="18" charset="0"/>
                        <a:cs typeface="Times" panose="02020603050405020304" pitchFamily="18" charset="0"/>
                      </a:endParaRPr>
                    </a:p>
                  </a:txBody>
                  <a:tcPr/>
                </a:tc>
                <a:tc>
                  <a:txBody>
                    <a:bodyPr/>
                    <a:lstStyle/>
                    <a:p>
                      <a:r>
                        <a:rPr lang="en-US" sz="1200" dirty="0"/>
                        <a:t>PADAM</a:t>
                      </a:r>
                    </a:p>
                  </a:txBody>
                  <a:tcPr/>
                </a:tc>
                <a:tc>
                  <a:txBody>
                    <a:bodyPr/>
                    <a:lstStyle/>
                    <a:p>
                      <a:r>
                        <a:rPr lang="en-US" sz="1200" dirty="0"/>
                        <a:t>ASGD2</a:t>
                      </a:r>
                    </a:p>
                  </a:txBody>
                  <a:tcPr/>
                </a:tc>
                <a:tc>
                  <a:txBody>
                    <a:bodyPr/>
                    <a:lstStyle/>
                    <a:p>
                      <a:r>
                        <a:rPr lang="en-US" sz="1200" dirty="0"/>
                        <a:t>AMSGRAD</a:t>
                      </a:r>
                    </a:p>
                  </a:txBody>
                  <a:tcPr/>
                </a:tc>
                <a:tc>
                  <a:txBody>
                    <a:bodyPr/>
                    <a:lstStyle/>
                    <a:p>
                      <a:r>
                        <a:rPr lang="en-US" sz="1200" dirty="0"/>
                        <a:t>SUPERADAM</a:t>
                      </a:r>
                    </a:p>
                  </a:txBody>
                  <a:tcPr/>
                </a:tc>
                <a:tc>
                  <a:txBody>
                    <a:bodyPr/>
                    <a:lstStyle/>
                    <a:p>
                      <a:r>
                        <a:rPr lang="en-US" sz="1200" dirty="0"/>
                        <a:t>Improved Adam</a:t>
                      </a:r>
                    </a:p>
                  </a:txBody>
                  <a:tcPr/>
                </a:tc>
                <a:tc>
                  <a:txBody>
                    <a:bodyPr/>
                    <a:lstStyle/>
                    <a:p>
                      <a:r>
                        <a:rPr lang="en-US" sz="1200" dirty="0"/>
                        <a:t>Improved </a:t>
                      </a:r>
                      <a:r>
                        <a:rPr lang="en-US" sz="1200" dirty="0" err="1"/>
                        <a:t>Amsgrad</a:t>
                      </a:r>
                      <a:endParaRPr lang="en-US" sz="1200" dirty="0"/>
                    </a:p>
                  </a:txBody>
                  <a:tcPr/>
                </a:tc>
                <a:extLst>
                  <a:ext uri="{0D108BD9-81ED-4DB2-BD59-A6C34878D82A}">
                    <a16:rowId xmlns:a16="http://schemas.microsoft.com/office/drawing/2014/main" val="1568116132"/>
                  </a:ext>
                </a:extLst>
              </a:tr>
              <a:tr h="458651">
                <a:tc>
                  <a:txBody>
                    <a:bodyPr/>
                    <a:lstStyle/>
                    <a:p>
                      <a:r>
                        <a:rPr lang="en-US" sz="1200" dirty="0"/>
                        <a:t>Top-1</a:t>
                      </a:r>
                      <a:endParaRPr lang="en-US" sz="1200" dirty="0">
                        <a:latin typeface="Times" panose="02020603050405020304" pitchFamily="18" charset="0"/>
                        <a:cs typeface="Times" panose="02020603050405020304" pitchFamily="18" charset="0"/>
                      </a:endParaRPr>
                    </a:p>
                  </a:txBody>
                  <a:tcPr/>
                </a:tc>
                <a:tc>
                  <a:txBody>
                    <a:bodyPr/>
                    <a:lstStyle/>
                    <a:p>
                      <a:r>
                        <a:rPr lang="en-US" sz="1200" dirty="0"/>
                        <a:t>78.97</a:t>
                      </a:r>
                    </a:p>
                  </a:txBody>
                  <a:tcPr/>
                </a:tc>
                <a:tc>
                  <a:txBody>
                    <a:bodyPr/>
                    <a:lstStyle/>
                    <a:p>
                      <a:r>
                        <a:rPr lang="en-US" sz="1200" dirty="0"/>
                        <a:t>76.11</a:t>
                      </a:r>
                    </a:p>
                  </a:txBody>
                  <a:tcPr/>
                </a:tc>
                <a:tc>
                  <a:txBody>
                    <a:bodyPr/>
                    <a:lstStyle/>
                    <a:p>
                      <a:r>
                        <a:rPr lang="en-US" sz="1200" dirty="0"/>
                        <a:t>41.13</a:t>
                      </a:r>
                    </a:p>
                  </a:txBody>
                  <a:tcPr/>
                </a:tc>
                <a:tc>
                  <a:txBody>
                    <a:bodyPr/>
                    <a:lstStyle/>
                    <a:p>
                      <a:r>
                        <a:rPr lang="en-US" sz="1200" b="1" dirty="0"/>
                        <a:t>85.31</a:t>
                      </a:r>
                      <a:endParaRPr lang="en-US" sz="1200" b="1" dirty="0">
                        <a:latin typeface="Times" panose="02020603050405020304" pitchFamily="18" charset="0"/>
                        <a:cs typeface="Times" panose="02020603050405020304" pitchFamily="18" charset="0"/>
                      </a:endParaRPr>
                    </a:p>
                  </a:txBody>
                  <a:tcPr/>
                </a:tc>
                <a:tc>
                  <a:txBody>
                    <a:bodyPr/>
                    <a:lstStyle/>
                    <a:p>
                      <a:r>
                        <a:rPr lang="en-US" sz="1200" dirty="0"/>
                        <a:t>24.93</a:t>
                      </a:r>
                    </a:p>
                  </a:txBody>
                  <a:tcPr/>
                </a:tc>
                <a:tc>
                  <a:txBody>
                    <a:bodyPr/>
                    <a:lstStyle/>
                    <a:p>
                      <a:r>
                        <a:rPr lang="en-US" sz="1200" dirty="0"/>
                        <a:t>84.59</a:t>
                      </a:r>
                    </a:p>
                  </a:txBody>
                  <a:tcPr/>
                </a:tc>
                <a:tc>
                  <a:txBody>
                    <a:bodyPr/>
                    <a:lstStyle/>
                    <a:p>
                      <a:r>
                        <a:rPr lang="en-US" sz="1200" dirty="0"/>
                        <a:t>83.00</a:t>
                      </a:r>
                    </a:p>
                  </a:txBody>
                  <a:tcPr/>
                </a:tc>
                <a:extLst>
                  <a:ext uri="{0D108BD9-81ED-4DB2-BD59-A6C34878D82A}">
                    <a16:rowId xmlns:a16="http://schemas.microsoft.com/office/drawing/2014/main" val="1172540010"/>
                  </a:ext>
                </a:extLst>
              </a:tr>
              <a:tr h="370840">
                <a:tc>
                  <a:txBody>
                    <a:bodyPr/>
                    <a:lstStyle/>
                    <a:p>
                      <a:r>
                        <a:rPr lang="en-US" sz="1200" dirty="0"/>
                        <a:t>Top-5</a:t>
                      </a:r>
                      <a:endParaRPr lang="en-US" sz="1200" dirty="0">
                        <a:latin typeface="Times" panose="02020603050405020304" pitchFamily="18" charset="0"/>
                        <a:cs typeface="Times" panose="02020603050405020304" pitchFamily="18" charset="0"/>
                      </a:endParaRPr>
                    </a:p>
                  </a:txBody>
                  <a:tcPr/>
                </a:tc>
                <a:tc>
                  <a:txBody>
                    <a:bodyPr/>
                    <a:lstStyle/>
                    <a:p>
                      <a:r>
                        <a:rPr lang="en-US" sz="1200" dirty="0"/>
                        <a:t>97.86</a:t>
                      </a:r>
                    </a:p>
                  </a:txBody>
                  <a:tcPr/>
                </a:tc>
                <a:tc>
                  <a:txBody>
                    <a:bodyPr/>
                    <a:lstStyle/>
                    <a:p>
                      <a:r>
                        <a:rPr lang="en-US" sz="1200" dirty="0"/>
                        <a:t>96.04</a:t>
                      </a:r>
                    </a:p>
                  </a:txBody>
                  <a:tcPr/>
                </a:tc>
                <a:tc>
                  <a:txBody>
                    <a:bodyPr/>
                    <a:lstStyle/>
                    <a:p>
                      <a:r>
                        <a:rPr lang="en-US" sz="1200" dirty="0"/>
                        <a:t>71.80</a:t>
                      </a:r>
                    </a:p>
                  </a:txBody>
                  <a:tcPr/>
                </a:tc>
                <a:tc>
                  <a:txBody>
                    <a:bodyPr/>
                    <a:lstStyle/>
                    <a:p>
                      <a:r>
                        <a:rPr lang="en-US" sz="1200" b="1" dirty="0"/>
                        <a:t>98.84</a:t>
                      </a:r>
                      <a:endParaRPr lang="en-US" sz="1200" b="1" dirty="0">
                        <a:latin typeface="Times" panose="02020603050405020304" pitchFamily="18" charset="0"/>
                        <a:cs typeface="Times" panose="02020603050405020304" pitchFamily="18" charset="0"/>
                      </a:endParaRPr>
                    </a:p>
                  </a:txBody>
                  <a:tcPr/>
                </a:tc>
                <a:tc>
                  <a:txBody>
                    <a:bodyPr/>
                    <a:lstStyle/>
                    <a:p>
                      <a:r>
                        <a:rPr lang="en-US" sz="1200" dirty="0"/>
                        <a:t>52.47</a:t>
                      </a:r>
                    </a:p>
                  </a:txBody>
                  <a:tcPr/>
                </a:tc>
                <a:tc>
                  <a:txBody>
                    <a:bodyPr/>
                    <a:lstStyle/>
                    <a:p>
                      <a:r>
                        <a:rPr lang="en-US" sz="1200" dirty="0"/>
                        <a:t>98.04</a:t>
                      </a:r>
                    </a:p>
                  </a:txBody>
                  <a:tcPr/>
                </a:tc>
                <a:tc>
                  <a:txBody>
                    <a:bodyPr/>
                    <a:lstStyle/>
                    <a:p>
                      <a:r>
                        <a:rPr lang="en-US" sz="1200" dirty="0"/>
                        <a:t>98.62</a:t>
                      </a:r>
                    </a:p>
                  </a:txBody>
                  <a:tcPr/>
                </a:tc>
                <a:extLst>
                  <a:ext uri="{0D108BD9-81ED-4DB2-BD59-A6C34878D82A}">
                    <a16:rowId xmlns:a16="http://schemas.microsoft.com/office/drawing/2014/main" val="3537809658"/>
                  </a:ext>
                </a:extLst>
              </a:tr>
            </a:tbl>
          </a:graphicData>
        </a:graphic>
      </p:graphicFrame>
      <p:sp>
        <p:nvSpPr>
          <p:cNvPr id="4" name="Slide Number Placeholder 3">
            <a:extLst>
              <a:ext uri="{FF2B5EF4-FFF2-40B4-BE49-F238E27FC236}">
                <a16:creationId xmlns:a16="http://schemas.microsoft.com/office/drawing/2014/main" id="{90F9022E-8075-4C9A-B52D-F3F3102C5E42}"/>
              </a:ext>
            </a:extLst>
          </p:cNvPr>
          <p:cNvSpPr>
            <a:spLocks noGrp="1"/>
          </p:cNvSpPr>
          <p:nvPr>
            <p:ph type="sldNum" sz="quarter" idx="4"/>
          </p:nvPr>
        </p:nvSpPr>
        <p:spPr/>
        <p:txBody>
          <a:bodyPr/>
          <a:lstStyle/>
          <a:p>
            <a:fld id="{A3FBCD6E-774B-4A50-A725-33D7D636EBD4}" type="slidenum">
              <a:rPr lang="en-US" smtClean="0"/>
              <a:pPr/>
              <a:t>12</a:t>
            </a:fld>
            <a:endParaRPr lang="en-US" dirty="0"/>
          </a:p>
        </p:txBody>
      </p:sp>
      <p:sp>
        <p:nvSpPr>
          <p:cNvPr id="7" name="TextBox 6">
            <a:extLst>
              <a:ext uri="{FF2B5EF4-FFF2-40B4-BE49-F238E27FC236}">
                <a16:creationId xmlns:a16="http://schemas.microsoft.com/office/drawing/2014/main" id="{4696D814-0FBB-445C-9F85-1117640C4D5D}"/>
              </a:ext>
            </a:extLst>
          </p:cNvPr>
          <p:cNvSpPr txBox="1"/>
          <p:nvPr/>
        </p:nvSpPr>
        <p:spPr>
          <a:xfrm>
            <a:off x="304800" y="3018610"/>
            <a:ext cx="8153399" cy="1754326"/>
          </a:xfrm>
          <a:prstGeom prst="rect">
            <a:avLst/>
          </a:prstGeom>
          <a:noFill/>
        </p:spPr>
        <p:txBody>
          <a:bodyPr wrap="square">
            <a:spAutoFit/>
          </a:bodyPr>
          <a:lstStyle/>
          <a:p>
            <a:pPr algn="just"/>
            <a:r>
              <a:rPr lang="en-US" sz="1200" dirty="0"/>
              <a:t>The notable improvement across all models except </a:t>
            </a:r>
            <a:r>
              <a:rPr lang="en-US" sz="1200" dirty="0" err="1"/>
              <a:t>SuperAdam</a:t>
            </a:r>
            <a:r>
              <a:rPr lang="en-US" sz="1200" dirty="0"/>
              <a:t> can be attributed to the data augmentation techniques implemented to enhance performance. Additionally, the impact of the optimizers was diminished by the effects of data augmentation and the introduction of dropout. The improved Adam optimizer, used with the </a:t>
            </a:r>
            <a:r>
              <a:rPr lang="en-US" sz="1200" dirty="0" err="1"/>
              <a:t>WideResNet</a:t>
            </a:r>
            <a:r>
              <a:rPr lang="en-US" sz="1200" dirty="0"/>
              <a:t> model and data augmentation, demonstrated greater stability in the later stages of training compared to other models. However, the </a:t>
            </a:r>
            <a:r>
              <a:rPr lang="en-US" sz="1200" dirty="0" err="1"/>
              <a:t>Amsgrad</a:t>
            </a:r>
            <a:r>
              <a:rPr lang="en-US" sz="1200" dirty="0"/>
              <a:t> optimizer achieved the best final top-1 and top-5 accuracy, albeit with significant fluctuations in model performance. This variability can be linked to </a:t>
            </a:r>
            <a:r>
              <a:rPr lang="en-US" sz="1200" dirty="0" err="1"/>
              <a:t>Amsgrad's</a:t>
            </a:r>
            <a:r>
              <a:rPr lang="en-US" sz="1200" dirty="0"/>
              <a:t> inability to effectively address issues related to the base learning rate dilemma. </a:t>
            </a:r>
            <a:r>
              <a:rPr lang="en-US" sz="1200" b="1" dirty="0" err="1"/>
              <a:t>SuperAdam</a:t>
            </a:r>
            <a:r>
              <a:rPr lang="en-US" sz="1200" b="1" dirty="0"/>
              <a:t> struggled because the data augmentation increased the variability of the dataset, making it challenging for the algorithm to effectively reduce variance. Additionally, </a:t>
            </a:r>
            <a:r>
              <a:rPr lang="en-US" sz="1200" b="1" dirty="0" err="1"/>
              <a:t>Superadam</a:t>
            </a:r>
            <a:r>
              <a:rPr lang="en-US" sz="1200" b="1" dirty="0"/>
              <a:t> is most effective with rapidly decaying gradient architectures.</a:t>
            </a:r>
          </a:p>
        </p:txBody>
      </p:sp>
    </p:spTree>
    <p:extLst>
      <p:ext uri="{BB962C8B-B14F-4D97-AF65-F5344CB8AC3E}">
        <p14:creationId xmlns:p14="http://schemas.microsoft.com/office/powerpoint/2010/main" val="191426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B18FF-6ECC-43F8-9F19-1A4D9671DA37}"/>
              </a:ext>
            </a:extLst>
          </p:cNvPr>
          <p:cNvSpPr>
            <a:spLocks noGrp="1"/>
          </p:cNvSpPr>
          <p:nvPr>
            <p:ph type="title"/>
          </p:nvPr>
        </p:nvSpPr>
        <p:spPr>
          <a:xfrm>
            <a:off x="478959" y="206375"/>
            <a:ext cx="8458200" cy="533400"/>
          </a:xfrm>
        </p:spPr>
        <p:txBody>
          <a:bodyPr>
            <a:normAutofit/>
          </a:bodyPr>
          <a:lstStyle/>
          <a:p>
            <a:r>
              <a:rPr lang="en-US" sz="2000" dirty="0">
                <a:solidFill>
                  <a:srgbClr val="FF0000"/>
                </a:solidFill>
                <a:latin typeface="Times" panose="02020603050405020304" pitchFamily="18" charset="0"/>
                <a:cs typeface="Times" panose="02020603050405020304" pitchFamily="18" charset="0"/>
              </a:rPr>
              <a:t>Add Additional Dataset CIFAR 10</a:t>
            </a:r>
          </a:p>
        </p:txBody>
      </p:sp>
      <p:sp>
        <p:nvSpPr>
          <p:cNvPr id="3" name="Content Placeholder 2">
            <a:extLst>
              <a:ext uri="{FF2B5EF4-FFF2-40B4-BE49-F238E27FC236}">
                <a16:creationId xmlns:a16="http://schemas.microsoft.com/office/drawing/2014/main" id="{B30D1A49-B2AA-474D-AE49-AD29E212AF7B}"/>
              </a:ext>
            </a:extLst>
          </p:cNvPr>
          <p:cNvSpPr>
            <a:spLocks noGrp="1"/>
          </p:cNvSpPr>
          <p:nvPr>
            <p:ph idx="1"/>
          </p:nvPr>
        </p:nvSpPr>
        <p:spPr>
          <a:xfrm>
            <a:off x="180975" y="561975"/>
            <a:ext cx="8458200" cy="4572000"/>
          </a:xfrm>
        </p:spPr>
        <p:txBody>
          <a:bodyPr>
            <a:normAutofit lnSpcReduction="10000"/>
          </a:bodyPr>
          <a:lstStyle/>
          <a:p>
            <a:pPr marL="0" indent="0">
              <a:buNone/>
            </a:pPr>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r>
              <a:rPr lang="en-US" sz="1200" dirty="0">
                <a:latin typeface="Times" panose="02020603050405020304" pitchFamily="18" charset="0"/>
                <a:cs typeface="Times" panose="02020603050405020304" pitchFamily="18" charset="0"/>
              </a:rPr>
              <a:t>The CIFAR-10 dataset is a widely used benchmark in machine learning and computer vision. It consists of 60,000 32x32 color images divided into 10 classes, with each class containing 6,000 images. The dataset is split into 50,000 training images and 10,000 test images.</a:t>
            </a:r>
          </a:p>
          <a:p>
            <a:endParaRPr lang="en-US" sz="1200" dirty="0">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1ADFF448-67F6-4560-9C16-284E7145356E}"/>
              </a:ext>
            </a:extLst>
          </p:cNvPr>
          <p:cNvSpPr>
            <a:spLocks noGrp="1"/>
          </p:cNvSpPr>
          <p:nvPr>
            <p:ph type="sldNum" sz="quarter" idx="4"/>
          </p:nvPr>
        </p:nvSpPr>
        <p:spPr/>
        <p:txBody>
          <a:bodyPr/>
          <a:lstStyle/>
          <a:p>
            <a:fld id="{A3FBCD6E-774B-4A50-A725-33D7D636EBD4}" type="slidenum">
              <a:rPr lang="en-US" smtClean="0"/>
              <a:pPr/>
              <a:t>13</a:t>
            </a:fld>
            <a:endParaRPr lang="en-US" dirty="0"/>
          </a:p>
        </p:txBody>
      </p:sp>
      <p:pic>
        <p:nvPicPr>
          <p:cNvPr id="1026" name="Picture 2" descr="Genrative Adversail Network On Cifar-10 Data Set Part 1. | by Abdul Basit |  FAUN — Developer Community 🐾">
            <a:extLst>
              <a:ext uri="{FF2B5EF4-FFF2-40B4-BE49-F238E27FC236}">
                <a16:creationId xmlns:a16="http://schemas.microsoft.com/office/drawing/2014/main" id="{646F52B0-B7BE-4979-B668-7F7D60C8D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095375"/>
            <a:ext cx="6400800" cy="272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47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52CE-A62F-41A2-AB85-BCB424C07948}"/>
              </a:ext>
            </a:extLst>
          </p:cNvPr>
          <p:cNvSpPr>
            <a:spLocks noGrp="1"/>
          </p:cNvSpPr>
          <p:nvPr>
            <p:ph type="title"/>
          </p:nvPr>
        </p:nvSpPr>
        <p:spPr/>
        <p:txBody>
          <a:bodyPr>
            <a:noAutofit/>
          </a:bodyPr>
          <a:lstStyle/>
          <a:p>
            <a:r>
              <a:rPr lang="en-US" sz="2000" dirty="0">
                <a:solidFill>
                  <a:srgbClr val="FF0000"/>
                </a:solidFill>
                <a:latin typeface="Times" panose="02020603050405020304" pitchFamily="18" charset="0"/>
                <a:cs typeface="Times" panose="02020603050405020304" pitchFamily="18" charset="0"/>
              </a:rPr>
              <a:t>Results: CIFAR 10 : </a:t>
            </a:r>
            <a:r>
              <a:rPr lang="en-US" sz="2000" dirty="0" err="1">
                <a:solidFill>
                  <a:srgbClr val="FF0000"/>
                </a:solidFill>
                <a:latin typeface="Times" panose="02020603050405020304" pitchFamily="18" charset="0"/>
                <a:cs typeface="Times" panose="02020603050405020304" pitchFamily="18" charset="0"/>
              </a:rPr>
              <a:t>WideResNet</a:t>
            </a:r>
            <a:r>
              <a:rPr lang="en-US" sz="2000" dirty="0">
                <a:solidFill>
                  <a:srgbClr val="FF0000"/>
                </a:solidFill>
                <a:latin typeface="Times" panose="02020603050405020304" pitchFamily="18" charset="0"/>
                <a:cs typeface="Times" panose="02020603050405020304" pitchFamily="18" charset="0"/>
              </a:rPr>
              <a:t> with Data Augmentation and Batch Size of 256- pages 74-76</a:t>
            </a:r>
          </a:p>
        </p:txBody>
      </p:sp>
      <p:sp>
        <p:nvSpPr>
          <p:cNvPr id="4" name="Slide Number Placeholder 3">
            <a:extLst>
              <a:ext uri="{FF2B5EF4-FFF2-40B4-BE49-F238E27FC236}">
                <a16:creationId xmlns:a16="http://schemas.microsoft.com/office/drawing/2014/main" id="{63510E97-4461-46E3-83FF-B95F4EA3C401}"/>
              </a:ext>
            </a:extLst>
          </p:cNvPr>
          <p:cNvSpPr>
            <a:spLocks noGrp="1"/>
          </p:cNvSpPr>
          <p:nvPr>
            <p:ph type="sldNum" sz="quarter" idx="4"/>
          </p:nvPr>
        </p:nvSpPr>
        <p:spPr/>
        <p:txBody>
          <a:bodyPr/>
          <a:lstStyle/>
          <a:p>
            <a:fld id="{A3FBCD6E-774B-4A50-A725-33D7D636EBD4}" type="slidenum">
              <a:rPr lang="en-US" smtClean="0"/>
              <a:pPr/>
              <a:t>14</a:t>
            </a:fld>
            <a:endParaRPr lang="en-US" dirty="0"/>
          </a:p>
        </p:txBody>
      </p:sp>
      <p:pic>
        <p:nvPicPr>
          <p:cNvPr id="6" name="Picture 5">
            <a:extLst>
              <a:ext uri="{FF2B5EF4-FFF2-40B4-BE49-F238E27FC236}">
                <a16:creationId xmlns:a16="http://schemas.microsoft.com/office/drawing/2014/main" id="{409808BE-988C-4C9A-AF38-0C4A70993A92}"/>
              </a:ext>
            </a:extLst>
          </p:cNvPr>
          <p:cNvPicPr>
            <a:picLocks noChangeAspect="1"/>
          </p:cNvPicPr>
          <p:nvPr/>
        </p:nvPicPr>
        <p:blipFill>
          <a:blip r:embed="rId2"/>
          <a:stretch>
            <a:fillRect/>
          </a:stretch>
        </p:blipFill>
        <p:spPr>
          <a:xfrm>
            <a:off x="304800" y="990600"/>
            <a:ext cx="3348367" cy="2502176"/>
          </a:xfrm>
          <a:prstGeom prst="rect">
            <a:avLst/>
          </a:prstGeom>
        </p:spPr>
      </p:pic>
      <p:pic>
        <p:nvPicPr>
          <p:cNvPr id="8" name="Picture 7">
            <a:extLst>
              <a:ext uri="{FF2B5EF4-FFF2-40B4-BE49-F238E27FC236}">
                <a16:creationId xmlns:a16="http://schemas.microsoft.com/office/drawing/2014/main" id="{18B14F00-3038-4CF3-8442-2DDB2728688A}"/>
              </a:ext>
            </a:extLst>
          </p:cNvPr>
          <p:cNvPicPr>
            <a:picLocks noChangeAspect="1"/>
          </p:cNvPicPr>
          <p:nvPr/>
        </p:nvPicPr>
        <p:blipFill>
          <a:blip r:embed="rId3"/>
          <a:stretch>
            <a:fillRect/>
          </a:stretch>
        </p:blipFill>
        <p:spPr>
          <a:xfrm>
            <a:off x="4756040" y="918435"/>
            <a:ext cx="3348368" cy="2528048"/>
          </a:xfrm>
          <a:prstGeom prst="rect">
            <a:avLst/>
          </a:prstGeom>
        </p:spPr>
      </p:pic>
      <p:pic>
        <p:nvPicPr>
          <p:cNvPr id="10" name="Picture 9">
            <a:extLst>
              <a:ext uri="{FF2B5EF4-FFF2-40B4-BE49-F238E27FC236}">
                <a16:creationId xmlns:a16="http://schemas.microsoft.com/office/drawing/2014/main" id="{7244F54B-B453-4E0C-9C58-6838D305FF35}"/>
              </a:ext>
            </a:extLst>
          </p:cNvPr>
          <p:cNvPicPr>
            <a:picLocks noChangeAspect="1"/>
          </p:cNvPicPr>
          <p:nvPr/>
        </p:nvPicPr>
        <p:blipFill>
          <a:blip r:embed="rId4"/>
          <a:stretch>
            <a:fillRect/>
          </a:stretch>
        </p:blipFill>
        <p:spPr>
          <a:xfrm>
            <a:off x="2444861" y="3341217"/>
            <a:ext cx="3886200" cy="2879321"/>
          </a:xfrm>
          <a:prstGeom prst="rect">
            <a:avLst/>
          </a:prstGeom>
        </p:spPr>
      </p:pic>
    </p:spTree>
    <p:extLst>
      <p:ext uri="{BB962C8B-B14F-4D97-AF65-F5344CB8AC3E}">
        <p14:creationId xmlns:p14="http://schemas.microsoft.com/office/powerpoint/2010/main" val="2388223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E608-F308-4714-B258-3675D5B94754}"/>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CIFAR-10 with Data Augmentation and Batch Size  of 256-pages 74-76</a:t>
            </a:r>
            <a:endParaRPr lang="en-US" sz="2000" dirty="0"/>
          </a:p>
        </p:txBody>
      </p:sp>
      <p:sp>
        <p:nvSpPr>
          <p:cNvPr id="4" name="Slide Number Placeholder 3">
            <a:extLst>
              <a:ext uri="{FF2B5EF4-FFF2-40B4-BE49-F238E27FC236}">
                <a16:creationId xmlns:a16="http://schemas.microsoft.com/office/drawing/2014/main" id="{32260965-5518-41C0-A02C-802C822ACE79}"/>
              </a:ext>
            </a:extLst>
          </p:cNvPr>
          <p:cNvSpPr>
            <a:spLocks noGrp="1"/>
          </p:cNvSpPr>
          <p:nvPr>
            <p:ph type="sldNum" sz="quarter" idx="4"/>
          </p:nvPr>
        </p:nvSpPr>
        <p:spPr/>
        <p:txBody>
          <a:bodyPr/>
          <a:lstStyle/>
          <a:p>
            <a:fld id="{A3FBCD6E-774B-4A50-A725-33D7D636EBD4}" type="slidenum">
              <a:rPr lang="en-US" smtClean="0"/>
              <a:pPr/>
              <a:t>15</a:t>
            </a:fld>
            <a:endParaRPr lang="en-US" dirty="0"/>
          </a:p>
        </p:txBody>
      </p:sp>
      <p:graphicFrame>
        <p:nvGraphicFramePr>
          <p:cNvPr id="5" name="Table 5">
            <a:extLst>
              <a:ext uri="{FF2B5EF4-FFF2-40B4-BE49-F238E27FC236}">
                <a16:creationId xmlns:a16="http://schemas.microsoft.com/office/drawing/2014/main" id="{56749367-A75A-4039-A54C-D6DE10216D7D}"/>
              </a:ext>
            </a:extLst>
          </p:cNvPr>
          <p:cNvGraphicFramePr>
            <a:graphicFrameLocks noGrp="1"/>
          </p:cNvGraphicFramePr>
          <p:nvPr>
            <p:ph idx="1"/>
            <p:extLst>
              <p:ext uri="{D42A27DB-BD31-4B8C-83A1-F6EECF244321}">
                <p14:modId xmlns:p14="http://schemas.microsoft.com/office/powerpoint/2010/main" val="3572776999"/>
              </p:ext>
            </p:extLst>
          </p:nvPr>
        </p:nvGraphicFramePr>
        <p:xfrm>
          <a:off x="609599" y="1217749"/>
          <a:ext cx="7543799" cy="1371600"/>
        </p:xfrm>
        <a:graphic>
          <a:graphicData uri="http://schemas.openxmlformats.org/drawingml/2006/table">
            <a:tbl>
              <a:tblPr firstRow="1" bandRow="1">
                <a:tableStyleId>{21E4AEA4-8DFA-4A89-87EB-49C32662AFE0}</a:tableStyleId>
              </a:tblPr>
              <a:tblGrid>
                <a:gridCol w="1430719">
                  <a:extLst>
                    <a:ext uri="{9D8B030D-6E8A-4147-A177-3AD203B41FA5}">
                      <a16:colId xmlns:a16="http://schemas.microsoft.com/office/drawing/2014/main" val="3835790607"/>
                    </a:ext>
                  </a:extLst>
                </a:gridCol>
                <a:gridCol w="953813">
                  <a:extLst>
                    <a:ext uri="{9D8B030D-6E8A-4147-A177-3AD203B41FA5}">
                      <a16:colId xmlns:a16="http://schemas.microsoft.com/office/drawing/2014/main" val="3962339669"/>
                    </a:ext>
                  </a:extLst>
                </a:gridCol>
                <a:gridCol w="715360">
                  <a:extLst>
                    <a:ext uri="{9D8B030D-6E8A-4147-A177-3AD203B41FA5}">
                      <a16:colId xmlns:a16="http://schemas.microsoft.com/office/drawing/2014/main" val="2520444613"/>
                    </a:ext>
                  </a:extLst>
                </a:gridCol>
                <a:gridCol w="672007">
                  <a:extLst>
                    <a:ext uri="{9D8B030D-6E8A-4147-A177-3AD203B41FA5}">
                      <a16:colId xmlns:a16="http://schemas.microsoft.com/office/drawing/2014/main" val="2284297256"/>
                    </a:ext>
                  </a:extLst>
                </a:gridCol>
                <a:gridCol w="876301">
                  <a:extLst>
                    <a:ext uri="{9D8B030D-6E8A-4147-A177-3AD203B41FA5}">
                      <a16:colId xmlns:a16="http://schemas.microsoft.com/office/drawing/2014/main" val="1845621540"/>
                    </a:ext>
                  </a:extLst>
                </a:gridCol>
                <a:gridCol w="1066800">
                  <a:extLst>
                    <a:ext uri="{9D8B030D-6E8A-4147-A177-3AD203B41FA5}">
                      <a16:colId xmlns:a16="http://schemas.microsoft.com/office/drawing/2014/main" val="4074913169"/>
                    </a:ext>
                  </a:extLst>
                </a:gridCol>
                <a:gridCol w="885824">
                  <a:extLst>
                    <a:ext uri="{9D8B030D-6E8A-4147-A177-3AD203B41FA5}">
                      <a16:colId xmlns:a16="http://schemas.microsoft.com/office/drawing/2014/main" val="3095666705"/>
                    </a:ext>
                  </a:extLst>
                </a:gridCol>
                <a:gridCol w="942975">
                  <a:extLst>
                    <a:ext uri="{9D8B030D-6E8A-4147-A177-3AD203B41FA5}">
                      <a16:colId xmlns:a16="http://schemas.microsoft.com/office/drawing/2014/main" val="361396755"/>
                    </a:ext>
                  </a:extLst>
                </a:gridCol>
              </a:tblGrid>
              <a:tr h="370840">
                <a:tc>
                  <a:txBody>
                    <a:bodyPr/>
                    <a:lstStyle/>
                    <a:p>
                      <a:r>
                        <a:rPr lang="en-US" sz="1200" dirty="0"/>
                        <a:t>Optimizer</a:t>
                      </a:r>
                    </a:p>
                  </a:txBody>
                  <a:tcPr/>
                </a:tc>
                <a:tc>
                  <a:txBody>
                    <a:bodyPr/>
                    <a:lstStyle/>
                    <a:p>
                      <a:r>
                        <a:rPr lang="en-US" sz="1200" dirty="0"/>
                        <a:t>ADAM</a:t>
                      </a:r>
                      <a:endParaRPr lang="en-US" sz="1200" dirty="0">
                        <a:latin typeface="Times" panose="02020603050405020304" pitchFamily="18" charset="0"/>
                        <a:cs typeface="Times" panose="02020603050405020304" pitchFamily="18" charset="0"/>
                      </a:endParaRPr>
                    </a:p>
                  </a:txBody>
                  <a:tcPr/>
                </a:tc>
                <a:tc>
                  <a:txBody>
                    <a:bodyPr/>
                    <a:lstStyle/>
                    <a:p>
                      <a:r>
                        <a:rPr lang="en-US" sz="1200" dirty="0"/>
                        <a:t>PADAM</a:t>
                      </a:r>
                    </a:p>
                  </a:txBody>
                  <a:tcPr/>
                </a:tc>
                <a:tc>
                  <a:txBody>
                    <a:bodyPr/>
                    <a:lstStyle/>
                    <a:p>
                      <a:r>
                        <a:rPr lang="en-US" sz="1200" dirty="0"/>
                        <a:t>ASGD2</a:t>
                      </a:r>
                    </a:p>
                  </a:txBody>
                  <a:tcPr/>
                </a:tc>
                <a:tc>
                  <a:txBody>
                    <a:bodyPr/>
                    <a:lstStyle/>
                    <a:p>
                      <a:r>
                        <a:rPr lang="en-US" sz="1200" dirty="0"/>
                        <a:t>AMSGRAD</a:t>
                      </a:r>
                    </a:p>
                  </a:txBody>
                  <a:tcPr/>
                </a:tc>
                <a:tc>
                  <a:txBody>
                    <a:bodyPr/>
                    <a:lstStyle/>
                    <a:p>
                      <a:r>
                        <a:rPr lang="en-US" sz="1200" dirty="0"/>
                        <a:t>SUPERADAM</a:t>
                      </a:r>
                    </a:p>
                  </a:txBody>
                  <a:tcPr/>
                </a:tc>
                <a:tc>
                  <a:txBody>
                    <a:bodyPr/>
                    <a:lstStyle/>
                    <a:p>
                      <a:r>
                        <a:rPr lang="en-US" sz="1200" dirty="0"/>
                        <a:t>Improved Adam</a:t>
                      </a:r>
                    </a:p>
                  </a:txBody>
                  <a:tcPr/>
                </a:tc>
                <a:tc>
                  <a:txBody>
                    <a:bodyPr/>
                    <a:lstStyle/>
                    <a:p>
                      <a:r>
                        <a:rPr lang="en-US" sz="1200" dirty="0"/>
                        <a:t>Improved </a:t>
                      </a:r>
                      <a:r>
                        <a:rPr lang="en-US" sz="1200" dirty="0" err="1"/>
                        <a:t>Amsgrad</a:t>
                      </a:r>
                      <a:endParaRPr lang="en-US" sz="1200" dirty="0"/>
                    </a:p>
                  </a:txBody>
                  <a:tcPr/>
                </a:tc>
                <a:extLst>
                  <a:ext uri="{0D108BD9-81ED-4DB2-BD59-A6C34878D82A}">
                    <a16:rowId xmlns:a16="http://schemas.microsoft.com/office/drawing/2014/main" val="1568116132"/>
                  </a:ext>
                </a:extLst>
              </a:tr>
              <a:tr h="370840">
                <a:tc>
                  <a:txBody>
                    <a:bodyPr/>
                    <a:lstStyle/>
                    <a:p>
                      <a:r>
                        <a:rPr lang="en-US" sz="1200" dirty="0"/>
                        <a:t>Top-1</a:t>
                      </a:r>
                      <a:endParaRPr lang="en-US" sz="1200" dirty="0">
                        <a:latin typeface="Times" panose="02020603050405020304" pitchFamily="18" charset="0"/>
                        <a:cs typeface="Times" panose="02020603050405020304" pitchFamily="18" charset="0"/>
                      </a:endParaRPr>
                    </a:p>
                  </a:txBody>
                  <a:tcPr/>
                </a:tc>
                <a:tc>
                  <a:txBody>
                    <a:bodyPr/>
                    <a:lstStyle/>
                    <a:p>
                      <a:r>
                        <a:rPr lang="en-US" sz="1200" dirty="0"/>
                        <a:t>97.09</a:t>
                      </a:r>
                    </a:p>
                  </a:txBody>
                  <a:tcPr/>
                </a:tc>
                <a:tc>
                  <a:txBody>
                    <a:bodyPr/>
                    <a:lstStyle/>
                    <a:p>
                      <a:r>
                        <a:rPr lang="en-US" sz="1200" dirty="0"/>
                        <a:t>94.54</a:t>
                      </a:r>
                    </a:p>
                  </a:txBody>
                  <a:tcPr/>
                </a:tc>
                <a:tc>
                  <a:txBody>
                    <a:bodyPr/>
                    <a:lstStyle/>
                    <a:p>
                      <a:r>
                        <a:rPr lang="en-US" sz="1200" dirty="0"/>
                        <a:t>71.14</a:t>
                      </a:r>
                    </a:p>
                  </a:txBody>
                  <a:tcPr/>
                </a:tc>
                <a:tc>
                  <a:txBody>
                    <a:bodyPr/>
                    <a:lstStyle/>
                    <a:p>
                      <a:r>
                        <a:rPr lang="en-US" sz="1200" b="0" dirty="0">
                          <a:latin typeface="Times" panose="02020603050405020304" pitchFamily="18" charset="0"/>
                          <a:cs typeface="Times" panose="02020603050405020304" pitchFamily="18" charset="0"/>
                        </a:rPr>
                        <a:t>90.88</a:t>
                      </a:r>
                    </a:p>
                  </a:txBody>
                  <a:tcPr/>
                </a:tc>
                <a:tc>
                  <a:txBody>
                    <a:bodyPr/>
                    <a:lstStyle/>
                    <a:p>
                      <a:r>
                        <a:rPr lang="en-US" sz="1200" dirty="0"/>
                        <a:t>52.70</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97.83</a:t>
                      </a:r>
                    </a:p>
                    <a:p>
                      <a:endParaRPr lang="en-US" sz="1200" dirty="0"/>
                    </a:p>
                  </a:txBody>
                  <a:tcPr/>
                </a:tc>
                <a:tc>
                  <a:txBody>
                    <a:bodyPr/>
                    <a:lstStyle/>
                    <a:p>
                      <a:r>
                        <a:rPr lang="en-US" sz="1200" dirty="0"/>
                        <a:t>94.23</a:t>
                      </a:r>
                    </a:p>
                  </a:txBody>
                  <a:tcPr/>
                </a:tc>
                <a:extLst>
                  <a:ext uri="{0D108BD9-81ED-4DB2-BD59-A6C34878D82A}">
                    <a16:rowId xmlns:a16="http://schemas.microsoft.com/office/drawing/2014/main" val="1172540010"/>
                  </a:ext>
                </a:extLst>
              </a:tr>
              <a:tr h="370840">
                <a:tc>
                  <a:txBody>
                    <a:bodyPr/>
                    <a:lstStyle/>
                    <a:p>
                      <a:r>
                        <a:rPr lang="en-US" sz="1200" dirty="0"/>
                        <a:t>Top-5</a:t>
                      </a:r>
                      <a:endParaRPr lang="en-US" sz="1200" dirty="0">
                        <a:latin typeface="Times" panose="02020603050405020304" pitchFamily="18" charset="0"/>
                        <a:cs typeface="Times" panose="02020603050405020304" pitchFamily="18" charset="0"/>
                      </a:endParaRPr>
                    </a:p>
                  </a:txBody>
                  <a:tcPr/>
                </a:tc>
                <a:tc>
                  <a:txBody>
                    <a:bodyPr/>
                    <a:lstStyle/>
                    <a:p>
                      <a:r>
                        <a:rPr lang="en-US" sz="1200" dirty="0"/>
                        <a:t>99.98</a:t>
                      </a:r>
                    </a:p>
                  </a:txBody>
                  <a:tcPr/>
                </a:tc>
                <a:tc>
                  <a:txBody>
                    <a:bodyPr/>
                    <a:lstStyle/>
                    <a:p>
                      <a:r>
                        <a:rPr lang="en-US" sz="1200" dirty="0"/>
                        <a:t>99.94</a:t>
                      </a:r>
                    </a:p>
                  </a:txBody>
                  <a:tcPr/>
                </a:tc>
                <a:tc>
                  <a:txBody>
                    <a:bodyPr/>
                    <a:lstStyle/>
                    <a:p>
                      <a:r>
                        <a:rPr lang="en-US" sz="1200" dirty="0"/>
                        <a:t>97.80</a:t>
                      </a:r>
                    </a:p>
                  </a:txBody>
                  <a:tcPr/>
                </a:tc>
                <a:tc>
                  <a:txBody>
                    <a:bodyPr/>
                    <a:lstStyle/>
                    <a:p>
                      <a:r>
                        <a:rPr lang="en-US" sz="1200" b="0" dirty="0">
                          <a:latin typeface="Times" panose="02020603050405020304" pitchFamily="18" charset="0"/>
                          <a:cs typeface="Times" panose="02020603050405020304" pitchFamily="18" charset="0"/>
                        </a:rPr>
                        <a:t>99.80</a:t>
                      </a:r>
                    </a:p>
                  </a:txBody>
                  <a:tcPr/>
                </a:tc>
                <a:tc>
                  <a:txBody>
                    <a:bodyPr/>
                    <a:lstStyle/>
                    <a:p>
                      <a:r>
                        <a:rPr lang="en-US" sz="1200" dirty="0"/>
                        <a:t>92.98</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1" dirty="0"/>
                        <a:t>99.99</a:t>
                      </a:r>
                    </a:p>
                    <a:p>
                      <a:endParaRPr lang="en-US" sz="1200" dirty="0"/>
                    </a:p>
                  </a:txBody>
                  <a:tcPr/>
                </a:tc>
                <a:tc>
                  <a:txBody>
                    <a:bodyPr/>
                    <a:lstStyle/>
                    <a:p>
                      <a:r>
                        <a:rPr lang="en-US" sz="1200" dirty="0"/>
                        <a:t>99.98</a:t>
                      </a:r>
                    </a:p>
                  </a:txBody>
                  <a:tcPr/>
                </a:tc>
                <a:extLst>
                  <a:ext uri="{0D108BD9-81ED-4DB2-BD59-A6C34878D82A}">
                    <a16:rowId xmlns:a16="http://schemas.microsoft.com/office/drawing/2014/main" val="3537809658"/>
                  </a:ext>
                </a:extLst>
              </a:tr>
            </a:tbl>
          </a:graphicData>
        </a:graphic>
      </p:graphicFrame>
      <p:sp>
        <p:nvSpPr>
          <p:cNvPr id="6" name="TextBox 5">
            <a:extLst>
              <a:ext uri="{FF2B5EF4-FFF2-40B4-BE49-F238E27FC236}">
                <a16:creationId xmlns:a16="http://schemas.microsoft.com/office/drawing/2014/main" id="{02217735-48B1-4C2B-B944-90B8A4A90D5A}"/>
              </a:ext>
            </a:extLst>
          </p:cNvPr>
          <p:cNvSpPr txBox="1"/>
          <p:nvPr/>
        </p:nvSpPr>
        <p:spPr>
          <a:xfrm>
            <a:off x="304800" y="3352800"/>
            <a:ext cx="8001000" cy="1938992"/>
          </a:xfrm>
          <a:prstGeom prst="rect">
            <a:avLst/>
          </a:prstGeom>
          <a:noFill/>
        </p:spPr>
        <p:txBody>
          <a:bodyPr wrap="square">
            <a:spAutoFit/>
          </a:bodyPr>
          <a:lstStyle/>
          <a:p>
            <a:r>
              <a:rPr lang="en-US" sz="1200" dirty="0"/>
              <a:t>The significant improvement observed across all models except </a:t>
            </a:r>
            <a:r>
              <a:rPr lang="en-US" sz="1200" dirty="0" err="1"/>
              <a:t>SuperAdam</a:t>
            </a:r>
            <a:r>
              <a:rPr lang="en-US" sz="1200" dirty="0"/>
              <a:t> is largely due to the data augmentation techniques applied to enhance performance on the CIFAR-10 dataset. Furthermore, the influence of the optimizers remained significant, even with the effects of data augmentation and the introduction of dropout in the </a:t>
            </a:r>
            <a:r>
              <a:rPr lang="en-US" sz="1200" dirty="0" err="1"/>
              <a:t>WideResNet</a:t>
            </a:r>
            <a:r>
              <a:rPr lang="en-US" sz="1200" dirty="0"/>
              <a:t> model. The proposed improved Adam optimizer surpassed state-of-the-art optimizers in both stability and testing performance. This achievement can be linked to the strategy of dividing coordinate values and assigning different base learning rates, effectively addressing the small learning rate dilemma. Additionally, optimizers like improved </a:t>
            </a:r>
            <a:r>
              <a:rPr lang="en-US" sz="1200" dirty="0" err="1"/>
              <a:t>AMSGrad</a:t>
            </a:r>
            <a:r>
              <a:rPr lang="en-US" sz="1200" dirty="0"/>
              <a:t>, </a:t>
            </a:r>
            <a:r>
              <a:rPr lang="en-US" sz="1200" dirty="0" err="1"/>
              <a:t>AMSGrad</a:t>
            </a:r>
            <a:r>
              <a:rPr lang="en-US" sz="1200" dirty="0"/>
              <a:t>, and </a:t>
            </a:r>
            <a:r>
              <a:rPr lang="en-US" sz="1200" dirty="0" err="1"/>
              <a:t>Padam</a:t>
            </a:r>
            <a:r>
              <a:rPr lang="en-US" sz="1200" dirty="0"/>
              <a:t>, which utilize the maximum second-order momentum matrix, struggled to perform effectively in </a:t>
            </a:r>
            <a:r>
              <a:rPr lang="en-US" sz="1200" dirty="0" err="1"/>
              <a:t>WideResNet</a:t>
            </a:r>
            <a:r>
              <a:rPr lang="en-US" sz="1200" dirty="0"/>
              <a:t>. This is primarily due to the slow gradient decay, which diminishes the utility of the maximum second-order momentum matrix. Similarly, ASGD2 and SUPERADAM underperformed because they did not adequately tackle the issue of small learning rates</a:t>
            </a:r>
            <a:r>
              <a:rPr lang="en-US" sz="1200" b="1" dirty="0"/>
              <a:t>. Furthermore, data augmentation increased the variance of the dataset, resulting in poor performance from </a:t>
            </a:r>
            <a:r>
              <a:rPr lang="en-US" sz="1200" b="1" dirty="0" err="1"/>
              <a:t>SuperAdam</a:t>
            </a:r>
            <a:r>
              <a:rPr lang="en-US" sz="1200" b="1" dirty="0"/>
              <a:t>.</a:t>
            </a:r>
          </a:p>
        </p:txBody>
      </p:sp>
    </p:spTree>
    <p:extLst>
      <p:ext uri="{BB962C8B-B14F-4D97-AF65-F5344CB8AC3E}">
        <p14:creationId xmlns:p14="http://schemas.microsoft.com/office/powerpoint/2010/main" val="2094423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D35D7C-82BE-4B74-8A3C-040D56082794}"/>
              </a:ext>
            </a:extLst>
          </p:cNvPr>
          <p:cNvSpPr>
            <a:spLocks noGrp="1"/>
          </p:cNvSpPr>
          <p:nvPr>
            <p:ph type="sldNum" sz="quarter" idx="4"/>
          </p:nvPr>
        </p:nvSpPr>
        <p:spPr/>
        <p:txBody>
          <a:bodyPr/>
          <a:lstStyle/>
          <a:p>
            <a:fld id="{A3FBCD6E-774B-4A50-A725-33D7D636EBD4}" type="slidenum">
              <a:rPr lang="en-US" smtClean="0"/>
              <a:pPr/>
              <a:t>16</a:t>
            </a:fld>
            <a:endParaRPr lang="en-US" dirty="0"/>
          </a:p>
        </p:txBody>
      </p:sp>
      <p:pic>
        <p:nvPicPr>
          <p:cNvPr id="1026" name="Picture 2" descr="Thank You Images - Free Download on Freepik">
            <a:extLst>
              <a:ext uri="{FF2B5EF4-FFF2-40B4-BE49-F238E27FC236}">
                <a16:creationId xmlns:a16="http://schemas.microsoft.com/office/drawing/2014/main" id="{93170508-BBE9-4562-82CC-A6E5E6C792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031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DF4E-F57D-491A-8E2B-731A28D3222D}"/>
              </a:ext>
            </a:extLst>
          </p:cNvPr>
          <p:cNvSpPr>
            <a:spLocks noGrp="1"/>
          </p:cNvSpPr>
          <p:nvPr>
            <p:ph type="title"/>
          </p:nvPr>
        </p:nvSpPr>
        <p:spPr/>
        <p:txBody>
          <a:bodyPr>
            <a:normAutofit fontScale="90000"/>
          </a:bodyPr>
          <a:lstStyle/>
          <a:p>
            <a:br>
              <a:rPr lang="en-US" sz="1200" dirty="0"/>
            </a:br>
            <a:r>
              <a:rPr lang="en-US" sz="2000" dirty="0">
                <a:solidFill>
                  <a:srgbClr val="FF0000"/>
                </a:solidFill>
                <a:latin typeface="Times" panose="02020603050405020304" pitchFamily="18" charset="0"/>
                <a:cs typeface="Times" panose="02020603050405020304" pitchFamily="18" charset="0"/>
              </a:rPr>
              <a:t>Remove Tactile Internet Content from the Introduction Section</a:t>
            </a:r>
          </a:p>
        </p:txBody>
      </p:sp>
      <p:sp>
        <p:nvSpPr>
          <p:cNvPr id="3" name="Content Placeholder 2">
            <a:extLst>
              <a:ext uri="{FF2B5EF4-FFF2-40B4-BE49-F238E27FC236}">
                <a16:creationId xmlns:a16="http://schemas.microsoft.com/office/drawing/2014/main" id="{59D635D7-A6D3-4461-97CA-2CCA42D9C2E9}"/>
              </a:ext>
            </a:extLst>
          </p:cNvPr>
          <p:cNvSpPr>
            <a:spLocks noGrp="1"/>
          </p:cNvSpPr>
          <p:nvPr>
            <p:ph idx="1"/>
          </p:nvPr>
        </p:nvSpPr>
        <p:spPr/>
        <p:txBody>
          <a:bodyPr>
            <a:normAutofit/>
          </a:bodyPr>
          <a:lstStyle/>
          <a:p>
            <a:r>
              <a:rPr lang="en-US" sz="1600" dirty="0">
                <a:latin typeface="Times" panose="02020603050405020304" pitchFamily="18" charset="0"/>
                <a:cs typeface="Times" panose="02020603050405020304" pitchFamily="18" charset="0"/>
              </a:rPr>
              <a:t>Thank you for drawing my attention to this issue:</a:t>
            </a:r>
          </a:p>
          <a:p>
            <a:pPr marL="0" indent="0">
              <a:buNone/>
            </a:pPr>
            <a:endParaRPr lang="en-US" sz="1200" dirty="0">
              <a:latin typeface="Times" panose="02020603050405020304" pitchFamily="18" charset="0"/>
              <a:cs typeface="Times" panose="02020603050405020304" pitchFamily="18" charset="0"/>
            </a:endParaRPr>
          </a:p>
          <a:p>
            <a:pPr marL="0" indent="0">
              <a:buNone/>
            </a:pPr>
            <a:r>
              <a:rPr lang="en-US" sz="1400" dirty="0">
                <a:latin typeface="Times" panose="02020603050405020304" pitchFamily="18" charset="0"/>
                <a:cs typeface="Times" panose="02020603050405020304" pitchFamily="18" charset="0"/>
              </a:rPr>
              <a:t>I have revised the introduction to include information on machine learning and optimization. Additionally, I introduce the challenges of implementing optimization techniques in contemporary machine learning approaches. Lastly, I have discuss the exploration the application of optimization-driven machine learning models in robotic surgery and their challenges.</a:t>
            </a:r>
          </a:p>
        </p:txBody>
      </p:sp>
      <p:sp>
        <p:nvSpPr>
          <p:cNvPr id="4" name="Slide Number Placeholder 3">
            <a:extLst>
              <a:ext uri="{FF2B5EF4-FFF2-40B4-BE49-F238E27FC236}">
                <a16:creationId xmlns:a16="http://schemas.microsoft.com/office/drawing/2014/main" id="{BA738F69-77C5-4287-86FE-154900C5D179}"/>
              </a:ext>
            </a:extLst>
          </p:cNvPr>
          <p:cNvSpPr>
            <a:spLocks noGrp="1"/>
          </p:cNvSpPr>
          <p:nvPr>
            <p:ph type="sldNum" sz="quarter" idx="4"/>
          </p:nvPr>
        </p:nvSpPr>
        <p:spPr/>
        <p:txBody>
          <a:bodyPr/>
          <a:lstStyle/>
          <a:p>
            <a:fld id="{A3FBCD6E-774B-4A50-A725-33D7D636EBD4}" type="slidenum">
              <a:rPr lang="en-US" smtClean="0"/>
              <a:pPr/>
              <a:t>2</a:t>
            </a:fld>
            <a:endParaRPr lang="en-US" dirty="0"/>
          </a:p>
        </p:txBody>
      </p:sp>
    </p:spTree>
    <p:extLst>
      <p:ext uri="{BB962C8B-B14F-4D97-AF65-F5344CB8AC3E}">
        <p14:creationId xmlns:p14="http://schemas.microsoft.com/office/powerpoint/2010/main" val="273046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33AB-D701-491C-A134-9B6392C5F364}"/>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Proposed Models Efficiency</a:t>
            </a:r>
          </a:p>
        </p:txBody>
      </p:sp>
      <p:sp>
        <p:nvSpPr>
          <p:cNvPr id="3" name="Content Placeholder 2">
            <a:extLst>
              <a:ext uri="{FF2B5EF4-FFF2-40B4-BE49-F238E27FC236}">
                <a16:creationId xmlns:a16="http://schemas.microsoft.com/office/drawing/2014/main" id="{5786FB32-5495-4333-A281-6D2D96475879}"/>
              </a:ext>
            </a:extLst>
          </p:cNvPr>
          <p:cNvSpPr>
            <a:spLocks noGrp="1"/>
          </p:cNvSpPr>
          <p:nvPr>
            <p:ph idx="1"/>
          </p:nvPr>
        </p:nvSpPr>
        <p:spPr/>
        <p:txBody>
          <a:bodyPr>
            <a:normAutofit/>
          </a:bodyPr>
          <a:lstStyle/>
          <a:p>
            <a:r>
              <a:rPr lang="en-US" sz="1400" dirty="0">
                <a:latin typeface="Times" panose="02020603050405020304" pitchFamily="18" charset="0"/>
                <a:cs typeface="Times" panose="02020603050405020304" pitchFamily="18" charset="0"/>
              </a:rPr>
              <a:t>Chapter 3: Thank you for your question:</a:t>
            </a:r>
          </a:p>
          <a:p>
            <a:pPr marL="0" indent="0">
              <a:buNone/>
            </a:pPr>
            <a:r>
              <a:rPr lang="en-US" sz="1400" dirty="0">
                <a:latin typeface="Times" panose="02020603050405020304" pitchFamily="18" charset="0"/>
                <a:cs typeface="Times" panose="02020603050405020304" pitchFamily="18" charset="0"/>
              </a:rPr>
              <a:t> Incremental low rank matrix factorization Gaussian process regression is efficient because the incremental </a:t>
            </a:r>
            <a:r>
              <a:rPr lang="en-US" sz="1400" dirty="0" err="1">
                <a:latin typeface="Times" panose="02020603050405020304" pitchFamily="18" charset="0"/>
                <a:cs typeface="Times" panose="02020603050405020304" pitchFamily="18" charset="0"/>
              </a:rPr>
              <a:t>eigendecompositon</a:t>
            </a:r>
            <a:r>
              <a:rPr lang="en-US" sz="1400" dirty="0">
                <a:latin typeface="Times" panose="02020603050405020304" pitchFamily="18" charset="0"/>
                <a:cs typeface="Times" panose="02020603050405020304" pitchFamily="18" charset="0"/>
              </a:rPr>
              <a:t> used for computing the covariance matrix allowed for faster computing and updating the model with improved accuracy.</a:t>
            </a:r>
          </a:p>
          <a:p>
            <a:pPr marL="0" indent="0">
              <a:buNone/>
            </a:pPr>
            <a:endParaRPr lang="en-US" sz="1400" dirty="0">
              <a:latin typeface="Times" panose="02020603050405020304" pitchFamily="18" charset="0"/>
              <a:cs typeface="Times" panose="02020603050405020304" pitchFamily="18" charset="0"/>
            </a:endParaRPr>
          </a:p>
          <a:p>
            <a:pPr marL="0" indent="0">
              <a:buNone/>
            </a:pPr>
            <a:endParaRPr lang="en-US" sz="1400" dirty="0">
              <a:latin typeface="Times" panose="02020603050405020304" pitchFamily="18" charset="0"/>
              <a:cs typeface="Times" panose="02020603050405020304" pitchFamily="18" charset="0"/>
            </a:endParaRPr>
          </a:p>
          <a:p>
            <a:pPr marL="0" indent="0">
              <a:buNone/>
            </a:pPr>
            <a:r>
              <a:rPr lang="en-US" sz="1400" dirty="0">
                <a:latin typeface="Times" panose="02020603050405020304" pitchFamily="18" charset="0"/>
                <a:cs typeface="Times" panose="02020603050405020304" pitchFamily="18" charset="0"/>
              </a:rPr>
              <a:t>Chapter 4: Thank you for bringing my attention to this issue. </a:t>
            </a:r>
          </a:p>
          <a:p>
            <a:pPr marL="0" indent="0">
              <a:buNone/>
            </a:pPr>
            <a:r>
              <a:rPr lang="en-US" sz="1400" dirty="0">
                <a:latin typeface="Times" panose="02020603050405020304" pitchFamily="18" charset="0"/>
                <a:cs typeface="Times" panose="02020603050405020304" pitchFamily="18" charset="0"/>
              </a:rPr>
              <a:t>Faster convergence of the proposed stochastic gradient descent algorithm means we can achieved convergence faster with improved accuracy which makes our model very efficient.</a:t>
            </a: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a:p>
            <a:endParaRPr lang="en-US" sz="1200" dirty="0">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1C0745F2-FF4A-4DC7-A75D-7234774D613B}"/>
              </a:ext>
            </a:extLst>
          </p:cNvPr>
          <p:cNvSpPr>
            <a:spLocks noGrp="1"/>
          </p:cNvSpPr>
          <p:nvPr>
            <p:ph type="sldNum" sz="quarter" idx="4"/>
          </p:nvPr>
        </p:nvSpPr>
        <p:spPr/>
        <p:txBody>
          <a:bodyPr/>
          <a:lstStyle/>
          <a:p>
            <a:fld id="{A3FBCD6E-774B-4A50-A725-33D7D636EBD4}" type="slidenum">
              <a:rPr lang="en-US" smtClean="0"/>
              <a:pPr/>
              <a:t>3</a:t>
            </a:fld>
            <a:endParaRPr lang="en-US" dirty="0"/>
          </a:p>
        </p:txBody>
      </p:sp>
    </p:spTree>
    <p:extLst>
      <p:ext uri="{BB962C8B-B14F-4D97-AF65-F5344CB8AC3E}">
        <p14:creationId xmlns:p14="http://schemas.microsoft.com/office/powerpoint/2010/main" val="168902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70F7-9274-42A4-8F01-6776175F1773}"/>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Update the Notation Table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9D96AF-CE2C-460A-AD64-60BAB6092850}"/>
                  </a:ext>
                </a:extLst>
              </p:cNvPr>
              <p:cNvSpPr>
                <a:spLocks noGrp="1"/>
              </p:cNvSpPr>
              <p:nvPr>
                <p:ph idx="1"/>
              </p:nvPr>
            </p:nvSpPr>
            <p:spPr/>
            <p:txBody>
              <a:bodyPr>
                <a:normAutofit/>
              </a:bodyPr>
              <a:lstStyle/>
              <a:p>
                <a:endParaRPr lang="en-US" sz="16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Thank you for your comment! I have updated the notation table to include variables that were missing in the previous version of the thesis. For instance,  </a:t>
                </a:r>
                <a14:m>
                  <m:oMath xmlns:m="http://schemas.openxmlformats.org/officeDocument/2006/math">
                    <m:r>
                      <a:rPr lang="en-US" sz="1600" i="1" dirty="0" smtClean="0">
                        <a:latin typeface="Cambria Math" panose="02040503050406030204" pitchFamily="18" charset="0"/>
                      </a:rPr>
                      <m:t>𝑘</m:t>
                    </m:r>
                  </m:oMath>
                </a14:m>
                <a:r>
                  <a:rPr lang="en-US" sz="1600" dirty="0">
                    <a:latin typeface="Times" panose="02020603050405020304" pitchFamily="18" charset="0"/>
                    <a:cs typeface="Times" panose="02020603050405020304" pitchFamily="18" charset="0"/>
                  </a:rPr>
                  <a:t> now represents the number of states.</a:t>
                </a:r>
              </a:p>
            </p:txBody>
          </p:sp>
        </mc:Choice>
        <mc:Fallback xmlns="">
          <p:sp>
            <p:nvSpPr>
              <p:cNvPr id="3" name="Content Placeholder 2">
                <a:extLst>
                  <a:ext uri="{FF2B5EF4-FFF2-40B4-BE49-F238E27FC236}">
                    <a16:creationId xmlns:a16="http://schemas.microsoft.com/office/drawing/2014/main" id="{C29D96AF-CE2C-460A-AD64-60BAB6092850}"/>
                  </a:ext>
                </a:extLst>
              </p:cNvPr>
              <p:cNvSpPr>
                <a:spLocks noGrp="1" noRot="1" noChangeAspect="1" noMove="1" noResize="1" noEditPoints="1" noAdjustHandles="1" noChangeArrowheads="1" noChangeShapeType="1" noTextEdit="1"/>
              </p:cNvSpPr>
              <p:nvPr>
                <p:ph idx="1"/>
              </p:nvPr>
            </p:nvSpPr>
            <p:spPr>
              <a:blipFill>
                <a:blip r:embed="rId2"/>
                <a:stretch>
                  <a:fillRect l="-28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71B5A19-9818-43F8-B3F4-960BF0551C9A}"/>
              </a:ext>
            </a:extLst>
          </p:cNvPr>
          <p:cNvSpPr>
            <a:spLocks noGrp="1"/>
          </p:cNvSpPr>
          <p:nvPr>
            <p:ph type="sldNum" sz="quarter" idx="4"/>
          </p:nvPr>
        </p:nvSpPr>
        <p:spPr/>
        <p:txBody>
          <a:bodyPr/>
          <a:lstStyle/>
          <a:p>
            <a:fld id="{A3FBCD6E-774B-4A50-A725-33D7D636EBD4}" type="slidenum">
              <a:rPr lang="en-US" smtClean="0"/>
              <a:pPr/>
              <a:t>4</a:t>
            </a:fld>
            <a:endParaRPr lang="en-US" dirty="0"/>
          </a:p>
        </p:txBody>
      </p:sp>
    </p:spTree>
    <p:extLst>
      <p:ext uri="{BB962C8B-B14F-4D97-AF65-F5344CB8AC3E}">
        <p14:creationId xmlns:p14="http://schemas.microsoft.com/office/powerpoint/2010/main" val="414887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02E47-447E-48ED-AECF-083EA72C930E}"/>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Proof of Convergence and Recovery Rates</a:t>
            </a:r>
          </a:p>
        </p:txBody>
      </p:sp>
      <p:sp>
        <p:nvSpPr>
          <p:cNvPr id="3" name="Content Placeholder 2">
            <a:extLst>
              <a:ext uri="{FF2B5EF4-FFF2-40B4-BE49-F238E27FC236}">
                <a16:creationId xmlns:a16="http://schemas.microsoft.com/office/drawing/2014/main" id="{61EF380E-2D42-434A-BC39-8A007941FF94}"/>
              </a:ext>
            </a:extLst>
          </p:cNvPr>
          <p:cNvSpPr>
            <a:spLocks noGrp="1"/>
          </p:cNvSpPr>
          <p:nvPr>
            <p:ph idx="1"/>
          </p:nvPr>
        </p:nvSpPr>
        <p:spPr/>
        <p:txBody>
          <a:bodyPr>
            <a:normAutofit/>
          </a:bodyPr>
          <a:lstStyle/>
          <a:p>
            <a:r>
              <a:rPr lang="en-US" sz="1600" dirty="0">
                <a:latin typeface="Times" panose="02020603050405020304" pitchFamily="18" charset="0"/>
                <a:cs typeface="Times" panose="02020603050405020304" pitchFamily="18" charset="0"/>
              </a:rPr>
              <a:t>The proof of convergence for the proposed stochastic gradient descent algorithm can be found in Tables 2.2 and 2.3 showing best convergence rate.</a:t>
            </a:r>
          </a:p>
          <a:p>
            <a:endParaRPr lang="en-US" sz="1600" dirty="0">
              <a:latin typeface="Times" panose="02020603050405020304" pitchFamily="18" charset="0"/>
              <a:cs typeface="Times" panose="02020603050405020304" pitchFamily="18" charset="0"/>
            </a:endParaRPr>
          </a:p>
          <a:p>
            <a:endParaRPr lang="en-US" sz="1600" dirty="0">
              <a:latin typeface="Times" panose="02020603050405020304" pitchFamily="18" charset="0"/>
              <a:cs typeface="Times" panose="02020603050405020304" pitchFamily="18" charset="0"/>
            </a:endParaRPr>
          </a:p>
          <a:p>
            <a:r>
              <a:rPr lang="en-US" sz="1600" dirty="0">
                <a:latin typeface="Times" panose="02020603050405020304" pitchFamily="18" charset="0"/>
                <a:cs typeface="Times" panose="02020603050405020304" pitchFamily="18" charset="0"/>
              </a:rPr>
              <a:t>The recovery rate of the proposed incremental low-rank matrix factorization scheme is detailed in Table 2.1 showing the best recovery rate.</a:t>
            </a:r>
          </a:p>
        </p:txBody>
      </p:sp>
      <p:sp>
        <p:nvSpPr>
          <p:cNvPr id="4" name="Slide Number Placeholder 3">
            <a:extLst>
              <a:ext uri="{FF2B5EF4-FFF2-40B4-BE49-F238E27FC236}">
                <a16:creationId xmlns:a16="http://schemas.microsoft.com/office/drawing/2014/main" id="{846CE2B3-43B6-4A13-9BC0-D86B64963E4F}"/>
              </a:ext>
            </a:extLst>
          </p:cNvPr>
          <p:cNvSpPr>
            <a:spLocks noGrp="1"/>
          </p:cNvSpPr>
          <p:nvPr>
            <p:ph type="sldNum" sz="quarter" idx="4"/>
          </p:nvPr>
        </p:nvSpPr>
        <p:spPr/>
        <p:txBody>
          <a:bodyPr/>
          <a:lstStyle/>
          <a:p>
            <a:fld id="{A3FBCD6E-774B-4A50-A725-33D7D636EBD4}" type="slidenum">
              <a:rPr lang="en-US" smtClean="0"/>
              <a:pPr/>
              <a:t>5</a:t>
            </a:fld>
            <a:endParaRPr lang="en-US" dirty="0"/>
          </a:p>
        </p:txBody>
      </p:sp>
    </p:spTree>
    <p:extLst>
      <p:ext uri="{BB962C8B-B14F-4D97-AF65-F5344CB8AC3E}">
        <p14:creationId xmlns:p14="http://schemas.microsoft.com/office/powerpoint/2010/main" val="12299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6734-02C2-46E2-B826-DFB31F06DF79}"/>
              </a:ext>
            </a:extLst>
          </p:cNvPr>
          <p:cNvSpPr>
            <a:spLocks noGrp="1"/>
          </p:cNvSpPr>
          <p:nvPr>
            <p:ph type="title"/>
          </p:nvPr>
        </p:nvSpPr>
        <p:spPr>
          <a:xfrm>
            <a:off x="342900" y="141434"/>
            <a:ext cx="8458200" cy="533400"/>
          </a:xfrm>
        </p:spPr>
        <p:txBody>
          <a:bodyPr>
            <a:normAutofit/>
          </a:bodyPr>
          <a:lstStyle/>
          <a:p>
            <a:r>
              <a:rPr lang="en-US" sz="2000" dirty="0">
                <a:solidFill>
                  <a:srgbClr val="FF0000"/>
                </a:solidFill>
                <a:latin typeface="Times" panose="02020603050405020304" pitchFamily="18" charset="0"/>
                <a:cs typeface="Times" panose="02020603050405020304" pitchFamily="18" charset="0"/>
              </a:rPr>
              <a:t>CIFAR-100 Image Dataset</a:t>
            </a:r>
          </a:p>
        </p:txBody>
      </p:sp>
      <p:sp>
        <p:nvSpPr>
          <p:cNvPr id="4" name="Slide Number Placeholder 3">
            <a:extLst>
              <a:ext uri="{FF2B5EF4-FFF2-40B4-BE49-F238E27FC236}">
                <a16:creationId xmlns:a16="http://schemas.microsoft.com/office/drawing/2014/main" id="{98F29011-90C6-4638-9BA7-A04FF8E87187}"/>
              </a:ext>
            </a:extLst>
          </p:cNvPr>
          <p:cNvSpPr>
            <a:spLocks noGrp="1"/>
          </p:cNvSpPr>
          <p:nvPr>
            <p:ph type="sldNum" sz="quarter" idx="4"/>
          </p:nvPr>
        </p:nvSpPr>
        <p:spPr/>
        <p:txBody>
          <a:bodyPr/>
          <a:lstStyle/>
          <a:p>
            <a:fld id="{A3FBCD6E-774B-4A50-A725-33D7D636EBD4}" type="slidenum">
              <a:rPr lang="en-US" smtClean="0"/>
              <a:pPr/>
              <a:t>6</a:t>
            </a:fld>
            <a:endParaRPr lang="en-US" dirty="0"/>
          </a:p>
        </p:txBody>
      </p:sp>
      <p:pic>
        <p:nvPicPr>
          <p:cNvPr id="2050" name="Picture 2" descr="alt">
            <a:extLst>
              <a:ext uri="{FF2B5EF4-FFF2-40B4-BE49-F238E27FC236}">
                <a16:creationId xmlns:a16="http://schemas.microsoft.com/office/drawing/2014/main" id="{C18DC157-B315-4941-B3F8-D920D1CF3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1" y="685800"/>
            <a:ext cx="3962399" cy="32004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6445D6-7430-4DEA-B255-634C1E453494}"/>
              </a:ext>
            </a:extLst>
          </p:cNvPr>
          <p:cNvSpPr txBox="1"/>
          <p:nvPr/>
        </p:nvSpPr>
        <p:spPr>
          <a:xfrm>
            <a:off x="762000" y="3830996"/>
            <a:ext cx="7696200" cy="1938992"/>
          </a:xfrm>
          <a:prstGeom prst="rect">
            <a:avLst/>
          </a:prstGeom>
          <a:noFill/>
        </p:spPr>
        <p:txBody>
          <a:bodyPr wrap="square" rtlCol="0">
            <a:spAutoFit/>
          </a:bodyPr>
          <a:lstStyle/>
          <a:p>
            <a:pPr marL="285750" indent="-285750">
              <a:buFont typeface="Wingdings" panose="05000000000000000000" pitchFamily="2" charset="2"/>
              <a:buChar char="§"/>
            </a:pPr>
            <a:r>
              <a:rPr lang="en-US" sz="1600" dirty="0">
                <a:latin typeface="Times" panose="02020603050405020304" pitchFamily="18" charset="0"/>
                <a:cs typeface="Times" panose="02020603050405020304" pitchFamily="18" charset="0"/>
              </a:rPr>
              <a:t>500 training images per class</a:t>
            </a:r>
          </a:p>
          <a:p>
            <a:pPr marL="285750" indent="-285750">
              <a:buFont typeface="Wingdings" panose="05000000000000000000" pitchFamily="2" charset="2"/>
              <a:buChar char="§"/>
            </a:pPr>
            <a:r>
              <a:rPr lang="en-US" sz="1600" dirty="0">
                <a:latin typeface="Times" panose="02020603050405020304" pitchFamily="18" charset="0"/>
                <a:cs typeface="Times" panose="02020603050405020304" pitchFamily="18" charset="0"/>
              </a:rPr>
              <a:t>100 testing images per class</a:t>
            </a:r>
          </a:p>
          <a:p>
            <a:pPr marL="285750" indent="-285750">
              <a:buFont typeface="Wingdings" panose="05000000000000000000" pitchFamily="2" charset="2"/>
              <a:buChar char="§"/>
            </a:pPr>
            <a:r>
              <a:rPr lang="en-US" sz="1600" dirty="0">
                <a:latin typeface="Times" panose="02020603050405020304" pitchFamily="18" charset="0"/>
                <a:cs typeface="Times" panose="02020603050405020304" pitchFamily="18" charset="0"/>
              </a:rPr>
              <a:t>100 classes</a:t>
            </a:r>
          </a:p>
          <a:p>
            <a:pPr marL="285750" indent="-285750">
              <a:buFont typeface="Wingdings" panose="05000000000000000000" pitchFamily="2" charset="2"/>
              <a:buChar char="§"/>
            </a:pPr>
            <a:r>
              <a:rPr lang="en-US" sz="1600" b="0" i="0" dirty="0">
                <a:solidFill>
                  <a:srgbClr val="000000"/>
                </a:solidFill>
                <a:effectLst/>
                <a:latin typeface="Times" panose="02020603050405020304" pitchFamily="18" charset="0"/>
                <a:cs typeface="Times" panose="02020603050405020304" pitchFamily="18" charset="0"/>
              </a:rPr>
              <a:t>20 </a:t>
            </a:r>
            <a:r>
              <a:rPr lang="en-US" sz="1600" dirty="0">
                <a:solidFill>
                  <a:srgbClr val="000000"/>
                </a:solidFill>
                <a:latin typeface="Times" panose="02020603050405020304" pitchFamily="18" charset="0"/>
                <a:cs typeface="Times" panose="02020603050405020304" pitchFamily="18" charset="0"/>
              </a:rPr>
              <a:t>Super classes</a:t>
            </a:r>
            <a:r>
              <a:rPr lang="en-US" sz="1600" b="0" i="0" dirty="0">
                <a:solidFill>
                  <a:srgbClr val="000000"/>
                </a:solidFill>
                <a:effectLst/>
                <a:latin typeface="Times" panose="02020603050405020304" pitchFamily="18" charset="0"/>
                <a:cs typeface="Times" panose="02020603050405020304" pitchFamily="18" charset="0"/>
              </a:rPr>
              <a:t> with 5 Subclasses]</a:t>
            </a:r>
          </a:p>
          <a:p>
            <a:pPr marL="285750" indent="-285750">
              <a:buFont typeface="Wingdings" panose="05000000000000000000" pitchFamily="2" charset="2"/>
              <a:buChar char="§"/>
            </a:pPr>
            <a:endParaRPr lang="en-US" sz="1600" dirty="0">
              <a:solidFill>
                <a:srgbClr val="000000"/>
              </a:solidFill>
              <a:latin typeface="Times" panose="02020603050405020304" pitchFamily="18" charset="0"/>
              <a:cs typeface="Times" panose="02020603050405020304" pitchFamily="18" charset="0"/>
            </a:endParaRPr>
          </a:p>
          <a:p>
            <a:pPr algn="l"/>
            <a:endParaRPr lang="en-US" sz="1200" dirty="0">
              <a:solidFill>
                <a:srgbClr val="131313"/>
              </a:solidFill>
              <a:latin typeface="-apple-system"/>
            </a:endParaRPr>
          </a:p>
          <a:p>
            <a:pPr algn="l"/>
            <a:endParaRPr lang="en-US" sz="1200" b="0" i="0" dirty="0">
              <a:solidFill>
                <a:srgbClr val="131313"/>
              </a:solidFill>
              <a:effectLst/>
              <a:latin typeface="-apple-system"/>
            </a:endParaRPr>
          </a:p>
          <a:p>
            <a:endParaRPr lang="en-US" sz="1600" dirty="0">
              <a:solidFill>
                <a:srgbClr val="000000"/>
              </a:solidFill>
              <a:latin typeface="Times" panose="02020603050405020304" pitchFamily="18" charset="0"/>
              <a:cs typeface="Times" panose="02020603050405020304" pitchFamily="18" charset="0"/>
            </a:endParaRPr>
          </a:p>
        </p:txBody>
      </p:sp>
      <p:pic>
        <p:nvPicPr>
          <p:cNvPr id="2056" name="Picture 8" descr="CIFAR-100 Dataset | Papers With Code">
            <a:extLst>
              <a:ext uri="{FF2B5EF4-FFF2-40B4-BE49-F238E27FC236}">
                <a16:creationId xmlns:a16="http://schemas.microsoft.com/office/drawing/2014/main" id="{0D2B0592-F5B7-44DF-A5B1-FB085A781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674834"/>
            <a:ext cx="4419601" cy="32113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4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35C5-F08D-4540-8EAC-7CD23BA54936}"/>
              </a:ext>
            </a:extLst>
          </p:cNvPr>
          <p:cNvSpPr>
            <a:spLocks noGrp="1"/>
          </p:cNvSpPr>
          <p:nvPr>
            <p:ph type="title"/>
          </p:nvPr>
        </p:nvSpPr>
        <p:spPr>
          <a:xfrm>
            <a:off x="304800" y="204346"/>
            <a:ext cx="8458200" cy="533400"/>
          </a:xfrm>
        </p:spPr>
        <p:txBody>
          <a:bodyPr>
            <a:normAutofit/>
          </a:bodyPr>
          <a:lstStyle/>
          <a:p>
            <a:r>
              <a:rPr lang="en-US" sz="1800" dirty="0">
                <a:solidFill>
                  <a:srgbClr val="FF0000"/>
                </a:solidFill>
                <a:latin typeface="Times" panose="02020603050405020304" pitchFamily="18" charset="0"/>
                <a:cs typeface="Times" panose="02020603050405020304" pitchFamily="18" charset="0"/>
              </a:rPr>
              <a:t>CASE A: Initial Experiment in the Thesis Chapter 4 </a:t>
            </a:r>
          </a:p>
        </p:txBody>
      </p:sp>
      <p:sp>
        <p:nvSpPr>
          <p:cNvPr id="4" name="Slide Number Placeholder 3">
            <a:extLst>
              <a:ext uri="{FF2B5EF4-FFF2-40B4-BE49-F238E27FC236}">
                <a16:creationId xmlns:a16="http://schemas.microsoft.com/office/drawing/2014/main" id="{49208B8D-7E45-462A-B198-4FC547E70190}"/>
              </a:ext>
            </a:extLst>
          </p:cNvPr>
          <p:cNvSpPr>
            <a:spLocks noGrp="1"/>
          </p:cNvSpPr>
          <p:nvPr>
            <p:ph type="sldNum" sz="quarter" idx="4"/>
          </p:nvPr>
        </p:nvSpPr>
        <p:spPr/>
        <p:txBody>
          <a:bodyPr>
            <a:normAutofit/>
          </a:bodyPr>
          <a:lstStyle/>
          <a:p>
            <a:fld id="{A3FBCD6E-774B-4A50-A725-33D7D636EBD4}" type="slidenum">
              <a:rPr lang="en-US" sz="1600" smtClean="0"/>
              <a:pPr/>
              <a:t>7</a:t>
            </a:fld>
            <a:endParaRPr lang="en-US" sz="1600" dirty="0"/>
          </a:p>
        </p:txBody>
      </p:sp>
      <p:sp>
        <p:nvSpPr>
          <p:cNvPr id="5" name="Rectangle 4">
            <a:extLst>
              <a:ext uri="{FF2B5EF4-FFF2-40B4-BE49-F238E27FC236}">
                <a16:creationId xmlns:a16="http://schemas.microsoft.com/office/drawing/2014/main" id="{84C1A3E0-7CFE-4A74-BB91-0B92FF56BB88}"/>
              </a:ext>
            </a:extLst>
          </p:cNvPr>
          <p:cNvSpPr/>
          <p:nvPr/>
        </p:nvSpPr>
        <p:spPr bwMode="auto">
          <a:xfrm>
            <a:off x="2614094" y="1249533"/>
            <a:ext cx="1272106"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pitchFamily="-32" charset="0"/>
            </a:endParaRPr>
          </a:p>
        </p:txBody>
      </p:sp>
      <p:sp>
        <p:nvSpPr>
          <p:cNvPr id="12" name="Rectangle 11">
            <a:extLst>
              <a:ext uri="{FF2B5EF4-FFF2-40B4-BE49-F238E27FC236}">
                <a16:creationId xmlns:a16="http://schemas.microsoft.com/office/drawing/2014/main" id="{7F7D706C-0C17-4D92-A8E5-A8504066D64F}"/>
              </a:ext>
            </a:extLst>
          </p:cNvPr>
          <p:cNvSpPr/>
          <p:nvPr/>
        </p:nvSpPr>
        <p:spPr bwMode="auto">
          <a:xfrm>
            <a:off x="2614094" y="1249533"/>
            <a:ext cx="1272106" cy="450657"/>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pitchFamily="-32" charset="0"/>
            </a:endParaRPr>
          </a:p>
        </p:txBody>
      </p:sp>
      <p:sp>
        <p:nvSpPr>
          <p:cNvPr id="15" name="TextBox 14">
            <a:extLst>
              <a:ext uri="{FF2B5EF4-FFF2-40B4-BE49-F238E27FC236}">
                <a16:creationId xmlns:a16="http://schemas.microsoft.com/office/drawing/2014/main" id="{5CFED443-B8A4-4273-A0B1-35D1AF220F65}"/>
              </a:ext>
            </a:extLst>
          </p:cNvPr>
          <p:cNvSpPr txBox="1"/>
          <p:nvPr/>
        </p:nvSpPr>
        <p:spPr>
          <a:xfrm>
            <a:off x="2736904" y="1267665"/>
            <a:ext cx="918970" cy="338554"/>
          </a:xfrm>
          <a:prstGeom prst="rect">
            <a:avLst/>
          </a:prstGeom>
          <a:noFill/>
        </p:spPr>
        <p:txBody>
          <a:bodyPr wrap="none" rtlCol="0">
            <a:spAutoFit/>
          </a:bodyPr>
          <a:lstStyle/>
          <a:p>
            <a:r>
              <a:rPr lang="en-US" sz="1600" dirty="0"/>
              <a:t>Test data</a:t>
            </a:r>
          </a:p>
        </p:txBody>
      </p:sp>
      <p:sp>
        <p:nvSpPr>
          <p:cNvPr id="16" name="TextBox 15">
            <a:extLst>
              <a:ext uri="{FF2B5EF4-FFF2-40B4-BE49-F238E27FC236}">
                <a16:creationId xmlns:a16="http://schemas.microsoft.com/office/drawing/2014/main" id="{1422C618-C944-4125-B147-0EE9CD7E95E3}"/>
              </a:ext>
            </a:extLst>
          </p:cNvPr>
          <p:cNvSpPr txBox="1"/>
          <p:nvPr/>
        </p:nvSpPr>
        <p:spPr>
          <a:xfrm>
            <a:off x="2739700" y="2061981"/>
            <a:ext cx="1017394" cy="338554"/>
          </a:xfrm>
          <a:prstGeom prst="rect">
            <a:avLst/>
          </a:prstGeom>
          <a:noFill/>
        </p:spPr>
        <p:txBody>
          <a:bodyPr wrap="none" rtlCol="0">
            <a:spAutoFit/>
          </a:bodyPr>
          <a:lstStyle/>
          <a:p>
            <a:r>
              <a:rPr lang="en-US" sz="1600" dirty="0"/>
              <a:t>Train data</a:t>
            </a:r>
          </a:p>
        </p:txBody>
      </p:sp>
      <p:sp>
        <p:nvSpPr>
          <p:cNvPr id="22" name="Rectangle 21">
            <a:extLst>
              <a:ext uri="{FF2B5EF4-FFF2-40B4-BE49-F238E27FC236}">
                <a16:creationId xmlns:a16="http://schemas.microsoft.com/office/drawing/2014/main" id="{CC744779-7B79-49A2-AACD-48766847F0DA}"/>
              </a:ext>
            </a:extLst>
          </p:cNvPr>
          <p:cNvSpPr/>
          <p:nvPr/>
        </p:nvSpPr>
        <p:spPr bwMode="auto">
          <a:xfrm>
            <a:off x="1935136" y="990599"/>
            <a:ext cx="2865464" cy="2313843"/>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pitchFamily="-32" charset="0"/>
            </a:endParaRPr>
          </a:p>
        </p:txBody>
      </p:sp>
      <p:sp>
        <p:nvSpPr>
          <p:cNvPr id="24" name="TextBox 23">
            <a:extLst>
              <a:ext uri="{FF2B5EF4-FFF2-40B4-BE49-F238E27FC236}">
                <a16:creationId xmlns:a16="http://schemas.microsoft.com/office/drawing/2014/main" id="{29A6C793-9AC0-4F89-841A-264F7D67CC39}"/>
              </a:ext>
            </a:extLst>
          </p:cNvPr>
          <p:cNvSpPr txBox="1"/>
          <p:nvPr/>
        </p:nvSpPr>
        <p:spPr>
          <a:xfrm>
            <a:off x="1949118" y="3338532"/>
            <a:ext cx="2865464" cy="276999"/>
          </a:xfrm>
          <a:prstGeom prst="rect">
            <a:avLst/>
          </a:prstGeom>
          <a:noFill/>
        </p:spPr>
        <p:txBody>
          <a:bodyPr wrap="none" rtlCol="0">
            <a:spAutoFit/>
          </a:bodyPr>
          <a:lstStyle/>
          <a:p>
            <a:r>
              <a:rPr lang="en-US" sz="1200" dirty="0">
                <a:latin typeface="Times" panose="02020603050405020304" pitchFamily="18" charset="0"/>
                <a:cs typeface="Times" panose="02020603050405020304" pitchFamily="18" charset="0"/>
              </a:rPr>
              <a:t>Without data augmentation: Train/Test data</a:t>
            </a:r>
          </a:p>
        </p:txBody>
      </p:sp>
    </p:spTree>
    <p:extLst>
      <p:ext uri="{BB962C8B-B14F-4D97-AF65-F5344CB8AC3E}">
        <p14:creationId xmlns:p14="http://schemas.microsoft.com/office/powerpoint/2010/main" val="21449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7AC3-4843-41F7-9E1B-42E021454E9E}"/>
              </a:ext>
            </a:extLst>
          </p:cNvPr>
          <p:cNvSpPr>
            <a:spLocks noGrp="1"/>
          </p:cNvSpPr>
          <p:nvPr>
            <p:ph type="title"/>
          </p:nvPr>
        </p:nvSpPr>
        <p:spPr/>
        <p:txBody>
          <a:bodyPr>
            <a:normAutofit/>
          </a:bodyPr>
          <a:lstStyle/>
          <a:p>
            <a:r>
              <a:rPr lang="en-US" sz="2000" dirty="0">
                <a:solidFill>
                  <a:srgbClr val="FF0000"/>
                </a:solidFill>
                <a:latin typeface="Times" panose="02020603050405020304" pitchFamily="18" charset="0"/>
                <a:cs typeface="Times" panose="02020603050405020304" pitchFamily="18" charset="0"/>
              </a:rPr>
              <a:t>Preprocessing Step</a:t>
            </a:r>
          </a:p>
        </p:txBody>
      </p:sp>
      <p:sp>
        <p:nvSpPr>
          <p:cNvPr id="3" name="Content Placeholder 2">
            <a:extLst>
              <a:ext uri="{FF2B5EF4-FFF2-40B4-BE49-F238E27FC236}">
                <a16:creationId xmlns:a16="http://schemas.microsoft.com/office/drawing/2014/main" id="{64139B03-5364-41F4-99D8-53BABA890618}"/>
              </a:ext>
            </a:extLst>
          </p:cNvPr>
          <p:cNvSpPr>
            <a:spLocks noGrp="1"/>
          </p:cNvSpPr>
          <p:nvPr>
            <p:ph idx="1"/>
          </p:nvPr>
        </p:nvSpPr>
        <p:spPr>
          <a:xfrm>
            <a:off x="295013" y="990600"/>
            <a:ext cx="8458200" cy="4572000"/>
          </a:xfrm>
        </p:spPr>
        <p:txBody>
          <a:bodyPr>
            <a:normAutofit/>
          </a:bodyPr>
          <a:lstStyle/>
          <a:p>
            <a:endParaRPr lang="en-US" sz="1400" dirty="0">
              <a:latin typeface="Times" panose="02020603050405020304" pitchFamily="18" charset="0"/>
              <a:cs typeface="Times" panose="02020603050405020304" pitchFamily="18" charset="0"/>
            </a:endParaRPr>
          </a:p>
          <a:p>
            <a:r>
              <a:rPr lang="en-US" sz="1400" dirty="0">
                <a:latin typeface="Times" panose="02020603050405020304" pitchFamily="18" charset="0"/>
                <a:cs typeface="Times" panose="02020603050405020304" pitchFamily="18" charset="0"/>
              </a:rPr>
              <a:t>I apply simple mean and standard deviation normalization, sample centering, horizontal flipping, and ZCA whitening to both the training and test datasets. Additionally, I perform random cropping on the training data. The dropout rate is set to 0.3. I used a batch size of 256 on </a:t>
            </a:r>
            <a:r>
              <a:rPr lang="en-US" sz="1400" dirty="0" err="1">
                <a:latin typeface="Times" panose="02020603050405020304" pitchFamily="18" charset="0"/>
                <a:cs typeface="Times" panose="02020603050405020304" pitchFamily="18" charset="0"/>
              </a:rPr>
              <a:t>WideResNet</a:t>
            </a:r>
            <a:r>
              <a:rPr lang="en-US" sz="1400" dirty="0">
                <a:latin typeface="Times" panose="02020603050405020304" pitchFamily="18" charset="0"/>
                <a:cs typeface="Times" panose="02020603050405020304" pitchFamily="18" charset="0"/>
              </a:rPr>
              <a:t> with depth set at 16 and width set at 4.</a:t>
            </a:r>
          </a:p>
          <a:p>
            <a:endParaRPr lang="en-US" sz="1600" dirty="0">
              <a:latin typeface="Times" panose="02020603050405020304" pitchFamily="18" charset="0"/>
              <a:cs typeface="Times" panose="02020603050405020304" pitchFamily="18" charset="0"/>
            </a:endParaRPr>
          </a:p>
        </p:txBody>
      </p:sp>
      <p:sp>
        <p:nvSpPr>
          <p:cNvPr id="4" name="Slide Number Placeholder 3">
            <a:extLst>
              <a:ext uri="{FF2B5EF4-FFF2-40B4-BE49-F238E27FC236}">
                <a16:creationId xmlns:a16="http://schemas.microsoft.com/office/drawing/2014/main" id="{66AB6A6F-3248-40AC-8A3C-FD9643B0EBCB}"/>
              </a:ext>
            </a:extLst>
          </p:cNvPr>
          <p:cNvSpPr>
            <a:spLocks noGrp="1"/>
          </p:cNvSpPr>
          <p:nvPr>
            <p:ph type="sldNum" sz="quarter" idx="4"/>
          </p:nvPr>
        </p:nvSpPr>
        <p:spPr/>
        <p:txBody>
          <a:bodyPr/>
          <a:lstStyle/>
          <a:p>
            <a:fld id="{A3FBCD6E-774B-4A50-A725-33D7D636EBD4}" type="slidenum">
              <a:rPr lang="en-US" smtClean="0"/>
              <a:pPr/>
              <a:t>8</a:t>
            </a:fld>
            <a:endParaRPr lang="en-US" dirty="0"/>
          </a:p>
        </p:txBody>
      </p:sp>
    </p:spTree>
    <p:extLst>
      <p:ext uri="{BB962C8B-B14F-4D97-AF65-F5344CB8AC3E}">
        <p14:creationId xmlns:p14="http://schemas.microsoft.com/office/powerpoint/2010/main" val="1032758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35C5-F08D-4540-8EAC-7CD23BA54936}"/>
              </a:ext>
            </a:extLst>
          </p:cNvPr>
          <p:cNvSpPr>
            <a:spLocks noGrp="1"/>
          </p:cNvSpPr>
          <p:nvPr>
            <p:ph type="title"/>
          </p:nvPr>
        </p:nvSpPr>
        <p:spPr>
          <a:xfrm>
            <a:off x="304800" y="204346"/>
            <a:ext cx="8458200" cy="533400"/>
          </a:xfrm>
        </p:spPr>
        <p:txBody>
          <a:bodyPr>
            <a:normAutofit/>
          </a:bodyPr>
          <a:lstStyle/>
          <a:p>
            <a:r>
              <a:rPr lang="en-US" sz="1600" dirty="0">
                <a:solidFill>
                  <a:srgbClr val="FF0000"/>
                </a:solidFill>
                <a:latin typeface="Times" panose="02020603050405020304" pitchFamily="18" charset="0"/>
                <a:cs typeface="Times" panose="02020603050405020304" pitchFamily="18" charset="0"/>
              </a:rPr>
              <a:t>CASE B</a:t>
            </a:r>
          </a:p>
        </p:txBody>
      </p:sp>
      <p:sp>
        <p:nvSpPr>
          <p:cNvPr id="4" name="Slide Number Placeholder 3">
            <a:extLst>
              <a:ext uri="{FF2B5EF4-FFF2-40B4-BE49-F238E27FC236}">
                <a16:creationId xmlns:a16="http://schemas.microsoft.com/office/drawing/2014/main" id="{49208B8D-7E45-462A-B198-4FC547E70190}"/>
              </a:ext>
            </a:extLst>
          </p:cNvPr>
          <p:cNvSpPr>
            <a:spLocks noGrp="1"/>
          </p:cNvSpPr>
          <p:nvPr>
            <p:ph type="sldNum" sz="quarter" idx="4"/>
          </p:nvPr>
        </p:nvSpPr>
        <p:spPr/>
        <p:txBody>
          <a:bodyPr>
            <a:normAutofit/>
          </a:bodyPr>
          <a:lstStyle/>
          <a:p>
            <a:fld id="{A3FBCD6E-774B-4A50-A725-33D7D636EBD4}" type="slidenum">
              <a:rPr lang="en-US" smtClean="0"/>
              <a:pPr/>
              <a:t>9</a:t>
            </a:fld>
            <a:endParaRPr lang="en-US" dirty="0"/>
          </a:p>
        </p:txBody>
      </p:sp>
      <p:sp>
        <p:nvSpPr>
          <p:cNvPr id="6" name="Rectangle 5">
            <a:extLst>
              <a:ext uri="{FF2B5EF4-FFF2-40B4-BE49-F238E27FC236}">
                <a16:creationId xmlns:a16="http://schemas.microsoft.com/office/drawing/2014/main" id="{DA3AE238-60EA-41F4-8687-5D75980E69CE}"/>
              </a:ext>
            </a:extLst>
          </p:cNvPr>
          <p:cNvSpPr/>
          <p:nvPr/>
        </p:nvSpPr>
        <p:spPr bwMode="auto">
          <a:xfrm>
            <a:off x="510106" y="2062286"/>
            <a:ext cx="1143000" cy="1447800"/>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7" name="Rectangle 6">
            <a:extLst>
              <a:ext uri="{FF2B5EF4-FFF2-40B4-BE49-F238E27FC236}">
                <a16:creationId xmlns:a16="http://schemas.microsoft.com/office/drawing/2014/main" id="{6A123F7E-595A-4100-9B71-3E497A709DA1}"/>
              </a:ext>
            </a:extLst>
          </p:cNvPr>
          <p:cNvSpPr/>
          <p:nvPr/>
        </p:nvSpPr>
        <p:spPr bwMode="auto">
          <a:xfrm rot="19361789">
            <a:off x="3024706" y="1986086"/>
            <a:ext cx="11430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8" name="Rectangle 7">
            <a:extLst>
              <a:ext uri="{FF2B5EF4-FFF2-40B4-BE49-F238E27FC236}">
                <a16:creationId xmlns:a16="http://schemas.microsoft.com/office/drawing/2014/main" id="{D6748A7D-8481-4938-AAC7-3645126B985E}"/>
              </a:ext>
            </a:extLst>
          </p:cNvPr>
          <p:cNvSpPr/>
          <p:nvPr/>
        </p:nvSpPr>
        <p:spPr bwMode="auto">
          <a:xfrm rot="582511">
            <a:off x="4891607" y="1820675"/>
            <a:ext cx="11430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9" name="Rectangle 8">
            <a:extLst>
              <a:ext uri="{FF2B5EF4-FFF2-40B4-BE49-F238E27FC236}">
                <a16:creationId xmlns:a16="http://schemas.microsoft.com/office/drawing/2014/main" id="{DD3ADE84-2F7E-4CED-950C-FF63D5316BDC}"/>
              </a:ext>
            </a:extLst>
          </p:cNvPr>
          <p:cNvSpPr/>
          <p:nvPr/>
        </p:nvSpPr>
        <p:spPr bwMode="auto">
          <a:xfrm rot="17660626">
            <a:off x="6624920" y="1811497"/>
            <a:ext cx="1143000" cy="1447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10" name="Rectangle 9">
            <a:extLst>
              <a:ext uri="{FF2B5EF4-FFF2-40B4-BE49-F238E27FC236}">
                <a16:creationId xmlns:a16="http://schemas.microsoft.com/office/drawing/2014/main" id="{CC46B710-826E-4175-BFDD-C32B71C3A2B0}"/>
              </a:ext>
            </a:extLst>
          </p:cNvPr>
          <p:cNvSpPr/>
          <p:nvPr/>
        </p:nvSpPr>
        <p:spPr bwMode="auto">
          <a:xfrm>
            <a:off x="205305" y="1372804"/>
            <a:ext cx="2091363" cy="2518282"/>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11" name="Rectangle 10">
            <a:extLst>
              <a:ext uri="{FF2B5EF4-FFF2-40B4-BE49-F238E27FC236}">
                <a16:creationId xmlns:a16="http://schemas.microsoft.com/office/drawing/2014/main" id="{D82A7CA7-296A-4454-9205-BEF5FCB0E266}"/>
              </a:ext>
            </a:extLst>
          </p:cNvPr>
          <p:cNvSpPr/>
          <p:nvPr/>
        </p:nvSpPr>
        <p:spPr bwMode="auto">
          <a:xfrm>
            <a:off x="2514600" y="1372804"/>
            <a:ext cx="6324600" cy="242457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20" name="TextBox 19">
            <a:extLst>
              <a:ext uri="{FF2B5EF4-FFF2-40B4-BE49-F238E27FC236}">
                <a16:creationId xmlns:a16="http://schemas.microsoft.com/office/drawing/2014/main" id="{CC86F588-EFEF-4A69-8A0F-842DA4754659}"/>
              </a:ext>
            </a:extLst>
          </p:cNvPr>
          <p:cNvSpPr txBox="1"/>
          <p:nvPr/>
        </p:nvSpPr>
        <p:spPr>
          <a:xfrm>
            <a:off x="230657" y="1321751"/>
            <a:ext cx="2135072" cy="830997"/>
          </a:xfrm>
          <a:prstGeom prst="rect">
            <a:avLst/>
          </a:prstGeom>
          <a:noFill/>
        </p:spPr>
        <p:txBody>
          <a:bodyPr wrap="none" rtlCol="0">
            <a:spAutoFit/>
          </a:bodyPr>
          <a:lstStyle/>
          <a:p>
            <a:r>
              <a:rPr lang="en-US" sz="1200" dirty="0"/>
              <a:t>With basic </a:t>
            </a:r>
          </a:p>
          <a:p>
            <a:r>
              <a:rPr lang="en-US" sz="1200" dirty="0"/>
              <a:t> augmentation: normalization,</a:t>
            </a:r>
          </a:p>
          <a:p>
            <a:r>
              <a:rPr lang="en-US" sz="1200" dirty="0"/>
              <a:t> horizontal flip, ZCA whitening</a:t>
            </a:r>
          </a:p>
          <a:p>
            <a:endParaRPr lang="en-US" sz="1200" dirty="0"/>
          </a:p>
        </p:txBody>
      </p:sp>
      <p:sp>
        <p:nvSpPr>
          <p:cNvPr id="21" name="TextBox 20">
            <a:extLst>
              <a:ext uri="{FF2B5EF4-FFF2-40B4-BE49-F238E27FC236}">
                <a16:creationId xmlns:a16="http://schemas.microsoft.com/office/drawing/2014/main" id="{5B26F87F-44D3-4FF8-BB79-3AE5084C3841}"/>
              </a:ext>
            </a:extLst>
          </p:cNvPr>
          <p:cNvSpPr txBox="1"/>
          <p:nvPr/>
        </p:nvSpPr>
        <p:spPr>
          <a:xfrm>
            <a:off x="2590800" y="1314696"/>
            <a:ext cx="5964197" cy="461665"/>
          </a:xfrm>
          <a:prstGeom prst="rect">
            <a:avLst/>
          </a:prstGeom>
          <a:noFill/>
        </p:spPr>
        <p:txBody>
          <a:bodyPr wrap="none" rtlCol="0">
            <a:spAutoFit/>
          </a:bodyPr>
          <a:lstStyle/>
          <a:p>
            <a:r>
              <a:rPr lang="en-US" sz="1200" dirty="0"/>
              <a:t>Heavy Augmentation with normalization, horizontal flip, ZCA whitening, horizontal flip, and</a:t>
            </a:r>
          </a:p>
          <a:p>
            <a:r>
              <a:rPr lang="en-US" sz="1200" dirty="0"/>
              <a:t> random cropping</a:t>
            </a:r>
          </a:p>
        </p:txBody>
      </p:sp>
      <p:sp>
        <p:nvSpPr>
          <p:cNvPr id="27" name="Rectangle 26">
            <a:extLst>
              <a:ext uri="{FF2B5EF4-FFF2-40B4-BE49-F238E27FC236}">
                <a16:creationId xmlns:a16="http://schemas.microsoft.com/office/drawing/2014/main" id="{4F1383E3-507D-4930-A7D6-7B705E030179}"/>
              </a:ext>
            </a:extLst>
          </p:cNvPr>
          <p:cNvSpPr/>
          <p:nvPr/>
        </p:nvSpPr>
        <p:spPr bwMode="auto">
          <a:xfrm>
            <a:off x="6165767" y="471046"/>
            <a:ext cx="685800" cy="18909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28" name="TextBox 27">
            <a:extLst>
              <a:ext uri="{FF2B5EF4-FFF2-40B4-BE49-F238E27FC236}">
                <a16:creationId xmlns:a16="http://schemas.microsoft.com/office/drawing/2014/main" id="{39A0CA50-4DA8-4FE1-A9E6-D0242F362FA7}"/>
              </a:ext>
            </a:extLst>
          </p:cNvPr>
          <p:cNvSpPr txBox="1"/>
          <p:nvPr/>
        </p:nvSpPr>
        <p:spPr>
          <a:xfrm>
            <a:off x="6910036" y="383116"/>
            <a:ext cx="736548" cy="276999"/>
          </a:xfrm>
          <a:prstGeom prst="rect">
            <a:avLst/>
          </a:prstGeom>
          <a:noFill/>
        </p:spPr>
        <p:txBody>
          <a:bodyPr wrap="none" rtlCol="0">
            <a:spAutoFit/>
          </a:bodyPr>
          <a:lstStyle/>
          <a:p>
            <a:r>
              <a:rPr lang="en-US" sz="1200" dirty="0"/>
              <a:t>Test data</a:t>
            </a:r>
          </a:p>
        </p:txBody>
      </p:sp>
      <p:sp>
        <p:nvSpPr>
          <p:cNvPr id="29" name="Rectangle 28">
            <a:extLst>
              <a:ext uri="{FF2B5EF4-FFF2-40B4-BE49-F238E27FC236}">
                <a16:creationId xmlns:a16="http://schemas.microsoft.com/office/drawing/2014/main" id="{05371BD2-C203-4F3D-921E-7CEDFF8B3AE0}"/>
              </a:ext>
            </a:extLst>
          </p:cNvPr>
          <p:cNvSpPr/>
          <p:nvPr/>
        </p:nvSpPr>
        <p:spPr bwMode="auto">
          <a:xfrm>
            <a:off x="6174853" y="811007"/>
            <a:ext cx="713572" cy="19343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chemeClr val="tx1"/>
              </a:solidFill>
              <a:effectLst/>
              <a:latin typeface="Times" pitchFamily="-32" charset="0"/>
            </a:endParaRPr>
          </a:p>
        </p:txBody>
      </p:sp>
      <p:sp>
        <p:nvSpPr>
          <p:cNvPr id="30" name="TextBox 29">
            <a:extLst>
              <a:ext uri="{FF2B5EF4-FFF2-40B4-BE49-F238E27FC236}">
                <a16:creationId xmlns:a16="http://schemas.microsoft.com/office/drawing/2014/main" id="{C90B2488-2D62-475A-BD85-F9BC3D1B6889}"/>
              </a:ext>
            </a:extLst>
          </p:cNvPr>
          <p:cNvSpPr txBox="1"/>
          <p:nvPr/>
        </p:nvSpPr>
        <p:spPr>
          <a:xfrm>
            <a:off x="6924717" y="705593"/>
            <a:ext cx="810863" cy="276999"/>
          </a:xfrm>
          <a:prstGeom prst="rect">
            <a:avLst/>
          </a:prstGeom>
          <a:noFill/>
        </p:spPr>
        <p:txBody>
          <a:bodyPr wrap="none" rtlCol="0">
            <a:spAutoFit/>
          </a:bodyPr>
          <a:lstStyle/>
          <a:p>
            <a:r>
              <a:rPr lang="en-US" sz="1200" dirty="0"/>
              <a:t>Train data</a:t>
            </a:r>
          </a:p>
        </p:txBody>
      </p:sp>
    </p:spTree>
    <p:extLst>
      <p:ext uri="{BB962C8B-B14F-4D97-AF65-F5344CB8AC3E}">
        <p14:creationId xmlns:p14="http://schemas.microsoft.com/office/powerpoint/2010/main" val="1251730718"/>
      </p:ext>
    </p:extLst>
  </p:cSld>
  <p:clrMapOvr>
    <a:masterClrMapping/>
  </p:clrMapOvr>
</p:sld>
</file>

<file path=ppt/theme/theme1.xml><?xml version="1.0" encoding="utf-8"?>
<a:theme xmlns:a="http://schemas.openxmlformats.org/drawingml/2006/main" name="T12-5920-Stationery-CISSE">
  <a:themeElements>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ncordia-PPT">
      <a:majorFont>
        <a:latin typeface="GillSans Bold"/>
        <a:ea typeface=""/>
        <a:cs typeface=""/>
      </a:majorFont>
      <a:minorFont>
        <a:latin typeface="Gill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pitchFamily="-32" charset="0"/>
          </a:defRPr>
        </a:defPPr>
      </a:lstStyle>
    </a:lnDef>
  </a:objectDefaults>
  <a:extraClrSchemeLst>
    <a:extraClrScheme>
      <a:clrScheme name="Concordia-P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cordia-P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cordia-P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cordia-P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cordia-P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cordia-P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cordia-PPT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cordia-P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cordia-P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cordia-P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cordia-P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cordia-P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522952</TotalTime>
  <Words>954</Words>
  <Application>Microsoft Office PowerPoint</Application>
  <PresentationFormat>On-screen Show (4:3)</PresentationFormat>
  <Paragraphs>140</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Arial Bold</vt:lpstr>
      <vt:lpstr>Cambria Math</vt:lpstr>
      <vt:lpstr>GillSans Bold</vt:lpstr>
      <vt:lpstr>Times</vt:lpstr>
      <vt:lpstr>Wingdings</vt:lpstr>
      <vt:lpstr>T12-5920-Stationery-CISSE</vt:lpstr>
      <vt:lpstr>Thesis Revision Revised Title: Refining Optimization Methods for Training Machine Learning Models:  A Case Study in  Robotic Surgical Procedures</vt:lpstr>
      <vt:lpstr> Remove Tactile Internet Content from the Introduction Section</vt:lpstr>
      <vt:lpstr>Proposed Models Efficiency</vt:lpstr>
      <vt:lpstr>Update the Notation Table</vt:lpstr>
      <vt:lpstr>Proof of Convergence and Recovery Rates</vt:lpstr>
      <vt:lpstr>CIFAR-100 Image Dataset</vt:lpstr>
      <vt:lpstr>CASE A: Initial Experiment in the Thesis Chapter 4 </vt:lpstr>
      <vt:lpstr>Preprocessing Step</vt:lpstr>
      <vt:lpstr>CASE B</vt:lpstr>
      <vt:lpstr>I have updated the code to include WideResNet with data augmentation</vt:lpstr>
      <vt:lpstr>Results (WideResNet with Data Augmentation and Batch Size of 256-page 72-74)</vt:lpstr>
      <vt:lpstr>New Table: CIFAR-100 with Data Augmentation and Batch Size of 256-pages 74 -76</vt:lpstr>
      <vt:lpstr>Add Additional Dataset CIFAR 10</vt:lpstr>
      <vt:lpstr>Results: CIFAR 10 : WideResNet with Data Augmentation and Batch Size of 256- pages 74-76</vt:lpstr>
      <vt:lpstr>CIFAR-10 with Data Augmentation and Batch Size  of 256-pages 74-76</vt:lpstr>
      <vt:lpstr>PowerPoint Presentation</vt:lpstr>
    </vt:vector>
  </TitlesOfParts>
  <Company>ENCS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Nina Dunn</dc:creator>
  <cp:lastModifiedBy>Francis Boabang</cp:lastModifiedBy>
  <cp:revision>3003</cp:revision>
  <cp:lastPrinted>2023-04-09T00:14:39Z</cp:lastPrinted>
  <dcterms:created xsi:type="dcterms:W3CDTF">2011-05-20T14:18:03Z</dcterms:created>
  <dcterms:modified xsi:type="dcterms:W3CDTF">2024-10-30T16:52:39Z</dcterms:modified>
</cp:coreProperties>
</file>