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handoutMasterIdLst>
    <p:handoutMasterId r:id="rId18"/>
  </p:handoutMasterIdLst>
  <p:sldIdLst>
    <p:sldId id="258" r:id="rId2"/>
    <p:sldId id="273" r:id="rId3"/>
    <p:sldId id="268" r:id="rId4"/>
    <p:sldId id="269" r:id="rId5"/>
    <p:sldId id="270" r:id="rId6"/>
    <p:sldId id="260" r:id="rId7"/>
    <p:sldId id="262" r:id="rId8"/>
    <p:sldId id="261" r:id="rId9"/>
    <p:sldId id="271" r:id="rId10"/>
    <p:sldId id="266" r:id="rId11"/>
    <p:sldId id="274" r:id="rId12"/>
    <p:sldId id="267" r:id="rId13"/>
    <p:sldId id="264" r:id="rId14"/>
    <p:sldId id="263" r:id="rId15"/>
    <p:sldId id="265" r:id="rId16"/>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A39A"/>
    <a:srgbClr val="F1BE48"/>
    <a:srgbClr val="6E6259"/>
    <a:srgbClr val="010000"/>
    <a:srgbClr val="C8102E"/>
    <a:srgbClr val="7A6E67"/>
    <a:srgbClr val="F2BF49"/>
    <a:srgbClr val="ADA07A"/>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1" autoAdjust="0"/>
    <p:restoredTop sz="89914" autoAdjust="0"/>
  </p:normalViewPr>
  <p:slideViewPr>
    <p:cSldViewPr>
      <p:cViewPr varScale="1">
        <p:scale>
          <a:sx n="118" d="100"/>
          <a:sy n="118" d="100"/>
        </p:scale>
        <p:origin x="736" y="19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55A0C9-E830-1241-BEA3-6925DA004ECF}" type="datetimeFigureOut">
              <a:rPr lang="en-US" smtClean="0"/>
              <a:pPr/>
              <a:t>5/26/19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984522-76EF-EF4D-8870-07F3436BA4E0}" type="slidenum">
              <a:rPr lang="en-US" smtClean="0"/>
              <a:pPr/>
              <a:t>‹#›</a:t>
            </a:fld>
            <a:endParaRPr lang="en-US"/>
          </a:p>
        </p:txBody>
      </p:sp>
    </p:spTree>
    <p:extLst>
      <p:ext uri="{BB962C8B-B14F-4D97-AF65-F5344CB8AC3E}">
        <p14:creationId xmlns:p14="http://schemas.microsoft.com/office/powerpoint/2010/main" val="12009024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45082-6AF3-024B-A14D-C5AD8123919E}" type="datetimeFigureOut">
              <a:rPr lang="en-US" smtClean="0"/>
              <a:pPr/>
              <a:t>5/26/19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6D18E-8B09-B24B-9169-4FC527B8D84F}" type="slidenum">
              <a:rPr lang="en-US" smtClean="0"/>
              <a:pPr/>
              <a:t>‹#›</a:t>
            </a:fld>
            <a:endParaRPr lang="en-US"/>
          </a:p>
        </p:txBody>
      </p:sp>
    </p:spTree>
    <p:extLst>
      <p:ext uri="{BB962C8B-B14F-4D97-AF65-F5344CB8AC3E}">
        <p14:creationId xmlns:p14="http://schemas.microsoft.com/office/powerpoint/2010/main" val="24577925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a:t>
            </a:r>
          </a:p>
          <a:p>
            <a:endParaRPr lang="en-US" dirty="0"/>
          </a:p>
          <a:p>
            <a:r>
              <a:rPr lang="en-US" dirty="0"/>
              <a:t>I am presenting a </a:t>
            </a:r>
            <a:r>
              <a:rPr lang="en-US" dirty="0" err="1"/>
              <a:t>Github</a:t>
            </a:r>
            <a:r>
              <a:rPr lang="en-US" dirty="0"/>
              <a:t> dataset for MSR that includes Python programs for analyzing data science software.</a:t>
            </a:r>
          </a:p>
        </p:txBody>
      </p:sp>
      <p:sp>
        <p:nvSpPr>
          <p:cNvPr id="4" name="Slide Number Placeholder 3"/>
          <p:cNvSpPr>
            <a:spLocks noGrp="1"/>
          </p:cNvSpPr>
          <p:nvPr>
            <p:ph type="sldNum" sz="quarter" idx="5"/>
          </p:nvPr>
        </p:nvSpPr>
        <p:spPr/>
        <p:txBody>
          <a:bodyPr/>
          <a:lstStyle/>
          <a:p>
            <a:fld id="{24A6D18E-8B09-B24B-9169-4FC527B8D84F}" type="slidenum">
              <a:rPr lang="en-US" smtClean="0"/>
              <a:pPr/>
              <a:t>1</a:t>
            </a:fld>
            <a:endParaRPr lang="en-US"/>
          </a:p>
        </p:txBody>
      </p:sp>
    </p:spTree>
    <p:extLst>
      <p:ext uri="{BB962C8B-B14F-4D97-AF65-F5344CB8AC3E}">
        <p14:creationId xmlns:p14="http://schemas.microsoft.com/office/powerpoint/2010/main" val="4207100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summary of our work. We decided to create a dataset with DS software because they are growing a lot and there is not MSR dataset for that. We collected repositories from </a:t>
            </a:r>
            <a:r>
              <a:rPr lang="en-US" dirty="0" err="1"/>
              <a:t>Github</a:t>
            </a:r>
            <a:r>
              <a:rPr lang="en-US" dirty="0"/>
              <a:t>, parsed the programs into AST and stored all revisions with metadata in Boa infrastructure. This dataset will help to study the DS software engineering. </a:t>
            </a:r>
          </a:p>
        </p:txBody>
      </p:sp>
      <p:sp>
        <p:nvSpPr>
          <p:cNvPr id="4" name="Slide Number Placeholder 3"/>
          <p:cNvSpPr>
            <a:spLocks noGrp="1"/>
          </p:cNvSpPr>
          <p:nvPr>
            <p:ph type="sldNum" sz="quarter" idx="5"/>
          </p:nvPr>
        </p:nvSpPr>
        <p:spPr/>
        <p:txBody>
          <a:bodyPr/>
          <a:lstStyle/>
          <a:p>
            <a:fld id="{24A6D18E-8B09-B24B-9169-4FC527B8D84F}" type="slidenum">
              <a:rPr lang="en-US" smtClean="0"/>
              <a:pPr/>
              <a:t>10</a:t>
            </a:fld>
            <a:endParaRPr lang="en-US"/>
          </a:p>
        </p:txBody>
      </p:sp>
    </p:spTree>
    <p:extLst>
      <p:ext uri="{BB962C8B-B14F-4D97-AF65-F5344CB8AC3E}">
        <p14:creationId xmlns:p14="http://schemas.microsoft.com/office/powerpoint/2010/main" val="14742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metadata</a:t>
            </a:r>
          </a:p>
          <a:p>
            <a:r>
              <a:rPr lang="en-US" dirty="0"/>
              <a:t>AST</a:t>
            </a:r>
          </a:p>
          <a:p>
            <a:r>
              <a:rPr lang="en-US" dirty="0"/>
              <a:t>Revisions</a:t>
            </a:r>
          </a:p>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14</a:t>
            </a:fld>
            <a:endParaRPr lang="en-US"/>
          </a:p>
        </p:txBody>
      </p:sp>
    </p:spTree>
    <p:extLst>
      <p:ext uri="{BB962C8B-B14F-4D97-AF65-F5344CB8AC3E}">
        <p14:creationId xmlns:p14="http://schemas.microsoft.com/office/powerpoint/2010/main" val="233286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15</a:t>
            </a:fld>
            <a:endParaRPr lang="en-US"/>
          </a:p>
        </p:txBody>
      </p:sp>
    </p:spTree>
    <p:extLst>
      <p:ext uri="{BB962C8B-B14F-4D97-AF65-F5344CB8AC3E}">
        <p14:creationId xmlns:p14="http://schemas.microsoft.com/office/powerpoint/2010/main" val="309363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data science programs?</a:t>
            </a:r>
          </a:p>
          <a:p>
            <a:endParaRPr lang="en-US" dirty="0"/>
          </a:p>
          <a:p>
            <a:r>
              <a:rPr lang="en-US" dirty="0"/>
              <a:t>Because, data science is everywhere now. The chart in the left shows the increasing number of publications with the topic “machine-learning”.</a:t>
            </a:r>
          </a:p>
          <a:p>
            <a:endParaRPr lang="en-US" dirty="0"/>
          </a:p>
          <a:p>
            <a:r>
              <a:rPr lang="en-US" dirty="0"/>
              <a:t>In the right we can see that the top 5 course repositories in </a:t>
            </a:r>
            <a:r>
              <a:rPr lang="en-US" dirty="0" err="1"/>
              <a:t>Github</a:t>
            </a:r>
            <a:r>
              <a:rPr lang="en-US" dirty="0"/>
              <a:t>. All are data science courses.</a:t>
            </a:r>
          </a:p>
        </p:txBody>
      </p:sp>
      <p:sp>
        <p:nvSpPr>
          <p:cNvPr id="4" name="Slide Number Placeholder 3"/>
          <p:cNvSpPr>
            <a:spLocks noGrp="1"/>
          </p:cNvSpPr>
          <p:nvPr>
            <p:ph type="sldNum" sz="quarter" idx="5"/>
          </p:nvPr>
        </p:nvSpPr>
        <p:spPr/>
        <p:txBody>
          <a:bodyPr/>
          <a:lstStyle/>
          <a:p>
            <a:fld id="{24A6D18E-8B09-B24B-9169-4FC527B8D84F}" type="slidenum">
              <a:rPr lang="en-US" smtClean="0"/>
              <a:pPr/>
              <a:t>2</a:t>
            </a:fld>
            <a:endParaRPr lang="en-US"/>
          </a:p>
        </p:txBody>
      </p:sp>
    </p:spTree>
    <p:extLst>
      <p:ext uri="{BB962C8B-B14F-4D97-AF65-F5344CB8AC3E}">
        <p14:creationId xmlns:p14="http://schemas.microsoft.com/office/powerpoint/2010/main" val="322637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the number of open source data science repositories in </a:t>
            </a:r>
            <a:r>
              <a:rPr lang="en-US" dirty="0" err="1"/>
              <a:t>Github</a:t>
            </a:r>
            <a:r>
              <a:rPr lang="en-US" dirty="0"/>
              <a:t> is growing very rapidly.</a:t>
            </a:r>
          </a:p>
          <a:p>
            <a:endParaRPr lang="en-US" dirty="0"/>
          </a:p>
          <a:p>
            <a:r>
              <a:rPr lang="en-US" dirty="0"/>
              <a:t>In the left box you can see the top 10 topics in </a:t>
            </a:r>
            <a:r>
              <a:rPr lang="en-US" dirty="0" err="1"/>
              <a:t>Github</a:t>
            </a:r>
            <a:r>
              <a:rPr lang="en-US" dirty="0"/>
              <a:t>. Machine-learning is in the list. </a:t>
            </a:r>
          </a:p>
          <a:p>
            <a:endParaRPr lang="en-US" dirty="0"/>
          </a:p>
          <a:p>
            <a:r>
              <a:rPr lang="en-US" dirty="0"/>
              <a:t>And if you look at the list at the right box, the data science topics are in top 3.</a:t>
            </a:r>
          </a:p>
        </p:txBody>
      </p:sp>
      <p:sp>
        <p:nvSpPr>
          <p:cNvPr id="4" name="Slide Number Placeholder 3"/>
          <p:cNvSpPr>
            <a:spLocks noGrp="1"/>
          </p:cNvSpPr>
          <p:nvPr>
            <p:ph type="sldNum" sz="quarter" idx="5"/>
          </p:nvPr>
        </p:nvSpPr>
        <p:spPr/>
        <p:txBody>
          <a:bodyPr/>
          <a:lstStyle/>
          <a:p>
            <a:fld id="{24A6D18E-8B09-B24B-9169-4FC527B8D84F}" type="slidenum">
              <a:rPr lang="en-US" smtClean="0"/>
              <a:pPr/>
              <a:t>3</a:t>
            </a:fld>
            <a:endParaRPr lang="en-US"/>
          </a:p>
        </p:txBody>
      </p:sp>
    </p:spTree>
    <p:extLst>
      <p:ext uri="{BB962C8B-B14F-4D97-AF65-F5344CB8AC3E}">
        <p14:creationId xmlns:p14="http://schemas.microsoft.com/office/powerpoint/2010/main" val="1154982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observation is, Python has become a very popular language in data science.</a:t>
            </a:r>
          </a:p>
          <a:p>
            <a:endParaRPr lang="en-US" dirty="0"/>
          </a:p>
          <a:p>
            <a:r>
              <a:rPr lang="en-US" dirty="0"/>
              <a:t>The left chart shows, Python is the 3</a:t>
            </a:r>
            <a:r>
              <a:rPr lang="en-US" baseline="30000" dirty="0"/>
              <a:t>rd</a:t>
            </a:r>
            <a:r>
              <a:rPr lang="en-US" dirty="0"/>
              <a:t> top language is </a:t>
            </a:r>
            <a:r>
              <a:rPr lang="en-US" dirty="0" err="1"/>
              <a:t>Github</a:t>
            </a:r>
            <a:r>
              <a:rPr lang="en-US" dirty="0"/>
              <a:t>. </a:t>
            </a:r>
          </a:p>
          <a:p>
            <a:endParaRPr lang="en-US" dirty="0"/>
          </a:p>
          <a:p>
            <a:r>
              <a:rPr lang="en-US" dirty="0"/>
              <a:t>The right chart shows that Python is emerging as the most popular language in SO. This chart is based on the number of visit of SO pages in each month.</a:t>
            </a:r>
          </a:p>
        </p:txBody>
      </p:sp>
      <p:sp>
        <p:nvSpPr>
          <p:cNvPr id="4" name="Slide Number Placeholder 3"/>
          <p:cNvSpPr>
            <a:spLocks noGrp="1"/>
          </p:cNvSpPr>
          <p:nvPr>
            <p:ph type="sldNum" sz="quarter" idx="5"/>
          </p:nvPr>
        </p:nvSpPr>
        <p:spPr/>
        <p:txBody>
          <a:bodyPr/>
          <a:lstStyle/>
          <a:p>
            <a:fld id="{24A6D18E-8B09-B24B-9169-4FC527B8D84F}" type="slidenum">
              <a:rPr lang="en-US" smtClean="0"/>
              <a:pPr/>
              <a:t>4</a:t>
            </a:fld>
            <a:endParaRPr lang="en-US"/>
          </a:p>
        </p:txBody>
      </p:sp>
    </p:spTree>
    <p:extLst>
      <p:ext uri="{BB962C8B-B14F-4D97-AF65-F5344CB8AC3E}">
        <p14:creationId xmlns:p14="http://schemas.microsoft.com/office/powerpoint/2010/main" val="139728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this point, we are motivated that DS is everywhere, there are lots of DS open source repositories and Python is one of most used languages in </a:t>
            </a:r>
            <a:br>
              <a:rPr lang="en-US" dirty="0"/>
            </a:br>
            <a:r>
              <a:rPr lang="en-US" dirty="0"/>
              <a:t>DS. </a:t>
            </a:r>
          </a:p>
          <a:p>
            <a:endParaRPr lang="en-US" dirty="0"/>
          </a:p>
          <a:p>
            <a:r>
              <a:rPr lang="en-US" dirty="0"/>
              <a:t>At the same time, Mining Software Repository have been very successful in recent times for SE research. Some datasets like </a:t>
            </a:r>
            <a:r>
              <a:rPr lang="en-US" dirty="0" err="1"/>
              <a:t>Dacapo</a:t>
            </a:r>
            <a:r>
              <a:rPr lang="en-US" dirty="0"/>
              <a:t>, </a:t>
            </a:r>
            <a:r>
              <a:rPr lang="en-US" dirty="0" err="1"/>
              <a:t>Quallitas</a:t>
            </a:r>
            <a:r>
              <a:rPr lang="en-US" dirty="0"/>
              <a:t> also created new opportunity for MSR research. However, there is no dataset available to analyze DS software written in Python language. </a:t>
            </a:r>
          </a:p>
        </p:txBody>
      </p:sp>
      <p:sp>
        <p:nvSpPr>
          <p:cNvPr id="4" name="Slide Number Placeholder 3"/>
          <p:cNvSpPr>
            <a:spLocks noGrp="1"/>
          </p:cNvSpPr>
          <p:nvPr>
            <p:ph type="sldNum" sz="quarter" idx="5"/>
          </p:nvPr>
        </p:nvSpPr>
        <p:spPr/>
        <p:txBody>
          <a:bodyPr/>
          <a:lstStyle/>
          <a:p>
            <a:fld id="{24A6D18E-8B09-B24B-9169-4FC527B8D84F}" type="slidenum">
              <a:rPr lang="en-US" smtClean="0"/>
              <a:pPr/>
              <a:t>5</a:t>
            </a:fld>
            <a:endParaRPr lang="en-US"/>
          </a:p>
        </p:txBody>
      </p:sp>
    </p:spTree>
    <p:extLst>
      <p:ext uri="{BB962C8B-B14F-4D97-AF65-F5344CB8AC3E}">
        <p14:creationId xmlns:p14="http://schemas.microsoft.com/office/powerpoint/2010/main" val="119916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 contributions of this paper are:</a:t>
            </a:r>
          </a:p>
          <a:p>
            <a:r>
              <a:rPr lang="en-US" dirty="0"/>
              <a:t>	first, we have created a dataset that contains 1558 DS projects from </a:t>
            </a:r>
            <a:r>
              <a:rPr lang="en-US" dirty="0" err="1"/>
              <a:t>Github</a:t>
            </a:r>
            <a:r>
              <a:rPr lang="en-US" dirty="0"/>
              <a:t> that are written in Python,</a:t>
            </a:r>
          </a:p>
          <a:p>
            <a:r>
              <a:rPr lang="en-US" dirty="0"/>
              <a:t>	second, for storing and analyzing efficiently, we have stored the dataset in Hadoop sequence,</a:t>
            </a:r>
          </a:p>
          <a:p>
            <a:r>
              <a:rPr lang="en-US" dirty="0"/>
              <a:t>	third, the dataset Is available in Boa platform.</a:t>
            </a:r>
          </a:p>
        </p:txBody>
      </p:sp>
      <p:sp>
        <p:nvSpPr>
          <p:cNvPr id="4" name="Slide Number Placeholder 3"/>
          <p:cNvSpPr>
            <a:spLocks noGrp="1"/>
          </p:cNvSpPr>
          <p:nvPr>
            <p:ph type="sldNum" sz="quarter" idx="5"/>
          </p:nvPr>
        </p:nvSpPr>
        <p:spPr/>
        <p:txBody>
          <a:bodyPr/>
          <a:lstStyle/>
          <a:p>
            <a:fld id="{24A6D18E-8B09-B24B-9169-4FC527B8D84F}" type="slidenum">
              <a:rPr lang="en-US" smtClean="0"/>
              <a:pPr/>
              <a:t>6</a:t>
            </a:fld>
            <a:endParaRPr lang="en-US"/>
          </a:p>
        </p:txBody>
      </p:sp>
    </p:spTree>
    <p:extLst>
      <p:ext uri="{BB962C8B-B14F-4D97-AF65-F5344CB8AC3E}">
        <p14:creationId xmlns:p14="http://schemas.microsoft.com/office/powerpoint/2010/main" val="85641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are the details of our dataset. The dataset includes metadata of the projects, snapshot of all the revisions and most importantly the parsed AST of the Python programs. </a:t>
            </a:r>
          </a:p>
          <a:p>
            <a:endParaRPr lang="en-US" dirty="0"/>
          </a:p>
          <a:p>
            <a:r>
              <a:rPr lang="en-US" dirty="0"/>
              <a:t>It contains 1558 repositories developed by about 10 thousands developers and maintained by both organizations and individual users.</a:t>
            </a:r>
          </a:p>
        </p:txBody>
      </p:sp>
      <p:sp>
        <p:nvSpPr>
          <p:cNvPr id="4" name="Slide Number Placeholder 3"/>
          <p:cNvSpPr>
            <a:spLocks noGrp="1"/>
          </p:cNvSpPr>
          <p:nvPr>
            <p:ph type="sldNum" sz="quarter" idx="5"/>
          </p:nvPr>
        </p:nvSpPr>
        <p:spPr/>
        <p:txBody>
          <a:bodyPr/>
          <a:lstStyle/>
          <a:p>
            <a:fld id="{24A6D18E-8B09-B24B-9169-4FC527B8D84F}" type="slidenum">
              <a:rPr lang="en-US" smtClean="0"/>
              <a:pPr/>
              <a:t>7</a:t>
            </a:fld>
            <a:endParaRPr lang="en-US"/>
          </a:p>
        </p:txBody>
      </p:sp>
    </p:spTree>
    <p:extLst>
      <p:ext uri="{BB962C8B-B14F-4D97-AF65-F5344CB8AC3E}">
        <p14:creationId xmlns:p14="http://schemas.microsoft.com/office/powerpoint/2010/main" val="204651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first collected all the original Python repositories from </a:t>
            </a:r>
            <a:r>
              <a:rPr lang="en-US" dirty="0" err="1"/>
              <a:t>Github</a:t>
            </a:r>
            <a:r>
              <a:rPr lang="en-US" dirty="0"/>
              <a:t>. Then we filtered DS repositories by using keyword search and library usage. Finally we selected high quality projects with more star count.</a:t>
            </a:r>
          </a:p>
        </p:txBody>
      </p:sp>
      <p:sp>
        <p:nvSpPr>
          <p:cNvPr id="4" name="Slide Number Placeholder 3"/>
          <p:cNvSpPr>
            <a:spLocks noGrp="1"/>
          </p:cNvSpPr>
          <p:nvPr>
            <p:ph type="sldNum" sz="quarter" idx="5"/>
          </p:nvPr>
        </p:nvSpPr>
        <p:spPr/>
        <p:txBody>
          <a:bodyPr/>
          <a:lstStyle/>
          <a:p>
            <a:fld id="{24A6D18E-8B09-B24B-9169-4FC527B8D84F}" type="slidenum">
              <a:rPr lang="en-US" smtClean="0"/>
              <a:pPr/>
              <a:t>8</a:t>
            </a:fld>
            <a:endParaRPr lang="en-US"/>
          </a:p>
        </p:txBody>
      </p:sp>
    </p:spTree>
    <p:extLst>
      <p:ext uri="{BB962C8B-B14F-4D97-AF65-F5344CB8AC3E}">
        <p14:creationId xmlns:p14="http://schemas.microsoft.com/office/powerpoint/2010/main" val="4278035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can be several applications of this dataset. We can learn from the existing projects and improve future ones, improve DS software engineering, manage software better, create apps like automatic bug detector and so on.</a:t>
            </a:r>
          </a:p>
        </p:txBody>
      </p:sp>
      <p:sp>
        <p:nvSpPr>
          <p:cNvPr id="4" name="Slide Number Placeholder 3"/>
          <p:cNvSpPr>
            <a:spLocks noGrp="1"/>
          </p:cNvSpPr>
          <p:nvPr>
            <p:ph type="sldNum" sz="quarter" idx="5"/>
          </p:nvPr>
        </p:nvSpPr>
        <p:spPr/>
        <p:txBody>
          <a:bodyPr/>
          <a:lstStyle/>
          <a:p>
            <a:fld id="{24A6D18E-8B09-B24B-9169-4FC527B8D84F}" type="slidenum">
              <a:rPr lang="en-US" smtClean="0"/>
              <a:pPr/>
              <a:t>9</a:t>
            </a:fld>
            <a:endParaRPr lang="en-US"/>
          </a:p>
        </p:txBody>
      </p:sp>
    </p:spTree>
    <p:extLst>
      <p:ext uri="{BB962C8B-B14F-4D97-AF65-F5344CB8AC3E}">
        <p14:creationId xmlns:p14="http://schemas.microsoft.com/office/powerpoint/2010/main" val="927364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1371600"/>
          </a:xfrm>
          <a:prstGeom prst="rect">
            <a:avLst/>
          </a:prstGeom>
          <a:solidFill>
            <a:srgbClr val="C8102E"/>
          </a:solidFill>
          <a:ln w="9525">
            <a:noFill/>
            <a:miter lim="800000"/>
            <a:headEnd/>
            <a:tailEnd/>
          </a:ln>
          <a:effectLst/>
        </p:spPr>
        <p:txBody>
          <a:bodyPr wrap="none" anchor="ctr">
            <a:prstTxWarp prst="textNoShape">
              <a:avLst/>
            </a:prstTxWarp>
          </a:bodyPr>
          <a:lstStyle/>
          <a:p>
            <a:endParaRPr lang="en-US"/>
          </a:p>
        </p:txBody>
      </p:sp>
      <p:sp>
        <p:nvSpPr>
          <p:cNvPr id="3076" name="Rectangle 4"/>
          <p:cNvSpPr>
            <a:spLocks noGrp="1" noChangeArrowheads="1"/>
          </p:cNvSpPr>
          <p:nvPr>
            <p:ph type="ctrTitle"/>
          </p:nvPr>
        </p:nvSpPr>
        <p:spPr>
          <a:xfrm>
            <a:off x="533400" y="1885950"/>
            <a:ext cx="6629400" cy="800100"/>
          </a:xfrm>
        </p:spPr>
        <p:txBody>
          <a:bodyPr anchor="b"/>
          <a:lstStyle>
            <a:lvl1pPr>
              <a:defRPr>
                <a:solidFill>
                  <a:srgbClr val="F1BE48"/>
                </a:solidFill>
              </a:defRPr>
            </a:lvl1pPr>
          </a:lstStyle>
          <a:p>
            <a:r>
              <a:rPr lang="en-US"/>
              <a:t>Click to edit Master title style</a:t>
            </a:r>
          </a:p>
        </p:txBody>
      </p:sp>
      <p:sp>
        <p:nvSpPr>
          <p:cNvPr id="3077" name="Rectangle 5"/>
          <p:cNvSpPr>
            <a:spLocks noGrp="1" noChangeArrowheads="1"/>
          </p:cNvSpPr>
          <p:nvPr>
            <p:ph type="subTitle" idx="1"/>
          </p:nvPr>
        </p:nvSpPr>
        <p:spPr>
          <a:xfrm>
            <a:off x="533400" y="2686050"/>
            <a:ext cx="6248400" cy="1314450"/>
          </a:xfrm>
        </p:spPr>
        <p:txBody>
          <a:bodyPr/>
          <a:lstStyle>
            <a:lvl1pPr marL="0" indent="0">
              <a:buFont typeface="Times" charset="0"/>
              <a:buNone/>
              <a:defRPr sz="2400"/>
            </a:lvl1pPr>
          </a:lstStyle>
          <a:p>
            <a:r>
              <a:rPr lang="en-US"/>
              <a:t>Click to edit Master subtitle style</a:t>
            </a:r>
          </a:p>
        </p:txBody>
      </p:sp>
      <p:sp>
        <p:nvSpPr>
          <p:cNvPr id="3078" name="Text Box 6"/>
          <p:cNvSpPr txBox="1">
            <a:spLocks noChangeArrowheads="1"/>
          </p:cNvSpPr>
          <p:nvPr/>
        </p:nvSpPr>
        <p:spPr bwMode="auto">
          <a:xfrm>
            <a:off x="212725" y="2616994"/>
            <a:ext cx="184666" cy="461665"/>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9"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pic>
        <p:nvPicPr>
          <p:cNvPr id="10" name="Picture 11" descr="ISU LEFT white.eps"/>
          <p:cNvPicPr>
            <a:picLocks noChangeAspect="1"/>
          </p:cNvPicPr>
          <p:nvPr userDrawn="1"/>
        </p:nvPicPr>
        <p:blipFill>
          <a:blip r:embed="rId2"/>
          <a:srcRect b="38235"/>
          <a:stretch>
            <a:fillRect/>
          </a:stretch>
        </p:blipFill>
        <p:spPr bwMode="auto">
          <a:xfrm>
            <a:off x="533400" y="622697"/>
            <a:ext cx="3562350" cy="293372"/>
          </a:xfrm>
          <a:prstGeom prst="rect">
            <a:avLst/>
          </a:prstGeom>
          <a:noFill/>
          <a:ln w="9525">
            <a:noFill/>
            <a:miter lim="800000"/>
            <a:headEnd/>
            <a:tailEnd/>
          </a:ln>
        </p:spPr>
      </p:pic>
      <p:sp>
        <p:nvSpPr>
          <p:cNvPr id="3" name="Text Placeholder 2"/>
          <p:cNvSpPr>
            <a:spLocks noGrp="1"/>
          </p:cNvSpPr>
          <p:nvPr>
            <p:ph type="body" sz="quarter" idx="10" hasCustomPrompt="1"/>
          </p:nvPr>
        </p:nvSpPr>
        <p:spPr>
          <a:xfrm>
            <a:off x="468313" y="971550"/>
            <a:ext cx="3657600" cy="342900"/>
          </a:xfrm>
        </p:spPr>
        <p:txBody>
          <a:bodyPr/>
          <a:lstStyle>
            <a:lvl1pPr marL="0" indent="0">
              <a:buNone/>
              <a:defRPr sz="1600" b="1" i="0" baseline="0">
                <a:solidFill>
                  <a:schemeClr val="bg1"/>
                </a:solidFill>
                <a:latin typeface="Univers 65" charset="0"/>
                <a:ea typeface="Univers 65" charset="0"/>
                <a:cs typeface="Univers 65" charset="0"/>
              </a:defRPr>
            </a:lvl1pPr>
          </a:lstStyle>
          <a:p>
            <a:pPr lvl="0"/>
            <a:r>
              <a:rPr lang="en-US" dirty="0"/>
              <a:t>Unit Name Goes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14300"/>
            <a:ext cx="2000250" cy="3771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
            <a:ext cx="5848350" cy="3771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1"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4"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3"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6"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6"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0" y="4572000"/>
            <a:ext cx="9144000" cy="571500"/>
          </a:xfrm>
          <a:prstGeom prst="rect">
            <a:avLst/>
          </a:prstGeom>
          <a:solidFill>
            <a:srgbClr val="C8102E"/>
          </a:solidFill>
          <a:ln w="9525">
            <a:noFill/>
            <a:miter lim="800000"/>
            <a:headEnd/>
            <a:tailEnd/>
          </a:ln>
          <a:effectLst/>
        </p:spPr>
        <p:txBody>
          <a:bodyPr wrap="none" anchor="ctr">
            <a:prstTxWarp prst="textNoShape">
              <a:avLst/>
            </a:prstTxWarp>
          </a:bodyPr>
          <a:lstStyle/>
          <a:p>
            <a:endParaRPr lang="en-US"/>
          </a:p>
        </p:txBody>
      </p:sp>
      <p:sp>
        <p:nvSpPr>
          <p:cNvPr id="1026" name="Rectangle 2"/>
          <p:cNvSpPr>
            <a:spLocks noGrp="1" noChangeArrowheads="1"/>
          </p:cNvSpPr>
          <p:nvPr>
            <p:ph type="title"/>
          </p:nvPr>
        </p:nvSpPr>
        <p:spPr bwMode="auto">
          <a:xfrm>
            <a:off x="457200" y="114300"/>
            <a:ext cx="7772400" cy="857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38200" y="800100"/>
            <a:ext cx="76200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Text Box 11"/>
          <p:cNvSpPr txBox="1">
            <a:spLocks noChangeArrowheads="1"/>
          </p:cNvSpPr>
          <p:nvPr/>
        </p:nvSpPr>
        <p:spPr bwMode="auto">
          <a:xfrm>
            <a:off x="212725" y="2616994"/>
            <a:ext cx="184666" cy="461665"/>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9"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pic>
        <p:nvPicPr>
          <p:cNvPr id="12" name="Picture 11" descr="ISU LEFT white.eps"/>
          <p:cNvPicPr>
            <a:picLocks noChangeAspect="1"/>
          </p:cNvPicPr>
          <p:nvPr userDrawn="1"/>
        </p:nvPicPr>
        <p:blipFill>
          <a:blip r:embed="rId13"/>
          <a:srcRect b="38235"/>
          <a:stretch>
            <a:fillRect/>
          </a:stretch>
        </p:blipFill>
        <p:spPr bwMode="auto">
          <a:xfrm>
            <a:off x="533400" y="4774446"/>
            <a:ext cx="2396490" cy="197359"/>
          </a:xfrm>
          <a:prstGeom prst="rect">
            <a:avLst/>
          </a:prstGeom>
          <a:noFill/>
          <a:ln w="9525">
            <a:noFill/>
            <a:miter lim="800000"/>
            <a:headEnd/>
            <a:tailEnd/>
          </a:ln>
        </p:spPr>
      </p:pic>
      <p:sp>
        <p:nvSpPr>
          <p:cNvPr id="6" name="Footer Placeholder 5"/>
          <p:cNvSpPr>
            <a:spLocks noGrp="1"/>
          </p:cNvSpPr>
          <p:nvPr>
            <p:ph type="ftr" sz="quarter" idx="3"/>
          </p:nvPr>
        </p:nvSpPr>
        <p:spPr>
          <a:xfrm>
            <a:off x="5715000" y="4736325"/>
            <a:ext cx="3086100" cy="273844"/>
          </a:xfrm>
          <a:prstGeom prst="rect">
            <a:avLst/>
          </a:prstGeom>
        </p:spPr>
        <p:txBody>
          <a:bodyPr vert="horz" lIns="91440" tIns="45720" rIns="91440" bIns="45720" rtlCol="0" anchor="ctr"/>
          <a:lstStyle>
            <a:lvl1pPr algn="ctr">
              <a:defRPr sz="1600" b="1" i="0">
                <a:solidFill>
                  <a:schemeClr val="bg1"/>
                </a:solidFill>
                <a:latin typeface="Univers 65" charset="0"/>
                <a:ea typeface="Univers 65" charset="0"/>
                <a:cs typeface="Univers 65" charset="0"/>
              </a:defRPr>
            </a:lvl1pPr>
          </a:lstStyle>
          <a:p>
            <a:pPr algn="r"/>
            <a:r>
              <a:rPr lang="en-US" dirty="0"/>
              <a:t>Unit Name Goes Here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500">
          <a:solidFill>
            <a:srgbClr val="C8102E"/>
          </a:solidFill>
          <a:latin typeface="+mj-lt"/>
          <a:ea typeface="+mj-ea"/>
          <a:cs typeface="+mj-cs"/>
        </a:defRPr>
      </a:lvl1pPr>
      <a:lvl2pPr algn="l" rtl="0" fontAlgn="base">
        <a:spcBef>
          <a:spcPct val="0"/>
        </a:spcBef>
        <a:spcAft>
          <a:spcPct val="0"/>
        </a:spcAft>
        <a:defRPr sz="3500">
          <a:solidFill>
            <a:srgbClr val="CE1126"/>
          </a:solidFill>
          <a:latin typeface="Univers 67 CondensedBold" charset="0"/>
        </a:defRPr>
      </a:lvl2pPr>
      <a:lvl3pPr algn="l" rtl="0" fontAlgn="base">
        <a:spcBef>
          <a:spcPct val="0"/>
        </a:spcBef>
        <a:spcAft>
          <a:spcPct val="0"/>
        </a:spcAft>
        <a:defRPr sz="3500">
          <a:solidFill>
            <a:srgbClr val="CE1126"/>
          </a:solidFill>
          <a:latin typeface="Univers 67 CondensedBold" charset="0"/>
        </a:defRPr>
      </a:lvl3pPr>
      <a:lvl4pPr algn="l" rtl="0" fontAlgn="base">
        <a:spcBef>
          <a:spcPct val="0"/>
        </a:spcBef>
        <a:spcAft>
          <a:spcPct val="0"/>
        </a:spcAft>
        <a:defRPr sz="3500">
          <a:solidFill>
            <a:srgbClr val="CE1126"/>
          </a:solidFill>
          <a:latin typeface="Univers 67 CondensedBold" charset="0"/>
        </a:defRPr>
      </a:lvl4pPr>
      <a:lvl5pPr algn="l" rtl="0" fontAlgn="base">
        <a:spcBef>
          <a:spcPct val="0"/>
        </a:spcBef>
        <a:spcAft>
          <a:spcPct val="0"/>
        </a:spcAft>
        <a:defRPr sz="3500">
          <a:solidFill>
            <a:srgbClr val="CE1126"/>
          </a:solidFill>
          <a:latin typeface="Univers 67 CondensedBold" charset="0"/>
        </a:defRPr>
      </a:lvl5pPr>
      <a:lvl6pPr marL="457200" algn="l" rtl="0" fontAlgn="base">
        <a:spcBef>
          <a:spcPct val="0"/>
        </a:spcBef>
        <a:spcAft>
          <a:spcPct val="0"/>
        </a:spcAft>
        <a:defRPr sz="3500">
          <a:solidFill>
            <a:srgbClr val="CE1126"/>
          </a:solidFill>
          <a:latin typeface="Univers 67 CondensedBold" charset="0"/>
        </a:defRPr>
      </a:lvl6pPr>
      <a:lvl7pPr marL="914400" algn="l" rtl="0" fontAlgn="base">
        <a:spcBef>
          <a:spcPct val="0"/>
        </a:spcBef>
        <a:spcAft>
          <a:spcPct val="0"/>
        </a:spcAft>
        <a:defRPr sz="3500">
          <a:solidFill>
            <a:srgbClr val="CE1126"/>
          </a:solidFill>
          <a:latin typeface="Univers 67 CondensedBold" charset="0"/>
        </a:defRPr>
      </a:lvl7pPr>
      <a:lvl8pPr marL="1371600" algn="l" rtl="0" fontAlgn="base">
        <a:spcBef>
          <a:spcPct val="0"/>
        </a:spcBef>
        <a:spcAft>
          <a:spcPct val="0"/>
        </a:spcAft>
        <a:defRPr sz="3500">
          <a:solidFill>
            <a:srgbClr val="CE1126"/>
          </a:solidFill>
          <a:latin typeface="Univers 67 CondensedBold" charset="0"/>
        </a:defRPr>
      </a:lvl8pPr>
      <a:lvl9pPr marL="1828800" algn="l" rtl="0" fontAlgn="base">
        <a:spcBef>
          <a:spcPct val="0"/>
        </a:spcBef>
        <a:spcAft>
          <a:spcPct val="0"/>
        </a:spcAft>
        <a:defRPr sz="3500">
          <a:solidFill>
            <a:srgbClr val="CE1126"/>
          </a:solidFill>
          <a:latin typeface="Univers 67 CondensedBold" charset="0"/>
        </a:defRPr>
      </a:lvl9pPr>
    </p:titleStyle>
    <p:bodyStyle>
      <a:lvl1pPr marL="342900" indent="-342900" algn="l" rtl="0" fontAlgn="base">
        <a:spcBef>
          <a:spcPct val="20000"/>
        </a:spcBef>
        <a:spcAft>
          <a:spcPct val="0"/>
        </a:spcAft>
        <a:buClr>
          <a:srgbClr val="CE1126"/>
        </a:buClr>
        <a:buSzPct val="80000"/>
        <a:buFont typeface="Times" charset="0"/>
        <a:buChar char="•"/>
        <a:defRPr sz="2600">
          <a:solidFill>
            <a:srgbClr val="6E6259"/>
          </a:solidFill>
          <a:latin typeface="+mn-lt"/>
          <a:ea typeface="+mn-ea"/>
          <a:cs typeface="+mn-cs"/>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oa.cs.iastat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oa.cs.iastate.edu/"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blog/2018-03-20-top-10-courses-on-github/" TargetMode="External"/><Relationship Id="rId5" Type="http://schemas.openxmlformats.org/officeDocument/2006/relationships/image" Target="../media/image3.png"/><Relationship Id="rId4" Type="http://schemas.openxmlformats.org/officeDocument/2006/relationships/hyperlink" Target="https://app.dimensions.ai/discover/public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ctoverse.github.com/projec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stackoverflow.blog/2017/09/06/incredible-growth-pyth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85950"/>
            <a:ext cx="7848600" cy="800100"/>
          </a:xfrm>
        </p:spPr>
        <p:txBody>
          <a:bodyPr/>
          <a:lstStyle/>
          <a:p>
            <a:r>
              <a:rPr lang="en-US" dirty="0"/>
              <a:t>Boa Meets Python: A Boa Dataset of Data Science Software in Python Language </a:t>
            </a:r>
          </a:p>
        </p:txBody>
      </p:sp>
      <p:sp>
        <p:nvSpPr>
          <p:cNvPr id="3" name="Subtitle 2"/>
          <p:cNvSpPr>
            <a:spLocks noGrp="1"/>
          </p:cNvSpPr>
          <p:nvPr>
            <p:ph type="subTitle" idx="1"/>
          </p:nvPr>
        </p:nvSpPr>
        <p:spPr>
          <a:xfrm>
            <a:off x="533400" y="2686050"/>
            <a:ext cx="6248400" cy="1714500"/>
          </a:xfrm>
        </p:spPr>
        <p:txBody>
          <a:bodyPr/>
          <a:lstStyle/>
          <a:p>
            <a:r>
              <a:rPr lang="en-US" sz="1800" b="1" u="sng" dirty="0"/>
              <a:t>Sumon Biswas</a:t>
            </a:r>
            <a:r>
              <a:rPr lang="en-US" sz="1800" dirty="0"/>
              <a:t>, Md </a:t>
            </a:r>
            <a:r>
              <a:rPr lang="en-US" sz="1800" dirty="0" err="1"/>
              <a:t>Johirul</a:t>
            </a:r>
            <a:r>
              <a:rPr lang="en-US" sz="1800" dirty="0"/>
              <a:t> Islam, </a:t>
            </a:r>
            <a:r>
              <a:rPr lang="en-US" sz="1800" dirty="0" err="1"/>
              <a:t>Yijia</a:t>
            </a:r>
            <a:r>
              <a:rPr lang="en-US" sz="1800" dirty="0"/>
              <a:t> Huang and </a:t>
            </a:r>
            <a:r>
              <a:rPr lang="en-US" sz="1800" dirty="0" err="1"/>
              <a:t>Hridesh</a:t>
            </a:r>
            <a:r>
              <a:rPr lang="en-US" sz="1800" dirty="0"/>
              <a:t> </a:t>
            </a:r>
            <a:r>
              <a:rPr lang="en-US" sz="1800" dirty="0" err="1"/>
              <a:t>Rajan</a:t>
            </a:r>
            <a:endParaRPr lang="en-US" sz="1800" dirty="0"/>
          </a:p>
          <a:p>
            <a:endParaRPr lang="en-US" sz="1800" dirty="0"/>
          </a:p>
          <a:p>
            <a:r>
              <a:rPr lang="en-US" sz="1800" dirty="0">
                <a:hlinkClick r:id="rId3"/>
              </a:rPr>
              <a:t>http://boa.cs.iastate.edu</a:t>
            </a:r>
            <a:endParaRPr lang="en-US" sz="1800" dirty="0"/>
          </a:p>
        </p:txBody>
      </p:sp>
      <p:sp>
        <p:nvSpPr>
          <p:cNvPr id="4" name="Text Placeholder 3"/>
          <p:cNvSpPr>
            <a:spLocks noGrp="1"/>
          </p:cNvSpPr>
          <p:nvPr>
            <p:ph type="body" sz="quarter" idx="10"/>
          </p:nvPr>
        </p:nvSpPr>
        <p:spPr/>
        <p:txBody>
          <a:bodyPr/>
          <a:lstStyle/>
          <a:p>
            <a:r>
              <a:rPr lang="en-US" dirty="0"/>
              <a:t>Department of Computer Science</a:t>
            </a:r>
          </a:p>
        </p:txBody>
      </p:sp>
    </p:spTree>
    <p:extLst>
      <p:ext uri="{BB962C8B-B14F-4D97-AF65-F5344CB8AC3E}">
        <p14:creationId xmlns:p14="http://schemas.microsoft.com/office/powerpoint/2010/main" val="873354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1422"/>
            <a:ext cx="2209800" cy="857250"/>
          </a:xfrm>
        </p:spPr>
        <p:txBody>
          <a:bodyPr/>
          <a:lstStyle/>
          <a:p>
            <a:r>
              <a:rPr lang="en-US" dirty="0"/>
              <a:t>Summary</a:t>
            </a:r>
          </a:p>
        </p:txBody>
      </p:sp>
      <p:sp>
        <p:nvSpPr>
          <p:cNvPr id="4" name="Slide Number Placeholder 3"/>
          <p:cNvSpPr>
            <a:spLocks noGrp="1"/>
          </p:cNvSpPr>
          <p:nvPr>
            <p:ph type="sldNum" sz="quarter" idx="4"/>
          </p:nvPr>
        </p:nvSpPr>
        <p:spPr/>
        <p:txBody>
          <a:bodyPr/>
          <a:lstStyle/>
          <a:p>
            <a:fld id="{179A9A4E-4C82-4D44-9372-C31BB3818094}" type="slidenum">
              <a:rPr lang="en-US" smtClean="0"/>
              <a:pPr/>
              <a:t>10</a:t>
            </a:fld>
            <a:endParaRPr lang="en-US" dirty="0"/>
          </a:p>
        </p:txBody>
      </p:sp>
      <p:sp>
        <p:nvSpPr>
          <p:cNvPr id="5" name="Text Placeholder 4"/>
          <p:cNvSpPr>
            <a:spLocks noGrp="1"/>
          </p:cNvSpPr>
          <p:nvPr>
            <p:ph type="body" sz="quarter" idx="10"/>
          </p:nvPr>
        </p:nvSpPr>
        <p:spPr>
          <a:xfrm>
            <a:off x="5562600" y="4743450"/>
            <a:ext cx="3200400" cy="285750"/>
          </a:xfrm>
        </p:spPr>
        <p:txBody>
          <a:bodyPr/>
          <a:lstStyle/>
          <a:p>
            <a:r>
              <a:rPr lang="en-US" dirty="0"/>
              <a:t>Department of Computer Science</a:t>
            </a:r>
          </a:p>
        </p:txBody>
      </p:sp>
      <p:pic>
        <p:nvPicPr>
          <p:cNvPr id="6" name="Picture 5">
            <a:extLst>
              <a:ext uri="{FF2B5EF4-FFF2-40B4-BE49-F238E27FC236}">
                <a16:creationId xmlns:a16="http://schemas.microsoft.com/office/drawing/2014/main" id="{87D8E3BF-24EF-B24B-BACC-3A0EE0FD82EF}"/>
              </a:ext>
            </a:extLst>
          </p:cNvPr>
          <p:cNvPicPr>
            <a:picLocks noChangeAspect="1"/>
          </p:cNvPicPr>
          <p:nvPr/>
        </p:nvPicPr>
        <p:blipFill>
          <a:blip r:embed="rId3"/>
          <a:stretch>
            <a:fillRect/>
          </a:stretch>
        </p:blipFill>
        <p:spPr>
          <a:xfrm>
            <a:off x="1828800" y="8187"/>
            <a:ext cx="7163666" cy="4560790"/>
          </a:xfrm>
          <a:prstGeom prst="rect">
            <a:avLst/>
          </a:prstGeom>
        </p:spPr>
      </p:pic>
    </p:spTree>
    <p:extLst>
      <p:ext uri="{BB962C8B-B14F-4D97-AF65-F5344CB8AC3E}">
        <p14:creationId xmlns:p14="http://schemas.microsoft.com/office/powerpoint/2010/main" val="1534267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676CCA-9C38-E641-99F8-511A085BC11E}"/>
              </a:ext>
            </a:extLst>
          </p:cNvPr>
          <p:cNvSpPr>
            <a:spLocks noGrp="1"/>
          </p:cNvSpPr>
          <p:nvPr>
            <p:ph type="sldNum" sz="quarter" idx="4"/>
          </p:nvPr>
        </p:nvSpPr>
        <p:spPr/>
        <p:txBody>
          <a:bodyPr/>
          <a:lstStyle/>
          <a:p>
            <a:fld id="{179A9A4E-4C82-4D44-9372-C31BB3818094}" type="slidenum">
              <a:rPr lang="en-US" smtClean="0"/>
              <a:pPr/>
              <a:t>11</a:t>
            </a:fld>
            <a:endParaRPr lang="en-US" dirty="0"/>
          </a:p>
        </p:txBody>
      </p:sp>
      <p:sp>
        <p:nvSpPr>
          <p:cNvPr id="6" name="Text Placeholder 4">
            <a:extLst>
              <a:ext uri="{FF2B5EF4-FFF2-40B4-BE49-F238E27FC236}">
                <a16:creationId xmlns:a16="http://schemas.microsoft.com/office/drawing/2014/main" id="{099FAF00-EB89-884E-947E-FDC895900FD0}"/>
              </a:ext>
            </a:extLst>
          </p:cNvPr>
          <p:cNvSpPr>
            <a:spLocks noGrp="1"/>
          </p:cNvSpPr>
          <p:nvPr>
            <p:ph type="body" sz="quarter" idx="10"/>
          </p:nvPr>
        </p:nvSpPr>
        <p:spPr>
          <a:xfrm>
            <a:off x="5715000" y="4743450"/>
            <a:ext cx="3048000" cy="285750"/>
          </a:xfrm>
        </p:spPr>
        <p:txBody>
          <a:bodyPr/>
          <a:lstStyle/>
          <a:p>
            <a:r>
              <a:rPr lang="en-US" dirty="0"/>
              <a:t>Department of Computer Science</a:t>
            </a:r>
          </a:p>
        </p:txBody>
      </p:sp>
      <p:sp>
        <p:nvSpPr>
          <p:cNvPr id="7" name="Title 1">
            <a:extLst>
              <a:ext uri="{FF2B5EF4-FFF2-40B4-BE49-F238E27FC236}">
                <a16:creationId xmlns:a16="http://schemas.microsoft.com/office/drawing/2014/main" id="{8D992443-4DBA-6844-9E57-DFEC3F339F77}"/>
              </a:ext>
            </a:extLst>
          </p:cNvPr>
          <p:cNvSpPr txBox="1">
            <a:spLocks/>
          </p:cNvSpPr>
          <p:nvPr/>
        </p:nvSpPr>
        <p:spPr>
          <a:xfrm>
            <a:off x="609600" y="1885950"/>
            <a:ext cx="2286000" cy="857250"/>
          </a:xfrm>
          <a:prstGeom prst="rect">
            <a:avLst/>
          </a:prstGeom>
        </p:spPr>
        <p:txBody>
          <a:bodyPr/>
          <a:lstStyle>
            <a:lvl1pPr algn="l" rtl="0" fontAlgn="base">
              <a:spcBef>
                <a:spcPct val="0"/>
              </a:spcBef>
              <a:spcAft>
                <a:spcPct val="0"/>
              </a:spcAft>
              <a:defRPr sz="3500">
                <a:solidFill>
                  <a:srgbClr val="C8102E"/>
                </a:solidFill>
                <a:latin typeface="+mj-lt"/>
                <a:ea typeface="+mj-ea"/>
                <a:cs typeface="+mj-cs"/>
              </a:defRPr>
            </a:lvl1pPr>
            <a:lvl2pPr algn="l" rtl="0" fontAlgn="base">
              <a:spcBef>
                <a:spcPct val="0"/>
              </a:spcBef>
              <a:spcAft>
                <a:spcPct val="0"/>
              </a:spcAft>
              <a:defRPr sz="3500">
                <a:solidFill>
                  <a:srgbClr val="CE1126"/>
                </a:solidFill>
                <a:latin typeface="Univers 67 CondensedBold" charset="0"/>
              </a:defRPr>
            </a:lvl2pPr>
            <a:lvl3pPr algn="l" rtl="0" fontAlgn="base">
              <a:spcBef>
                <a:spcPct val="0"/>
              </a:spcBef>
              <a:spcAft>
                <a:spcPct val="0"/>
              </a:spcAft>
              <a:defRPr sz="3500">
                <a:solidFill>
                  <a:srgbClr val="CE1126"/>
                </a:solidFill>
                <a:latin typeface="Univers 67 CondensedBold" charset="0"/>
              </a:defRPr>
            </a:lvl3pPr>
            <a:lvl4pPr algn="l" rtl="0" fontAlgn="base">
              <a:spcBef>
                <a:spcPct val="0"/>
              </a:spcBef>
              <a:spcAft>
                <a:spcPct val="0"/>
              </a:spcAft>
              <a:defRPr sz="3500">
                <a:solidFill>
                  <a:srgbClr val="CE1126"/>
                </a:solidFill>
                <a:latin typeface="Univers 67 CondensedBold" charset="0"/>
              </a:defRPr>
            </a:lvl4pPr>
            <a:lvl5pPr algn="l" rtl="0" fontAlgn="base">
              <a:spcBef>
                <a:spcPct val="0"/>
              </a:spcBef>
              <a:spcAft>
                <a:spcPct val="0"/>
              </a:spcAft>
              <a:defRPr sz="3500">
                <a:solidFill>
                  <a:srgbClr val="CE1126"/>
                </a:solidFill>
                <a:latin typeface="Univers 67 CondensedBold" charset="0"/>
              </a:defRPr>
            </a:lvl5pPr>
            <a:lvl6pPr marL="457200" algn="l" rtl="0" fontAlgn="base">
              <a:spcBef>
                <a:spcPct val="0"/>
              </a:spcBef>
              <a:spcAft>
                <a:spcPct val="0"/>
              </a:spcAft>
              <a:defRPr sz="3500">
                <a:solidFill>
                  <a:srgbClr val="CE1126"/>
                </a:solidFill>
                <a:latin typeface="Univers 67 CondensedBold" charset="0"/>
              </a:defRPr>
            </a:lvl6pPr>
            <a:lvl7pPr marL="914400" algn="l" rtl="0" fontAlgn="base">
              <a:spcBef>
                <a:spcPct val="0"/>
              </a:spcBef>
              <a:spcAft>
                <a:spcPct val="0"/>
              </a:spcAft>
              <a:defRPr sz="3500">
                <a:solidFill>
                  <a:srgbClr val="CE1126"/>
                </a:solidFill>
                <a:latin typeface="Univers 67 CondensedBold" charset="0"/>
              </a:defRPr>
            </a:lvl7pPr>
            <a:lvl8pPr marL="1371600" algn="l" rtl="0" fontAlgn="base">
              <a:spcBef>
                <a:spcPct val="0"/>
              </a:spcBef>
              <a:spcAft>
                <a:spcPct val="0"/>
              </a:spcAft>
              <a:defRPr sz="3500">
                <a:solidFill>
                  <a:srgbClr val="CE1126"/>
                </a:solidFill>
                <a:latin typeface="Univers 67 CondensedBold" charset="0"/>
              </a:defRPr>
            </a:lvl8pPr>
            <a:lvl9pPr marL="1828800" algn="l" rtl="0" fontAlgn="base">
              <a:spcBef>
                <a:spcPct val="0"/>
              </a:spcBef>
              <a:spcAft>
                <a:spcPct val="0"/>
              </a:spcAft>
              <a:defRPr sz="3500">
                <a:solidFill>
                  <a:srgbClr val="CE1126"/>
                </a:solidFill>
                <a:latin typeface="Univers 67 CondensedBold" charset="0"/>
              </a:defRPr>
            </a:lvl9pPr>
          </a:lstStyle>
          <a:p>
            <a:pPr eaLnBrk="1" hangingPunct="1"/>
            <a:r>
              <a:rPr lang="en-US" kern="0" dirty="0"/>
              <a:t>Appendix</a:t>
            </a:r>
          </a:p>
        </p:txBody>
      </p:sp>
    </p:spTree>
    <p:extLst>
      <p:ext uri="{BB962C8B-B14F-4D97-AF65-F5344CB8AC3E}">
        <p14:creationId xmlns:p14="http://schemas.microsoft.com/office/powerpoint/2010/main" val="349994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99C3-A896-F646-8285-BB733C700732}"/>
              </a:ext>
            </a:extLst>
          </p:cNvPr>
          <p:cNvSpPr>
            <a:spLocks noGrp="1"/>
          </p:cNvSpPr>
          <p:nvPr>
            <p:ph type="title"/>
          </p:nvPr>
        </p:nvSpPr>
        <p:spPr>
          <a:xfrm>
            <a:off x="457200" y="114300"/>
            <a:ext cx="8686800" cy="857250"/>
          </a:xfrm>
        </p:spPr>
        <p:txBody>
          <a:bodyPr/>
          <a:lstStyle/>
          <a:p>
            <a:r>
              <a:rPr lang="en-US" dirty="0"/>
              <a:t>Boa - Mining Large Scale Software Repositories </a:t>
            </a:r>
          </a:p>
        </p:txBody>
      </p:sp>
      <p:sp>
        <p:nvSpPr>
          <p:cNvPr id="3" name="Content Placeholder 2">
            <a:extLst>
              <a:ext uri="{FF2B5EF4-FFF2-40B4-BE49-F238E27FC236}">
                <a16:creationId xmlns:a16="http://schemas.microsoft.com/office/drawing/2014/main" id="{2CC706CD-1C49-E24E-9DCC-8B1E7EF68D50}"/>
              </a:ext>
            </a:extLst>
          </p:cNvPr>
          <p:cNvSpPr>
            <a:spLocks noGrp="1"/>
          </p:cNvSpPr>
          <p:nvPr>
            <p:ph idx="1"/>
          </p:nvPr>
        </p:nvSpPr>
        <p:spPr>
          <a:xfrm>
            <a:off x="838200" y="800100"/>
            <a:ext cx="4495799" cy="3086100"/>
          </a:xfrm>
        </p:spPr>
        <p:txBody>
          <a:bodyPr/>
          <a:lstStyle/>
          <a:p>
            <a:pPr marL="514350" indent="-514350">
              <a:buFont typeface="+mj-lt"/>
              <a:buAutoNum type="arabicPeriod"/>
            </a:pPr>
            <a:r>
              <a:rPr lang="en-US" dirty="0"/>
              <a:t>Infrastructure</a:t>
            </a:r>
          </a:p>
          <a:p>
            <a:pPr marL="514350" indent="-514350">
              <a:buFont typeface="+mj-lt"/>
              <a:buAutoNum type="arabicPeriod"/>
            </a:pPr>
            <a:endParaRPr lang="en-US" dirty="0"/>
          </a:p>
          <a:p>
            <a:pPr marL="0" indent="0">
              <a:buNone/>
            </a:pPr>
            <a:endParaRPr lang="en-US" dirty="0"/>
          </a:p>
          <a:p>
            <a:pPr marL="0" indent="0">
              <a:buNone/>
            </a:pPr>
            <a:endParaRPr lang="en-US" dirty="0"/>
          </a:p>
          <a:p>
            <a:pPr marL="514350" indent="-514350">
              <a:buFont typeface="+mj-lt"/>
              <a:buAutoNum type="arabicPeriod"/>
            </a:pPr>
            <a:r>
              <a:rPr lang="en-US" dirty="0"/>
              <a:t>Domain-specific language</a:t>
            </a:r>
          </a:p>
        </p:txBody>
      </p:sp>
      <p:sp>
        <p:nvSpPr>
          <p:cNvPr id="4" name="Slide Number Placeholder 3">
            <a:extLst>
              <a:ext uri="{FF2B5EF4-FFF2-40B4-BE49-F238E27FC236}">
                <a16:creationId xmlns:a16="http://schemas.microsoft.com/office/drawing/2014/main" id="{2A426D60-96B5-FD48-8E7F-31DCE89A26ED}"/>
              </a:ext>
            </a:extLst>
          </p:cNvPr>
          <p:cNvSpPr>
            <a:spLocks noGrp="1"/>
          </p:cNvSpPr>
          <p:nvPr>
            <p:ph type="sldNum" sz="quarter" idx="4"/>
          </p:nvPr>
        </p:nvSpPr>
        <p:spPr/>
        <p:txBody>
          <a:bodyPr/>
          <a:lstStyle/>
          <a:p>
            <a:fld id="{179A9A4E-4C82-4D44-9372-C31BB3818094}" type="slidenum">
              <a:rPr lang="en-US" smtClean="0"/>
              <a:pPr/>
              <a:t>12</a:t>
            </a:fld>
            <a:endParaRPr lang="en-US" dirty="0"/>
          </a:p>
        </p:txBody>
      </p:sp>
      <p:sp>
        <p:nvSpPr>
          <p:cNvPr id="5" name="Text Placeholder 4">
            <a:extLst>
              <a:ext uri="{FF2B5EF4-FFF2-40B4-BE49-F238E27FC236}">
                <a16:creationId xmlns:a16="http://schemas.microsoft.com/office/drawing/2014/main" id="{60D0D547-A93E-6445-8951-4D8E71EF0E02}"/>
              </a:ext>
            </a:extLst>
          </p:cNvPr>
          <p:cNvSpPr>
            <a:spLocks noGrp="1"/>
          </p:cNvSpPr>
          <p:nvPr>
            <p:ph type="body" sz="quarter" idx="10"/>
          </p:nvPr>
        </p:nvSpPr>
        <p:spPr>
          <a:xfrm>
            <a:off x="5715000" y="4743450"/>
            <a:ext cx="3048000" cy="285750"/>
          </a:xfrm>
        </p:spPr>
        <p:txBody>
          <a:bodyPr/>
          <a:lstStyle/>
          <a:p>
            <a:r>
              <a:rPr lang="en-US" dirty="0"/>
              <a:t>Department of Computer Science</a:t>
            </a:r>
          </a:p>
        </p:txBody>
      </p:sp>
      <p:pic>
        <p:nvPicPr>
          <p:cNvPr id="8" name="Picture 7">
            <a:extLst>
              <a:ext uri="{FF2B5EF4-FFF2-40B4-BE49-F238E27FC236}">
                <a16:creationId xmlns:a16="http://schemas.microsoft.com/office/drawing/2014/main" id="{D1ABC46D-A406-1E46-9481-F795FE29D5CC}"/>
              </a:ext>
            </a:extLst>
          </p:cNvPr>
          <p:cNvPicPr>
            <a:picLocks noChangeAspect="1"/>
          </p:cNvPicPr>
          <p:nvPr/>
        </p:nvPicPr>
        <p:blipFill>
          <a:blip r:embed="rId2"/>
          <a:stretch>
            <a:fillRect/>
          </a:stretch>
        </p:blipFill>
        <p:spPr>
          <a:xfrm>
            <a:off x="5943601" y="806876"/>
            <a:ext cx="2743200" cy="1700158"/>
          </a:xfrm>
          <a:prstGeom prst="rect">
            <a:avLst/>
          </a:prstGeom>
        </p:spPr>
      </p:pic>
      <p:pic>
        <p:nvPicPr>
          <p:cNvPr id="7" name="Picture 6">
            <a:extLst>
              <a:ext uri="{FF2B5EF4-FFF2-40B4-BE49-F238E27FC236}">
                <a16:creationId xmlns:a16="http://schemas.microsoft.com/office/drawing/2014/main" id="{74BC6C61-C4C2-454F-8A53-8166289DF18E}"/>
              </a:ext>
            </a:extLst>
          </p:cNvPr>
          <p:cNvPicPr>
            <a:picLocks noChangeAspect="1"/>
          </p:cNvPicPr>
          <p:nvPr/>
        </p:nvPicPr>
        <p:blipFill>
          <a:blip r:embed="rId3"/>
          <a:stretch>
            <a:fillRect/>
          </a:stretch>
        </p:blipFill>
        <p:spPr>
          <a:xfrm>
            <a:off x="5969537" y="2636467"/>
            <a:ext cx="2926780" cy="1643287"/>
          </a:xfrm>
          <a:prstGeom prst="rect">
            <a:avLst/>
          </a:prstGeom>
        </p:spPr>
      </p:pic>
      <p:sp>
        <p:nvSpPr>
          <p:cNvPr id="9" name="TextBox 8">
            <a:extLst>
              <a:ext uri="{FF2B5EF4-FFF2-40B4-BE49-F238E27FC236}">
                <a16:creationId xmlns:a16="http://schemas.microsoft.com/office/drawing/2014/main" id="{28C765B6-4CC5-0A41-9DB2-8CAFC428CD03}"/>
              </a:ext>
            </a:extLst>
          </p:cNvPr>
          <p:cNvSpPr txBox="1"/>
          <p:nvPr/>
        </p:nvSpPr>
        <p:spPr>
          <a:xfrm>
            <a:off x="457200" y="3818089"/>
            <a:ext cx="5197641" cy="461665"/>
          </a:xfrm>
          <a:prstGeom prst="rect">
            <a:avLst/>
          </a:prstGeom>
          <a:noFill/>
        </p:spPr>
        <p:txBody>
          <a:bodyPr wrap="square" rtlCol="0">
            <a:spAutoFit/>
          </a:bodyPr>
          <a:lstStyle/>
          <a:p>
            <a:pPr algn="just"/>
            <a:r>
              <a:rPr lang="en-US" sz="800" dirty="0"/>
              <a:t>Robert Dyer, </a:t>
            </a:r>
            <a:r>
              <a:rPr lang="en-US" sz="800" dirty="0" err="1"/>
              <a:t>Hoan</a:t>
            </a:r>
            <a:r>
              <a:rPr lang="en-US" sz="800" dirty="0"/>
              <a:t> Anh Nguyen, </a:t>
            </a:r>
            <a:r>
              <a:rPr lang="en-US" sz="800" dirty="0" err="1"/>
              <a:t>Hridesh</a:t>
            </a:r>
            <a:r>
              <a:rPr lang="en-US" sz="800" dirty="0"/>
              <a:t> </a:t>
            </a:r>
            <a:r>
              <a:rPr lang="en-US" sz="800" dirty="0" err="1"/>
              <a:t>Rajan</a:t>
            </a:r>
            <a:r>
              <a:rPr lang="en-US" sz="800" dirty="0"/>
              <a:t>, and Tien N. Nguyen, "Boa: A Language and Infrastructure for Analyzing Ultra-Large-Scale Software Repositories", In the proceedings of the 35th International Conference on Software Engineering (ICSE 2013), May 22, 2013. San Francisco, CA.</a:t>
            </a:r>
          </a:p>
        </p:txBody>
      </p:sp>
    </p:spTree>
    <p:extLst>
      <p:ext uri="{BB962C8B-B14F-4D97-AF65-F5344CB8AC3E}">
        <p14:creationId xmlns:p14="http://schemas.microsoft.com/office/powerpoint/2010/main" val="263689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Boa</a:t>
            </a:r>
            <a:r>
              <a:rPr lang="en-US" dirty="0"/>
              <a:t> Web Based Interface</a:t>
            </a:r>
          </a:p>
        </p:txBody>
      </p:sp>
      <p:sp>
        <p:nvSpPr>
          <p:cNvPr id="4" name="Slide Number Placeholder 3"/>
          <p:cNvSpPr>
            <a:spLocks noGrp="1"/>
          </p:cNvSpPr>
          <p:nvPr>
            <p:ph type="sldNum" sz="quarter" idx="4"/>
          </p:nvPr>
        </p:nvSpPr>
        <p:spPr/>
        <p:txBody>
          <a:bodyPr/>
          <a:lstStyle/>
          <a:p>
            <a:fld id="{179A9A4E-4C82-4D44-9372-C31BB3818094}" type="slidenum">
              <a:rPr lang="en-US" smtClean="0"/>
              <a:pPr/>
              <a:t>13</a:t>
            </a:fld>
            <a:endParaRPr lang="en-US" dirty="0"/>
          </a:p>
        </p:txBody>
      </p:sp>
      <p:sp>
        <p:nvSpPr>
          <p:cNvPr id="5" name="Text Placeholder 4"/>
          <p:cNvSpPr>
            <a:spLocks noGrp="1"/>
          </p:cNvSpPr>
          <p:nvPr>
            <p:ph type="body" sz="quarter" idx="10"/>
          </p:nvPr>
        </p:nvSpPr>
        <p:spPr>
          <a:xfrm>
            <a:off x="5562600" y="4743450"/>
            <a:ext cx="3200400" cy="285750"/>
          </a:xfrm>
        </p:spPr>
        <p:txBody>
          <a:bodyPr/>
          <a:lstStyle/>
          <a:p>
            <a:r>
              <a:rPr lang="en-US" dirty="0"/>
              <a:t>Department of Computer Science</a:t>
            </a:r>
          </a:p>
        </p:txBody>
      </p:sp>
      <p:pic>
        <p:nvPicPr>
          <p:cNvPr id="7" name="Picture 6">
            <a:extLst>
              <a:ext uri="{FF2B5EF4-FFF2-40B4-BE49-F238E27FC236}">
                <a16:creationId xmlns:a16="http://schemas.microsoft.com/office/drawing/2014/main" id="{DACF9BFE-EFB5-D54E-AEB2-9B4449171091}"/>
              </a:ext>
            </a:extLst>
          </p:cNvPr>
          <p:cNvPicPr>
            <a:picLocks noChangeAspect="1"/>
          </p:cNvPicPr>
          <p:nvPr/>
        </p:nvPicPr>
        <p:blipFill>
          <a:blip r:embed="rId2"/>
          <a:stretch>
            <a:fillRect/>
          </a:stretch>
        </p:blipFill>
        <p:spPr>
          <a:xfrm>
            <a:off x="2325548" y="969932"/>
            <a:ext cx="4492904" cy="3203636"/>
          </a:xfrm>
          <a:prstGeom prst="rect">
            <a:avLst/>
          </a:prstGeom>
        </p:spPr>
      </p:pic>
      <p:sp>
        <p:nvSpPr>
          <p:cNvPr id="8" name="Content Placeholder 8">
            <a:extLst>
              <a:ext uri="{FF2B5EF4-FFF2-40B4-BE49-F238E27FC236}">
                <a16:creationId xmlns:a16="http://schemas.microsoft.com/office/drawing/2014/main" id="{E2A25778-3DA3-8448-918B-1E872031FACC}"/>
              </a:ext>
            </a:extLst>
          </p:cNvPr>
          <p:cNvSpPr txBox="1">
            <a:spLocks/>
          </p:cNvSpPr>
          <p:nvPr/>
        </p:nvSpPr>
        <p:spPr bwMode="auto">
          <a:xfrm>
            <a:off x="3176587" y="4148054"/>
            <a:ext cx="2790825" cy="4691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8102E"/>
              </a:buClr>
              <a:buSzPct val="80000"/>
              <a:buFont typeface="Times" charset="0"/>
              <a:buChar char="•"/>
              <a:defRPr sz="2600">
                <a:solidFill>
                  <a:srgbClr val="6E6259"/>
                </a:solidFill>
                <a:latin typeface="+mn-lt"/>
                <a:ea typeface="+mn-ea"/>
                <a:cs typeface="+mn-cs"/>
              </a:defRPr>
            </a:lvl1pPr>
            <a:lvl2pPr marL="742950" indent="-28575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marL="0" indent="0" eaLnBrk="1" hangingPunct="1">
              <a:buNone/>
            </a:pPr>
            <a:r>
              <a:rPr lang="en-US" sz="2000" dirty="0">
                <a:solidFill>
                  <a:srgbClr val="C00000"/>
                </a:solidFill>
                <a:hlinkClick r:id="rId3">
                  <a:extLst>
                    <a:ext uri="{A12FA001-AC4F-418D-AE19-62706E023703}">
                      <ahyp:hlinkClr xmlns:ahyp="http://schemas.microsoft.com/office/drawing/2018/hyperlinkcolor" val="tx"/>
                    </a:ext>
                  </a:extLst>
                </a:hlinkClick>
              </a:rPr>
              <a:t>http://boa.cs.iastate.edu</a:t>
            </a:r>
            <a:endParaRPr lang="en-US" sz="2000" kern="0" dirty="0">
              <a:solidFill>
                <a:srgbClr val="C00000"/>
              </a:solidFill>
            </a:endParaRPr>
          </a:p>
        </p:txBody>
      </p:sp>
    </p:spTree>
    <p:extLst>
      <p:ext uri="{BB962C8B-B14F-4D97-AF65-F5344CB8AC3E}">
        <p14:creationId xmlns:p14="http://schemas.microsoft.com/office/powerpoint/2010/main" val="398769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Schema</a:t>
            </a:r>
          </a:p>
        </p:txBody>
      </p:sp>
      <p:sp>
        <p:nvSpPr>
          <p:cNvPr id="4" name="Slide Number Placeholder 3"/>
          <p:cNvSpPr>
            <a:spLocks noGrp="1"/>
          </p:cNvSpPr>
          <p:nvPr>
            <p:ph type="sldNum" sz="quarter" idx="4"/>
          </p:nvPr>
        </p:nvSpPr>
        <p:spPr/>
        <p:txBody>
          <a:bodyPr/>
          <a:lstStyle/>
          <a:p>
            <a:fld id="{179A9A4E-4C82-4D44-9372-C31BB3818094}" type="slidenum">
              <a:rPr lang="en-US" smtClean="0"/>
              <a:pPr/>
              <a:t>14</a:t>
            </a:fld>
            <a:endParaRPr lang="en-US" dirty="0"/>
          </a:p>
        </p:txBody>
      </p:sp>
      <p:sp>
        <p:nvSpPr>
          <p:cNvPr id="5" name="Text Placeholder 4"/>
          <p:cNvSpPr>
            <a:spLocks noGrp="1"/>
          </p:cNvSpPr>
          <p:nvPr>
            <p:ph type="body" sz="quarter" idx="10"/>
          </p:nvPr>
        </p:nvSpPr>
        <p:spPr>
          <a:xfrm>
            <a:off x="5562600" y="4743450"/>
            <a:ext cx="3200400" cy="285750"/>
          </a:xfrm>
        </p:spPr>
        <p:txBody>
          <a:bodyPr/>
          <a:lstStyle/>
          <a:p>
            <a:r>
              <a:rPr lang="en-US" dirty="0"/>
              <a:t>Department of Computer Science</a:t>
            </a:r>
          </a:p>
        </p:txBody>
      </p:sp>
      <p:pic>
        <p:nvPicPr>
          <p:cNvPr id="7" name="Picture 6">
            <a:extLst>
              <a:ext uri="{FF2B5EF4-FFF2-40B4-BE49-F238E27FC236}">
                <a16:creationId xmlns:a16="http://schemas.microsoft.com/office/drawing/2014/main" id="{27C49301-280D-084B-81AF-0F114B7808B5}"/>
              </a:ext>
            </a:extLst>
          </p:cNvPr>
          <p:cNvPicPr>
            <a:picLocks noChangeAspect="1"/>
          </p:cNvPicPr>
          <p:nvPr/>
        </p:nvPicPr>
        <p:blipFill>
          <a:blip r:embed="rId3"/>
          <a:stretch>
            <a:fillRect/>
          </a:stretch>
        </p:blipFill>
        <p:spPr>
          <a:xfrm>
            <a:off x="2438400" y="818677"/>
            <a:ext cx="5008342" cy="1362735"/>
          </a:xfrm>
          <a:prstGeom prst="rect">
            <a:avLst/>
          </a:prstGeom>
        </p:spPr>
      </p:pic>
      <p:pic>
        <p:nvPicPr>
          <p:cNvPr id="9" name="Picture 8">
            <a:extLst>
              <a:ext uri="{FF2B5EF4-FFF2-40B4-BE49-F238E27FC236}">
                <a16:creationId xmlns:a16="http://schemas.microsoft.com/office/drawing/2014/main" id="{6F66BAD6-80DE-BD40-93ED-48769CFF7AF1}"/>
              </a:ext>
            </a:extLst>
          </p:cNvPr>
          <p:cNvPicPr>
            <a:picLocks noChangeAspect="1"/>
          </p:cNvPicPr>
          <p:nvPr/>
        </p:nvPicPr>
        <p:blipFill>
          <a:blip r:embed="rId4"/>
          <a:stretch>
            <a:fillRect/>
          </a:stretch>
        </p:blipFill>
        <p:spPr>
          <a:xfrm>
            <a:off x="2421013" y="2377367"/>
            <a:ext cx="5036615" cy="2182727"/>
          </a:xfrm>
          <a:prstGeom prst="rect">
            <a:avLst/>
          </a:prstGeom>
        </p:spPr>
      </p:pic>
    </p:spTree>
    <p:extLst>
      <p:ext uri="{BB962C8B-B14F-4D97-AF65-F5344CB8AC3E}">
        <p14:creationId xmlns:p14="http://schemas.microsoft.com/office/powerpoint/2010/main" val="203702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7772400" cy="857250"/>
          </a:xfrm>
        </p:spPr>
        <p:txBody>
          <a:bodyPr/>
          <a:lstStyle/>
          <a:p>
            <a:r>
              <a:rPr lang="en-US" dirty="0"/>
              <a:t>Applications - API usage study</a:t>
            </a:r>
          </a:p>
        </p:txBody>
      </p:sp>
      <p:sp>
        <p:nvSpPr>
          <p:cNvPr id="4" name="Slide Number Placeholder 3"/>
          <p:cNvSpPr>
            <a:spLocks noGrp="1"/>
          </p:cNvSpPr>
          <p:nvPr>
            <p:ph type="sldNum" sz="quarter" idx="4"/>
          </p:nvPr>
        </p:nvSpPr>
        <p:spPr/>
        <p:txBody>
          <a:bodyPr/>
          <a:lstStyle/>
          <a:p>
            <a:fld id="{179A9A4E-4C82-4D44-9372-C31BB3818094}" type="slidenum">
              <a:rPr lang="en-US" smtClean="0"/>
              <a:pPr/>
              <a:t>15</a:t>
            </a:fld>
            <a:endParaRPr lang="en-US" dirty="0"/>
          </a:p>
        </p:txBody>
      </p:sp>
      <p:sp>
        <p:nvSpPr>
          <p:cNvPr id="5" name="Text Placeholder 4"/>
          <p:cNvSpPr>
            <a:spLocks noGrp="1"/>
          </p:cNvSpPr>
          <p:nvPr>
            <p:ph type="body" sz="quarter" idx="10"/>
          </p:nvPr>
        </p:nvSpPr>
        <p:spPr>
          <a:xfrm>
            <a:off x="5562600" y="4743450"/>
            <a:ext cx="3200400" cy="285750"/>
          </a:xfrm>
        </p:spPr>
        <p:txBody>
          <a:bodyPr/>
          <a:lstStyle/>
          <a:p>
            <a:r>
              <a:rPr lang="en-US" dirty="0"/>
              <a:t>Department of Computer Science</a:t>
            </a:r>
          </a:p>
        </p:txBody>
      </p:sp>
      <p:pic>
        <p:nvPicPr>
          <p:cNvPr id="7" name="Picture 6">
            <a:extLst>
              <a:ext uri="{FF2B5EF4-FFF2-40B4-BE49-F238E27FC236}">
                <a16:creationId xmlns:a16="http://schemas.microsoft.com/office/drawing/2014/main" id="{5B0E065A-575B-3449-864A-B977599ED11F}"/>
              </a:ext>
            </a:extLst>
          </p:cNvPr>
          <p:cNvPicPr>
            <a:picLocks noChangeAspect="1"/>
          </p:cNvPicPr>
          <p:nvPr/>
        </p:nvPicPr>
        <p:blipFill>
          <a:blip r:embed="rId3"/>
          <a:stretch>
            <a:fillRect/>
          </a:stretch>
        </p:blipFill>
        <p:spPr>
          <a:xfrm>
            <a:off x="2011524" y="971550"/>
            <a:ext cx="5120952" cy="3552422"/>
          </a:xfrm>
          <a:prstGeom prst="rect">
            <a:avLst/>
          </a:prstGeom>
        </p:spPr>
      </p:pic>
    </p:spTree>
    <p:extLst>
      <p:ext uri="{BB962C8B-B14F-4D97-AF65-F5344CB8AC3E}">
        <p14:creationId xmlns:p14="http://schemas.microsoft.com/office/powerpoint/2010/main" val="407167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9E39-1CC2-7D42-9A4C-640964C73DB0}"/>
              </a:ext>
            </a:extLst>
          </p:cNvPr>
          <p:cNvSpPr>
            <a:spLocks noGrp="1"/>
          </p:cNvSpPr>
          <p:nvPr>
            <p:ph type="title"/>
          </p:nvPr>
        </p:nvSpPr>
        <p:spPr/>
        <p:txBody>
          <a:bodyPr/>
          <a:lstStyle/>
          <a:p>
            <a:r>
              <a:rPr lang="en-US" dirty="0"/>
              <a:t>Data Science Everywhere</a:t>
            </a:r>
          </a:p>
        </p:txBody>
      </p:sp>
      <p:sp>
        <p:nvSpPr>
          <p:cNvPr id="5" name="Text Placeholder 4">
            <a:extLst>
              <a:ext uri="{FF2B5EF4-FFF2-40B4-BE49-F238E27FC236}">
                <a16:creationId xmlns:a16="http://schemas.microsoft.com/office/drawing/2014/main" id="{340B0E1E-94E0-BC48-ADE2-14C724C71A03}"/>
              </a:ext>
            </a:extLst>
          </p:cNvPr>
          <p:cNvSpPr>
            <a:spLocks noGrp="1"/>
          </p:cNvSpPr>
          <p:nvPr>
            <p:ph type="body" sz="quarter" idx="10"/>
          </p:nvPr>
        </p:nvSpPr>
        <p:spPr>
          <a:xfrm>
            <a:off x="5715000" y="4743450"/>
            <a:ext cx="3048000" cy="273844"/>
          </a:xfrm>
        </p:spPr>
        <p:txBody>
          <a:bodyPr/>
          <a:lstStyle/>
          <a:p>
            <a:r>
              <a:rPr lang="en-US" dirty="0"/>
              <a:t>Department of Computer Science</a:t>
            </a:r>
          </a:p>
        </p:txBody>
      </p:sp>
      <p:sp>
        <p:nvSpPr>
          <p:cNvPr id="9" name="Content Placeholder 8">
            <a:extLst>
              <a:ext uri="{FF2B5EF4-FFF2-40B4-BE49-F238E27FC236}">
                <a16:creationId xmlns:a16="http://schemas.microsoft.com/office/drawing/2014/main" id="{5D5A089A-3ED0-1C40-BCCE-E566E1E6F6C3}"/>
              </a:ext>
            </a:extLst>
          </p:cNvPr>
          <p:cNvSpPr>
            <a:spLocks noGrp="1"/>
          </p:cNvSpPr>
          <p:nvPr>
            <p:ph idx="1"/>
          </p:nvPr>
        </p:nvSpPr>
        <p:spPr>
          <a:xfrm>
            <a:off x="76200" y="933047"/>
            <a:ext cx="4903056" cy="392694"/>
          </a:xfrm>
        </p:spPr>
        <p:txBody>
          <a:bodyPr/>
          <a:lstStyle/>
          <a:p>
            <a:pPr marL="0" indent="0">
              <a:buNone/>
            </a:pPr>
            <a:r>
              <a:rPr lang="en-US" sz="1600" dirty="0"/>
              <a:t>Trend of publications with topic “machine-learning”</a:t>
            </a:r>
          </a:p>
        </p:txBody>
      </p:sp>
      <p:pic>
        <p:nvPicPr>
          <p:cNvPr id="11" name="Picture 10">
            <a:extLst>
              <a:ext uri="{FF2B5EF4-FFF2-40B4-BE49-F238E27FC236}">
                <a16:creationId xmlns:a16="http://schemas.microsoft.com/office/drawing/2014/main" id="{ADF3F191-1C3F-2044-BA7A-62D2F90465BD}"/>
              </a:ext>
            </a:extLst>
          </p:cNvPr>
          <p:cNvPicPr>
            <a:picLocks noChangeAspect="1"/>
          </p:cNvPicPr>
          <p:nvPr/>
        </p:nvPicPr>
        <p:blipFill>
          <a:blip r:embed="rId3"/>
          <a:stretch>
            <a:fillRect/>
          </a:stretch>
        </p:blipFill>
        <p:spPr>
          <a:xfrm>
            <a:off x="108857" y="1371599"/>
            <a:ext cx="4603955" cy="2642507"/>
          </a:xfrm>
          <a:prstGeom prst="rect">
            <a:avLst/>
          </a:prstGeom>
        </p:spPr>
      </p:pic>
      <p:sp>
        <p:nvSpPr>
          <p:cNvPr id="12" name="Content Placeholder 8">
            <a:extLst>
              <a:ext uri="{FF2B5EF4-FFF2-40B4-BE49-F238E27FC236}">
                <a16:creationId xmlns:a16="http://schemas.microsoft.com/office/drawing/2014/main" id="{7DBE9254-C176-BC41-9FBD-F9297CBB55DA}"/>
              </a:ext>
            </a:extLst>
          </p:cNvPr>
          <p:cNvSpPr txBox="1">
            <a:spLocks/>
          </p:cNvSpPr>
          <p:nvPr/>
        </p:nvSpPr>
        <p:spPr bwMode="auto">
          <a:xfrm>
            <a:off x="119743" y="4318411"/>
            <a:ext cx="3200400" cy="3321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8102E"/>
              </a:buClr>
              <a:buSzPct val="80000"/>
              <a:buFont typeface="Times" charset="0"/>
              <a:buChar char="•"/>
              <a:defRPr sz="2600">
                <a:solidFill>
                  <a:srgbClr val="6E6259"/>
                </a:solidFill>
                <a:latin typeface="+mn-lt"/>
                <a:ea typeface="+mn-ea"/>
                <a:cs typeface="+mn-cs"/>
              </a:defRPr>
            </a:lvl1pPr>
            <a:lvl2pPr marL="742950" indent="-28575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marL="0" indent="0" eaLnBrk="1" hangingPunct="1">
              <a:buFont typeface="Times" charset="0"/>
              <a:buNone/>
            </a:pPr>
            <a:r>
              <a:rPr lang="en-US" sz="1200" kern="0" dirty="0">
                <a:hlinkClick r:id="rId4"/>
              </a:rPr>
              <a:t>https://app.dimensions.ai/discover/publication</a:t>
            </a:r>
            <a:endParaRPr lang="en-US" sz="1200" kern="0" dirty="0"/>
          </a:p>
        </p:txBody>
      </p:sp>
      <p:sp>
        <p:nvSpPr>
          <p:cNvPr id="14" name="Content Placeholder 8">
            <a:extLst>
              <a:ext uri="{FF2B5EF4-FFF2-40B4-BE49-F238E27FC236}">
                <a16:creationId xmlns:a16="http://schemas.microsoft.com/office/drawing/2014/main" id="{D7E14289-F605-0548-BE97-D101CD3C1693}"/>
              </a:ext>
            </a:extLst>
          </p:cNvPr>
          <p:cNvSpPr txBox="1">
            <a:spLocks/>
          </p:cNvSpPr>
          <p:nvPr/>
        </p:nvSpPr>
        <p:spPr bwMode="auto">
          <a:xfrm>
            <a:off x="5329083" y="933047"/>
            <a:ext cx="3814917" cy="31433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8102E"/>
              </a:buClr>
              <a:buSzPct val="80000"/>
              <a:buFont typeface="Times" charset="0"/>
              <a:buChar char="•"/>
              <a:defRPr sz="2600">
                <a:solidFill>
                  <a:srgbClr val="6E6259"/>
                </a:solidFill>
                <a:latin typeface="+mn-lt"/>
                <a:ea typeface="+mn-ea"/>
                <a:cs typeface="+mn-cs"/>
              </a:defRPr>
            </a:lvl1pPr>
            <a:lvl2pPr marL="742950" indent="-28575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marL="0" indent="0" eaLnBrk="1" hangingPunct="1">
              <a:buNone/>
            </a:pPr>
            <a:r>
              <a:rPr lang="en-US" sz="1600" kern="0" dirty="0"/>
              <a:t>    Top 5 courses in             in 2018</a:t>
            </a:r>
          </a:p>
          <a:p>
            <a:pPr marL="0" indent="0" eaLnBrk="1" hangingPunct="1">
              <a:buNone/>
            </a:pPr>
            <a:endParaRPr lang="en-US" sz="2000" kern="0" dirty="0"/>
          </a:p>
          <a:p>
            <a:pPr marL="800100" lvl="1" indent="-342900" eaLnBrk="1" hangingPunct="1">
              <a:buFont typeface="+mj-lt"/>
              <a:buAutoNum type="arabicPeriod"/>
            </a:pPr>
            <a:r>
              <a:rPr lang="en-US" sz="1200" kern="0" dirty="0"/>
              <a:t>Stanford TensorFlow Tutorials</a:t>
            </a:r>
          </a:p>
          <a:p>
            <a:pPr marL="800100" lvl="1" indent="-342900" eaLnBrk="1" hangingPunct="1">
              <a:buFont typeface="+mj-lt"/>
              <a:buAutoNum type="arabicPeriod"/>
            </a:pPr>
            <a:r>
              <a:rPr lang="en-US" sz="1200" kern="0" dirty="0"/>
              <a:t>Deep Learning Specialization on Coursera</a:t>
            </a:r>
          </a:p>
          <a:p>
            <a:pPr marL="800100" lvl="1" indent="-342900" eaLnBrk="1" hangingPunct="1">
              <a:buFont typeface="+mj-lt"/>
              <a:buAutoNum type="arabicPeriod"/>
            </a:pPr>
            <a:r>
              <a:rPr lang="en-US" sz="1200" kern="0" dirty="0"/>
              <a:t>Creative Applications of Deep Learning with </a:t>
            </a:r>
            <a:r>
              <a:rPr lang="en-US" sz="1200" kern="0" dirty="0" err="1"/>
              <a:t>Tensorflow</a:t>
            </a:r>
            <a:endParaRPr lang="en-US" sz="1200" kern="0" dirty="0"/>
          </a:p>
          <a:p>
            <a:pPr marL="800100" lvl="1" indent="-342900" eaLnBrk="1" hangingPunct="1">
              <a:buFont typeface="+mj-lt"/>
              <a:buAutoNum type="arabicPeriod"/>
            </a:pPr>
            <a:r>
              <a:rPr lang="en-US" sz="1200" kern="0" dirty="0"/>
              <a:t>Practical RL: A course in reinforcement learning in the wild </a:t>
            </a:r>
          </a:p>
          <a:p>
            <a:pPr marL="800100" lvl="1" indent="-342900" eaLnBrk="1" hangingPunct="1">
              <a:buFont typeface="+mj-lt"/>
              <a:buAutoNum type="arabicPeriod"/>
            </a:pPr>
            <a:r>
              <a:rPr lang="en-US" sz="1200" kern="0" dirty="0"/>
              <a:t>Data Science Coursera</a:t>
            </a:r>
          </a:p>
          <a:p>
            <a:pPr marL="800100" lvl="1" indent="-342900" eaLnBrk="1" hangingPunct="1">
              <a:buFont typeface="+mj-lt"/>
              <a:buAutoNum type="arabicPeriod"/>
            </a:pPr>
            <a:endParaRPr lang="en-US" sz="1600" kern="0" dirty="0"/>
          </a:p>
          <a:p>
            <a:pPr marL="457200" lvl="1" indent="0" eaLnBrk="1" hangingPunct="1">
              <a:buNone/>
            </a:pPr>
            <a:endParaRPr lang="en-US" sz="1600" kern="0" dirty="0"/>
          </a:p>
          <a:p>
            <a:pPr marL="457200" lvl="1" indent="0" eaLnBrk="1" hangingPunct="1">
              <a:buNone/>
            </a:pPr>
            <a:endParaRPr lang="en-US" sz="1600" kern="0" dirty="0"/>
          </a:p>
          <a:p>
            <a:pPr marL="457200" lvl="1" indent="0" eaLnBrk="1" hangingPunct="1">
              <a:buNone/>
            </a:pPr>
            <a:r>
              <a:rPr lang="en-US" sz="1200" kern="0" dirty="0"/>
              <a:t>* based on forks</a:t>
            </a:r>
          </a:p>
        </p:txBody>
      </p:sp>
      <p:pic>
        <p:nvPicPr>
          <p:cNvPr id="16" name="Picture 15">
            <a:extLst>
              <a:ext uri="{FF2B5EF4-FFF2-40B4-BE49-F238E27FC236}">
                <a16:creationId xmlns:a16="http://schemas.microsoft.com/office/drawing/2014/main" id="{DBCEF97C-7821-A94E-BC1C-B46CEB4D5A80}"/>
              </a:ext>
            </a:extLst>
          </p:cNvPr>
          <p:cNvPicPr>
            <a:picLocks noChangeAspect="1"/>
          </p:cNvPicPr>
          <p:nvPr/>
        </p:nvPicPr>
        <p:blipFill>
          <a:blip r:embed="rId5"/>
          <a:stretch>
            <a:fillRect/>
          </a:stretch>
        </p:blipFill>
        <p:spPr>
          <a:xfrm>
            <a:off x="6969841" y="986966"/>
            <a:ext cx="533400" cy="218694"/>
          </a:xfrm>
          <a:prstGeom prst="rect">
            <a:avLst/>
          </a:prstGeom>
        </p:spPr>
      </p:pic>
      <p:sp>
        <p:nvSpPr>
          <p:cNvPr id="17" name="Content Placeholder 8">
            <a:extLst>
              <a:ext uri="{FF2B5EF4-FFF2-40B4-BE49-F238E27FC236}">
                <a16:creationId xmlns:a16="http://schemas.microsoft.com/office/drawing/2014/main" id="{D8AB7EA7-D74C-5D4F-9655-A31584326214}"/>
              </a:ext>
            </a:extLst>
          </p:cNvPr>
          <p:cNvSpPr txBox="1">
            <a:spLocks/>
          </p:cNvSpPr>
          <p:nvPr/>
        </p:nvSpPr>
        <p:spPr bwMode="auto">
          <a:xfrm>
            <a:off x="5608411" y="4310512"/>
            <a:ext cx="3858042" cy="3321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8102E"/>
              </a:buClr>
              <a:buSzPct val="80000"/>
              <a:buFont typeface="Times" charset="0"/>
              <a:buChar char="•"/>
              <a:defRPr sz="2600">
                <a:solidFill>
                  <a:srgbClr val="6E6259"/>
                </a:solidFill>
                <a:latin typeface="+mn-lt"/>
                <a:ea typeface="+mn-ea"/>
                <a:cs typeface="+mn-cs"/>
              </a:defRPr>
            </a:lvl1pPr>
            <a:lvl2pPr marL="742950" indent="-28575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marL="0" indent="0" eaLnBrk="1" hangingPunct="1">
              <a:buNone/>
            </a:pPr>
            <a:r>
              <a:rPr lang="en-US" sz="1200" dirty="0">
                <a:hlinkClick r:id="rId6"/>
              </a:rPr>
              <a:t>https://github.blog/2018-03-20-top-10-courses-on-github</a:t>
            </a:r>
            <a:endParaRPr lang="en-US" sz="1200" kern="0" dirty="0"/>
          </a:p>
        </p:txBody>
      </p:sp>
    </p:spTree>
    <p:extLst>
      <p:ext uri="{BB962C8B-B14F-4D97-AF65-F5344CB8AC3E}">
        <p14:creationId xmlns:p14="http://schemas.microsoft.com/office/powerpoint/2010/main" val="121780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9E39-1CC2-7D42-9A4C-640964C73DB0}"/>
              </a:ext>
            </a:extLst>
          </p:cNvPr>
          <p:cNvSpPr>
            <a:spLocks noGrp="1"/>
          </p:cNvSpPr>
          <p:nvPr>
            <p:ph type="title"/>
          </p:nvPr>
        </p:nvSpPr>
        <p:spPr/>
        <p:txBody>
          <a:bodyPr/>
          <a:lstStyle/>
          <a:p>
            <a:r>
              <a:rPr lang="en-US" dirty="0"/>
              <a:t>Data Science Everywhere</a:t>
            </a:r>
          </a:p>
        </p:txBody>
      </p:sp>
      <p:sp>
        <p:nvSpPr>
          <p:cNvPr id="4" name="Slide Number Placeholder 3">
            <a:extLst>
              <a:ext uri="{FF2B5EF4-FFF2-40B4-BE49-F238E27FC236}">
                <a16:creationId xmlns:a16="http://schemas.microsoft.com/office/drawing/2014/main" id="{4C1BA768-2C77-3F45-9BB3-454536ACD547}"/>
              </a:ext>
            </a:extLst>
          </p:cNvPr>
          <p:cNvSpPr>
            <a:spLocks noGrp="1"/>
          </p:cNvSpPr>
          <p:nvPr>
            <p:ph type="sldNum" sz="quarter" idx="4"/>
          </p:nvPr>
        </p:nvSpPr>
        <p:spPr/>
        <p:txBody>
          <a:bodyPr/>
          <a:lstStyle/>
          <a:p>
            <a:fld id="{179A9A4E-4C82-4D44-9372-C31BB3818094}" type="slidenum">
              <a:rPr lang="en-US" smtClean="0"/>
              <a:pPr/>
              <a:t>3</a:t>
            </a:fld>
            <a:endParaRPr lang="en-US" dirty="0"/>
          </a:p>
        </p:txBody>
      </p:sp>
      <p:sp>
        <p:nvSpPr>
          <p:cNvPr id="5" name="Text Placeholder 4">
            <a:extLst>
              <a:ext uri="{FF2B5EF4-FFF2-40B4-BE49-F238E27FC236}">
                <a16:creationId xmlns:a16="http://schemas.microsoft.com/office/drawing/2014/main" id="{340B0E1E-94E0-BC48-ADE2-14C724C71A03}"/>
              </a:ext>
            </a:extLst>
          </p:cNvPr>
          <p:cNvSpPr>
            <a:spLocks noGrp="1"/>
          </p:cNvSpPr>
          <p:nvPr>
            <p:ph type="body" sz="quarter" idx="10"/>
          </p:nvPr>
        </p:nvSpPr>
        <p:spPr>
          <a:xfrm>
            <a:off x="5715000" y="4743450"/>
            <a:ext cx="3048000" cy="273844"/>
          </a:xfrm>
        </p:spPr>
        <p:txBody>
          <a:bodyPr/>
          <a:lstStyle/>
          <a:p>
            <a:r>
              <a:rPr lang="en-US" dirty="0"/>
              <a:t>Department of Computer Science</a:t>
            </a:r>
          </a:p>
        </p:txBody>
      </p:sp>
      <p:sp>
        <p:nvSpPr>
          <p:cNvPr id="30" name="Content Placeholder 29">
            <a:extLst>
              <a:ext uri="{FF2B5EF4-FFF2-40B4-BE49-F238E27FC236}">
                <a16:creationId xmlns:a16="http://schemas.microsoft.com/office/drawing/2014/main" id="{060495EE-7B25-8743-A6AA-19160692F199}"/>
              </a:ext>
            </a:extLst>
          </p:cNvPr>
          <p:cNvSpPr>
            <a:spLocks noGrp="1"/>
          </p:cNvSpPr>
          <p:nvPr>
            <p:ph idx="1"/>
          </p:nvPr>
        </p:nvSpPr>
        <p:spPr>
          <a:xfrm>
            <a:off x="838200" y="800100"/>
            <a:ext cx="7620000" cy="476250"/>
          </a:xfrm>
        </p:spPr>
        <p:txBody>
          <a:bodyPr/>
          <a:lstStyle/>
          <a:p>
            <a:r>
              <a:rPr lang="en-US" dirty="0"/>
              <a:t>Data Science projects are growing very fast</a:t>
            </a:r>
          </a:p>
        </p:txBody>
      </p:sp>
      <p:pic>
        <p:nvPicPr>
          <p:cNvPr id="6" name="Picture 5">
            <a:extLst>
              <a:ext uri="{FF2B5EF4-FFF2-40B4-BE49-F238E27FC236}">
                <a16:creationId xmlns:a16="http://schemas.microsoft.com/office/drawing/2014/main" id="{09E7FEA4-A596-794C-9654-BE22904F5503}"/>
              </a:ext>
            </a:extLst>
          </p:cNvPr>
          <p:cNvPicPr>
            <a:picLocks noChangeAspect="1"/>
          </p:cNvPicPr>
          <p:nvPr/>
        </p:nvPicPr>
        <p:blipFill>
          <a:blip r:embed="rId3"/>
          <a:stretch>
            <a:fillRect/>
          </a:stretch>
        </p:blipFill>
        <p:spPr>
          <a:xfrm>
            <a:off x="1447800" y="1451542"/>
            <a:ext cx="6891482" cy="3077494"/>
          </a:xfrm>
          <a:prstGeom prst="rect">
            <a:avLst/>
          </a:prstGeom>
        </p:spPr>
      </p:pic>
    </p:spTree>
    <p:extLst>
      <p:ext uri="{BB962C8B-B14F-4D97-AF65-F5344CB8AC3E}">
        <p14:creationId xmlns:p14="http://schemas.microsoft.com/office/powerpoint/2010/main" val="204030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9E39-1CC2-7D42-9A4C-640964C73DB0}"/>
              </a:ext>
            </a:extLst>
          </p:cNvPr>
          <p:cNvSpPr>
            <a:spLocks noGrp="1"/>
          </p:cNvSpPr>
          <p:nvPr>
            <p:ph type="title"/>
          </p:nvPr>
        </p:nvSpPr>
        <p:spPr/>
        <p:txBody>
          <a:bodyPr/>
          <a:lstStyle/>
          <a:p>
            <a:r>
              <a:rPr lang="en-US" dirty="0"/>
              <a:t>Python in Data Science</a:t>
            </a:r>
          </a:p>
        </p:txBody>
      </p:sp>
      <p:sp>
        <p:nvSpPr>
          <p:cNvPr id="5" name="Text Placeholder 4">
            <a:extLst>
              <a:ext uri="{FF2B5EF4-FFF2-40B4-BE49-F238E27FC236}">
                <a16:creationId xmlns:a16="http://schemas.microsoft.com/office/drawing/2014/main" id="{340B0E1E-94E0-BC48-ADE2-14C724C71A03}"/>
              </a:ext>
            </a:extLst>
          </p:cNvPr>
          <p:cNvSpPr>
            <a:spLocks noGrp="1"/>
          </p:cNvSpPr>
          <p:nvPr>
            <p:ph type="body" sz="quarter" idx="10"/>
          </p:nvPr>
        </p:nvSpPr>
        <p:spPr>
          <a:xfrm>
            <a:off x="5715000" y="4743450"/>
            <a:ext cx="3048000" cy="273844"/>
          </a:xfrm>
        </p:spPr>
        <p:txBody>
          <a:bodyPr/>
          <a:lstStyle/>
          <a:p>
            <a:r>
              <a:rPr lang="en-US" dirty="0"/>
              <a:t>Department of Computer Science</a:t>
            </a:r>
          </a:p>
        </p:txBody>
      </p:sp>
      <p:sp>
        <p:nvSpPr>
          <p:cNvPr id="13" name="Content Placeholder 8">
            <a:extLst>
              <a:ext uri="{FF2B5EF4-FFF2-40B4-BE49-F238E27FC236}">
                <a16:creationId xmlns:a16="http://schemas.microsoft.com/office/drawing/2014/main" id="{1695CB13-C288-514F-8DF1-D89B35960E6E}"/>
              </a:ext>
            </a:extLst>
          </p:cNvPr>
          <p:cNvSpPr txBox="1">
            <a:spLocks/>
          </p:cNvSpPr>
          <p:nvPr/>
        </p:nvSpPr>
        <p:spPr bwMode="auto">
          <a:xfrm>
            <a:off x="304800" y="4301289"/>
            <a:ext cx="2562726" cy="3321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8102E"/>
              </a:buClr>
              <a:buSzPct val="80000"/>
              <a:buFont typeface="Times" charset="0"/>
              <a:buChar char="•"/>
              <a:defRPr sz="2600">
                <a:solidFill>
                  <a:srgbClr val="6E6259"/>
                </a:solidFill>
                <a:latin typeface="+mn-lt"/>
                <a:ea typeface="+mn-ea"/>
                <a:cs typeface="+mn-cs"/>
              </a:defRPr>
            </a:lvl1pPr>
            <a:lvl2pPr marL="742950" indent="-28575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marL="0" indent="0" eaLnBrk="1" hangingPunct="1">
              <a:buNone/>
            </a:pPr>
            <a:r>
              <a:rPr lang="en-US" sz="1200" dirty="0">
                <a:hlinkClick r:id="rId3"/>
              </a:rPr>
              <a:t>https://octoverse.github.com/projects</a:t>
            </a:r>
            <a:endParaRPr lang="en-US" sz="1200" kern="0" dirty="0"/>
          </a:p>
        </p:txBody>
      </p:sp>
      <p:sp>
        <p:nvSpPr>
          <p:cNvPr id="14" name="Rectangle 13">
            <a:extLst>
              <a:ext uri="{FF2B5EF4-FFF2-40B4-BE49-F238E27FC236}">
                <a16:creationId xmlns:a16="http://schemas.microsoft.com/office/drawing/2014/main" id="{03BCBEC1-0A56-8245-AE52-52FFF8FB4FBA}"/>
              </a:ext>
            </a:extLst>
          </p:cNvPr>
          <p:cNvSpPr/>
          <p:nvPr/>
        </p:nvSpPr>
        <p:spPr>
          <a:xfrm>
            <a:off x="166566" y="4096385"/>
            <a:ext cx="3138366" cy="338554"/>
          </a:xfrm>
          <a:prstGeom prst="rect">
            <a:avLst/>
          </a:prstGeom>
        </p:spPr>
        <p:txBody>
          <a:bodyPr wrap="square">
            <a:spAutoFit/>
          </a:bodyPr>
          <a:lstStyle/>
          <a:p>
            <a:r>
              <a:rPr lang="en-US" sz="1600" dirty="0"/>
              <a:t>Top languages over time in GitHub</a:t>
            </a:r>
          </a:p>
        </p:txBody>
      </p:sp>
      <p:sp>
        <p:nvSpPr>
          <p:cNvPr id="15" name="Content Placeholder 8">
            <a:extLst>
              <a:ext uri="{FF2B5EF4-FFF2-40B4-BE49-F238E27FC236}">
                <a16:creationId xmlns:a16="http://schemas.microsoft.com/office/drawing/2014/main" id="{3657F8C3-6428-AA46-BAD7-F0AC1290B30A}"/>
              </a:ext>
            </a:extLst>
          </p:cNvPr>
          <p:cNvSpPr txBox="1">
            <a:spLocks/>
          </p:cNvSpPr>
          <p:nvPr/>
        </p:nvSpPr>
        <p:spPr bwMode="auto">
          <a:xfrm>
            <a:off x="4792579" y="4301289"/>
            <a:ext cx="4343399" cy="3321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8102E"/>
              </a:buClr>
              <a:buSzPct val="80000"/>
              <a:buFont typeface="Times" charset="0"/>
              <a:buChar char="•"/>
              <a:defRPr sz="2600">
                <a:solidFill>
                  <a:srgbClr val="6E6259"/>
                </a:solidFill>
                <a:latin typeface="+mn-lt"/>
                <a:ea typeface="+mn-ea"/>
                <a:cs typeface="+mn-cs"/>
              </a:defRPr>
            </a:lvl1pPr>
            <a:lvl2pPr marL="742950" indent="-28575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8102E"/>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marL="0" indent="0" eaLnBrk="1" hangingPunct="1">
              <a:buNone/>
            </a:pPr>
            <a:r>
              <a:rPr lang="en-US" sz="1200" dirty="0">
                <a:hlinkClick r:id="rId4"/>
              </a:rPr>
              <a:t>https://stackoverflow.blog/2017/09/06/incredible-growth-python/</a:t>
            </a:r>
            <a:endParaRPr lang="en-US" sz="1200" kern="0" dirty="0"/>
          </a:p>
        </p:txBody>
      </p:sp>
      <p:pic>
        <p:nvPicPr>
          <p:cNvPr id="17" name="Picture 16">
            <a:extLst>
              <a:ext uri="{FF2B5EF4-FFF2-40B4-BE49-F238E27FC236}">
                <a16:creationId xmlns:a16="http://schemas.microsoft.com/office/drawing/2014/main" id="{48B7349C-93C9-8E4C-92DC-9015AB2B8590}"/>
              </a:ext>
            </a:extLst>
          </p:cNvPr>
          <p:cNvPicPr>
            <a:picLocks noChangeAspect="1"/>
          </p:cNvPicPr>
          <p:nvPr/>
        </p:nvPicPr>
        <p:blipFill>
          <a:blip r:embed="rId5"/>
          <a:stretch>
            <a:fillRect/>
          </a:stretch>
        </p:blipFill>
        <p:spPr>
          <a:xfrm>
            <a:off x="4636740" y="846740"/>
            <a:ext cx="4186989" cy="3153276"/>
          </a:xfrm>
          <a:prstGeom prst="rect">
            <a:avLst/>
          </a:prstGeom>
        </p:spPr>
      </p:pic>
      <p:sp>
        <p:nvSpPr>
          <p:cNvPr id="20" name="Rectangle 19">
            <a:extLst>
              <a:ext uri="{FF2B5EF4-FFF2-40B4-BE49-F238E27FC236}">
                <a16:creationId xmlns:a16="http://schemas.microsoft.com/office/drawing/2014/main" id="{A6DAD0D2-1896-E941-A62D-14B5D20539EB}"/>
              </a:ext>
            </a:extLst>
          </p:cNvPr>
          <p:cNvSpPr/>
          <p:nvPr/>
        </p:nvSpPr>
        <p:spPr>
          <a:xfrm>
            <a:off x="4604083" y="4096385"/>
            <a:ext cx="4720389" cy="338554"/>
          </a:xfrm>
          <a:prstGeom prst="rect">
            <a:avLst/>
          </a:prstGeom>
        </p:spPr>
        <p:txBody>
          <a:bodyPr wrap="square">
            <a:spAutoFit/>
          </a:bodyPr>
          <a:lstStyle/>
          <a:p>
            <a:r>
              <a:rPr lang="en-US" sz="1600" dirty="0"/>
              <a:t>Growth of programming languages in </a:t>
            </a:r>
            <a:r>
              <a:rPr lang="en-US" sz="1600" dirty="0" err="1"/>
              <a:t>StackOverflow</a:t>
            </a:r>
            <a:endParaRPr lang="en-US" sz="1600" dirty="0"/>
          </a:p>
        </p:txBody>
      </p:sp>
      <p:pic>
        <p:nvPicPr>
          <p:cNvPr id="23" name="Picture 22">
            <a:extLst>
              <a:ext uri="{FF2B5EF4-FFF2-40B4-BE49-F238E27FC236}">
                <a16:creationId xmlns:a16="http://schemas.microsoft.com/office/drawing/2014/main" id="{9AEE818F-9471-9F46-BBD5-E8D6AFCD2842}"/>
              </a:ext>
            </a:extLst>
          </p:cNvPr>
          <p:cNvPicPr>
            <a:picLocks noChangeAspect="1"/>
          </p:cNvPicPr>
          <p:nvPr/>
        </p:nvPicPr>
        <p:blipFill>
          <a:blip r:embed="rId6"/>
          <a:stretch>
            <a:fillRect/>
          </a:stretch>
        </p:blipFill>
        <p:spPr>
          <a:xfrm>
            <a:off x="166566" y="974271"/>
            <a:ext cx="3576317" cy="2981812"/>
          </a:xfrm>
          <a:prstGeom prst="rect">
            <a:avLst/>
          </a:prstGeom>
        </p:spPr>
      </p:pic>
      <p:sp>
        <p:nvSpPr>
          <p:cNvPr id="3" name="Rectangle 2">
            <a:extLst>
              <a:ext uri="{FF2B5EF4-FFF2-40B4-BE49-F238E27FC236}">
                <a16:creationId xmlns:a16="http://schemas.microsoft.com/office/drawing/2014/main" id="{41FA9F16-74ED-EA45-A25B-A7E033004EB6}"/>
              </a:ext>
            </a:extLst>
          </p:cNvPr>
          <p:cNvSpPr/>
          <p:nvPr/>
        </p:nvSpPr>
        <p:spPr bwMode="auto">
          <a:xfrm>
            <a:off x="3304932" y="1809750"/>
            <a:ext cx="481015" cy="228600"/>
          </a:xfrm>
          <a:prstGeom prst="rect">
            <a:avLst/>
          </a:prstGeom>
          <a:solidFill>
            <a:srgbClr val="92D050">
              <a:alpha val="10000"/>
            </a:srgbClr>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343131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9E39-1CC2-7D42-9A4C-640964C73DB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E4699DD-16FF-F54C-A53A-B5F5DABEA903}"/>
              </a:ext>
            </a:extLst>
          </p:cNvPr>
          <p:cNvSpPr>
            <a:spLocks noGrp="1"/>
          </p:cNvSpPr>
          <p:nvPr>
            <p:ph idx="1"/>
          </p:nvPr>
        </p:nvSpPr>
        <p:spPr>
          <a:xfrm>
            <a:off x="838200" y="800100"/>
            <a:ext cx="8305800" cy="3759994"/>
          </a:xfrm>
        </p:spPr>
        <p:txBody>
          <a:bodyPr/>
          <a:lstStyle/>
          <a:p>
            <a:r>
              <a:rPr lang="en-US" dirty="0"/>
              <a:t>Lots of Data Science (DS) software</a:t>
            </a:r>
          </a:p>
          <a:p>
            <a:r>
              <a:rPr lang="en-US" i="1" dirty="0"/>
              <a:t>Python</a:t>
            </a:r>
            <a:r>
              <a:rPr lang="en-US" dirty="0"/>
              <a:t> is one of the most used languages in DS</a:t>
            </a:r>
          </a:p>
          <a:p>
            <a:pPr lvl="1"/>
            <a:r>
              <a:rPr lang="en-US" sz="2000" dirty="0"/>
              <a:t>Lots of packages, easy-to-learn</a:t>
            </a:r>
          </a:p>
          <a:p>
            <a:r>
              <a:rPr lang="en-US" b="1" dirty="0"/>
              <a:t>MSR</a:t>
            </a:r>
            <a:r>
              <a:rPr lang="en-US" dirty="0"/>
              <a:t> have been very successful in software engineering</a:t>
            </a:r>
          </a:p>
          <a:p>
            <a:r>
              <a:rPr lang="en-US" dirty="0"/>
              <a:t>Availability of benchmarks has historically accelerated research on a topic</a:t>
            </a:r>
          </a:p>
          <a:p>
            <a:pPr lvl="1"/>
            <a:r>
              <a:rPr lang="en-US" sz="2000" dirty="0"/>
              <a:t>e.g., </a:t>
            </a:r>
            <a:r>
              <a:rPr lang="en-US" sz="2000" dirty="0" err="1"/>
              <a:t>Allamanis</a:t>
            </a:r>
            <a:r>
              <a:rPr lang="en-US" sz="2000" dirty="0"/>
              <a:t> and Sutton's Java, DaCapo [1], </a:t>
            </a:r>
            <a:r>
              <a:rPr lang="en-US" sz="2000" dirty="0" err="1"/>
              <a:t>Qualitas</a:t>
            </a:r>
            <a:r>
              <a:rPr lang="en-US" sz="2000" dirty="0"/>
              <a:t> [2], etc.</a:t>
            </a:r>
          </a:p>
          <a:p>
            <a:pPr marL="457200" lvl="1" indent="0">
              <a:buNone/>
            </a:pPr>
            <a:endParaRPr lang="en-US" sz="800" dirty="0"/>
          </a:p>
          <a:p>
            <a:pPr marL="457200" lvl="1" indent="0">
              <a:buNone/>
            </a:pPr>
            <a:r>
              <a:rPr lang="en-US" sz="800" dirty="0"/>
              <a:t>[1] S. M. Blackburn, R. Garner, C. Hoffmann, A. M. </a:t>
            </a:r>
            <a:r>
              <a:rPr lang="en-US" sz="800" dirty="0" err="1"/>
              <a:t>Khang</a:t>
            </a:r>
            <a:r>
              <a:rPr lang="en-US" sz="800" dirty="0"/>
              <a:t>, K. S. McKinley, R. </a:t>
            </a:r>
            <a:r>
              <a:rPr lang="en-US" sz="800" dirty="0" err="1"/>
              <a:t>Bentzur</a:t>
            </a:r>
            <a:r>
              <a:rPr lang="en-US" sz="800" dirty="0"/>
              <a:t>, A. Diwan, D. Feinberg, D. Frampton, S. Z. Guyer et al., “The DaCapo benchmarks: Java benchmarking development and analysis,” in ACM </a:t>
            </a:r>
            <a:r>
              <a:rPr lang="en-US" sz="800" dirty="0" err="1"/>
              <a:t>Sigplan</a:t>
            </a:r>
            <a:r>
              <a:rPr lang="en-US" sz="800" dirty="0"/>
              <a:t> Notices, vol. 41, no. 10. ACM, 2006</a:t>
            </a:r>
          </a:p>
          <a:p>
            <a:pPr marL="457200" lvl="1" indent="0">
              <a:buNone/>
            </a:pPr>
            <a:r>
              <a:rPr lang="en-US" sz="800" dirty="0"/>
              <a:t>[2] </a:t>
            </a:r>
            <a:r>
              <a:rPr lang="en-US" sz="800" dirty="0" err="1"/>
              <a:t>E.Tempero,C.Anslow,J.Dietrich,T.Han,J.Li,M.Lumpe,H.Melton</a:t>
            </a:r>
            <a:r>
              <a:rPr lang="en-US" sz="800" dirty="0"/>
              <a:t>, and J. Noble, “The </a:t>
            </a:r>
            <a:r>
              <a:rPr lang="en-US" sz="800" dirty="0" err="1"/>
              <a:t>Qualitas</a:t>
            </a:r>
            <a:r>
              <a:rPr lang="en-US" sz="800" dirty="0"/>
              <a:t> corpus: A curated collection of Java code for empirical studies,” in Software Engineering Conference (APSEC), 2010 17th Asia Pacific. IEEE, 2010</a:t>
            </a:r>
          </a:p>
        </p:txBody>
      </p:sp>
      <p:sp>
        <p:nvSpPr>
          <p:cNvPr id="4" name="Slide Number Placeholder 3">
            <a:extLst>
              <a:ext uri="{FF2B5EF4-FFF2-40B4-BE49-F238E27FC236}">
                <a16:creationId xmlns:a16="http://schemas.microsoft.com/office/drawing/2014/main" id="{4C1BA768-2C77-3F45-9BB3-454536ACD547}"/>
              </a:ext>
            </a:extLst>
          </p:cNvPr>
          <p:cNvSpPr>
            <a:spLocks noGrp="1"/>
          </p:cNvSpPr>
          <p:nvPr>
            <p:ph type="sldNum" sz="quarter" idx="4"/>
          </p:nvPr>
        </p:nvSpPr>
        <p:spPr/>
        <p:txBody>
          <a:bodyPr/>
          <a:lstStyle/>
          <a:p>
            <a:fld id="{179A9A4E-4C82-4D44-9372-C31BB3818094}" type="slidenum">
              <a:rPr lang="en-US" smtClean="0"/>
              <a:pPr/>
              <a:t>5</a:t>
            </a:fld>
            <a:endParaRPr lang="en-US" dirty="0"/>
          </a:p>
        </p:txBody>
      </p:sp>
      <p:sp>
        <p:nvSpPr>
          <p:cNvPr id="5" name="Text Placeholder 4">
            <a:extLst>
              <a:ext uri="{FF2B5EF4-FFF2-40B4-BE49-F238E27FC236}">
                <a16:creationId xmlns:a16="http://schemas.microsoft.com/office/drawing/2014/main" id="{340B0E1E-94E0-BC48-ADE2-14C724C71A03}"/>
              </a:ext>
            </a:extLst>
          </p:cNvPr>
          <p:cNvSpPr>
            <a:spLocks noGrp="1"/>
          </p:cNvSpPr>
          <p:nvPr>
            <p:ph type="body" sz="quarter" idx="10"/>
          </p:nvPr>
        </p:nvSpPr>
        <p:spPr>
          <a:xfrm>
            <a:off x="5715000" y="4743450"/>
            <a:ext cx="3048000" cy="273844"/>
          </a:xfrm>
        </p:spPr>
        <p:txBody>
          <a:bodyPr/>
          <a:lstStyle/>
          <a:p>
            <a:r>
              <a:rPr lang="en-US" dirty="0"/>
              <a:t>Department of Computer Science</a:t>
            </a:r>
          </a:p>
        </p:txBody>
      </p:sp>
    </p:spTree>
    <p:extLst>
      <p:ext uri="{BB962C8B-B14F-4D97-AF65-F5344CB8AC3E}">
        <p14:creationId xmlns:p14="http://schemas.microsoft.com/office/powerpoint/2010/main" val="213472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a:xfrm>
            <a:off x="838200" y="800100"/>
            <a:ext cx="5181600" cy="3759994"/>
          </a:xfrm>
        </p:spPr>
        <p:txBody>
          <a:bodyPr/>
          <a:lstStyle/>
          <a:p>
            <a:pPr marL="514350" indent="-514350">
              <a:buFont typeface="+mj-lt"/>
              <a:buAutoNum type="arabicPeriod"/>
            </a:pPr>
            <a:r>
              <a:rPr lang="en-US" dirty="0"/>
              <a:t>A large dataset for analyzing </a:t>
            </a:r>
            <a:r>
              <a:rPr lang="en-US" i="1" dirty="0"/>
              <a:t>Python </a:t>
            </a:r>
            <a:r>
              <a:rPr lang="en-US" dirty="0"/>
              <a:t>DS projects</a:t>
            </a:r>
          </a:p>
          <a:p>
            <a:pPr marL="514350" indent="-514350">
              <a:buFont typeface="+mj-lt"/>
              <a:buAutoNum type="arabicPeriod"/>
            </a:pPr>
            <a:r>
              <a:rPr lang="en-US" dirty="0"/>
              <a:t>Efficiently store the dataset in Hadoop sequence file</a:t>
            </a:r>
          </a:p>
          <a:p>
            <a:pPr lvl="1"/>
            <a:r>
              <a:rPr lang="en-US" sz="2000" dirty="0"/>
              <a:t>make it memory efficient and</a:t>
            </a:r>
          </a:p>
          <a:p>
            <a:pPr lvl="1"/>
            <a:r>
              <a:rPr lang="en-US" sz="2000" dirty="0"/>
              <a:t>parallelly accessible</a:t>
            </a:r>
          </a:p>
          <a:p>
            <a:pPr marL="514350" indent="-514350">
              <a:buFont typeface="+mj-lt"/>
              <a:buAutoNum type="arabicPeriod"/>
            </a:pPr>
            <a:r>
              <a:rPr lang="en-US" dirty="0"/>
              <a:t>Dataset is publicly available on </a:t>
            </a:r>
            <a:r>
              <a:rPr lang="en-US" i="1" dirty="0"/>
              <a:t>Boa </a:t>
            </a:r>
            <a:r>
              <a:rPr lang="en-US" dirty="0"/>
              <a:t>infrastructure</a:t>
            </a:r>
          </a:p>
        </p:txBody>
      </p:sp>
      <p:sp>
        <p:nvSpPr>
          <p:cNvPr id="4" name="Slide Number Placeholder 3"/>
          <p:cNvSpPr>
            <a:spLocks noGrp="1"/>
          </p:cNvSpPr>
          <p:nvPr>
            <p:ph type="sldNum" sz="quarter" idx="4"/>
          </p:nvPr>
        </p:nvSpPr>
        <p:spPr/>
        <p:txBody>
          <a:bodyPr/>
          <a:lstStyle/>
          <a:p>
            <a:fld id="{179A9A4E-4C82-4D44-9372-C31BB3818094}" type="slidenum">
              <a:rPr lang="en-US" smtClean="0"/>
              <a:pPr/>
              <a:t>6</a:t>
            </a:fld>
            <a:endParaRPr lang="en-US" dirty="0"/>
          </a:p>
        </p:txBody>
      </p:sp>
      <p:sp>
        <p:nvSpPr>
          <p:cNvPr id="5" name="Text Placeholder 4"/>
          <p:cNvSpPr>
            <a:spLocks noGrp="1"/>
          </p:cNvSpPr>
          <p:nvPr>
            <p:ph type="body" sz="quarter" idx="10"/>
          </p:nvPr>
        </p:nvSpPr>
        <p:spPr>
          <a:xfrm>
            <a:off x="5562600" y="4743450"/>
            <a:ext cx="3200400" cy="285750"/>
          </a:xfrm>
        </p:spPr>
        <p:txBody>
          <a:bodyPr/>
          <a:lstStyle/>
          <a:p>
            <a:r>
              <a:rPr lang="en-US" dirty="0"/>
              <a:t>Department of Computer Science</a:t>
            </a:r>
          </a:p>
        </p:txBody>
      </p:sp>
      <p:pic>
        <p:nvPicPr>
          <p:cNvPr id="10" name="Picture 9">
            <a:extLst>
              <a:ext uri="{FF2B5EF4-FFF2-40B4-BE49-F238E27FC236}">
                <a16:creationId xmlns:a16="http://schemas.microsoft.com/office/drawing/2014/main" id="{BA3ED003-EC4A-454A-B17D-13EA9C7E5386}"/>
              </a:ext>
            </a:extLst>
          </p:cNvPr>
          <p:cNvPicPr>
            <a:picLocks noChangeAspect="1"/>
          </p:cNvPicPr>
          <p:nvPr/>
        </p:nvPicPr>
        <p:blipFill>
          <a:blip r:embed="rId3"/>
          <a:stretch>
            <a:fillRect/>
          </a:stretch>
        </p:blipFill>
        <p:spPr>
          <a:xfrm>
            <a:off x="6248400" y="665080"/>
            <a:ext cx="2743720" cy="3429650"/>
          </a:xfrm>
          <a:prstGeom prst="rect">
            <a:avLst/>
          </a:prstGeom>
        </p:spPr>
      </p:pic>
    </p:spTree>
    <p:extLst>
      <p:ext uri="{BB962C8B-B14F-4D97-AF65-F5344CB8AC3E}">
        <p14:creationId xmlns:p14="http://schemas.microsoft.com/office/powerpoint/2010/main" val="59300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Metrics</a:t>
            </a:r>
          </a:p>
        </p:txBody>
      </p:sp>
      <p:sp>
        <p:nvSpPr>
          <p:cNvPr id="4" name="Slide Number Placeholder 3"/>
          <p:cNvSpPr>
            <a:spLocks noGrp="1"/>
          </p:cNvSpPr>
          <p:nvPr>
            <p:ph type="sldNum" sz="quarter" idx="4"/>
          </p:nvPr>
        </p:nvSpPr>
        <p:spPr/>
        <p:txBody>
          <a:bodyPr/>
          <a:lstStyle/>
          <a:p>
            <a:fld id="{179A9A4E-4C82-4D44-9372-C31BB3818094}" type="slidenum">
              <a:rPr lang="en-US" smtClean="0"/>
              <a:pPr/>
              <a:t>7</a:t>
            </a:fld>
            <a:endParaRPr lang="en-US" dirty="0"/>
          </a:p>
        </p:txBody>
      </p:sp>
      <p:sp>
        <p:nvSpPr>
          <p:cNvPr id="5" name="Text Placeholder 4"/>
          <p:cNvSpPr>
            <a:spLocks noGrp="1"/>
          </p:cNvSpPr>
          <p:nvPr>
            <p:ph type="body" sz="quarter" idx="10"/>
          </p:nvPr>
        </p:nvSpPr>
        <p:spPr>
          <a:xfrm>
            <a:off x="5562600" y="4743450"/>
            <a:ext cx="3200400" cy="285750"/>
          </a:xfrm>
        </p:spPr>
        <p:txBody>
          <a:bodyPr/>
          <a:lstStyle/>
          <a:p>
            <a:r>
              <a:rPr lang="en-US" dirty="0"/>
              <a:t>Department of Computer Science</a:t>
            </a:r>
          </a:p>
        </p:txBody>
      </p:sp>
      <p:pic>
        <p:nvPicPr>
          <p:cNvPr id="7" name="Picture 6">
            <a:extLst>
              <a:ext uri="{FF2B5EF4-FFF2-40B4-BE49-F238E27FC236}">
                <a16:creationId xmlns:a16="http://schemas.microsoft.com/office/drawing/2014/main" id="{970E3767-FCFD-D741-9B01-66C87FFEBFBB}"/>
              </a:ext>
            </a:extLst>
          </p:cNvPr>
          <p:cNvPicPr>
            <a:picLocks noChangeAspect="1"/>
          </p:cNvPicPr>
          <p:nvPr/>
        </p:nvPicPr>
        <p:blipFill>
          <a:blip r:embed="rId3"/>
          <a:stretch>
            <a:fillRect/>
          </a:stretch>
        </p:blipFill>
        <p:spPr>
          <a:xfrm>
            <a:off x="3549309" y="2226129"/>
            <a:ext cx="5213691" cy="1970562"/>
          </a:xfrm>
          <a:prstGeom prst="rect">
            <a:avLst/>
          </a:prstGeom>
        </p:spPr>
      </p:pic>
      <p:sp>
        <p:nvSpPr>
          <p:cNvPr id="8" name="Content Placeholder 2">
            <a:extLst>
              <a:ext uri="{FF2B5EF4-FFF2-40B4-BE49-F238E27FC236}">
                <a16:creationId xmlns:a16="http://schemas.microsoft.com/office/drawing/2014/main" id="{F6C54952-472B-2F44-B8BD-0C13FA7FCF4B}"/>
              </a:ext>
            </a:extLst>
          </p:cNvPr>
          <p:cNvSpPr>
            <a:spLocks noGrp="1"/>
          </p:cNvSpPr>
          <p:nvPr>
            <p:ph idx="1"/>
          </p:nvPr>
        </p:nvSpPr>
        <p:spPr>
          <a:xfrm>
            <a:off x="838200" y="800100"/>
            <a:ext cx="7620000" cy="1390650"/>
          </a:xfrm>
        </p:spPr>
        <p:txBody>
          <a:bodyPr/>
          <a:lstStyle/>
          <a:p>
            <a:r>
              <a:rPr lang="en-US" sz="2000" dirty="0"/>
              <a:t>Top rated projects: </a:t>
            </a:r>
            <a:r>
              <a:rPr lang="en-US" sz="2000" dirty="0" err="1"/>
              <a:t>Tensorflow</a:t>
            </a:r>
            <a:r>
              <a:rPr lang="en-US" sz="2000" dirty="0"/>
              <a:t>, </a:t>
            </a:r>
            <a:r>
              <a:rPr lang="en-US" sz="2000" dirty="0" err="1"/>
              <a:t>Keras</a:t>
            </a:r>
            <a:r>
              <a:rPr lang="en-US" sz="2000" dirty="0"/>
              <a:t>, Pandas, Spacy, Theano etc.</a:t>
            </a:r>
          </a:p>
          <a:p>
            <a:r>
              <a:rPr lang="en-US" sz="2000" dirty="0"/>
              <a:t>Projects use at least 33 DS libraries including </a:t>
            </a:r>
            <a:r>
              <a:rPr lang="en-US" sz="2000" dirty="0" err="1"/>
              <a:t>Pytroch</a:t>
            </a:r>
            <a:r>
              <a:rPr lang="en-US" sz="2000" dirty="0"/>
              <a:t>, Caffe, </a:t>
            </a:r>
            <a:r>
              <a:rPr lang="en-US" sz="2000" dirty="0" err="1"/>
              <a:t>Keras</a:t>
            </a:r>
            <a:r>
              <a:rPr lang="en-US" sz="2000" dirty="0"/>
              <a:t>, </a:t>
            </a:r>
            <a:r>
              <a:rPr lang="en-US" sz="2000" dirty="0" err="1"/>
              <a:t>Tensorflow</a:t>
            </a:r>
            <a:r>
              <a:rPr lang="en-US" sz="2000" dirty="0"/>
              <a:t>, </a:t>
            </a:r>
            <a:r>
              <a:rPr lang="en-US" sz="2000" dirty="0" err="1"/>
              <a:t>XGBoost</a:t>
            </a:r>
            <a:r>
              <a:rPr lang="en-US" sz="2000" dirty="0"/>
              <a:t>, NLTK etc.</a:t>
            </a:r>
          </a:p>
        </p:txBody>
      </p:sp>
      <p:pic>
        <p:nvPicPr>
          <p:cNvPr id="6" name="Picture 5">
            <a:extLst>
              <a:ext uri="{FF2B5EF4-FFF2-40B4-BE49-F238E27FC236}">
                <a16:creationId xmlns:a16="http://schemas.microsoft.com/office/drawing/2014/main" id="{61665AF7-0F1C-484A-8A66-962125427B3E}"/>
              </a:ext>
            </a:extLst>
          </p:cNvPr>
          <p:cNvPicPr>
            <a:picLocks noChangeAspect="1"/>
          </p:cNvPicPr>
          <p:nvPr/>
        </p:nvPicPr>
        <p:blipFill>
          <a:blip r:embed="rId4"/>
          <a:stretch>
            <a:fillRect/>
          </a:stretch>
        </p:blipFill>
        <p:spPr>
          <a:xfrm>
            <a:off x="509287" y="2068286"/>
            <a:ext cx="2652814" cy="2266950"/>
          </a:xfrm>
          <a:prstGeom prst="rect">
            <a:avLst/>
          </a:prstGeom>
        </p:spPr>
      </p:pic>
    </p:spTree>
    <p:extLst>
      <p:ext uri="{BB962C8B-B14F-4D97-AF65-F5344CB8AC3E}">
        <p14:creationId xmlns:p14="http://schemas.microsoft.com/office/powerpoint/2010/main" val="209840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09750"/>
            <a:ext cx="3657600" cy="857250"/>
          </a:xfrm>
        </p:spPr>
        <p:txBody>
          <a:bodyPr/>
          <a:lstStyle/>
          <a:p>
            <a:r>
              <a:rPr lang="en-US" dirty="0"/>
              <a:t>Methodology</a:t>
            </a:r>
          </a:p>
        </p:txBody>
      </p:sp>
      <p:sp>
        <p:nvSpPr>
          <p:cNvPr id="4" name="Slide Number Placeholder 3"/>
          <p:cNvSpPr>
            <a:spLocks noGrp="1"/>
          </p:cNvSpPr>
          <p:nvPr>
            <p:ph type="sldNum" sz="quarter" idx="4"/>
          </p:nvPr>
        </p:nvSpPr>
        <p:spPr/>
        <p:txBody>
          <a:bodyPr/>
          <a:lstStyle/>
          <a:p>
            <a:fld id="{179A9A4E-4C82-4D44-9372-C31BB3818094}" type="slidenum">
              <a:rPr lang="en-US" smtClean="0"/>
              <a:pPr/>
              <a:t>8</a:t>
            </a:fld>
            <a:endParaRPr lang="en-US" dirty="0"/>
          </a:p>
        </p:txBody>
      </p:sp>
      <p:sp>
        <p:nvSpPr>
          <p:cNvPr id="5" name="Text Placeholder 4"/>
          <p:cNvSpPr>
            <a:spLocks noGrp="1"/>
          </p:cNvSpPr>
          <p:nvPr>
            <p:ph type="body" sz="quarter" idx="10"/>
          </p:nvPr>
        </p:nvSpPr>
        <p:spPr>
          <a:xfrm>
            <a:off x="5562600" y="4743450"/>
            <a:ext cx="3200400" cy="285750"/>
          </a:xfrm>
        </p:spPr>
        <p:txBody>
          <a:bodyPr/>
          <a:lstStyle/>
          <a:p>
            <a:r>
              <a:rPr lang="en-US" dirty="0"/>
              <a:t>Department of Computer Science</a:t>
            </a:r>
          </a:p>
        </p:txBody>
      </p:sp>
      <p:pic>
        <p:nvPicPr>
          <p:cNvPr id="6" name="Picture 5">
            <a:extLst>
              <a:ext uri="{FF2B5EF4-FFF2-40B4-BE49-F238E27FC236}">
                <a16:creationId xmlns:a16="http://schemas.microsoft.com/office/drawing/2014/main" id="{47BF6EBC-0480-F846-A8F4-074AAF3FA1C5}"/>
              </a:ext>
            </a:extLst>
          </p:cNvPr>
          <p:cNvPicPr>
            <a:picLocks noChangeAspect="1"/>
          </p:cNvPicPr>
          <p:nvPr/>
        </p:nvPicPr>
        <p:blipFill>
          <a:blip r:embed="rId3"/>
          <a:stretch>
            <a:fillRect/>
          </a:stretch>
        </p:blipFill>
        <p:spPr>
          <a:xfrm>
            <a:off x="3200400" y="64294"/>
            <a:ext cx="4495800" cy="4495800"/>
          </a:xfrm>
          <a:prstGeom prst="rect">
            <a:avLst/>
          </a:prstGeom>
        </p:spPr>
      </p:pic>
    </p:spTree>
    <p:extLst>
      <p:ext uri="{BB962C8B-B14F-4D97-AF65-F5344CB8AC3E}">
        <p14:creationId xmlns:p14="http://schemas.microsoft.com/office/powerpoint/2010/main" val="318783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9E39-1CC2-7D42-9A4C-640964C73DB0}"/>
              </a:ext>
            </a:extLst>
          </p:cNvPr>
          <p:cNvSpPr>
            <a:spLocks noGrp="1"/>
          </p:cNvSpPr>
          <p:nvPr>
            <p:ph type="title"/>
          </p:nvPr>
        </p:nvSpPr>
        <p:spPr/>
        <p:txBody>
          <a:bodyPr/>
          <a:lstStyle/>
          <a:p>
            <a:r>
              <a:rPr lang="en-US" dirty="0"/>
              <a:t>What to Do with the Dataset</a:t>
            </a:r>
          </a:p>
        </p:txBody>
      </p:sp>
      <p:sp>
        <p:nvSpPr>
          <p:cNvPr id="4" name="Slide Number Placeholder 3">
            <a:extLst>
              <a:ext uri="{FF2B5EF4-FFF2-40B4-BE49-F238E27FC236}">
                <a16:creationId xmlns:a16="http://schemas.microsoft.com/office/drawing/2014/main" id="{4C1BA768-2C77-3F45-9BB3-454536ACD547}"/>
              </a:ext>
            </a:extLst>
          </p:cNvPr>
          <p:cNvSpPr>
            <a:spLocks noGrp="1"/>
          </p:cNvSpPr>
          <p:nvPr>
            <p:ph type="sldNum" sz="quarter" idx="4"/>
          </p:nvPr>
        </p:nvSpPr>
        <p:spPr/>
        <p:txBody>
          <a:bodyPr/>
          <a:lstStyle/>
          <a:p>
            <a:fld id="{179A9A4E-4C82-4D44-9372-C31BB3818094}" type="slidenum">
              <a:rPr lang="en-US" smtClean="0"/>
              <a:pPr/>
              <a:t>9</a:t>
            </a:fld>
            <a:endParaRPr lang="en-US" dirty="0"/>
          </a:p>
        </p:txBody>
      </p:sp>
      <p:sp>
        <p:nvSpPr>
          <p:cNvPr id="5" name="Text Placeholder 4">
            <a:extLst>
              <a:ext uri="{FF2B5EF4-FFF2-40B4-BE49-F238E27FC236}">
                <a16:creationId xmlns:a16="http://schemas.microsoft.com/office/drawing/2014/main" id="{340B0E1E-94E0-BC48-ADE2-14C724C71A03}"/>
              </a:ext>
            </a:extLst>
          </p:cNvPr>
          <p:cNvSpPr>
            <a:spLocks noGrp="1"/>
          </p:cNvSpPr>
          <p:nvPr>
            <p:ph type="body" sz="quarter" idx="10"/>
          </p:nvPr>
        </p:nvSpPr>
        <p:spPr>
          <a:xfrm>
            <a:off x="5715000" y="4743450"/>
            <a:ext cx="3048000" cy="273844"/>
          </a:xfrm>
        </p:spPr>
        <p:txBody>
          <a:bodyPr/>
          <a:lstStyle/>
          <a:p>
            <a:r>
              <a:rPr lang="en-US" dirty="0"/>
              <a:t>Department of Computer Science</a:t>
            </a:r>
          </a:p>
        </p:txBody>
      </p:sp>
      <p:pic>
        <p:nvPicPr>
          <p:cNvPr id="8" name="Picture 7">
            <a:extLst>
              <a:ext uri="{FF2B5EF4-FFF2-40B4-BE49-F238E27FC236}">
                <a16:creationId xmlns:a16="http://schemas.microsoft.com/office/drawing/2014/main" id="{759CF98B-D66F-1041-B204-9F9D066CA5A3}"/>
              </a:ext>
            </a:extLst>
          </p:cNvPr>
          <p:cNvPicPr>
            <a:picLocks noChangeAspect="1"/>
          </p:cNvPicPr>
          <p:nvPr/>
        </p:nvPicPr>
        <p:blipFill>
          <a:blip r:embed="rId3"/>
          <a:stretch>
            <a:fillRect/>
          </a:stretch>
        </p:blipFill>
        <p:spPr>
          <a:xfrm>
            <a:off x="2209800" y="846202"/>
            <a:ext cx="5410200" cy="3612349"/>
          </a:xfrm>
          <a:prstGeom prst="rect">
            <a:avLst/>
          </a:prstGeom>
        </p:spPr>
      </p:pic>
    </p:spTree>
    <p:extLst>
      <p:ext uri="{BB962C8B-B14F-4D97-AF65-F5344CB8AC3E}">
        <p14:creationId xmlns:p14="http://schemas.microsoft.com/office/powerpoint/2010/main" val="2860527907"/>
      </p:ext>
    </p:extLst>
  </p:cSld>
  <p:clrMapOvr>
    <a:masterClrMapping/>
  </p:clrMapOvr>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PowerPoint.pot</Template>
  <TotalTime>2370</TotalTime>
  <Words>1029</Words>
  <Application>Microsoft Macintosh PowerPoint</Application>
  <PresentationFormat>On-screen Show (16:9)</PresentationFormat>
  <Paragraphs>133</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Times</vt:lpstr>
      <vt:lpstr>Univers 65</vt:lpstr>
      <vt:lpstr>Univers 67 CondensedBold</vt:lpstr>
      <vt:lpstr>PowerPoint</vt:lpstr>
      <vt:lpstr>Boa Meets Python: A Boa Dataset of Data Science Software in Python Language </vt:lpstr>
      <vt:lpstr>Data Science Everywhere</vt:lpstr>
      <vt:lpstr>Data Science Everywhere</vt:lpstr>
      <vt:lpstr>Python in Data Science</vt:lpstr>
      <vt:lpstr>Motivation</vt:lpstr>
      <vt:lpstr>Contributions</vt:lpstr>
      <vt:lpstr>Dataset Metrics</vt:lpstr>
      <vt:lpstr>Methodology</vt:lpstr>
      <vt:lpstr>What to Do with the Dataset</vt:lpstr>
      <vt:lpstr>Summary</vt:lpstr>
      <vt:lpstr>PowerPoint Presentation</vt:lpstr>
      <vt:lpstr>Boa - Mining Large Scale Software Repositories </vt:lpstr>
      <vt:lpstr>Boa Web Based Interface</vt:lpstr>
      <vt:lpstr>Data Schema</vt:lpstr>
      <vt:lpstr>Applications - API usage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Jill Thomasson</dc:creator>
  <cp:lastModifiedBy>Microsoft Office User</cp:lastModifiedBy>
  <cp:revision>76</cp:revision>
  <dcterms:created xsi:type="dcterms:W3CDTF">2018-04-04T18:20:04Z</dcterms:created>
  <dcterms:modified xsi:type="dcterms:W3CDTF">2019-05-26T05:05:58Z</dcterms:modified>
</cp:coreProperties>
</file>