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71" r:id="rId5"/>
    <p:sldId id="269" r:id="rId6"/>
    <p:sldId id="272" r:id="rId7"/>
    <p:sldId id="273" r:id="rId8"/>
    <p:sldId id="276" r:id="rId9"/>
    <p:sldId id="274" r:id="rId10"/>
    <p:sldId id="278" r:id="rId11"/>
    <p:sldId id="279" r:id="rId12"/>
    <p:sldId id="280" r:id="rId13"/>
    <p:sldId id="283" r:id="rId14"/>
    <p:sldId id="281" r:id="rId15"/>
    <p:sldId id="284" r:id="rId16"/>
    <p:sldId id="285" r:id="rId17"/>
    <p:sldId id="28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5B7A5-5996-9645-9664-175977C33F2C}" v="17" dt="2022-08-21T20:43:17.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9"/>
    <p:restoredTop sz="96547"/>
  </p:normalViewPr>
  <p:slideViewPr>
    <p:cSldViewPr snapToGrid="0">
      <p:cViewPr>
        <p:scale>
          <a:sx n="96" d="100"/>
          <a:sy n="96" d="100"/>
        </p:scale>
        <p:origin x="57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Benjamin Prud’homme</a:t>
            </a:r>
          </a:p>
          <a:p>
            <a:r>
              <a:rPr lang="en-US" sz="2800" b="1" dirty="0"/>
              <a:t>&lt;Date&gt;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5a) Population vs. Users By City</a:t>
            </a:r>
            <a:endParaRPr lang="en-US" sz="3600" b="1" dirty="0">
              <a:solidFill>
                <a:schemeClr val="accent2"/>
              </a:solidFill>
              <a:latin typeface="+mn-lt"/>
              <a:cs typeface="Calibri" panose="020F0502020204030204" pitchFamily="34" charset="0"/>
            </a:endParaRPr>
          </a:p>
        </p:txBody>
      </p:sp>
      <p:pic>
        <p:nvPicPr>
          <p:cNvPr id="5" name="Picture 4">
            <a:extLst>
              <a:ext uri="{FF2B5EF4-FFF2-40B4-BE49-F238E27FC236}">
                <a16:creationId xmlns:a16="http://schemas.microsoft.com/office/drawing/2014/main" id="{AE75364A-0818-DCD4-4972-DDAF0142DB45}"/>
              </a:ext>
            </a:extLst>
          </p:cNvPr>
          <p:cNvPicPr>
            <a:picLocks noChangeAspect="1"/>
          </p:cNvPicPr>
          <p:nvPr/>
        </p:nvPicPr>
        <p:blipFill>
          <a:blip r:embed="rId2"/>
          <a:stretch>
            <a:fillRect/>
          </a:stretch>
        </p:blipFill>
        <p:spPr>
          <a:xfrm>
            <a:off x="1321280" y="1825625"/>
            <a:ext cx="8992079" cy="4445521"/>
          </a:xfrm>
          <a:prstGeom prst="rect">
            <a:avLst/>
          </a:prstGeom>
        </p:spPr>
      </p:pic>
    </p:spTree>
    <p:extLst>
      <p:ext uri="{BB962C8B-B14F-4D97-AF65-F5344CB8AC3E}">
        <p14:creationId xmlns:p14="http://schemas.microsoft.com/office/powerpoint/2010/main" val="382317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825625"/>
            <a:ext cx="4258541" cy="3885062"/>
          </a:xfrm>
        </p:spPr>
        <p:txBody>
          <a:bodyPr>
            <a:normAutofit fontScale="92500" lnSpcReduction="20000"/>
          </a:bodyPr>
          <a:lstStyle/>
          <a:p>
            <a:r>
              <a:rPr lang="en-US" dirty="0"/>
              <a:t>Although New York has the most people and users, its percentage of people who use either cab company is low.</a:t>
            </a:r>
          </a:p>
          <a:p>
            <a:r>
              <a:rPr lang="en-US" dirty="0"/>
              <a:t>Also with large numbers of users are Chicago, Los Angeles, San Francisco, Washington DC, and Boston - the latter three of which have high user percentages (30% and up).</a:t>
            </a:r>
          </a:p>
          <a:p>
            <a:endParaRPr lang="en-US"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5b) Population vs. Users By City</a:t>
            </a:r>
            <a:endParaRPr lang="en-US" sz="3600" b="1" dirty="0">
              <a:solidFill>
                <a:schemeClr val="accent2"/>
              </a:solidFill>
              <a:latin typeface="+mn-lt"/>
              <a:cs typeface="Calibri" panose="020F0502020204030204" pitchFamily="34" charset="0"/>
            </a:endParaRPr>
          </a:p>
        </p:txBody>
      </p:sp>
      <p:pic>
        <p:nvPicPr>
          <p:cNvPr id="2" name="Picture 1">
            <a:extLst>
              <a:ext uri="{FF2B5EF4-FFF2-40B4-BE49-F238E27FC236}">
                <a16:creationId xmlns:a16="http://schemas.microsoft.com/office/drawing/2014/main" id="{0EB01B61-B028-6903-709C-1DB92A2C7246}"/>
              </a:ext>
            </a:extLst>
          </p:cNvPr>
          <p:cNvPicPr>
            <a:picLocks noChangeAspect="1"/>
          </p:cNvPicPr>
          <p:nvPr/>
        </p:nvPicPr>
        <p:blipFill>
          <a:blip r:embed="rId2"/>
          <a:stretch>
            <a:fillRect/>
          </a:stretch>
        </p:blipFill>
        <p:spPr>
          <a:xfrm>
            <a:off x="4500081" y="1825625"/>
            <a:ext cx="7450379" cy="4351338"/>
          </a:xfrm>
          <a:prstGeom prst="rect">
            <a:avLst/>
          </a:prstGeom>
        </p:spPr>
      </p:pic>
    </p:spTree>
    <p:extLst>
      <p:ext uri="{BB962C8B-B14F-4D97-AF65-F5344CB8AC3E}">
        <p14:creationId xmlns:p14="http://schemas.microsoft.com/office/powerpoint/2010/main" val="64262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825624"/>
            <a:ext cx="4692769" cy="4770163"/>
          </a:xfrm>
        </p:spPr>
        <p:txBody>
          <a:bodyPr>
            <a:normAutofit fontScale="92500" lnSpcReduction="20000"/>
          </a:bodyPr>
          <a:lstStyle/>
          <a:p>
            <a:r>
              <a:rPr lang="en-US" dirty="0"/>
              <a:t>On average, Yellow Cab brings in slightly higher profits (average around $150 vs $50 for Pink Cab)</a:t>
            </a:r>
          </a:p>
          <a:p>
            <a:r>
              <a:rPr lang="en-US" dirty="0"/>
              <a:t>Profits for both companies have declined from 2016 to 2018</a:t>
            </a:r>
          </a:p>
          <a:p>
            <a:r>
              <a:rPr lang="en-US" dirty="0"/>
              <a:t>Month-wise:</a:t>
            </a:r>
          </a:p>
          <a:p>
            <a:pPr lvl="1"/>
            <a:r>
              <a:rPr lang="en-US" dirty="0"/>
              <a:t>Pink Cab’s profits are highest in Q1 and Q4</a:t>
            </a:r>
          </a:p>
          <a:p>
            <a:pPr lvl="1"/>
            <a:r>
              <a:rPr lang="en-US" dirty="0"/>
              <a:t>Yellow Cab’s profits are highest in Q1 and Q2 (much lower for Q3 and Q4)</a:t>
            </a:r>
          </a:p>
          <a:p>
            <a:pPr lvl="1"/>
            <a:r>
              <a:rPr lang="en-US" dirty="0"/>
              <a:t>Yellow Cab’s profits are consistently higher than those of Pink Cab</a:t>
            </a:r>
          </a:p>
          <a:p>
            <a:endParaRPr lang="en-US"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6) Profit Distribution, by Year/Month</a:t>
            </a:r>
            <a:endParaRPr lang="en-US" sz="3600" b="1" dirty="0">
              <a:solidFill>
                <a:schemeClr val="accent2"/>
              </a:solidFill>
              <a:latin typeface="+mn-lt"/>
              <a:cs typeface="Calibri" panose="020F0502020204030204" pitchFamily="34" charset="0"/>
            </a:endParaRPr>
          </a:p>
        </p:txBody>
      </p:sp>
      <p:pic>
        <p:nvPicPr>
          <p:cNvPr id="3" name="Picture 2">
            <a:extLst>
              <a:ext uri="{FF2B5EF4-FFF2-40B4-BE49-F238E27FC236}">
                <a16:creationId xmlns:a16="http://schemas.microsoft.com/office/drawing/2014/main" id="{BC533F1A-CF00-4963-6988-BF73DA22544B}"/>
              </a:ext>
            </a:extLst>
          </p:cNvPr>
          <p:cNvPicPr>
            <a:picLocks noChangeAspect="1"/>
          </p:cNvPicPr>
          <p:nvPr/>
        </p:nvPicPr>
        <p:blipFill>
          <a:blip r:embed="rId2"/>
          <a:stretch>
            <a:fillRect/>
          </a:stretch>
        </p:blipFill>
        <p:spPr>
          <a:xfrm>
            <a:off x="5084054" y="4217481"/>
            <a:ext cx="6866406" cy="2378307"/>
          </a:xfrm>
          <a:prstGeom prst="rect">
            <a:avLst/>
          </a:prstGeom>
        </p:spPr>
      </p:pic>
      <p:pic>
        <p:nvPicPr>
          <p:cNvPr id="5" name="Picture 4">
            <a:extLst>
              <a:ext uri="{FF2B5EF4-FFF2-40B4-BE49-F238E27FC236}">
                <a16:creationId xmlns:a16="http://schemas.microsoft.com/office/drawing/2014/main" id="{ABA11E4B-04E5-C2D7-1A1C-A3852DE99180}"/>
              </a:ext>
            </a:extLst>
          </p:cNvPr>
          <p:cNvPicPr>
            <a:picLocks noChangeAspect="1"/>
          </p:cNvPicPr>
          <p:nvPr/>
        </p:nvPicPr>
        <p:blipFill>
          <a:blip r:embed="rId3"/>
          <a:stretch>
            <a:fillRect/>
          </a:stretch>
        </p:blipFill>
        <p:spPr>
          <a:xfrm>
            <a:off x="5766706" y="1417637"/>
            <a:ext cx="5212924" cy="2799844"/>
          </a:xfrm>
          <a:prstGeom prst="rect">
            <a:avLst/>
          </a:prstGeom>
        </p:spPr>
      </p:pic>
    </p:spTree>
    <p:extLst>
      <p:ext uri="{BB962C8B-B14F-4D97-AF65-F5344CB8AC3E}">
        <p14:creationId xmlns:p14="http://schemas.microsoft.com/office/powerpoint/2010/main" val="338296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825624"/>
            <a:ext cx="4692769" cy="4770163"/>
          </a:xfrm>
        </p:spPr>
        <p:txBody>
          <a:bodyPr>
            <a:normAutofit/>
          </a:bodyPr>
          <a:lstStyle/>
          <a:p>
            <a:r>
              <a:rPr lang="en-US" dirty="0"/>
              <a:t>There appears to be a loosely linear relationship between KM Travelled and Profit</a:t>
            </a:r>
          </a:p>
          <a:p>
            <a:r>
              <a:rPr lang="en-US" dirty="0"/>
              <a:t>Yellow Cab’s profits per ride are slightly higher than those of Pink 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7) Profit by Trip Length</a:t>
            </a:r>
            <a:endParaRPr lang="en-US" sz="3600" b="1" dirty="0">
              <a:solidFill>
                <a:schemeClr val="accent2"/>
              </a:solidFill>
              <a:latin typeface="+mn-lt"/>
              <a:cs typeface="Calibri" panose="020F0502020204030204" pitchFamily="34" charset="0"/>
            </a:endParaRPr>
          </a:p>
        </p:txBody>
      </p:sp>
      <p:pic>
        <p:nvPicPr>
          <p:cNvPr id="3" name="Picture 2">
            <a:extLst>
              <a:ext uri="{FF2B5EF4-FFF2-40B4-BE49-F238E27FC236}">
                <a16:creationId xmlns:a16="http://schemas.microsoft.com/office/drawing/2014/main" id="{00C317E4-59D0-1807-7DC5-3C15C46D54A0}"/>
              </a:ext>
            </a:extLst>
          </p:cNvPr>
          <p:cNvPicPr>
            <a:picLocks noChangeAspect="1"/>
          </p:cNvPicPr>
          <p:nvPr/>
        </p:nvPicPr>
        <p:blipFill>
          <a:blip r:embed="rId2"/>
          <a:stretch>
            <a:fillRect/>
          </a:stretch>
        </p:blipFill>
        <p:spPr>
          <a:xfrm>
            <a:off x="5746504" y="1381061"/>
            <a:ext cx="5745827" cy="5513515"/>
          </a:xfrm>
          <a:prstGeom prst="rect">
            <a:avLst/>
          </a:prstGeom>
        </p:spPr>
      </p:pic>
    </p:spTree>
    <p:extLst>
      <p:ext uri="{BB962C8B-B14F-4D97-AF65-F5344CB8AC3E}">
        <p14:creationId xmlns:p14="http://schemas.microsoft.com/office/powerpoint/2010/main" val="134452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825625"/>
            <a:ext cx="11535932" cy="1325564"/>
          </a:xfrm>
        </p:spPr>
        <p:txBody>
          <a:bodyPr>
            <a:normAutofit fontScale="77500" lnSpcReduction="20000"/>
          </a:bodyPr>
          <a:lstStyle/>
          <a:p>
            <a:r>
              <a:rPr lang="en-US" dirty="0"/>
              <a:t>Overall gender percentages: 54% male, 46% female</a:t>
            </a:r>
          </a:p>
          <a:p>
            <a:r>
              <a:rPr lang="en-US" dirty="0"/>
              <a:t>Company gender percentages match up closely with overall percentages</a:t>
            </a:r>
          </a:p>
          <a:p>
            <a:r>
              <a:rPr lang="en-US" dirty="0"/>
              <a:t>Pink Cab’s profits are very close for both genders, but Yellow Cab’s profits are about $5 higher for men</a:t>
            </a:r>
          </a:p>
          <a:p>
            <a:endParaRPr lang="en-US"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8) Profit vs. Gender</a:t>
            </a:r>
            <a:endParaRPr lang="en-US" sz="3600" b="1" dirty="0">
              <a:solidFill>
                <a:schemeClr val="accent2"/>
              </a:solidFill>
              <a:latin typeface="+mn-lt"/>
              <a:cs typeface="Calibri" panose="020F0502020204030204" pitchFamily="34" charset="0"/>
            </a:endParaRPr>
          </a:p>
        </p:txBody>
      </p:sp>
      <p:pic>
        <p:nvPicPr>
          <p:cNvPr id="2" name="Picture 1">
            <a:extLst>
              <a:ext uri="{FF2B5EF4-FFF2-40B4-BE49-F238E27FC236}">
                <a16:creationId xmlns:a16="http://schemas.microsoft.com/office/drawing/2014/main" id="{0CD070D1-065D-5ED8-FBE5-C63F750CAB64}"/>
              </a:ext>
            </a:extLst>
          </p:cNvPr>
          <p:cNvPicPr>
            <a:picLocks noChangeAspect="1"/>
          </p:cNvPicPr>
          <p:nvPr/>
        </p:nvPicPr>
        <p:blipFill>
          <a:blip r:embed="rId2"/>
          <a:stretch>
            <a:fillRect/>
          </a:stretch>
        </p:blipFill>
        <p:spPr>
          <a:xfrm>
            <a:off x="-143718" y="3319584"/>
            <a:ext cx="5977590" cy="3176901"/>
          </a:xfrm>
          <a:prstGeom prst="rect">
            <a:avLst/>
          </a:prstGeom>
        </p:spPr>
      </p:pic>
      <p:pic>
        <p:nvPicPr>
          <p:cNvPr id="7" name="Picture 6">
            <a:extLst>
              <a:ext uri="{FF2B5EF4-FFF2-40B4-BE49-F238E27FC236}">
                <a16:creationId xmlns:a16="http://schemas.microsoft.com/office/drawing/2014/main" id="{82E4F272-EB73-F13D-DC57-5E14CFEEE96A}"/>
              </a:ext>
            </a:extLst>
          </p:cNvPr>
          <p:cNvPicPr>
            <a:picLocks noChangeAspect="1"/>
          </p:cNvPicPr>
          <p:nvPr/>
        </p:nvPicPr>
        <p:blipFill>
          <a:blip r:embed="rId3"/>
          <a:stretch>
            <a:fillRect/>
          </a:stretch>
        </p:blipFill>
        <p:spPr>
          <a:xfrm>
            <a:off x="5669280" y="3319584"/>
            <a:ext cx="5809893" cy="3448653"/>
          </a:xfrm>
          <a:prstGeom prst="rect">
            <a:avLst/>
          </a:prstGeom>
        </p:spPr>
      </p:pic>
    </p:spTree>
    <p:extLst>
      <p:ext uri="{BB962C8B-B14F-4D97-AF65-F5344CB8AC3E}">
        <p14:creationId xmlns:p14="http://schemas.microsoft.com/office/powerpoint/2010/main" val="235231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825624"/>
            <a:ext cx="11535932" cy="1603373"/>
          </a:xfrm>
        </p:spPr>
        <p:txBody>
          <a:bodyPr>
            <a:normAutofit fontScale="70000" lnSpcReduction="20000"/>
          </a:bodyPr>
          <a:lstStyle/>
          <a:p>
            <a:r>
              <a:rPr lang="en-US" dirty="0"/>
              <a:t>Age distributions are nearly identical for the two companies. 75% of riders are ~42 years old or younger.</a:t>
            </a:r>
          </a:p>
          <a:p>
            <a:r>
              <a:rPr lang="en-US" dirty="0"/>
              <a:t>All age groups bring in about the same profit for Pink Cab (around $60)</a:t>
            </a:r>
          </a:p>
          <a:p>
            <a:r>
              <a:rPr lang="en-US" dirty="0"/>
              <a:t>All age groups bring in about $160 for Yellow Cab, except those over 65 (closer to $135)</a:t>
            </a:r>
          </a:p>
          <a:p>
            <a:pPr lvl="1"/>
            <a:r>
              <a:rPr lang="en-US" dirty="0"/>
              <a:t>Perhaps Yellow Cab gives discounts to senior citizens on their rides. (Actually, Pink Cab might as well, but theirs is much smaller)</a:t>
            </a:r>
          </a:p>
          <a:p>
            <a:endParaRPr lang="en-US"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9) Profit vs. Age</a:t>
            </a:r>
            <a:endParaRPr lang="en-US" sz="3600" b="1" dirty="0">
              <a:solidFill>
                <a:schemeClr val="accent2"/>
              </a:solidFill>
              <a:latin typeface="+mn-lt"/>
              <a:cs typeface="Calibri" panose="020F0502020204030204" pitchFamily="34" charset="0"/>
            </a:endParaRPr>
          </a:p>
        </p:txBody>
      </p:sp>
      <p:pic>
        <p:nvPicPr>
          <p:cNvPr id="3" name="Picture 2">
            <a:extLst>
              <a:ext uri="{FF2B5EF4-FFF2-40B4-BE49-F238E27FC236}">
                <a16:creationId xmlns:a16="http://schemas.microsoft.com/office/drawing/2014/main" id="{815102E0-8BD8-6E99-2D38-654CA38FCD4F}"/>
              </a:ext>
            </a:extLst>
          </p:cNvPr>
          <p:cNvPicPr>
            <a:picLocks noChangeAspect="1"/>
          </p:cNvPicPr>
          <p:nvPr/>
        </p:nvPicPr>
        <p:blipFill>
          <a:blip r:embed="rId2"/>
          <a:stretch>
            <a:fillRect/>
          </a:stretch>
        </p:blipFill>
        <p:spPr>
          <a:xfrm>
            <a:off x="0" y="3428999"/>
            <a:ext cx="6040010" cy="3319015"/>
          </a:xfrm>
          <a:prstGeom prst="rect">
            <a:avLst/>
          </a:prstGeom>
        </p:spPr>
      </p:pic>
      <p:pic>
        <p:nvPicPr>
          <p:cNvPr id="5" name="Picture 4">
            <a:extLst>
              <a:ext uri="{FF2B5EF4-FFF2-40B4-BE49-F238E27FC236}">
                <a16:creationId xmlns:a16="http://schemas.microsoft.com/office/drawing/2014/main" id="{B81708AA-8003-9F57-ABED-805C45AE0379}"/>
              </a:ext>
            </a:extLst>
          </p:cNvPr>
          <p:cNvPicPr>
            <a:picLocks noChangeAspect="1"/>
          </p:cNvPicPr>
          <p:nvPr/>
        </p:nvPicPr>
        <p:blipFill>
          <a:blip r:embed="rId3"/>
          <a:stretch>
            <a:fillRect/>
          </a:stretch>
        </p:blipFill>
        <p:spPr>
          <a:xfrm>
            <a:off x="6185978" y="3428998"/>
            <a:ext cx="5591494" cy="3319015"/>
          </a:xfrm>
          <a:prstGeom prst="rect">
            <a:avLst/>
          </a:prstGeom>
        </p:spPr>
      </p:pic>
    </p:spTree>
    <p:extLst>
      <p:ext uri="{BB962C8B-B14F-4D97-AF65-F5344CB8AC3E}">
        <p14:creationId xmlns:p14="http://schemas.microsoft.com/office/powerpoint/2010/main" val="140623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510747"/>
            <a:ext cx="11535932" cy="5301215"/>
          </a:xfrm>
        </p:spPr>
        <p:txBody>
          <a:bodyPr>
            <a:normAutofit fontScale="85000" lnSpcReduction="20000"/>
          </a:bodyPr>
          <a:lstStyle/>
          <a:p>
            <a:r>
              <a:rPr lang="en-US" dirty="0"/>
              <a:t>Profit vs. Gender</a:t>
            </a:r>
          </a:p>
          <a:p>
            <a:pPr lvl="1"/>
            <a:r>
              <a:rPr lang="en-US" dirty="0"/>
              <a:t>Pink Cab: p-value = 0.11 (difference is NOT statistically significant)</a:t>
            </a:r>
          </a:p>
          <a:p>
            <a:pPr lvl="1"/>
            <a:r>
              <a:rPr lang="en-US" dirty="0"/>
              <a:t>Yellow Cab: p-value = 6.06e-25 (difference IS statistically significant)</a:t>
            </a:r>
          </a:p>
          <a:p>
            <a:pPr lvl="2"/>
            <a:r>
              <a:rPr lang="en-US" dirty="0"/>
              <a:t>Profits are higher for men</a:t>
            </a:r>
          </a:p>
          <a:p>
            <a:r>
              <a:rPr lang="en-US" dirty="0"/>
              <a:t>Profit vs. Age (&lt;65 years vs. &gt;=65 years)</a:t>
            </a:r>
          </a:p>
          <a:p>
            <a:pPr lvl="1"/>
            <a:r>
              <a:rPr lang="en-US" dirty="0"/>
              <a:t>Pink Cab: p-value = 0.12 (difference is NOT statistically significant)</a:t>
            </a:r>
          </a:p>
          <a:p>
            <a:pPr lvl="1"/>
            <a:r>
              <a:rPr lang="en-US" dirty="0"/>
              <a:t>Yellow Cab: p-value = 3.89e-12 (difference IS statistically significant)</a:t>
            </a:r>
          </a:p>
          <a:p>
            <a:pPr lvl="2"/>
            <a:r>
              <a:rPr lang="en-US" dirty="0"/>
              <a:t>Profits are lower for people 65 and older</a:t>
            </a:r>
          </a:p>
          <a:p>
            <a:r>
              <a:rPr lang="en-US" dirty="0"/>
              <a:t>Profit vs. Business Quarter</a:t>
            </a:r>
          </a:p>
          <a:p>
            <a:pPr lvl="1"/>
            <a:r>
              <a:rPr lang="en-US" dirty="0"/>
              <a:t>Q1-Q2 vs. Q3-Q4</a:t>
            </a:r>
          </a:p>
          <a:p>
            <a:pPr lvl="2"/>
            <a:r>
              <a:rPr lang="en-US" dirty="0"/>
              <a:t>Pink Cab: p-value = 2.09e-52 (difference IS statistically significant – not necessarily expected based on graph on EDA slide 6!)</a:t>
            </a:r>
          </a:p>
          <a:p>
            <a:pPr lvl="3"/>
            <a:r>
              <a:rPr lang="en-US" dirty="0"/>
              <a:t>Profits are a bit higher in Q3-Q4 than Q1-Q2 (means: $65.46 vs. $56.79)</a:t>
            </a:r>
          </a:p>
          <a:p>
            <a:pPr lvl="2"/>
            <a:r>
              <a:rPr lang="en-US" dirty="0"/>
              <a:t>Yellow Cab: p-value = 0 (difference IS statistically significant)</a:t>
            </a:r>
          </a:p>
          <a:p>
            <a:pPr lvl="3"/>
            <a:r>
              <a:rPr lang="en-US" dirty="0"/>
              <a:t>Expectedly, profits are much higher in Q1-Q2</a:t>
            </a:r>
          </a:p>
          <a:p>
            <a:pPr lvl="1"/>
            <a:r>
              <a:rPr lang="en-US" dirty="0"/>
              <a:t>Q1/Q4 vs. Q2/Q3</a:t>
            </a:r>
          </a:p>
          <a:p>
            <a:pPr lvl="2"/>
            <a:r>
              <a:rPr lang="en-US" dirty="0"/>
              <a:t>Pink Cab: p-value = 0 (difference IS statistically significant)</a:t>
            </a:r>
          </a:p>
          <a:p>
            <a:pPr lvl="2"/>
            <a:r>
              <a:rPr lang="en-US" dirty="0"/>
              <a:t>Yellow Cab: p-value = 2.5e-06 (difference IS statistically significant – not necessarily expected based on graph on EDA slide 6!)</a:t>
            </a:r>
          </a:p>
          <a:p>
            <a:pPr lvl="3"/>
            <a:r>
              <a:rPr lang="en-US" dirty="0"/>
              <a:t>Profits are a bit higher for Q2-Q3 than Q1/Q4 (means: $161.92 vs. $158.82)</a:t>
            </a:r>
          </a:p>
          <a:p>
            <a:pPr lvl="1"/>
            <a:endParaRPr lang="en-US" dirty="0"/>
          </a:p>
          <a:p>
            <a:pPr lvl="2"/>
            <a:endParaRPr lang="en-US" dirty="0"/>
          </a:p>
          <a:p>
            <a:endParaRPr lang="en-US"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chemeClr val="accent2"/>
                </a:solidFill>
                <a:latin typeface="+mn-lt"/>
                <a:cs typeface="Calibri" panose="020F0502020204030204" pitchFamily="34" charset="0"/>
              </a:rPr>
              <a:t>Hypothesis Testing</a:t>
            </a:r>
          </a:p>
        </p:txBody>
      </p:sp>
    </p:spTree>
    <p:extLst>
      <p:ext uri="{BB962C8B-B14F-4D97-AF65-F5344CB8AC3E}">
        <p14:creationId xmlns:p14="http://schemas.microsoft.com/office/powerpoint/2010/main" val="347269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0DEB6-DDA3-1035-7DDF-A54C2CF5EBA0}"/>
              </a:ext>
            </a:extLst>
          </p:cNvPr>
          <p:cNvSpPr>
            <a:spLocks noGrp="1"/>
          </p:cNvSpPr>
          <p:nvPr>
            <p:ph idx="1"/>
          </p:nvPr>
        </p:nvSpPr>
        <p:spPr>
          <a:xfrm>
            <a:off x="241540" y="1510747"/>
            <a:ext cx="11535932" cy="5301215"/>
          </a:xfrm>
        </p:spPr>
        <p:txBody>
          <a:bodyPr>
            <a:normAutofit/>
          </a:bodyPr>
          <a:lstStyle/>
          <a:p>
            <a:pPr lvl="1"/>
            <a:r>
              <a:rPr lang="en-US" dirty="0"/>
              <a:t>Generally, I would strongly recommend Yellow Cab for investment.</a:t>
            </a:r>
          </a:p>
          <a:p>
            <a:pPr lvl="2"/>
            <a:r>
              <a:rPr lang="en-US" dirty="0"/>
              <a:t>Even though its profits are declining, they have averaged above $140 for the entire three-year period, while Pink Cab’s profits have never averaged above $100.</a:t>
            </a:r>
          </a:p>
          <a:p>
            <a:pPr lvl="3"/>
            <a:r>
              <a:rPr lang="en-US" dirty="0"/>
              <a:t>It would be most profitable to choose Yellow Cab over Pink Cab during Q2, when Yellow Cab’s profits are highest and Pink Cab’s are lowest.</a:t>
            </a:r>
          </a:p>
          <a:p>
            <a:pPr lvl="3"/>
            <a:r>
              <a:rPr lang="en-US" dirty="0"/>
              <a:t>If investing in Pink Cab, Q4 would be the best time to do it so as to minimize loss: Pink Cab’s profits are highest then, and Yellow Cab’s are lowest.</a:t>
            </a:r>
          </a:p>
          <a:p>
            <a:pPr lvl="1"/>
            <a:r>
              <a:rPr lang="en-US" dirty="0"/>
              <a:t>Focus on cities with the most active cab users. These do NOT always correspond with the most populous cities (Silicon Valley is a prime example of this)</a:t>
            </a:r>
          </a:p>
          <a:p>
            <a:pPr lvl="2"/>
            <a:r>
              <a:rPr lang="en-US" dirty="0"/>
              <a:t>Most users are in: New York, Silicon Valley, Chicago, Los Angeles</a:t>
            </a:r>
          </a:p>
          <a:p>
            <a:pPr lvl="2"/>
            <a:endParaRPr lang="en-US" dirty="0"/>
          </a:p>
          <a:p>
            <a:endParaRPr lang="en-US"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chemeClr val="accent2"/>
                </a:solidFill>
                <a:latin typeface="+mn-lt"/>
                <a:cs typeface="Calibri" panose="020F0502020204030204" pitchFamily="34" charset="0"/>
              </a:rPr>
              <a:t>Recommendations</a:t>
            </a:r>
          </a:p>
        </p:txBody>
      </p:sp>
    </p:spTree>
    <p:extLst>
      <p:ext uri="{BB962C8B-B14F-4D97-AF65-F5344CB8AC3E}">
        <p14:creationId xmlns:p14="http://schemas.microsoft.com/office/powerpoint/2010/main" val="230300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652353"/>
            <a:ext cx="10515600" cy="4351338"/>
          </a:xfrm>
        </p:spPr>
        <p:txBody>
          <a:bodyPr>
            <a:normAutofit/>
          </a:bodyPr>
          <a:lstStyle/>
          <a:p>
            <a:pPr marL="0" indent="0">
              <a:buNone/>
            </a:pPr>
            <a:r>
              <a:rPr lang="en-US" sz="2000" b="1" dirty="0"/>
              <a:t>The Client</a:t>
            </a:r>
            <a:endParaRPr lang="en-US" sz="2000" dirty="0"/>
          </a:p>
          <a:p>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sz="2000" dirty="0"/>
          </a:p>
          <a:p>
            <a:pPr marL="0" indent="0">
              <a:buNone/>
            </a:pPr>
            <a:r>
              <a:rPr lang="en-US" sz="2000" b="1" dirty="0"/>
              <a:t>Project delivery:</a:t>
            </a:r>
            <a:endParaRPr lang="en-US" sz="2000" dirty="0"/>
          </a:p>
          <a:p>
            <a:r>
              <a:rPr lang="en-US" sz="2000" dirty="0"/>
              <a:t>You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r>
              <a:rPr lang="en-US" sz="2000" dirty="0"/>
              <a:t>The outcome of your delivery will be a presentation to XYZ’s Executive team. This presentation will be judged based on the visuals provided, the quality of your analysis and the value of your recommendations and insights.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latin typeface="+mn-lt"/>
              </a:rPr>
              <a:t>Problem Statement</a:t>
            </a:r>
            <a:endParaRPr lang="en-US" sz="3600" b="1" dirty="0">
              <a:solidFill>
                <a:schemeClr val="accent2"/>
              </a:solidFill>
              <a:latin typeface="+mn-lt"/>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3157024"/>
            <a:ext cx="10515600" cy="3552695"/>
          </a:xfrm>
        </p:spPr>
        <p:txBody>
          <a:bodyPr>
            <a:normAutofit fontScale="92500" lnSpcReduction="20000"/>
          </a:bodyPr>
          <a:lstStyle/>
          <a:p>
            <a:r>
              <a:rPr lang="en-US" sz="1800" b="1" dirty="0"/>
              <a:t>Features by table:</a:t>
            </a:r>
          </a:p>
          <a:p>
            <a:pPr lvl="1"/>
            <a:r>
              <a:rPr lang="en-US" sz="1400" b="1" dirty="0" err="1"/>
              <a:t>Cab_Data.csv</a:t>
            </a:r>
            <a:r>
              <a:rPr lang="en-US" sz="1400" b="1" dirty="0"/>
              <a:t>: </a:t>
            </a:r>
            <a:r>
              <a:rPr lang="en-US" sz="1400" dirty="0"/>
              <a:t>Transaction ID, Date of Travel, Company, City, KM Travelled, Price Charged, Cost of Trip</a:t>
            </a:r>
          </a:p>
          <a:p>
            <a:pPr lvl="1"/>
            <a:r>
              <a:rPr lang="en-US" sz="1400" b="1" dirty="0" err="1"/>
              <a:t>City.csv</a:t>
            </a:r>
            <a:r>
              <a:rPr lang="en-US" sz="1400" b="1" dirty="0"/>
              <a:t>: </a:t>
            </a:r>
            <a:r>
              <a:rPr lang="en-US" sz="1400" dirty="0"/>
              <a:t>City, Population, Users</a:t>
            </a:r>
          </a:p>
          <a:p>
            <a:pPr lvl="1"/>
            <a:r>
              <a:rPr lang="en-US" sz="1400" b="1" dirty="0" err="1"/>
              <a:t>Transaction_ID.csv</a:t>
            </a:r>
            <a:r>
              <a:rPr lang="en-US" sz="1400" b="1" dirty="0"/>
              <a:t>: </a:t>
            </a:r>
            <a:r>
              <a:rPr lang="en-US" sz="1400" dirty="0"/>
              <a:t>Transaction ID, Customer ID, </a:t>
            </a:r>
            <a:r>
              <a:rPr lang="en-US" sz="1400" dirty="0" err="1"/>
              <a:t>Payment_Mode</a:t>
            </a:r>
            <a:endParaRPr lang="en-US" sz="1400" dirty="0"/>
          </a:p>
          <a:p>
            <a:pPr lvl="1"/>
            <a:r>
              <a:rPr lang="en-US" sz="1400" b="1" dirty="0" err="1"/>
              <a:t>Customer_ID.csv</a:t>
            </a:r>
            <a:r>
              <a:rPr lang="en-US" sz="1400" b="1" dirty="0"/>
              <a:t>: </a:t>
            </a:r>
            <a:r>
              <a:rPr lang="en-US" sz="1400" dirty="0"/>
              <a:t>Customer ID, Gender, Age, Income (USD/Month)</a:t>
            </a:r>
          </a:p>
          <a:p>
            <a:r>
              <a:rPr lang="en-US" sz="1800" dirty="0"/>
              <a:t>No missing values found</a:t>
            </a:r>
          </a:p>
          <a:p>
            <a:r>
              <a:rPr lang="en-US" sz="1800" b="1" dirty="0"/>
              <a:t>Date range: </a:t>
            </a:r>
            <a:r>
              <a:rPr lang="en-US" sz="1800" dirty="0"/>
              <a:t>2016-01-01 to 2018-12-30</a:t>
            </a:r>
          </a:p>
          <a:p>
            <a:r>
              <a:rPr lang="en-US" sz="1800" dirty="0"/>
              <a:t>Features common to multiple tables</a:t>
            </a:r>
            <a:r>
              <a:rPr lang="en-US" sz="1800" dirty="0">
                <a:sym typeface="Wingdings" pitchFamily="2" charset="2"/>
              </a:rPr>
              <a:t> (joined on these to create one cohesive dataframe in Pandas)</a:t>
            </a:r>
          </a:p>
          <a:p>
            <a:pPr lvl="1"/>
            <a:r>
              <a:rPr lang="en-US" sz="1400" i="1" dirty="0">
                <a:sym typeface="Wingdings" pitchFamily="2" charset="2"/>
              </a:rPr>
              <a:t>Transaction ID </a:t>
            </a:r>
            <a:r>
              <a:rPr lang="en-US" sz="1400" dirty="0">
                <a:sym typeface="Wingdings" pitchFamily="2" charset="2"/>
              </a:rPr>
              <a:t>(</a:t>
            </a:r>
            <a:r>
              <a:rPr lang="en-US" sz="1400" dirty="0" err="1">
                <a:sym typeface="Wingdings" pitchFamily="2" charset="2"/>
              </a:rPr>
              <a:t>Cab_Data.csv</a:t>
            </a:r>
            <a:r>
              <a:rPr lang="en-US" sz="1400" dirty="0">
                <a:sym typeface="Wingdings" pitchFamily="2" charset="2"/>
              </a:rPr>
              <a:t>, </a:t>
            </a:r>
            <a:r>
              <a:rPr lang="en-US" sz="1400" dirty="0" err="1">
                <a:sym typeface="Wingdings" pitchFamily="2" charset="2"/>
              </a:rPr>
              <a:t>Transaction_ID.csv</a:t>
            </a:r>
            <a:r>
              <a:rPr lang="en-US" sz="1400" dirty="0">
                <a:sym typeface="Wingdings" pitchFamily="2" charset="2"/>
              </a:rPr>
              <a:t>)</a:t>
            </a:r>
          </a:p>
          <a:p>
            <a:pPr lvl="1"/>
            <a:r>
              <a:rPr lang="en-US" sz="1400" i="1" dirty="0">
                <a:sym typeface="Wingdings" pitchFamily="2" charset="2"/>
              </a:rPr>
              <a:t>City</a:t>
            </a:r>
            <a:r>
              <a:rPr lang="en-US" sz="1400" dirty="0">
                <a:sym typeface="Wingdings" pitchFamily="2" charset="2"/>
              </a:rPr>
              <a:t> (</a:t>
            </a:r>
            <a:r>
              <a:rPr lang="en-US" sz="1400" dirty="0" err="1">
                <a:sym typeface="Wingdings" pitchFamily="2" charset="2"/>
              </a:rPr>
              <a:t>Cab_Data.csv</a:t>
            </a:r>
            <a:r>
              <a:rPr lang="en-US" sz="1400" dirty="0">
                <a:sym typeface="Wingdings" pitchFamily="2" charset="2"/>
              </a:rPr>
              <a:t>, </a:t>
            </a:r>
            <a:r>
              <a:rPr lang="en-US" sz="1400" dirty="0" err="1">
                <a:sym typeface="Wingdings" pitchFamily="2" charset="2"/>
              </a:rPr>
              <a:t>City.csv</a:t>
            </a:r>
            <a:r>
              <a:rPr lang="en-US" sz="1400" dirty="0">
                <a:sym typeface="Wingdings" pitchFamily="2" charset="2"/>
              </a:rPr>
              <a:t>)</a:t>
            </a:r>
          </a:p>
          <a:p>
            <a:pPr lvl="1"/>
            <a:r>
              <a:rPr lang="en-US" sz="1400" i="1" dirty="0">
                <a:sym typeface="Wingdings" pitchFamily="2" charset="2"/>
              </a:rPr>
              <a:t>Customer ID </a:t>
            </a:r>
            <a:r>
              <a:rPr lang="en-US" sz="1400" dirty="0">
                <a:sym typeface="Wingdings" pitchFamily="2" charset="2"/>
              </a:rPr>
              <a:t>(</a:t>
            </a:r>
            <a:r>
              <a:rPr lang="en-US" sz="1400" dirty="0" err="1">
                <a:sym typeface="Wingdings" pitchFamily="2" charset="2"/>
              </a:rPr>
              <a:t>Transaction_ID.csv</a:t>
            </a:r>
            <a:r>
              <a:rPr lang="en-US" sz="1400" dirty="0">
                <a:sym typeface="Wingdings" pitchFamily="2" charset="2"/>
              </a:rPr>
              <a:t>, </a:t>
            </a:r>
            <a:r>
              <a:rPr lang="en-US" sz="1400" dirty="0" err="1">
                <a:sym typeface="Wingdings" pitchFamily="2" charset="2"/>
              </a:rPr>
              <a:t>Customer_ID.csv</a:t>
            </a:r>
            <a:r>
              <a:rPr lang="en-US" sz="1400" dirty="0">
                <a:sym typeface="Wingdings" pitchFamily="2" charset="2"/>
              </a:rPr>
              <a:t>)</a:t>
            </a:r>
          </a:p>
          <a:p>
            <a:r>
              <a:rPr lang="en-US" sz="1800" b="1" dirty="0">
                <a:sym typeface="Wingdings" pitchFamily="2" charset="2"/>
              </a:rPr>
              <a:t>Features added for EDA:</a:t>
            </a:r>
          </a:p>
          <a:p>
            <a:pPr lvl="1"/>
            <a:r>
              <a:rPr lang="en-US" sz="1400" dirty="0">
                <a:sym typeface="Wingdings" pitchFamily="2" charset="2"/>
              </a:rPr>
              <a:t>Profit = (Price Charged) – (Cost of Trip)</a:t>
            </a:r>
          </a:p>
          <a:p>
            <a:pPr lvl="1"/>
            <a:r>
              <a:rPr lang="en-US" sz="1400" dirty="0">
                <a:sym typeface="Wingdings" pitchFamily="2" charset="2"/>
              </a:rPr>
              <a:t>Day, Weekday, Month, Year</a:t>
            </a:r>
          </a:p>
          <a:p>
            <a:pPr lvl="1"/>
            <a:r>
              <a:rPr lang="en-US" sz="1400" dirty="0">
                <a:sym typeface="Wingdings" pitchFamily="2" charset="2"/>
              </a:rPr>
              <a:t>Age Group (18-24, 25-34, 35-44, 45-54, 55-64, 65+)</a:t>
            </a:r>
            <a:endParaRPr lang="en-US" sz="1400" dirty="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latin typeface="+mn-lt"/>
              </a:rPr>
              <a:t>Data Info: Major Observations</a:t>
            </a:r>
            <a:endParaRPr lang="en-US" sz="3600" b="1" dirty="0">
              <a:solidFill>
                <a:schemeClr val="accent2"/>
              </a:solidFill>
              <a:latin typeface="+mn-lt"/>
              <a:cs typeface="Calibri" panose="020F0502020204030204" pitchFamily="34" charset="0"/>
            </a:endParaRPr>
          </a:p>
        </p:txBody>
      </p:sp>
      <p:graphicFrame>
        <p:nvGraphicFramePr>
          <p:cNvPr id="2" name="Object 1">
            <a:extLst>
              <a:ext uri="{FF2B5EF4-FFF2-40B4-BE49-F238E27FC236}">
                <a16:creationId xmlns:a16="http://schemas.microsoft.com/office/drawing/2014/main" id="{1A2961F6-A87A-F2F6-4B6D-A0B06D649A37}"/>
              </a:ext>
            </a:extLst>
          </p:cNvPr>
          <p:cNvGraphicFramePr>
            <a:graphicFrameLocks noChangeAspect="1"/>
          </p:cNvGraphicFramePr>
          <p:nvPr>
            <p:extLst>
              <p:ext uri="{D42A27DB-BD31-4B8C-83A1-F6EECF244321}">
                <p14:modId xmlns:p14="http://schemas.microsoft.com/office/powerpoint/2010/main" val="873102991"/>
              </p:ext>
            </p:extLst>
          </p:nvPr>
        </p:nvGraphicFramePr>
        <p:xfrm>
          <a:off x="3980216" y="1423542"/>
          <a:ext cx="4231567" cy="1681540"/>
        </p:xfrm>
        <a:graphic>
          <a:graphicData uri="http://schemas.openxmlformats.org/presentationml/2006/ole">
            <mc:AlternateContent xmlns:mc="http://schemas.openxmlformats.org/markup-compatibility/2006">
              <mc:Choice xmlns:v="urn:schemas-microsoft-com:vml" Requires="v">
                <p:oleObj name="Worksheet" r:id="rId2" imgW="2908300" imgH="1155700" progId="Excel.Sheet.12">
                  <p:embed/>
                </p:oleObj>
              </mc:Choice>
              <mc:Fallback>
                <p:oleObj name="Worksheet" r:id="rId2" imgW="2908300" imgH="1155700" progId="Excel.Sheet.12">
                  <p:embed/>
                  <p:pic>
                    <p:nvPicPr>
                      <p:cNvPr id="2" name="Object 1">
                        <a:extLst>
                          <a:ext uri="{FF2B5EF4-FFF2-40B4-BE49-F238E27FC236}">
                            <a16:creationId xmlns:a16="http://schemas.microsoft.com/office/drawing/2014/main" id="{1A2961F6-A87A-F2F6-4B6D-A0B06D649A37}"/>
                          </a:ext>
                        </a:extLst>
                      </p:cNvPr>
                      <p:cNvPicPr/>
                      <p:nvPr/>
                    </p:nvPicPr>
                    <p:blipFill>
                      <a:blip r:embed="rId3"/>
                      <a:stretch>
                        <a:fillRect/>
                      </a:stretch>
                    </p:blipFill>
                    <p:spPr>
                      <a:xfrm>
                        <a:off x="3980216" y="1423542"/>
                        <a:ext cx="4231567" cy="1681540"/>
                      </a:xfrm>
                      <a:prstGeom prst="rect">
                        <a:avLst/>
                      </a:prstGeom>
                    </p:spPr>
                  </p:pic>
                </p:oleObj>
              </mc:Fallback>
            </mc:AlternateContent>
          </a:graphicData>
        </a:graphic>
      </p:graphicFrame>
    </p:spTree>
    <p:extLst>
      <p:ext uri="{BB962C8B-B14F-4D97-AF65-F5344CB8AC3E}">
        <p14:creationId xmlns:p14="http://schemas.microsoft.com/office/powerpoint/2010/main" val="343304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latin typeface="+mn-lt"/>
              </a:rPr>
              <a:t>Data Info: Feature Summary Statistics</a:t>
            </a:r>
            <a:endParaRPr lang="en-US" sz="3600" b="1" dirty="0">
              <a:solidFill>
                <a:schemeClr val="accent2"/>
              </a:solidFill>
              <a:latin typeface="+mn-lt"/>
              <a:cs typeface="Calibri" panose="020F0502020204030204" pitchFamily="34" charset="0"/>
            </a:endParaRPr>
          </a:p>
        </p:txBody>
      </p:sp>
      <p:graphicFrame>
        <p:nvGraphicFramePr>
          <p:cNvPr id="7" name="Object 6">
            <a:extLst>
              <a:ext uri="{FF2B5EF4-FFF2-40B4-BE49-F238E27FC236}">
                <a16:creationId xmlns:a16="http://schemas.microsoft.com/office/drawing/2014/main" id="{755F7ECB-10D6-8F14-14EE-DBB0D6932BC5}"/>
              </a:ext>
            </a:extLst>
          </p:cNvPr>
          <p:cNvGraphicFramePr>
            <a:graphicFrameLocks noChangeAspect="1"/>
          </p:cNvGraphicFramePr>
          <p:nvPr>
            <p:extLst>
              <p:ext uri="{D42A27DB-BD31-4B8C-83A1-F6EECF244321}">
                <p14:modId xmlns:p14="http://schemas.microsoft.com/office/powerpoint/2010/main" val="2195435909"/>
              </p:ext>
            </p:extLst>
          </p:nvPr>
        </p:nvGraphicFramePr>
        <p:xfrm>
          <a:off x="802506" y="1491015"/>
          <a:ext cx="10586987" cy="4898319"/>
        </p:xfrm>
        <a:graphic>
          <a:graphicData uri="http://schemas.openxmlformats.org/presentationml/2006/ole">
            <mc:AlternateContent xmlns:mc="http://schemas.openxmlformats.org/markup-compatibility/2006">
              <mc:Choice xmlns:v="urn:schemas-microsoft-com:vml" Requires="v">
                <p:oleObj name="Worksheet" r:id="rId2" imgW="13119100" imgH="6070600" progId="Excel.Sheet.12">
                  <p:embed/>
                </p:oleObj>
              </mc:Choice>
              <mc:Fallback>
                <p:oleObj name="Worksheet" r:id="rId2" imgW="13119100" imgH="6070600" progId="Excel.Sheet.12">
                  <p:embed/>
                  <p:pic>
                    <p:nvPicPr>
                      <p:cNvPr id="7" name="Object 6">
                        <a:extLst>
                          <a:ext uri="{FF2B5EF4-FFF2-40B4-BE49-F238E27FC236}">
                            <a16:creationId xmlns:a16="http://schemas.microsoft.com/office/drawing/2014/main" id="{755F7ECB-10D6-8F14-14EE-DBB0D6932BC5}"/>
                          </a:ext>
                        </a:extLst>
                      </p:cNvPr>
                      <p:cNvPicPr/>
                      <p:nvPr/>
                    </p:nvPicPr>
                    <p:blipFill>
                      <a:blip r:embed="rId3"/>
                      <a:stretch>
                        <a:fillRect/>
                      </a:stretch>
                    </p:blipFill>
                    <p:spPr>
                      <a:xfrm>
                        <a:off x="802506" y="1491015"/>
                        <a:ext cx="10586987" cy="4898319"/>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B143EEFA-0D09-0709-ED66-48B40F7B0784}"/>
              </a:ext>
            </a:extLst>
          </p:cNvPr>
          <p:cNvSpPr txBox="1"/>
          <p:nvPr/>
        </p:nvSpPr>
        <p:spPr>
          <a:xfrm>
            <a:off x="802506" y="6481608"/>
            <a:ext cx="4663008" cy="307777"/>
          </a:xfrm>
          <a:prstGeom prst="rect">
            <a:avLst/>
          </a:prstGeom>
          <a:noFill/>
        </p:spPr>
        <p:txBody>
          <a:bodyPr wrap="none" rtlCol="0">
            <a:spAutoFit/>
          </a:bodyPr>
          <a:lstStyle/>
          <a:p>
            <a:r>
              <a:rPr lang="en-US" sz="1400" b="1" dirty="0">
                <a:solidFill>
                  <a:srgbClr val="00B050"/>
                </a:solidFill>
              </a:rPr>
              <a:t>Green = Feature joined on to create full dataframe in Pandas</a:t>
            </a:r>
          </a:p>
        </p:txBody>
      </p:sp>
      <p:sp>
        <p:nvSpPr>
          <p:cNvPr id="9" name="TextBox 8">
            <a:extLst>
              <a:ext uri="{FF2B5EF4-FFF2-40B4-BE49-F238E27FC236}">
                <a16:creationId xmlns:a16="http://schemas.microsoft.com/office/drawing/2014/main" id="{053E94DD-9B57-7D53-5779-0FA76BA97BEF}"/>
              </a:ext>
            </a:extLst>
          </p:cNvPr>
          <p:cNvSpPr txBox="1"/>
          <p:nvPr/>
        </p:nvSpPr>
        <p:spPr>
          <a:xfrm>
            <a:off x="6941608" y="6476668"/>
            <a:ext cx="4447885" cy="307777"/>
          </a:xfrm>
          <a:prstGeom prst="rect">
            <a:avLst/>
          </a:prstGeom>
          <a:noFill/>
        </p:spPr>
        <p:txBody>
          <a:bodyPr wrap="none" rtlCol="0">
            <a:spAutoFit/>
          </a:bodyPr>
          <a:lstStyle/>
          <a:p>
            <a:pPr algn="r"/>
            <a:r>
              <a:rPr lang="en-US" sz="1400" b="1" dirty="0">
                <a:solidFill>
                  <a:srgbClr val="FF0000"/>
                </a:solidFill>
              </a:rPr>
              <a:t>Red = Data type changed manually to match desired value</a:t>
            </a:r>
          </a:p>
        </p:txBody>
      </p:sp>
    </p:spTree>
    <p:extLst>
      <p:ext uri="{BB962C8B-B14F-4D97-AF65-F5344CB8AC3E}">
        <p14:creationId xmlns:p14="http://schemas.microsoft.com/office/powerpoint/2010/main" val="259022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61577" y="1554381"/>
            <a:ext cx="2802076" cy="5581204"/>
          </a:xfrm>
        </p:spPr>
        <p:txBody>
          <a:bodyPr>
            <a:normAutofit fontScale="55000" lnSpcReduction="20000"/>
          </a:bodyPr>
          <a:lstStyle/>
          <a:p>
            <a:r>
              <a:rPr lang="en-US" dirty="0"/>
              <a:t>The strongest correlation exists between:</a:t>
            </a:r>
          </a:p>
          <a:p>
            <a:pPr lvl="1"/>
            <a:r>
              <a:rPr lang="en-US" dirty="0"/>
              <a:t>Cost of Trip vs. KM Travelled (0.98)</a:t>
            </a:r>
          </a:p>
          <a:p>
            <a:pPr lvl="1"/>
            <a:r>
              <a:rPr lang="en-US" dirty="0"/>
              <a:t>Users vs. Population (0.92)</a:t>
            </a:r>
          </a:p>
          <a:p>
            <a:pPr lvl="1"/>
            <a:r>
              <a:rPr lang="en-US" dirty="0"/>
              <a:t>Cost of Trip vs. Price Charged (0.86)</a:t>
            </a:r>
          </a:p>
          <a:p>
            <a:pPr lvl="1"/>
            <a:r>
              <a:rPr lang="en-US" dirty="0"/>
              <a:t>Profit vs. Price Charged (0.86)</a:t>
            </a:r>
          </a:p>
          <a:p>
            <a:pPr lvl="1"/>
            <a:r>
              <a:rPr lang="en-US" dirty="0"/>
              <a:t>Price Charged vs. KM Travelled (0.84)</a:t>
            </a:r>
          </a:p>
          <a:p>
            <a:r>
              <a:rPr lang="en-US" dirty="0"/>
              <a:t>Moderate correlation exists between:</a:t>
            </a:r>
          </a:p>
          <a:p>
            <a:pPr lvl="1"/>
            <a:r>
              <a:rPr lang="en-US" dirty="0"/>
              <a:t>Profit vs. Population (0.54)</a:t>
            </a:r>
          </a:p>
          <a:p>
            <a:pPr lvl="1"/>
            <a:r>
              <a:rPr lang="en-US" dirty="0"/>
              <a:t>Profit vs. Cost of Trip (0.49)</a:t>
            </a:r>
          </a:p>
          <a:p>
            <a:pPr lvl="1"/>
            <a:r>
              <a:rPr lang="en-US" dirty="0"/>
              <a:t>Profit vs. KM Travelled (0.46)</a:t>
            </a:r>
          </a:p>
          <a:p>
            <a:pPr lvl="1"/>
            <a:r>
              <a:rPr lang="en-US" dirty="0"/>
              <a:t>Profit vs. Users (0.46)</a:t>
            </a:r>
          </a:p>
          <a:p>
            <a:pPr lvl="1"/>
            <a:r>
              <a:rPr lang="en-US" dirty="0"/>
              <a:t>Population vs. Price Charged (0.33)</a:t>
            </a:r>
          </a:p>
          <a:p>
            <a:pPr lvl="1"/>
            <a:r>
              <a:rPr lang="en-US" dirty="0"/>
              <a:t>Users vs. Price Charged (0.28)</a:t>
            </a:r>
          </a:p>
          <a:p>
            <a:r>
              <a:rPr lang="en-US" dirty="0"/>
              <a:t>To answer the research question, we are most interested in investigating the relationship between Profit and other features.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latin typeface="+mn-lt"/>
              </a:rPr>
              <a:t>Exploratory Data Analysis</a:t>
            </a:r>
            <a:br>
              <a:rPr lang="en-US" sz="3600" dirty="0">
                <a:solidFill>
                  <a:srgbClr val="FF6600"/>
                </a:solidFill>
                <a:latin typeface="+mn-lt"/>
              </a:rPr>
            </a:br>
            <a:r>
              <a:rPr lang="en-US" sz="3600" dirty="0">
                <a:solidFill>
                  <a:srgbClr val="FF6600"/>
                </a:solidFill>
                <a:latin typeface="+mn-lt"/>
              </a:rPr>
              <a:t>1) Correlation Heatmap</a:t>
            </a:r>
            <a:endParaRPr lang="en-US" sz="3600" b="1" dirty="0">
              <a:solidFill>
                <a:schemeClr val="accent2"/>
              </a:solidFill>
              <a:latin typeface="+mn-lt"/>
              <a:cs typeface="Calibri" panose="020F0502020204030204" pitchFamily="34" charset="0"/>
            </a:endParaRPr>
          </a:p>
        </p:txBody>
      </p:sp>
      <p:pic>
        <p:nvPicPr>
          <p:cNvPr id="2" name="Picture 1">
            <a:extLst>
              <a:ext uri="{FF2B5EF4-FFF2-40B4-BE49-F238E27FC236}">
                <a16:creationId xmlns:a16="http://schemas.microsoft.com/office/drawing/2014/main" id="{D5455296-5A65-0393-B4CA-60AF34CFEDBF}"/>
              </a:ext>
            </a:extLst>
          </p:cNvPr>
          <p:cNvPicPr>
            <a:picLocks noChangeAspect="1"/>
          </p:cNvPicPr>
          <p:nvPr/>
        </p:nvPicPr>
        <p:blipFill>
          <a:blip r:embed="rId2"/>
          <a:stretch>
            <a:fillRect/>
          </a:stretch>
        </p:blipFill>
        <p:spPr>
          <a:xfrm>
            <a:off x="3183248" y="1822169"/>
            <a:ext cx="8899428" cy="4482956"/>
          </a:xfrm>
          <a:prstGeom prst="rect">
            <a:avLst/>
          </a:prstGeom>
        </p:spPr>
      </p:pic>
    </p:spTree>
    <p:extLst>
      <p:ext uri="{BB962C8B-B14F-4D97-AF65-F5344CB8AC3E}">
        <p14:creationId xmlns:p14="http://schemas.microsoft.com/office/powerpoint/2010/main" val="95532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10467"/>
            <a:ext cx="11353800" cy="1153503"/>
          </a:xfrm>
        </p:spPr>
        <p:txBody>
          <a:bodyPr>
            <a:normAutofit/>
          </a:bodyPr>
          <a:lstStyle/>
          <a:p>
            <a:r>
              <a:rPr lang="en-US" sz="2000" dirty="0"/>
              <a:t>Yellow Cab is definitely the more popular company</a:t>
            </a:r>
          </a:p>
          <a:p>
            <a:pPr lvl="1"/>
            <a:r>
              <a:rPr lang="en-US" sz="1600" dirty="0"/>
              <a:t>55.24% of all customers ride with them</a:t>
            </a:r>
          </a:p>
          <a:p>
            <a:pPr lvl="1"/>
            <a:r>
              <a:rPr lang="en-US" sz="1600" dirty="0"/>
              <a:t>They processed 76.43% of all recorded transactions, almost 200,000 more than Pink 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2) Percentage of Customers/Transactions by Company</a:t>
            </a:r>
            <a:endParaRPr lang="en-US" sz="3600" b="1" dirty="0">
              <a:solidFill>
                <a:schemeClr val="accent2"/>
              </a:solidFill>
              <a:latin typeface="+mn-lt"/>
              <a:cs typeface="Calibri" panose="020F0502020204030204" pitchFamily="34" charset="0"/>
            </a:endParaRPr>
          </a:p>
        </p:txBody>
      </p:sp>
      <p:pic>
        <p:nvPicPr>
          <p:cNvPr id="5" name="Picture 4" descr="Table&#10;&#10;Description automatically generated">
            <a:extLst>
              <a:ext uri="{FF2B5EF4-FFF2-40B4-BE49-F238E27FC236}">
                <a16:creationId xmlns:a16="http://schemas.microsoft.com/office/drawing/2014/main" id="{6E12ECDA-1FCD-4D7B-4CD7-0EAB600D8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221" y="3429000"/>
            <a:ext cx="9223557" cy="2133449"/>
          </a:xfrm>
          <a:prstGeom prst="rect">
            <a:avLst/>
          </a:prstGeom>
        </p:spPr>
      </p:pic>
    </p:spTree>
    <p:extLst>
      <p:ext uri="{BB962C8B-B14F-4D97-AF65-F5344CB8AC3E}">
        <p14:creationId xmlns:p14="http://schemas.microsoft.com/office/powerpoint/2010/main" val="255655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10467"/>
            <a:ext cx="11353800" cy="929216"/>
          </a:xfrm>
        </p:spPr>
        <p:txBody>
          <a:bodyPr>
            <a:normAutofit lnSpcReduction="10000"/>
          </a:bodyPr>
          <a:lstStyle/>
          <a:p>
            <a:r>
              <a:rPr lang="en-US" sz="2000" dirty="0"/>
              <a:t>Card is more popular than cash for both cab companies, but the difference is greater for Yellow Cab</a:t>
            </a:r>
          </a:p>
          <a:p>
            <a:pPr lvl="1"/>
            <a:r>
              <a:rPr lang="en-US" sz="1600" dirty="0"/>
              <a:t>Pink Cab: ~50,000 by card, ~30,000 by cash (difference ~20,000)</a:t>
            </a:r>
          </a:p>
          <a:p>
            <a:pPr lvl="1"/>
            <a:r>
              <a:rPr lang="en-US" sz="1600" dirty="0"/>
              <a:t>Yellow Cab: ~165,000 by card, 110,000 by cash (difference ~55,000)</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3) Transactions by Payment Method</a:t>
            </a:r>
            <a:endParaRPr lang="en-US" sz="3600" b="1" dirty="0">
              <a:solidFill>
                <a:schemeClr val="accent2"/>
              </a:solidFill>
              <a:latin typeface="+mn-lt"/>
              <a:cs typeface="Calibri" panose="020F0502020204030204" pitchFamily="34" charset="0"/>
            </a:endParaRPr>
          </a:p>
        </p:txBody>
      </p:sp>
      <p:pic>
        <p:nvPicPr>
          <p:cNvPr id="7" name="Picture 6">
            <a:extLst>
              <a:ext uri="{FF2B5EF4-FFF2-40B4-BE49-F238E27FC236}">
                <a16:creationId xmlns:a16="http://schemas.microsoft.com/office/drawing/2014/main" id="{8537DF8B-CF47-A515-5A7A-DEF0FC8D9A15}"/>
              </a:ext>
            </a:extLst>
          </p:cNvPr>
          <p:cNvPicPr>
            <a:picLocks noChangeAspect="1"/>
          </p:cNvPicPr>
          <p:nvPr/>
        </p:nvPicPr>
        <p:blipFill>
          <a:blip r:embed="rId2"/>
          <a:stretch>
            <a:fillRect/>
          </a:stretch>
        </p:blipFill>
        <p:spPr>
          <a:xfrm>
            <a:off x="1435615" y="2767115"/>
            <a:ext cx="10158970" cy="3717512"/>
          </a:xfrm>
          <a:prstGeom prst="rect">
            <a:avLst/>
          </a:prstGeom>
        </p:spPr>
      </p:pic>
    </p:spTree>
    <p:extLst>
      <p:ext uri="{BB962C8B-B14F-4D97-AF65-F5344CB8AC3E}">
        <p14:creationId xmlns:p14="http://schemas.microsoft.com/office/powerpoint/2010/main" val="139876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10467"/>
            <a:ext cx="11202998" cy="1222514"/>
          </a:xfrm>
        </p:spPr>
        <p:txBody>
          <a:bodyPr>
            <a:normAutofit fontScale="77500" lnSpcReduction="20000"/>
          </a:bodyPr>
          <a:lstStyle/>
          <a:p>
            <a:r>
              <a:rPr lang="en-US" sz="2000" dirty="0"/>
              <a:t>Both companies get a lot more service on Thursdays, Fridays, and Saturdays than on other days</a:t>
            </a:r>
          </a:p>
          <a:p>
            <a:r>
              <a:rPr lang="en-US" sz="2000" dirty="0"/>
              <a:t>Also, they both experience a similar annual trend:</a:t>
            </a:r>
            <a:endParaRPr lang="en-US" sz="400" dirty="0"/>
          </a:p>
          <a:p>
            <a:pPr lvl="1"/>
            <a:r>
              <a:rPr lang="en-US" sz="1600" dirty="0"/>
              <a:t>Service is lowest in February</a:t>
            </a:r>
          </a:p>
          <a:p>
            <a:pPr lvl="1"/>
            <a:r>
              <a:rPr lang="en-US" sz="1600" dirty="0"/>
              <a:t>Service increases throughout the year</a:t>
            </a:r>
          </a:p>
          <a:p>
            <a:pPr lvl="1"/>
            <a:r>
              <a:rPr lang="en-US" sz="1600" dirty="0"/>
              <a:t>Service is highest in December</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Exploratory Data Analysis</a:t>
            </a:r>
            <a:br>
              <a:rPr lang="en-US" sz="3600" dirty="0">
                <a:solidFill>
                  <a:srgbClr val="FF6600"/>
                </a:solidFill>
              </a:rPr>
            </a:br>
            <a:r>
              <a:rPr lang="en-US" sz="3600" dirty="0">
                <a:solidFill>
                  <a:srgbClr val="FF6600"/>
                </a:solidFill>
              </a:rPr>
              <a:t>4) Transactions by Weekday/Month</a:t>
            </a:r>
            <a:endParaRPr lang="en-US" sz="3600" b="1" dirty="0">
              <a:solidFill>
                <a:schemeClr val="accent2"/>
              </a:solidFill>
              <a:latin typeface="+mn-lt"/>
              <a:cs typeface="Calibri" panose="020F0502020204030204" pitchFamily="34" charset="0"/>
            </a:endParaRPr>
          </a:p>
        </p:txBody>
      </p:sp>
      <p:pic>
        <p:nvPicPr>
          <p:cNvPr id="2" name="Picture 1">
            <a:extLst>
              <a:ext uri="{FF2B5EF4-FFF2-40B4-BE49-F238E27FC236}">
                <a16:creationId xmlns:a16="http://schemas.microsoft.com/office/drawing/2014/main" id="{92BD9E3D-EBEE-D84B-57B9-E9A6690D18CD}"/>
              </a:ext>
            </a:extLst>
          </p:cNvPr>
          <p:cNvPicPr>
            <a:picLocks noChangeAspect="1"/>
          </p:cNvPicPr>
          <p:nvPr/>
        </p:nvPicPr>
        <p:blipFill rotWithShape="1">
          <a:blip r:embed="rId2"/>
          <a:srcRect r="-800"/>
          <a:stretch/>
        </p:blipFill>
        <p:spPr>
          <a:xfrm>
            <a:off x="670687" y="2932981"/>
            <a:ext cx="11202999" cy="3649401"/>
          </a:xfrm>
          <a:prstGeom prst="rect">
            <a:avLst/>
          </a:prstGeom>
        </p:spPr>
      </p:pic>
    </p:spTree>
    <p:extLst>
      <p:ext uri="{BB962C8B-B14F-4D97-AF65-F5344CB8AC3E}">
        <p14:creationId xmlns:p14="http://schemas.microsoft.com/office/powerpoint/2010/main" val="3213686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5603</TotalTime>
  <Words>1411</Words>
  <Application>Microsoft Macintosh PowerPoint</Application>
  <PresentationFormat>Widescreen</PresentationFormat>
  <Paragraphs>123</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Calibri Light</vt:lpstr>
      <vt:lpstr>Office Theme</vt:lpstr>
      <vt:lpstr>Microsoft Excel Worksheet</vt:lpstr>
      <vt:lpstr>PowerPoint Presentation</vt:lpstr>
      <vt:lpstr>   Agenda</vt:lpstr>
      <vt:lpstr>Problem Statement</vt:lpstr>
      <vt:lpstr>Data Info: Major Observations</vt:lpstr>
      <vt:lpstr>Data Info: Feature Summary Statistics</vt:lpstr>
      <vt:lpstr>Exploratory Data Analysis 1) Correlation Heatmap</vt:lpstr>
      <vt:lpstr>Exploratory Data Analysis 2) Percentage of Customers/Transactions by Company</vt:lpstr>
      <vt:lpstr>Exploratory Data Analysis 3) Transactions by Payment Method</vt:lpstr>
      <vt:lpstr>Exploratory Data Analysis 4) Transactions by Weekday/Month</vt:lpstr>
      <vt:lpstr>Exploratory Data Analysis 5a) Population vs. Users By City</vt:lpstr>
      <vt:lpstr>Exploratory Data Analysis 5b) Population vs. Users By City</vt:lpstr>
      <vt:lpstr>Exploratory Data Analysis 6) Profit Distribution, by Year/Month</vt:lpstr>
      <vt:lpstr>Exploratory Data Analysis 7) Profit by Trip Length</vt:lpstr>
      <vt:lpstr>Exploratory Data Analysis 8) Profit vs. Gender</vt:lpstr>
      <vt:lpstr>Exploratory Data Analysis 9) Profit vs. Age</vt:lpstr>
      <vt:lpstr>Hypothesis Testing</vt:lpstr>
      <vt:lpstr>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Glitternova ✨🌟</dc:creator>
  <cp:lastModifiedBy>Glitternova ✨🌟</cp:lastModifiedBy>
  <cp:revision>1</cp:revision>
  <dcterms:created xsi:type="dcterms:W3CDTF">2022-08-17T23:27:58Z</dcterms:created>
  <dcterms:modified xsi:type="dcterms:W3CDTF">2022-08-21T20:51:54Z</dcterms:modified>
</cp:coreProperties>
</file>