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71" r:id="rId6"/>
    <p:sldId id="259" r:id="rId7"/>
    <p:sldId id="276" r:id="rId8"/>
    <p:sldId id="260" r:id="rId9"/>
    <p:sldId id="261" r:id="rId10"/>
    <p:sldId id="263" r:id="rId11"/>
    <p:sldId id="262" r:id="rId12"/>
    <p:sldId id="264" r:id="rId13"/>
    <p:sldId id="275" r:id="rId14"/>
    <p:sldId id="274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3EE-6FB5-1F4F-BFB9-3651999AF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3: Increase Customer Satisfaction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080FB-8C4C-A442-865F-038FA2F7F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Boardman</a:t>
            </a:r>
          </a:p>
        </p:txBody>
      </p:sp>
    </p:spTree>
    <p:extLst>
      <p:ext uri="{BB962C8B-B14F-4D97-AF65-F5344CB8AC3E}">
        <p14:creationId xmlns:p14="http://schemas.microsoft.com/office/powerpoint/2010/main" val="164738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05852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AF47EB0-75B8-954C-810D-50302E34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11" y="2883644"/>
            <a:ext cx="4904403" cy="36783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Chi-squared vs 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525CE99-0F8C-0D45-A5CF-7217DE87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58" y="2883644"/>
            <a:ext cx="4904404" cy="3678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CB770-D91E-1541-A560-3AA83B1535AF}"/>
              </a:ext>
            </a:extLst>
          </p:cNvPr>
          <p:cNvSpPr txBox="1"/>
          <p:nvPr/>
        </p:nvSpPr>
        <p:spPr>
          <a:xfrm>
            <a:off x="7871923" y="2775891"/>
            <a:ext cx="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b="1" dirty="0">
                <a:solidFill>
                  <a:schemeClr val="tx2"/>
                </a:solidFill>
              </a:rPr>
              <a:t>Naïve Bayes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3B81D-9CE2-B54B-945F-EB35EE683107}"/>
              </a:ext>
            </a:extLst>
          </p:cNvPr>
          <p:cNvSpPr txBox="1"/>
          <p:nvPr/>
        </p:nvSpPr>
        <p:spPr>
          <a:xfrm>
            <a:off x="2459103" y="2777049"/>
            <a:ext cx="201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01043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My recommendation would be to use Naïve Bayes</a:t>
            </a:r>
          </a:p>
          <a:p>
            <a:pPr lvl="1"/>
            <a:r>
              <a:rPr lang="en-US" dirty="0"/>
              <a:t>Similar performance to Random Forest and Logistic Regression</a:t>
            </a:r>
          </a:p>
          <a:p>
            <a:pPr lvl="1"/>
            <a:r>
              <a:rPr lang="en-US" dirty="0"/>
              <a:t>Very computationally efficient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B5D2843-52A7-DF45-8D8F-38726B1E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3740150"/>
            <a:ext cx="5715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2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E308-8352-7242-AB49-997AFCD6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DD9D03A-274A-F046-99E4-BEB9EDAB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135341"/>
            <a:ext cx="11487150" cy="40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to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Effectively identify product alignment of complaint</a:t>
            </a:r>
          </a:p>
          <a:p>
            <a:r>
              <a:rPr lang="en-US" dirty="0"/>
              <a:t>Compare with the assigned topic to understand a possible other driver</a:t>
            </a:r>
          </a:p>
        </p:txBody>
      </p:sp>
    </p:spTree>
    <p:extLst>
      <p:ext uri="{BB962C8B-B14F-4D97-AF65-F5344CB8AC3E}">
        <p14:creationId xmlns:p14="http://schemas.microsoft.com/office/powerpoint/2010/main" val="242412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Neural Network</a:t>
            </a:r>
          </a:p>
          <a:p>
            <a:r>
              <a:rPr lang="en-US" dirty="0"/>
              <a:t>Try more techniques to involve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66022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E83EE-6FB5-1F4F-BFB9-3651999AF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75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Complaint classification at big banks to improve customer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0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Effective multi-class classification model achieving a 0.94 AUC score</a:t>
            </a:r>
          </a:p>
          <a:p>
            <a:r>
              <a:rPr lang="en-US" dirty="0"/>
              <a:t>Topic modeling to uncover a more accurate root cause for complaint</a:t>
            </a:r>
          </a:p>
          <a:p>
            <a:pPr lvl="1"/>
            <a:r>
              <a:rPr lang="en-US" dirty="0"/>
              <a:t>Customer Service issues,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Consumer Financial Protection Bureau (CFPB) complaint database</a:t>
            </a:r>
          </a:p>
          <a:p>
            <a:r>
              <a:rPr lang="en-US" dirty="0"/>
              <a:t>Focused only on 4 large American banks</a:t>
            </a:r>
          </a:p>
          <a:p>
            <a:pPr lvl="1"/>
            <a:r>
              <a:rPr lang="en-US" dirty="0"/>
              <a:t>JP Morgan Chase</a:t>
            </a:r>
          </a:p>
          <a:p>
            <a:pPr lvl="1"/>
            <a:r>
              <a:rPr lang="en-US" dirty="0"/>
              <a:t>Bank of America</a:t>
            </a:r>
          </a:p>
          <a:p>
            <a:pPr lvl="1"/>
            <a:r>
              <a:rPr lang="en-US" dirty="0"/>
              <a:t>Wells Fargo</a:t>
            </a:r>
          </a:p>
          <a:p>
            <a:pPr lvl="1"/>
            <a:r>
              <a:rPr lang="en-US" dirty="0"/>
              <a:t>Citibank</a:t>
            </a:r>
          </a:p>
          <a:p>
            <a:r>
              <a:rPr lang="en-US" dirty="0"/>
              <a:t>600k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1B2B4-23DA-5D48-B497-6C3D9E9B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1" y="3068785"/>
            <a:ext cx="8243889" cy="35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Filtered records without written complaint</a:t>
            </a:r>
          </a:p>
          <a:p>
            <a:r>
              <a:rPr lang="en-US" dirty="0"/>
              <a:t>Sampled from full dataset to only include 4 banks</a:t>
            </a:r>
          </a:p>
          <a:p>
            <a:pPr lvl="1"/>
            <a:r>
              <a:rPr lang="en-US" dirty="0"/>
              <a:t>Left with 77k rows</a:t>
            </a:r>
          </a:p>
          <a:p>
            <a:r>
              <a:rPr lang="en-US" dirty="0"/>
              <a:t>Consolidated products to solve redundancy</a:t>
            </a:r>
          </a:p>
          <a:p>
            <a:r>
              <a:rPr lang="en-US" dirty="0"/>
              <a:t>Checked for duplicates and removed if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9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498-F087-E241-B9B6-47B47A4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Word tokenization</a:t>
            </a:r>
          </a:p>
          <a:p>
            <a:r>
              <a:rPr lang="en-US" dirty="0"/>
              <a:t>Lemmatization</a:t>
            </a:r>
          </a:p>
          <a:p>
            <a:r>
              <a:rPr lang="en-US" dirty="0"/>
              <a:t>Removal of stop words</a:t>
            </a:r>
          </a:p>
          <a:p>
            <a:r>
              <a:rPr lang="en-US" dirty="0"/>
              <a:t>Convert back to a string</a:t>
            </a:r>
          </a:p>
        </p:txBody>
      </p:sp>
    </p:spTree>
    <p:extLst>
      <p:ext uri="{BB962C8B-B14F-4D97-AF65-F5344CB8AC3E}">
        <p14:creationId xmlns:p14="http://schemas.microsoft.com/office/powerpoint/2010/main" val="268252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6850BB86-1980-D747-B05E-045F435C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41" y="2112083"/>
            <a:ext cx="8038319" cy="40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E12490B-19F8-DC41-BB4D-CA742B0D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40" y="1894102"/>
            <a:ext cx="9727321" cy="48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3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4B1-A0CA-5D44-BEF8-11C9CCD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C5AC30C8-8EB9-1E48-9002-0C3A349C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54" y="1830330"/>
            <a:ext cx="8783893" cy="50276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C89888-1BA1-0247-B337-B6C81BB399D7}"/>
              </a:ext>
            </a:extLst>
          </p:cNvPr>
          <p:cNvSpPr/>
          <p:nvPr/>
        </p:nvSpPr>
        <p:spPr>
          <a:xfrm>
            <a:off x="6190593" y="2312276"/>
            <a:ext cx="262759" cy="136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960E7B-79BF-2A44-8157-3A059D10F848}"/>
              </a:ext>
            </a:extLst>
          </p:cNvPr>
          <p:cNvSpPr/>
          <p:nvPr/>
        </p:nvSpPr>
        <p:spPr>
          <a:xfrm>
            <a:off x="6195850" y="2822024"/>
            <a:ext cx="262759" cy="136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A95B12-617F-DA47-8B64-7C1538410F20}"/>
              </a:ext>
            </a:extLst>
          </p:cNvPr>
          <p:cNvSpPr/>
          <p:nvPr/>
        </p:nvSpPr>
        <p:spPr>
          <a:xfrm>
            <a:off x="6190593" y="3184628"/>
            <a:ext cx="262759" cy="136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76BB6F-BE23-5541-959F-A62154905446}"/>
              </a:ext>
            </a:extLst>
          </p:cNvPr>
          <p:cNvSpPr/>
          <p:nvPr/>
        </p:nvSpPr>
        <p:spPr>
          <a:xfrm>
            <a:off x="6185339" y="3557743"/>
            <a:ext cx="262759" cy="136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A850AF-A6C6-3F45-BAC3-FC4C0EEDE161}"/>
              </a:ext>
            </a:extLst>
          </p:cNvPr>
          <p:cNvSpPr/>
          <p:nvPr/>
        </p:nvSpPr>
        <p:spPr>
          <a:xfrm>
            <a:off x="6117026" y="3689123"/>
            <a:ext cx="310053" cy="136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8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202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Capstone 3: Increase Customer Satisfaction with Machine learning</vt:lpstr>
      <vt:lpstr>Problem</vt:lpstr>
      <vt:lpstr>Result</vt:lpstr>
      <vt:lpstr>Data</vt:lpstr>
      <vt:lpstr>Data cleaning</vt:lpstr>
      <vt:lpstr>Text Preprocessing</vt:lpstr>
      <vt:lpstr>Exploratory Data Analysis</vt:lpstr>
      <vt:lpstr>Exploratory Data Analysis</vt:lpstr>
      <vt:lpstr>Topic modeling</vt:lpstr>
      <vt:lpstr>Models Used</vt:lpstr>
      <vt:lpstr>Feature Selection</vt:lpstr>
      <vt:lpstr>Evaluation</vt:lpstr>
      <vt:lpstr>Evaluation</vt:lpstr>
      <vt:lpstr>Value to Customer</vt:lpstr>
      <vt:lpstr>Explore further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3: Increase Customer Satisfaction with Machine learning</dc:title>
  <dc:creator>Joseph Boardman</dc:creator>
  <cp:lastModifiedBy>Joseph Boardman</cp:lastModifiedBy>
  <cp:revision>9</cp:revision>
  <dcterms:created xsi:type="dcterms:W3CDTF">2020-12-17T10:45:51Z</dcterms:created>
  <dcterms:modified xsi:type="dcterms:W3CDTF">2020-12-17T14:23:35Z</dcterms:modified>
</cp:coreProperties>
</file>