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0" r:id="rId4"/>
    <p:sldId id="258" r:id="rId5"/>
    <p:sldId id="271" r:id="rId6"/>
    <p:sldId id="259" r:id="rId7"/>
    <p:sldId id="276" r:id="rId8"/>
    <p:sldId id="260" r:id="rId9"/>
    <p:sldId id="261" r:id="rId10"/>
    <p:sldId id="263" r:id="rId11"/>
    <p:sldId id="262" r:id="rId12"/>
    <p:sldId id="264" r:id="rId13"/>
    <p:sldId id="275" r:id="rId14"/>
    <p:sldId id="274" r:id="rId15"/>
    <p:sldId id="265"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6197"/>
  </p:normalViewPr>
  <p:slideViewPr>
    <p:cSldViewPr snapToGrid="0" snapToObjects="1">
      <p:cViewPr varScale="1">
        <p:scale>
          <a:sx n="121" d="100"/>
          <a:sy n="121" d="100"/>
        </p:scale>
        <p:origin x="200" y="2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12/18/20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12/18/20</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12/18/20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12/18/20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12/18/20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12/18/20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12/18/20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12/18/20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E83EE-6FB5-1F4F-BFB9-3651999AFF70}"/>
              </a:ext>
            </a:extLst>
          </p:cNvPr>
          <p:cNvSpPr>
            <a:spLocks noGrp="1"/>
          </p:cNvSpPr>
          <p:nvPr>
            <p:ph type="ctrTitle"/>
          </p:nvPr>
        </p:nvSpPr>
        <p:spPr/>
        <p:txBody>
          <a:bodyPr/>
          <a:lstStyle/>
          <a:p>
            <a:r>
              <a:rPr lang="en-US" dirty="0"/>
              <a:t>Capstone 3: Increase Customer Satisfaction with Machine learning</a:t>
            </a:r>
          </a:p>
        </p:txBody>
      </p:sp>
      <p:sp>
        <p:nvSpPr>
          <p:cNvPr id="3" name="Subtitle 2">
            <a:extLst>
              <a:ext uri="{FF2B5EF4-FFF2-40B4-BE49-F238E27FC236}">
                <a16:creationId xmlns:a16="http://schemas.microsoft.com/office/drawing/2014/main" id="{AF6080FB-8C4C-A442-865F-038FA2F7F3E2}"/>
              </a:ext>
            </a:extLst>
          </p:cNvPr>
          <p:cNvSpPr>
            <a:spLocks noGrp="1"/>
          </p:cNvSpPr>
          <p:nvPr>
            <p:ph type="subTitle" idx="1"/>
          </p:nvPr>
        </p:nvSpPr>
        <p:spPr/>
        <p:txBody>
          <a:bodyPr/>
          <a:lstStyle/>
          <a:p>
            <a:r>
              <a:rPr lang="en-US" dirty="0"/>
              <a:t>Joe Boardman</a:t>
            </a:r>
          </a:p>
        </p:txBody>
      </p:sp>
    </p:spTree>
    <p:extLst>
      <p:ext uri="{BB962C8B-B14F-4D97-AF65-F5344CB8AC3E}">
        <p14:creationId xmlns:p14="http://schemas.microsoft.com/office/powerpoint/2010/main" val="16473833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3A4B1-A0CA-5D44-BEF8-11C9CCD6563A}"/>
              </a:ext>
            </a:extLst>
          </p:cNvPr>
          <p:cNvSpPr>
            <a:spLocks noGrp="1"/>
          </p:cNvSpPr>
          <p:nvPr>
            <p:ph type="title"/>
          </p:nvPr>
        </p:nvSpPr>
        <p:spPr/>
        <p:txBody>
          <a:bodyPr/>
          <a:lstStyle/>
          <a:p>
            <a:r>
              <a:rPr lang="en-US" dirty="0"/>
              <a:t>Models Used</a:t>
            </a:r>
          </a:p>
        </p:txBody>
      </p:sp>
      <p:sp>
        <p:nvSpPr>
          <p:cNvPr id="3" name="Content Placeholder 2">
            <a:extLst>
              <a:ext uri="{FF2B5EF4-FFF2-40B4-BE49-F238E27FC236}">
                <a16:creationId xmlns:a16="http://schemas.microsoft.com/office/drawing/2014/main" id="{75C4E498-F087-E241-B9B6-47B47A446ECA}"/>
              </a:ext>
            </a:extLst>
          </p:cNvPr>
          <p:cNvSpPr>
            <a:spLocks noGrp="1"/>
          </p:cNvSpPr>
          <p:nvPr>
            <p:ph idx="1"/>
          </p:nvPr>
        </p:nvSpPr>
        <p:spPr/>
        <p:txBody>
          <a:bodyPr anchor="t"/>
          <a:lstStyle/>
          <a:p>
            <a:r>
              <a:rPr lang="en-US" dirty="0"/>
              <a:t>Random Forest</a:t>
            </a:r>
          </a:p>
          <a:p>
            <a:r>
              <a:rPr lang="en-US" dirty="0"/>
              <a:t>Multinomial Naïve Bayes</a:t>
            </a:r>
          </a:p>
          <a:p>
            <a:r>
              <a:rPr lang="en-US" dirty="0"/>
              <a:t>Logistic Regression</a:t>
            </a:r>
          </a:p>
        </p:txBody>
      </p:sp>
    </p:spTree>
    <p:extLst>
      <p:ext uri="{BB962C8B-B14F-4D97-AF65-F5344CB8AC3E}">
        <p14:creationId xmlns:p14="http://schemas.microsoft.com/office/powerpoint/2010/main" val="3058526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3A4B1-A0CA-5D44-BEF8-11C9CCD6563A}"/>
              </a:ext>
            </a:extLst>
          </p:cNvPr>
          <p:cNvSpPr>
            <a:spLocks noGrp="1"/>
          </p:cNvSpPr>
          <p:nvPr>
            <p:ph type="title"/>
          </p:nvPr>
        </p:nvSpPr>
        <p:spPr/>
        <p:txBody>
          <a:bodyPr/>
          <a:lstStyle/>
          <a:p>
            <a:r>
              <a:rPr lang="en-US" dirty="0"/>
              <a:t>Feature Selection</a:t>
            </a:r>
          </a:p>
        </p:txBody>
      </p:sp>
      <p:pic>
        <p:nvPicPr>
          <p:cNvPr id="6" name="Picture 5" descr="Chart, line chart&#10;&#10;Description automatically generated">
            <a:extLst>
              <a:ext uri="{FF2B5EF4-FFF2-40B4-BE49-F238E27FC236}">
                <a16:creationId xmlns:a16="http://schemas.microsoft.com/office/drawing/2014/main" id="{2AF47EB0-75B8-954C-810D-50302E34B108}"/>
              </a:ext>
            </a:extLst>
          </p:cNvPr>
          <p:cNvPicPr>
            <a:picLocks noChangeAspect="1"/>
          </p:cNvPicPr>
          <p:nvPr/>
        </p:nvPicPr>
        <p:blipFill>
          <a:blip r:embed="rId2"/>
          <a:stretch>
            <a:fillRect/>
          </a:stretch>
        </p:blipFill>
        <p:spPr>
          <a:xfrm>
            <a:off x="1012111" y="2883644"/>
            <a:ext cx="4904403" cy="3678303"/>
          </a:xfrm>
          <a:prstGeom prst="rect">
            <a:avLst/>
          </a:prstGeom>
        </p:spPr>
      </p:pic>
      <p:sp>
        <p:nvSpPr>
          <p:cNvPr id="3" name="Content Placeholder 2">
            <a:extLst>
              <a:ext uri="{FF2B5EF4-FFF2-40B4-BE49-F238E27FC236}">
                <a16:creationId xmlns:a16="http://schemas.microsoft.com/office/drawing/2014/main" id="{75C4E498-F087-E241-B9B6-47B47A446ECA}"/>
              </a:ext>
            </a:extLst>
          </p:cNvPr>
          <p:cNvSpPr>
            <a:spLocks noGrp="1"/>
          </p:cNvSpPr>
          <p:nvPr>
            <p:ph idx="1"/>
          </p:nvPr>
        </p:nvSpPr>
        <p:spPr/>
        <p:txBody>
          <a:bodyPr anchor="t"/>
          <a:lstStyle/>
          <a:p>
            <a:r>
              <a:rPr lang="en-US" dirty="0"/>
              <a:t>Chi-squared vs Feature </a:t>
            </a:r>
            <a:r>
              <a:rPr lang="en-US" dirty="0" err="1"/>
              <a:t>Importances</a:t>
            </a:r>
            <a:endParaRPr lang="en-US" dirty="0"/>
          </a:p>
        </p:txBody>
      </p:sp>
      <p:pic>
        <p:nvPicPr>
          <p:cNvPr id="8" name="Picture 7" descr="Chart, line chart&#10;&#10;Description automatically generated">
            <a:extLst>
              <a:ext uri="{FF2B5EF4-FFF2-40B4-BE49-F238E27FC236}">
                <a16:creationId xmlns:a16="http://schemas.microsoft.com/office/drawing/2014/main" id="{C525CE99-0F8C-0D45-A5CF-7217DE877C4F}"/>
              </a:ext>
            </a:extLst>
          </p:cNvPr>
          <p:cNvPicPr>
            <a:picLocks noChangeAspect="1"/>
          </p:cNvPicPr>
          <p:nvPr/>
        </p:nvPicPr>
        <p:blipFill>
          <a:blip r:embed="rId3"/>
          <a:stretch>
            <a:fillRect/>
          </a:stretch>
        </p:blipFill>
        <p:spPr>
          <a:xfrm>
            <a:off x="6255458" y="2883644"/>
            <a:ext cx="4904404" cy="3678303"/>
          </a:xfrm>
          <a:prstGeom prst="rect">
            <a:avLst/>
          </a:prstGeom>
        </p:spPr>
      </p:pic>
      <p:sp>
        <p:nvSpPr>
          <p:cNvPr id="9" name="TextBox 8">
            <a:extLst>
              <a:ext uri="{FF2B5EF4-FFF2-40B4-BE49-F238E27FC236}">
                <a16:creationId xmlns:a16="http://schemas.microsoft.com/office/drawing/2014/main" id="{0B3CB770-D91E-1541-A560-3AA83B1535AF}"/>
              </a:ext>
            </a:extLst>
          </p:cNvPr>
          <p:cNvSpPr txBox="1"/>
          <p:nvPr/>
        </p:nvSpPr>
        <p:spPr>
          <a:xfrm>
            <a:off x="7871923" y="2775891"/>
            <a:ext cx="1671473" cy="369332"/>
          </a:xfrm>
          <a:prstGeom prst="rect">
            <a:avLst/>
          </a:prstGeom>
          <a:noFill/>
        </p:spPr>
        <p:txBody>
          <a:bodyPr wrap="square" rtlCol="0">
            <a:spAutoFit/>
          </a:bodyPr>
          <a:lstStyle/>
          <a:p>
            <a:pPr algn="ctr">
              <a:spcBef>
                <a:spcPct val="20000"/>
              </a:spcBef>
              <a:spcAft>
                <a:spcPts val="600"/>
              </a:spcAft>
              <a:buClr>
                <a:schemeClr val="accent2"/>
              </a:buClr>
              <a:buSzPct val="92000"/>
            </a:pPr>
            <a:r>
              <a:rPr lang="en-US" b="1" dirty="0">
                <a:solidFill>
                  <a:schemeClr val="tx2"/>
                </a:solidFill>
              </a:rPr>
              <a:t>Naïve Bayes</a:t>
            </a:r>
          </a:p>
        </p:txBody>
      </p:sp>
      <p:sp>
        <p:nvSpPr>
          <p:cNvPr id="10" name="TextBox 9">
            <a:extLst>
              <a:ext uri="{FF2B5EF4-FFF2-40B4-BE49-F238E27FC236}">
                <a16:creationId xmlns:a16="http://schemas.microsoft.com/office/drawing/2014/main" id="{12F3B81D-9CE2-B54B-945F-EB35EE683107}"/>
              </a:ext>
            </a:extLst>
          </p:cNvPr>
          <p:cNvSpPr txBox="1"/>
          <p:nvPr/>
        </p:nvSpPr>
        <p:spPr>
          <a:xfrm>
            <a:off x="2459103" y="2777049"/>
            <a:ext cx="2010417" cy="369332"/>
          </a:xfrm>
          <a:prstGeom prst="rect">
            <a:avLst/>
          </a:prstGeom>
          <a:noFill/>
        </p:spPr>
        <p:txBody>
          <a:bodyPr wrap="square" rtlCol="0">
            <a:spAutoFit/>
          </a:bodyPr>
          <a:lstStyle/>
          <a:p>
            <a:pPr algn="ctr">
              <a:spcBef>
                <a:spcPct val="20000"/>
              </a:spcBef>
              <a:spcAft>
                <a:spcPts val="600"/>
              </a:spcAft>
              <a:buClr>
                <a:schemeClr val="accent2"/>
              </a:buClr>
              <a:buSzPct val="92000"/>
            </a:pPr>
            <a:r>
              <a:rPr lang="en-US" b="1" dirty="0">
                <a:solidFill>
                  <a:schemeClr val="tx2"/>
                </a:solidFill>
              </a:rPr>
              <a:t>Random Forest</a:t>
            </a:r>
          </a:p>
        </p:txBody>
      </p:sp>
    </p:spTree>
    <p:extLst>
      <p:ext uri="{BB962C8B-B14F-4D97-AF65-F5344CB8AC3E}">
        <p14:creationId xmlns:p14="http://schemas.microsoft.com/office/powerpoint/2010/main" val="4010430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3A4B1-A0CA-5D44-BEF8-11C9CCD6563A}"/>
              </a:ext>
            </a:extLst>
          </p:cNvPr>
          <p:cNvSpPr>
            <a:spLocks noGrp="1"/>
          </p:cNvSpPr>
          <p:nvPr>
            <p:ph type="title"/>
          </p:nvPr>
        </p:nvSpPr>
        <p:spPr/>
        <p:txBody>
          <a:bodyPr/>
          <a:lstStyle/>
          <a:p>
            <a:r>
              <a:rPr lang="en-US" dirty="0"/>
              <a:t>Evaluation</a:t>
            </a:r>
          </a:p>
        </p:txBody>
      </p:sp>
      <p:sp>
        <p:nvSpPr>
          <p:cNvPr id="3" name="Content Placeholder 2">
            <a:extLst>
              <a:ext uri="{FF2B5EF4-FFF2-40B4-BE49-F238E27FC236}">
                <a16:creationId xmlns:a16="http://schemas.microsoft.com/office/drawing/2014/main" id="{75C4E498-F087-E241-B9B6-47B47A446ECA}"/>
              </a:ext>
            </a:extLst>
          </p:cNvPr>
          <p:cNvSpPr>
            <a:spLocks noGrp="1"/>
          </p:cNvSpPr>
          <p:nvPr>
            <p:ph idx="1"/>
          </p:nvPr>
        </p:nvSpPr>
        <p:spPr/>
        <p:txBody>
          <a:bodyPr anchor="t"/>
          <a:lstStyle/>
          <a:p>
            <a:r>
              <a:rPr lang="en-US" dirty="0"/>
              <a:t>My recommendation would be to use Naïve Bayes</a:t>
            </a:r>
          </a:p>
          <a:p>
            <a:pPr lvl="1"/>
            <a:r>
              <a:rPr lang="en-US" dirty="0"/>
              <a:t>Similar performance to Random Forest and Logistic Regression</a:t>
            </a:r>
          </a:p>
          <a:p>
            <a:pPr lvl="1"/>
            <a:r>
              <a:rPr lang="en-US" dirty="0"/>
              <a:t>Very computationally efficient</a:t>
            </a:r>
          </a:p>
        </p:txBody>
      </p:sp>
      <p:pic>
        <p:nvPicPr>
          <p:cNvPr id="11" name="Picture 10" descr="Table&#10;&#10;Description automatically generated">
            <a:extLst>
              <a:ext uri="{FF2B5EF4-FFF2-40B4-BE49-F238E27FC236}">
                <a16:creationId xmlns:a16="http://schemas.microsoft.com/office/drawing/2014/main" id="{5B5D2843-52A7-DF45-8D8F-38726B1EF8B5}"/>
              </a:ext>
            </a:extLst>
          </p:cNvPr>
          <p:cNvPicPr>
            <a:picLocks noChangeAspect="1"/>
          </p:cNvPicPr>
          <p:nvPr/>
        </p:nvPicPr>
        <p:blipFill>
          <a:blip r:embed="rId2"/>
          <a:stretch>
            <a:fillRect/>
          </a:stretch>
        </p:blipFill>
        <p:spPr>
          <a:xfrm>
            <a:off x="3238499" y="3740150"/>
            <a:ext cx="5715000" cy="1778000"/>
          </a:xfrm>
          <a:prstGeom prst="rect">
            <a:avLst/>
          </a:prstGeom>
        </p:spPr>
      </p:pic>
    </p:spTree>
    <p:extLst>
      <p:ext uri="{BB962C8B-B14F-4D97-AF65-F5344CB8AC3E}">
        <p14:creationId xmlns:p14="http://schemas.microsoft.com/office/powerpoint/2010/main" val="633220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2E308-8352-7242-AB49-997AFCD61964}"/>
              </a:ext>
            </a:extLst>
          </p:cNvPr>
          <p:cNvSpPr>
            <a:spLocks noGrp="1"/>
          </p:cNvSpPr>
          <p:nvPr>
            <p:ph type="title"/>
          </p:nvPr>
        </p:nvSpPr>
        <p:spPr/>
        <p:txBody>
          <a:bodyPr/>
          <a:lstStyle/>
          <a:p>
            <a:r>
              <a:rPr lang="en-US" dirty="0"/>
              <a:t>Evaluation</a:t>
            </a:r>
          </a:p>
        </p:txBody>
      </p:sp>
      <p:pic>
        <p:nvPicPr>
          <p:cNvPr id="9" name="Picture 8" descr="Chart&#10;&#10;Description automatically generated">
            <a:extLst>
              <a:ext uri="{FF2B5EF4-FFF2-40B4-BE49-F238E27FC236}">
                <a16:creationId xmlns:a16="http://schemas.microsoft.com/office/drawing/2014/main" id="{CDD9D03A-274A-F046-99E4-BEB9EDAB7BE7}"/>
              </a:ext>
            </a:extLst>
          </p:cNvPr>
          <p:cNvPicPr>
            <a:picLocks noChangeAspect="1"/>
          </p:cNvPicPr>
          <p:nvPr/>
        </p:nvPicPr>
        <p:blipFill>
          <a:blip r:embed="rId2"/>
          <a:stretch>
            <a:fillRect/>
          </a:stretch>
        </p:blipFill>
        <p:spPr>
          <a:xfrm>
            <a:off x="352425" y="2135341"/>
            <a:ext cx="11487150" cy="4020503"/>
          </a:xfrm>
          <a:prstGeom prst="rect">
            <a:avLst/>
          </a:prstGeom>
        </p:spPr>
      </p:pic>
    </p:spTree>
    <p:extLst>
      <p:ext uri="{BB962C8B-B14F-4D97-AF65-F5344CB8AC3E}">
        <p14:creationId xmlns:p14="http://schemas.microsoft.com/office/powerpoint/2010/main" val="3368083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3A4B1-A0CA-5D44-BEF8-11C9CCD6563A}"/>
              </a:ext>
            </a:extLst>
          </p:cNvPr>
          <p:cNvSpPr>
            <a:spLocks noGrp="1"/>
          </p:cNvSpPr>
          <p:nvPr>
            <p:ph type="title"/>
          </p:nvPr>
        </p:nvSpPr>
        <p:spPr/>
        <p:txBody>
          <a:bodyPr/>
          <a:lstStyle/>
          <a:p>
            <a:r>
              <a:rPr lang="en-US" dirty="0"/>
              <a:t>Value to Customer</a:t>
            </a:r>
          </a:p>
        </p:txBody>
      </p:sp>
      <p:sp>
        <p:nvSpPr>
          <p:cNvPr id="3" name="Content Placeholder 2">
            <a:extLst>
              <a:ext uri="{FF2B5EF4-FFF2-40B4-BE49-F238E27FC236}">
                <a16:creationId xmlns:a16="http://schemas.microsoft.com/office/drawing/2014/main" id="{75C4E498-F087-E241-B9B6-47B47A446ECA}"/>
              </a:ext>
            </a:extLst>
          </p:cNvPr>
          <p:cNvSpPr>
            <a:spLocks noGrp="1"/>
          </p:cNvSpPr>
          <p:nvPr>
            <p:ph idx="1"/>
          </p:nvPr>
        </p:nvSpPr>
        <p:spPr/>
        <p:txBody>
          <a:bodyPr anchor="t"/>
          <a:lstStyle/>
          <a:p>
            <a:r>
              <a:rPr lang="en-US" dirty="0"/>
              <a:t>Effectively identify product alignment of complaint</a:t>
            </a:r>
          </a:p>
          <a:p>
            <a:r>
              <a:rPr lang="en-US" dirty="0"/>
              <a:t>Compare with the assigned topic to understand a possible other driver</a:t>
            </a:r>
          </a:p>
          <a:p>
            <a:r>
              <a:rPr lang="en-US" dirty="0"/>
              <a:t>Executives can use it to action on complaints instead of reading/analyzing them manually</a:t>
            </a:r>
          </a:p>
          <a:p>
            <a:r>
              <a:rPr lang="en-US" dirty="0"/>
              <a:t>Company saves on more productive leaders and increased </a:t>
            </a:r>
            <a:r>
              <a:rPr lang="en-US"/>
              <a:t>customer satisfaction</a:t>
            </a:r>
            <a:endParaRPr lang="en-US" dirty="0"/>
          </a:p>
        </p:txBody>
      </p:sp>
    </p:spTree>
    <p:extLst>
      <p:ext uri="{BB962C8B-B14F-4D97-AF65-F5344CB8AC3E}">
        <p14:creationId xmlns:p14="http://schemas.microsoft.com/office/powerpoint/2010/main" val="24241278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3A4B1-A0CA-5D44-BEF8-11C9CCD6563A}"/>
              </a:ext>
            </a:extLst>
          </p:cNvPr>
          <p:cNvSpPr>
            <a:spLocks noGrp="1"/>
          </p:cNvSpPr>
          <p:nvPr>
            <p:ph type="title"/>
          </p:nvPr>
        </p:nvSpPr>
        <p:spPr/>
        <p:txBody>
          <a:bodyPr/>
          <a:lstStyle/>
          <a:p>
            <a:r>
              <a:rPr lang="en-US" dirty="0"/>
              <a:t>Explore further</a:t>
            </a:r>
          </a:p>
        </p:txBody>
      </p:sp>
      <p:sp>
        <p:nvSpPr>
          <p:cNvPr id="3" name="Content Placeholder 2">
            <a:extLst>
              <a:ext uri="{FF2B5EF4-FFF2-40B4-BE49-F238E27FC236}">
                <a16:creationId xmlns:a16="http://schemas.microsoft.com/office/drawing/2014/main" id="{75C4E498-F087-E241-B9B6-47B47A446ECA}"/>
              </a:ext>
            </a:extLst>
          </p:cNvPr>
          <p:cNvSpPr>
            <a:spLocks noGrp="1"/>
          </p:cNvSpPr>
          <p:nvPr>
            <p:ph idx="1"/>
          </p:nvPr>
        </p:nvSpPr>
        <p:spPr/>
        <p:txBody>
          <a:bodyPr anchor="t"/>
          <a:lstStyle/>
          <a:p>
            <a:r>
              <a:rPr lang="en-US" dirty="0"/>
              <a:t>Neural Network</a:t>
            </a:r>
          </a:p>
          <a:p>
            <a:r>
              <a:rPr lang="en-US" dirty="0"/>
              <a:t>Try more techniques to involve Sentiment Analysis</a:t>
            </a:r>
          </a:p>
        </p:txBody>
      </p:sp>
    </p:spTree>
    <p:extLst>
      <p:ext uri="{BB962C8B-B14F-4D97-AF65-F5344CB8AC3E}">
        <p14:creationId xmlns:p14="http://schemas.microsoft.com/office/powerpoint/2010/main" val="36602243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34BFB7C5-23B6-4047-BF5E-F9EEBB437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37DA931-62D6-4B32-9103-84C0960AE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4420" y="457200"/>
            <a:ext cx="6248454" cy="58597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FBE83EE-6FB5-1F4F-BFB9-3651999AFF70}"/>
              </a:ext>
            </a:extLst>
          </p:cNvPr>
          <p:cNvSpPr>
            <a:spLocks noGrp="1"/>
          </p:cNvSpPr>
          <p:nvPr>
            <p:ph type="ctrTitle"/>
          </p:nvPr>
        </p:nvSpPr>
        <p:spPr>
          <a:xfrm>
            <a:off x="2156346" y="849745"/>
            <a:ext cx="5526993" cy="4745836"/>
          </a:xfrm>
        </p:spPr>
        <p:txBody>
          <a:bodyPr anchor="ctr">
            <a:normAutofit/>
          </a:bodyPr>
          <a:lstStyle/>
          <a:p>
            <a:r>
              <a:rPr lang="en-US" sz="6000">
                <a:solidFill>
                  <a:srgbClr val="FFFFFF"/>
                </a:solidFill>
              </a:rPr>
              <a:t>Questions?</a:t>
            </a:r>
          </a:p>
        </p:txBody>
      </p:sp>
      <p:sp>
        <p:nvSpPr>
          <p:cNvPr id="11" name="Rectangle 10">
            <a:extLst>
              <a:ext uri="{FF2B5EF4-FFF2-40B4-BE49-F238E27FC236}">
                <a16:creationId xmlns:a16="http://schemas.microsoft.com/office/drawing/2014/main" id="{4695E140-9B6E-43E9-B17E-CDFE3FCA8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2" y="453642"/>
            <a:ext cx="3615595" cy="5863293"/>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FBC3CD9F-A361-4496-A6E0-24338B2A69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1191" y="457201"/>
            <a:ext cx="1106164" cy="5859735"/>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85752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3A4B1-A0CA-5D44-BEF8-11C9CCD6563A}"/>
              </a:ext>
            </a:extLst>
          </p:cNvPr>
          <p:cNvSpPr>
            <a:spLocks noGrp="1"/>
          </p:cNvSpPr>
          <p:nvPr>
            <p:ph type="title"/>
          </p:nvPr>
        </p:nvSpPr>
        <p:spPr/>
        <p:txBody>
          <a:bodyPr/>
          <a:lstStyle/>
          <a:p>
            <a:r>
              <a:rPr lang="en-US" dirty="0"/>
              <a:t>Problem</a:t>
            </a:r>
          </a:p>
        </p:txBody>
      </p:sp>
      <p:sp>
        <p:nvSpPr>
          <p:cNvPr id="3" name="Content Placeholder 2">
            <a:extLst>
              <a:ext uri="{FF2B5EF4-FFF2-40B4-BE49-F238E27FC236}">
                <a16:creationId xmlns:a16="http://schemas.microsoft.com/office/drawing/2014/main" id="{75C4E498-F087-E241-B9B6-47B47A446ECA}"/>
              </a:ext>
            </a:extLst>
          </p:cNvPr>
          <p:cNvSpPr>
            <a:spLocks noGrp="1"/>
          </p:cNvSpPr>
          <p:nvPr>
            <p:ph idx="1"/>
          </p:nvPr>
        </p:nvSpPr>
        <p:spPr/>
        <p:txBody>
          <a:bodyPr anchor="t"/>
          <a:lstStyle/>
          <a:p>
            <a:r>
              <a:rPr lang="en-US" dirty="0"/>
              <a:t>Big banks will always get complaints from customers about all sorts of different products. Being able to classify complaints to help identify the root cause of the issue can be crucial in maintaining and improving customer satisfaction</a:t>
            </a:r>
          </a:p>
          <a:p>
            <a:endParaRPr lang="en-US" dirty="0"/>
          </a:p>
        </p:txBody>
      </p:sp>
    </p:spTree>
    <p:extLst>
      <p:ext uri="{BB962C8B-B14F-4D97-AF65-F5344CB8AC3E}">
        <p14:creationId xmlns:p14="http://schemas.microsoft.com/office/powerpoint/2010/main" val="1048902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3A4B1-A0CA-5D44-BEF8-11C9CCD6563A}"/>
              </a:ext>
            </a:extLst>
          </p:cNvPr>
          <p:cNvSpPr>
            <a:spLocks noGrp="1"/>
          </p:cNvSpPr>
          <p:nvPr>
            <p:ph type="title"/>
          </p:nvPr>
        </p:nvSpPr>
        <p:spPr/>
        <p:txBody>
          <a:bodyPr/>
          <a:lstStyle/>
          <a:p>
            <a:r>
              <a:rPr lang="en-US" dirty="0"/>
              <a:t>Result</a:t>
            </a:r>
          </a:p>
        </p:txBody>
      </p:sp>
      <p:sp>
        <p:nvSpPr>
          <p:cNvPr id="3" name="Content Placeholder 2">
            <a:extLst>
              <a:ext uri="{FF2B5EF4-FFF2-40B4-BE49-F238E27FC236}">
                <a16:creationId xmlns:a16="http://schemas.microsoft.com/office/drawing/2014/main" id="{75C4E498-F087-E241-B9B6-47B47A446ECA}"/>
              </a:ext>
            </a:extLst>
          </p:cNvPr>
          <p:cNvSpPr>
            <a:spLocks noGrp="1"/>
          </p:cNvSpPr>
          <p:nvPr>
            <p:ph idx="1"/>
          </p:nvPr>
        </p:nvSpPr>
        <p:spPr/>
        <p:txBody>
          <a:bodyPr anchor="t"/>
          <a:lstStyle/>
          <a:p>
            <a:r>
              <a:rPr lang="en-US" dirty="0"/>
              <a:t>Effective multi-class classification model achieving a 0.94 AUC score</a:t>
            </a:r>
          </a:p>
          <a:p>
            <a:r>
              <a:rPr lang="en-US" dirty="0"/>
              <a:t>Topic modeling to uncover a more accurate root cause for complaint</a:t>
            </a:r>
          </a:p>
          <a:p>
            <a:pPr lvl="1"/>
            <a:r>
              <a:rPr lang="en-US" dirty="0"/>
              <a:t>Customer Service issues, </a:t>
            </a:r>
            <a:r>
              <a:rPr lang="en-US" dirty="0" err="1"/>
              <a:t>etc</a:t>
            </a:r>
            <a:endParaRPr lang="en-US" dirty="0"/>
          </a:p>
        </p:txBody>
      </p:sp>
    </p:spTree>
    <p:extLst>
      <p:ext uri="{BB962C8B-B14F-4D97-AF65-F5344CB8AC3E}">
        <p14:creationId xmlns:p14="http://schemas.microsoft.com/office/powerpoint/2010/main" val="2812788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3A4B1-A0CA-5D44-BEF8-11C9CCD6563A}"/>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75C4E498-F087-E241-B9B6-47B47A446ECA}"/>
              </a:ext>
            </a:extLst>
          </p:cNvPr>
          <p:cNvSpPr>
            <a:spLocks noGrp="1"/>
          </p:cNvSpPr>
          <p:nvPr>
            <p:ph idx="1"/>
          </p:nvPr>
        </p:nvSpPr>
        <p:spPr/>
        <p:txBody>
          <a:bodyPr anchor="t"/>
          <a:lstStyle/>
          <a:p>
            <a:r>
              <a:rPr lang="en-US" dirty="0"/>
              <a:t>Consumer Financial Protection Bureau (CFPB) complaint database</a:t>
            </a:r>
          </a:p>
          <a:p>
            <a:r>
              <a:rPr lang="en-US" dirty="0"/>
              <a:t>Focused only on 4 large American banks</a:t>
            </a:r>
          </a:p>
          <a:p>
            <a:pPr lvl="1"/>
            <a:r>
              <a:rPr lang="en-US" dirty="0"/>
              <a:t>JP Morgan Chase</a:t>
            </a:r>
          </a:p>
          <a:p>
            <a:pPr lvl="1"/>
            <a:r>
              <a:rPr lang="en-US" dirty="0"/>
              <a:t>Bank of America</a:t>
            </a:r>
          </a:p>
          <a:p>
            <a:pPr lvl="1"/>
            <a:r>
              <a:rPr lang="en-US" dirty="0"/>
              <a:t>Wells Fargo</a:t>
            </a:r>
          </a:p>
          <a:p>
            <a:pPr lvl="1"/>
            <a:r>
              <a:rPr lang="en-US" dirty="0"/>
              <a:t>Citibank</a:t>
            </a:r>
          </a:p>
          <a:p>
            <a:r>
              <a:rPr lang="en-US" dirty="0"/>
              <a:t>600k records</a:t>
            </a:r>
          </a:p>
        </p:txBody>
      </p:sp>
    </p:spTree>
    <p:extLst>
      <p:ext uri="{BB962C8B-B14F-4D97-AF65-F5344CB8AC3E}">
        <p14:creationId xmlns:p14="http://schemas.microsoft.com/office/powerpoint/2010/main" val="227384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3A4B1-A0CA-5D44-BEF8-11C9CCD6563A}"/>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75C4E498-F087-E241-B9B6-47B47A446ECA}"/>
              </a:ext>
            </a:extLst>
          </p:cNvPr>
          <p:cNvSpPr>
            <a:spLocks noGrp="1"/>
          </p:cNvSpPr>
          <p:nvPr>
            <p:ph idx="1"/>
          </p:nvPr>
        </p:nvSpPr>
        <p:spPr/>
        <p:txBody>
          <a:bodyPr anchor="t"/>
          <a:lstStyle/>
          <a:p>
            <a:r>
              <a:rPr lang="en-US" dirty="0"/>
              <a:t>Filtered records without written complaint</a:t>
            </a:r>
          </a:p>
          <a:p>
            <a:r>
              <a:rPr lang="en-US" dirty="0"/>
              <a:t>Sampled from full dataset to only include 4 banks</a:t>
            </a:r>
          </a:p>
          <a:p>
            <a:pPr lvl="1"/>
            <a:r>
              <a:rPr lang="en-US" dirty="0"/>
              <a:t>Left with 77k rows</a:t>
            </a:r>
          </a:p>
          <a:p>
            <a:r>
              <a:rPr lang="en-US" dirty="0"/>
              <a:t>Consolidated products to solve redundancy</a:t>
            </a:r>
          </a:p>
          <a:p>
            <a:r>
              <a:rPr lang="en-US" dirty="0"/>
              <a:t>Checked for duplicates and removed if necessary</a:t>
            </a:r>
          </a:p>
          <a:p>
            <a:endParaRPr lang="en-US" dirty="0"/>
          </a:p>
          <a:p>
            <a:endParaRPr lang="en-US" dirty="0"/>
          </a:p>
        </p:txBody>
      </p:sp>
    </p:spTree>
    <p:extLst>
      <p:ext uri="{BB962C8B-B14F-4D97-AF65-F5344CB8AC3E}">
        <p14:creationId xmlns:p14="http://schemas.microsoft.com/office/powerpoint/2010/main" val="3317791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3A4B1-A0CA-5D44-BEF8-11C9CCD6563A}"/>
              </a:ext>
            </a:extLst>
          </p:cNvPr>
          <p:cNvSpPr>
            <a:spLocks noGrp="1"/>
          </p:cNvSpPr>
          <p:nvPr>
            <p:ph type="title"/>
          </p:nvPr>
        </p:nvSpPr>
        <p:spPr/>
        <p:txBody>
          <a:bodyPr/>
          <a:lstStyle/>
          <a:p>
            <a:r>
              <a:rPr lang="en-US" dirty="0"/>
              <a:t>Text Preprocessing</a:t>
            </a:r>
          </a:p>
        </p:txBody>
      </p:sp>
      <p:sp>
        <p:nvSpPr>
          <p:cNvPr id="3" name="Content Placeholder 2">
            <a:extLst>
              <a:ext uri="{FF2B5EF4-FFF2-40B4-BE49-F238E27FC236}">
                <a16:creationId xmlns:a16="http://schemas.microsoft.com/office/drawing/2014/main" id="{75C4E498-F087-E241-B9B6-47B47A446ECA}"/>
              </a:ext>
            </a:extLst>
          </p:cNvPr>
          <p:cNvSpPr>
            <a:spLocks noGrp="1"/>
          </p:cNvSpPr>
          <p:nvPr>
            <p:ph idx="1"/>
          </p:nvPr>
        </p:nvSpPr>
        <p:spPr/>
        <p:txBody>
          <a:bodyPr anchor="t"/>
          <a:lstStyle/>
          <a:p>
            <a:r>
              <a:rPr lang="en-US" dirty="0"/>
              <a:t>Word tokenization</a:t>
            </a:r>
          </a:p>
          <a:p>
            <a:r>
              <a:rPr lang="en-US" dirty="0"/>
              <a:t>Lemmatization</a:t>
            </a:r>
          </a:p>
          <a:p>
            <a:r>
              <a:rPr lang="en-US" dirty="0"/>
              <a:t>Removal of stop words</a:t>
            </a:r>
          </a:p>
          <a:p>
            <a:r>
              <a:rPr lang="en-US" dirty="0"/>
              <a:t>Convert back to a string</a:t>
            </a:r>
          </a:p>
        </p:txBody>
      </p:sp>
    </p:spTree>
    <p:extLst>
      <p:ext uri="{BB962C8B-B14F-4D97-AF65-F5344CB8AC3E}">
        <p14:creationId xmlns:p14="http://schemas.microsoft.com/office/powerpoint/2010/main" val="2682527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3A4B1-A0CA-5D44-BEF8-11C9CCD6563A}"/>
              </a:ext>
            </a:extLst>
          </p:cNvPr>
          <p:cNvSpPr>
            <a:spLocks noGrp="1"/>
          </p:cNvSpPr>
          <p:nvPr>
            <p:ph type="title"/>
          </p:nvPr>
        </p:nvSpPr>
        <p:spPr/>
        <p:txBody>
          <a:bodyPr/>
          <a:lstStyle/>
          <a:p>
            <a:r>
              <a:rPr lang="en-US" dirty="0"/>
              <a:t>Exploratory Data Analysis</a:t>
            </a:r>
          </a:p>
        </p:txBody>
      </p:sp>
      <p:pic>
        <p:nvPicPr>
          <p:cNvPr id="5" name="Picture 4" descr="Chart, bar chart, funnel chart&#10;&#10;Description automatically generated">
            <a:extLst>
              <a:ext uri="{FF2B5EF4-FFF2-40B4-BE49-F238E27FC236}">
                <a16:creationId xmlns:a16="http://schemas.microsoft.com/office/drawing/2014/main" id="{6850BB86-1980-D747-B05E-045F435CADD0}"/>
              </a:ext>
            </a:extLst>
          </p:cNvPr>
          <p:cNvPicPr>
            <a:picLocks noChangeAspect="1"/>
          </p:cNvPicPr>
          <p:nvPr/>
        </p:nvPicPr>
        <p:blipFill>
          <a:blip r:embed="rId2"/>
          <a:stretch>
            <a:fillRect/>
          </a:stretch>
        </p:blipFill>
        <p:spPr>
          <a:xfrm>
            <a:off x="2076841" y="2112083"/>
            <a:ext cx="8038319" cy="4019161"/>
          </a:xfrm>
          <a:prstGeom prst="rect">
            <a:avLst/>
          </a:prstGeom>
        </p:spPr>
      </p:pic>
    </p:spTree>
    <p:extLst>
      <p:ext uri="{BB962C8B-B14F-4D97-AF65-F5344CB8AC3E}">
        <p14:creationId xmlns:p14="http://schemas.microsoft.com/office/powerpoint/2010/main" val="670311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3A4B1-A0CA-5D44-BEF8-11C9CCD6563A}"/>
              </a:ext>
            </a:extLst>
          </p:cNvPr>
          <p:cNvSpPr>
            <a:spLocks noGrp="1"/>
          </p:cNvSpPr>
          <p:nvPr>
            <p:ph type="title"/>
          </p:nvPr>
        </p:nvSpPr>
        <p:spPr/>
        <p:txBody>
          <a:bodyPr/>
          <a:lstStyle/>
          <a:p>
            <a:r>
              <a:rPr lang="en-US" dirty="0"/>
              <a:t>Exploratory Data Analysis</a:t>
            </a:r>
          </a:p>
        </p:txBody>
      </p:sp>
      <p:pic>
        <p:nvPicPr>
          <p:cNvPr id="7" name="Picture 6" descr="Chart, bar chart&#10;&#10;Description automatically generated">
            <a:extLst>
              <a:ext uri="{FF2B5EF4-FFF2-40B4-BE49-F238E27FC236}">
                <a16:creationId xmlns:a16="http://schemas.microsoft.com/office/drawing/2014/main" id="{8E12490B-19F8-DC41-BB4D-CA742B0D7D55}"/>
              </a:ext>
            </a:extLst>
          </p:cNvPr>
          <p:cNvPicPr>
            <a:picLocks noChangeAspect="1"/>
          </p:cNvPicPr>
          <p:nvPr/>
        </p:nvPicPr>
        <p:blipFill>
          <a:blip r:embed="rId2"/>
          <a:stretch>
            <a:fillRect/>
          </a:stretch>
        </p:blipFill>
        <p:spPr>
          <a:xfrm>
            <a:off x="1232340" y="1894102"/>
            <a:ext cx="9727321" cy="4863661"/>
          </a:xfrm>
          <a:prstGeom prst="rect">
            <a:avLst/>
          </a:prstGeom>
        </p:spPr>
      </p:pic>
    </p:spTree>
    <p:extLst>
      <p:ext uri="{BB962C8B-B14F-4D97-AF65-F5344CB8AC3E}">
        <p14:creationId xmlns:p14="http://schemas.microsoft.com/office/powerpoint/2010/main" val="4148936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3A4B1-A0CA-5D44-BEF8-11C9CCD6563A}"/>
              </a:ext>
            </a:extLst>
          </p:cNvPr>
          <p:cNvSpPr>
            <a:spLocks noGrp="1"/>
          </p:cNvSpPr>
          <p:nvPr>
            <p:ph type="title"/>
          </p:nvPr>
        </p:nvSpPr>
        <p:spPr/>
        <p:txBody>
          <a:bodyPr/>
          <a:lstStyle/>
          <a:p>
            <a:r>
              <a:rPr lang="en-US" dirty="0"/>
              <a:t>Topic modeling</a:t>
            </a:r>
          </a:p>
        </p:txBody>
      </p:sp>
      <p:pic>
        <p:nvPicPr>
          <p:cNvPr id="5" name="Picture 4" descr="Chart, bubble chart&#10;&#10;Description automatically generated">
            <a:extLst>
              <a:ext uri="{FF2B5EF4-FFF2-40B4-BE49-F238E27FC236}">
                <a16:creationId xmlns:a16="http://schemas.microsoft.com/office/drawing/2014/main" id="{C5AC30C8-8EB9-1E48-9002-0C3A349C5E47}"/>
              </a:ext>
            </a:extLst>
          </p:cNvPr>
          <p:cNvPicPr>
            <a:picLocks noChangeAspect="1"/>
          </p:cNvPicPr>
          <p:nvPr/>
        </p:nvPicPr>
        <p:blipFill>
          <a:blip r:embed="rId2"/>
          <a:stretch>
            <a:fillRect/>
          </a:stretch>
        </p:blipFill>
        <p:spPr>
          <a:xfrm>
            <a:off x="1704054" y="1830330"/>
            <a:ext cx="8783893" cy="5027670"/>
          </a:xfrm>
          <a:prstGeom prst="rect">
            <a:avLst/>
          </a:prstGeom>
        </p:spPr>
      </p:pic>
      <p:sp>
        <p:nvSpPr>
          <p:cNvPr id="6" name="Oval 5">
            <a:extLst>
              <a:ext uri="{FF2B5EF4-FFF2-40B4-BE49-F238E27FC236}">
                <a16:creationId xmlns:a16="http://schemas.microsoft.com/office/drawing/2014/main" id="{03C89888-1BA1-0247-B337-B6C81BB399D7}"/>
              </a:ext>
            </a:extLst>
          </p:cNvPr>
          <p:cNvSpPr/>
          <p:nvPr/>
        </p:nvSpPr>
        <p:spPr>
          <a:xfrm>
            <a:off x="6190593" y="2312276"/>
            <a:ext cx="262759" cy="13663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02960E7B-79BF-2A44-8157-3A059D10F848}"/>
              </a:ext>
            </a:extLst>
          </p:cNvPr>
          <p:cNvSpPr/>
          <p:nvPr/>
        </p:nvSpPr>
        <p:spPr>
          <a:xfrm>
            <a:off x="6195850" y="2822024"/>
            <a:ext cx="262759" cy="13663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6A95B12-617F-DA47-8B64-7C1538410F20}"/>
              </a:ext>
            </a:extLst>
          </p:cNvPr>
          <p:cNvSpPr/>
          <p:nvPr/>
        </p:nvSpPr>
        <p:spPr>
          <a:xfrm>
            <a:off x="6190593" y="3184628"/>
            <a:ext cx="262759" cy="13663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D176BB6F-BE23-5541-959F-A62154905446}"/>
              </a:ext>
            </a:extLst>
          </p:cNvPr>
          <p:cNvSpPr/>
          <p:nvPr/>
        </p:nvSpPr>
        <p:spPr>
          <a:xfrm>
            <a:off x="6185339" y="3557743"/>
            <a:ext cx="262759" cy="13663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9A850AF-A6C6-3F45-BAC3-FC4C0EEDE161}"/>
              </a:ext>
            </a:extLst>
          </p:cNvPr>
          <p:cNvSpPr/>
          <p:nvPr/>
        </p:nvSpPr>
        <p:spPr>
          <a:xfrm>
            <a:off x="6117026" y="3689123"/>
            <a:ext cx="310053" cy="13663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6398712"/>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otalTime>230</TotalTime>
  <Words>256</Words>
  <Application>Microsoft Macintosh PowerPoint</Application>
  <PresentationFormat>Widescreen</PresentationFormat>
  <Paragraphs>52</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Gill Sans MT</vt:lpstr>
      <vt:lpstr>Wingdings 2</vt:lpstr>
      <vt:lpstr>Dividend</vt:lpstr>
      <vt:lpstr>Capstone 3: Increase Customer Satisfaction with Machine learning</vt:lpstr>
      <vt:lpstr>Problem</vt:lpstr>
      <vt:lpstr>Result</vt:lpstr>
      <vt:lpstr>Data</vt:lpstr>
      <vt:lpstr>Data cleaning</vt:lpstr>
      <vt:lpstr>Text Preprocessing</vt:lpstr>
      <vt:lpstr>Exploratory Data Analysis</vt:lpstr>
      <vt:lpstr>Exploratory Data Analysis</vt:lpstr>
      <vt:lpstr>Topic modeling</vt:lpstr>
      <vt:lpstr>Models Used</vt:lpstr>
      <vt:lpstr>Feature Selection</vt:lpstr>
      <vt:lpstr>Evaluation</vt:lpstr>
      <vt:lpstr>Evaluation</vt:lpstr>
      <vt:lpstr>Value to Customer</vt:lpstr>
      <vt:lpstr>Explore further</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3: Increase Customer Satisfaction with Machine learning</dc:title>
  <dc:creator>Joseph Boardman</dc:creator>
  <cp:lastModifiedBy>Joseph Boardman</cp:lastModifiedBy>
  <cp:revision>11</cp:revision>
  <dcterms:created xsi:type="dcterms:W3CDTF">2020-12-17T10:45:51Z</dcterms:created>
  <dcterms:modified xsi:type="dcterms:W3CDTF">2020-12-18T18:45:56Z</dcterms:modified>
</cp:coreProperties>
</file>