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4" r:id="rId7"/>
    <p:sldId id="291" r:id="rId8"/>
    <p:sldId id="290" r:id="rId9"/>
    <p:sldId id="289" r:id="rId10"/>
    <p:sldId id="288" r:id="rId11"/>
    <p:sldId id="284" r:id="rId12"/>
    <p:sldId id="292" r:id="rId13"/>
    <p:sldId id="293" r:id="rId14"/>
    <p:sldId id="294" r:id="rId15"/>
    <p:sldId id="296" r:id="rId16"/>
    <p:sldId id="297" r:id="rId17"/>
    <p:sldId id="295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C"/>
    <a:srgbClr val="FAFBFC"/>
    <a:srgbClr val="00A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 autoAdjust="0"/>
    <p:restoredTop sz="95680" autoAdjust="0"/>
  </p:normalViewPr>
  <p:slideViewPr>
    <p:cSldViewPr snapToGrid="0">
      <p:cViewPr varScale="1">
        <p:scale>
          <a:sx n="75" d="100"/>
          <a:sy n="75" d="100"/>
        </p:scale>
        <p:origin x="326" y="53"/>
      </p:cViewPr>
      <p:guideLst/>
    </p:cSldViewPr>
  </p:slideViewPr>
  <p:outlineViewPr>
    <p:cViewPr>
      <p:scale>
        <a:sx n="33" d="100"/>
        <a:sy n="33" d="100"/>
      </p:scale>
      <p:origin x="0" y="-45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31D101-FE02-E795-4EE3-6B3F37B9E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C3D61-E3D4-89C3-BB4F-A01897E55F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1FD8B-C127-42E1-A677-7DBB302F0765}" type="datetimeFigureOut">
              <a:rPr lang="en-IE" smtClean="0"/>
              <a:t>05/02/2025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D473-5FD1-F8B8-7E9F-EB7E9BD197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633F-F6F6-60E8-1E0F-503DA71BC5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F9A04-B69E-4EE9-9A07-C5FD8C140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921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3T20:15:20.4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175 371,'-2'1,"-1"-1,1 1,0-1,-1 1,1 0,0 0,0 0,-1 0,1 1,0-1,0 0,0 1,0 0,1-1,-1 1,-2 2,-25 36,25-34,-10 17,1 0,1 0,1 1,1 1,1-1,1 2,-7 41,10-26,1 1,2-1,1 1,7 47,-5-81,0-1,1 0,0 0,0 0,1 0,0 0,0 0,1-1,0 1,0-1,0 0,1 0,0 0,8 7,9 6,1-1,37 22,-4-2,6 6,2-3,111 53,149 31,-128-52,-123-44,-30-10,65 40,-65-34,59 25,1-13,121 25,-24-8,-88-22,77 26,-92-27,104 20,104 5,-159-30,-37-10,151 3,112-20,-148-1,819 2,-732-22,-2-26,-63 8,-115 14,7-1,449-59,-521 72,0-2,66-26,-56 17,102-33,187-57,-316 101,89-41,-117 45,-1-1,-1 0,0-2,-1 0,0-2,28-28,-20 12,-1 0,-2-1,-1-1,-1-2,23-53,-34 64,0-1,-2 0,-1 0,-1-1,-1 0,-2 0,0 0,-2 0,-2-34,0 54,0 1,0 0,-1-1,0 1,0 0,0-1,0 1,-1 1,0-1,0 0,-1 1,1-1,-1 1,0 0,-6-5,-8-5,-1 0,-30-16,22 14,-79-49,-163-107,255 162,-1 2,0 0,0 0,-1 2,-28-9,-87-12,51 12,-1127-202,1084 203,0 4,-129 8,134-1,-119-19,16 1,-664 9,540 15,-1638-3,1913-2,-137-22,-63-37,234 52,0 1,-49-4,70 12,0-1,0 2,0 0,0 1,1 0,-1 1,1 1,-22 8,-25 14,3 3,0 3,2 2,1 2,2 3,-55 52,89-71,1 1,1 1,1 0,-16 32,-27 36,39-65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3T20:14:21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1264 227,'-3'1,"-1"0,1 0,0 0,-1 1,1-1,0 1,0 0,0 0,-4 4,-8 4,-208 150,121-83,-44 27,-190 148,284-209,3 3,1 2,3 2,-44 63,72-87,1 0,0 1,3 0,0 2,2-1,-13 49,20-60,1-1,1 0,0 1,1-1,1 1,1 0,0-1,1 0,1 1,0-1,1 0,1 0,13 28,-7-24,1 0,1-1,0-1,2 0,0-1,1 0,1-1,1-1,0-1,21 13,28 14,116 50,-94-49,317 172,-361-187,1-3,2-1,0-2,2-3,97 23,358 18,7-43,-226-9,334 3,-193-5,41 34,-22 0,-342-38,116-14,-156 5,-1-3,1-2,61-23,39-24,-86 29,2 3,1 4,97-17,63 26,-18 1,-98-11,5-1,306-2,-2-1,273-117,-504 98,73-21,-112 27,221-29,-325 63,321-59,-374 66,-1-1,1 0,-1 0,0-1,0 0,0 0,0 0,-1-1,1 0,-1 0,0 0,5-7,-5 5,0-1,-1 0,0 0,0 0,-1 0,0-1,0 1,-1-1,3-13,1-16,-1-1,-1-62,-11-76,6 166,0-1,-1 1,0 0,-1 1,0-1,0 0,-1 1,-1 0,-9-16,5 11,-2 1,1 1,-1 0,-1 0,-19-15,0 5,-2 1,0 1,-1 2,-50-19,14 12,-134-31,-79 5,206 38,-225-31,-175-33,390 59,0 3,-146-5,136 17,1-5,-116-23,-589-169,480 100,37 10,257 83,-1 1,0 2,-49-3,-85 10,60 1,-734-2,521-2,-494-59,-46 1,-344 40,1161 15,13 0,1 2,-32 2,48 0,1 0,0 0,0 1,0 0,-1 0,2 1,-1-1,0 2,1-1,-1 1,-10 8,-9 11,0 1,2 1,2 1,-30 43,31-36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3T20:14:21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1264 227,'-3'1,"-1"0,1 0,0 0,-1 1,1-1,0 1,0 0,0 0,-4 4,-8 4,-208 150,121-83,-44 27,-190 148,284-209,3 3,1 2,3 2,-44 63,72-87,1 0,0 1,3 0,0 2,2-1,-13 49,20-60,1-1,1 0,0 1,1-1,1 1,1 0,0-1,1 0,1 1,0-1,1 0,1 0,13 28,-7-24,1 0,1-1,0-1,2 0,0-1,1 0,1-1,1-1,0-1,21 13,28 14,116 50,-94-49,317 172,-361-187,1-3,2-1,0-2,2-3,97 23,358 18,7-43,-226-9,334 3,-193-5,41 34,-22 0,-342-38,116-14,-156 5,-1-3,1-2,61-23,39-24,-86 29,2 3,1 4,97-17,63 26,-18 1,-98-11,5-1,306-2,-2-1,273-117,-504 98,73-21,-112 27,221-29,-325 63,321-59,-374 66,-1-1,1 0,-1 0,0-1,0 0,0 0,0 0,-1-1,1 0,-1 0,0 0,5-7,-5 5,0-1,-1 0,0 0,0 0,-1 0,0-1,0 1,-1-1,3-13,1-16,-1-1,-1-62,-11-76,6 166,0-1,-1 1,0 0,-1 1,0-1,0 0,-1 1,-1 0,-9-16,5 11,-2 1,1 1,-1 0,-1 0,-19-15,0 5,-2 1,0 1,-1 2,-50-19,14 12,-134-31,-79 5,206 38,-225-31,-175-33,390 59,0 3,-146-5,136 17,1-5,-116-23,-589-169,480 100,37 10,257 83,-1 1,0 2,-49-3,-85 10,60 1,-734-2,521-2,-494-59,-46 1,-344 40,1161 15,13 0,1 2,-32 2,48 0,1 0,0 0,0 1,0 0,-1 0,2 1,-1-1,0 2,1-1,-1 1,-10 8,-9 11,0 1,2 1,2 1,-30 43,31-36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3T20:35:22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1264 227,'-3'1,"-1"0,1 0,0 0,-1 1,1-1,0 1,0 0,0 0,-4 4,-8 4,-208 150,121-83,-44 27,-190 148,284-209,3 3,1 2,3 2,-44 63,72-87,1 0,0 1,3 0,0 2,2-1,-13 49,20-60,1-1,1 0,0 1,1-1,1 1,1 0,0-1,1 0,1 1,0-1,1 0,1 0,13 28,-7-24,1 0,1-1,0-1,2 0,0-1,1 0,1-1,1-1,0-1,21 13,28 14,116 50,-94-49,317 172,-361-187,1-3,2-1,0-2,2-3,97 23,358 18,7-43,-226-9,334 3,-193-5,41 34,-22 0,-342-38,116-14,-156 5,-1-3,1-2,61-23,39-24,-86 29,2 3,1 4,97-17,63 26,-18 1,-98-11,5-1,306-2,-2-1,273-117,-504 98,73-21,-112 27,221-29,-325 63,321-59,-374 66,-1-1,1 0,-1 0,0-1,0 0,0 0,0 0,-1-1,1 0,-1 0,0 0,5-7,-5 5,0-1,-1 0,0 0,0 0,-1 0,0-1,0 1,-1-1,3-13,1-16,-1-1,-1-62,-11-76,6 166,0-1,-1 1,0 0,-1 1,0-1,0 0,-1 1,-1 0,-9-16,5 11,-2 1,1 1,-1 0,-1 0,-19-15,0 5,-2 1,0 1,-1 2,-50-19,14 12,-134-31,-79 5,206 38,-225-31,-175-33,390 59,0 3,-146-5,136 17,1-5,-116-23,-589-169,480 100,37 10,257 83,-1 1,0 2,-49-3,-85 10,60 1,-734-2,521-2,-494-59,-46 1,-344 40,1161 15,13 0,1 2,-32 2,48 0,1 0,0 0,0 1,0 0,-1 0,2 1,-1-1,0 2,1-1,-1 1,-10 8,-9 11,0 1,2 1,2 1,-30 43,31-36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00596-B5EC-404C-A3E5-7C34F07C3CB7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1F3FA-EEE6-4008-963E-F78DCEBB9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3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317E-4B72-DDFC-3395-0AFCCE2F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926A8-BE5E-DB34-24F4-F8937FEF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E87C-D5AB-C13D-F314-AE2B2F13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F180-48E0-4AA3-9DDB-28D1E815DAD5}" type="datetime1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1232-B827-66CE-45E4-0AC0EE01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7826-01BA-CB0F-0792-6716C48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 colou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3F2E4F-D69A-C303-0281-6BB8BC65FA1A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483EC-461E-3DF8-7723-85858B62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A06-04AB-09B5-645C-2091343E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91B3F-7C7C-73B9-77CB-A11B1FCF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F290-2545-0C2B-78A6-D50CE3D0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CE03-B3A4-4FF4-8428-B21A8B5011F1}" type="datetime1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117D-2169-6E39-149C-5FBECD5E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3838A-4F66-F529-E239-3AE7FBED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3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395A0-EB10-01E3-39B4-075A8ACEABC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AE3E-C2EA-DDE4-4229-9EB50F2F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31BBD-51CD-4DC2-4A60-8A48EA6C6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0D01-09EF-1E92-D338-9CD0EBA94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0126-F846-16D0-EBDD-34D4860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313-4A38-4EAD-86EB-2D8D5F57D26A}" type="datetime1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4FC57-C801-AEF4-1D0A-E095B64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51B0C-275C-33D2-9A96-4D0314E6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5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1A4EC-146B-3381-63D1-52F3C15CB00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EF132-B0C4-CEBA-D9BB-A90CC2A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F3702-713A-C951-9CCF-955488BC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4F3-ECB2-56FC-3055-0812578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DD92-0689-46D4-9C2A-552C58686E68}" type="datetime1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49C6-D413-92F0-6B5F-27BB8AC7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A6DE-F917-5ECB-80DB-4C5C992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1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13BEA-D64A-CDAB-CB01-CACA6AEFB65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FD24A-02C7-3C15-C6A2-2FE1816ED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5EB9-6E42-B9D7-5671-A15D13E2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CAA2-15B7-B922-2788-5986E5EE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AC4-3DA8-4863-84F7-7F33571AE90B}" type="datetime1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40C5-A7B5-0CB8-7A77-77280AC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6257-1CC9-8C66-1C48-A645172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007DB-BAC0-B5F7-CD3D-D722F4B0FC6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55-EFF2-43B6-B7BF-52DAEFC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solidFill>
          <a:srgbClr val="004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Graphic 7" descr="The following is a quote: ">
            <a:extLst>
              <a:ext uri="{FF2B5EF4-FFF2-40B4-BE49-F238E27FC236}">
                <a16:creationId xmlns:a16="http://schemas.microsoft.com/office/drawing/2014/main" id="{BBC1D34B-9075-8D03-3A5C-E7D33712D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726" y="1825625"/>
            <a:ext cx="2084363" cy="20843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D05262-A873-B471-8864-15D00174D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2147888"/>
            <a:ext cx="8610600" cy="3795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8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4156-1D08-F755-3CB7-F04B4CB2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F90AE9-7E54-4C99-8887-D88AF3524E1B}" type="datetime1">
              <a:rPr lang="en-GB" smtClean="0"/>
              <a:pPr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16548"/>
            <a:ext cx="10515600" cy="122385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0AE9-7E54-4C99-8887-D88AF3524E1B}" type="datetime1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9A2BA5-1AB5-DB59-3C54-16713B4E42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4313" y="712788"/>
            <a:ext cx="6794500" cy="4103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811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0BE543-0448-3A4C-5F33-EAD956CEEC4F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FF7AA-B49C-D561-FA47-CB24D2F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1E7E-A789-0692-DCFA-73EB3A13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DC2F-840C-693F-493D-EB4B70B8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13D37-E198-0C87-31DE-C825CE01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6A6-A921-4A2A-98B6-101BBB6E441B}" type="datetime1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5D9D-23CD-C2B7-2CB9-63A7B666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4A3F-2DEF-A695-73CD-C8A79EDD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57A7C-8356-9C4D-0FD4-A2809BBA22A6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E5D6-F819-DF80-8C6A-FE0FD236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4751-4015-7A9E-A494-E4825F6D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E5A5-4B18-9989-88ED-D6B31265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85D65-C667-2456-E06F-F0E68B2E5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4F890-33E6-BD4B-978A-E4B20968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6AA7C-81D8-7C95-3E01-76956024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D810-C173-4B0E-912A-A0CE5E563277}" type="datetime1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830B1-02EA-A7DB-8FCF-32C06C3E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80A6F-5EBE-2DCC-8CCB-9F05EA66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C00E1A-F73B-4343-8C36-A161A0EDF3C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2DC0-0D4F-4B0E-7C43-38073564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78B6D-6F61-EF5E-B5CC-F72AA23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3B55-8FCA-4DA4-AC78-B3100A5B2594}" type="datetime1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A9D98-33BD-A8E4-155E-07D8B62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4C4ED-AE87-B167-6C8F-8D62A01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2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0A642-ABE6-FE0E-2BD1-AB0BC48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7573-978D-7FA9-0D26-40779E97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1032-3BBA-DDD8-39F1-68FB671B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02127B0-3699-4D16-99C4-CE122436B0DA}" type="datetime1">
              <a:rPr lang="en-GB" smtClean="0"/>
              <a:pPr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B08B-CD62-82DF-7BC9-CCDE7E5B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82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53A8-267C-532B-1CCE-A59D105F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4C6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FA92C-B278-E264-6857-68AD13A165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7196" y="4529958"/>
            <a:ext cx="9467871" cy="132343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ea typeface="Open Sans ExtraBold"/>
              </a:rPr>
              <a:t>4 Encapsulation</a:t>
            </a:r>
            <a:b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ea typeface="Open Sans ExtraBold"/>
              </a:rPr>
            </a:br>
            <a:endParaRPr lang="en-IE" sz="4000" dirty="0">
              <a:solidFill>
                <a:schemeClr val="bg1"/>
              </a:solidFill>
              <a:latin typeface="Helvetica" panose="020B0604020202020204" pitchFamily="34" charset="0"/>
              <a:ea typeface="Open Sans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DDB32-DB2C-944E-8629-808B9BC36D30}"/>
              </a:ext>
            </a:extLst>
          </p:cNvPr>
          <p:cNvSpPr txBox="1"/>
          <p:nvPr/>
        </p:nvSpPr>
        <p:spPr>
          <a:xfrm>
            <a:off x="387196" y="5557520"/>
            <a:ext cx="7781444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Open Sans Light"/>
                <a:cs typeface="Open Sans Light"/>
              </a:rPr>
              <a:t>Object Oriented programming through 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19C55-6B8F-709B-7F6A-37F51A36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4" y="1398160"/>
            <a:ext cx="406181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8AD-AE52-7BE5-7CB6-B2C44F79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97" y="-100746"/>
            <a:ext cx="10515600" cy="1325563"/>
          </a:xfrm>
        </p:spPr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949E6-F548-8587-A6DB-A11C707E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3B17C-46D8-7F3C-2620-C8E1D2B546CD}"/>
              </a:ext>
            </a:extLst>
          </p:cNvPr>
          <p:cNvSpPr txBox="1"/>
          <p:nvPr/>
        </p:nvSpPr>
        <p:spPr>
          <a:xfrm>
            <a:off x="302160" y="1093461"/>
            <a:ext cx="913648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balance;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Private method: Applies a fee on withdrawals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applyTransactionFee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-= 2.00; // Deduct a fixed fee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Public method: Withdraw money while ensuring fee is applied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withdraw(double amount)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(amount &gt; 0 &amp;&amp; amount &lt;= balance)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balance -= amount;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applyTransactionFee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Fee applied internally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("Withdrawal successful! New balance: $" + balance);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("Insufficient funds or invalid amount.");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FA4DCE2-6849-2028-972B-7F4E08A64868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794956" y="-479623"/>
            <a:ext cx="4045607" cy="3615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Can apply to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b="1" dirty="0">
                <a:solidFill>
                  <a:srgbClr val="0070C0"/>
                </a:solidFill>
              </a:rPr>
              <a:t>attributes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b="1" dirty="0">
                <a:solidFill>
                  <a:srgbClr val="7030A0"/>
                </a:solidFill>
              </a:rPr>
              <a:t>methods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75CD3A-DC2F-27D1-B75F-068C8A5B1350}"/>
                  </a:ext>
                </a:extLst>
              </p14:cNvPr>
              <p14:cNvContentPartPr/>
              <p14:nvPr/>
            </p14:nvContentPartPr>
            <p14:xfrm>
              <a:off x="8815276" y="1603694"/>
              <a:ext cx="3505680" cy="92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75CD3A-DC2F-27D1-B75F-068C8A5B1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1636" y="1496054"/>
                <a:ext cx="3613320" cy="1139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F5376-ADD6-9D9C-ECDD-60D3C50415A6}"/>
              </a:ext>
            </a:extLst>
          </p:cNvPr>
          <p:cNvSpPr txBox="1"/>
          <p:nvPr/>
        </p:nvSpPr>
        <p:spPr>
          <a:xfrm>
            <a:off x="2503120" y="5522088"/>
            <a:ext cx="12214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b="1" dirty="0"/>
              <a:t>What’s going on in this code?</a:t>
            </a:r>
            <a:br>
              <a:rPr lang="en-US" b="1" dirty="0"/>
            </a:br>
            <a:r>
              <a:rPr lang="en-US" b="1" dirty="0"/>
              <a:t>What can you call or not from outside the class (e.g. main method)?</a:t>
            </a:r>
            <a:br>
              <a:rPr lang="en-US" sz="1800" b="1" dirty="0"/>
            </a:b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0746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D468-7AB0-B69F-0FC2-5A182C66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Advantages of Encapsulation?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A7F3-5B91-1527-2CC1-0BBFA61A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1820400"/>
          </a:xfrm>
        </p:spPr>
        <p:txBody>
          <a:bodyPr/>
          <a:lstStyle/>
          <a:p>
            <a:r>
              <a:rPr lang="en-IE" b="1" dirty="0"/>
              <a:t>Data protection</a:t>
            </a:r>
            <a:endParaRPr lang="en-IE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EFBE-7D2E-7DFC-2EFE-FB5DF28E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104057-E4B7-21E3-68E8-A8890B56D2AB}"/>
              </a:ext>
            </a:extLst>
          </p:cNvPr>
          <p:cNvSpPr txBox="1">
            <a:spLocks/>
          </p:cNvSpPr>
          <p:nvPr/>
        </p:nvSpPr>
        <p:spPr>
          <a:xfrm>
            <a:off x="4625533" y="2884709"/>
            <a:ext cx="6477000" cy="182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/>
              <a:t>Controlled access</a:t>
            </a:r>
            <a:endParaRPr lang="en-IE" b="1" i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3FCB4-C387-BA99-F28D-EF44026E54A0}"/>
              </a:ext>
            </a:extLst>
          </p:cNvPr>
          <p:cNvSpPr txBox="1">
            <a:spLocks/>
          </p:cNvSpPr>
          <p:nvPr/>
        </p:nvSpPr>
        <p:spPr>
          <a:xfrm>
            <a:off x="7864033" y="3646025"/>
            <a:ext cx="6477000" cy="1820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/>
              <a:t>Hides complexity</a:t>
            </a:r>
            <a:br>
              <a:rPr lang="en-IE" b="1" dirty="0"/>
            </a:br>
            <a:r>
              <a:rPr lang="en-IE" b="1" dirty="0"/>
              <a:t>and implementation </a:t>
            </a:r>
            <a:br>
              <a:rPr lang="en-IE" b="1" dirty="0"/>
            </a:br>
            <a:r>
              <a:rPr lang="en-IE" b="1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05479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FD475-A19F-F016-DCCE-C02BFF198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73E9-DBCB-5B83-B140-1E40423D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Advantages of Encapsulation?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87C3-A2B7-44D6-369D-9498165A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1820400"/>
          </a:xfrm>
        </p:spPr>
        <p:txBody>
          <a:bodyPr/>
          <a:lstStyle/>
          <a:p>
            <a:r>
              <a:rPr lang="en-IE" b="1" dirty="0"/>
              <a:t>Data protection</a:t>
            </a:r>
            <a:endParaRPr lang="en-IE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7B40E-B2CA-DEFD-33C0-CC50C01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E12D93F5-10E7-AEC8-DDF2-F796EFC7C9D0}"/>
              </a:ext>
            </a:extLst>
          </p:cNvPr>
          <p:cNvSpPr/>
          <p:nvPr/>
        </p:nvSpPr>
        <p:spPr>
          <a:xfrm>
            <a:off x="159634" y="3084653"/>
            <a:ext cx="1975413" cy="1620456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E,g</a:t>
            </a:r>
            <a:r>
              <a:rPr lang="en-IE" dirty="0"/>
              <a:t>, setters</a:t>
            </a:r>
            <a:br>
              <a:rPr lang="en-IE" dirty="0"/>
            </a:br>
            <a:br>
              <a:rPr lang="en-IE" dirty="0"/>
            </a:br>
            <a:r>
              <a:rPr lang="en-IE" dirty="0"/>
              <a:t>invalid 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31B5BC-0179-B6F1-A8C0-2837788CADBB}"/>
              </a:ext>
            </a:extLst>
          </p:cNvPr>
          <p:cNvSpPr txBox="1">
            <a:spLocks/>
          </p:cNvSpPr>
          <p:nvPr/>
        </p:nvSpPr>
        <p:spPr>
          <a:xfrm>
            <a:off x="4625533" y="2884709"/>
            <a:ext cx="6477000" cy="182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/>
              <a:t>Controlled access</a:t>
            </a:r>
            <a:endParaRPr lang="en-IE" b="1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A85E01-14C1-04B7-20A4-70FCBEFE5CB0}"/>
              </a:ext>
            </a:extLst>
          </p:cNvPr>
          <p:cNvCxnSpPr>
            <a:cxnSpLocks/>
          </p:cNvCxnSpPr>
          <p:nvPr/>
        </p:nvCxnSpPr>
        <p:spPr>
          <a:xfrm flipV="1">
            <a:off x="1956122" y="2453833"/>
            <a:ext cx="960698" cy="530848"/>
          </a:xfrm>
          <a:prstGeom prst="straightConnector1">
            <a:avLst/>
          </a:prstGeom>
          <a:ln w="47625">
            <a:solidFill>
              <a:schemeClr val="accent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7D09BA-2CD7-63D7-10DE-55874B1FB6D4}"/>
              </a:ext>
            </a:extLst>
          </p:cNvPr>
          <p:cNvSpPr txBox="1">
            <a:spLocks/>
          </p:cNvSpPr>
          <p:nvPr/>
        </p:nvSpPr>
        <p:spPr>
          <a:xfrm>
            <a:off x="7864033" y="3646025"/>
            <a:ext cx="6477000" cy="1820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/>
              <a:t>Hides complexity</a:t>
            </a:r>
            <a:br>
              <a:rPr lang="en-IE" b="1" dirty="0"/>
            </a:br>
            <a:r>
              <a:rPr lang="en-IE" b="1" dirty="0"/>
              <a:t>and implementation </a:t>
            </a:r>
            <a:br>
              <a:rPr lang="en-IE" b="1" dirty="0"/>
            </a:br>
            <a:r>
              <a:rPr lang="en-IE" b="1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73577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F4B27-61F1-BF25-A612-B22FDF584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1D4F-C748-2AF1-14A2-2AE3EBB9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Advantages of Encapsulation?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9702-CF68-2F1C-3E66-62258A0A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1820400"/>
          </a:xfrm>
        </p:spPr>
        <p:txBody>
          <a:bodyPr/>
          <a:lstStyle/>
          <a:p>
            <a:r>
              <a:rPr lang="en-IE" b="1" dirty="0"/>
              <a:t>Data protection</a:t>
            </a:r>
            <a:endParaRPr lang="en-IE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D29B8-3FDF-6003-CE85-FB505D7B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FA7572EB-8602-D8EC-2D6F-1749F476E1EE}"/>
              </a:ext>
            </a:extLst>
          </p:cNvPr>
          <p:cNvSpPr/>
          <p:nvPr/>
        </p:nvSpPr>
        <p:spPr>
          <a:xfrm>
            <a:off x="159634" y="3084653"/>
            <a:ext cx="1975413" cy="1620456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E,g</a:t>
            </a:r>
            <a:r>
              <a:rPr lang="en-IE" dirty="0"/>
              <a:t>, setters</a:t>
            </a:r>
            <a:br>
              <a:rPr lang="en-IE" dirty="0"/>
            </a:br>
            <a:br>
              <a:rPr lang="en-IE" dirty="0"/>
            </a:br>
            <a:r>
              <a:rPr lang="en-IE" dirty="0"/>
              <a:t>invalid 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BFB9A3-BBE9-5991-A6D3-1B556E929FAB}"/>
              </a:ext>
            </a:extLst>
          </p:cNvPr>
          <p:cNvSpPr txBox="1">
            <a:spLocks/>
          </p:cNvSpPr>
          <p:nvPr/>
        </p:nvSpPr>
        <p:spPr>
          <a:xfrm>
            <a:off x="4625533" y="2884709"/>
            <a:ext cx="6477000" cy="182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/>
              <a:t>Controlled access</a:t>
            </a:r>
            <a:endParaRPr lang="en-IE" b="1" i="1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FA7CA20-D087-8DC8-4CDD-EB1192A548F4}"/>
              </a:ext>
            </a:extLst>
          </p:cNvPr>
          <p:cNvSpPr/>
          <p:nvPr/>
        </p:nvSpPr>
        <p:spPr>
          <a:xfrm>
            <a:off x="2530997" y="3780962"/>
            <a:ext cx="1975413" cy="1620456"/>
          </a:xfrm>
          <a:prstGeom prst="teardrop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E,g</a:t>
            </a:r>
            <a:r>
              <a:rPr lang="en-IE" dirty="0"/>
              <a:t>, getters</a:t>
            </a:r>
            <a:br>
              <a:rPr lang="en-IE" dirty="0"/>
            </a:br>
            <a:br>
              <a:rPr lang="en-IE" dirty="0"/>
            </a:br>
            <a:r>
              <a:rPr lang="en-IE" dirty="0" err="1"/>
              <a:t>retrieveAge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C631C-AFA6-3769-8692-01AA65F76361}"/>
              </a:ext>
            </a:extLst>
          </p:cNvPr>
          <p:cNvCxnSpPr>
            <a:cxnSpLocks/>
          </p:cNvCxnSpPr>
          <p:nvPr/>
        </p:nvCxnSpPr>
        <p:spPr>
          <a:xfrm flipV="1">
            <a:off x="1956122" y="2453833"/>
            <a:ext cx="960698" cy="530848"/>
          </a:xfrm>
          <a:prstGeom prst="straightConnector1">
            <a:avLst/>
          </a:prstGeom>
          <a:ln w="47625">
            <a:solidFill>
              <a:schemeClr val="accent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8C6D3-0D55-3030-85B6-6A66E6643D95}"/>
              </a:ext>
            </a:extLst>
          </p:cNvPr>
          <p:cNvCxnSpPr>
            <a:cxnSpLocks/>
          </p:cNvCxnSpPr>
          <p:nvPr/>
        </p:nvCxnSpPr>
        <p:spPr>
          <a:xfrm flipV="1">
            <a:off x="4625533" y="3522964"/>
            <a:ext cx="984089" cy="692686"/>
          </a:xfrm>
          <a:prstGeom prst="straightConnector1">
            <a:avLst/>
          </a:prstGeom>
          <a:ln w="47625">
            <a:solidFill>
              <a:schemeClr val="accent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4CCC513-7CD0-A2F2-9857-173E85819CF8}"/>
              </a:ext>
            </a:extLst>
          </p:cNvPr>
          <p:cNvSpPr txBox="1">
            <a:spLocks/>
          </p:cNvSpPr>
          <p:nvPr/>
        </p:nvSpPr>
        <p:spPr>
          <a:xfrm>
            <a:off x="7864033" y="3646025"/>
            <a:ext cx="6477000" cy="1820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/>
              <a:t>Hides complexity</a:t>
            </a:r>
            <a:br>
              <a:rPr lang="en-IE" b="1" dirty="0"/>
            </a:br>
            <a:r>
              <a:rPr lang="en-IE" b="1" dirty="0"/>
              <a:t>and implementation </a:t>
            </a:r>
            <a:br>
              <a:rPr lang="en-IE" b="1" dirty="0"/>
            </a:br>
            <a:r>
              <a:rPr lang="en-IE" b="1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427550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200F-BB2B-4097-6299-17C763D3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6B82-8754-FC02-234A-10184FE1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Advantages of Encapsulation?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0EFE-07D0-1C24-11BF-90BC68DA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1820400"/>
          </a:xfrm>
        </p:spPr>
        <p:txBody>
          <a:bodyPr/>
          <a:lstStyle/>
          <a:p>
            <a:r>
              <a:rPr lang="en-IE" b="1" dirty="0"/>
              <a:t>Data protection</a:t>
            </a:r>
            <a:endParaRPr lang="en-IE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9A562-9067-4DAE-02BA-58C7A47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1FCE6504-97B4-E157-AC50-525AC0381E54}"/>
              </a:ext>
            </a:extLst>
          </p:cNvPr>
          <p:cNvSpPr/>
          <p:nvPr/>
        </p:nvSpPr>
        <p:spPr>
          <a:xfrm>
            <a:off x="159634" y="3084653"/>
            <a:ext cx="1975413" cy="1620456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E,g</a:t>
            </a:r>
            <a:r>
              <a:rPr lang="en-IE" dirty="0"/>
              <a:t>, setters</a:t>
            </a:r>
            <a:br>
              <a:rPr lang="en-IE" dirty="0"/>
            </a:br>
            <a:br>
              <a:rPr lang="en-IE" dirty="0"/>
            </a:br>
            <a:r>
              <a:rPr lang="en-IE" dirty="0"/>
              <a:t>invalid 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A46616-392A-5CC8-B903-BC92CB4DB840}"/>
              </a:ext>
            </a:extLst>
          </p:cNvPr>
          <p:cNvSpPr txBox="1">
            <a:spLocks/>
          </p:cNvSpPr>
          <p:nvPr/>
        </p:nvSpPr>
        <p:spPr>
          <a:xfrm>
            <a:off x="4625533" y="2884709"/>
            <a:ext cx="6477000" cy="182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/>
              <a:t>Controlled access</a:t>
            </a:r>
            <a:endParaRPr lang="en-IE" b="1" i="1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17178D3C-72DC-421A-C366-321816AD0647}"/>
              </a:ext>
            </a:extLst>
          </p:cNvPr>
          <p:cNvSpPr/>
          <p:nvPr/>
        </p:nvSpPr>
        <p:spPr>
          <a:xfrm>
            <a:off x="2530997" y="3780962"/>
            <a:ext cx="1975413" cy="1620456"/>
          </a:xfrm>
          <a:prstGeom prst="teardrop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E,g</a:t>
            </a:r>
            <a:r>
              <a:rPr lang="en-IE" dirty="0"/>
              <a:t>, getters</a:t>
            </a:r>
            <a:br>
              <a:rPr lang="en-IE" dirty="0"/>
            </a:br>
            <a:br>
              <a:rPr lang="en-IE" dirty="0"/>
            </a:br>
            <a:r>
              <a:rPr lang="en-IE" dirty="0" err="1"/>
              <a:t>retrieveAge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684895-3AF1-65F4-30B3-FE5E679F7A42}"/>
              </a:ext>
            </a:extLst>
          </p:cNvPr>
          <p:cNvCxnSpPr>
            <a:cxnSpLocks/>
          </p:cNvCxnSpPr>
          <p:nvPr/>
        </p:nvCxnSpPr>
        <p:spPr>
          <a:xfrm flipV="1">
            <a:off x="1956122" y="2453833"/>
            <a:ext cx="960698" cy="530848"/>
          </a:xfrm>
          <a:prstGeom prst="straightConnector1">
            <a:avLst/>
          </a:prstGeom>
          <a:ln w="47625">
            <a:solidFill>
              <a:schemeClr val="accent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81652C-CC63-5735-8738-DECCF767578E}"/>
              </a:ext>
            </a:extLst>
          </p:cNvPr>
          <p:cNvCxnSpPr>
            <a:cxnSpLocks/>
          </p:cNvCxnSpPr>
          <p:nvPr/>
        </p:nvCxnSpPr>
        <p:spPr>
          <a:xfrm flipV="1">
            <a:off x="4625533" y="3522964"/>
            <a:ext cx="984089" cy="692686"/>
          </a:xfrm>
          <a:prstGeom prst="straightConnector1">
            <a:avLst/>
          </a:prstGeom>
          <a:ln w="47625">
            <a:solidFill>
              <a:schemeClr val="accent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49EF4-FB77-FE48-8496-DE7E1B9CDB79}"/>
              </a:ext>
            </a:extLst>
          </p:cNvPr>
          <p:cNvSpPr txBox="1">
            <a:spLocks/>
          </p:cNvSpPr>
          <p:nvPr/>
        </p:nvSpPr>
        <p:spPr>
          <a:xfrm>
            <a:off x="7864033" y="3646025"/>
            <a:ext cx="6477000" cy="1820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/>
              <a:t>Hides complexity</a:t>
            </a:r>
            <a:br>
              <a:rPr lang="en-IE" b="1" dirty="0"/>
            </a:br>
            <a:r>
              <a:rPr lang="en-IE" b="1" dirty="0"/>
              <a:t>and implementation </a:t>
            </a:r>
            <a:br>
              <a:rPr lang="en-IE" b="1" dirty="0"/>
            </a:br>
            <a:r>
              <a:rPr lang="en-IE" b="1" dirty="0"/>
              <a:t>details</a:t>
            </a: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D5515434-ECEA-92A8-0003-A63D6D05E62E}"/>
              </a:ext>
            </a:extLst>
          </p:cNvPr>
          <p:cNvSpPr/>
          <p:nvPr/>
        </p:nvSpPr>
        <p:spPr>
          <a:xfrm>
            <a:off x="5769497" y="4542278"/>
            <a:ext cx="1975413" cy="1620456"/>
          </a:xfrm>
          <a:prstGeom prst="teardrop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Just call methods: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No need to know the details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283A6D-E21D-F009-D94A-CC8540639B6B}"/>
              </a:ext>
            </a:extLst>
          </p:cNvPr>
          <p:cNvCxnSpPr>
            <a:cxnSpLocks/>
          </p:cNvCxnSpPr>
          <p:nvPr/>
        </p:nvCxnSpPr>
        <p:spPr>
          <a:xfrm flipV="1">
            <a:off x="7312427" y="4244847"/>
            <a:ext cx="984089" cy="692686"/>
          </a:xfrm>
          <a:prstGeom prst="straightConnector1">
            <a:avLst/>
          </a:prstGeom>
          <a:ln w="47625">
            <a:solidFill>
              <a:schemeClr val="accent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2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03AD0-F4A1-DA28-4002-E32267724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1BA32-0214-FE89-4E10-F017D6F2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15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F903D4-7638-4251-F7D3-96B65D01403F}"/>
              </a:ext>
            </a:extLst>
          </p:cNvPr>
          <p:cNvSpPr txBox="1">
            <a:spLocks/>
          </p:cNvSpPr>
          <p:nvPr/>
        </p:nvSpPr>
        <p:spPr>
          <a:xfrm>
            <a:off x="724408" y="111760"/>
            <a:ext cx="7498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4C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Test your knowledge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25090-CF95-9B82-1175-1F578C8E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6" y="1154937"/>
            <a:ext cx="947966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keyword is used to implement encapsulation in Java by restricting access to class members?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abstract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7D088-9765-489A-43CB-A09B7763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423" y="1994454"/>
            <a:ext cx="54053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of the following correctly demonstrates encapsulation in Java?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Making all variables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accessing them directly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B) Making variables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providing getter and setter methods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C) Using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methods to modify class attributes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D) Allowing all methods to modify the class variables directly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FC9923-5208-094B-105D-79EF4EFEF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4" y="3640960"/>
            <a:ext cx="518931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will happen if you try to access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field from outside its class?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It will work normally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It will cause a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compilation error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The field will be automatically converted to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D) Java will generate a default getter method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9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A6F8-1E88-2445-9753-17EE8CC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F415-92F3-1081-AB57-1C4336A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A4090F-F2BB-82AC-F616-A420DAF39FBD}"/>
              </a:ext>
            </a:extLst>
          </p:cNvPr>
          <p:cNvSpPr txBox="1">
            <a:spLocks/>
          </p:cNvSpPr>
          <p:nvPr/>
        </p:nvSpPr>
        <p:spPr>
          <a:xfrm>
            <a:off x="724408" y="1341120"/>
            <a:ext cx="10268712" cy="4714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600" b="1" dirty="0"/>
              <a:t>What</a:t>
            </a:r>
            <a:r>
              <a:rPr lang="en-IE" sz="3600" dirty="0"/>
              <a:t> is encapsulation in OO</a:t>
            </a:r>
          </a:p>
          <a:p>
            <a:r>
              <a:rPr lang="en-IE" sz="3600" b="1" dirty="0"/>
              <a:t>Why</a:t>
            </a:r>
            <a:r>
              <a:rPr lang="en-IE" sz="3600" dirty="0"/>
              <a:t> is it so important</a:t>
            </a:r>
          </a:p>
          <a:p>
            <a:r>
              <a:rPr lang="en-IE" sz="3600" b="1" dirty="0"/>
              <a:t>How</a:t>
            </a:r>
            <a:r>
              <a:rPr lang="en-IE" sz="3600" dirty="0"/>
              <a:t> do you implement it</a:t>
            </a:r>
          </a:p>
        </p:txBody>
      </p:sp>
    </p:spTree>
    <p:extLst>
      <p:ext uri="{BB962C8B-B14F-4D97-AF65-F5344CB8AC3E}">
        <p14:creationId xmlns:p14="http://schemas.microsoft.com/office/powerpoint/2010/main" val="9347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28EE-4FFD-60C0-0276-A2A87F69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2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55F02A-7943-7883-C531-0D00F809ECD2}"/>
              </a:ext>
            </a:extLst>
          </p:cNvPr>
          <p:cNvSpPr txBox="1">
            <a:spLocks/>
          </p:cNvSpPr>
          <p:nvPr/>
        </p:nvSpPr>
        <p:spPr>
          <a:xfrm>
            <a:off x="724408" y="111760"/>
            <a:ext cx="7498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4C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What we’ll cover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C9ED36-546A-1B01-DF60-4F9F26FD755A}"/>
              </a:ext>
            </a:extLst>
          </p:cNvPr>
          <p:cNvSpPr txBox="1">
            <a:spLocks/>
          </p:cNvSpPr>
          <p:nvPr/>
        </p:nvSpPr>
        <p:spPr>
          <a:xfrm>
            <a:off x="724408" y="1341120"/>
            <a:ext cx="10268712" cy="4714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600" b="1" dirty="0"/>
              <a:t>What</a:t>
            </a:r>
            <a:r>
              <a:rPr lang="en-IE" sz="3600" dirty="0"/>
              <a:t> is encapsulation in OO</a:t>
            </a:r>
          </a:p>
          <a:p>
            <a:r>
              <a:rPr lang="en-IE" sz="3600" b="1" dirty="0"/>
              <a:t>Why</a:t>
            </a:r>
            <a:r>
              <a:rPr lang="en-IE" sz="3600" dirty="0"/>
              <a:t> is it so important?</a:t>
            </a:r>
          </a:p>
          <a:p>
            <a:r>
              <a:rPr lang="en-IE" sz="3600" b="1" dirty="0"/>
              <a:t>How</a:t>
            </a:r>
            <a:r>
              <a:rPr lang="en-IE" sz="3600" dirty="0"/>
              <a:t> do you implement it?</a:t>
            </a:r>
          </a:p>
        </p:txBody>
      </p:sp>
    </p:spTree>
    <p:extLst>
      <p:ext uri="{BB962C8B-B14F-4D97-AF65-F5344CB8AC3E}">
        <p14:creationId xmlns:p14="http://schemas.microsoft.com/office/powerpoint/2010/main" val="150564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Encapsulation       </a:t>
            </a:r>
            <a:r>
              <a:rPr lang="en-IE" sz="3200" dirty="0"/>
              <a:t>“to enclose”</a:t>
            </a:r>
            <a:endParaRPr lang="en-I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7328" y="1452880"/>
            <a:ext cx="11137344" cy="56327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Official definition: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GB" sz="3000" b="0" i="0" dirty="0">
                <a:solidFill>
                  <a:srgbClr val="0F1114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Encapsulation is a way to bundle coding pieces together, allowing for greater </a:t>
            </a:r>
            <a:r>
              <a:rPr lang="en-GB" sz="3000" b="1" i="0" dirty="0">
                <a:solidFill>
                  <a:srgbClr val="0F1114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security</a:t>
            </a:r>
            <a:r>
              <a:rPr lang="en-GB" sz="3000" b="0" i="0" dirty="0">
                <a:solidFill>
                  <a:srgbClr val="0F1114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and </a:t>
            </a:r>
            <a:r>
              <a:rPr lang="en-GB" sz="3000" b="1" i="0" dirty="0">
                <a:solidFill>
                  <a:srgbClr val="0F1114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simplifying data hiding</a:t>
            </a:r>
            <a:r>
              <a:rPr lang="en-GB" sz="3000" b="0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. </a:t>
            </a: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Can apply to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b="1" dirty="0">
                <a:solidFill>
                  <a:srgbClr val="0070C0"/>
                </a:solidFill>
              </a:rPr>
              <a:t>attributes 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b="1" dirty="0">
                <a:solidFill>
                  <a:srgbClr val="7030A0"/>
                </a:solidFill>
              </a:rPr>
              <a:t>methods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solidFill>
                  <a:schemeClr val="accent3"/>
                </a:solidFill>
              </a:rPr>
              <a:t>classes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6BD0-38F7-0B20-7D14-578DAAF3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Encapulsation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793E8-F1DD-0E93-8151-FFE0C0D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8754C-97BB-3036-7969-D09293521877}"/>
              </a:ext>
            </a:extLst>
          </p:cNvPr>
          <p:cNvGrpSpPr/>
          <p:nvPr/>
        </p:nvGrpSpPr>
        <p:grpSpPr>
          <a:xfrm>
            <a:off x="1046480" y="1920240"/>
            <a:ext cx="3505200" cy="3322320"/>
            <a:chOff x="1046480" y="1920240"/>
            <a:chExt cx="3505200" cy="3322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4893F60-9EDE-5A49-0E18-57285302B61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046480" y="1920240"/>
              <a:ext cx="3505200" cy="332232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365760" indent="-283464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/>
              </a:pPr>
              <a:endParaRPr lang="en-US" sz="3200" dirty="0"/>
            </a:p>
            <a:p>
              <a:pPr marL="365760" indent="-283464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/>
              </a:pPr>
              <a:r>
                <a:rPr lang="en-US" sz="3200" dirty="0"/>
                <a:t>Can apply to </a:t>
              </a:r>
            </a:p>
            <a:p>
              <a:pPr marL="822960" lvl="1" indent="-283464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/>
              </a:pPr>
              <a:r>
                <a:rPr lang="en-US" sz="3200" b="1" dirty="0">
                  <a:solidFill>
                    <a:srgbClr val="0070C0"/>
                  </a:solidFill>
                </a:rPr>
                <a:t>attributes </a:t>
              </a:r>
            </a:p>
            <a:p>
              <a:pPr marL="822960" lvl="1" indent="-283464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/>
              </a:pPr>
              <a:r>
                <a:rPr lang="en-US" sz="3200" b="1" dirty="0">
                  <a:solidFill>
                    <a:srgbClr val="7030A0"/>
                  </a:solidFill>
                </a:rPr>
                <a:t>methods</a:t>
              </a:r>
            </a:p>
            <a:p>
              <a:pPr marL="82296">
                <a:spcBef>
                  <a:spcPts val="600"/>
                </a:spcBef>
                <a:buClr>
                  <a:schemeClr val="accent1"/>
                </a:buClr>
                <a:buSzPct val="80000"/>
                <a:defRPr/>
              </a:pPr>
              <a:endParaRPr lang="en-US" sz="3200" dirty="0"/>
            </a:p>
            <a:p>
              <a:pPr marL="365760" indent="-283464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/>
              </a:pPr>
              <a:endParaRPr lang="en-US" sz="2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49D64C-EEC1-F79A-E4E7-ED95DB5FF5E3}"/>
                    </a:ext>
                  </a:extLst>
                </p14:cNvPr>
                <p14:cNvContentPartPr/>
                <p14:nvPr/>
              </p14:nvContentPartPr>
              <p14:xfrm>
                <a:off x="1298480" y="2934720"/>
                <a:ext cx="2939760" cy="77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49D64C-EEC1-F79A-E4E7-ED95DB5FF5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4480" y="2826720"/>
                  <a:ext cx="3047400" cy="99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E3F6DC-4264-05C1-311C-F7D2CA28E4A5}"/>
              </a:ext>
            </a:extLst>
          </p:cNvPr>
          <p:cNvSpPr txBox="1"/>
          <p:nvPr/>
        </p:nvSpPr>
        <p:spPr>
          <a:xfrm>
            <a:off x="4490240" y="293472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Most common use</a:t>
            </a:r>
            <a:endParaRPr lang="en-IE" sz="3200" i="1" dirty="0"/>
          </a:p>
        </p:txBody>
      </p:sp>
    </p:spTree>
    <p:extLst>
      <p:ext uri="{BB962C8B-B14F-4D97-AF65-F5344CB8AC3E}">
        <p14:creationId xmlns:p14="http://schemas.microsoft.com/office/powerpoint/2010/main" val="18777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3290-87FF-B0FE-1B7C-CADE69B34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9D4E-28ED-0CF9-2C2E-37B16D1F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0619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Example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71EE11-8B12-30FB-7B15-A4D97CCE260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84960"/>
            <a:ext cx="11137344" cy="56327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3000" dirty="0"/>
              <a:t> attributes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Access from outside the class 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can’t be controlled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Bad data</a:t>
            </a:r>
            <a:br>
              <a:rPr lang="en-US" sz="3000" dirty="0"/>
            </a:b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Illustrates why 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</a:rPr>
              <a:t>attributes </a:t>
            </a:r>
            <a:r>
              <a:rPr lang="en-US" sz="3000" dirty="0"/>
              <a:t>need </a:t>
            </a:r>
            <a:br>
              <a:rPr lang="en-US" sz="3000" dirty="0"/>
            </a:br>
            <a:r>
              <a:rPr lang="en-US" sz="3000" dirty="0"/>
              <a:t>encapsulation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4FAD1-44A7-343F-F273-E12F403A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620" y="1611395"/>
            <a:ext cx="3563856" cy="3661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87229-5BDF-AD45-3D35-D9FFC1BEED14}"/>
              </a:ext>
            </a:extLst>
          </p:cNvPr>
          <p:cNvSpPr txBox="1"/>
          <p:nvPr/>
        </p:nvSpPr>
        <p:spPr>
          <a:xfrm>
            <a:off x="7752521" y="454899"/>
            <a:ext cx="3799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600" dirty="0">
                <a:solidFill>
                  <a:srgbClr val="004C6C"/>
                </a:solidFill>
              </a:rPr>
              <a:t>I’m  -1112 years old???</a:t>
            </a:r>
          </a:p>
        </p:txBody>
      </p:sp>
    </p:spTree>
    <p:extLst>
      <p:ext uri="{BB962C8B-B14F-4D97-AF65-F5344CB8AC3E}">
        <p14:creationId xmlns:p14="http://schemas.microsoft.com/office/powerpoint/2010/main" val="95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2D94A-A666-1FE7-CE0F-689B8A96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A65E-DF46-66D8-9B9C-80569DFC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16021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Encapsulation for attributes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A4D791-916B-5153-8325-A0151E6EA5B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84960"/>
            <a:ext cx="11137344" cy="56327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3000" dirty="0"/>
              <a:t>attribute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000" dirty="0"/>
              <a:t>getter / setter  methods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For each attribute (usually)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Controlling access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Data is more secure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And use setters from constructors !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BE96B-ABBE-EFD4-15E9-329F5B2A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783" y="2423770"/>
            <a:ext cx="406181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D0C2-97B5-4C68-94D3-7D2BF7BE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936" y="0"/>
            <a:ext cx="7498080" cy="1143000"/>
          </a:xfrm>
        </p:spPr>
        <p:txBody>
          <a:bodyPr>
            <a:normAutofit/>
          </a:bodyPr>
          <a:lstStyle/>
          <a:p>
            <a:r>
              <a:rPr lang="en-IE" dirty="0"/>
              <a:t>Encapsulated attribute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C78EA-02D7-4279-94BF-E152DD1F1929}"/>
              </a:ext>
            </a:extLst>
          </p:cNvPr>
          <p:cNvSpPr txBox="1">
            <a:spLocks noChangeArrowheads="1"/>
          </p:cNvSpPr>
          <p:nvPr/>
        </p:nvSpPr>
        <p:spPr>
          <a:xfrm>
            <a:off x="1278176" y="858520"/>
            <a:ext cx="7848872" cy="54543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////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age;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////  prevent bad data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&lt;=120)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(“invalid age”); // or whatever error 						handling  you want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539496" lvl="1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6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IE" dirty="0"/>
              <a:t>Encapsulation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E1AC1F-B39C-6805-526F-9AAF3CE9B44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38200" y="904240"/>
            <a:ext cx="10515600" cy="52727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Can apply to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b="1" dirty="0">
                <a:solidFill>
                  <a:srgbClr val="0070C0"/>
                </a:solidFill>
              </a:rPr>
              <a:t>attributes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b="1" dirty="0">
                <a:solidFill>
                  <a:srgbClr val="7030A0"/>
                </a:solidFill>
              </a:rPr>
              <a:t>methods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B99DB6-B766-0D96-408A-48230C55E9B7}"/>
                  </a:ext>
                </a:extLst>
              </p14:cNvPr>
              <p14:cNvContentPartPr/>
              <p14:nvPr/>
            </p14:nvContentPartPr>
            <p14:xfrm>
              <a:off x="682880" y="3220400"/>
              <a:ext cx="3505680" cy="92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B99DB6-B766-0D96-408A-48230C55E9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240" y="3112760"/>
                <a:ext cx="3613320" cy="113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CC36E-347B-F290-6E64-5FF3E101D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329E-BFF3-B697-D096-8EDD57AB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IE" dirty="0"/>
              <a:t>Encapsulation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DCCCCB-A0F2-AE5F-0594-20361010C93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736600" y="1156137"/>
            <a:ext cx="4045607" cy="3615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Can apply to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b="1" dirty="0">
                <a:solidFill>
                  <a:srgbClr val="0070C0"/>
                </a:solidFill>
              </a:rPr>
              <a:t>attributes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b="1" dirty="0">
                <a:solidFill>
                  <a:srgbClr val="7030A0"/>
                </a:solidFill>
              </a:rPr>
              <a:t>methods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AAA1E2-3593-B6A6-72DF-9E70A0594C8B}"/>
                  </a:ext>
                </a:extLst>
              </p14:cNvPr>
              <p14:cNvContentPartPr/>
              <p14:nvPr/>
            </p14:nvContentPartPr>
            <p14:xfrm>
              <a:off x="682880" y="3220400"/>
              <a:ext cx="3505680" cy="92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AAA1E2-3593-B6A6-72DF-9E70A0594C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240" y="3112760"/>
                <a:ext cx="3613320" cy="1139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6CA6E04A-676B-1DEF-7264-D8083D7D801E}"/>
              </a:ext>
            </a:extLst>
          </p:cNvPr>
          <p:cNvSpPr txBox="1">
            <a:spLocks noChangeArrowheads="1"/>
          </p:cNvSpPr>
          <p:nvPr/>
        </p:nvSpPr>
        <p:spPr>
          <a:xfrm>
            <a:off x="5074920" y="1325563"/>
            <a:ext cx="11137344" cy="56327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Sometimes, want to keep methods 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private </a:t>
            </a:r>
            <a:br>
              <a:rPr lang="en-US" sz="3000" dirty="0"/>
            </a:b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/>
              <a:t>Example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ATM </a:t>
            </a:r>
            <a:r>
              <a:rPr lang="en-US" sz="3000" dirty="0"/>
              <a:t>class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77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 SoC">
      <a:dk1>
        <a:sysClr val="windowText" lastClr="000000"/>
      </a:dk1>
      <a:lt1>
        <a:srgbClr val="FAFBFD"/>
      </a:lt1>
      <a:dk2>
        <a:srgbClr val="004C6C"/>
      </a:dk2>
      <a:lt2>
        <a:srgbClr val="FAFBFD"/>
      </a:lt2>
      <a:accent1>
        <a:srgbClr val="00A9B7"/>
      </a:accent1>
      <a:accent2>
        <a:srgbClr val="EB5793"/>
      </a:accent2>
      <a:accent3>
        <a:srgbClr val="B60057"/>
      </a:accent3>
      <a:accent4>
        <a:srgbClr val="CFC600"/>
      </a:accent4>
      <a:accent5>
        <a:srgbClr val="F49D6C"/>
      </a:accent5>
      <a:accent6>
        <a:srgbClr val="E94A41"/>
      </a:accent6>
      <a:hlink>
        <a:srgbClr val="6359A6"/>
      </a:hlink>
      <a:folHlink>
        <a:srgbClr val="837EBA"/>
      </a:folHlink>
    </a:clrScheme>
    <a:fontScheme name="Custom 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leTemplate.potx" id="{19A76EF7-685B-4DD9-AEC2-DD2E690A5E16}" vid="{F9D02FCD-DE17-4A7B-9E71-714D7E1CC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F374BB96A3DE46B150CC6A9F517AE9" ma:contentTypeVersion="16" ma:contentTypeDescription="Create a new document." ma:contentTypeScope="" ma:versionID="58eb6e56134c165672897323c007ba07">
  <xsd:schema xmlns:xsd="http://www.w3.org/2001/XMLSchema" xmlns:xs="http://www.w3.org/2001/XMLSchema" xmlns:p="http://schemas.microsoft.com/office/2006/metadata/properties" xmlns:ns2="5fa573f1-0388-4933-b06f-1f1a0fb87c89" xmlns:ns3="7fe8872b-6cbd-4bc2-a1b1-93bd9d636a9c" targetNamespace="http://schemas.microsoft.com/office/2006/metadata/properties" ma:root="true" ma:fieldsID="1fc4ccf92a7e5d2a6ae2d68f2fa9ab8a" ns2:_="" ns3:_="">
    <xsd:import namespace="5fa573f1-0388-4933-b06f-1f1a0fb87c89"/>
    <xsd:import namespace="7fe8872b-6cbd-4bc2-a1b1-93bd9d636a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573f1-0388-4933-b06f-1f1a0fb87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b168bf0-f213-4887-af2e-cac682fa24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8872b-6cbd-4bc2-a1b1-93bd9d636a9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b5aa41c-e4fb-41a8-90d6-833c8917b781}" ma:internalName="TaxCatchAll" ma:showField="CatchAllData" ma:web="7fe8872b-6cbd-4bc2-a1b1-93bd9d636a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fe8872b-6cbd-4bc2-a1b1-93bd9d636a9c" xsi:nil="true"/>
    <lcf76f155ced4ddcb4097134ff3c332f xmlns="5fa573f1-0388-4933-b06f-1f1a0fb87c89">
      <Terms xmlns="http://schemas.microsoft.com/office/infopath/2007/PartnerControls"/>
    </lcf76f155ced4ddcb4097134ff3c332f>
    <SharedWithUsers xmlns="7fe8872b-6cbd-4bc2-a1b1-93bd9d636a9c">
      <UserInfo>
        <DisplayName>School of Computer Science-Staff-City Members</DisplayName>
        <AccountId>138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AA7A6EA-8ED6-49B7-80BA-80AB3E7256ED}">
  <ds:schemaRefs>
    <ds:schemaRef ds:uri="5fa573f1-0388-4933-b06f-1f1a0fb87c89"/>
    <ds:schemaRef ds:uri="7fe8872b-6cbd-4bc2-a1b1-93bd9d636a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260636-9BC8-41CD-BA34-5B1D5FA4CF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0FDB3D-FF19-4870-A552-A7FC0B3873D1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5fa573f1-0388-4933-b06f-1f1a0fb87c89"/>
    <ds:schemaRef ds:uri="http://schemas.microsoft.com/office/2006/metadata/properties"/>
    <ds:schemaRef ds:uri="7fe8872b-6cbd-4bc2-a1b1-93bd9d636a9c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</TotalTime>
  <Words>668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Unicode MS</vt:lpstr>
      <vt:lpstr>Calibri</vt:lpstr>
      <vt:lpstr>Courier New</vt:lpstr>
      <vt:lpstr>Helvetica</vt:lpstr>
      <vt:lpstr>Open Sans Light</vt:lpstr>
      <vt:lpstr>Source Sans Pro</vt:lpstr>
      <vt:lpstr>Wingdings 2</vt:lpstr>
      <vt:lpstr>Office Theme</vt:lpstr>
      <vt:lpstr>4 Encapsulation </vt:lpstr>
      <vt:lpstr>PowerPoint Presentation</vt:lpstr>
      <vt:lpstr>Encapsulation       “to enclose”</vt:lpstr>
      <vt:lpstr>Encapulsation</vt:lpstr>
      <vt:lpstr>Example   </vt:lpstr>
      <vt:lpstr>Encapsulation for attributes</vt:lpstr>
      <vt:lpstr>Encapsulated attribute</vt:lpstr>
      <vt:lpstr>Encapsulation</vt:lpstr>
      <vt:lpstr>Encapsulation</vt:lpstr>
      <vt:lpstr>Example</vt:lpstr>
      <vt:lpstr>Advantages of Encapsulation?</vt:lpstr>
      <vt:lpstr>Advantages of Encapsulation?</vt:lpstr>
      <vt:lpstr>Advantages of Encapsulation?</vt:lpstr>
      <vt:lpstr>Advantages of Encapsulation?</vt:lpstr>
      <vt:lpstr>PowerPoint Presentation</vt:lpstr>
      <vt:lpstr>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Luis Miralles</dc:creator>
  <cp:lastModifiedBy>Susan McKeever</cp:lastModifiedBy>
  <cp:revision>13</cp:revision>
  <dcterms:created xsi:type="dcterms:W3CDTF">2023-08-18T10:10:04Z</dcterms:created>
  <dcterms:modified xsi:type="dcterms:W3CDTF">2025-02-05T22:10:24Z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0x01010060F374BB96A3DE46B150CC6A9F517AE9</vt:lpwstr>
  </property>
  <property fmtid="{D5CDD505-2E9C-101B-9397-08002B2CF9AE}" pid="3" name="MediaServiceImageTags">
    <vt:lpwstr/>
  </property>
</Properties>
</file>