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0"/>
  </p:notesMasterIdLst>
  <p:handoutMasterIdLst>
    <p:handoutMasterId r:id="rId71"/>
  </p:handoutMasterIdLst>
  <p:sldIdLst>
    <p:sldId id="256" r:id="rId5"/>
    <p:sldId id="292" r:id="rId6"/>
    <p:sldId id="312" r:id="rId7"/>
    <p:sldId id="313" r:id="rId8"/>
    <p:sldId id="314" r:id="rId9"/>
    <p:sldId id="315" r:id="rId10"/>
    <p:sldId id="420" r:id="rId11"/>
    <p:sldId id="421" r:id="rId12"/>
    <p:sldId id="422" r:id="rId13"/>
    <p:sldId id="423" r:id="rId14"/>
    <p:sldId id="424" r:id="rId15"/>
    <p:sldId id="425" r:id="rId16"/>
    <p:sldId id="331" r:id="rId17"/>
    <p:sldId id="342" r:id="rId18"/>
    <p:sldId id="347" r:id="rId19"/>
    <p:sldId id="349" r:id="rId20"/>
    <p:sldId id="351" r:id="rId21"/>
    <p:sldId id="352" r:id="rId22"/>
    <p:sldId id="400" r:id="rId23"/>
    <p:sldId id="366" r:id="rId24"/>
    <p:sldId id="397" r:id="rId25"/>
    <p:sldId id="401" r:id="rId26"/>
    <p:sldId id="402" r:id="rId27"/>
    <p:sldId id="403" r:id="rId28"/>
    <p:sldId id="404" r:id="rId29"/>
    <p:sldId id="367" r:id="rId30"/>
    <p:sldId id="368" r:id="rId31"/>
    <p:sldId id="388" r:id="rId32"/>
    <p:sldId id="394" r:id="rId33"/>
    <p:sldId id="369" r:id="rId34"/>
    <p:sldId id="398" r:id="rId35"/>
    <p:sldId id="389" r:id="rId36"/>
    <p:sldId id="395" r:id="rId37"/>
    <p:sldId id="396" r:id="rId38"/>
    <p:sldId id="393" r:id="rId39"/>
    <p:sldId id="370" r:id="rId40"/>
    <p:sldId id="405" r:id="rId41"/>
    <p:sldId id="406" r:id="rId42"/>
    <p:sldId id="407" r:id="rId43"/>
    <p:sldId id="408" r:id="rId44"/>
    <p:sldId id="372" r:id="rId45"/>
    <p:sldId id="373" r:id="rId46"/>
    <p:sldId id="376" r:id="rId47"/>
    <p:sldId id="377" r:id="rId48"/>
    <p:sldId id="378" r:id="rId49"/>
    <p:sldId id="410" r:id="rId50"/>
    <p:sldId id="411" r:id="rId51"/>
    <p:sldId id="412" r:id="rId52"/>
    <p:sldId id="371" r:id="rId53"/>
    <p:sldId id="390" r:id="rId54"/>
    <p:sldId id="399" r:id="rId55"/>
    <p:sldId id="413" r:id="rId56"/>
    <p:sldId id="414" r:id="rId57"/>
    <p:sldId id="415" r:id="rId58"/>
    <p:sldId id="381" r:id="rId59"/>
    <p:sldId id="416" r:id="rId60"/>
    <p:sldId id="417" r:id="rId61"/>
    <p:sldId id="418" r:id="rId62"/>
    <p:sldId id="382" r:id="rId63"/>
    <p:sldId id="383" r:id="rId64"/>
    <p:sldId id="384" r:id="rId65"/>
    <p:sldId id="419" r:id="rId66"/>
    <p:sldId id="386" r:id="rId67"/>
    <p:sldId id="350" r:id="rId68"/>
    <p:sldId id="36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BFC"/>
    <a:srgbClr val="00A9B7"/>
    <a:srgbClr val="00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08270-B553-7945-A932-328D5E0E58E5}" v="29" dt="2023-10-15T19:39:11.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5" autoAdjust="0"/>
    <p:restoredTop sz="93457" autoAdjust="0"/>
  </p:normalViewPr>
  <p:slideViewPr>
    <p:cSldViewPr snapToGrid="0">
      <p:cViewPr varScale="1">
        <p:scale>
          <a:sx n="112" d="100"/>
          <a:sy n="112" d="100"/>
        </p:scale>
        <p:origin x="402" y="96"/>
      </p:cViewPr>
      <p:guideLst/>
    </p:cSldViewPr>
  </p:slideViewPr>
  <p:outlineViewPr>
    <p:cViewPr>
      <p:scale>
        <a:sx n="33" d="100"/>
        <a:sy n="33" d="100"/>
      </p:scale>
      <p:origin x="0" y="-4524"/>
    </p:cViewPr>
  </p:outlineViewPr>
  <p:notesTextViewPr>
    <p:cViewPr>
      <p:scale>
        <a:sx n="1" d="1"/>
        <a:sy n="1" d="1"/>
      </p:scale>
      <p:origin x="0" y="0"/>
    </p:cViewPr>
  </p:notesText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D101-FE02-E795-4EE3-6B3F37B9EC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356C3D61-E3D4-89C3-BB4F-A01897E55F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1FD8B-C127-42E1-A677-7DBB302F0765}" type="datetimeFigureOut">
              <a:rPr lang="en-IE" smtClean="0"/>
              <a:t>13/10/2024</a:t>
            </a:fld>
            <a:endParaRPr lang="en-IE"/>
          </a:p>
        </p:txBody>
      </p:sp>
      <p:sp>
        <p:nvSpPr>
          <p:cNvPr id="4" name="Footer Placeholder 3">
            <a:extLst>
              <a:ext uri="{FF2B5EF4-FFF2-40B4-BE49-F238E27FC236}">
                <a16:creationId xmlns:a16="http://schemas.microsoft.com/office/drawing/2014/main" id="{2B8CD473-5FD1-F8B8-7E9F-EB7E9BD197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832D633F-F6F6-60E8-1E0F-503DA71BC5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3F9A04-B69E-4EE9-9A07-C5FD8C1409B6}" type="slidenum">
              <a:rPr lang="en-IE" smtClean="0"/>
              <a:t>‹#›</a:t>
            </a:fld>
            <a:endParaRPr lang="en-IE"/>
          </a:p>
        </p:txBody>
      </p:sp>
    </p:spTree>
    <p:extLst>
      <p:ext uri="{BB962C8B-B14F-4D97-AF65-F5344CB8AC3E}">
        <p14:creationId xmlns:p14="http://schemas.microsoft.com/office/powerpoint/2010/main" val="84921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00596-B5EC-404C-A3E5-7C34F07C3CB7}" type="datetimeFigureOut">
              <a:rPr lang="en-GB" smtClean="0"/>
              <a:t>13/10/2024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F3FA-EEE6-4008-963E-F78DCEBB9B6C}" type="slidenum">
              <a:rPr lang="en-GB" smtClean="0"/>
              <a:t>‹#›</a:t>
            </a:fld>
            <a:endParaRPr lang="en-GB"/>
          </a:p>
        </p:txBody>
      </p:sp>
    </p:spTree>
    <p:extLst>
      <p:ext uri="{BB962C8B-B14F-4D97-AF65-F5344CB8AC3E}">
        <p14:creationId xmlns:p14="http://schemas.microsoft.com/office/powerpoint/2010/main" val="296933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This is a vehicle.</a:t>
            </a:r>
          </a:p>
        </p:txBody>
      </p:sp>
      <p:sp>
        <p:nvSpPr>
          <p:cNvPr id="4" name="Slide Number Placeholder 3"/>
          <p:cNvSpPr>
            <a:spLocks noGrp="1"/>
          </p:cNvSpPr>
          <p:nvPr>
            <p:ph type="sldNum" sz="quarter" idx="5"/>
          </p:nvPr>
        </p:nvSpPr>
        <p:spPr/>
        <p:txBody>
          <a:bodyPr/>
          <a:lstStyle/>
          <a:p>
            <a:fld id="{1371F3FA-EEE6-4008-963E-F78DCEBB9B6C}" type="slidenum">
              <a:rPr lang="en-GB" smtClean="0"/>
              <a:t>14</a:t>
            </a:fld>
            <a:endParaRPr lang="en-GB"/>
          </a:p>
        </p:txBody>
      </p:sp>
    </p:spTree>
    <p:extLst>
      <p:ext uri="{BB962C8B-B14F-4D97-AF65-F5344CB8AC3E}">
        <p14:creationId xmlns:p14="http://schemas.microsoft.com/office/powerpoint/2010/main" val="296406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This is a Toyota.</a:t>
            </a:r>
          </a:p>
        </p:txBody>
      </p:sp>
      <p:sp>
        <p:nvSpPr>
          <p:cNvPr id="4" name="Slide Number Placeholder 3"/>
          <p:cNvSpPr>
            <a:spLocks noGrp="1"/>
          </p:cNvSpPr>
          <p:nvPr>
            <p:ph type="sldNum" sz="quarter" idx="5"/>
          </p:nvPr>
        </p:nvSpPr>
        <p:spPr/>
        <p:txBody>
          <a:bodyPr/>
          <a:lstStyle/>
          <a:p>
            <a:fld id="{1371F3FA-EEE6-4008-963E-F78DCEBB9B6C}" type="slidenum">
              <a:rPr lang="en-GB" smtClean="0"/>
              <a:t>15</a:t>
            </a:fld>
            <a:endParaRPr lang="en-GB"/>
          </a:p>
        </p:txBody>
      </p:sp>
    </p:spTree>
    <p:extLst>
      <p:ext uri="{BB962C8B-B14F-4D97-AF65-F5344CB8AC3E}">
        <p14:creationId xmlns:p14="http://schemas.microsoft.com/office/powerpoint/2010/main" val="38898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This Toyota has 4 wheels.</a:t>
            </a:r>
          </a:p>
        </p:txBody>
      </p:sp>
      <p:sp>
        <p:nvSpPr>
          <p:cNvPr id="4" name="Slide Number Placeholder 3"/>
          <p:cNvSpPr>
            <a:spLocks noGrp="1"/>
          </p:cNvSpPr>
          <p:nvPr>
            <p:ph type="sldNum" sz="quarter" idx="5"/>
          </p:nvPr>
        </p:nvSpPr>
        <p:spPr/>
        <p:txBody>
          <a:bodyPr/>
          <a:lstStyle/>
          <a:p>
            <a:fld id="{1371F3FA-EEE6-4008-963E-F78DCEBB9B6C}" type="slidenum">
              <a:rPr lang="en-GB" smtClean="0"/>
              <a:t>16</a:t>
            </a:fld>
            <a:endParaRPr lang="en-GB"/>
          </a:p>
        </p:txBody>
      </p:sp>
    </p:spTree>
    <p:extLst>
      <p:ext uri="{BB962C8B-B14F-4D97-AF65-F5344CB8AC3E}">
        <p14:creationId xmlns:p14="http://schemas.microsoft.com/office/powerpoint/2010/main" val="370803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317E-4B72-DDFC-3395-0AFCCE2FD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DC926A8-BE5E-DB34-24F4-F8937FEFA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A5AE87C-D5AB-C13D-F314-AE2B2F13007F}"/>
              </a:ext>
            </a:extLst>
          </p:cNvPr>
          <p:cNvSpPr>
            <a:spLocks noGrp="1"/>
          </p:cNvSpPr>
          <p:nvPr>
            <p:ph type="dt" sz="half" idx="10"/>
          </p:nvPr>
        </p:nvSpPr>
        <p:spPr/>
        <p:txBody>
          <a:bodyPr/>
          <a:lstStyle/>
          <a:p>
            <a:fld id="{C628F180-48E0-4AA3-9DDB-28D1E815DAD5}" type="datetime1">
              <a:rPr lang="en-GB" smtClean="0"/>
              <a:t>13/10/2024</a:t>
            </a:fld>
            <a:endParaRPr lang="en-GB"/>
          </a:p>
        </p:txBody>
      </p:sp>
      <p:sp>
        <p:nvSpPr>
          <p:cNvPr id="5" name="Footer Placeholder 4">
            <a:extLst>
              <a:ext uri="{FF2B5EF4-FFF2-40B4-BE49-F238E27FC236}">
                <a16:creationId xmlns:a16="http://schemas.microsoft.com/office/drawing/2014/main" id="{4B2E1232-B827-66CE-45E4-0AC0EE014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D97826-01BA-CB0F-0792-6716C480512F}"/>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4522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 colour">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13/10/2024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9731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3F2E4F-D69A-C303-0281-6BB8BC65FA1A}"/>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DFE483EC-461E-3DF8-7723-85858B620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D0BA06-04AB-09B5-645C-2091343E9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D91B3F-7C7C-73B9-77CB-A11B1FCF8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67F290-2545-0C2B-78A6-D50CE3D009E9}"/>
              </a:ext>
            </a:extLst>
          </p:cNvPr>
          <p:cNvSpPr>
            <a:spLocks noGrp="1"/>
          </p:cNvSpPr>
          <p:nvPr>
            <p:ph type="dt" sz="half" idx="10"/>
          </p:nvPr>
        </p:nvSpPr>
        <p:spPr/>
        <p:txBody>
          <a:bodyPr/>
          <a:lstStyle/>
          <a:p>
            <a:fld id="{B30BCE03-B3A4-4FF4-8428-B21A8B5011F1}" type="datetime1">
              <a:rPr lang="en-GB" smtClean="0"/>
              <a:t>13/10/2024</a:t>
            </a:fld>
            <a:endParaRPr lang="en-GB"/>
          </a:p>
        </p:txBody>
      </p:sp>
      <p:sp>
        <p:nvSpPr>
          <p:cNvPr id="6" name="Footer Placeholder 5">
            <a:extLst>
              <a:ext uri="{FF2B5EF4-FFF2-40B4-BE49-F238E27FC236}">
                <a16:creationId xmlns:a16="http://schemas.microsoft.com/office/drawing/2014/main" id="{770E117D-2169-6E39-149C-5FBECD5E76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3838A-4F66-F529-E239-3AE7FBEDEB56}"/>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4373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395A0-EB10-01E3-39B4-075A8ACEABC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232FAE3E-C2EA-DDE4-4229-9EB50F2F14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6131BBD-51CD-4DC2-4A60-8A48EA6C6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683B0D01-09EF-1E92-D338-9CD0EBA94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B20126-F846-16D0-EBDD-34D48607E985}"/>
              </a:ext>
            </a:extLst>
          </p:cNvPr>
          <p:cNvSpPr>
            <a:spLocks noGrp="1"/>
          </p:cNvSpPr>
          <p:nvPr>
            <p:ph type="dt" sz="half" idx="10"/>
          </p:nvPr>
        </p:nvSpPr>
        <p:spPr/>
        <p:txBody>
          <a:bodyPr/>
          <a:lstStyle/>
          <a:p>
            <a:fld id="{0F8FA313-4A38-4EAD-86EB-2D8D5F57D26A}" type="datetime1">
              <a:rPr lang="en-GB" smtClean="0"/>
              <a:t>13/10/2024</a:t>
            </a:fld>
            <a:endParaRPr lang="en-GB"/>
          </a:p>
        </p:txBody>
      </p:sp>
      <p:sp>
        <p:nvSpPr>
          <p:cNvPr id="6" name="Footer Placeholder 5">
            <a:extLst>
              <a:ext uri="{FF2B5EF4-FFF2-40B4-BE49-F238E27FC236}">
                <a16:creationId xmlns:a16="http://schemas.microsoft.com/office/drawing/2014/main" id="{1F34FC57-C801-AEF4-1D0A-E095B6450A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951B0C-275C-33D2-9A96-4D0314E6EEA7}"/>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1061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1A4EC-146B-3381-63D1-52F3C15CB00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4BEF132-B0C4-CEBA-D9BB-A90CC2A65F9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15F3702-713A-C951-9CCF-955488BC64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34A4F3-ECB2-56FC-3055-081257812145}"/>
              </a:ext>
            </a:extLst>
          </p:cNvPr>
          <p:cNvSpPr>
            <a:spLocks noGrp="1"/>
          </p:cNvSpPr>
          <p:nvPr>
            <p:ph type="dt" sz="half" idx="10"/>
          </p:nvPr>
        </p:nvSpPr>
        <p:spPr/>
        <p:txBody>
          <a:bodyPr/>
          <a:lstStyle/>
          <a:p>
            <a:fld id="{1474DD92-0689-46D4-9C2A-552C58686E68}" type="datetime1">
              <a:rPr lang="en-GB" smtClean="0"/>
              <a:t>13/10/2024</a:t>
            </a:fld>
            <a:endParaRPr lang="en-GB"/>
          </a:p>
        </p:txBody>
      </p:sp>
      <p:sp>
        <p:nvSpPr>
          <p:cNvPr id="5" name="Footer Placeholder 4">
            <a:extLst>
              <a:ext uri="{FF2B5EF4-FFF2-40B4-BE49-F238E27FC236}">
                <a16:creationId xmlns:a16="http://schemas.microsoft.com/office/drawing/2014/main" id="{ED1849C6-D413-92F0-6B5F-27BB8AC75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9A6DE-F917-5ECB-80DB-4C5C9924B1F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6651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213BEA-D64A-CDAB-CB01-CACA6AEFB65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Vertical Title 1">
            <a:extLst>
              <a:ext uri="{FF2B5EF4-FFF2-40B4-BE49-F238E27FC236}">
                <a16:creationId xmlns:a16="http://schemas.microsoft.com/office/drawing/2014/main" id="{E2FFD24A-02C7-3C15-C6A2-2FE1816ED4E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07E5EB9-6E42-B9D7-5671-A15D13E201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F3BCAA2-15B7-B922-2788-5986E5EEAC91}"/>
              </a:ext>
            </a:extLst>
          </p:cNvPr>
          <p:cNvSpPr>
            <a:spLocks noGrp="1"/>
          </p:cNvSpPr>
          <p:nvPr>
            <p:ph type="dt" sz="half" idx="10"/>
          </p:nvPr>
        </p:nvSpPr>
        <p:spPr/>
        <p:txBody>
          <a:bodyPr/>
          <a:lstStyle/>
          <a:p>
            <a:fld id="{4309FAC4-3DA8-4863-84F7-7F33571AE90B}" type="datetime1">
              <a:rPr lang="en-GB" smtClean="0"/>
              <a:t>13/10/2024</a:t>
            </a:fld>
            <a:endParaRPr lang="en-GB"/>
          </a:p>
        </p:txBody>
      </p:sp>
      <p:sp>
        <p:nvSpPr>
          <p:cNvPr id="5" name="Footer Placeholder 4">
            <a:extLst>
              <a:ext uri="{FF2B5EF4-FFF2-40B4-BE49-F238E27FC236}">
                <a16:creationId xmlns:a16="http://schemas.microsoft.com/office/drawing/2014/main" id="{45AD40C5-A7B5-0CB8-7A77-77280AC6ED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A6257-1CC9-8C66-1C48-A645172DCA15}"/>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13184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007DB-BAC0-B5F7-CD3D-D722F4B0FC6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A45A55-EFF2-43B6-B7BF-52DAEFC6D4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solidFill>
              </a:defRPr>
            </a:lvl1pPr>
          </a:lstStyle>
          <a:p>
            <a:fld id="{CF8357B3-792D-45C8-A5E3-375CD2FC93EA}" type="datetime1">
              <a:rPr lang="en-GB" smtClean="0"/>
              <a:pPr/>
              <a:t>13/10/2024</a:t>
            </a:fld>
            <a:endParaRPr lang="en-GB" dirty="0"/>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solidFill>
              </a:defRPr>
            </a:lvl1pPr>
          </a:lstStyle>
          <a:p>
            <a:fld id="{1AE971F0-0CD2-4C47-8087-EBCE9716EA84}" type="slidenum">
              <a:rPr lang="en-GB" smtClean="0"/>
              <a:pPr/>
              <a:t>‹#›</a:t>
            </a:fld>
            <a:endParaRPr lang="en-GB" dirty="0"/>
          </a:p>
        </p:txBody>
      </p:sp>
    </p:spTree>
    <p:extLst>
      <p:ext uri="{BB962C8B-B14F-4D97-AF65-F5344CB8AC3E}">
        <p14:creationId xmlns:p14="http://schemas.microsoft.com/office/powerpoint/2010/main" val="39796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s">
    <p:bg>
      <p:bgPr>
        <a:solidFill>
          <a:srgbClr val="004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lumMod val="65000"/>
                  </a:schemeClr>
                </a:solidFill>
              </a:defRPr>
            </a:lvl1pPr>
          </a:lstStyle>
          <a:p>
            <a:fld id="{CF8357B3-792D-45C8-A5E3-375CD2FC93EA}" type="datetime1">
              <a:rPr lang="en-GB" smtClean="0"/>
              <a:pPr/>
              <a:t>13/10/2024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dirty="0"/>
          </a:p>
        </p:txBody>
      </p:sp>
      <p:pic>
        <p:nvPicPr>
          <p:cNvPr id="8" name="Graphic 7" descr="The following is a quote: ">
            <a:extLst>
              <a:ext uri="{FF2B5EF4-FFF2-40B4-BE49-F238E27FC236}">
                <a16:creationId xmlns:a16="http://schemas.microsoft.com/office/drawing/2014/main" id="{BBC1D34B-9075-8D03-3A5C-E7D33712D62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726" y="1825625"/>
            <a:ext cx="2084363" cy="2084363"/>
          </a:xfrm>
          <a:prstGeom prst="rect">
            <a:avLst/>
          </a:prstGeom>
        </p:spPr>
      </p:pic>
      <p:sp>
        <p:nvSpPr>
          <p:cNvPr id="10" name="Text Placeholder 9">
            <a:extLst>
              <a:ext uri="{FF2B5EF4-FFF2-40B4-BE49-F238E27FC236}">
                <a16:creationId xmlns:a16="http://schemas.microsoft.com/office/drawing/2014/main" id="{71D05262-A873-B471-8864-15D00174DECC}"/>
              </a:ext>
            </a:extLst>
          </p:cNvPr>
          <p:cNvSpPr>
            <a:spLocks noGrp="1"/>
          </p:cNvSpPr>
          <p:nvPr>
            <p:ph type="body" sz="quarter" idx="13"/>
          </p:nvPr>
        </p:nvSpPr>
        <p:spPr>
          <a:xfrm>
            <a:off x="2743200" y="2147888"/>
            <a:ext cx="8610600" cy="37957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dirty="0"/>
          </a:p>
        </p:txBody>
      </p:sp>
    </p:spTree>
    <p:extLst>
      <p:ext uri="{BB962C8B-B14F-4D97-AF65-F5344CB8AC3E}">
        <p14:creationId xmlns:p14="http://schemas.microsoft.com/office/powerpoint/2010/main" val="2458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1709738"/>
            <a:ext cx="10515600" cy="2852737"/>
          </a:xfrm>
        </p:spPr>
        <p:txBody>
          <a:bodyPr anchor="b"/>
          <a:lstStyle>
            <a:lvl1pPr>
              <a:defRPr sz="6000">
                <a:solidFill>
                  <a:schemeClr val="accent3"/>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3DD4156-1D08-F755-3CB7-F04B4CB23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lvl1pPr>
              <a:defRPr>
                <a:solidFill>
                  <a:schemeClr val="bg1">
                    <a:lumMod val="65000"/>
                  </a:schemeClr>
                </a:solidFill>
              </a:defRPr>
            </a:lvl1pPr>
          </a:lstStyle>
          <a:p>
            <a:fld id="{53F90AE9-7E54-4C99-8887-D88AF3524E1B}" type="datetime1">
              <a:rPr lang="en-GB" smtClean="0"/>
              <a:pPr/>
              <a:t>13/10/2024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53278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4816548"/>
            <a:ext cx="10515600" cy="1223851"/>
          </a:xfrm>
        </p:spPr>
        <p:txBody>
          <a:bodyPr anchor="b">
            <a:normAutofit/>
          </a:bodyPr>
          <a:lstStyle>
            <a:lvl1pPr algn="ctr">
              <a:defRPr sz="5400">
                <a:solidFill>
                  <a:schemeClr val="accent3"/>
                </a:solidFill>
              </a:defRPr>
            </a:lvl1pPr>
          </a:lstStyle>
          <a:p>
            <a:r>
              <a:rPr lang="en-GB"/>
              <a:t>Click to edit Master title style</a:t>
            </a:r>
            <a:endParaRPr lang="en-GB" dirty="0"/>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p>
            <a:fld id="{53F90AE9-7E54-4C99-8887-D88AF3524E1B}" type="datetime1">
              <a:rPr lang="en-GB" smtClean="0"/>
              <a:t>13/10/2024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p>
            <a:fld id="{1AE971F0-0CD2-4C47-8087-EBCE9716EA84}" type="slidenum">
              <a:rPr lang="en-GB" smtClean="0"/>
              <a:t>‹#›</a:t>
            </a:fld>
            <a:endParaRPr lang="en-GB"/>
          </a:p>
        </p:txBody>
      </p:sp>
      <p:sp>
        <p:nvSpPr>
          <p:cNvPr id="8" name="Content Placeholder 7">
            <a:extLst>
              <a:ext uri="{FF2B5EF4-FFF2-40B4-BE49-F238E27FC236}">
                <a16:creationId xmlns:a16="http://schemas.microsoft.com/office/drawing/2014/main" id="{459A2BA5-1AB5-DB59-3C54-16713B4E4270}"/>
              </a:ext>
            </a:extLst>
          </p:cNvPr>
          <p:cNvSpPr>
            <a:spLocks noGrp="1"/>
          </p:cNvSpPr>
          <p:nvPr>
            <p:ph sz="quarter" idx="13"/>
          </p:nvPr>
        </p:nvSpPr>
        <p:spPr>
          <a:xfrm>
            <a:off x="2754313" y="712788"/>
            <a:ext cx="6794500" cy="410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40681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0BE543-0448-3A4C-5F33-EAD956CEEC4F}"/>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109FF7AA-B49C-D561-FA47-CB24D2FBF6F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761E7E-A789-0692-DCFA-73EB3A13A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C5CDC2F-840C-693F-493D-EB4B70B829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413D37-E198-0C87-31DE-C825CE017A07}"/>
              </a:ext>
            </a:extLst>
          </p:cNvPr>
          <p:cNvSpPr>
            <a:spLocks noGrp="1"/>
          </p:cNvSpPr>
          <p:nvPr>
            <p:ph type="dt" sz="half" idx="10"/>
          </p:nvPr>
        </p:nvSpPr>
        <p:spPr/>
        <p:txBody>
          <a:bodyPr/>
          <a:lstStyle/>
          <a:p>
            <a:fld id="{D764A6A6-A921-4A2A-98B6-101BBB6E441B}" type="datetime1">
              <a:rPr lang="en-GB" smtClean="0"/>
              <a:t>13/10/2024</a:t>
            </a:fld>
            <a:endParaRPr lang="en-GB"/>
          </a:p>
        </p:txBody>
      </p:sp>
      <p:sp>
        <p:nvSpPr>
          <p:cNvPr id="6" name="Footer Placeholder 5">
            <a:extLst>
              <a:ext uri="{FF2B5EF4-FFF2-40B4-BE49-F238E27FC236}">
                <a16:creationId xmlns:a16="http://schemas.microsoft.com/office/drawing/2014/main" id="{EF355D9D-23CD-C2B7-2CB9-63A7B666AA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84A3F-2DEF-A695-73CD-C8A79EDD75B4}"/>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9671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57A7C-8356-9C4D-0FD4-A2809BBA22A6}"/>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8C23E5D6-F819-DF80-8C6A-FE0FD23685E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0634751-4015-7A9E-A494-E4825F6D8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D0E5A5-4B18-9989-88ED-D6B31265D2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7685D65-C667-2456-E06F-F0E68B2E5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44F890-33E6-BD4B-978A-E4B20968B8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E26AA7C-81D8-7C95-3E01-76956024FF9F}"/>
              </a:ext>
            </a:extLst>
          </p:cNvPr>
          <p:cNvSpPr>
            <a:spLocks noGrp="1"/>
          </p:cNvSpPr>
          <p:nvPr>
            <p:ph type="dt" sz="half" idx="10"/>
          </p:nvPr>
        </p:nvSpPr>
        <p:spPr/>
        <p:txBody>
          <a:bodyPr/>
          <a:lstStyle/>
          <a:p>
            <a:fld id="{B86ED810-C173-4B0E-912A-A0CE5E563277}" type="datetime1">
              <a:rPr lang="en-GB" smtClean="0"/>
              <a:t>13/10/2024</a:t>
            </a:fld>
            <a:endParaRPr lang="en-GB"/>
          </a:p>
        </p:txBody>
      </p:sp>
      <p:sp>
        <p:nvSpPr>
          <p:cNvPr id="8" name="Footer Placeholder 7">
            <a:extLst>
              <a:ext uri="{FF2B5EF4-FFF2-40B4-BE49-F238E27FC236}">
                <a16:creationId xmlns:a16="http://schemas.microsoft.com/office/drawing/2014/main" id="{137830B1-02EA-A7DB-8FCF-32C06C3E0B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80A6F-5EBE-2DCC-8CCB-9F05EA6645C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7511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C00E1A-F73B-4343-8C36-A161A0EDF3C9}"/>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7DCD2DC0-0D4F-4B0E-7C43-38073564822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1278B6D-6F61-EF5E-B5CC-F72AA2353D1E}"/>
              </a:ext>
            </a:extLst>
          </p:cNvPr>
          <p:cNvSpPr>
            <a:spLocks noGrp="1"/>
          </p:cNvSpPr>
          <p:nvPr>
            <p:ph type="dt" sz="half" idx="10"/>
          </p:nvPr>
        </p:nvSpPr>
        <p:spPr/>
        <p:txBody>
          <a:bodyPr/>
          <a:lstStyle/>
          <a:p>
            <a:fld id="{ECC13B55-8FCA-4DA4-AC78-B3100A5B2594}" type="datetime1">
              <a:rPr lang="en-GB" smtClean="0"/>
              <a:t>13/10/2024</a:t>
            </a:fld>
            <a:endParaRPr lang="en-GB"/>
          </a:p>
        </p:txBody>
      </p:sp>
      <p:sp>
        <p:nvSpPr>
          <p:cNvPr id="4" name="Footer Placeholder 3">
            <a:extLst>
              <a:ext uri="{FF2B5EF4-FFF2-40B4-BE49-F238E27FC236}">
                <a16:creationId xmlns:a16="http://schemas.microsoft.com/office/drawing/2014/main" id="{527A9D98-33BD-A8E4-155E-07D8B622BE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4C4ED-AE87-B167-6C8F-8D62A01C4EB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6848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13/10/2024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5082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0A642-ABE6-FE0E-2BD1-AB0BC48CE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E9047573-978D-7FA9-0D26-40779E976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56631032-3BBA-DDD8-39F1-68FB671B8D3D}"/>
              </a:ext>
            </a:extLst>
          </p:cNvPr>
          <p:cNvSpPr>
            <a:spLocks noGrp="1"/>
          </p:cNvSpPr>
          <p:nvPr>
            <p:ph type="dt" sz="half" idx="2"/>
          </p:nvPr>
        </p:nvSpPr>
        <p:spPr>
          <a:xfrm>
            <a:off x="838200" y="6388249"/>
            <a:ext cx="2743200" cy="365125"/>
          </a:xfrm>
          <a:prstGeom prst="rect">
            <a:avLst/>
          </a:prstGeom>
        </p:spPr>
        <p:txBody>
          <a:bodyPr vert="horz" lIns="91440" tIns="45720" rIns="91440" bIns="45720" rtlCol="0" anchor="ctr"/>
          <a:lstStyle>
            <a:lvl1pPr algn="l">
              <a:defRPr sz="1200">
                <a:solidFill>
                  <a:schemeClr val="bg1"/>
                </a:solidFill>
              </a:defRPr>
            </a:lvl1pPr>
          </a:lstStyle>
          <a:p>
            <a:fld id="{A02127B0-3699-4D16-99C4-CE122436B0DA}" type="datetime1">
              <a:rPr lang="en-GB" smtClean="0"/>
              <a:pPr/>
              <a:t>13/10/2024</a:t>
            </a:fld>
            <a:endParaRPr lang="en-GB" dirty="0"/>
          </a:p>
        </p:txBody>
      </p:sp>
      <p:sp>
        <p:nvSpPr>
          <p:cNvPr id="5" name="Footer Placeholder 4">
            <a:extLst>
              <a:ext uri="{FF2B5EF4-FFF2-40B4-BE49-F238E27FC236}">
                <a16:creationId xmlns:a16="http://schemas.microsoft.com/office/drawing/2014/main" id="{B8C0B08B-CD62-82DF-7BC9-CCDE7E5B639E}"/>
              </a:ext>
            </a:extLst>
          </p:cNvPr>
          <p:cNvSpPr>
            <a:spLocks noGrp="1"/>
          </p:cNvSpPr>
          <p:nvPr>
            <p:ph type="ftr" sz="quarter" idx="3"/>
          </p:nvPr>
        </p:nvSpPr>
        <p:spPr>
          <a:xfrm>
            <a:off x="4038600" y="6388249"/>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2D453A8-267C-532B-1CCE-A59D105FDAE1}"/>
              </a:ext>
            </a:extLst>
          </p:cNvPr>
          <p:cNvSpPr>
            <a:spLocks noGrp="1"/>
          </p:cNvSpPr>
          <p:nvPr>
            <p:ph type="sldNum" sz="quarter" idx="4"/>
          </p:nvPr>
        </p:nvSpPr>
        <p:spPr>
          <a:xfrm>
            <a:off x="8610600" y="6388249"/>
            <a:ext cx="2743200" cy="365125"/>
          </a:xfrm>
          <a:prstGeom prst="rect">
            <a:avLst/>
          </a:prstGeom>
        </p:spPr>
        <p:txBody>
          <a:bodyPr vert="horz" lIns="91440" tIns="45720" rIns="91440" bIns="45720" rtlCol="0" anchor="ctr"/>
          <a:lstStyle>
            <a:lvl1pPr algn="r">
              <a:defRPr sz="1600" b="1">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200671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62"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4400" b="1" kern="1200">
          <a:solidFill>
            <a:srgbClr val="004C6C"/>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mailto:school.cs@tudublin.ie" TargetMode="External"/><Relationship Id="rId2" Type="http://schemas.openxmlformats.org/officeDocument/2006/relationships/hyperlink" Target="mailto:SunderAli.Khowaja@tudublin.i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Open sans"/>
                <a:cs typeface="Helvetica" panose="020B0604020202020204" pitchFamily="34" charset="0"/>
              </a:rPr>
              <a:t>Abstract Classes</a:t>
            </a:r>
            <a:endPar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8093113" cy="492443"/>
          </a:xfrm>
          <a:prstGeom prst="rect">
            <a:avLst/>
          </a:prstGeom>
          <a:noFill/>
        </p:spPr>
        <p:txBody>
          <a:bodyPr wrap="none" lIns="91440" tIns="45720" rIns="91440" bIns="45720" rtlCol="0" anchor="t">
            <a:spAutoFit/>
          </a:bodyPr>
          <a:lstStyle/>
          <a:p>
            <a:r>
              <a:rPr lang="en-US" sz="2600" dirty="0">
                <a:solidFill>
                  <a:schemeClr val="bg1"/>
                </a:solidFill>
                <a:latin typeface="Open sans"/>
                <a:cs typeface="Open sans"/>
              </a:rPr>
              <a:t>S1-2023-24, Object-Oriented Programming, Week 5</a:t>
            </a:r>
          </a:p>
        </p:txBody>
      </p:sp>
    </p:spTree>
    <p:extLst>
      <p:ext uri="{BB962C8B-B14F-4D97-AF65-F5344CB8AC3E}">
        <p14:creationId xmlns:p14="http://schemas.microsoft.com/office/powerpoint/2010/main" val="274083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0EBB-873B-C187-223C-32AEB30336D0}"/>
              </a:ext>
            </a:extLst>
          </p:cNvPr>
          <p:cNvSpPr>
            <a:spLocks noGrp="1"/>
          </p:cNvSpPr>
          <p:nvPr>
            <p:ph type="title"/>
          </p:nvPr>
        </p:nvSpPr>
        <p:spPr/>
        <p:txBody>
          <a:bodyPr/>
          <a:lstStyle/>
          <a:p>
            <a:r>
              <a:rPr lang="en-GB" dirty="0"/>
              <a:t>Common Pitfalls Cont’d</a:t>
            </a:r>
          </a:p>
        </p:txBody>
      </p:sp>
      <p:sp>
        <p:nvSpPr>
          <p:cNvPr id="3" name="Content Placeholder 2">
            <a:extLst>
              <a:ext uri="{FF2B5EF4-FFF2-40B4-BE49-F238E27FC236}">
                <a16:creationId xmlns:a16="http://schemas.microsoft.com/office/drawing/2014/main" id="{32D6E67A-C996-2982-877C-D099F4537E61}"/>
              </a:ext>
            </a:extLst>
          </p:cNvPr>
          <p:cNvSpPr>
            <a:spLocks noGrp="1"/>
          </p:cNvSpPr>
          <p:nvPr>
            <p:ph idx="1"/>
          </p:nvPr>
        </p:nvSpPr>
        <p:spPr/>
        <p:txBody>
          <a:bodyPr>
            <a:normAutofit fontScale="92500" lnSpcReduction="10000"/>
          </a:bodyPr>
          <a:lstStyle/>
          <a:p>
            <a:r>
              <a:rPr lang="en-GB" dirty="0">
                <a:effectLst/>
                <a:latin typeface="Helvetica" pitchFamily="2" charset="0"/>
              </a:rPr>
              <a:t>Run time error. Choosing an option throws an exception. -(5-10) pts depending on severity of cause.</a:t>
            </a:r>
          </a:p>
          <a:p>
            <a:r>
              <a:rPr lang="en-GB" dirty="0">
                <a:effectLst/>
                <a:latin typeface="Helvetica" pitchFamily="2" charset="0"/>
              </a:rPr>
              <a:t>Please review how parameters are passed to parent classes. If you re-set up variables in the child, parent behaviour is not accessible.</a:t>
            </a:r>
          </a:p>
          <a:p>
            <a:r>
              <a:rPr lang="en-GB" dirty="0">
                <a:latin typeface="Helvetica" pitchFamily="2" charset="0"/>
              </a:rPr>
              <a:t>I</a:t>
            </a:r>
            <a:r>
              <a:rPr lang="en-GB" dirty="0">
                <a:effectLst/>
                <a:latin typeface="Helvetica" pitchFamily="2" charset="0"/>
              </a:rPr>
              <a:t>nstantiation of Suspect and Witnesses a second time outside any game play, just in the white space of the file. These were already instituted for you. </a:t>
            </a:r>
          </a:p>
        </p:txBody>
      </p:sp>
      <p:sp>
        <p:nvSpPr>
          <p:cNvPr id="4" name="Slide Number Placeholder 3">
            <a:extLst>
              <a:ext uri="{FF2B5EF4-FFF2-40B4-BE49-F238E27FC236}">
                <a16:creationId xmlns:a16="http://schemas.microsoft.com/office/drawing/2014/main" id="{513A20D5-8C20-39EF-809F-CC7ED8F5F3DF}"/>
              </a:ext>
            </a:extLst>
          </p:cNvPr>
          <p:cNvSpPr>
            <a:spLocks noGrp="1"/>
          </p:cNvSpPr>
          <p:nvPr>
            <p:ph type="sldNum" sz="quarter" idx="12"/>
          </p:nvPr>
        </p:nvSpPr>
        <p:spPr/>
        <p:txBody>
          <a:bodyPr/>
          <a:lstStyle/>
          <a:p>
            <a:fld id="{1AE971F0-0CD2-4C47-8087-EBCE9716EA84}" type="slidenum">
              <a:rPr lang="en-GB" smtClean="0"/>
              <a:pPr/>
              <a:t>10</a:t>
            </a:fld>
            <a:endParaRPr lang="en-GB" dirty="0"/>
          </a:p>
        </p:txBody>
      </p:sp>
    </p:spTree>
    <p:extLst>
      <p:ext uri="{BB962C8B-B14F-4D97-AF65-F5344CB8AC3E}">
        <p14:creationId xmlns:p14="http://schemas.microsoft.com/office/powerpoint/2010/main" val="5139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BE00-EE4E-537D-C35D-1C39AD054814}"/>
              </a:ext>
            </a:extLst>
          </p:cNvPr>
          <p:cNvSpPr>
            <a:spLocks noGrp="1"/>
          </p:cNvSpPr>
          <p:nvPr>
            <p:ph type="title"/>
          </p:nvPr>
        </p:nvSpPr>
        <p:spPr/>
        <p:txBody>
          <a:bodyPr/>
          <a:lstStyle/>
          <a:p>
            <a:r>
              <a:rPr lang="en-GB" dirty="0"/>
              <a:t>Bad Hierarchy Example</a:t>
            </a:r>
          </a:p>
        </p:txBody>
      </p:sp>
      <p:sp>
        <p:nvSpPr>
          <p:cNvPr id="3" name="Content Placeholder 2">
            <a:extLst>
              <a:ext uri="{FF2B5EF4-FFF2-40B4-BE49-F238E27FC236}">
                <a16:creationId xmlns:a16="http://schemas.microsoft.com/office/drawing/2014/main" id="{761687F0-46BF-CCB0-0A74-3ECF2B47B8A7}"/>
              </a:ext>
            </a:extLst>
          </p:cNvPr>
          <p:cNvSpPr>
            <a:spLocks noGrp="1"/>
          </p:cNvSpPr>
          <p:nvPr>
            <p:ph idx="1"/>
          </p:nvPr>
        </p:nvSpPr>
        <p:spPr>
          <a:xfrm>
            <a:off x="838200" y="1825625"/>
            <a:ext cx="10515600" cy="3746500"/>
          </a:xfrm>
          <a:ln>
            <a:solidFill>
              <a:schemeClr val="accent3"/>
            </a:solidFill>
          </a:ln>
        </p:spPr>
        <p:txBody>
          <a:bodyPr>
            <a:normAutofit/>
          </a:bodyPr>
          <a:lstStyle/>
          <a:p>
            <a:pPr marL="0" indent="0">
              <a:buNone/>
            </a:pPr>
            <a:r>
              <a:rPr lang="en-GB" sz="2000" dirty="0">
                <a:solidFill>
                  <a:srgbClr val="001DA4"/>
                </a:solidFill>
                <a:effectLst/>
                <a:latin typeface="Consolas" panose="020B0609020204030204" pitchFamily="49" charset="0"/>
                <a:cs typeface="Consolas" panose="020B0609020204030204" pitchFamily="49" charset="0"/>
              </a:rPr>
              <a:t>def </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err="1">
                <a:solidFill>
                  <a:srgbClr val="A000A3"/>
                </a:solidFill>
                <a:effectLst/>
                <a:latin typeface="Consolas" panose="020B0609020204030204" pitchFamily="49" charset="0"/>
                <a:cs typeface="Consolas" panose="020B0609020204030204" pitchFamily="49" charset="0"/>
              </a:rPr>
              <a:t>init</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a:solidFill>
                  <a:srgbClr val="090909"/>
                </a:solidFill>
                <a:effectLst/>
                <a:latin typeface="Consolas" panose="020B0609020204030204" pitchFamily="49" charset="0"/>
                <a:cs typeface="Consolas" panose="020B0609020204030204" pitchFamily="49" charset="0"/>
              </a:rPr>
              <a:t>(</a:t>
            </a:r>
            <a:r>
              <a:rPr lang="en-GB" sz="2000" dirty="0">
                <a:solidFill>
                  <a:srgbClr val="803F7A"/>
                </a:solidFill>
                <a:effectLst/>
                <a:latin typeface="Consolas" panose="020B0609020204030204" pitchFamily="49" charset="0"/>
                <a:cs typeface="Consolas" panose="020B0609020204030204" pitchFamily="49" charset="0"/>
              </a:rPr>
              <a:t>self</a:t>
            </a:r>
            <a:r>
              <a:rPr lang="en-GB" sz="2000" dirty="0">
                <a:solidFill>
                  <a:srgbClr val="090909"/>
                </a:solidFill>
                <a:effectLst/>
                <a:latin typeface="Consolas" panose="020B0609020204030204" pitchFamily="49" charset="0"/>
                <a:cs typeface="Consolas" panose="020B0609020204030204" pitchFamily="49" charset="0"/>
              </a:rPr>
              <a:t>, name, dialogue, observation):</a:t>
            </a: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a:solidFill>
                  <a:srgbClr val="00006D"/>
                </a:solidFill>
                <a:effectLst/>
                <a:latin typeface="Consolas" panose="020B0609020204030204" pitchFamily="49" charset="0"/>
                <a:cs typeface="Consolas" panose="020B0609020204030204" pitchFamily="49" charset="0"/>
              </a:rPr>
              <a:t>super</a:t>
            </a:r>
            <a:r>
              <a:rPr lang="en-GB" sz="2000" dirty="0">
                <a:solidFill>
                  <a:srgbClr val="090909"/>
                </a:solidFill>
                <a:effectLst/>
                <a:latin typeface="Consolas" panose="020B0609020204030204" pitchFamily="49" charset="0"/>
                <a:cs typeface="Consolas" panose="020B0609020204030204" pitchFamily="49" charset="0"/>
              </a:rPr>
              <a:t>().</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err="1">
                <a:solidFill>
                  <a:srgbClr val="A000A3"/>
                </a:solidFill>
                <a:effectLst/>
                <a:latin typeface="Consolas" panose="020B0609020204030204" pitchFamily="49" charset="0"/>
                <a:cs typeface="Consolas" panose="020B0609020204030204" pitchFamily="49" charset="0"/>
              </a:rPr>
              <a:t>init</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a:solidFill>
                  <a:srgbClr val="090909"/>
                </a:solidFill>
                <a:effectLst/>
                <a:latin typeface="Consolas" panose="020B0609020204030204" pitchFamily="49" charset="0"/>
                <a:cs typeface="Consolas" panose="020B0609020204030204" pitchFamily="49" charset="0"/>
              </a:rPr>
              <a:t>(name, dialogue)</a:t>
            </a: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err="1">
                <a:solidFill>
                  <a:srgbClr val="803F7A"/>
                </a:solidFill>
                <a:effectLst/>
                <a:latin typeface="Consolas" panose="020B0609020204030204" pitchFamily="49" charset="0"/>
                <a:cs typeface="Consolas" panose="020B0609020204030204" pitchFamily="49" charset="0"/>
              </a:rPr>
              <a:t>self</a:t>
            </a:r>
            <a:r>
              <a:rPr lang="en-GB" sz="2000" dirty="0" err="1">
                <a:solidFill>
                  <a:srgbClr val="090909"/>
                </a:solidFill>
                <a:effectLst/>
                <a:latin typeface="Consolas" panose="020B0609020204030204" pitchFamily="49" charset="0"/>
                <a:cs typeface="Consolas" panose="020B0609020204030204" pitchFamily="49" charset="0"/>
              </a:rPr>
              <a:t>.observation</a:t>
            </a:r>
            <a:r>
              <a:rPr lang="en-GB" sz="2000" dirty="0">
                <a:solidFill>
                  <a:srgbClr val="090909"/>
                </a:solidFill>
                <a:effectLst/>
                <a:latin typeface="Consolas" panose="020B0609020204030204" pitchFamily="49" charset="0"/>
                <a:cs typeface="Consolas" panose="020B0609020204030204" pitchFamily="49" charset="0"/>
              </a:rPr>
              <a:t> = observation</a:t>
            </a: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a:solidFill>
                  <a:srgbClr val="001DA4"/>
                </a:solidFill>
                <a:effectLst/>
                <a:latin typeface="Consolas" panose="020B0609020204030204" pitchFamily="49" charset="0"/>
                <a:cs typeface="Consolas" panose="020B0609020204030204" pitchFamily="49" charset="0"/>
              </a:rPr>
              <a:t>def </a:t>
            </a:r>
            <a:r>
              <a:rPr lang="en-GB" sz="2000" dirty="0" err="1">
                <a:solidFill>
                  <a:srgbClr val="6D6D6D"/>
                </a:solidFill>
                <a:effectLst/>
                <a:latin typeface="Consolas" panose="020B0609020204030204" pitchFamily="49" charset="0"/>
                <a:cs typeface="Consolas" panose="020B0609020204030204" pitchFamily="49" charset="0"/>
              </a:rPr>
              <a:t>share_observation</a:t>
            </a:r>
            <a:r>
              <a:rPr lang="en-GB" sz="2000" dirty="0">
                <a:solidFill>
                  <a:srgbClr val="090909"/>
                </a:solidFill>
                <a:effectLst/>
                <a:latin typeface="Consolas" panose="020B0609020204030204" pitchFamily="49" charset="0"/>
                <a:cs typeface="Consolas" panose="020B0609020204030204" pitchFamily="49" charset="0"/>
              </a:rPr>
              <a:t>(self):</a:t>
            </a:r>
            <a:endParaRPr lang="en-GB" sz="2000" dirty="0">
              <a:solidFill>
                <a:srgbClr val="6D6D6D"/>
              </a:solidFill>
              <a:effectLst/>
              <a:latin typeface="Consolas" panose="020B0609020204030204" pitchFamily="49" charset="0"/>
              <a:cs typeface="Consolas" panose="020B0609020204030204" pitchFamily="49" charset="0"/>
            </a:endParaRP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a:solidFill>
                  <a:srgbClr val="001DA4"/>
                </a:solidFill>
                <a:effectLst/>
                <a:latin typeface="Consolas" panose="020B0609020204030204" pitchFamily="49" charset="0"/>
                <a:cs typeface="Consolas" panose="020B0609020204030204" pitchFamily="49" charset="0"/>
              </a:rPr>
              <a:t>if </a:t>
            </a:r>
            <a:r>
              <a:rPr lang="en-GB" sz="2000" dirty="0">
                <a:solidFill>
                  <a:srgbClr val="090909"/>
                </a:solidFill>
                <a:latin typeface="Consolas" panose="020B0609020204030204" pitchFamily="49" charset="0"/>
                <a:cs typeface="Consolas" panose="020B0609020204030204" pitchFamily="49" charset="0"/>
              </a:rPr>
              <a:t>w</a:t>
            </a:r>
            <a:r>
              <a:rPr lang="en-GB" sz="2000" dirty="0">
                <a:solidFill>
                  <a:srgbClr val="090909"/>
                </a:solidFill>
                <a:effectLst/>
                <a:latin typeface="Consolas" panose="020B0609020204030204" pitchFamily="49" charset="0"/>
                <a:cs typeface="Consolas" panose="020B0609020204030204" pitchFamily="49" charset="0"/>
              </a:rPr>
              <a:t>itness</a:t>
            </a:r>
            <a:r>
              <a:rPr lang="en-GB" sz="2000" dirty="0">
                <a:solidFill>
                  <a:srgbClr val="090909"/>
                </a:solidFill>
                <a:latin typeface="Consolas" panose="020B0609020204030204" pitchFamily="49" charset="0"/>
                <a:cs typeface="Consolas" panose="020B0609020204030204" pitchFamily="49" charset="0"/>
              </a:rPr>
              <a:t>==</a:t>
            </a:r>
            <a:r>
              <a:rPr lang="en-GB" sz="2000" dirty="0">
                <a:solidFill>
                  <a:srgbClr val="116D12"/>
                </a:solidFill>
                <a:effectLst/>
                <a:latin typeface="Consolas" panose="020B0609020204030204" pitchFamily="49" charset="0"/>
                <a:cs typeface="Consolas" panose="020B0609020204030204" pitchFamily="49" charset="0"/>
              </a:rPr>
              <a:t>”Mary”:</a:t>
            </a:r>
            <a:endParaRPr lang="en-GB" sz="2000" dirty="0">
              <a:solidFill>
                <a:srgbClr val="090909"/>
              </a:solidFill>
              <a:effectLst/>
              <a:latin typeface="Consolas" panose="020B0609020204030204" pitchFamily="49" charset="0"/>
              <a:cs typeface="Consolas" panose="020B0609020204030204" pitchFamily="49" charset="0"/>
            </a:endParaRP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err="1">
                <a:solidFill>
                  <a:srgbClr val="090909"/>
                </a:solidFill>
                <a:effectLst/>
                <a:latin typeface="Consolas" panose="020B0609020204030204" pitchFamily="49" charset="0"/>
                <a:cs typeface="Consolas" panose="020B0609020204030204" pitchFamily="49" charset="0"/>
              </a:rPr>
              <a:t>self.observation</a:t>
            </a:r>
            <a:r>
              <a:rPr lang="en-GB" sz="2000" dirty="0">
                <a:solidFill>
                  <a:srgbClr val="090909"/>
                </a:solidFill>
                <a:effectLst/>
                <a:latin typeface="Consolas" panose="020B0609020204030204" pitchFamily="49" charset="0"/>
                <a:cs typeface="Consolas" panose="020B0609020204030204" pitchFamily="49" charset="0"/>
              </a:rPr>
              <a:t> = </a:t>
            </a:r>
            <a:r>
              <a:rPr lang="en-GB" sz="2000" dirty="0">
                <a:solidFill>
                  <a:srgbClr val="116D12"/>
                </a:solidFill>
                <a:effectLst/>
                <a:latin typeface="Consolas" panose="020B0609020204030204" pitchFamily="49" charset="0"/>
                <a:cs typeface="Consolas" panose="020B0609020204030204" pitchFamily="49" charset="0"/>
              </a:rPr>
              <a:t>f"</a:t>
            </a:r>
            <a:r>
              <a:rPr lang="en-GB" sz="2000" dirty="0">
                <a:solidFill>
                  <a:srgbClr val="022295"/>
                </a:solidFill>
                <a:effectLst/>
                <a:latin typeface="Consolas" panose="020B0609020204030204" pitchFamily="49" charset="0"/>
                <a:cs typeface="Consolas" panose="020B0609020204030204" pitchFamily="49" charset="0"/>
              </a:rPr>
              <a:t>{</a:t>
            </a:r>
            <a:r>
              <a:rPr lang="en-GB" sz="2000" dirty="0" err="1">
                <a:solidFill>
                  <a:srgbClr val="090909"/>
                </a:solidFill>
                <a:effectLst/>
                <a:latin typeface="Consolas" panose="020B0609020204030204" pitchFamily="49" charset="0"/>
                <a:cs typeface="Consolas" panose="020B0609020204030204" pitchFamily="49" charset="0"/>
              </a:rPr>
              <a:t>self.name</a:t>
            </a:r>
            <a:r>
              <a:rPr lang="en-GB" sz="2000" dirty="0">
                <a:solidFill>
                  <a:srgbClr val="022295"/>
                </a:solidFill>
                <a:effectLst/>
                <a:latin typeface="Consolas" panose="020B0609020204030204" pitchFamily="49" charset="0"/>
                <a:cs typeface="Consolas" panose="020B0609020204030204" pitchFamily="49" charset="0"/>
              </a:rPr>
              <a:t>}</a:t>
            </a:r>
            <a:r>
              <a:rPr lang="en-GB" sz="2000" dirty="0">
                <a:solidFill>
                  <a:srgbClr val="116D12"/>
                </a:solidFill>
                <a:effectLst/>
                <a:latin typeface="Consolas" panose="020B0609020204030204" pitchFamily="49" charset="0"/>
                <a:cs typeface="Consolas" panose="020B0609020204030204" pitchFamily="49" charset="0"/>
              </a:rPr>
              <a:t>: </a:t>
            </a:r>
            <a:r>
              <a:rPr lang="en-GB" sz="2000" dirty="0">
                <a:solidFill>
                  <a:srgbClr val="022295"/>
                </a:solidFill>
                <a:effectLst/>
                <a:latin typeface="Consolas" panose="020B0609020204030204" pitchFamily="49" charset="0"/>
                <a:cs typeface="Consolas" panose="020B0609020204030204" pitchFamily="49" charset="0"/>
              </a:rPr>
              <a:t>{</a:t>
            </a:r>
            <a:r>
              <a:rPr lang="en-GB" sz="2000" dirty="0" err="1">
                <a:solidFill>
                  <a:srgbClr val="090909"/>
                </a:solidFill>
                <a:effectLst/>
                <a:latin typeface="Consolas" panose="020B0609020204030204" pitchFamily="49" charset="0"/>
                <a:cs typeface="Consolas" panose="020B0609020204030204" pitchFamily="49" charset="0"/>
              </a:rPr>
              <a:t>self.dialogue</a:t>
            </a:r>
            <a:r>
              <a:rPr lang="en-GB" sz="2000" dirty="0">
                <a:solidFill>
                  <a:srgbClr val="022295"/>
                </a:solidFill>
                <a:effectLst/>
                <a:latin typeface="Consolas" panose="020B0609020204030204" pitchFamily="49" charset="0"/>
                <a:cs typeface="Consolas" panose="020B0609020204030204" pitchFamily="49" charset="0"/>
              </a:rPr>
              <a:t>}</a:t>
            </a:r>
            <a:r>
              <a:rPr lang="en-GB" sz="2000" dirty="0">
                <a:solidFill>
                  <a:srgbClr val="116D12"/>
                </a:solidFill>
                <a:effectLst/>
                <a:latin typeface="Consolas" panose="020B0609020204030204" pitchFamily="49" charset="0"/>
                <a:cs typeface="Consolas" panose="020B0609020204030204" pitchFamily="49" charset="0"/>
              </a:rPr>
              <a:t>" </a:t>
            </a:r>
            <a:endParaRPr lang="en-GB" sz="2000" dirty="0">
              <a:solidFill>
                <a:srgbClr val="797979"/>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31E2F314-5F11-CBDC-17AF-F958231B9740}"/>
              </a:ext>
            </a:extLst>
          </p:cNvPr>
          <p:cNvSpPr>
            <a:spLocks noGrp="1"/>
          </p:cNvSpPr>
          <p:nvPr>
            <p:ph type="sldNum" sz="quarter" idx="12"/>
          </p:nvPr>
        </p:nvSpPr>
        <p:spPr/>
        <p:txBody>
          <a:bodyPr/>
          <a:lstStyle/>
          <a:p>
            <a:fld id="{1AE971F0-0CD2-4C47-8087-EBCE9716EA84}" type="slidenum">
              <a:rPr lang="en-GB" smtClean="0"/>
              <a:pPr/>
              <a:t>11</a:t>
            </a:fld>
            <a:endParaRPr lang="en-GB" dirty="0"/>
          </a:p>
        </p:txBody>
      </p:sp>
    </p:spTree>
    <p:extLst>
      <p:ext uri="{BB962C8B-B14F-4D97-AF65-F5344CB8AC3E}">
        <p14:creationId xmlns:p14="http://schemas.microsoft.com/office/powerpoint/2010/main" val="234088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F246-0DB5-0860-50EB-2A5466AE4719}"/>
              </a:ext>
            </a:extLst>
          </p:cNvPr>
          <p:cNvSpPr>
            <a:spLocks noGrp="1"/>
          </p:cNvSpPr>
          <p:nvPr>
            <p:ph type="title"/>
          </p:nvPr>
        </p:nvSpPr>
        <p:spPr/>
        <p:txBody>
          <a:bodyPr/>
          <a:lstStyle/>
          <a:p>
            <a:r>
              <a:rPr lang="en-GB" dirty="0"/>
              <a:t>What is wrong in this code?</a:t>
            </a:r>
          </a:p>
        </p:txBody>
      </p:sp>
      <p:sp>
        <p:nvSpPr>
          <p:cNvPr id="3" name="Content Placeholder 2">
            <a:extLst>
              <a:ext uri="{FF2B5EF4-FFF2-40B4-BE49-F238E27FC236}">
                <a16:creationId xmlns:a16="http://schemas.microsoft.com/office/drawing/2014/main" id="{F242A776-DF71-0D8D-A608-781476035E66}"/>
              </a:ext>
            </a:extLst>
          </p:cNvPr>
          <p:cNvSpPr>
            <a:spLocks noGrp="1"/>
          </p:cNvSpPr>
          <p:nvPr>
            <p:ph idx="1"/>
          </p:nvPr>
        </p:nvSpPr>
        <p:spPr>
          <a:xfrm>
            <a:off x="838200" y="1825625"/>
            <a:ext cx="10515600" cy="3732213"/>
          </a:xfrm>
          <a:ln>
            <a:solidFill>
              <a:schemeClr val="accent3"/>
            </a:solidFill>
          </a:ln>
        </p:spPr>
        <p:txBody>
          <a:bodyPr>
            <a:normAutofit/>
          </a:bodyPr>
          <a:lstStyle/>
          <a:p>
            <a:pPr marL="0" indent="0">
              <a:buNone/>
            </a:pPr>
            <a:r>
              <a:rPr lang="en-GB" sz="2000" dirty="0">
                <a:solidFill>
                  <a:srgbClr val="001DA4"/>
                </a:solidFill>
                <a:effectLst/>
                <a:latin typeface="Consolas" panose="020B0609020204030204" pitchFamily="49" charset="0"/>
                <a:cs typeface="Consolas" panose="020B0609020204030204" pitchFamily="49" charset="0"/>
              </a:rPr>
              <a:t>class </a:t>
            </a:r>
            <a:r>
              <a:rPr lang="en-GB" sz="2000" dirty="0">
                <a:solidFill>
                  <a:srgbClr val="000000"/>
                </a:solidFill>
                <a:effectLst/>
                <a:latin typeface="Consolas" panose="020B0609020204030204" pitchFamily="49" charset="0"/>
                <a:cs typeface="Consolas" panose="020B0609020204030204" pitchFamily="49" charset="0"/>
              </a:rPr>
              <a:t>Witness</a:t>
            </a:r>
            <a:r>
              <a:rPr lang="en-GB" sz="2000" dirty="0">
                <a:solidFill>
                  <a:srgbClr val="090909"/>
                </a:solidFill>
                <a:effectLst/>
                <a:latin typeface="Consolas" panose="020B0609020204030204" pitchFamily="49" charset="0"/>
                <a:cs typeface="Consolas" panose="020B0609020204030204" pitchFamily="49" charset="0"/>
              </a:rPr>
              <a:t>(Character):</a:t>
            </a:r>
          </a:p>
          <a:p>
            <a:pPr marL="0" indent="0">
              <a:buNone/>
            </a:pPr>
            <a:r>
              <a:rPr lang="en-GB" sz="2000" i="1" dirty="0">
                <a:solidFill>
                  <a:srgbClr val="797979"/>
                </a:solidFill>
                <a:effectLst/>
                <a:latin typeface="Consolas" panose="020B0609020204030204" pitchFamily="49" charset="0"/>
                <a:cs typeface="Consolas" panose="020B0609020204030204" pitchFamily="49" charset="0"/>
              </a:rPr>
              <a:t>    </a:t>
            </a:r>
            <a:r>
              <a:rPr lang="en-GB" sz="2000" dirty="0">
                <a:solidFill>
                  <a:srgbClr val="001DA4"/>
                </a:solidFill>
                <a:effectLst/>
                <a:latin typeface="Consolas" panose="020B0609020204030204" pitchFamily="49" charset="0"/>
                <a:cs typeface="Consolas" panose="020B0609020204030204" pitchFamily="49" charset="0"/>
              </a:rPr>
              <a:t>pass  </a:t>
            </a:r>
            <a:r>
              <a:rPr lang="en-GB" sz="2000" i="1" dirty="0">
                <a:solidFill>
                  <a:srgbClr val="797979"/>
                </a:solidFill>
                <a:effectLst/>
                <a:latin typeface="Consolas" panose="020B0609020204030204" pitchFamily="49" charset="0"/>
                <a:cs typeface="Consolas" panose="020B0609020204030204" pitchFamily="49" charset="0"/>
              </a:rPr>
              <a:t># ---- replace this statement with your code ----</a:t>
            </a:r>
            <a:endParaRPr lang="en-GB" sz="2000" dirty="0">
              <a:solidFill>
                <a:srgbClr val="797979"/>
              </a:solidFill>
              <a:effectLst/>
              <a:latin typeface="Consolas" panose="020B0609020204030204" pitchFamily="49" charset="0"/>
              <a:cs typeface="Consolas" panose="020B0609020204030204" pitchFamily="49" charset="0"/>
            </a:endParaRPr>
          </a:p>
          <a:p>
            <a:pPr marL="0" indent="0">
              <a:buNone/>
            </a:pPr>
            <a:r>
              <a:rPr lang="en-GB" sz="2000" i="1" dirty="0">
                <a:solidFill>
                  <a:srgbClr val="797979"/>
                </a:solidFill>
                <a:effectLst/>
                <a:latin typeface="Consolas" panose="020B0609020204030204" pitchFamily="49" charset="0"/>
                <a:cs typeface="Consolas" panose="020B0609020204030204" pitchFamily="49" charset="0"/>
              </a:rPr>
              <a:t>    </a:t>
            </a:r>
            <a:r>
              <a:rPr lang="en-GB" sz="2000" dirty="0">
                <a:solidFill>
                  <a:srgbClr val="001DA4"/>
                </a:solidFill>
                <a:effectLst/>
                <a:latin typeface="Consolas" panose="020B0609020204030204" pitchFamily="49" charset="0"/>
                <a:cs typeface="Consolas" panose="020B0609020204030204" pitchFamily="49" charset="0"/>
              </a:rPr>
              <a:t>def </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err="1">
                <a:solidFill>
                  <a:srgbClr val="A000A3"/>
                </a:solidFill>
                <a:effectLst/>
                <a:latin typeface="Consolas" panose="020B0609020204030204" pitchFamily="49" charset="0"/>
                <a:cs typeface="Consolas" panose="020B0609020204030204" pitchFamily="49" charset="0"/>
              </a:rPr>
              <a:t>init</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a:solidFill>
                  <a:srgbClr val="090909"/>
                </a:solidFill>
                <a:effectLst/>
                <a:latin typeface="Consolas" panose="020B0609020204030204" pitchFamily="49" charset="0"/>
                <a:cs typeface="Consolas" panose="020B0609020204030204" pitchFamily="49" charset="0"/>
              </a:rPr>
              <a:t>(</a:t>
            </a:r>
            <a:r>
              <a:rPr lang="en-GB" sz="2000" dirty="0">
                <a:solidFill>
                  <a:srgbClr val="803F7A"/>
                </a:solidFill>
                <a:effectLst/>
                <a:latin typeface="Consolas" panose="020B0609020204030204" pitchFamily="49" charset="0"/>
                <a:cs typeface="Consolas" panose="020B0609020204030204" pitchFamily="49" charset="0"/>
              </a:rPr>
              <a:t>self</a:t>
            </a:r>
            <a:r>
              <a:rPr lang="en-GB" sz="2000" dirty="0">
                <a:solidFill>
                  <a:srgbClr val="090909"/>
                </a:solidFill>
                <a:effectLst/>
                <a:latin typeface="Consolas" panose="020B0609020204030204" pitchFamily="49" charset="0"/>
                <a:cs typeface="Consolas" panose="020B0609020204030204" pitchFamily="49" charset="0"/>
              </a:rPr>
              <a:t>, name, dialogue, observation):</a:t>
            </a: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a:solidFill>
                  <a:srgbClr val="00006D"/>
                </a:solidFill>
                <a:effectLst/>
                <a:latin typeface="Consolas" panose="020B0609020204030204" pitchFamily="49" charset="0"/>
                <a:cs typeface="Consolas" panose="020B0609020204030204" pitchFamily="49" charset="0"/>
              </a:rPr>
              <a:t>super</a:t>
            </a:r>
            <a:r>
              <a:rPr lang="en-GB" sz="2000" dirty="0">
                <a:solidFill>
                  <a:srgbClr val="090909"/>
                </a:solidFill>
                <a:effectLst/>
                <a:latin typeface="Consolas" panose="020B0609020204030204" pitchFamily="49" charset="0"/>
                <a:cs typeface="Consolas" panose="020B0609020204030204" pitchFamily="49" charset="0"/>
              </a:rPr>
              <a:t>().</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err="1">
                <a:solidFill>
                  <a:srgbClr val="A000A3"/>
                </a:solidFill>
                <a:effectLst/>
                <a:latin typeface="Consolas" panose="020B0609020204030204" pitchFamily="49" charset="0"/>
                <a:cs typeface="Consolas" panose="020B0609020204030204" pitchFamily="49" charset="0"/>
              </a:rPr>
              <a:t>init</a:t>
            </a:r>
            <a:r>
              <a:rPr lang="en-GB" sz="2000" dirty="0">
                <a:solidFill>
                  <a:srgbClr val="A000A3"/>
                </a:solidFill>
                <a:effectLst/>
                <a:latin typeface="Consolas" panose="020B0609020204030204" pitchFamily="49" charset="0"/>
                <a:cs typeface="Consolas" panose="020B0609020204030204" pitchFamily="49" charset="0"/>
              </a:rPr>
              <a:t>__</a:t>
            </a:r>
            <a:r>
              <a:rPr lang="en-GB" sz="2000" dirty="0">
                <a:solidFill>
                  <a:srgbClr val="090909"/>
                </a:solidFill>
                <a:effectLst/>
                <a:latin typeface="Consolas" panose="020B0609020204030204" pitchFamily="49" charset="0"/>
                <a:cs typeface="Consolas" panose="020B0609020204030204" pitchFamily="49" charset="0"/>
              </a:rPr>
              <a:t>(name, dialogue)</a:t>
            </a:r>
          </a:p>
          <a:p>
            <a:pPr marL="0" indent="0">
              <a:buNone/>
            </a:pPr>
            <a:r>
              <a:rPr lang="en-GB" sz="2000" dirty="0">
                <a:solidFill>
                  <a:srgbClr val="090909"/>
                </a:solidFill>
                <a:effectLst/>
                <a:latin typeface="Consolas" panose="020B0609020204030204" pitchFamily="49" charset="0"/>
                <a:cs typeface="Consolas" panose="020B0609020204030204" pitchFamily="49" charset="0"/>
              </a:rPr>
              <a:t>        </a:t>
            </a:r>
            <a:r>
              <a:rPr lang="en-GB" sz="2000" dirty="0" err="1">
                <a:solidFill>
                  <a:srgbClr val="803F7A"/>
                </a:solidFill>
                <a:effectLst/>
                <a:latin typeface="Consolas" panose="020B0609020204030204" pitchFamily="49" charset="0"/>
                <a:cs typeface="Consolas" panose="020B0609020204030204" pitchFamily="49" charset="0"/>
              </a:rPr>
              <a:t>self</a:t>
            </a:r>
            <a:r>
              <a:rPr lang="en-GB" sz="2000" dirty="0" err="1">
                <a:solidFill>
                  <a:srgbClr val="090909"/>
                </a:solidFill>
                <a:effectLst/>
                <a:latin typeface="Consolas" panose="020B0609020204030204" pitchFamily="49" charset="0"/>
                <a:cs typeface="Consolas" panose="020B0609020204030204" pitchFamily="49" charset="0"/>
              </a:rPr>
              <a:t>.observation</a:t>
            </a:r>
            <a:r>
              <a:rPr lang="en-GB" sz="2000" dirty="0">
                <a:solidFill>
                  <a:srgbClr val="090909"/>
                </a:solidFill>
                <a:effectLst/>
                <a:latin typeface="Consolas" panose="020B0609020204030204" pitchFamily="49" charset="0"/>
                <a:cs typeface="Consolas" panose="020B0609020204030204" pitchFamily="49" charset="0"/>
              </a:rPr>
              <a:t> = observation</a:t>
            </a:r>
          </a:p>
        </p:txBody>
      </p:sp>
      <p:sp>
        <p:nvSpPr>
          <p:cNvPr id="4" name="Slide Number Placeholder 3">
            <a:extLst>
              <a:ext uri="{FF2B5EF4-FFF2-40B4-BE49-F238E27FC236}">
                <a16:creationId xmlns:a16="http://schemas.microsoft.com/office/drawing/2014/main" id="{970635C4-AFA9-4512-CB86-714EC8C0AEFC}"/>
              </a:ext>
            </a:extLst>
          </p:cNvPr>
          <p:cNvSpPr>
            <a:spLocks noGrp="1"/>
          </p:cNvSpPr>
          <p:nvPr>
            <p:ph type="sldNum" sz="quarter" idx="12"/>
          </p:nvPr>
        </p:nvSpPr>
        <p:spPr/>
        <p:txBody>
          <a:bodyPr/>
          <a:lstStyle/>
          <a:p>
            <a:fld id="{1AE971F0-0CD2-4C47-8087-EBCE9716EA84}" type="slidenum">
              <a:rPr lang="en-GB" smtClean="0"/>
              <a:pPr/>
              <a:t>12</a:t>
            </a:fld>
            <a:endParaRPr lang="en-GB" dirty="0"/>
          </a:p>
        </p:txBody>
      </p:sp>
    </p:spTree>
    <p:extLst>
      <p:ext uri="{BB962C8B-B14F-4D97-AF65-F5344CB8AC3E}">
        <p14:creationId xmlns:p14="http://schemas.microsoft.com/office/powerpoint/2010/main" val="183286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517-2906-9CE6-3EA3-4F352A391CA9}"/>
              </a:ext>
            </a:extLst>
          </p:cNvPr>
          <p:cNvSpPr>
            <a:spLocks noGrp="1"/>
          </p:cNvSpPr>
          <p:nvPr>
            <p:ph type="title"/>
          </p:nvPr>
        </p:nvSpPr>
        <p:spPr/>
        <p:txBody>
          <a:bodyPr/>
          <a:lstStyle/>
          <a:p>
            <a:r>
              <a:rPr lang="en-GB" dirty="0"/>
              <a:t>Methods in UML Class Diagrams</a:t>
            </a:r>
          </a:p>
        </p:txBody>
      </p:sp>
      <p:pic>
        <p:nvPicPr>
          <p:cNvPr id="6" name="Content Placeholder 5" descr="An example class diagram. A rectangle as before. Illustrates return values of methods. A method starts with its access modifier, either + - or # then the name followed by the : and then the type of the return value, for example String, float or a particular Class.">
            <a:extLst>
              <a:ext uri="{FF2B5EF4-FFF2-40B4-BE49-F238E27FC236}">
                <a16:creationId xmlns:a16="http://schemas.microsoft.com/office/drawing/2014/main" id="{49C13CFE-190D-7629-3CC0-125584BB5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691" y="2345635"/>
            <a:ext cx="7390618" cy="2131909"/>
          </a:xfrm>
        </p:spPr>
      </p:pic>
      <p:sp>
        <p:nvSpPr>
          <p:cNvPr id="4" name="Slide Number Placeholder 3">
            <a:extLst>
              <a:ext uri="{FF2B5EF4-FFF2-40B4-BE49-F238E27FC236}">
                <a16:creationId xmlns:a16="http://schemas.microsoft.com/office/drawing/2014/main" id="{F88941EC-2011-B4D4-E1B4-5CE2204620E2}"/>
              </a:ext>
            </a:extLst>
          </p:cNvPr>
          <p:cNvSpPr>
            <a:spLocks noGrp="1"/>
          </p:cNvSpPr>
          <p:nvPr>
            <p:ph type="sldNum" sz="quarter" idx="12"/>
          </p:nvPr>
        </p:nvSpPr>
        <p:spPr/>
        <p:txBody>
          <a:bodyPr/>
          <a:lstStyle/>
          <a:p>
            <a:fld id="{1AE971F0-0CD2-4C47-8087-EBCE9716EA84}" type="slidenum">
              <a:rPr lang="en-GB" smtClean="0"/>
              <a:pPr/>
              <a:t>13</a:t>
            </a:fld>
            <a:endParaRPr lang="en-GB" dirty="0"/>
          </a:p>
        </p:txBody>
      </p:sp>
      <p:sp>
        <p:nvSpPr>
          <p:cNvPr id="7" name="TextBox 6">
            <a:extLst>
              <a:ext uri="{FF2B5EF4-FFF2-40B4-BE49-F238E27FC236}">
                <a16:creationId xmlns:a16="http://schemas.microsoft.com/office/drawing/2014/main" id="{81348BCD-0A54-9E3B-E2DC-5DD9873F2066}"/>
              </a:ext>
            </a:extLst>
          </p:cNvPr>
          <p:cNvSpPr txBox="1"/>
          <p:nvPr/>
        </p:nvSpPr>
        <p:spPr>
          <a:xfrm>
            <a:off x="10641496" y="4477544"/>
            <a:ext cx="712304"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269716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FA94-10B4-FF65-DB8B-5CB61FD4CA25}"/>
              </a:ext>
            </a:extLst>
          </p:cNvPr>
          <p:cNvSpPr>
            <a:spLocks noGrp="1"/>
          </p:cNvSpPr>
          <p:nvPr>
            <p:ph type="title"/>
          </p:nvPr>
        </p:nvSpPr>
        <p:spPr/>
        <p:txBody>
          <a:bodyPr/>
          <a:lstStyle/>
          <a:p>
            <a:r>
              <a:rPr lang="en-GB" dirty="0"/>
              <a:t>Basic Inheritance Example</a:t>
            </a:r>
          </a:p>
        </p:txBody>
      </p:sp>
      <p:sp>
        <p:nvSpPr>
          <p:cNvPr id="3" name="Content Placeholder 2">
            <a:extLst>
              <a:ext uri="{FF2B5EF4-FFF2-40B4-BE49-F238E27FC236}">
                <a16:creationId xmlns:a16="http://schemas.microsoft.com/office/drawing/2014/main" id="{703F8144-6F44-7B7B-62BA-41F1E2FE54BC}"/>
              </a:ext>
            </a:extLst>
          </p:cNvPr>
          <p:cNvSpPr>
            <a:spLocks noGrp="1"/>
          </p:cNvSpPr>
          <p:nvPr>
            <p:ph sz="half" idx="1"/>
          </p:nvPr>
        </p:nvSpPr>
        <p:spPr>
          <a:ln>
            <a:solidFill>
              <a:schemeClr val="accent3"/>
            </a:solidFill>
          </a:ln>
        </p:spPr>
        <p:txBody>
          <a:bodyPr>
            <a:noAutofit/>
          </a:bodyPr>
          <a:lstStyle/>
          <a:p>
            <a:pPr marL="0" indent="0">
              <a:buNone/>
            </a:pP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a:solidFill>
                  <a:srgbClr val="000000"/>
                </a:solidFill>
                <a:effectLst/>
                <a:latin typeface="Consolas" panose="020B0609020204030204" pitchFamily="49" charset="0"/>
                <a:cs typeface="Consolas" panose="020B0609020204030204" pitchFamily="49" charset="0"/>
              </a:rPr>
              <a:t>Vehicle</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a:solidFill>
                  <a:srgbClr val="00627A"/>
                </a:solidFill>
                <a:effectLst/>
                <a:latin typeface="Consolas" panose="020B0609020204030204" pitchFamily="49" charset="0"/>
                <a:cs typeface="Consolas" panose="020B0609020204030204" pitchFamily="49" charset="0"/>
              </a:rPr>
              <a:t>describe</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return </a:t>
            </a:r>
            <a:r>
              <a:rPr lang="en-GB" sz="1600" dirty="0">
                <a:solidFill>
                  <a:srgbClr val="067D17"/>
                </a:solidFill>
                <a:effectLst/>
                <a:latin typeface="Consolas" panose="020B0609020204030204" pitchFamily="49" charset="0"/>
                <a:cs typeface="Consolas" panose="020B0609020204030204" pitchFamily="49" charset="0"/>
              </a:rPr>
              <a:t>"This is a vehicle."</a:t>
            </a:r>
            <a:br>
              <a:rPr lang="en-GB" sz="1600" dirty="0">
                <a:solidFill>
                  <a:srgbClr val="067D17"/>
                </a:solidFill>
                <a:effectLst/>
                <a:latin typeface="Consolas" panose="020B0609020204030204" pitchFamily="49" charset="0"/>
                <a:cs typeface="Consolas" panose="020B0609020204030204" pitchFamily="49" charset="0"/>
              </a:rPr>
            </a:br>
            <a:br>
              <a:rPr lang="en-GB" sz="1600" dirty="0">
                <a:solidFill>
                  <a:srgbClr val="067D17"/>
                </a:solidFill>
                <a:effectLst/>
                <a:latin typeface="Consolas" panose="020B0609020204030204" pitchFamily="49" charset="0"/>
                <a:cs typeface="Consolas" panose="020B0609020204030204" pitchFamily="49" charset="0"/>
              </a:rPr>
            </a:b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a:solidFill>
                  <a:srgbClr val="000000"/>
                </a:solidFill>
                <a:effectLst/>
                <a:latin typeface="Consolas" panose="020B0609020204030204" pitchFamily="49" charset="0"/>
                <a:cs typeface="Consolas" panose="020B0609020204030204" pitchFamily="49" charset="0"/>
              </a:rPr>
              <a:t>Car</a:t>
            </a:r>
            <a:r>
              <a:rPr lang="en-GB" sz="1600" dirty="0">
                <a:solidFill>
                  <a:srgbClr val="080808"/>
                </a:solidFill>
                <a:effectLst/>
                <a:latin typeface="Consolas" panose="020B0609020204030204" pitchFamily="49" charset="0"/>
                <a:cs typeface="Consolas" panose="020B0609020204030204" pitchFamily="49" charset="0"/>
              </a:rPr>
              <a:t>(Vehicle):</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a:solidFill>
                  <a:srgbClr val="B200B2"/>
                </a:solidFill>
                <a:effectLst/>
                <a:latin typeface="Consolas" panose="020B0609020204030204" pitchFamily="49" charset="0"/>
                <a:cs typeface="Consolas" panose="020B0609020204030204" pitchFamily="49" charset="0"/>
              </a:rPr>
              <a:t>__</a:t>
            </a:r>
            <a:r>
              <a:rPr lang="en-GB" sz="1600" dirty="0" err="1">
                <a:solidFill>
                  <a:srgbClr val="B200B2"/>
                </a:solidFill>
                <a:effectLst/>
                <a:latin typeface="Consolas" panose="020B0609020204030204" pitchFamily="49" charset="0"/>
                <a:cs typeface="Consolas" panose="020B0609020204030204" pitchFamily="49" charset="0"/>
              </a:rPr>
              <a:t>init</a:t>
            </a:r>
            <a:r>
              <a:rPr lang="en-GB" sz="1600" dirty="0">
                <a:solidFill>
                  <a:srgbClr val="B200B2"/>
                </a:solidFill>
                <a:effectLst/>
                <a:latin typeface="Consolas" panose="020B0609020204030204" pitchFamily="49" charset="0"/>
                <a:cs typeface="Consolas" panose="020B0609020204030204" pitchFamily="49" charset="0"/>
              </a:rPr>
              <a:t>__</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 brand):</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err="1">
                <a:solidFill>
                  <a:srgbClr val="94558D"/>
                </a:solidFill>
                <a:effectLst/>
                <a:latin typeface="Consolas" panose="020B0609020204030204" pitchFamily="49" charset="0"/>
                <a:cs typeface="Consolas" panose="020B0609020204030204" pitchFamily="49" charset="0"/>
              </a:rPr>
              <a:t>self</a:t>
            </a:r>
            <a:r>
              <a:rPr lang="en-GB" sz="1600" dirty="0" err="1">
                <a:solidFill>
                  <a:srgbClr val="080808"/>
                </a:solidFill>
                <a:effectLst/>
                <a:latin typeface="Consolas" panose="020B0609020204030204" pitchFamily="49" charset="0"/>
                <a:cs typeface="Consolas" panose="020B0609020204030204" pitchFamily="49" charset="0"/>
              </a:rPr>
              <a:t>.brand</a:t>
            </a:r>
            <a:r>
              <a:rPr lang="en-GB" sz="1600" dirty="0">
                <a:solidFill>
                  <a:srgbClr val="080808"/>
                </a:solidFill>
                <a:effectLst/>
                <a:latin typeface="Consolas" panose="020B0609020204030204" pitchFamily="49" charset="0"/>
                <a:cs typeface="Consolas" panose="020B0609020204030204" pitchFamily="49" charset="0"/>
              </a:rPr>
              <a:t> = brand</a:t>
            </a:r>
            <a:br>
              <a:rPr lang="en-GB" sz="1600" dirty="0">
                <a:solidFill>
                  <a:srgbClr val="080808"/>
                </a:solidFill>
                <a:effectLst/>
                <a:latin typeface="Consolas" panose="020B0609020204030204" pitchFamily="49" charset="0"/>
                <a:cs typeface="Consolas" panose="020B0609020204030204" pitchFamily="49" charset="0"/>
              </a:rPr>
            </a:b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car = Car(</a:t>
            </a:r>
            <a:r>
              <a:rPr lang="en-GB" sz="1600" dirty="0">
                <a:solidFill>
                  <a:srgbClr val="067D17"/>
                </a:solidFill>
                <a:effectLst/>
                <a:latin typeface="Consolas" panose="020B0609020204030204" pitchFamily="49" charset="0"/>
                <a:cs typeface="Consolas" panose="020B0609020204030204" pitchFamily="49" charset="0"/>
              </a:rPr>
              <a:t>"Toyota"</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car.describe</a:t>
            </a:r>
            <a:r>
              <a:rPr lang="en-GB" sz="1600" dirty="0">
                <a:solidFill>
                  <a:srgbClr val="080808"/>
                </a:solidFill>
                <a:effectLst/>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A1E47C0F-D118-723A-DA3F-0916FB713681}"/>
              </a:ext>
            </a:extLst>
          </p:cNvPr>
          <p:cNvSpPr>
            <a:spLocks noGrp="1"/>
          </p:cNvSpPr>
          <p:nvPr>
            <p:ph sz="half" idx="2"/>
          </p:nvPr>
        </p:nvSpPr>
        <p:spPr/>
        <p:txBody>
          <a:bodyPr>
            <a:normAutofit lnSpcReduction="10000"/>
          </a:bodyPr>
          <a:lstStyle/>
          <a:p>
            <a:pPr marL="171450" indent="-171450">
              <a:buFont typeface="Arial" panose="020B0604020202020204" pitchFamily="34" charset="0"/>
              <a:buChar char="•"/>
            </a:pPr>
            <a:r>
              <a:rPr lang="en-GB" sz="1400" dirty="0"/>
              <a:t>When a class inherits from another class, you can create instances of the subclass without needing to create instances of the base class.</a:t>
            </a:r>
          </a:p>
          <a:p>
            <a:pPr marL="171450" indent="-171450">
              <a:buFont typeface="Arial" panose="020B0604020202020204" pitchFamily="34" charset="0"/>
              <a:buChar char="•"/>
            </a:pPr>
            <a:r>
              <a:rPr lang="en-GB" sz="1400" dirty="0"/>
              <a:t>In the example with a </a:t>
            </a:r>
            <a:r>
              <a:rPr lang="en-GB" sz="1400" b="1" dirty="0"/>
              <a:t>Car</a:t>
            </a:r>
            <a:r>
              <a:rPr lang="en-GB" sz="1400" dirty="0"/>
              <a:t> and </a:t>
            </a:r>
            <a:r>
              <a:rPr lang="en-GB" sz="1400" b="1" dirty="0"/>
              <a:t>Vehicle</a:t>
            </a:r>
            <a:r>
              <a:rPr lang="en-GB" sz="1400" dirty="0"/>
              <a:t> class, a </a:t>
            </a:r>
            <a:r>
              <a:rPr lang="en-GB" sz="1400" b="1" dirty="0"/>
              <a:t>Car</a:t>
            </a:r>
            <a:r>
              <a:rPr lang="en-GB" sz="1400" dirty="0"/>
              <a:t> is a specific type of </a:t>
            </a:r>
            <a:r>
              <a:rPr lang="en-GB" sz="1400" b="1" dirty="0"/>
              <a:t>Vehicle</a:t>
            </a:r>
            <a:r>
              <a:rPr lang="en-GB" sz="1400" dirty="0"/>
              <a:t>, so it inherits the attributes and methods of the </a:t>
            </a:r>
            <a:r>
              <a:rPr lang="en-GB" sz="1400" b="1" dirty="0"/>
              <a:t>Vehicle</a:t>
            </a:r>
            <a:r>
              <a:rPr lang="en-GB" sz="1400" dirty="0"/>
              <a:t> class.</a:t>
            </a:r>
          </a:p>
          <a:p>
            <a:pPr marL="171450" indent="-171450">
              <a:buFont typeface="Arial" panose="020B0604020202020204" pitchFamily="34" charset="0"/>
              <a:buChar char="•"/>
            </a:pPr>
            <a:r>
              <a:rPr lang="en-GB" sz="1400" dirty="0"/>
              <a:t>You can create a </a:t>
            </a:r>
            <a:r>
              <a:rPr lang="en-GB" sz="1400" b="1" dirty="0"/>
              <a:t>Car</a:t>
            </a:r>
            <a:r>
              <a:rPr lang="en-GB" sz="1400" dirty="0"/>
              <a:t> instance directly </a:t>
            </a:r>
            <a:r>
              <a:rPr lang="en-GB" sz="1400" b="1" dirty="0"/>
              <a:t>without</a:t>
            </a:r>
            <a:r>
              <a:rPr lang="en-GB" sz="1400" dirty="0"/>
              <a:t> first creating a </a:t>
            </a:r>
            <a:r>
              <a:rPr lang="en-GB" sz="1400" b="1" dirty="0"/>
              <a:t>Vehicle</a:t>
            </a:r>
            <a:r>
              <a:rPr lang="en-GB" sz="1400" dirty="0"/>
              <a:t> instance because a </a:t>
            </a:r>
            <a:r>
              <a:rPr lang="en-GB" sz="1400" b="1" dirty="0"/>
              <a:t>Car</a:t>
            </a:r>
            <a:r>
              <a:rPr lang="en-GB" sz="1400" dirty="0"/>
              <a:t> is a standalone entity, even though it inherits properties from a </a:t>
            </a:r>
            <a:r>
              <a:rPr lang="en-GB" sz="1400" b="1" dirty="0"/>
              <a:t>Vehicle</a:t>
            </a:r>
            <a:r>
              <a:rPr lang="en-GB" sz="1400" dirty="0"/>
              <a:t>.</a:t>
            </a:r>
          </a:p>
          <a:p>
            <a:pPr marL="171450" indent="-171450">
              <a:buFont typeface="Arial" panose="020B0604020202020204" pitchFamily="34" charset="0"/>
              <a:buChar char="•"/>
            </a:pPr>
            <a:r>
              <a:rPr lang="en-GB" sz="1400" dirty="0"/>
              <a:t>This approach adheres to the </a:t>
            </a:r>
            <a:r>
              <a:rPr lang="en-GB" sz="1400" b="1" dirty="0"/>
              <a:t>"is-a" relationship </a:t>
            </a:r>
            <a:r>
              <a:rPr lang="en-GB" sz="1400" dirty="0"/>
              <a:t>in inheritance: a Car is a Vehicle, but </a:t>
            </a:r>
            <a:r>
              <a:rPr lang="en-GB" sz="1400" b="1" dirty="0"/>
              <a:t>you don't need to create a generic Vehicle instance before creating a specific Car instance</a:t>
            </a:r>
            <a:r>
              <a:rPr lang="en-GB" sz="1400" dirty="0"/>
              <a:t>.</a:t>
            </a:r>
          </a:p>
        </p:txBody>
      </p:sp>
      <p:sp>
        <p:nvSpPr>
          <p:cNvPr id="4" name="Slide Number Placeholder 3">
            <a:extLst>
              <a:ext uri="{FF2B5EF4-FFF2-40B4-BE49-F238E27FC236}">
                <a16:creationId xmlns:a16="http://schemas.microsoft.com/office/drawing/2014/main" id="{E230E036-9944-C1F7-BCC8-8193816811EB}"/>
              </a:ext>
            </a:extLst>
          </p:cNvPr>
          <p:cNvSpPr>
            <a:spLocks noGrp="1"/>
          </p:cNvSpPr>
          <p:nvPr>
            <p:ph type="sldNum" sz="quarter" idx="12"/>
          </p:nvPr>
        </p:nvSpPr>
        <p:spPr/>
        <p:txBody>
          <a:bodyPr/>
          <a:lstStyle/>
          <a:p>
            <a:fld id="{1AE971F0-0CD2-4C47-8087-EBCE9716EA84}" type="slidenum">
              <a:rPr lang="en-GB" smtClean="0"/>
              <a:pPr/>
              <a:t>14</a:t>
            </a:fld>
            <a:endParaRPr lang="en-GB" dirty="0"/>
          </a:p>
        </p:txBody>
      </p:sp>
    </p:spTree>
    <p:extLst>
      <p:ext uri="{BB962C8B-B14F-4D97-AF65-F5344CB8AC3E}">
        <p14:creationId xmlns:p14="http://schemas.microsoft.com/office/powerpoint/2010/main" val="385447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6318-1C9C-8464-C77F-3E56CDD76BF1}"/>
              </a:ext>
            </a:extLst>
          </p:cNvPr>
          <p:cNvSpPr>
            <a:spLocks noGrp="1"/>
          </p:cNvSpPr>
          <p:nvPr>
            <p:ph type="title"/>
          </p:nvPr>
        </p:nvSpPr>
        <p:spPr/>
        <p:txBody>
          <a:bodyPr/>
          <a:lstStyle/>
          <a:p>
            <a:r>
              <a:rPr lang="en-GB" dirty="0"/>
              <a:t>Example Code of Method Overriding</a:t>
            </a:r>
          </a:p>
        </p:txBody>
      </p:sp>
      <p:sp>
        <p:nvSpPr>
          <p:cNvPr id="3" name="Content Placeholder 2">
            <a:extLst>
              <a:ext uri="{FF2B5EF4-FFF2-40B4-BE49-F238E27FC236}">
                <a16:creationId xmlns:a16="http://schemas.microsoft.com/office/drawing/2014/main" id="{7F268F6E-CF39-4D3A-5EC8-441B9371789A}"/>
              </a:ext>
            </a:extLst>
          </p:cNvPr>
          <p:cNvSpPr>
            <a:spLocks noGrp="1"/>
          </p:cNvSpPr>
          <p:nvPr>
            <p:ph sz="half" idx="1"/>
          </p:nvPr>
        </p:nvSpPr>
        <p:spPr>
          <a:ln>
            <a:solidFill>
              <a:schemeClr val="accent3"/>
            </a:solidFill>
          </a:ln>
        </p:spPr>
        <p:txBody>
          <a:bodyPr>
            <a:normAutofit fontScale="475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Vehicle</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"This is a vehicle."</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Car</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brand):</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80808"/>
                </a:solidFill>
                <a:effectLst/>
                <a:latin typeface="Consolas" panose="020B0609020204030204" pitchFamily="49" charset="0"/>
                <a:cs typeface="Consolas" panose="020B0609020204030204" pitchFamily="49" charset="0"/>
              </a:rPr>
              <a:t> = brand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err="1">
                <a:solidFill>
                  <a:srgbClr val="067D17"/>
                </a:solidFill>
                <a:effectLst/>
                <a:latin typeface="Consolas" panose="020B0609020204030204" pitchFamily="49" charset="0"/>
                <a:cs typeface="Consolas" panose="020B0609020204030204" pitchFamily="49" charset="0"/>
              </a:rPr>
              <a:t>f"This</a:t>
            </a:r>
            <a:r>
              <a:rPr lang="en-GB" dirty="0">
                <a:solidFill>
                  <a:srgbClr val="067D17"/>
                </a:solidFill>
                <a:effectLst/>
                <a:latin typeface="Consolas" panose="020B0609020204030204" pitchFamily="49" charset="0"/>
                <a:cs typeface="Consolas" panose="020B0609020204030204" pitchFamily="49" charset="0"/>
              </a:rPr>
              <a:t> is a </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car = Car(</a:t>
            </a:r>
            <a:r>
              <a:rPr lang="en-GB" dirty="0">
                <a:solidFill>
                  <a:srgbClr val="067D17"/>
                </a:solidFill>
                <a:effectLst/>
                <a:latin typeface="Consolas" panose="020B0609020204030204" pitchFamily="49" charset="0"/>
                <a:cs typeface="Consolas" panose="020B0609020204030204" pitchFamily="49" charset="0"/>
              </a:rPr>
              <a:t>"Toyota"</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car.describe</a:t>
            </a:r>
            <a:r>
              <a:rPr lang="en-GB" dirty="0">
                <a:solidFill>
                  <a:srgbClr val="080808"/>
                </a:solidFill>
                <a:effectLst/>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18D4A624-C3E9-D4B7-E7A2-D0487AF38F1E}"/>
              </a:ext>
            </a:extLst>
          </p:cNvPr>
          <p:cNvSpPr>
            <a:spLocks noGrp="1"/>
          </p:cNvSpPr>
          <p:nvPr>
            <p:ph sz="half" idx="2"/>
          </p:nvPr>
        </p:nvSpPr>
        <p:spPr/>
        <p:txBody>
          <a:bodyPr/>
          <a:lstStyle/>
          <a:p>
            <a:r>
              <a:rPr lang="en-GB" dirty="0"/>
              <a:t>Same method name.</a:t>
            </a:r>
          </a:p>
          <a:p>
            <a:r>
              <a:rPr lang="en-GB" dirty="0"/>
              <a:t>Same method signature.</a:t>
            </a:r>
          </a:p>
          <a:p>
            <a:r>
              <a:rPr lang="en-GB" dirty="0"/>
              <a:t>Different method logic.</a:t>
            </a:r>
          </a:p>
        </p:txBody>
      </p:sp>
      <p:sp>
        <p:nvSpPr>
          <p:cNvPr id="4" name="Slide Number Placeholder 3">
            <a:extLst>
              <a:ext uri="{FF2B5EF4-FFF2-40B4-BE49-F238E27FC236}">
                <a16:creationId xmlns:a16="http://schemas.microsoft.com/office/drawing/2014/main" id="{90BB2A73-E226-20B4-215F-B2B57D042BD8}"/>
              </a:ext>
            </a:extLst>
          </p:cNvPr>
          <p:cNvSpPr>
            <a:spLocks noGrp="1"/>
          </p:cNvSpPr>
          <p:nvPr>
            <p:ph type="sldNum" sz="quarter" idx="12"/>
          </p:nvPr>
        </p:nvSpPr>
        <p:spPr/>
        <p:txBody>
          <a:bodyPr/>
          <a:lstStyle/>
          <a:p>
            <a:fld id="{1AE971F0-0CD2-4C47-8087-EBCE9716EA84}" type="slidenum">
              <a:rPr lang="en-GB" smtClean="0"/>
              <a:pPr/>
              <a:t>15</a:t>
            </a:fld>
            <a:endParaRPr lang="en-GB" dirty="0"/>
          </a:p>
        </p:txBody>
      </p:sp>
    </p:spTree>
    <p:extLst>
      <p:ext uri="{BB962C8B-B14F-4D97-AF65-F5344CB8AC3E}">
        <p14:creationId xmlns:p14="http://schemas.microsoft.com/office/powerpoint/2010/main" val="371972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4B2-AF11-F745-0660-464A32970842}"/>
              </a:ext>
            </a:extLst>
          </p:cNvPr>
          <p:cNvSpPr>
            <a:spLocks noGrp="1"/>
          </p:cNvSpPr>
          <p:nvPr>
            <p:ph type="title"/>
          </p:nvPr>
        </p:nvSpPr>
        <p:spPr/>
        <p:txBody>
          <a:bodyPr/>
          <a:lstStyle/>
          <a:p>
            <a:r>
              <a:rPr lang="en-GB" dirty="0"/>
              <a:t>Example super() in Python</a:t>
            </a:r>
          </a:p>
        </p:txBody>
      </p:sp>
      <p:sp>
        <p:nvSpPr>
          <p:cNvPr id="3" name="Content Placeholder 2">
            <a:extLst>
              <a:ext uri="{FF2B5EF4-FFF2-40B4-BE49-F238E27FC236}">
                <a16:creationId xmlns:a16="http://schemas.microsoft.com/office/drawing/2014/main" id="{DDABAC4A-59E7-3579-3371-95E4FC081F28}"/>
              </a:ext>
            </a:extLst>
          </p:cNvPr>
          <p:cNvSpPr>
            <a:spLocks noGrp="1"/>
          </p:cNvSpPr>
          <p:nvPr>
            <p:ph sz="half" idx="1"/>
          </p:nvPr>
        </p:nvSpPr>
        <p:spPr>
          <a:ln>
            <a:solidFill>
              <a:schemeClr val="accent3"/>
            </a:solidFill>
          </a:ln>
        </p:spPr>
        <p:txBody>
          <a:bodyPr>
            <a:normAutofit fontScale="40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Vehicle</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.wheels</a:t>
            </a:r>
            <a:r>
              <a:rPr lang="en-GB" dirty="0">
                <a:solidFill>
                  <a:srgbClr val="080808"/>
                </a:solidFill>
                <a:effectLst/>
                <a:latin typeface="Consolas" panose="020B0609020204030204" pitchFamily="49" charset="0"/>
                <a:cs typeface="Consolas" panose="020B0609020204030204" pitchFamily="49" charset="0"/>
              </a:rPr>
              <a:t> = </a:t>
            </a:r>
            <a:r>
              <a:rPr lang="en-GB" dirty="0">
                <a:solidFill>
                  <a:srgbClr val="1750EB"/>
                </a:solidFill>
                <a:effectLst/>
                <a:latin typeface="Consolas" panose="020B0609020204030204" pitchFamily="49" charset="0"/>
                <a:cs typeface="Consolas" panose="020B0609020204030204" pitchFamily="49" charset="0"/>
              </a:rPr>
              <a:t>4</a:t>
            </a:r>
            <a:br>
              <a:rPr lang="en-GB" dirty="0">
                <a:solidFill>
                  <a:srgbClr val="1750EB"/>
                </a:solidFill>
                <a:effectLst/>
                <a:latin typeface="Consolas" panose="020B0609020204030204" pitchFamily="49" charset="0"/>
                <a:cs typeface="Consolas" panose="020B0609020204030204" pitchFamily="49" charset="0"/>
              </a:rPr>
            </a:br>
            <a:br>
              <a:rPr lang="en-GB" dirty="0">
                <a:solidFill>
                  <a:srgbClr val="1750EB"/>
                </a:solidFill>
                <a:effectLst/>
                <a:latin typeface="Consolas" panose="020B0609020204030204" pitchFamily="49" charset="0"/>
                <a:cs typeface="Consolas" panose="020B0609020204030204" pitchFamily="49" charset="0"/>
              </a:rPr>
            </a:br>
            <a:r>
              <a:rPr lang="en-GB" dirty="0">
                <a:solidFill>
                  <a:srgbClr val="1750EB"/>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"This is a vehicle."</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Car</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brand):</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0080"/>
                </a:solidFill>
                <a:effectLst/>
                <a:latin typeface="Consolas" panose="020B0609020204030204" pitchFamily="49" charset="0"/>
                <a:cs typeface="Consolas" panose="020B0609020204030204" pitchFamily="49" charset="0"/>
              </a:rPr>
              <a:t>super</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80808"/>
                </a:solidFill>
                <a:effectLst/>
                <a:latin typeface="Consolas" panose="020B0609020204030204" pitchFamily="49" charset="0"/>
                <a:cs typeface="Consolas" panose="020B0609020204030204" pitchFamily="49" charset="0"/>
              </a:rPr>
              <a:t> = brand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err="1">
                <a:solidFill>
                  <a:srgbClr val="067D17"/>
                </a:solidFill>
                <a:effectLst/>
                <a:latin typeface="Consolas" panose="020B0609020204030204" pitchFamily="49" charset="0"/>
                <a:cs typeface="Consolas" panose="020B0609020204030204" pitchFamily="49" charset="0"/>
              </a:rPr>
              <a:t>f"This</a:t>
            </a:r>
            <a:r>
              <a:rPr lang="en-GB" dirty="0">
                <a:solidFill>
                  <a:srgbClr val="067D17"/>
                </a:solidFill>
                <a:effectLst/>
                <a:latin typeface="Consolas" panose="020B0609020204030204" pitchFamily="49" charset="0"/>
                <a:cs typeface="Consolas" panose="020B0609020204030204" pitchFamily="49" charset="0"/>
              </a:rPr>
              <a:t> is a </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and has ”</a:t>
            </a:r>
          </a:p>
          <a:p>
            <a:pPr marL="0" indent="0">
              <a:buNone/>
            </a:pPr>
            <a:r>
              <a:rPr lang="en-GB" dirty="0">
                <a:solidFill>
                  <a:srgbClr val="067D17"/>
                </a:solidFill>
                <a:latin typeface="Consolas" panose="020B0609020204030204" pitchFamily="49" charset="0"/>
                <a:cs typeface="Consolas" panose="020B0609020204030204" pitchFamily="49" charset="0"/>
              </a:rPr>
              <a:t>	   f</a:t>
            </a:r>
            <a:r>
              <a:rPr lang="en-GB" dirty="0">
                <a:solidFill>
                  <a:srgbClr val="067D17"/>
                </a:solidFill>
                <a:effectLst/>
                <a:latin typeface="Consolas" panose="020B0609020204030204" pitchFamily="49" charset="0"/>
                <a:cs typeface="Consolas" panose="020B0609020204030204" pitchFamily="49" charset="0"/>
              </a:rPr>
              <a:t>"</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.wheels</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wheels."</a:t>
            </a:r>
            <a:br>
              <a:rPr lang="en-GB" dirty="0">
                <a:solidFill>
                  <a:srgbClr val="067D17"/>
                </a:solidFill>
                <a:effectLst/>
                <a:latin typeface="Consolas" panose="020B0609020204030204" pitchFamily="49" charset="0"/>
                <a:cs typeface="Consolas" panose="020B0609020204030204" pitchFamily="49" charset="0"/>
              </a:rPr>
            </a:br>
            <a:endParaRPr lang="en-GB"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027D0B6-B224-F7A1-29FA-74DF876C60D8}"/>
              </a:ext>
            </a:extLst>
          </p:cNvPr>
          <p:cNvSpPr>
            <a:spLocks noGrp="1"/>
          </p:cNvSpPr>
          <p:nvPr>
            <p:ph sz="half" idx="2"/>
          </p:nvPr>
        </p:nvSpPr>
        <p:spPr/>
        <p:txBody>
          <a:bodyPr>
            <a:normAutofit fontScale="40000" lnSpcReduction="20000"/>
          </a:bodyPr>
          <a:lstStyle/>
          <a:p>
            <a:r>
              <a:rPr lang="en-GB" sz="4400" dirty="0"/>
              <a:t>Vehicle has a wheels instance variable.</a:t>
            </a:r>
          </a:p>
          <a:p>
            <a:r>
              <a:rPr lang="en-GB" sz="4400" dirty="0"/>
              <a:t>We link to this using super() in the Car’s </a:t>
            </a:r>
            <a:r>
              <a:rPr lang="en-GB" sz="4400" dirty="0" err="1"/>
              <a:t>init</a:t>
            </a:r>
            <a:r>
              <a:rPr lang="en-GB" sz="4400" dirty="0"/>
              <a:t> method.</a:t>
            </a:r>
          </a:p>
          <a:p>
            <a:r>
              <a:rPr lang="en-GB" sz="4400" dirty="0"/>
              <a:t>We can then access it via </a:t>
            </a:r>
            <a:r>
              <a:rPr lang="en-GB" sz="4400" dirty="0" err="1"/>
              <a:t>self.wheels</a:t>
            </a:r>
            <a:r>
              <a:rPr lang="en-GB" sz="4400" dirty="0"/>
              <a:t> anywhere inside Car.</a:t>
            </a:r>
          </a:p>
          <a:p>
            <a:r>
              <a:rPr lang="en-GB" sz="4400" dirty="0"/>
              <a:t>This was a very common error source during the lab.</a:t>
            </a:r>
          </a:p>
        </p:txBody>
      </p:sp>
      <p:sp>
        <p:nvSpPr>
          <p:cNvPr id="4" name="Slide Number Placeholder 3">
            <a:extLst>
              <a:ext uri="{FF2B5EF4-FFF2-40B4-BE49-F238E27FC236}">
                <a16:creationId xmlns:a16="http://schemas.microsoft.com/office/drawing/2014/main" id="{2546C482-C5A2-91C0-85A0-797A90388848}"/>
              </a:ext>
            </a:extLst>
          </p:cNvPr>
          <p:cNvSpPr>
            <a:spLocks noGrp="1"/>
          </p:cNvSpPr>
          <p:nvPr>
            <p:ph type="sldNum" sz="quarter" idx="12"/>
          </p:nvPr>
        </p:nvSpPr>
        <p:spPr/>
        <p:txBody>
          <a:bodyPr/>
          <a:lstStyle/>
          <a:p>
            <a:fld id="{1AE971F0-0CD2-4C47-8087-EBCE9716EA84}" type="slidenum">
              <a:rPr lang="en-GB" smtClean="0"/>
              <a:pPr/>
              <a:t>16</a:t>
            </a:fld>
            <a:endParaRPr lang="en-GB" dirty="0"/>
          </a:p>
        </p:txBody>
      </p:sp>
    </p:spTree>
    <p:extLst>
      <p:ext uri="{BB962C8B-B14F-4D97-AF65-F5344CB8AC3E}">
        <p14:creationId xmlns:p14="http://schemas.microsoft.com/office/powerpoint/2010/main" val="372969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17</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Abstract Classes</a:t>
            </a:r>
          </a:p>
        </p:txBody>
      </p:sp>
    </p:spTree>
    <p:extLst>
      <p:ext uri="{BB962C8B-B14F-4D97-AF65-F5344CB8AC3E}">
        <p14:creationId xmlns:p14="http://schemas.microsoft.com/office/powerpoint/2010/main" val="288046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8F900-02D3-E1FB-65E0-3ACF67FD9792}"/>
              </a:ext>
            </a:extLst>
          </p:cNvPr>
          <p:cNvSpPr>
            <a:spLocks noGrp="1"/>
          </p:cNvSpPr>
          <p:nvPr>
            <p:ph type="title"/>
          </p:nvPr>
        </p:nvSpPr>
        <p:spPr/>
        <p:txBody>
          <a:bodyPr/>
          <a:lstStyle/>
          <a:p>
            <a:r>
              <a:rPr lang="en-GB" dirty="0"/>
              <a:t>Very Simply Put…</a:t>
            </a:r>
          </a:p>
        </p:txBody>
      </p:sp>
      <p:sp>
        <p:nvSpPr>
          <p:cNvPr id="4" name="Content Placeholder 3">
            <a:extLst>
              <a:ext uri="{FF2B5EF4-FFF2-40B4-BE49-F238E27FC236}">
                <a16:creationId xmlns:a16="http://schemas.microsoft.com/office/drawing/2014/main" id="{0780D67B-EDB2-FA0F-B7F1-99858411F521}"/>
              </a:ext>
            </a:extLst>
          </p:cNvPr>
          <p:cNvSpPr>
            <a:spLocks noGrp="1"/>
          </p:cNvSpPr>
          <p:nvPr>
            <p:ph idx="1"/>
          </p:nvPr>
        </p:nvSpPr>
        <p:spPr/>
        <p:txBody>
          <a:bodyPr>
            <a:normAutofit/>
          </a:bodyPr>
          <a:lstStyle/>
          <a:p>
            <a:pPr algn="l">
              <a:buFont typeface="Arial" panose="020B0604020202020204" pitchFamily="34" charset="0"/>
              <a:buChar char="•"/>
            </a:pPr>
            <a:r>
              <a:rPr lang="en-GB" sz="2000" b="0" i="0" dirty="0">
                <a:solidFill>
                  <a:srgbClr val="374151"/>
                </a:solidFill>
                <a:effectLst/>
              </a:rPr>
              <a:t>An abstract class in Python is like a blueprint for other classes; it defines common methods and properties that its subclasses must implement.</a:t>
            </a:r>
          </a:p>
          <a:p>
            <a:pPr algn="l">
              <a:buFont typeface="Arial" panose="020B0604020202020204" pitchFamily="34" charset="0"/>
              <a:buChar char="•"/>
            </a:pPr>
            <a:r>
              <a:rPr lang="en-GB" sz="2000" b="0" i="0" dirty="0">
                <a:solidFill>
                  <a:srgbClr val="374151"/>
                </a:solidFill>
                <a:effectLst/>
              </a:rPr>
              <a:t>You </a:t>
            </a:r>
            <a:r>
              <a:rPr lang="en-GB" sz="2000" b="1" i="0" dirty="0">
                <a:solidFill>
                  <a:srgbClr val="374151"/>
                </a:solidFill>
                <a:effectLst/>
              </a:rPr>
              <a:t>cannot create objects directly </a:t>
            </a:r>
            <a:r>
              <a:rPr lang="en-GB" sz="2000" b="0" i="0" dirty="0">
                <a:solidFill>
                  <a:srgbClr val="374151"/>
                </a:solidFill>
                <a:effectLst/>
              </a:rPr>
              <a:t>from an abstract class; it's meant to be inherited from.</a:t>
            </a:r>
          </a:p>
          <a:p>
            <a:pPr algn="l">
              <a:buFont typeface="Arial" panose="020B0604020202020204" pitchFamily="34" charset="0"/>
              <a:buChar char="•"/>
            </a:pPr>
            <a:r>
              <a:rPr lang="en-GB" sz="2000" b="0" i="0" dirty="0">
                <a:solidFill>
                  <a:srgbClr val="374151"/>
                </a:solidFill>
                <a:effectLst/>
              </a:rPr>
              <a:t>Subclasses of an abstract class </a:t>
            </a:r>
            <a:r>
              <a:rPr lang="en-GB" sz="2000" b="1" i="0" dirty="0">
                <a:solidFill>
                  <a:srgbClr val="374151"/>
                </a:solidFill>
                <a:effectLst/>
              </a:rPr>
              <a:t>must provide concrete implementations</a:t>
            </a:r>
            <a:r>
              <a:rPr lang="en-GB" sz="2000" b="0" i="0" dirty="0">
                <a:solidFill>
                  <a:srgbClr val="374151"/>
                </a:solidFill>
                <a:effectLst/>
              </a:rPr>
              <a:t> for the abstract methods defined in the abstract class.</a:t>
            </a:r>
          </a:p>
        </p:txBody>
      </p:sp>
      <p:sp>
        <p:nvSpPr>
          <p:cNvPr id="2" name="Slide Number Placeholder 1">
            <a:extLst>
              <a:ext uri="{FF2B5EF4-FFF2-40B4-BE49-F238E27FC236}">
                <a16:creationId xmlns:a16="http://schemas.microsoft.com/office/drawing/2014/main" id="{22A40D90-CFFE-5B37-CB11-7B5D61853ED5}"/>
              </a:ext>
            </a:extLst>
          </p:cNvPr>
          <p:cNvSpPr>
            <a:spLocks noGrp="1"/>
          </p:cNvSpPr>
          <p:nvPr>
            <p:ph type="sldNum" sz="quarter" idx="12"/>
          </p:nvPr>
        </p:nvSpPr>
        <p:spPr/>
        <p:txBody>
          <a:bodyPr/>
          <a:lstStyle/>
          <a:p>
            <a:fld id="{1AE971F0-0CD2-4C47-8087-EBCE9716EA84}" type="slidenum">
              <a:rPr lang="en-GB" smtClean="0"/>
              <a:t>18</a:t>
            </a:fld>
            <a:endParaRPr lang="en-GB"/>
          </a:p>
        </p:txBody>
      </p:sp>
    </p:spTree>
    <p:extLst>
      <p:ext uri="{BB962C8B-B14F-4D97-AF65-F5344CB8AC3E}">
        <p14:creationId xmlns:p14="http://schemas.microsoft.com/office/powerpoint/2010/main" val="13211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7F5A-4097-31D2-BD34-A20A4118B312}"/>
              </a:ext>
            </a:extLst>
          </p:cNvPr>
          <p:cNvSpPr>
            <a:spLocks noGrp="1"/>
          </p:cNvSpPr>
          <p:nvPr>
            <p:ph type="title"/>
          </p:nvPr>
        </p:nvSpPr>
        <p:spPr/>
        <p:txBody>
          <a:bodyPr/>
          <a:lstStyle/>
          <a:p>
            <a:r>
              <a:rPr lang="en-GB" dirty="0"/>
              <a:t>Abstract Class</a:t>
            </a:r>
          </a:p>
        </p:txBody>
      </p:sp>
      <p:sp>
        <p:nvSpPr>
          <p:cNvPr id="3" name="Content Placeholder 2">
            <a:extLst>
              <a:ext uri="{FF2B5EF4-FFF2-40B4-BE49-F238E27FC236}">
                <a16:creationId xmlns:a16="http://schemas.microsoft.com/office/drawing/2014/main" id="{2D9240F2-5B67-4AEA-CBC2-7DFF850EB875}"/>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sz="2800" b="0" i="0" dirty="0">
                <a:solidFill>
                  <a:srgbClr val="374151"/>
                </a:solidFill>
                <a:effectLst/>
              </a:rPr>
              <a:t>Normal inheritance allows one class to inherit properties and methods from another, while abstract classes </a:t>
            </a:r>
            <a:r>
              <a:rPr lang="en-GB" sz="2800" b="1" i="0" dirty="0">
                <a:solidFill>
                  <a:srgbClr val="374151"/>
                </a:solidFill>
                <a:effectLst/>
              </a:rPr>
              <a:t>impose rules on the structure</a:t>
            </a:r>
            <a:r>
              <a:rPr lang="en-GB" sz="2800" b="0" i="0" dirty="0">
                <a:solidFill>
                  <a:srgbClr val="374151"/>
                </a:solidFill>
                <a:effectLst/>
              </a:rPr>
              <a:t> of subclasses by defining abstract methods (without providing any implementation logic).</a:t>
            </a:r>
          </a:p>
          <a:p>
            <a:pPr algn="l">
              <a:buFont typeface="Arial" panose="020B0604020202020204" pitchFamily="34" charset="0"/>
              <a:buChar char="•"/>
            </a:pPr>
            <a:r>
              <a:rPr lang="en-GB" sz="2800" b="1" i="0" dirty="0">
                <a:solidFill>
                  <a:srgbClr val="374151"/>
                </a:solidFill>
                <a:effectLst/>
              </a:rPr>
              <a:t>The main difference is that with a normal class, you can create instances, while with an abstract class, you can't.</a:t>
            </a:r>
          </a:p>
          <a:p>
            <a:pPr algn="l">
              <a:buFont typeface="Arial" panose="020B0604020202020204" pitchFamily="34" charset="0"/>
              <a:buChar char="•"/>
            </a:pPr>
            <a:r>
              <a:rPr lang="en-GB" sz="2800" b="0" i="0" dirty="0">
                <a:solidFill>
                  <a:srgbClr val="374151"/>
                </a:solidFill>
                <a:effectLst/>
              </a:rPr>
              <a:t>Abstract classes are useful for ensuring that subclasses follow a specific structure, promoting code consistency and helping manage large, complex software projects.</a:t>
            </a:r>
          </a:p>
        </p:txBody>
      </p:sp>
      <p:sp>
        <p:nvSpPr>
          <p:cNvPr id="4" name="Slide Number Placeholder 3">
            <a:extLst>
              <a:ext uri="{FF2B5EF4-FFF2-40B4-BE49-F238E27FC236}">
                <a16:creationId xmlns:a16="http://schemas.microsoft.com/office/drawing/2014/main" id="{2073120D-2FFA-7139-B3A9-D13503E2FA60}"/>
              </a:ext>
            </a:extLst>
          </p:cNvPr>
          <p:cNvSpPr>
            <a:spLocks noGrp="1"/>
          </p:cNvSpPr>
          <p:nvPr>
            <p:ph type="sldNum" sz="quarter" idx="12"/>
          </p:nvPr>
        </p:nvSpPr>
        <p:spPr/>
        <p:txBody>
          <a:bodyPr/>
          <a:lstStyle/>
          <a:p>
            <a:fld id="{1AE971F0-0CD2-4C47-8087-EBCE9716EA84}" type="slidenum">
              <a:rPr lang="en-GB" smtClean="0"/>
              <a:pPr/>
              <a:t>19</a:t>
            </a:fld>
            <a:endParaRPr lang="en-GB" dirty="0"/>
          </a:p>
        </p:txBody>
      </p:sp>
    </p:spTree>
    <p:extLst>
      <p:ext uri="{BB962C8B-B14F-4D97-AF65-F5344CB8AC3E}">
        <p14:creationId xmlns:p14="http://schemas.microsoft.com/office/powerpoint/2010/main" val="425801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96FA-066D-7F56-82EB-3CB47DA723A8}"/>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EAC7EC33-AB7C-19C6-0CA2-EA2CCA3E70F0}"/>
              </a:ext>
            </a:extLst>
          </p:cNvPr>
          <p:cNvSpPr>
            <a:spLocks noGrp="1"/>
          </p:cNvSpPr>
          <p:nvPr>
            <p:ph idx="1"/>
          </p:nvPr>
        </p:nvSpPr>
        <p:spPr/>
        <p:txBody>
          <a:bodyPr/>
          <a:lstStyle/>
          <a:p>
            <a:pPr algn="l">
              <a:buFont typeface="Arial" panose="020B0604020202020204" pitchFamily="34" charset="0"/>
              <a:buChar char="•"/>
            </a:pPr>
            <a:r>
              <a:rPr lang="en-GB" b="0" i="0" dirty="0">
                <a:solidFill>
                  <a:srgbClr val="374151"/>
                </a:solidFill>
                <a:effectLst/>
              </a:rPr>
              <a:t>Discuss the last lab and revise concepts from last week.</a:t>
            </a:r>
          </a:p>
          <a:p>
            <a:pPr algn="l">
              <a:buFont typeface="Arial" panose="020B0604020202020204" pitchFamily="34" charset="0"/>
              <a:buChar char="•"/>
            </a:pPr>
            <a:r>
              <a:rPr lang="en-GB" b="0" i="0" dirty="0">
                <a:solidFill>
                  <a:srgbClr val="374151"/>
                </a:solidFill>
                <a:effectLst/>
              </a:rPr>
              <a:t>Learn the role of abstract classes in creating a structured class hierarchy.</a:t>
            </a:r>
          </a:p>
          <a:p>
            <a:pPr algn="l">
              <a:buFont typeface="Arial" panose="020B0604020202020204" pitchFamily="34" charset="0"/>
              <a:buChar char="•"/>
            </a:pPr>
            <a:r>
              <a:rPr lang="en-GB" b="0" i="0" dirty="0">
                <a:solidFill>
                  <a:srgbClr val="374151"/>
                </a:solidFill>
                <a:effectLst/>
              </a:rPr>
              <a:t>Comprehend how polymorphism can be achieved in Python.</a:t>
            </a:r>
          </a:p>
          <a:p>
            <a:pPr algn="l">
              <a:buFont typeface="Arial" panose="020B0604020202020204" pitchFamily="34" charset="0"/>
              <a:buChar char="•"/>
            </a:pPr>
            <a:r>
              <a:rPr lang="en-GB" b="0" i="0" dirty="0">
                <a:solidFill>
                  <a:srgbClr val="374151"/>
                </a:solidFill>
                <a:effectLst/>
              </a:rPr>
              <a:t>Recognize the significance of concrete subclasses in completing an abstract class's implementation.</a:t>
            </a:r>
          </a:p>
        </p:txBody>
      </p:sp>
      <p:sp>
        <p:nvSpPr>
          <p:cNvPr id="4" name="Slide Number Placeholder 3">
            <a:extLst>
              <a:ext uri="{FF2B5EF4-FFF2-40B4-BE49-F238E27FC236}">
                <a16:creationId xmlns:a16="http://schemas.microsoft.com/office/drawing/2014/main" id="{199CBFFB-3E2C-3170-1D5F-E157DB7CA55F}"/>
              </a:ext>
            </a:extLst>
          </p:cNvPr>
          <p:cNvSpPr>
            <a:spLocks noGrp="1"/>
          </p:cNvSpPr>
          <p:nvPr>
            <p:ph type="sldNum" sz="quarter" idx="12"/>
          </p:nvPr>
        </p:nvSpPr>
        <p:spPr/>
        <p:txBody>
          <a:bodyPr/>
          <a:lstStyle/>
          <a:p>
            <a:fld id="{1AE971F0-0CD2-4C47-8087-EBCE9716EA84}" type="slidenum">
              <a:rPr lang="en-GB" smtClean="0"/>
              <a:pPr/>
              <a:t>2</a:t>
            </a:fld>
            <a:endParaRPr lang="en-GB" dirty="0"/>
          </a:p>
        </p:txBody>
      </p:sp>
    </p:spTree>
    <p:extLst>
      <p:ext uri="{BB962C8B-B14F-4D97-AF65-F5344CB8AC3E}">
        <p14:creationId xmlns:p14="http://schemas.microsoft.com/office/powerpoint/2010/main" val="50879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6FF2-EA9D-34F3-8123-A9B9A78CB4ED}"/>
              </a:ext>
            </a:extLst>
          </p:cNvPr>
          <p:cNvSpPr>
            <a:spLocks noGrp="1"/>
          </p:cNvSpPr>
          <p:nvPr>
            <p:ph type="title"/>
          </p:nvPr>
        </p:nvSpPr>
        <p:spPr/>
        <p:txBody>
          <a:bodyPr/>
          <a:lstStyle/>
          <a:p>
            <a:r>
              <a:rPr lang="en-GB" dirty="0"/>
              <a:t>Introduction to Abstract Classes</a:t>
            </a:r>
          </a:p>
        </p:txBody>
      </p:sp>
      <p:sp>
        <p:nvSpPr>
          <p:cNvPr id="3" name="Content Placeholder 2">
            <a:extLst>
              <a:ext uri="{FF2B5EF4-FFF2-40B4-BE49-F238E27FC236}">
                <a16:creationId xmlns:a16="http://schemas.microsoft.com/office/drawing/2014/main" id="{524EC477-C34E-7BE8-BE47-3448F42067C7}"/>
              </a:ext>
            </a:extLst>
          </p:cNvPr>
          <p:cNvSpPr>
            <a:spLocks noGrp="1"/>
          </p:cNvSpPr>
          <p:nvPr>
            <p:ph idx="1"/>
          </p:nvPr>
        </p:nvSpPr>
        <p:spPr/>
        <p:txBody>
          <a:bodyPr>
            <a:normAutofit fontScale="70000" lnSpcReduction="20000"/>
          </a:bodyPr>
          <a:lstStyle/>
          <a:p>
            <a:pPr marR="0" lvl="0" rtl="0"/>
            <a:r>
              <a:rPr lang="en-GB" altLang="zh-CN" b="0" i="0" u="none" strike="noStrike" kern="100" baseline="0" dirty="0">
                <a:solidFill>
                  <a:srgbClr val="000000"/>
                </a:solidFill>
                <a:ea typeface="DengXian Light" panose="02010600030101010101" pitchFamily="2" charset="-122"/>
              </a:rPr>
              <a:t>Abstract classes are a fundamental concept in Object-Oriented Programming (OOP).</a:t>
            </a:r>
          </a:p>
          <a:p>
            <a:pPr marR="0" lvl="0" rtl="0"/>
            <a:r>
              <a:rPr lang="en-GB" altLang="zh-CN" b="0" i="0" u="none" strike="noStrike" kern="100" baseline="0" dirty="0">
                <a:solidFill>
                  <a:srgbClr val="000000"/>
                </a:solidFill>
                <a:ea typeface="DengXian Light" panose="02010600030101010101" pitchFamily="2" charset="-122"/>
              </a:rPr>
              <a:t>They are a way to create classes that cannot be instantiated on their own but serve as blueprints for other classes.</a:t>
            </a:r>
          </a:p>
          <a:p>
            <a:pPr marR="0" lvl="0" rtl="0"/>
            <a:r>
              <a:rPr lang="en-GB" altLang="zh-CN" b="0" i="0" u="none" strike="noStrike" kern="100" baseline="0" dirty="0">
                <a:solidFill>
                  <a:srgbClr val="000000"/>
                </a:solidFill>
                <a:ea typeface="DengXian Light" panose="02010600030101010101" pitchFamily="2" charset="-122"/>
              </a:rPr>
              <a:t>Main Characteristics:</a:t>
            </a:r>
          </a:p>
          <a:p>
            <a:pPr marR="0" lvl="1" rtl="0"/>
            <a:r>
              <a:rPr lang="en-GB" altLang="zh-CN" b="0" i="0" u="none" strike="noStrike" kern="100" baseline="0" dirty="0">
                <a:solidFill>
                  <a:srgbClr val="000000"/>
                </a:solidFill>
                <a:ea typeface="DengXian Light" panose="02010600030101010101" pitchFamily="2" charset="-122"/>
              </a:rPr>
              <a:t>Abstract classes can include a mix of regular (concrete) methods and abstract methods.</a:t>
            </a:r>
          </a:p>
          <a:p>
            <a:pPr marR="0" lvl="1" rtl="0"/>
            <a:r>
              <a:rPr lang="en-GB" altLang="zh-CN" b="0" i="0" u="none" strike="noStrike" kern="100" baseline="0" dirty="0">
                <a:solidFill>
                  <a:srgbClr val="000000"/>
                </a:solidFill>
                <a:ea typeface="DengXian Light" panose="02010600030101010101" pitchFamily="2" charset="-122"/>
              </a:rPr>
              <a:t>Abstract methods are declared without any implementation in the abstract class.</a:t>
            </a:r>
          </a:p>
          <a:p>
            <a:pPr marR="0" lvl="1" rtl="0"/>
            <a:r>
              <a:rPr lang="en-GB" altLang="zh-CN" b="0" i="0" u="none" strike="noStrike" kern="100" baseline="0" dirty="0">
                <a:solidFill>
                  <a:srgbClr val="000000"/>
                </a:solidFill>
                <a:ea typeface="DengXian Light" panose="02010600030101010101" pitchFamily="2" charset="-122"/>
              </a:rPr>
              <a:t>Subclasses of an abstract class must provide concrete implementations for all its abstract methods.</a:t>
            </a:r>
          </a:p>
        </p:txBody>
      </p:sp>
      <p:sp>
        <p:nvSpPr>
          <p:cNvPr id="4" name="Slide Number Placeholder 3">
            <a:extLst>
              <a:ext uri="{FF2B5EF4-FFF2-40B4-BE49-F238E27FC236}">
                <a16:creationId xmlns:a16="http://schemas.microsoft.com/office/drawing/2014/main" id="{771DDEBF-AFDB-F1C9-30FA-0BE35C018206}"/>
              </a:ext>
            </a:extLst>
          </p:cNvPr>
          <p:cNvSpPr>
            <a:spLocks noGrp="1"/>
          </p:cNvSpPr>
          <p:nvPr>
            <p:ph type="sldNum" sz="quarter" idx="12"/>
          </p:nvPr>
        </p:nvSpPr>
        <p:spPr/>
        <p:txBody>
          <a:bodyPr/>
          <a:lstStyle/>
          <a:p>
            <a:fld id="{1AE971F0-0CD2-4C47-8087-EBCE9716EA84}" type="slidenum">
              <a:rPr lang="en-GB" smtClean="0"/>
              <a:pPr/>
              <a:t>20</a:t>
            </a:fld>
            <a:endParaRPr lang="en-GB" dirty="0"/>
          </a:p>
        </p:txBody>
      </p:sp>
    </p:spTree>
    <p:extLst>
      <p:ext uri="{BB962C8B-B14F-4D97-AF65-F5344CB8AC3E}">
        <p14:creationId xmlns:p14="http://schemas.microsoft.com/office/powerpoint/2010/main" val="360361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F18A-C3BF-FAEF-E14A-BCFB1B94443A}"/>
              </a:ext>
            </a:extLst>
          </p:cNvPr>
          <p:cNvSpPr>
            <a:spLocks noGrp="1"/>
          </p:cNvSpPr>
          <p:nvPr>
            <p:ph type="title"/>
          </p:nvPr>
        </p:nvSpPr>
        <p:spPr/>
        <p:txBody>
          <a:bodyPr/>
          <a:lstStyle/>
          <a:p>
            <a:r>
              <a:rPr lang="en-GB" dirty="0"/>
              <a:t>Example Abstract Class</a:t>
            </a:r>
          </a:p>
        </p:txBody>
      </p:sp>
      <p:sp>
        <p:nvSpPr>
          <p:cNvPr id="5" name="Content Placeholder 4">
            <a:extLst>
              <a:ext uri="{FF2B5EF4-FFF2-40B4-BE49-F238E27FC236}">
                <a16:creationId xmlns:a16="http://schemas.microsoft.com/office/drawing/2014/main" id="{46A04DCD-F53F-BB1D-0283-2488921B90B8}"/>
              </a:ext>
            </a:extLst>
          </p:cNvPr>
          <p:cNvSpPr>
            <a:spLocks noGrp="1"/>
          </p:cNvSpPr>
          <p:nvPr>
            <p:ph sz="half" idx="1"/>
          </p:nvPr>
        </p:nvSpPr>
        <p:spPr>
          <a:xfrm>
            <a:off x="838200" y="1825625"/>
            <a:ext cx="6474322" cy="4351338"/>
          </a:xfrm>
        </p:spPr>
        <p:txBody>
          <a:bodyPr>
            <a:normAutofit fontScale="92500" lnSpcReduction="20000"/>
          </a:bodyPr>
          <a:lstStyle/>
          <a:p>
            <a:r>
              <a:rPr lang="en-GB" sz="1800" dirty="0"/>
              <a:t>Defines an abstract base class called </a:t>
            </a:r>
            <a:r>
              <a:rPr lang="en-GB" sz="1800" b="1" dirty="0" err="1"/>
              <a:t>SuperHero</a:t>
            </a:r>
            <a:r>
              <a:rPr lang="en-GB" sz="1800" dirty="0"/>
              <a:t> with methods like </a:t>
            </a:r>
            <a:r>
              <a:rPr lang="en-GB" sz="1800" b="1" dirty="0" err="1"/>
              <a:t>suit_up</a:t>
            </a:r>
            <a:r>
              <a:rPr lang="en-GB" sz="1800" b="1" dirty="0"/>
              <a:t>() </a:t>
            </a:r>
            <a:r>
              <a:rPr lang="en-GB" sz="1800" dirty="0"/>
              <a:t>and </a:t>
            </a:r>
            <a:r>
              <a:rPr lang="en-GB" sz="1800" b="1" dirty="0" err="1"/>
              <a:t>rescue_world</a:t>
            </a:r>
            <a:r>
              <a:rPr lang="en-GB" sz="1800" b="1" dirty="0"/>
              <a:t>() </a:t>
            </a:r>
            <a:r>
              <a:rPr lang="en-GB" sz="1800" dirty="0"/>
              <a:t>but provides no implementation for these methods, they are specific to the individual super hero. You would also not create an object of </a:t>
            </a:r>
            <a:r>
              <a:rPr lang="en-GB" sz="1800" b="1" dirty="0" err="1"/>
              <a:t>SuperHero</a:t>
            </a:r>
            <a:r>
              <a:rPr lang="en-GB" sz="1800" dirty="0"/>
              <a:t> but only of a </a:t>
            </a:r>
            <a:r>
              <a:rPr lang="en-GB" sz="1800" b="1" dirty="0"/>
              <a:t>specific hero</a:t>
            </a:r>
            <a:r>
              <a:rPr lang="en-GB" sz="1800" dirty="0"/>
              <a:t>.</a:t>
            </a:r>
          </a:p>
          <a:p>
            <a:r>
              <a:rPr lang="en-GB" sz="1800" dirty="0" err="1"/>
              <a:t>BatMan</a:t>
            </a:r>
            <a:r>
              <a:rPr lang="en-GB" sz="1800" dirty="0"/>
              <a:t> and </a:t>
            </a:r>
            <a:r>
              <a:rPr lang="en-GB" sz="1800" dirty="0" err="1"/>
              <a:t>SuperMan</a:t>
            </a:r>
            <a:r>
              <a:rPr lang="en-GB" sz="1800" dirty="0"/>
              <a:t> both inherit from </a:t>
            </a:r>
            <a:r>
              <a:rPr lang="en-GB" sz="1800" dirty="0" err="1"/>
              <a:t>SuperHero</a:t>
            </a:r>
            <a:r>
              <a:rPr lang="en-GB" sz="1800" dirty="0"/>
              <a:t> and implement what </a:t>
            </a:r>
            <a:r>
              <a:rPr lang="en-GB" sz="1800" dirty="0" err="1"/>
              <a:t>suit_up</a:t>
            </a:r>
            <a:r>
              <a:rPr lang="en-GB" sz="1800" dirty="0"/>
              <a:t>() and </a:t>
            </a:r>
            <a:r>
              <a:rPr lang="en-GB" sz="1800" dirty="0" err="1"/>
              <a:t>rescue_world</a:t>
            </a:r>
            <a:r>
              <a:rPr lang="en-GB" sz="1800" dirty="0"/>
              <a:t>() actually do.</a:t>
            </a:r>
          </a:p>
          <a:p>
            <a:r>
              <a:rPr lang="en-GB" sz="1800" dirty="0"/>
              <a:t>We override methods that we need, for example some super heroes might not need to suit up.</a:t>
            </a:r>
          </a:p>
          <a:p>
            <a:pPr lvl="1"/>
            <a:r>
              <a:rPr lang="en-GB" sz="1800" dirty="0"/>
              <a:t>For an abstract class you need to mention those methods anyway, but you can choose to just add pass.</a:t>
            </a:r>
          </a:p>
        </p:txBody>
      </p:sp>
      <p:sp>
        <p:nvSpPr>
          <p:cNvPr id="4" name="Slide Number Placeholder 3">
            <a:extLst>
              <a:ext uri="{FF2B5EF4-FFF2-40B4-BE49-F238E27FC236}">
                <a16:creationId xmlns:a16="http://schemas.microsoft.com/office/drawing/2014/main" id="{3C48B90F-7579-B038-74B0-8D2F4B6DA96D}"/>
              </a:ext>
            </a:extLst>
          </p:cNvPr>
          <p:cNvSpPr>
            <a:spLocks noGrp="1"/>
          </p:cNvSpPr>
          <p:nvPr>
            <p:ph type="sldNum" sz="quarter" idx="12"/>
          </p:nvPr>
        </p:nvSpPr>
        <p:spPr/>
        <p:txBody>
          <a:bodyPr/>
          <a:lstStyle/>
          <a:p>
            <a:fld id="{1AE971F0-0CD2-4C47-8087-EBCE9716EA84}" type="slidenum">
              <a:rPr lang="en-GB" smtClean="0"/>
              <a:pPr/>
              <a:t>21</a:t>
            </a:fld>
            <a:endParaRPr lang="en-GB" dirty="0"/>
          </a:p>
        </p:txBody>
      </p:sp>
      <p:pic>
        <p:nvPicPr>
          <p:cNvPr id="7" name="Picture 6">
            <a:extLst>
              <a:ext uri="{FF2B5EF4-FFF2-40B4-BE49-F238E27FC236}">
                <a16:creationId xmlns:a16="http://schemas.microsoft.com/office/drawing/2014/main" id="{2ADDEA5B-E1CD-6302-98BE-60D645477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522" y="965974"/>
            <a:ext cx="2391938" cy="2391938"/>
          </a:xfrm>
          <a:prstGeom prst="rect">
            <a:avLst/>
          </a:prstGeom>
        </p:spPr>
      </p:pic>
      <p:pic>
        <p:nvPicPr>
          <p:cNvPr id="8" name="Picture 7">
            <a:extLst>
              <a:ext uri="{FF2B5EF4-FFF2-40B4-BE49-F238E27FC236}">
                <a16:creationId xmlns:a16="http://schemas.microsoft.com/office/drawing/2014/main" id="{D19AC2D6-AEEE-ED16-69F5-C12CD7991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520" y="1883266"/>
            <a:ext cx="1781175" cy="2676525"/>
          </a:xfrm>
          <a:prstGeom prst="rect">
            <a:avLst/>
          </a:prstGeom>
        </p:spPr>
      </p:pic>
    </p:spTree>
    <p:extLst>
      <p:ext uri="{BB962C8B-B14F-4D97-AF65-F5344CB8AC3E}">
        <p14:creationId xmlns:p14="http://schemas.microsoft.com/office/powerpoint/2010/main" val="392729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AD6B-B291-CD20-A7F1-6778E7C9E2C6}"/>
              </a:ext>
            </a:extLst>
          </p:cNvPr>
          <p:cNvSpPr>
            <a:spLocks noGrp="1"/>
          </p:cNvSpPr>
          <p:nvPr>
            <p:ph type="title"/>
          </p:nvPr>
        </p:nvSpPr>
        <p:spPr/>
        <p:txBody>
          <a:bodyPr/>
          <a:lstStyle/>
          <a:p>
            <a:r>
              <a:rPr lang="en-GB" dirty="0" err="1"/>
              <a:t>SuperHero</a:t>
            </a:r>
            <a:r>
              <a:rPr lang="en-GB" dirty="0"/>
              <a:t> Code</a:t>
            </a:r>
          </a:p>
        </p:txBody>
      </p:sp>
      <p:sp>
        <p:nvSpPr>
          <p:cNvPr id="3" name="Content Placeholder 2">
            <a:extLst>
              <a:ext uri="{FF2B5EF4-FFF2-40B4-BE49-F238E27FC236}">
                <a16:creationId xmlns:a16="http://schemas.microsoft.com/office/drawing/2014/main" id="{23502F6E-95A7-7D16-BCE0-A12F9DA949D7}"/>
              </a:ext>
            </a:extLst>
          </p:cNvPr>
          <p:cNvSpPr>
            <a:spLocks noGrp="1"/>
          </p:cNvSpPr>
          <p:nvPr>
            <p:ph sz="half" idx="1"/>
          </p:nvPr>
        </p:nvSpPr>
        <p:spPr>
          <a:ln>
            <a:solidFill>
              <a:schemeClr val="accent1"/>
            </a:solidFill>
          </a:ln>
        </p:spPr>
        <p:txBody>
          <a:bodyPr>
            <a:normAutofit fontScale="55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from </a:t>
            </a:r>
            <a:r>
              <a:rPr lang="en-GB" dirty="0" err="1">
                <a:solidFill>
                  <a:srgbClr val="080808"/>
                </a:solidFill>
                <a:effectLst/>
                <a:latin typeface="Consolas" panose="020B0609020204030204" pitchFamily="49" charset="0"/>
                <a:cs typeface="Consolas" panose="020B0609020204030204" pitchFamily="49" charset="0"/>
              </a:rPr>
              <a:t>abc</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import </a:t>
            </a:r>
            <a:r>
              <a:rPr lang="en-GB" dirty="0">
                <a:solidFill>
                  <a:srgbClr val="080808"/>
                </a:solidFill>
                <a:effectLst/>
                <a:latin typeface="Consolas" panose="020B0609020204030204" pitchFamily="49" charset="0"/>
                <a:cs typeface="Consolas" panose="020B0609020204030204" pitchFamily="49" charset="0"/>
              </a:rPr>
              <a:t>ABC, </a:t>
            </a:r>
            <a:r>
              <a:rPr lang="en-GB" dirty="0" err="1">
                <a:solidFill>
                  <a:srgbClr val="080808"/>
                </a:solidFill>
                <a:effectLst/>
                <a:latin typeface="Consolas" panose="020B0609020204030204" pitchFamily="49" charset="0"/>
                <a:cs typeface="Consolas" panose="020B0609020204030204" pitchFamily="49" charset="0"/>
              </a:rPr>
              <a:t>abstractmethod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Abstract base class </a:t>
            </a:r>
            <a:r>
              <a:rPr lang="en-GB" i="1" dirty="0" err="1">
                <a:solidFill>
                  <a:srgbClr val="8C8C8C"/>
                </a:solidFill>
                <a:effectLst/>
                <a:latin typeface="Consolas" panose="020B0609020204030204" pitchFamily="49" charset="0"/>
                <a:cs typeface="Consolas" panose="020B0609020204030204" pitchFamily="49" charset="0"/>
              </a:rPr>
              <a:t>SuperHero</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err="1">
                <a:solidFill>
                  <a:srgbClr val="000000"/>
                </a:solidFill>
                <a:effectLst/>
                <a:latin typeface="Consolas" panose="020B0609020204030204" pitchFamily="49" charset="0"/>
                <a:cs typeface="Consolas" panose="020B0609020204030204" pitchFamily="49" charset="0"/>
              </a:rPr>
              <a:t>SuperHero</a:t>
            </a:r>
            <a:r>
              <a:rPr lang="en-GB" dirty="0">
                <a:solidFill>
                  <a:srgbClr val="080808"/>
                </a:solidFill>
                <a:effectLst/>
                <a:latin typeface="Consolas" panose="020B0609020204030204" pitchFamily="49" charset="0"/>
                <a:cs typeface="Consolas" panose="020B0609020204030204" pitchFamily="49" charset="0"/>
              </a:rPr>
              <a:t>(ABC):</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name):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80808"/>
                </a:solidFill>
                <a:effectLst/>
                <a:latin typeface="Consolas" panose="020B0609020204030204" pitchFamily="49" charset="0"/>
                <a:cs typeface="Consolas" panose="020B0609020204030204" pitchFamily="49" charset="0"/>
              </a:rPr>
              <a:t> = name</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9E880D"/>
                </a:solidFill>
                <a:effectLst/>
                <a:latin typeface="Consolas" panose="020B0609020204030204" pitchFamily="49" charset="0"/>
                <a:cs typeface="Consolas" panose="020B0609020204030204" pitchFamily="49" charset="0"/>
              </a:rPr>
              <a:t>@</a:t>
            </a:r>
            <a:r>
              <a:rPr lang="en-GB" dirty="0" err="1">
                <a:solidFill>
                  <a:srgbClr val="9E880D"/>
                </a:solidFill>
                <a:effectLst/>
                <a:latin typeface="Consolas" panose="020B0609020204030204" pitchFamily="49" charset="0"/>
                <a:cs typeface="Consolas" panose="020B0609020204030204" pitchFamily="49" charset="0"/>
              </a:rPr>
              <a:t>abstractmethod</a:t>
            </a:r>
            <a:br>
              <a:rPr lang="en-GB" dirty="0">
                <a:solidFill>
                  <a:srgbClr val="9E880D"/>
                </a:solidFill>
                <a:effectLst/>
                <a:latin typeface="Consolas" panose="020B0609020204030204" pitchFamily="49" charset="0"/>
                <a:cs typeface="Consolas" panose="020B0609020204030204" pitchFamily="49" charset="0"/>
              </a:rPr>
            </a:br>
            <a:r>
              <a:rPr lang="en-GB" dirty="0">
                <a:solidFill>
                  <a:srgbClr val="9E880D"/>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err="1">
                <a:solidFill>
                  <a:srgbClr val="00627A"/>
                </a:solidFill>
                <a:effectLst/>
                <a:latin typeface="Consolas" panose="020B0609020204030204" pitchFamily="49" charset="0"/>
                <a:cs typeface="Consolas" panose="020B0609020204030204" pitchFamily="49" charset="0"/>
              </a:rPr>
              <a:t>suit_up</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pass</a:t>
            </a:r>
            <a:br>
              <a:rPr lang="en-GB" dirty="0">
                <a:solidFill>
                  <a:srgbClr val="0033B3"/>
                </a:solidFill>
                <a:effectLst/>
                <a:latin typeface="Consolas" panose="020B0609020204030204" pitchFamily="49" charset="0"/>
                <a:cs typeface="Consolas" panose="020B0609020204030204" pitchFamily="49" charset="0"/>
              </a:rPr>
            </a:br>
            <a:br>
              <a:rPr lang="en-GB" dirty="0">
                <a:solidFill>
                  <a:srgbClr val="0033B3"/>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    </a:t>
            </a:r>
            <a:r>
              <a:rPr lang="en-GB" dirty="0">
                <a:solidFill>
                  <a:srgbClr val="9E880D"/>
                </a:solidFill>
                <a:effectLst/>
                <a:latin typeface="Consolas" panose="020B0609020204030204" pitchFamily="49" charset="0"/>
                <a:cs typeface="Consolas" panose="020B0609020204030204" pitchFamily="49" charset="0"/>
              </a:rPr>
              <a:t>@</a:t>
            </a:r>
            <a:r>
              <a:rPr lang="en-GB" dirty="0" err="1">
                <a:solidFill>
                  <a:srgbClr val="9E880D"/>
                </a:solidFill>
                <a:effectLst/>
                <a:latin typeface="Consolas" panose="020B0609020204030204" pitchFamily="49" charset="0"/>
                <a:cs typeface="Consolas" panose="020B0609020204030204" pitchFamily="49" charset="0"/>
              </a:rPr>
              <a:t>abstractmethod</a:t>
            </a:r>
            <a:br>
              <a:rPr lang="en-GB" dirty="0">
                <a:solidFill>
                  <a:srgbClr val="9E880D"/>
                </a:solidFill>
                <a:effectLst/>
                <a:latin typeface="Consolas" panose="020B0609020204030204" pitchFamily="49" charset="0"/>
                <a:cs typeface="Consolas" panose="020B0609020204030204" pitchFamily="49" charset="0"/>
              </a:rPr>
            </a:br>
            <a:r>
              <a:rPr lang="en-GB" dirty="0">
                <a:solidFill>
                  <a:srgbClr val="9E880D"/>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err="1">
                <a:solidFill>
                  <a:srgbClr val="00627A"/>
                </a:solidFill>
                <a:effectLst/>
                <a:latin typeface="Consolas" panose="020B0609020204030204" pitchFamily="49" charset="0"/>
                <a:cs typeface="Consolas" panose="020B0609020204030204" pitchFamily="49" charset="0"/>
              </a:rPr>
              <a:t>rescue_world</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pass</a:t>
            </a:r>
            <a:endParaRPr lang="en-GB" dirty="0">
              <a:solidFill>
                <a:srgbClr val="080808"/>
              </a:solidFill>
              <a:effectLst/>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A654ADE7-F8E2-E9C0-A445-B509661C6BD3}"/>
              </a:ext>
            </a:extLst>
          </p:cNvPr>
          <p:cNvSpPr>
            <a:spLocks noGrp="1"/>
          </p:cNvSpPr>
          <p:nvPr>
            <p:ph sz="half" idx="2"/>
          </p:nvPr>
        </p:nvSpPr>
        <p:spPr/>
        <p:txBody>
          <a:bodyPr>
            <a:noAutofit/>
          </a:bodyPr>
          <a:lstStyle/>
          <a:p>
            <a:r>
              <a:rPr lang="en-GB" sz="1600" dirty="0"/>
              <a:t>Import of the abstract functionality</a:t>
            </a:r>
          </a:p>
          <a:p>
            <a:r>
              <a:rPr lang="en-GB" sz="1600" dirty="0"/>
              <a:t>The </a:t>
            </a:r>
            <a:r>
              <a:rPr lang="en-GB" sz="1600" dirty="0" err="1"/>
              <a:t>SuperHero</a:t>
            </a:r>
            <a:r>
              <a:rPr lang="en-GB" sz="1600" dirty="0"/>
              <a:t> class inherits from ABC with facilitates the abstract class structure functionality.</a:t>
            </a:r>
          </a:p>
          <a:p>
            <a:r>
              <a:rPr lang="en-GB" sz="1600" dirty="0"/>
              <a:t>Two methods are provided that have a decorator in the line above them.</a:t>
            </a:r>
          </a:p>
          <a:p>
            <a:r>
              <a:rPr lang="en-GB" sz="1600" dirty="0"/>
              <a:t>@</a:t>
            </a:r>
            <a:r>
              <a:rPr lang="en-GB" sz="1600" dirty="0" err="1"/>
              <a:t>abstractmethod</a:t>
            </a:r>
            <a:r>
              <a:rPr lang="en-GB" sz="1600" dirty="0"/>
              <a:t> needs to be directly in the line above it, without any space lines for this to work.</a:t>
            </a:r>
          </a:p>
          <a:p>
            <a:r>
              <a:rPr lang="en-GB" sz="1600" dirty="0"/>
              <a:t>Neither method has any implementation logic.</a:t>
            </a:r>
          </a:p>
        </p:txBody>
      </p:sp>
      <p:sp>
        <p:nvSpPr>
          <p:cNvPr id="5" name="Slide Number Placeholder 4">
            <a:extLst>
              <a:ext uri="{FF2B5EF4-FFF2-40B4-BE49-F238E27FC236}">
                <a16:creationId xmlns:a16="http://schemas.microsoft.com/office/drawing/2014/main" id="{6765676C-8F36-EDE8-89BF-E993E7E78E1B}"/>
              </a:ext>
            </a:extLst>
          </p:cNvPr>
          <p:cNvSpPr>
            <a:spLocks noGrp="1"/>
          </p:cNvSpPr>
          <p:nvPr>
            <p:ph type="sldNum" sz="quarter" idx="12"/>
          </p:nvPr>
        </p:nvSpPr>
        <p:spPr/>
        <p:txBody>
          <a:bodyPr/>
          <a:lstStyle/>
          <a:p>
            <a:fld id="{1AE971F0-0CD2-4C47-8087-EBCE9716EA84}" type="slidenum">
              <a:rPr lang="en-GB" smtClean="0"/>
              <a:t>22</a:t>
            </a:fld>
            <a:endParaRPr lang="en-GB"/>
          </a:p>
        </p:txBody>
      </p:sp>
    </p:spTree>
    <p:extLst>
      <p:ext uri="{BB962C8B-B14F-4D97-AF65-F5344CB8AC3E}">
        <p14:creationId xmlns:p14="http://schemas.microsoft.com/office/powerpoint/2010/main" val="32123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7885-3518-D123-6805-3835B50409C8}"/>
              </a:ext>
            </a:extLst>
          </p:cNvPr>
          <p:cNvSpPr>
            <a:spLocks noGrp="1"/>
          </p:cNvSpPr>
          <p:nvPr>
            <p:ph type="title"/>
          </p:nvPr>
        </p:nvSpPr>
        <p:spPr/>
        <p:txBody>
          <a:bodyPr/>
          <a:lstStyle/>
          <a:p>
            <a:r>
              <a:rPr lang="en-GB" dirty="0" err="1"/>
              <a:t>BatMan</a:t>
            </a:r>
            <a:r>
              <a:rPr lang="en-GB" dirty="0"/>
              <a:t> Code</a:t>
            </a:r>
          </a:p>
        </p:txBody>
      </p:sp>
      <p:sp>
        <p:nvSpPr>
          <p:cNvPr id="3" name="Content Placeholder 2">
            <a:extLst>
              <a:ext uri="{FF2B5EF4-FFF2-40B4-BE49-F238E27FC236}">
                <a16:creationId xmlns:a16="http://schemas.microsoft.com/office/drawing/2014/main" id="{06DF37A0-29D9-84A4-BDF8-954827B3CCE3}"/>
              </a:ext>
            </a:extLst>
          </p:cNvPr>
          <p:cNvSpPr>
            <a:spLocks noGrp="1"/>
          </p:cNvSpPr>
          <p:nvPr>
            <p:ph sz="half" idx="1"/>
          </p:nvPr>
        </p:nvSpPr>
        <p:spPr>
          <a:ln>
            <a:solidFill>
              <a:schemeClr val="accent1"/>
            </a:solidFill>
          </a:ln>
        </p:spPr>
        <p:txBody>
          <a:bodyPr>
            <a:normAutofit/>
          </a:bodyPr>
          <a:lstStyle/>
          <a:p>
            <a:pPr marL="0" indent="0">
              <a:buNone/>
            </a:pPr>
            <a:r>
              <a:rPr lang="en-GB" sz="1600" i="1" dirty="0">
                <a:solidFill>
                  <a:srgbClr val="8C8C8C"/>
                </a:solidFill>
                <a:effectLst/>
                <a:latin typeface="Consolas" panose="020B0609020204030204" pitchFamily="49" charset="0"/>
                <a:cs typeface="Consolas" panose="020B0609020204030204" pitchFamily="49" charset="0"/>
              </a:rPr>
              <a:t># Concrete class </a:t>
            </a:r>
            <a:r>
              <a:rPr lang="en-GB" sz="1600" i="1" dirty="0" err="1">
                <a:solidFill>
                  <a:srgbClr val="8C8C8C"/>
                </a:solidFill>
                <a:effectLst/>
                <a:latin typeface="Consolas" panose="020B0609020204030204" pitchFamily="49" charset="0"/>
                <a:cs typeface="Consolas" panose="020B0609020204030204" pitchFamily="49" charset="0"/>
              </a:rPr>
              <a:t>BatMan</a:t>
            </a:r>
            <a:br>
              <a:rPr lang="en-GB" sz="1600" i="1" dirty="0">
                <a:solidFill>
                  <a:srgbClr val="8C8C8C"/>
                </a:solidFill>
                <a:effectLst/>
                <a:latin typeface="Consolas" panose="020B0609020204030204" pitchFamily="49" charset="0"/>
                <a:cs typeface="Consolas" panose="020B0609020204030204" pitchFamily="49" charset="0"/>
              </a:rPr>
            </a:b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err="1">
                <a:solidFill>
                  <a:srgbClr val="000000"/>
                </a:solidFill>
                <a:effectLst/>
                <a:latin typeface="Consolas" panose="020B0609020204030204" pitchFamily="49" charset="0"/>
                <a:cs typeface="Consolas" panose="020B0609020204030204" pitchFamily="49" charset="0"/>
              </a:rPr>
              <a:t>BatMan</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SuperHero</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err="1">
                <a:solidFill>
                  <a:srgbClr val="00627A"/>
                </a:solidFill>
                <a:effectLst/>
                <a:latin typeface="Consolas" panose="020B0609020204030204" pitchFamily="49" charset="0"/>
                <a:cs typeface="Consolas" panose="020B0609020204030204" pitchFamily="49" charset="0"/>
              </a:rPr>
              <a:t>suit_up</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return </a:t>
            </a:r>
            <a:r>
              <a:rPr lang="en-GB" sz="1600" dirty="0">
                <a:solidFill>
                  <a:srgbClr val="067D17"/>
                </a:solidFill>
                <a:effectLst/>
                <a:latin typeface="Consolas" panose="020B0609020204030204" pitchFamily="49" charset="0"/>
                <a:cs typeface="Consolas" panose="020B0609020204030204" pitchFamily="49" charset="0"/>
              </a:rPr>
              <a:t>f"</a:t>
            </a:r>
            <a:r>
              <a:rPr lang="en-GB" sz="1600" dirty="0">
                <a:solidFill>
                  <a:srgbClr val="0037A6"/>
                </a:solidFill>
                <a:effectLst/>
                <a:latin typeface="Consolas" panose="020B0609020204030204" pitchFamily="49" charset="0"/>
                <a:cs typeface="Consolas" panose="020B0609020204030204" pitchFamily="49" charset="0"/>
              </a:rPr>
              <a:t>{</a:t>
            </a:r>
            <a:r>
              <a:rPr lang="en-GB" sz="1600" dirty="0" err="1">
                <a:solidFill>
                  <a:srgbClr val="94558D"/>
                </a:solidFill>
                <a:effectLst/>
                <a:latin typeface="Consolas" panose="020B0609020204030204" pitchFamily="49" charset="0"/>
                <a:cs typeface="Consolas" panose="020B0609020204030204" pitchFamily="49" charset="0"/>
              </a:rPr>
              <a:t>self</a:t>
            </a:r>
            <a:r>
              <a:rPr lang="en-GB" sz="1600" dirty="0" err="1">
                <a:solidFill>
                  <a:srgbClr val="080808"/>
                </a:solidFill>
                <a:effectLst/>
                <a:latin typeface="Consolas" panose="020B0609020204030204" pitchFamily="49" charset="0"/>
                <a:cs typeface="Consolas" panose="020B0609020204030204" pitchFamily="49" charset="0"/>
              </a:rPr>
              <a:t>.name</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 suits up as” 	” Batman."</a:t>
            </a:r>
            <a:br>
              <a:rPr lang="en-GB" sz="1600" dirty="0">
                <a:solidFill>
                  <a:srgbClr val="067D17"/>
                </a:solidFill>
                <a:effectLst/>
                <a:latin typeface="Consolas" panose="020B0609020204030204" pitchFamily="49" charset="0"/>
                <a:cs typeface="Consolas" panose="020B0609020204030204" pitchFamily="49" charset="0"/>
              </a:rPr>
            </a:br>
            <a:br>
              <a:rPr lang="en-GB" sz="1600" dirty="0">
                <a:solidFill>
                  <a:srgbClr val="067D17"/>
                </a:solidFill>
                <a:effectLst/>
                <a:latin typeface="Consolas" panose="020B0609020204030204" pitchFamily="49" charset="0"/>
                <a:cs typeface="Consolas" panose="020B0609020204030204" pitchFamily="49" charset="0"/>
              </a:rPr>
            </a:br>
            <a:r>
              <a:rPr lang="en-GB" sz="1600" dirty="0">
                <a:solidFill>
                  <a:srgbClr val="067D17"/>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err="1">
                <a:solidFill>
                  <a:srgbClr val="00627A"/>
                </a:solidFill>
                <a:effectLst/>
                <a:latin typeface="Consolas" panose="020B0609020204030204" pitchFamily="49" charset="0"/>
                <a:cs typeface="Consolas" panose="020B0609020204030204" pitchFamily="49" charset="0"/>
              </a:rPr>
              <a:t>rescue_world</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return </a:t>
            </a:r>
            <a:r>
              <a:rPr lang="en-GB" sz="1600" dirty="0">
                <a:solidFill>
                  <a:srgbClr val="067D17"/>
                </a:solidFill>
                <a:effectLst/>
                <a:latin typeface="Consolas" panose="020B0609020204030204" pitchFamily="49" charset="0"/>
                <a:cs typeface="Consolas" panose="020B0609020204030204" pitchFamily="49" charset="0"/>
              </a:rPr>
              <a:t>f"</a:t>
            </a:r>
            <a:r>
              <a:rPr lang="en-GB" sz="1600" dirty="0">
                <a:solidFill>
                  <a:srgbClr val="0037A6"/>
                </a:solidFill>
                <a:effectLst/>
                <a:latin typeface="Consolas" panose="020B0609020204030204" pitchFamily="49" charset="0"/>
                <a:cs typeface="Consolas" panose="020B0609020204030204" pitchFamily="49" charset="0"/>
              </a:rPr>
              <a:t>{</a:t>
            </a:r>
            <a:r>
              <a:rPr lang="en-GB" sz="1600" dirty="0" err="1">
                <a:solidFill>
                  <a:srgbClr val="94558D"/>
                </a:solidFill>
                <a:effectLst/>
                <a:latin typeface="Consolas" panose="020B0609020204030204" pitchFamily="49" charset="0"/>
                <a:cs typeface="Consolas" panose="020B0609020204030204" pitchFamily="49" charset="0"/>
              </a:rPr>
              <a:t>self</a:t>
            </a:r>
            <a:r>
              <a:rPr lang="en-GB" sz="1600" dirty="0" err="1">
                <a:solidFill>
                  <a:srgbClr val="080808"/>
                </a:solidFill>
                <a:effectLst/>
                <a:latin typeface="Consolas" panose="020B0609020204030204" pitchFamily="49" charset="0"/>
                <a:cs typeface="Consolas" panose="020B0609020204030204" pitchFamily="49" charset="0"/>
              </a:rPr>
              <a:t>.name</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 saves the “ 	“world as Batman."</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670F6A64-535A-04D6-81A4-40C1A28E35B5}"/>
              </a:ext>
            </a:extLst>
          </p:cNvPr>
          <p:cNvSpPr>
            <a:spLocks noGrp="1"/>
          </p:cNvSpPr>
          <p:nvPr>
            <p:ph sz="half" idx="2"/>
          </p:nvPr>
        </p:nvSpPr>
        <p:spPr/>
        <p:txBody>
          <a:bodyPr>
            <a:normAutofit/>
          </a:bodyPr>
          <a:lstStyle/>
          <a:p>
            <a:r>
              <a:rPr lang="en-GB" sz="2000" dirty="0" err="1"/>
              <a:t>BatMan</a:t>
            </a:r>
            <a:r>
              <a:rPr lang="en-GB" sz="2000" dirty="0"/>
              <a:t> inherits from </a:t>
            </a:r>
            <a:r>
              <a:rPr lang="en-GB" sz="2000" dirty="0" err="1"/>
              <a:t>SuperHero</a:t>
            </a:r>
            <a:r>
              <a:rPr lang="en-GB" sz="2000" dirty="0"/>
              <a:t>.</a:t>
            </a:r>
          </a:p>
          <a:p>
            <a:r>
              <a:rPr lang="en-GB" sz="2000" dirty="0"/>
              <a:t>The two methods must appear inside the class. You don’t have to provide method logic, but the interpreter will check if they are mentioned in the class. Ideally, you provide logic for all subclass’s methods.</a:t>
            </a:r>
          </a:p>
        </p:txBody>
      </p:sp>
      <p:sp>
        <p:nvSpPr>
          <p:cNvPr id="5" name="Slide Number Placeholder 4">
            <a:extLst>
              <a:ext uri="{FF2B5EF4-FFF2-40B4-BE49-F238E27FC236}">
                <a16:creationId xmlns:a16="http://schemas.microsoft.com/office/drawing/2014/main" id="{9FD2A8B6-FF4D-DA02-21B7-DFA2F73FC831}"/>
              </a:ext>
            </a:extLst>
          </p:cNvPr>
          <p:cNvSpPr>
            <a:spLocks noGrp="1"/>
          </p:cNvSpPr>
          <p:nvPr>
            <p:ph type="sldNum" sz="quarter" idx="12"/>
          </p:nvPr>
        </p:nvSpPr>
        <p:spPr/>
        <p:txBody>
          <a:bodyPr/>
          <a:lstStyle/>
          <a:p>
            <a:fld id="{1AE971F0-0CD2-4C47-8087-EBCE9716EA84}" type="slidenum">
              <a:rPr lang="en-GB" smtClean="0"/>
              <a:t>23</a:t>
            </a:fld>
            <a:endParaRPr lang="en-GB"/>
          </a:p>
        </p:txBody>
      </p:sp>
    </p:spTree>
    <p:extLst>
      <p:ext uri="{BB962C8B-B14F-4D97-AF65-F5344CB8AC3E}">
        <p14:creationId xmlns:p14="http://schemas.microsoft.com/office/powerpoint/2010/main" val="1293619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12FD-2D13-CCE5-7660-8A8037673CCD}"/>
              </a:ext>
            </a:extLst>
          </p:cNvPr>
          <p:cNvSpPr>
            <a:spLocks noGrp="1"/>
          </p:cNvSpPr>
          <p:nvPr>
            <p:ph type="title"/>
          </p:nvPr>
        </p:nvSpPr>
        <p:spPr/>
        <p:txBody>
          <a:bodyPr/>
          <a:lstStyle/>
          <a:p>
            <a:r>
              <a:rPr lang="en-GB" dirty="0" err="1"/>
              <a:t>SuperMan</a:t>
            </a:r>
            <a:r>
              <a:rPr lang="en-GB" dirty="0"/>
              <a:t> Code</a:t>
            </a:r>
          </a:p>
        </p:txBody>
      </p:sp>
      <p:sp>
        <p:nvSpPr>
          <p:cNvPr id="3" name="Content Placeholder 2">
            <a:extLst>
              <a:ext uri="{FF2B5EF4-FFF2-40B4-BE49-F238E27FC236}">
                <a16:creationId xmlns:a16="http://schemas.microsoft.com/office/drawing/2014/main" id="{D4F8EB2A-D9F6-AE08-5063-C453A25D31C2}"/>
              </a:ext>
            </a:extLst>
          </p:cNvPr>
          <p:cNvSpPr>
            <a:spLocks noGrp="1"/>
          </p:cNvSpPr>
          <p:nvPr>
            <p:ph sz="half" idx="1"/>
          </p:nvPr>
        </p:nvSpPr>
        <p:spPr>
          <a:ln>
            <a:solidFill>
              <a:schemeClr val="accent1"/>
            </a:solidFill>
          </a:ln>
        </p:spPr>
        <p:txBody>
          <a:bodyPr>
            <a:normAutofit fontScale="77500" lnSpcReduction="20000"/>
          </a:bodyPr>
          <a:lstStyle/>
          <a:p>
            <a:pPr marL="0" indent="0">
              <a:buNone/>
            </a:pPr>
            <a:r>
              <a:rPr lang="en-GB" sz="2000" i="1" dirty="0">
                <a:solidFill>
                  <a:srgbClr val="8C8C8C"/>
                </a:solidFill>
                <a:effectLst/>
                <a:latin typeface="Consolas" panose="020B0609020204030204" pitchFamily="49" charset="0"/>
                <a:cs typeface="Consolas" panose="020B0609020204030204" pitchFamily="49" charset="0"/>
              </a:rPr>
              <a:t># Concrete class </a:t>
            </a:r>
            <a:r>
              <a:rPr lang="en-GB" sz="2000" i="1" dirty="0" err="1">
                <a:solidFill>
                  <a:srgbClr val="8C8C8C"/>
                </a:solidFill>
                <a:effectLst/>
                <a:latin typeface="Consolas" panose="020B0609020204030204" pitchFamily="49" charset="0"/>
                <a:cs typeface="Consolas" panose="020B0609020204030204" pitchFamily="49" charset="0"/>
              </a:rPr>
              <a:t>SuperMan</a:t>
            </a:r>
            <a:br>
              <a:rPr lang="en-GB" sz="2000" i="1" dirty="0">
                <a:solidFill>
                  <a:srgbClr val="8C8C8C"/>
                </a:solidFill>
                <a:effectLst/>
                <a:latin typeface="Consolas" panose="020B0609020204030204" pitchFamily="49" charset="0"/>
                <a:cs typeface="Consolas" panose="020B0609020204030204" pitchFamily="49" charset="0"/>
              </a:rPr>
            </a:br>
            <a:r>
              <a:rPr lang="en-GB" sz="2000" dirty="0">
                <a:solidFill>
                  <a:srgbClr val="0033B3"/>
                </a:solidFill>
                <a:effectLst/>
                <a:latin typeface="Consolas" panose="020B0609020204030204" pitchFamily="49" charset="0"/>
                <a:cs typeface="Consolas" panose="020B0609020204030204" pitchFamily="49" charset="0"/>
              </a:rPr>
              <a:t>class </a:t>
            </a:r>
            <a:r>
              <a:rPr lang="en-GB" sz="2000" dirty="0" err="1">
                <a:solidFill>
                  <a:srgbClr val="000000"/>
                </a:solidFill>
                <a:effectLst/>
                <a:latin typeface="Consolas" panose="020B0609020204030204" pitchFamily="49" charset="0"/>
                <a:cs typeface="Consolas" panose="020B0609020204030204" pitchFamily="49" charset="0"/>
              </a:rPr>
              <a:t>SuperMan</a:t>
            </a:r>
            <a:r>
              <a:rPr lang="en-GB" sz="2000" dirty="0">
                <a:solidFill>
                  <a:srgbClr val="080808"/>
                </a:solidFill>
                <a:effectLst/>
                <a:latin typeface="Consolas" panose="020B0609020204030204" pitchFamily="49" charset="0"/>
                <a:cs typeface="Consolas" panose="020B0609020204030204" pitchFamily="49" charset="0"/>
              </a:rPr>
              <a:t>(</a:t>
            </a:r>
            <a:r>
              <a:rPr lang="en-GB" sz="2000" dirty="0" err="1">
                <a:solidFill>
                  <a:srgbClr val="080808"/>
                </a:solidFill>
                <a:effectLst/>
                <a:latin typeface="Consolas" panose="020B0609020204030204" pitchFamily="49" charset="0"/>
                <a:cs typeface="Consolas" panose="020B0609020204030204" pitchFamily="49" charset="0"/>
              </a:rPr>
              <a:t>SuperHero</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def </a:t>
            </a:r>
            <a:r>
              <a:rPr lang="en-GB" sz="2000" dirty="0" err="1">
                <a:solidFill>
                  <a:srgbClr val="00627A"/>
                </a:solidFill>
                <a:effectLst/>
                <a:latin typeface="Consolas" panose="020B0609020204030204" pitchFamily="49" charset="0"/>
                <a:cs typeface="Consolas" panose="020B0609020204030204" pitchFamily="49" charset="0"/>
              </a:rPr>
              <a:t>suit_up</a:t>
            </a:r>
            <a:r>
              <a:rPr lang="en-GB" sz="2000" dirty="0">
                <a:solidFill>
                  <a:srgbClr val="080808"/>
                </a:solidFill>
                <a:effectLst/>
                <a:latin typeface="Consolas" panose="020B0609020204030204" pitchFamily="49" charset="0"/>
                <a:cs typeface="Consolas" panose="020B0609020204030204" pitchFamily="49" charset="0"/>
              </a:rPr>
              <a:t>(</a:t>
            </a:r>
            <a:r>
              <a:rPr lang="en-GB" sz="2000" dirty="0">
                <a:solidFill>
                  <a:srgbClr val="94558D"/>
                </a:solidFill>
                <a:effectLst/>
                <a:latin typeface="Consolas" panose="020B0609020204030204" pitchFamily="49" charset="0"/>
                <a:cs typeface="Consolas" panose="020B0609020204030204" pitchFamily="49" charset="0"/>
              </a:rPr>
              <a:t>self</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return </a:t>
            </a:r>
            <a:r>
              <a:rPr lang="en-GB" sz="2000" dirty="0">
                <a:solidFill>
                  <a:srgbClr val="067D17"/>
                </a:solidFill>
                <a:effectLst/>
                <a:latin typeface="Consolas" panose="020B0609020204030204" pitchFamily="49" charset="0"/>
                <a:cs typeface="Consolas" panose="020B0609020204030204" pitchFamily="49" charset="0"/>
              </a:rPr>
              <a:t>f"</a:t>
            </a:r>
            <a:r>
              <a:rPr lang="en-GB" sz="2000" dirty="0">
                <a:solidFill>
                  <a:srgbClr val="0037A6"/>
                </a:solidFill>
                <a:effectLst/>
                <a:latin typeface="Consolas" panose="020B0609020204030204" pitchFamily="49" charset="0"/>
                <a:cs typeface="Consolas" panose="020B0609020204030204" pitchFamily="49" charset="0"/>
              </a:rPr>
              <a:t>{</a:t>
            </a:r>
            <a:r>
              <a:rPr lang="en-GB" sz="2000" dirty="0" err="1">
                <a:solidFill>
                  <a:srgbClr val="94558D"/>
                </a:solidFill>
                <a:effectLst/>
                <a:latin typeface="Consolas" panose="020B0609020204030204" pitchFamily="49" charset="0"/>
                <a:cs typeface="Consolas" panose="020B0609020204030204" pitchFamily="49" charset="0"/>
              </a:rPr>
              <a:t>self</a:t>
            </a:r>
            <a:r>
              <a:rPr lang="en-GB" sz="2000" dirty="0" err="1">
                <a:solidFill>
                  <a:srgbClr val="080808"/>
                </a:solidFill>
                <a:effectLst/>
                <a:latin typeface="Consolas" panose="020B0609020204030204" pitchFamily="49" charset="0"/>
                <a:cs typeface="Consolas" panose="020B0609020204030204" pitchFamily="49" charset="0"/>
              </a:rPr>
              <a:t>.name</a:t>
            </a:r>
            <a:r>
              <a:rPr lang="en-GB" sz="2000" dirty="0">
                <a:solidFill>
                  <a:srgbClr val="0037A6"/>
                </a:solidFill>
                <a:effectLst/>
                <a:latin typeface="Consolas" panose="020B0609020204030204" pitchFamily="49" charset="0"/>
                <a:cs typeface="Consolas" panose="020B0609020204030204" pitchFamily="49" charset="0"/>
              </a:rPr>
              <a:t>}</a:t>
            </a:r>
            <a:r>
              <a:rPr lang="en-GB" sz="2000" dirty="0">
                <a:solidFill>
                  <a:srgbClr val="067D17"/>
                </a:solidFill>
                <a:effectLst/>
                <a:latin typeface="Consolas" panose="020B0609020204030204" pitchFamily="49" charset="0"/>
                <a:cs typeface="Consolas" panose="020B0609020204030204" pitchFamily="49" charset="0"/>
              </a:rPr>
              <a:t> suits up as “ 	“Superman."</a:t>
            </a:r>
            <a:br>
              <a:rPr lang="en-GB" sz="2000" dirty="0">
                <a:solidFill>
                  <a:srgbClr val="067D17"/>
                </a:solidFill>
                <a:effectLst/>
                <a:latin typeface="Consolas" panose="020B0609020204030204" pitchFamily="49" charset="0"/>
                <a:cs typeface="Consolas" panose="020B0609020204030204" pitchFamily="49" charset="0"/>
              </a:rPr>
            </a:br>
            <a:br>
              <a:rPr lang="en-GB" sz="2000" dirty="0">
                <a:solidFill>
                  <a:srgbClr val="067D17"/>
                </a:solidFill>
                <a:effectLst/>
                <a:latin typeface="Consolas" panose="020B0609020204030204" pitchFamily="49" charset="0"/>
                <a:cs typeface="Consolas" panose="020B0609020204030204" pitchFamily="49" charset="0"/>
              </a:rPr>
            </a:br>
            <a:r>
              <a:rPr lang="en-GB" sz="2000" dirty="0">
                <a:solidFill>
                  <a:srgbClr val="067D17"/>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def </a:t>
            </a:r>
            <a:r>
              <a:rPr lang="en-GB" sz="2000" dirty="0" err="1">
                <a:solidFill>
                  <a:srgbClr val="00627A"/>
                </a:solidFill>
                <a:effectLst/>
                <a:latin typeface="Consolas" panose="020B0609020204030204" pitchFamily="49" charset="0"/>
                <a:cs typeface="Consolas" panose="020B0609020204030204" pitchFamily="49" charset="0"/>
              </a:rPr>
              <a:t>rescue_world</a:t>
            </a:r>
            <a:r>
              <a:rPr lang="en-GB" sz="2000" dirty="0">
                <a:solidFill>
                  <a:srgbClr val="080808"/>
                </a:solidFill>
                <a:effectLst/>
                <a:latin typeface="Consolas" panose="020B0609020204030204" pitchFamily="49" charset="0"/>
                <a:cs typeface="Consolas" panose="020B0609020204030204" pitchFamily="49" charset="0"/>
              </a:rPr>
              <a:t>(</a:t>
            </a:r>
            <a:r>
              <a:rPr lang="en-GB" sz="2000" dirty="0">
                <a:solidFill>
                  <a:srgbClr val="94558D"/>
                </a:solidFill>
                <a:effectLst/>
                <a:latin typeface="Consolas" panose="020B0609020204030204" pitchFamily="49" charset="0"/>
                <a:cs typeface="Consolas" panose="020B0609020204030204" pitchFamily="49" charset="0"/>
              </a:rPr>
              <a:t>self</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return </a:t>
            </a:r>
            <a:r>
              <a:rPr lang="en-GB" sz="2000" dirty="0">
                <a:solidFill>
                  <a:srgbClr val="067D17"/>
                </a:solidFill>
                <a:effectLst/>
                <a:latin typeface="Consolas" panose="020B0609020204030204" pitchFamily="49" charset="0"/>
                <a:cs typeface="Consolas" panose="020B0609020204030204" pitchFamily="49" charset="0"/>
              </a:rPr>
              <a:t>f"</a:t>
            </a:r>
            <a:r>
              <a:rPr lang="en-GB" sz="2000" dirty="0">
                <a:solidFill>
                  <a:srgbClr val="0037A6"/>
                </a:solidFill>
                <a:effectLst/>
                <a:latin typeface="Consolas" panose="020B0609020204030204" pitchFamily="49" charset="0"/>
                <a:cs typeface="Consolas" panose="020B0609020204030204" pitchFamily="49" charset="0"/>
              </a:rPr>
              <a:t>{</a:t>
            </a:r>
            <a:r>
              <a:rPr lang="en-GB" sz="2000" dirty="0" err="1">
                <a:solidFill>
                  <a:srgbClr val="94558D"/>
                </a:solidFill>
                <a:effectLst/>
                <a:latin typeface="Consolas" panose="020B0609020204030204" pitchFamily="49" charset="0"/>
                <a:cs typeface="Consolas" panose="020B0609020204030204" pitchFamily="49" charset="0"/>
              </a:rPr>
              <a:t>self</a:t>
            </a:r>
            <a:r>
              <a:rPr lang="en-GB" sz="2000" dirty="0" err="1">
                <a:solidFill>
                  <a:srgbClr val="080808"/>
                </a:solidFill>
                <a:effectLst/>
                <a:latin typeface="Consolas" panose="020B0609020204030204" pitchFamily="49" charset="0"/>
                <a:cs typeface="Consolas" panose="020B0609020204030204" pitchFamily="49" charset="0"/>
              </a:rPr>
              <a:t>.name</a:t>
            </a:r>
            <a:r>
              <a:rPr lang="en-GB" sz="2000" dirty="0">
                <a:solidFill>
                  <a:srgbClr val="0037A6"/>
                </a:solidFill>
                <a:effectLst/>
                <a:latin typeface="Consolas" panose="020B0609020204030204" pitchFamily="49" charset="0"/>
                <a:cs typeface="Consolas" panose="020B0609020204030204" pitchFamily="49" charset="0"/>
              </a:rPr>
              <a:t>}</a:t>
            </a:r>
            <a:r>
              <a:rPr lang="en-GB" sz="2000" dirty="0">
                <a:solidFill>
                  <a:srgbClr val="067D17"/>
                </a:solidFill>
                <a:effectLst/>
                <a:latin typeface="Consolas" panose="020B0609020204030204" pitchFamily="49" charset="0"/>
                <a:cs typeface="Consolas" panose="020B0609020204030204" pitchFamily="49" charset="0"/>
              </a:rPr>
              <a:t> saves the “	“world as Superman."</a:t>
            </a:r>
            <a:endParaRPr lang="en-GB" sz="2000" dirty="0">
              <a:solidFill>
                <a:srgbClr val="080808"/>
              </a:solidFill>
              <a:effectLst/>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E408B6B-AB93-D7C0-1CC4-ED4391059803}"/>
              </a:ext>
            </a:extLst>
          </p:cNvPr>
          <p:cNvSpPr>
            <a:spLocks noGrp="1"/>
          </p:cNvSpPr>
          <p:nvPr>
            <p:ph sz="half" idx="2"/>
          </p:nvPr>
        </p:nvSpPr>
        <p:spPr/>
        <p:txBody>
          <a:bodyPr>
            <a:normAutofit fontScale="77500" lnSpcReduction="20000"/>
          </a:bodyPr>
          <a:lstStyle/>
          <a:p>
            <a:r>
              <a:rPr lang="en-GB" dirty="0" err="1"/>
              <a:t>Super</a:t>
            </a:r>
            <a:r>
              <a:rPr lang="en-GB" sz="2800" dirty="0" err="1"/>
              <a:t>Man</a:t>
            </a:r>
            <a:r>
              <a:rPr lang="en-GB" sz="2800" dirty="0"/>
              <a:t> inherits from </a:t>
            </a:r>
            <a:r>
              <a:rPr lang="en-GB" sz="2800" dirty="0" err="1"/>
              <a:t>SuperHero</a:t>
            </a:r>
            <a:r>
              <a:rPr lang="en-GB" sz="2800" dirty="0"/>
              <a:t>.</a:t>
            </a:r>
          </a:p>
          <a:p>
            <a:r>
              <a:rPr lang="en-GB" sz="2800" dirty="0"/>
              <a:t>The two methods must appear inside the class. You don’t have to provide method logic, but the interpreter will check if they are mentioned in the class. Ideally, you provide logic for all subclass’s methods.</a:t>
            </a:r>
          </a:p>
        </p:txBody>
      </p:sp>
      <p:sp>
        <p:nvSpPr>
          <p:cNvPr id="5" name="Slide Number Placeholder 4">
            <a:extLst>
              <a:ext uri="{FF2B5EF4-FFF2-40B4-BE49-F238E27FC236}">
                <a16:creationId xmlns:a16="http://schemas.microsoft.com/office/drawing/2014/main" id="{5522F723-4BCB-C15E-03C5-23458EC3C5E7}"/>
              </a:ext>
            </a:extLst>
          </p:cNvPr>
          <p:cNvSpPr>
            <a:spLocks noGrp="1"/>
          </p:cNvSpPr>
          <p:nvPr>
            <p:ph type="sldNum" sz="quarter" idx="12"/>
          </p:nvPr>
        </p:nvSpPr>
        <p:spPr/>
        <p:txBody>
          <a:bodyPr/>
          <a:lstStyle/>
          <a:p>
            <a:fld id="{1AE971F0-0CD2-4C47-8087-EBCE9716EA84}" type="slidenum">
              <a:rPr lang="en-GB" smtClean="0"/>
              <a:t>24</a:t>
            </a:fld>
            <a:endParaRPr lang="en-GB"/>
          </a:p>
        </p:txBody>
      </p:sp>
    </p:spTree>
    <p:extLst>
      <p:ext uri="{BB962C8B-B14F-4D97-AF65-F5344CB8AC3E}">
        <p14:creationId xmlns:p14="http://schemas.microsoft.com/office/powerpoint/2010/main" val="332575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4F91-E72D-483C-086D-D7EA96CD298C}"/>
              </a:ext>
            </a:extLst>
          </p:cNvPr>
          <p:cNvSpPr>
            <a:spLocks noGrp="1"/>
          </p:cNvSpPr>
          <p:nvPr>
            <p:ph type="title"/>
          </p:nvPr>
        </p:nvSpPr>
        <p:spPr/>
        <p:txBody>
          <a:bodyPr/>
          <a:lstStyle/>
          <a:p>
            <a:r>
              <a:rPr lang="en-GB" dirty="0"/>
              <a:t>Creating Instances of Super </a:t>
            </a:r>
            <a:r>
              <a:rPr lang="en-GB" dirty="0" err="1"/>
              <a:t>Heros</a:t>
            </a:r>
            <a:endParaRPr lang="en-GB" dirty="0"/>
          </a:p>
        </p:txBody>
      </p:sp>
      <p:sp>
        <p:nvSpPr>
          <p:cNvPr id="3" name="Content Placeholder 2">
            <a:extLst>
              <a:ext uri="{FF2B5EF4-FFF2-40B4-BE49-F238E27FC236}">
                <a16:creationId xmlns:a16="http://schemas.microsoft.com/office/drawing/2014/main" id="{FCF16ECF-8079-BC21-890E-0E084A07FD10}"/>
              </a:ext>
            </a:extLst>
          </p:cNvPr>
          <p:cNvSpPr>
            <a:spLocks noGrp="1"/>
          </p:cNvSpPr>
          <p:nvPr>
            <p:ph sz="half" idx="1"/>
          </p:nvPr>
        </p:nvSpPr>
        <p:spPr>
          <a:ln>
            <a:solidFill>
              <a:schemeClr val="accent3"/>
            </a:solidFill>
          </a:ln>
        </p:spPr>
        <p:txBody>
          <a:bodyPr>
            <a:normAutofit fontScale="70000" lnSpcReduction="20000"/>
          </a:bodyPr>
          <a:lstStyle/>
          <a:p>
            <a:pPr marL="0" indent="0">
              <a:buNone/>
            </a:pPr>
            <a:r>
              <a:rPr lang="en-GB" i="1" dirty="0">
                <a:solidFill>
                  <a:srgbClr val="8C8C8C"/>
                </a:solidFill>
                <a:effectLst/>
                <a:latin typeface="Consolas" panose="020B0609020204030204" pitchFamily="49" charset="0"/>
                <a:cs typeface="Consolas" panose="020B0609020204030204" pitchFamily="49" charset="0"/>
              </a:rPr>
              <a:t># Create </a:t>
            </a:r>
            <a:r>
              <a:rPr lang="en-GB" i="1" dirty="0" err="1">
                <a:solidFill>
                  <a:srgbClr val="8C8C8C"/>
                </a:solidFill>
                <a:effectLst/>
                <a:latin typeface="Consolas" panose="020B0609020204030204" pitchFamily="49" charset="0"/>
                <a:cs typeface="Consolas" panose="020B0609020204030204" pitchFamily="49" charset="0"/>
              </a:rPr>
              <a:t>BatMan</a:t>
            </a:r>
            <a:r>
              <a:rPr lang="en-GB" i="1" dirty="0">
                <a:solidFill>
                  <a:srgbClr val="8C8C8C"/>
                </a:solidFill>
                <a:effectLst/>
                <a:latin typeface="Consolas" panose="020B0609020204030204" pitchFamily="49" charset="0"/>
                <a:cs typeface="Consolas" panose="020B0609020204030204" pitchFamily="49" charset="0"/>
              </a:rPr>
              <a:t> and </a:t>
            </a:r>
            <a:r>
              <a:rPr lang="en-GB" i="1" dirty="0" err="1">
                <a:solidFill>
                  <a:srgbClr val="8C8C8C"/>
                </a:solidFill>
                <a:effectLst/>
                <a:latin typeface="Consolas" panose="020B0609020204030204" pitchFamily="49" charset="0"/>
                <a:cs typeface="Consolas" panose="020B0609020204030204" pitchFamily="49" charset="0"/>
              </a:rPr>
              <a:t>SuperMan</a:t>
            </a:r>
            <a:r>
              <a:rPr lang="en-GB" i="1" dirty="0">
                <a:solidFill>
                  <a:srgbClr val="8C8C8C"/>
                </a:solidFill>
                <a:effectLst/>
                <a:latin typeface="Consolas" panose="020B0609020204030204" pitchFamily="49" charset="0"/>
                <a:cs typeface="Consolas" panose="020B0609020204030204" pitchFamily="49" charset="0"/>
              </a:rPr>
              <a:t>       # instances</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batman = </a:t>
            </a:r>
            <a:r>
              <a:rPr lang="en-GB" dirty="0" err="1">
                <a:solidFill>
                  <a:srgbClr val="080808"/>
                </a:solidFill>
                <a:effectLst/>
                <a:latin typeface="Consolas" panose="020B0609020204030204" pitchFamily="49" charset="0"/>
                <a:cs typeface="Consolas" panose="020B0609020204030204" pitchFamily="49" charset="0"/>
              </a:rPr>
              <a:t>BatMan</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"Bruce Wayne"</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superman = </a:t>
            </a:r>
            <a:r>
              <a:rPr lang="en-GB" dirty="0" err="1">
                <a:solidFill>
                  <a:srgbClr val="080808"/>
                </a:solidFill>
                <a:effectLst/>
                <a:latin typeface="Consolas" panose="020B0609020204030204" pitchFamily="49" charset="0"/>
                <a:cs typeface="Consolas" panose="020B0609020204030204" pitchFamily="49" charset="0"/>
              </a:rPr>
              <a:t>SuperMan</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"Clark Kent"</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Using the methods for each hero</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batman.suit_up</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batman.rescue_world</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superman.suit_up</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superman.rescue_world</a:t>
            </a:r>
            <a:r>
              <a:rPr lang="en-GB"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E56A9339-ED2A-FE1A-C733-A0D4351DA7F1}"/>
              </a:ext>
            </a:extLst>
          </p:cNvPr>
          <p:cNvSpPr>
            <a:spLocks noGrp="1"/>
          </p:cNvSpPr>
          <p:nvPr>
            <p:ph sz="half" idx="2"/>
          </p:nvPr>
        </p:nvSpPr>
        <p:spPr>
          <a:ln>
            <a:solidFill>
              <a:schemeClr val="accent4"/>
            </a:solidFill>
          </a:ln>
        </p:spPr>
        <p:txBody>
          <a:bodyPr>
            <a:noAutofit/>
          </a:bodyPr>
          <a:lstStyle/>
          <a:p>
            <a:pPr marL="0" indent="0">
              <a:buNone/>
            </a:pPr>
            <a:r>
              <a:rPr lang="en-GB" sz="1600" dirty="0">
                <a:latin typeface="Consolas" panose="020B0609020204030204" pitchFamily="49" charset="0"/>
                <a:cs typeface="Consolas" panose="020B0609020204030204" pitchFamily="49" charset="0"/>
              </a:rPr>
              <a:t>Bruce Wayne suits up as Batman.</a:t>
            </a:r>
          </a:p>
          <a:p>
            <a:pPr marL="0" indent="0">
              <a:buNone/>
            </a:pPr>
            <a:r>
              <a:rPr lang="en-GB" sz="1600" dirty="0">
                <a:latin typeface="Consolas" panose="020B0609020204030204" pitchFamily="49" charset="0"/>
                <a:cs typeface="Consolas" panose="020B0609020204030204" pitchFamily="49" charset="0"/>
              </a:rPr>
              <a:t>Bruce Wayne saves the world as Batman.</a:t>
            </a:r>
          </a:p>
          <a:p>
            <a:pPr marL="0" indent="0">
              <a:buNone/>
            </a:pPr>
            <a:r>
              <a:rPr lang="en-GB" sz="1600" dirty="0">
                <a:latin typeface="Consolas" panose="020B0609020204030204" pitchFamily="49" charset="0"/>
                <a:cs typeface="Consolas" panose="020B0609020204030204" pitchFamily="49" charset="0"/>
              </a:rPr>
              <a:t>Clark Kent suits up as Superman.</a:t>
            </a:r>
          </a:p>
          <a:p>
            <a:pPr marL="0" indent="0">
              <a:buNone/>
            </a:pPr>
            <a:r>
              <a:rPr lang="en-GB" sz="1600" dirty="0">
                <a:latin typeface="Consolas" panose="020B0609020204030204" pitchFamily="49" charset="0"/>
                <a:cs typeface="Consolas" panose="020B0609020204030204" pitchFamily="49" charset="0"/>
              </a:rPr>
              <a:t>Clark Kent saves the world as Superman.</a:t>
            </a:r>
          </a:p>
        </p:txBody>
      </p:sp>
      <p:sp>
        <p:nvSpPr>
          <p:cNvPr id="5" name="Slide Number Placeholder 4">
            <a:extLst>
              <a:ext uri="{FF2B5EF4-FFF2-40B4-BE49-F238E27FC236}">
                <a16:creationId xmlns:a16="http://schemas.microsoft.com/office/drawing/2014/main" id="{858765FA-259B-C92C-D328-DAFD4CBFB01C}"/>
              </a:ext>
            </a:extLst>
          </p:cNvPr>
          <p:cNvSpPr>
            <a:spLocks noGrp="1"/>
          </p:cNvSpPr>
          <p:nvPr>
            <p:ph type="sldNum" sz="quarter" idx="12"/>
          </p:nvPr>
        </p:nvSpPr>
        <p:spPr/>
        <p:txBody>
          <a:bodyPr/>
          <a:lstStyle/>
          <a:p>
            <a:fld id="{1AE971F0-0CD2-4C47-8087-EBCE9716EA84}" type="slidenum">
              <a:rPr lang="en-GB" smtClean="0"/>
              <a:t>25</a:t>
            </a:fld>
            <a:endParaRPr lang="en-GB"/>
          </a:p>
        </p:txBody>
      </p:sp>
    </p:spTree>
    <p:extLst>
      <p:ext uri="{BB962C8B-B14F-4D97-AF65-F5344CB8AC3E}">
        <p14:creationId xmlns:p14="http://schemas.microsoft.com/office/powerpoint/2010/main" val="84702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3690-6EE2-AA76-BE27-0C55FA9CFCD0}"/>
              </a:ext>
            </a:extLst>
          </p:cNvPr>
          <p:cNvSpPr>
            <a:spLocks noGrp="1"/>
          </p:cNvSpPr>
          <p:nvPr>
            <p:ph type="title"/>
          </p:nvPr>
        </p:nvSpPr>
        <p:spPr/>
        <p:txBody>
          <a:bodyPr/>
          <a:lstStyle/>
          <a:p>
            <a:r>
              <a:rPr lang="en-GB" dirty="0"/>
              <a:t>Abstract Class vs. Concrete Class</a:t>
            </a:r>
          </a:p>
        </p:txBody>
      </p:sp>
      <p:sp>
        <p:nvSpPr>
          <p:cNvPr id="3" name="Content Placeholder 2">
            <a:extLst>
              <a:ext uri="{FF2B5EF4-FFF2-40B4-BE49-F238E27FC236}">
                <a16:creationId xmlns:a16="http://schemas.microsoft.com/office/drawing/2014/main" id="{65389C1B-D74D-E494-E41F-403349B6BEE6}"/>
              </a:ext>
            </a:extLst>
          </p:cNvPr>
          <p:cNvSpPr>
            <a:spLocks noGrp="1"/>
          </p:cNvSpPr>
          <p:nvPr>
            <p:ph idx="1"/>
          </p:nvPr>
        </p:nvSpPr>
        <p:spPr/>
        <p:txBody>
          <a:bodyPr>
            <a:normAutofit fontScale="70000" lnSpcReduction="20000"/>
          </a:bodyPr>
          <a:lstStyle/>
          <a:p>
            <a:pPr marR="0" lvl="0" rtl="0"/>
            <a:r>
              <a:rPr lang="en-GB" altLang="zh-CN" b="0" i="0" u="none" strike="noStrike" kern="100" baseline="0" dirty="0">
                <a:solidFill>
                  <a:srgbClr val="000000"/>
                </a:solidFill>
                <a:ea typeface="DengXian Light" panose="02010600030101010101" pitchFamily="2" charset="-122"/>
              </a:rPr>
              <a:t>Concrete classes are fully implemented and can be instantiated as objects.</a:t>
            </a:r>
          </a:p>
          <a:p>
            <a:pPr marR="0" lvl="0" rtl="0"/>
            <a:r>
              <a:rPr lang="en-GB" altLang="zh-CN" b="0" i="0" u="none" strike="noStrike" kern="100" baseline="0" dirty="0">
                <a:solidFill>
                  <a:srgbClr val="000000"/>
                </a:solidFill>
                <a:ea typeface="DengXian Light" panose="02010600030101010101" pitchFamily="2" charset="-122"/>
              </a:rPr>
              <a:t>Abstract classes are incomplete and meant to be extended by subclasses.</a:t>
            </a:r>
          </a:p>
          <a:p>
            <a:pPr marR="0" lvl="0" rtl="0"/>
            <a:r>
              <a:rPr lang="en-GB" altLang="zh-CN" b="0" i="0" u="none" strike="noStrike" kern="100" baseline="0" dirty="0">
                <a:solidFill>
                  <a:srgbClr val="000000"/>
                </a:solidFill>
                <a:ea typeface="DengXian Light" panose="02010600030101010101" pitchFamily="2" charset="-122"/>
              </a:rPr>
              <a:t>Purpose of Abstract Classes:</a:t>
            </a:r>
          </a:p>
          <a:p>
            <a:pPr marR="0" lvl="1" rtl="0"/>
            <a:r>
              <a:rPr lang="en-GB" altLang="zh-CN" b="1" i="0" u="none" strike="noStrike" kern="100" baseline="0" dirty="0">
                <a:solidFill>
                  <a:srgbClr val="000000"/>
                </a:solidFill>
                <a:ea typeface="DengXian Light" panose="02010600030101010101" pitchFamily="2" charset="-122"/>
              </a:rPr>
              <a:t>Abstraction</a:t>
            </a:r>
            <a:r>
              <a:rPr lang="en-GB" altLang="zh-CN" b="0" i="0" u="none" strike="noStrike" kern="100" baseline="0" dirty="0">
                <a:solidFill>
                  <a:srgbClr val="000000"/>
                </a:solidFill>
                <a:ea typeface="DengXian Light" panose="02010600030101010101" pitchFamily="2" charset="-122"/>
              </a:rPr>
              <a:t>: Abstract classes help in modelling common behaviours and attributes shared by related classes.</a:t>
            </a:r>
          </a:p>
          <a:p>
            <a:pPr marR="0" lvl="1" rtl="0"/>
            <a:r>
              <a:rPr lang="en-GB" altLang="zh-CN" b="1" i="0" u="none" strike="noStrike" kern="100" baseline="0" dirty="0">
                <a:solidFill>
                  <a:srgbClr val="000000"/>
                </a:solidFill>
                <a:ea typeface="DengXian Light" panose="02010600030101010101" pitchFamily="2" charset="-122"/>
              </a:rPr>
              <a:t>Code Reusability</a:t>
            </a:r>
            <a:r>
              <a:rPr lang="en-GB" altLang="zh-CN" b="0" i="0" u="none" strike="noStrike" kern="100" baseline="0" dirty="0">
                <a:solidFill>
                  <a:srgbClr val="000000"/>
                </a:solidFill>
                <a:ea typeface="DengXian Light" panose="02010600030101010101" pitchFamily="2" charset="-122"/>
              </a:rPr>
              <a:t>: Abstract classes allow you to define common methods once and reuse them in various subclasses.</a:t>
            </a:r>
          </a:p>
          <a:p>
            <a:pPr marR="0" lvl="1" rtl="0"/>
            <a:r>
              <a:rPr lang="en-GB" altLang="zh-CN" b="1" i="0" u="none" strike="noStrike" kern="100" baseline="0" dirty="0">
                <a:solidFill>
                  <a:srgbClr val="000000"/>
                </a:solidFill>
                <a:ea typeface="DengXian Light" panose="02010600030101010101" pitchFamily="2" charset="-122"/>
              </a:rPr>
              <a:t>Ensuring Implementation</a:t>
            </a:r>
            <a:r>
              <a:rPr lang="en-GB" altLang="zh-CN" b="0" i="0" u="none" strike="noStrike" kern="100" baseline="0" dirty="0">
                <a:solidFill>
                  <a:srgbClr val="000000"/>
                </a:solidFill>
                <a:ea typeface="DengXian Light" panose="02010600030101010101" pitchFamily="2" charset="-122"/>
              </a:rPr>
              <a:t>: Abstract classes ensure that subclasses implement specific methods, enforcing a consistent structure.</a:t>
            </a:r>
          </a:p>
        </p:txBody>
      </p:sp>
      <p:sp>
        <p:nvSpPr>
          <p:cNvPr id="4" name="Slide Number Placeholder 3">
            <a:extLst>
              <a:ext uri="{FF2B5EF4-FFF2-40B4-BE49-F238E27FC236}">
                <a16:creationId xmlns:a16="http://schemas.microsoft.com/office/drawing/2014/main" id="{CDEF749E-6247-F269-7D25-1B60FB2E80D1}"/>
              </a:ext>
            </a:extLst>
          </p:cNvPr>
          <p:cNvSpPr>
            <a:spLocks noGrp="1"/>
          </p:cNvSpPr>
          <p:nvPr>
            <p:ph type="sldNum" sz="quarter" idx="12"/>
          </p:nvPr>
        </p:nvSpPr>
        <p:spPr/>
        <p:txBody>
          <a:bodyPr/>
          <a:lstStyle/>
          <a:p>
            <a:fld id="{1AE971F0-0CD2-4C47-8087-EBCE9716EA84}" type="slidenum">
              <a:rPr lang="en-GB" smtClean="0"/>
              <a:pPr/>
              <a:t>26</a:t>
            </a:fld>
            <a:endParaRPr lang="en-GB" dirty="0"/>
          </a:p>
        </p:txBody>
      </p:sp>
    </p:spTree>
    <p:extLst>
      <p:ext uri="{BB962C8B-B14F-4D97-AF65-F5344CB8AC3E}">
        <p14:creationId xmlns:p14="http://schemas.microsoft.com/office/powerpoint/2010/main" val="2086888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6A27-007D-08D2-6F2A-0D6032246A48}"/>
              </a:ext>
            </a:extLst>
          </p:cNvPr>
          <p:cNvSpPr>
            <a:spLocks noGrp="1"/>
          </p:cNvSpPr>
          <p:nvPr>
            <p:ph type="title"/>
          </p:nvPr>
        </p:nvSpPr>
        <p:spPr/>
        <p:txBody>
          <a:bodyPr/>
          <a:lstStyle/>
          <a:p>
            <a:r>
              <a:rPr lang="en-GB" dirty="0"/>
              <a:t>Creating an Abstract Class in Python</a:t>
            </a:r>
          </a:p>
        </p:txBody>
      </p:sp>
      <p:sp>
        <p:nvSpPr>
          <p:cNvPr id="3" name="Content Placeholder 2">
            <a:extLst>
              <a:ext uri="{FF2B5EF4-FFF2-40B4-BE49-F238E27FC236}">
                <a16:creationId xmlns:a16="http://schemas.microsoft.com/office/drawing/2014/main" id="{5AE3734C-C8AB-F9A0-10C1-D796BE3DC249}"/>
              </a:ext>
            </a:extLst>
          </p:cNvPr>
          <p:cNvSpPr>
            <a:spLocks noGrp="1"/>
          </p:cNvSpPr>
          <p:nvPr>
            <p:ph idx="1"/>
          </p:nvPr>
        </p:nvSpPr>
        <p:spPr/>
        <p:txBody>
          <a:bodyPr>
            <a:normAutofit fontScale="92500"/>
          </a:bodyPr>
          <a:lstStyle/>
          <a:p>
            <a:pPr marR="0" lvl="0" rtl="0"/>
            <a:r>
              <a:rPr lang="en-GB" altLang="zh-CN" sz="2000" b="0" i="0" u="none" strike="noStrike" kern="100" baseline="0" dirty="0">
                <a:solidFill>
                  <a:srgbClr val="000000"/>
                </a:solidFill>
                <a:ea typeface="DengXian Light" panose="02010600030101010101" pitchFamily="2" charset="-122"/>
              </a:rPr>
              <a:t>In Python, you can create an abstract class by importing the ABC class from the </a:t>
            </a:r>
            <a:r>
              <a:rPr lang="en-GB" altLang="zh-CN" sz="2000" b="0" i="0" u="none" strike="noStrike" kern="100" baseline="0" dirty="0" err="1">
                <a:solidFill>
                  <a:srgbClr val="000000"/>
                </a:solidFill>
                <a:ea typeface="DengXian Light" panose="02010600030101010101" pitchFamily="2" charset="-122"/>
              </a:rPr>
              <a:t>abc</a:t>
            </a:r>
            <a:r>
              <a:rPr lang="en-GB" altLang="zh-CN" sz="2000" b="0" i="0" u="none" strike="noStrike" kern="100" baseline="0" dirty="0">
                <a:solidFill>
                  <a:srgbClr val="000000"/>
                </a:solidFill>
                <a:ea typeface="DengXian Light" panose="02010600030101010101" pitchFamily="2" charset="-122"/>
              </a:rPr>
              <a:t> module.</a:t>
            </a:r>
          </a:p>
          <a:p>
            <a:pPr marR="0" lvl="0" rtl="0"/>
            <a:r>
              <a:rPr lang="en-GB" altLang="zh-CN" sz="2000" b="0" i="0" u="none" strike="noStrike" kern="100" baseline="0" dirty="0">
                <a:solidFill>
                  <a:srgbClr val="000000"/>
                </a:solidFill>
                <a:ea typeface="DengXian Light" panose="02010600030101010101" pitchFamily="2" charset="-122"/>
              </a:rPr>
              <a:t>Derive your abstract class from ABC.</a:t>
            </a:r>
          </a:p>
          <a:p>
            <a:pPr marR="0" lvl="0" rtl="0"/>
            <a:r>
              <a:rPr lang="en-GB" altLang="zh-CN" sz="2000" b="0" i="0" u="none" strike="noStrike" kern="100" baseline="0" dirty="0">
                <a:solidFill>
                  <a:srgbClr val="000000"/>
                </a:solidFill>
                <a:ea typeface="DengXian Light" panose="02010600030101010101" pitchFamily="2" charset="-122"/>
              </a:rPr>
              <a:t>Decorate methods you want to declare as abstract with @</a:t>
            </a:r>
            <a:r>
              <a:rPr lang="en-GB" altLang="zh-CN" sz="2000" b="0" i="0" u="none" strike="noStrike" kern="100" baseline="0" dirty="0" err="1">
                <a:solidFill>
                  <a:srgbClr val="000000"/>
                </a:solidFill>
                <a:ea typeface="DengXian Light" panose="02010600030101010101" pitchFamily="2" charset="-122"/>
              </a:rPr>
              <a:t>abstractmethod</a:t>
            </a:r>
            <a:r>
              <a:rPr lang="en-GB" altLang="zh-CN" sz="2000" b="0" i="0" u="none" strike="noStrike" kern="100" baseline="0" dirty="0">
                <a:solidFill>
                  <a:srgbClr val="000000"/>
                </a:solidFill>
                <a:ea typeface="DengXian Light" panose="02010600030101010101" pitchFamily="2" charset="-122"/>
              </a:rPr>
              <a:t>.</a:t>
            </a:r>
          </a:p>
          <a:p>
            <a:pPr marR="0" lvl="0" rtl="0"/>
            <a:r>
              <a:rPr lang="en-GB" altLang="zh-CN" sz="2000" b="0" i="0" u="none" strike="noStrike" kern="100" baseline="0" dirty="0">
                <a:solidFill>
                  <a:srgbClr val="000000"/>
                </a:solidFill>
                <a:ea typeface="DengXian Light" panose="02010600030101010101" pitchFamily="2" charset="-122"/>
              </a:rPr>
              <a:t>Example: Abstract Shape Class:</a:t>
            </a:r>
          </a:p>
          <a:p>
            <a:pPr marR="0" lvl="1" rtl="0"/>
            <a:r>
              <a:rPr lang="en-GB" altLang="zh-CN" sz="2000" b="0" i="0" u="none" strike="noStrike" kern="100" baseline="0" dirty="0">
                <a:solidFill>
                  <a:srgbClr val="000000"/>
                </a:solidFill>
                <a:ea typeface="DengXian Light" panose="02010600030101010101" pitchFamily="2" charset="-122"/>
              </a:rPr>
              <a:t>Consider an abstract class Shape that includes an abstract method area().</a:t>
            </a:r>
          </a:p>
          <a:p>
            <a:pPr marR="0" lvl="1" rtl="0"/>
            <a:r>
              <a:rPr lang="en-GB" altLang="zh-CN" sz="2000" b="0" i="0" u="none" strike="noStrike" kern="100" baseline="0" dirty="0">
                <a:solidFill>
                  <a:srgbClr val="000000"/>
                </a:solidFill>
                <a:ea typeface="DengXian Light" panose="02010600030101010101" pitchFamily="2" charset="-122"/>
              </a:rPr>
              <a:t>Subclasses like Circle and Rectangle must provide their implementations of area().</a:t>
            </a:r>
          </a:p>
          <a:p>
            <a:pPr marR="0" lvl="1" rtl="0"/>
            <a:r>
              <a:rPr lang="en-GB" altLang="zh-CN" sz="2000" b="0" i="0" u="none" strike="noStrike" kern="100" baseline="0" dirty="0">
                <a:solidFill>
                  <a:srgbClr val="000000"/>
                </a:solidFill>
                <a:ea typeface="DengXian Light" panose="02010600030101010101" pitchFamily="2" charset="-122"/>
              </a:rPr>
              <a:t>Abstract classes help in designing a structured class hierarchy, ensuring that all related classes follow a specific pattern while still allowing them to have unique features.</a:t>
            </a:r>
          </a:p>
        </p:txBody>
      </p:sp>
      <p:sp>
        <p:nvSpPr>
          <p:cNvPr id="4" name="Slide Number Placeholder 3">
            <a:extLst>
              <a:ext uri="{FF2B5EF4-FFF2-40B4-BE49-F238E27FC236}">
                <a16:creationId xmlns:a16="http://schemas.microsoft.com/office/drawing/2014/main" id="{05E9F8A8-D16E-3AFA-5475-4267E595A2E2}"/>
              </a:ext>
            </a:extLst>
          </p:cNvPr>
          <p:cNvSpPr>
            <a:spLocks noGrp="1"/>
          </p:cNvSpPr>
          <p:nvPr>
            <p:ph type="sldNum" sz="quarter" idx="12"/>
          </p:nvPr>
        </p:nvSpPr>
        <p:spPr/>
        <p:txBody>
          <a:bodyPr/>
          <a:lstStyle/>
          <a:p>
            <a:fld id="{1AE971F0-0CD2-4C47-8087-EBCE9716EA84}" type="slidenum">
              <a:rPr lang="en-GB" smtClean="0"/>
              <a:pPr/>
              <a:t>27</a:t>
            </a:fld>
            <a:endParaRPr lang="en-GB" dirty="0"/>
          </a:p>
        </p:txBody>
      </p:sp>
    </p:spTree>
    <p:extLst>
      <p:ext uri="{BB962C8B-B14F-4D97-AF65-F5344CB8AC3E}">
        <p14:creationId xmlns:p14="http://schemas.microsoft.com/office/powerpoint/2010/main" val="96649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32C8-12D3-F5CC-F95F-6EDA11E94374}"/>
              </a:ext>
            </a:extLst>
          </p:cNvPr>
          <p:cNvSpPr>
            <a:spLocks noGrp="1"/>
          </p:cNvSpPr>
          <p:nvPr>
            <p:ph type="title"/>
          </p:nvPr>
        </p:nvSpPr>
        <p:spPr/>
        <p:txBody>
          <a:bodyPr/>
          <a:lstStyle/>
          <a:p>
            <a:r>
              <a:rPr lang="en-GB" dirty="0"/>
              <a:t>Python Example</a:t>
            </a:r>
          </a:p>
        </p:txBody>
      </p:sp>
      <p:sp>
        <p:nvSpPr>
          <p:cNvPr id="5" name="Content Placeholder 4">
            <a:extLst>
              <a:ext uri="{FF2B5EF4-FFF2-40B4-BE49-F238E27FC236}">
                <a16:creationId xmlns:a16="http://schemas.microsoft.com/office/drawing/2014/main" id="{7CB25B5E-8AEB-C081-4B16-D99B1A2EE799}"/>
              </a:ext>
            </a:extLst>
          </p:cNvPr>
          <p:cNvSpPr>
            <a:spLocks noGrp="1"/>
          </p:cNvSpPr>
          <p:nvPr>
            <p:ph sz="half" idx="1"/>
          </p:nvPr>
        </p:nvSpPr>
        <p:spPr>
          <a:xfrm>
            <a:off x="838200" y="1341783"/>
            <a:ext cx="5181600" cy="4959626"/>
          </a:xfrm>
          <a:ln>
            <a:solidFill>
              <a:schemeClr val="accent1"/>
            </a:solidFill>
          </a:ln>
        </p:spPr>
        <p:txBody>
          <a:bodyPr>
            <a:noAutofit/>
          </a:bodyPr>
          <a:lstStyle/>
          <a:p>
            <a:pPr marL="0" indent="0">
              <a:buNone/>
            </a:pPr>
            <a:r>
              <a:rPr lang="en-GB" sz="1000" dirty="0">
                <a:solidFill>
                  <a:srgbClr val="0033B3"/>
                </a:solidFill>
                <a:effectLst/>
                <a:latin typeface="Consolas" panose="020B0609020204030204" pitchFamily="49" charset="0"/>
                <a:cs typeface="Consolas" panose="020B0609020204030204" pitchFamily="49" charset="0"/>
              </a:rPr>
              <a:t>from </a:t>
            </a:r>
            <a:r>
              <a:rPr lang="en-GB" sz="1000" dirty="0" err="1">
                <a:solidFill>
                  <a:srgbClr val="080808"/>
                </a:solidFill>
                <a:effectLst/>
                <a:latin typeface="Consolas" panose="020B0609020204030204" pitchFamily="49" charset="0"/>
                <a:cs typeface="Consolas" panose="020B0609020204030204" pitchFamily="49" charset="0"/>
              </a:rPr>
              <a:t>abc</a:t>
            </a: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import </a:t>
            </a:r>
            <a:r>
              <a:rPr lang="en-GB" sz="1000" dirty="0">
                <a:solidFill>
                  <a:srgbClr val="080808"/>
                </a:solidFill>
                <a:effectLst/>
                <a:latin typeface="Consolas" panose="020B0609020204030204" pitchFamily="49" charset="0"/>
                <a:cs typeface="Consolas" panose="020B0609020204030204" pitchFamily="49" charset="0"/>
              </a:rPr>
              <a:t>ABC, </a:t>
            </a:r>
            <a:r>
              <a:rPr lang="en-GB" sz="1000" dirty="0" err="1">
                <a:solidFill>
                  <a:srgbClr val="080808"/>
                </a:solidFill>
                <a:effectLst/>
                <a:latin typeface="Consolas" panose="020B0609020204030204" pitchFamily="49" charset="0"/>
                <a:cs typeface="Consolas" panose="020B0609020204030204" pitchFamily="49" charset="0"/>
              </a:rPr>
              <a:t>abstractmethod</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033B3"/>
                </a:solidFill>
                <a:effectLst/>
                <a:latin typeface="Consolas" panose="020B0609020204030204" pitchFamily="49" charset="0"/>
                <a:cs typeface="Consolas" panose="020B0609020204030204" pitchFamily="49" charset="0"/>
              </a:rPr>
              <a:t>import </a:t>
            </a:r>
            <a:r>
              <a:rPr lang="en-GB" sz="1000" dirty="0">
                <a:solidFill>
                  <a:srgbClr val="080808"/>
                </a:solidFill>
                <a:effectLst/>
                <a:latin typeface="Consolas" panose="020B0609020204030204" pitchFamily="49" charset="0"/>
                <a:cs typeface="Consolas" panose="020B0609020204030204" pitchFamily="49" charset="0"/>
              </a:rPr>
              <a:t>math</a:t>
            </a:r>
            <a:br>
              <a:rPr lang="en-GB" sz="1000" dirty="0">
                <a:solidFill>
                  <a:srgbClr val="080808"/>
                </a:solidFill>
                <a:effectLst/>
                <a:latin typeface="Consolas" panose="020B0609020204030204" pitchFamily="49" charset="0"/>
                <a:cs typeface="Consolas" panose="020B0609020204030204" pitchFamily="49" charset="0"/>
              </a:rPr>
            </a:b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033B3"/>
                </a:solidFill>
                <a:effectLst/>
                <a:latin typeface="Consolas" panose="020B0609020204030204" pitchFamily="49" charset="0"/>
                <a:cs typeface="Consolas" panose="020B0609020204030204" pitchFamily="49" charset="0"/>
              </a:rPr>
              <a:t>class </a:t>
            </a:r>
            <a:r>
              <a:rPr lang="en-GB" sz="1000" dirty="0">
                <a:solidFill>
                  <a:srgbClr val="000000"/>
                </a:solidFill>
                <a:effectLst/>
                <a:latin typeface="Consolas" panose="020B0609020204030204" pitchFamily="49" charset="0"/>
                <a:cs typeface="Consolas" panose="020B0609020204030204" pitchFamily="49" charset="0"/>
              </a:rPr>
              <a:t>Shape</a:t>
            </a:r>
            <a:r>
              <a:rPr lang="en-GB" sz="1000" dirty="0">
                <a:solidFill>
                  <a:srgbClr val="080808"/>
                </a:solidFill>
                <a:effectLst/>
                <a:latin typeface="Consolas" panose="020B0609020204030204" pitchFamily="49" charset="0"/>
                <a:cs typeface="Consolas" panose="020B0609020204030204" pitchFamily="49" charset="0"/>
              </a:rPr>
              <a:t>(ABC):</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9E880D"/>
                </a:solidFill>
                <a:effectLst/>
                <a:latin typeface="Consolas" panose="020B0609020204030204" pitchFamily="49" charset="0"/>
                <a:cs typeface="Consolas" panose="020B0609020204030204" pitchFamily="49" charset="0"/>
              </a:rPr>
              <a:t>@</a:t>
            </a:r>
            <a:r>
              <a:rPr lang="en-GB" sz="1000" dirty="0" err="1">
                <a:solidFill>
                  <a:srgbClr val="9E880D"/>
                </a:solidFill>
                <a:effectLst/>
                <a:latin typeface="Consolas" panose="020B0609020204030204" pitchFamily="49" charset="0"/>
                <a:cs typeface="Consolas" panose="020B0609020204030204" pitchFamily="49" charset="0"/>
              </a:rPr>
              <a:t>abstractmethod</a:t>
            </a:r>
            <a:br>
              <a:rPr lang="en-GB" sz="1000" dirty="0">
                <a:solidFill>
                  <a:srgbClr val="9E880D"/>
                </a:solidFill>
                <a:effectLst/>
                <a:latin typeface="Consolas" panose="020B0609020204030204" pitchFamily="49" charset="0"/>
                <a:cs typeface="Consolas" panose="020B0609020204030204" pitchFamily="49" charset="0"/>
              </a:rPr>
            </a:br>
            <a:r>
              <a:rPr lang="en-GB" sz="1000" dirty="0">
                <a:solidFill>
                  <a:srgbClr val="9E880D"/>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00627A"/>
                </a:solidFill>
                <a:effectLst/>
                <a:latin typeface="Consolas" panose="020B0609020204030204" pitchFamily="49" charset="0"/>
                <a:cs typeface="Consolas" panose="020B0609020204030204" pitchFamily="49" charset="0"/>
              </a:rPr>
              <a:t>area</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pass</a:t>
            </a:r>
            <a:br>
              <a:rPr lang="en-GB" sz="1000" dirty="0">
                <a:solidFill>
                  <a:srgbClr val="0033B3"/>
                </a:solidFill>
                <a:effectLst/>
                <a:latin typeface="Consolas" panose="020B0609020204030204" pitchFamily="49" charset="0"/>
                <a:cs typeface="Consolas" panose="020B0609020204030204" pitchFamily="49" charset="0"/>
              </a:rPr>
            </a:br>
            <a:br>
              <a:rPr lang="en-GB" sz="1000" dirty="0">
                <a:solidFill>
                  <a:srgbClr val="0033B3"/>
                </a:solidFill>
                <a:effectLst/>
                <a:latin typeface="Consolas" panose="020B0609020204030204" pitchFamily="49" charset="0"/>
                <a:cs typeface="Consolas" panose="020B0609020204030204" pitchFamily="49" charset="0"/>
              </a:rPr>
            </a:br>
            <a:r>
              <a:rPr lang="en-GB" sz="1000" dirty="0">
                <a:solidFill>
                  <a:srgbClr val="0033B3"/>
                </a:solidFill>
                <a:effectLst/>
                <a:latin typeface="Consolas" panose="020B0609020204030204" pitchFamily="49" charset="0"/>
                <a:cs typeface="Consolas" panose="020B0609020204030204" pitchFamily="49" charset="0"/>
              </a:rPr>
              <a:t>class </a:t>
            </a:r>
            <a:r>
              <a:rPr lang="en-GB" sz="1000" dirty="0">
                <a:solidFill>
                  <a:srgbClr val="000000"/>
                </a:solidFill>
                <a:effectLst/>
                <a:latin typeface="Consolas" panose="020B0609020204030204" pitchFamily="49" charset="0"/>
                <a:cs typeface="Consolas" panose="020B0609020204030204" pitchFamily="49" charset="0"/>
              </a:rPr>
              <a:t>Circle</a:t>
            </a:r>
            <a:r>
              <a:rPr lang="en-GB" sz="1000" dirty="0">
                <a:solidFill>
                  <a:srgbClr val="080808"/>
                </a:solidFill>
                <a:effectLst/>
                <a:latin typeface="Consolas" panose="020B0609020204030204" pitchFamily="49" charset="0"/>
                <a:cs typeface="Consolas" panose="020B0609020204030204" pitchFamily="49" charset="0"/>
              </a:rPr>
              <a:t>(Shape):</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err="1">
                <a:solidFill>
                  <a:srgbClr val="B200B2"/>
                </a:solidFill>
                <a:effectLst/>
                <a:latin typeface="Consolas" panose="020B0609020204030204" pitchFamily="49" charset="0"/>
                <a:cs typeface="Consolas" panose="020B0609020204030204" pitchFamily="49" charset="0"/>
              </a:rPr>
              <a:t>init</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 radius):</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.radius</a:t>
            </a:r>
            <a:r>
              <a:rPr lang="en-GB" sz="1000" dirty="0">
                <a:solidFill>
                  <a:srgbClr val="080808"/>
                </a:solidFill>
                <a:effectLst/>
                <a:latin typeface="Consolas" panose="020B0609020204030204" pitchFamily="49" charset="0"/>
                <a:cs typeface="Consolas" panose="020B0609020204030204" pitchFamily="49" charset="0"/>
              </a:rPr>
              <a:t> = radius</a:t>
            </a:r>
            <a:br>
              <a:rPr lang="en-GB" sz="1000" dirty="0">
                <a:solidFill>
                  <a:srgbClr val="080808"/>
                </a:solidFill>
                <a:effectLst/>
                <a:latin typeface="Consolas" panose="020B0609020204030204" pitchFamily="49" charset="0"/>
                <a:cs typeface="Consolas" panose="020B0609020204030204" pitchFamily="49" charset="0"/>
              </a:rPr>
            </a:b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00627A"/>
                </a:solidFill>
                <a:effectLst/>
                <a:latin typeface="Consolas" panose="020B0609020204030204" pitchFamily="49" charset="0"/>
                <a:cs typeface="Consolas" panose="020B0609020204030204" pitchFamily="49" charset="0"/>
              </a:rPr>
              <a:t>area</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return </a:t>
            </a:r>
            <a:r>
              <a:rPr lang="en-GB" sz="1000" dirty="0" err="1">
                <a:solidFill>
                  <a:srgbClr val="080808"/>
                </a:solidFill>
                <a:effectLst/>
                <a:latin typeface="Consolas" panose="020B0609020204030204" pitchFamily="49" charset="0"/>
                <a:cs typeface="Consolas" panose="020B0609020204030204" pitchFamily="49" charset="0"/>
              </a:rPr>
              <a:t>math.pi</a:t>
            </a:r>
            <a:r>
              <a:rPr lang="en-GB" sz="1000" dirty="0">
                <a:solidFill>
                  <a:srgbClr val="080808"/>
                </a:solidFill>
                <a:effectLst/>
                <a:latin typeface="Consolas" panose="020B0609020204030204" pitchFamily="49" charset="0"/>
                <a:cs typeface="Consolas" panose="020B0609020204030204" pitchFamily="49" charset="0"/>
              </a:rPr>
              <a:t> *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.radius</a:t>
            </a:r>
            <a:r>
              <a:rPr lang="en-GB" sz="1000" dirty="0">
                <a:solidFill>
                  <a:srgbClr val="080808"/>
                </a:solidFill>
                <a:effectLst/>
                <a:latin typeface="Consolas" panose="020B0609020204030204" pitchFamily="49" charset="0"/>
                <a:cs typeface="Consolas" panose="020B0609020204030204" pitchFamily="49" charset="0"/>
              </a:rPr>
              <a:t> ** </a:t>
            </a:r>
            <a:r>
              <a:rPr lang="en-GB" sz="1000" dirty="0">
                <a:solidFill>
                  <a:srgbClr val="1750EB"/>
                </a:solidFill>
                <a:effectLst/>
                <a:latin typeface="Consolas" panose="020B0609020204030204" pitchFamily="49" charset="0"/>
                <a:cs typeface="Consolas" panose="020B0609020204030204" pitchFamily="49" charset="0"/>
              </a:rPr>
              <a:t>2</a:t>
            </a:r>
            <a:endParaRPr lang="en-GB" sz="1000" dirty="0">
              <a:solidFill>
                <a:srgbClr val="1750EB"/>
              </a:solidFill>
              <a:latin typeface="Consolas" panose="020B0609020204030204" pitchFamily="49" charset="0"/>
              <a:cs typeface="Consolas" panose="020B0609020204030204" pitchFamily="49" charset="0"/>
            </a:endParaRPr>
          </a:p>
          <a:p>
            <a:pPr marL="0" indent="0">
              <a:buNone/>
            </a:pPr>
            <a:r>
              <a:rPr lang="en-GB" sz="1000" dirty="0">
                <a:solidFill>
                  <a:srgbClr val="0033B3"/>
                </a:solidFill>
                <a:effectLst/>
                <a:latin typeface="Consolas" panose="020B0609020204030204" pitchFamily="49" charset="0"/>
                <a:cs typeface="Consolas" panose="020B0609020204030204" pitchFamily="49" charset="0"/>
              </a:rPr>
              <a:t>class </a:t>
            </a:r>
            <a:r>
              <a:rPr lang="en-GB" sz="1000" dirty="0">
                <a:solidFill>
                  <a:srgbClr val="000000"/>
                </a:solidFill>
                <a:effectLst/>
                <a:latin typeface="Consolas" panose="020B0609020204030204" pitchFamily="49" charset="0"/>
                <a:cs typeface="Consolas" panose="020B0609020204030204" pitchFamily="49" charset="0"/>
              </a:rPr>
              <a:t>Rectangle</a:t>
            </a:r>
            <a:r>
              <a:rPr lang="en-GB" sz="1000" dirty="0">
                <a:solidFill>
                  <a:srgbClr val="080808"/>
                </a:solidFill>
                <a:effectLst/>
                <a:latin typeface="Consolas" panose="020B0609020204030204" pitchFamily="49" charset="0"/>
                <a:cs typeface="Consolas" panose="020B0609020204030204" pitchFamily="49" charset="0"/>
              </a:rPr>
              <a:t>(Shape):</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err="1">
                <a:solidFill>
                  <a:srgbClr val="B200B2"/>
                </a:solidFill>
                <a:effectLst/>
                <a:latin typeface="Consolas" panose="020B0609020204030204" pitchFamily="49" charset="0"/>
                <a:cs typeface="Consolas" panose="020B0609020204030204" pitchFamily="49" charset="0"/>
              </a:rPr>
              <a:t>init</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 length, width):</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.length</a:t>
            </a:r>
            <a:r>
              <a:rPr lang="en-GB" sz="1000" dirty="0">
                <a:solidFill>
                  <a:srgbClr val="080808"/>
                </a:solidFill>
                <a:effectLst/>
                <a:latin typeface="Consolas" panose="020B0609020204030204" pitchFamily="49" charset="0"/>
                <a:cs typeface="Consolas" panose="020B0609020204030204" pitchFamily="49" charset="0"/>
              </a:rPr>
              <a:t> = length</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.width</a:t>
            </a:r>
            <a:r>
              <a:rPr lang="en-GB" sz="1000" dirty="0">
                <a:solidFill>
                  <a:srgbClr val="080808"/>
                </a:solidFill>
                <a:effectLst/>
                <a:latin typeface="Consolas" panose="020B0609020204030204" pitchFamily="49" charset="0"/>
                <a:cs typeface="Consolas" panose="020B0609020204030204" pitchFamily="49" charset="0"/>
              </a:rPr>
              <a:t> = width</a:t>
            </a:r>
            <a:br>
              <a:rPr lang="en-GB" sz="1000" dirty="0">
                <a:solidFill>
                  <a:srgbClr val="080808"/>
                </a:solidFill>
                <a:effectLst/>
                <a:latin typeface="Consolas" panose="020B0609020204030204" pitchFamily="49" charset="0"/>
                <a:cs typeface="Consolas" panose="020B0609020204030204" pitchFamily="49" charset="0"/>
              </a:rPr>
            </a:b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00627A"/>
                </a:solidFill>
                <a:effectLst/>
                <a:latin typeface="Consolas" panose="020B0609020204030204" pitchFamily="49" charset="0"/>
                <a:cs typeface="Consolas" panose="020B0609020204030204" pitchFamily="49" charset="0"/>
              </a:rPr>
              <a:t>area</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return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.length</a:t>
            </a:r>
            <a:r>
              <a:rPr lang="en-GB" sz="1000" dirty="0">
                <a:solidFill>
                  <a:srgbClr val="080808"/>
                </a:solidFill>
                <a:effectLst/>
                <a:latin typeface="Consolas" panose="020B0609020204030204" pitchFamily="49" charset="0"/>
                <a:cs typeface="Consolas" panose="020B0609020204030204" pitchFamily="49" charset="0"/>
              </a:rPr>
              <a:t> *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.width</a:t>
            </a:r>
            <a:endParaRPr lang="en-GB" sz="10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85A76E0F-094E-6394-14EF-4C06EBD0B1D4}"/>
              </a:ext>
            </a:extLst>
          </p:cNvPr>
          <p:cNvSpPr>
            <a:spLocks noGrp="1"/>
          </p:cNvSpPr>
          <p:nvPr>
            <p:ph sz="half" idx="2"/>
          </p:nvPr>
        </p:nvSpPr>
        <p:spPr>
          <a:xfrm>
            <a:off x="6172200" y="1825625"/>
            <a:ext cx="5181600" cy="3064427"/>
          </a:xfrm>
          <a:ln>
            <a:solidFill>
              <a:schemeClr val="accent3"/>
            </a:solidFill>
          </a:ln>
        </p:spPr>
        <p:txBody>
          <a:bodyPr>
            <a:noAutofit/>
          </a:bodyPr>
          <a:lstStyle/>
          <a:p>
            <a:pPr marL="0" indent="0">
              <a:buNone/>
            </a:pPr>
            <a:r>
              <a:rPr lang="en-GB" sz="1200" i="1" dirty="0">
                <a:solidFill>
                  <a:srgbClr val="8C8C8C"/>
                </a:solidFill>
                <a:effectLst/>
                <a:latin typeface="Consolas" panose="020B0609020204030204" pitchFamily="49" charset="0"/>
                <a:cs typeface="Consolas" panose="020B0609020204030204" pitchFamily="49" charset="0"/>
              </a:rPr>
              <a:t># Creating instances of Circle and Rectangle</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circle = Circle(</a:t>
            </a:r>
            <a:r>
              <a:rPr lang="en-GB" sz="1200" dirty="0">
                <a:solidFill>
                  <a:srgbClr val="1750EB"/>
                </a:solidFill>
                <a:effectLst/>
                <a:latin typeface="Consolas" panose="020B0609020204030204" pitchFamily="49" charset="0"/>
                <a:cs typeface="Consolas" panose="020B0609020204030204" pitchFamily="49" charset="0"/>
              </a:rPr>
              <a:t>5</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rectangle = Rectangle(</a:t>
            </a:r>
            <a:r>
              <a:rPr lang="en-GB" sz="1200" dirty="0">
                <a:solidFill>
                  <a:srgbClr val="1750EB"/>
                </a:solidFill>
                <a:effectLst/>
                <a:latin typeface="Consolas" panose="020B0609020204030204" pitchFamily="49" charset="0"/>
                <a:cs typeface="Consolas" panose="020B0609020204030204" pitchFamily="49" charset="0"/>
              </a:rPr>
              <a:t>4</a:t>
            </a: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1750EB"/>
                </a:solidFill>
                <a:effectLst/>
                <a:latin typeface="Consolas" panose="020B0609020204030204" pitchFamily="49" charset="0"/>
                <a:cs typeface="Consolas" panose="020B0609020204030204" pitchFamily="49" charset="0"/>
              </a:rPr>
              <a:t>6</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i="1" dirty="0">
                <a:solidFill>
                  <a:srgbClr val="8C8C8C"/>
                </a:solidFill>
                <a:effectLst/>
                <a:latin typeface="Consolas" panose="020B0609020204030204" pitchFamily="49" charset="0"/>
                <a:cs typeface="Consolas" panose="020B0609020204030204" pitchFamily="49" charset="0"/>
              </a:rPr>
              <a:t># Calculating areas</a:t>
            </a:r>
            <a:br>
              <a:rPr lang="en-GB" sz="1200" i="1" dirty="0">
                <a:solidFill>
                  <a:srgbClr val="8C8C8C"/>
                </a:solidFill>
                <a:effectLst/>
                <a:latin typeface="Consolas" panose="020B0609020204030204" pitchFamily="49" charset="0"/>
                <a:cs typeface="Consolas" panose="020B0609020204030204" pitchFamily="49" charset="0"/>
              </a:rPr>
            </a:br>
            <a:r>
              <a:rPr lang="en-GB" sz="1200" dirty="0" err="1">
                <a:solidFill>
                  <a:srgbClr val="080808"/>
                </a:solidFill>
                <a:effectLst/>
                <a:latin typeface="Consolas" panose="020B0609020204030204" pitchFamily="49" charset="0"/>
                <a:cs typeface="Consolas" panose="020B0609020204030204" pitchFamily="49" charset="0"/>
              </a:rPr>
              <a:t>circle_area</a:t>
            </a:r>
            <a:r>
              <a:rPr lang="en-GB" sz="1200" dirty="0">
                <a:solidFill>
                  <a:srgbClr val="080808"/>
                </a:solidFill>
                <a:effectLst/>
                <a:latin typeface="Consolas" panose="020B0609020204030204" pitchFamily="49" charset="0"/>
                <a:cs typeface="Consolas" panose="020B0609020204030204" pitchFamily="49" charset="0"/>
              </a:rPr>
              <a:t> = </a:t>
            </a:r>
            <a:r>
              <a:rPr lang="en-GB" sz="1200" dirty="0" err="1">
                <a:solidFill>
                  <a:srgbClr val="080808"/>
                </a:solidFill>
                <a:effectLst/>
                <a:latin typeface="Consolas" panose="020B0609020204030204" pitchFamily="49" charset="0"/>
                <a:cs typeface="Consolas" panose="020B0609020204030204" pitchFamily="49" charset="0"/>
              </a:rPr>
              <a:t>circle.area</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err="1">
                <a:solidFill>
                  <a:srgbClr val="080808"/>
                </a:solidFill>
                <a:effectLst/>
                <a:latin typeface="Consolas" panose="020B0609020204030204" pitchFamily="49" charset="0"/>
                <a:cs typeface="Consolas" panose="020B0609020204030204" pitchFamily="49" charset="0"/>
              </a:rPr>
              <a:t>rectangle_area</a:t>
            </a:r>
            <a:r>
              <a:rPr lang="en-GB" sz="1200" dirty="0">
                <a:solidFill>
                  <a:srgbClr val="080808"/>
                </a:solidFill>
                <a:effectLst/>
                <a:latin typeface="Consolas" panose="020B0609020204030204" pitchFamily="49" charset="0"/>
                <a:cs typeface="Consolas" panose="020B0609020204030204" pitchFamily="49" charset="0"/>
              </a:rPr>
              <a:t> = </a:t>
            </a:r>
            <a:r>
              <a:rPr lang="en-GB" sz="1200" dirty="0" err="1">
                <a:solidFill>
                  <a:srgbClr val="080808"/>
                </a:solidFill>
                <a:effectLst/>
                <a:latin typeface="Consolas" panose="020B0609020204030204" pitchFamily="49" charset="0"/>
                <a:cs typeface="Consolas" panose="020B0609020204030204" pitchFamily="49" charset="0"/>
              </a:rPr>
              <a:t>rectangle.area</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i="1" dirty="0">
                <a:solidFill>
                  <a:srgbClr val="8C8C8C"/>
                </a:solidFill>
                <a:effectLst/>
                <a:latin typeface="Consolas" panose="020B0609020204030204" pitchFamily="49" charset="0"/>
                <a:cs typeface="Consolas" panose="020B0609020204030204" pitchFamily="49" charset="0"/>
              </a:rPr>
              <a:t># Displaying the results</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f"Circle</a:t>
            </a:r>
            <a:r>
              <a:rPr lang="en-GB" sz="1200" dirty="0">
                <a:solidFill>
                  <a:srgbClr val="067D17"/>
                </a:solidFill>
                <a:effectLst/>
                <a:latin typeface="Consolas" panose="020B0609020204030204" pitchFamily="49" charset="0"/>
                <a:cs typeface="Consolas" panose="020B0609020204030204" pitchFamily="49" charset="0"/>
              </a:rPr>
              <a:t> Area: </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circle_area</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.2f</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f"Rectangle</a:t>
            </a:r>
            <a:r>
              <a:rPr lang="en-GB" sz="1200" dirty="0">
                <a:solidFill>
                  <a:srgbClr val="067D17"/>
                </a:solidFill>
                <a:effectLst/>
                <a:latin typeface="Consolas" panose="020B0609020204030204" pitchFamily="49" charset="0"/>
                <a:cs typeface="Consolas" panose="020B0609020204030204" pitchFamily="49" charset="0"/>
              </a:rPr>
              <a:t> Area: </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rectangle_area</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.2f</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F9FA70ED-E285-489B-523A-1E1F42E1E500}"/>
              </a:ext>
            </a:extLst>
          </p:cNvPr>
          <p:cNvSpPr>
            <a:spLocks noGrp="1"/>
          </p:cNvSpPr>
          <p:nvPr>
            <p:ph type="sldNum" sz="quarter" idx="12"/>
          </p:nvPr>
        </p:nvSpPr>
        <p:spPr/>
        <p:txBody>
          <a:bodyPr/>
          <a:lstStyle/>
          <a:p>
            <a:fld id="{1AE971F0-0CD2-4C47-8087-EBCE9716EA84}" type="slidenum">
              <a:rPr lang="en-GB" smtClean="0"/>
              <a:pPr/>
              <a:t>28</a:t>
            </a:fld>
            <a:endParaRPr lang="en-GB" dirty="0"/>
          </a:p>
        </p:txBody>
      </p:sp>
      <p:sp>
        <p:nvSpPr>
          <p:cNvPr id="7" name="Content Placeholder 5">
            <a:extLst>
              <a:ext uri="{FF2B5EF4-FFF2-40B4-BE49-F238E27FC236}">
                <a16:creationId xmlns:a16="http://schemas.microsoft.com/office/drawing/2014/main" id="{7F18DEA6-AE17-EBC3-1E74-EB001EB88BE2}"/>
              </a:ext>
            </a:extLst>
          </p:cNvPr>
          <p:cNvSpPr txBox="1">
            <a:spLocks/>
          </p:cNvSpPr>
          <p:nvPr/>
        </p:nvSpPr>
        <p:spPr>
          <a:xfrm>
            <a:off x="6172200" y="4999382"/>
            <a:ext cx="5181600" cy="1177581"/>
          </a:xfrm>
          <a:prstGeom prst="rect">
            <a:avLst/>
          </a:prstGeom>
          <a:ln>
            <a:solidFill>
              <a:schemeClr val="accent4"/>
            </a:solidFill>
          </a:ln>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100" b="1" dirty="0">
                <a:cs typeface="Consolas" panose="020B0609020204030204" pitchFamily="49" charset="0"/>
              </a:rPr>
              <a:t>Output:</a:t>
            </a:r>
          </a:p>
          <a:p>
            <a:pPr marL="0" indent="0">
              <a:buFont typeface="Arial" panose="020B0604020202020204" pitchFamily="34" charset="0"/>
              <a:buNone/>
            </a:pPr>
            <a:r>
              <a:rPr lang="en-GB" sz="1100" i="1" dirty="0">
                <a:latin typeface="Consolas" panose="020B0609020204030204" pitchFamily="49" charset="0"/>
                <a:cs typeface="Consolas" panose="020B0609020204030204" pitchFamily="49" charset="0"/>
              </a:rPr>
              <a:t>Circle Area: 78.54</a:t>
            </a:r>
          </a:p>
          <a:p>
            <a:pPr marL="0" indent="0">
              <a:buFont typeface="Arial" panose="020B0604020202020204" pitchFamily="34" charset="0"/>
              <a:buNone/>
            </a:pPr>
            <a:r>
              <a:rPr lang="en-GB" sz="1100" i="1" dirty="0">
                <a:latin typeface="Consolas" panose="020B0609020204030204" pitchFamily="49" charset="0"/>
                <a:cs typeface="Consolas" panose="020B0609020204030204" pitchFamily="49" charset="0"/>
              </a:rPr>
              <a:t>Rectangle Area: 24.00</a:t>
            </a:r>
            <a:br>
              <a:rPr lang="en-GB" sz="1100" i="1" dirty="0">
                <a:solidFill>
                  <a:srgbClr val="8C8C8C"/>
                </a:solidFill>
                <a:latin typeface="Consolas" panose="020B0609020204030204" pitchFamily="49" charset="0"/>
                <a:cs typeface="Consolas" panose="020B0609020204030204" pitchFamily="49" charset="0"/>
              </a:rPr>
            </a:br>
            <a:endParaRPr lang="en-GB" sz="1100" dirty="0">
              <a:solidFill>
                <a:srgbClr val="08080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8350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9AD1-F599-027F-E7ED-8FC2EE8D3AD5}"/>
              </a:ext>
            </a:extLst>
          </p:cNvPr>
          <p:cNvSpPr>
            <a:spLocks noGrp="1"/>
          </p:cNvSpPr>
          <p:nvPr>
            <p:ph type="title"/>
          </p:nvPr>
        </p:nvSpPr>
        <p:spPr/>
        <p:txBody>
          <a:bodyPr/>
          <a:lstStyle/>
          <a:p>
            <a:r>
              <a:rPr lang="en-GB" dirty="0"/>
              <a:t>UML and Abstract Classes</a:t>
            </a:r>
          </a:p>
        </p:txBody>
      </p:sp>
      <p:pic>
        <p:nvPicPr>
          <p:cNvPr id="12" name="Content Placeholder 11" descr="A diagram of a diagram&#10;&#10;Description automatically generated">
            <a:extLst>
              <a:ext uri="{FF2B5EF4-FFF2-40B4-BE49-F238E27FC236}">
                <a16:creationId xmlns:a16="http://schemas.microsoft.com/office/drawing/2014/main" id="{66448DED-44EF-40BF-5888-E275FB375D2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8128" y="1825625"/>
            <a:ext cx="5287372" cy="3500091"/>
          </a:xfrm>
        </p:spPr>
      </p:pic>
      <p:sp>
        <p:nvSpPr>
          <p:cNvPr id="10" name="Content Placeholder 9">
            <a:extLst>
              <a:ext uri="{FF2B5EF4-FFF2-40B4-BE49-F238E27FC236}">
                <a16:creationId xmlns:a16="http://schemas.microsoft.com/office/drawing/2014/main" id="{8A825CD8-7AA4-2FD6-4ED0-D4E8FAFD2368}"/>
              </a:ext>
            </a:extLst>
          </p:cNvPr>
          <p:cNvSpPr>
            <a:spLocks noGrp="1"/>
          </p:cNvSpPr>
          <p:nvPr>
            <p:ph sz="half" idx="2"/>
          </p:nvPr>
        </p:nvSpPr>
        <p:spPr/>
        <p:txBody>
          <a:bodyPr/>
          <a:lstStyle/>
          <a:p>
            <a:r>
              <a:rPr lang="en-GB" dirty="0"/>
              <a:t>Line has same symbolism as normal inheritance. </a:t>
            </a:r>
          </a:p>
          <a:p>
            <a:r>
              <a:rPr lang="en-GB" dirty="0"/>
              <a:t>Base class is in italics (often also methods are in italics – just my programme does not facilitate this notation).</a:t>
            </a:r>
          </a:p>
        </p:txBody>
      </p:sp>
      <p:sp>
        <p:nvSpPr>
          <p:cNvPr id="4" name="Slide Number Placeholder 3">
            <a:extLst>
              <a:ext uri="{FF2B5EF4-FFF2-40B4-BE49-F238E27FC236}">
                <a16:creationId xmlns:a16="http://schemas.microsoft.com/office/drawing/2014/main" id="{6ED920B1-393B-7908-396A-E08F3B5375D3}"/>
              </a:ext>
            </a:extLst>
          </p:cNvPr>
          <p:cNvSpPr>
            <a:spLocks noGrp="1"/>
          </p:cNvSpPr>
          <p:nvPr>
            <p:ph type="sldNum" sz="quarter" idx="12"/>
          </p:nvPr>
        </p:nvSpPr>
        <p:spPr/>
        <p:txBody>
          <a:bodyPr/>
          <a:lstStyle/>
          <a:p>
            <a:fld id="{1AE971F0-0CD2-4C47-8087-EBCE9716EA84}" type="slidenum">
              <a:rPr lang="en-GB" smtClean="0"/>
              <a:pPr/>
              <a:t>29</a:t>
            </a:fld>
            <a:endParaRPr lang="en-GB" dirty="0"/>
          </a:p>
        </p:txBody>
      </p:sp>
    </p:spTree>
    <p:extLst>
      <p:ext uri="{BB962C8B-B14F-4D97-AF65-F5344CB8AC3E}">
        <p14:creationId xmlns:p14="http://schemas.microsoft.com/office/powerpoint/2010/main" val="390235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3</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Revision</a:t>
            </a:r>
          </a:p>
        </p:txBody>
      </p:sp>
    </p:spTree>
    <p:extLst>
      <p:ext uri="{BB962C8B-B14F-4D97-AF65-F5344CB8AC3E}">
        <p14:creationId xmlns:p14="http://schemas.microsoft.com/office/powerpoint/2010/main" val="3223871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4FDA-F8B3-069B-4CE6-07B02CE01670}"/>
              </a:ext>
            </a:extLst>
          </p:cNvPr>
          <p:cNvSpPr>
            <a:spLocks noGrp="1"/>
          </p:cNvSpPr>
          <p:nvPr>
            <p:ph type="title"/>
          </p:nvPr>
        </p:nvSpPr>
        <p:spPr/>
        <p:txBody>
          <a:bodyPr/>
          <a:lstStyle/>
          <a:p>
            <a:r>
              <a:rPr lang="en-GB" dirty="0"/>
              <a:t>Declaring Abstract Methods</a:t>
            </a:r>
          </a:p>
        </p:txBody>
      </p:sp>
      <p:sp>
        <p:nvSpPr>
          <p:cNvPr id="3" name="Content Placeholder 2">
            <a:extLst>
              <a:ext uri="{FF2B5EF4-FFF2-40B4-BE49-F238E27FC236}">
                <a16:creationId xmlns:a16="http://schemas.microsoft.com/office/drawing/2014/main" id="{AACE3A3A-9E3B-B1E1-D9AB-41AAD8646DD3}"/>
              </a:ext>
            </a:extLst>
          </p:cNvPr>
          <p:cNvSpPr>
            <a:spLocks noGrp="1"/>
          </p:cNvSpPr>
          <p:nvPr>
            <p:ph idx="1"/>
          </p:nvPr>
        </p:nvSpPr>
        <p:spPr/>
        <p:txBody>
          <a:bodyPr>
            <a:normAutofit fontScale="92500"/>
          </a:bodyPr>
          <a:lstStyle/>
          <a:p>
            <a:pPr marR="0" lvl="0" rtl="0"/>
            <a:r>
              <a:rPr lang="en-GB" altLang="zh-CN" sz="1600" b="0" i="0" u="none" strike="noStrike" kern="100" baseline="0" dirty="0">
                <a:solidFill>
                  <a:srgbClr val="000000"/>
                </a:solidFill>
                <a:ea typeface="DengXian Light" panose="02010600030101010101" pitchFamily="2" charset="-122"/>
              </a:rPr>
              <a:t>Abstract methods are methods declared in an abstract class but lack implementation details.</a:t>
            </a:r>
          </a:p>
          <a:p>
            <a:pPr marR="0" lvl="0" rtl="0"/>
            <a:r>
              <a:rPr lang="en-GB" altLang="zh-CN" sz="1600" b="0" i="0" u="none" strike="noStrike" kern="100" baseline="0" dirty="0">
                <a:solidFill>
                  <a:srgbClr val="000000"/>
                </a:solidFill>
                <a:ea typeface="DengXian Light" panose="02010600030101010101" pitchFamily="2" charset="-122"/>
              </a:rPr>
              <a:t>They serve as placeholders, defining method signatures and return types.</a:t>
            </a:r>
          </a:p>
          <a:p>
            <a:pPr marR="0" lvl="0" rtl="0"/>
            <a:r>
              <a:rPr lang="en-GB" altLang="zh-CN" sz="1600" b="0" i="0" u="none" strike="noStrike" kern="100" baseline="0" dirty="0">
                <a:solidFill>
                  <a:srgbClr val="000000"/>
                </a:solidFill>
                <a:ea typeface="DengXian Light" panose="02010600030101010101" pitchFamily="2" charset="-122"/>
              </a:rPr>
              <a:t>Syntax:</a:t>
            </a:r>
          </a:p>
          <a:p>
            <a:pPr marR="0" lvl="1" rtl="0"/>
            <a:r>
              <a:rPr lang="en-GB" altLang="zh-CN" sz="1600" b="0" i="0" u="none" strike="noStrike" kern="100" baseline="0" dirty="0">
                <a:solidFill>
                  <a:srgbClr val="000000"/>
                </a:solidFill>
                <a:ea typeface="DengXian Light" panose="02010600030101010101" pitchFamily="2" charset="-122"/>
              </a:rPr>
              <a:t>In Python, you declare an abstract method by using the </a:t>
            </a:r>
            <a:r>
              <a:rPr lang="en-GB" altLang="zh-CN" sz="1600" b="1" i="0" u="none" strike="noStrike" kern="100" baseline="0" dirty="0">
                <a:solidFill>
                  <a:srgbClr val="000000"/>
                </a:solidFill>
                <a:ea typeface="DengXian Light" panose="02010600030101010101" pitchFamily="2" charset="-122"/>
              </a:rPr>
              <a:t>@</a:t>
            </a:r>
            <a:r>
              <a:rPr lang="en-GB" altLang="zh-CN" sz="1600" b="1" i="0" u="none" strike="noStrike" kern="100" baseline="0" dirty="0" err="1">
                <a:solidFill>
                  <a:srgbClr val="000000"/>
                </a:solidFill>
                <a:ea typeface="DengXian Light" panose="02010600030101010101" pitchFamily="2" charset="-122"/>
              </a:rPr>
              <a:t>abstractmethod</a:t>
            </a:r>
            <a:r>
              <a:rPr lang="en-GB" altLang="zh-CN" sz="1600" b="1" i="0" u="none" strike="noStrike" kern="100" baseline="0" dirty="0">
                <a:solidFill>
                  <a:srgbClr val="000000"/>
                </a:solidFill>
                <a:ea typeface="DengXian Light" panose="02010600030101010101" pitchFamily="2" charset="-122"/>
              </a:rPr>
              <a:t> </a:t>
            </a:r>
            <a:r>
              <a:rPr lang="en-GB" altLang="zh-CN" sz="1600" b="0" i="0" u="none" strike="noStrike" kern="100" baseline="0" dirty="0">
                <a:solidFill>
                  <a:srgbClr val="000000"/>
                </a:solidFill>
                <a:ea typeface="DengXian Light" panose="02010600030101010101" pitchFamily="2" charset="-122"/>
              </a:rPr>
              <a:t>decorator just before the method definition.</a:t>
            </a:r>
          </a:p>
          <a:p>
            <a:pPr marR="0" lvl="1" rtl="0"/>
            <a:r>
              <a:rPr lang="en-GB" altLang="zh-CN" sz="1600" b="0" i="0" u="none" strike="noStrike" kern="100" baseline="0" dirty="0">
                <a:solidFill>
                  <a:srgbClr val="000000"/>
                </a:solidFill>
                <a:ea typeface="DengXian Light" panose="02010600030101010101" pitchFamily="2" charset="-122"/>
              </a:rPr>
              <a:t>The decorator ensures that any class inheriting from the abstract class must implement the abstract methods.</a:t>
            </a:r>
          </a:p>
          <a:p>
            <a:pPr marR="0" lvl="0" rtl="0"/>
            <a:r>
              <a:rPr lang="en-GB" altLang="zh-CN" sz="1600" b="1" i="0" u="none" strike="noStrike" kern="100" baseline="0" dirty="0">
                <a:solidFill>
                  <a:srgbClr val="000000"/>
                </a:solidFill>
                <a:ea typeface="DengXian Light" panose="02010600030101010101" pitchFamily="2" charset="-122"/>
              </a:rPr>
              <a:t>Forcing Implementation</a:t>
            </a:r>
            <a:r>
              <a:rPr lang="en-GB" altLang="zh-CN" sz="1600" b="0" i="0" u="none" strike="noStrike" kern="100" baseline="0" dirty="0">
                <a:solidFill>
                  <a:srgbClr val="000000"/>
                </a:solidFill>
                <a:ea typeface="DengXian Light" panose="02010600030101010101" pitchFamily="2" charset="-122"/>
              </a:rPr>
              <a:t>:</a:t>
            </a:r>
          </a:p>
          <a:p>
            <a:pPr marR="0" lvl="1" rtl="0"/>
            <a:r>
              <a:rPr lang="en-GB" altLang="zh-CN" sz="1600" b="0" i="0" u="none" strike="noStrike" kern="100" baseline="0" dirty="0">
                <a:solidFill>
                  <a:srgbClr val="000000"/>
                </a:solidFill>
                <a:ea typeface="DengXian Light" panose="02010600030101010101" pitchFamily="2" charset="-122"/>
              </a:rPr>
              <a:t>Abstract methods act as a contract for derived classes.</a:t>
            </a:r>
          </a:p>
          <a:p>
            <a:pPr marR="0" lvl="1" rtl="0"/>
            <a:r>
              <a:rPr lang="en-GB" altLang="zh-CN" sz="1600" b="0" i="0" u="none" strike="noStrike" kern="100" baseline="0" dirty="0">
                <a:solidFill>
                  <a:srgbClr val="000000"/>
                </a:solidFill>
                <a:ea typeface="DengXian Light" panose="02010600030101010101" pitchFamily="2" charset="-122"/>
              </a:rPr>
              <a:t>When a class inherits from an abstract class containing abstract methods, it must provide concrete implementations for these methods.</a:t>
            </a:r>
          </a:p>
        </p:txBody>
      </p:sp>
      <p:sp>
        <p:nvSpPr>
          <p:cNvPr id="4" name="Slide Number Placeholder 3">
            <a:extLst>
              <a:ext uri="{FF2B5EF4-FFF2-40B4-BE49-F238E27FC236}">
                <a16:creationId xmlns:a16="http://schemas.microsoft.com/office/drawing/2014/main" id="{FEE0B372-9517-C81B-310F-EB96681FC15C}"/>
              </a:ext>
            </a:extLst>
          </p:cNvPr>
          <p:cNvSpPr>
            <a:spLocks noGrp="1"/>
          </p:cNvSpPr>
          <p:nvPr>
            <p:ph type="sldNum" sz="quarter" idx="12"/>
          </p:nvPr>
        </p:nvSpPr>
        <p:spPr/>
        <p:txBody>
          <a:bodyPr/>
          <a:lstStyle/>
          <a:p>
            <a:fld id="{1AE971F0-0CD2-4C47-8087-EBCE9716EA84}" type="slidenum">
              <a:rPr lang="en-GB" smtClean="0"/>
              <a:pPr/>
              <a:t>30</a:t>
            </a:fld>
            <a:endParaRPr lang="en-GB" dirty="0"/>
          </a:p>
        </p:txBody>
      </p:sp>
    </p:spTree>
    <p:extLst>
      <p:ext uri="{BB962C8B-B14F-4D97-AF65-F5344CB8AC3E}">
        <p14:creationId xmlns:p14="http://schemas.microsoft.com/office/powerpoint/2010/main" val="3617061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5BAD-4483-62AB-3E7B-9A93FC3ECD12}"/>
              </a:ext>
            </a:extLst>
          </p:cNvPr>
          <p:cNvSpPr>
            <a:spLocks noGrp="1"/>
          </p:cNvSpPr>
          <p:nvPr>
            <p:ph type="title"/>
          </p:nvPr>
        </p:nvSpPr>
        <p:spPr/>
        <p:txBody>
          <a:bodyPr/>
          <a:lstStyle/>
          <a:p>
            <a:r>
              <a:rPr lang="en-GB" dirty="0"/>
              <a:t>Abstract Methods</a:t>
            </a:r>
          </a:p>
        </p:txBody>
      </p:sp>
      <p:sp>
        <p:nvSpPr>
          <p:cNvPr id="3" name="Content Placeholder 2">
            <a:extLst>
              <a:ext uri="{FF2B5EF4-FFF2-40B4-BE49-F238E27FC236}">
                <a16:creationId xmlns:a16="http://schemas.microsoft.com/office/drawing/2014/main" id="{1C6B1C7F-6296-4384-7F45-49396BAFFDD0}"/>
              </a:ext>
            </a:extLst>
          </p:cNvPr>
          <p:cNvSpPr>
            <a:spLocks noGrp="1"/>
          </p:cNvSpPr>
          <p:nvPr>
            <p:ph idx="1"/>
          </p:nvPr>
        </p:nvSpPr>
        <p:spPr/>
        <p:txBody>
          <a:bodyPr>
            <a:normAutofit fontScale="70000" lnSpcReduction="20000"/>
          </a:bodyPr>
          <a:lstStyle/>
          <a:p>
            <a:r>
              <a:rPr lang="en-GB" dirty="0"/>
              <a:t>It’s only a real abstract method with the @</a:t>
            </a:r>
            <a:r>
              <a:rPr lang="en-GB" dirty="0" err="1"/>
              <a:t>abstractmethod</a:t>
            </a:r>
            <a:r>
              <a:rPr lang="en-GB" dirty="0"/>
              <a:t> decorator in the line directly before it.</a:t>
            </a:r>
          </a:p>
          <a:p>
            <a:r>
              <a:rPr lang="en-GB" dirty="0"/>
              <a:t>An abstract class must contain at least one abstract method. The abstract class may contain other, normal methods.</a:t>
            </a:r>
          </a:p>
          <a:p>
            <a:r>
              <a:rPr lang="en-GB" dirty="0"/>
              <a:t>Even if there is implementation logic in the abstract method, you are being forced to override it.</a:t>
            </a:r>
          </a:p>
          <a:p>
            <a:r>
              <a:rPr lang="en-GB" dirty="0"/>
              <a:t>super() works just as before.</a:t>
            </a:r>
          </a:p>
          <a:p>
            <a:r>
              <a:rPr lang="en-GB" dirty="0"/>
              <a:t>You can force @property. Just write @property and @</a:t>
            </a:r>
            <a:r>
              <a:rPr lang="en-GB" dirty="0" err="1"/>
              <a:t>abstractmethod</a:t>
            </a:r>
            <a:r>
              <a:rPr lang="en-GB" dirty="0"/>
              <a:t> in the next line, sequence is important here.</a:t>
            </a:r>
          </a:p>
        </p:txBody>
      </p:sp>
      <p:sp>
        <p:nvSpPr>
          <p:cNvPr id="4" name="Slide Number Placeholder 3">
            <a:extLst>
              <a:ext uri="{FF2B5EF4-FFF2-40B4-BE49-F238E27FC236}">
                <a16:creationId xmlns:a16="http://schemas.microsoft.com/office/drawing/2014/main" id="{BD7720EE-F9BE-A726-FC54-98911FEB0811}"/>
              </a:ext>
            </a:extLst>
          </p:cNvPr>
          <p:cNvSpPr>
            <a:spLocks noGrp="1"/>
          </p:cNvSpPr>
          <p:nvPr>
            <p:ph type="sldNum" sz="quarter" idx="12"/>
          </p:nvPr>
        </p:nvSpPr>
        <p:spPr/>
        <p:txBody>
          <a:bodyPr/>
          <a:lstStyle/>
          <a:p>
            <a:fld id="{1AE971F0-0CD2-4C47-8087-EBCE9716EA84}" type="slidenum">
              <a:rPr lang="en-GB" smtClean="0"/>
              <a:pPr/>
              <a:t>31</a:t>
            </a:fld>
            <a:endParaRPr lang="en-GB" dirty="0"/>
          </a:p>
        </p:txBody>
      </p:sp>
    </p:spTree>
    <p:extLst>
      <p:ext uri="{BB962C8B-B14F-4D97-AF65-F5344CB8AC3E}">
        <p14:creationId xmlns:p14="http://schemas.microsoft.com/office/powerpoint/2010/main" val="2530085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7C12-62DB-2C9E-C0FC-F524DF68F60C}"/>
              </a:ext>
            </a:extLst>
          </p:cNvPr>
          <p:cNvSpPr>
            <a:spLocks noGrp="1"/>
          </p:cNvSpPr>
          <p:nvPr>
            <p:ph type="title"/>
          </p:nvPr>
        </p:nvSpPr>
        <p:spPr/>
        <p:txBody>
          <a:bodyPr/>
          <a:lstStyle/>
          <a:p>
            <a:r>
              <a:rPr lang="en-GB" dirty="0"/>
              <a:t>What Happens if not Implemented</a:t>
            </a:r>
          </a:p>
        </p:txBody>
      </p:sp>
      <p:sp>
        <p:nvSpPr>
          <p:cNvPr id="5" name="Content Placeholder 4">
            <a:extLst>
              <a:ext uri="{FF2B5EF4-FFF2-40B4-BE49-F238E27FC236}">
                <a16:creationId xmlns:a16="http://schemas.microsoft.com/office/drawing/2014/main" id="{9AAC5C46-9F95-9D1E-E585-B032C2D37E65}"/>
              </a:ext>
            </a:extLst>
          </p:cNvPr>
          <p:cNvSpPr>
            <a:spLocks noGrp="1"/>
          </p:cNvSpPr>
          <p:nvPr>
            <p:ph sz="half" idx="1"/>
          </p:nvPr>
        </p:nvSpPr>
        <p:spPr>
          <a:xfrm>
            <a:off x="838200" y="1825625"/>
            <a:ext cx="5181600" cy="1901549"/>
          </a:xfrm>
          <a:ln>
            <a:solidFill>
              <a:schemeClr val="accent3"/>
            </a:solidFill>
          </a:ln>
        </p:spPr>
        <p:txBody>
          <a:bodyPr>
            <a:noAutofit/>
          </a:bodyPr>
          <a:lstStyle/>
          <a:p>
            <a:pPr marL="0" indent="0">
              <a:buNone/>
            </a:pP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a:solidFill>
                  <a:srgbClr val="000000"/>
                </a:solidFill>
                <a:effectLst/>
                <a:latin typeface="Consolas" panose="020B0609020204030204" pitchFamily="49" charset="0"/>
                <a:cs typeface="Consolas" panose="020B0609020204030204" pitchFamily="49" charset="0"/>
              </a:rPr>
              <a:t>Rectangle</a:t>
            </a:r>
            <a:r>
              <a:rPr lang="en-GB" sz="1600" dirty="0">
                <a:solidFill>
                  <a:srgbClr val="080808"/>
                </a:solidFill>
                <a:effectLst/>
                <a:latin typeface="Consolas" panose="020B0609020204030204" pitchFamily="49" charset="0"/>
                <a:cs typeface="Consolas" panose="020B0609020204030204" pitchFamily="49" charset="0"/>
              </a:rPr>
              <a:t>(Shape):</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a:solidFill>
                  <a:srgbClr val="B200B2"/>
                </a:solidFill>
                <a:effectLst/>
                <a:latin typeface="Consolas" panose="020B0609020204030204" pitchFamily="49" charset="0"/>
                <a:cs typeface="Consolas" panose="020B0609020204030204" pitchFamily="49" charset="0"/>
              </a:rPr>
              <a:t>__</a:t>
            </a:r>
            <a:r>
              <a:rPr lang="en-GB" sz="1600" dirty="0" err="1">
                <a:solidFill>
                  <a:srgbClr val="B200B2"/>
                </a:solidFill>
                <a:effectLst/>
                <a:latin typeface="Consolas" panose="020B0609020204030204" pitchFamily="49" charset="0"/>
                <a:cs typeface="Consolas" panose="020B0609020204030204" pitchFamily="49" charset="0"/>
              </a:rPr>
              <a:t>init</a:t>
            </a:r>
            <a:r>
              <a:rPr lang="en-GB" sz="1600" dirty="0">
                <a:solidFill>
                  <a:srgbClr val="B200B2"/>
                </a:solidFill>
                <a:effectLst/>
                <a:latin typeface="Consolas" panose="020B0609020204030204" pitchFamily="49" charset="0"/>
                <a:cs typeface="Consolas" panose="020B0609020204030204" pitchFamily="49" charset="0"/>
              </a:rPr>
              <a:t>__</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 length, width):</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err="1">
                <a:solidFill>
                  <a:srgbClr val="94558D"/>
                </a:solidFill>
                <a:effectLst/>
                <a:latin typeface="Consolas" panose="020B0609020204030204" pitchFamily="49" charset="0"/>
                <a:cs typeface="Consolas" panose="020B0609020204030204" pitchFamily="49" charset="0"/>
              </a:rPr>
              <a:t>self</a:t>
            </a:r>
            <a:r>
              <a:rPr lang="en-GB" sz="1600" dirty="0" err="1">
                <a:solidFill>
                  <a:srgbClr val="080808"/>
                </a:solidFill>
                <a:effectLst/>
                <a:latin typeface="Consolas" panose="020B0609020204030204" pitchFamily="49" charset="0"/>
                <a:cs typeface="Consolas" panose="020B0609020204030204" pitchFamily="49" charset="0"/>
              </a:rPr>
              <a:t>.length</a:t>
            </a:r>
            <a:r>
              <a:rPr lang="en-GB" sz="1600" dirty="0">
                <a:solidFill>
                  <a:srgbClr val="080808"/>
                </a:solidFill>
                <a:effectLst/>
                <a:latin typeface="Consolas" panose="020B0609020204030204" pitchFamily="49" charset="0"/>
                <a:cs typeface="Consolas" panose="020B0609020204030204" pitchFamily="49" charset="0"/>
              </a:rPr>
              <a:t> = length</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err="1">
                <a:solidFill>
                  <a:srgbClr val="94558D"/>
                </a:solidFill>
                <a:effectLst/>
                <a:latin typeface="Consolas" panose="020B0609020204030204" pitchFamily="49" charset="0"/>
                <a:cs typeface="Consolas" panose="020B0609020204030204" pitchFamily="49" charset="0"/>
              </a:rPr>
              <a:t>self</a:t>
            </a:r>
            <a:r>
              <a:rPr lang="en-GB" sz="1600" dirty="0" err="1">
                <a:solidFill>
                  <a:srgbClr val="080808"/>
                </a:solidFill>
                <a:effectLst/>
                <a:latin typeface="Consolas" panose="020B0609020204030204" pitchFamily="49" charset="0"/>
                <a:cs typeface="Consolas" panose="020B0609020204030204" pitchFamily="49" charset="0"/>
              </a:rPr>
              <a:t>.width</a:t>
            </a:r>
            <a:r>
              <a:rPr lang="en-GB" sz="1600" dirty="0">
                <a:solidFill>
                  <a:srgbClr val="080808"/>
                </a:solidFill>
                <a:effectLst/>
                <a:latin typeface="Consolas" panose="020B0609020204030204" pitchFamily="49" charset="0"/>
                <a:cs typeface="Consolas" panose="020B0609020204030204" pitchFamily="49" charset="0"/>
              </a:rPr>
              <a:t> = width</a:t>
            </a:r>
          </a:p>
          <a:p>
            <a:pPr marL="0" indent="0">
              <a:buNone/>
            </a:pPr>
            <a:endParaRPr lang="en-GB" sz="16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833AE983-382D-BAFD-E466-520BDF4D0314}"/>
              </a:ext>
            </a:extLst>
          </p:cNvPr>
          <p:cNvSpPr>
            <a:spLocks noGrp="1"/>
          </p:cNvSpPr>
          <p:nvPr>
            <p:ph sz="half" idx="2"/>
          </p:nvPr>
        </p:nvSpPr>
        <p:spPr/>
        <p:txBody>
          <a:bodyPr>
            <a:normAutofit fontScale="77500" lnSpcReduction="20000"/>
          </a:bodyPr>
          <a:lstStyle/>
          <a:p>
            <a:r>
              <a:rPr lang="en-GB" dirty="0"/>
              <a:t>Without the area() implementation in Rectangle we get an error message.</a:t>
            </a:r>
          </a:p>
          <a:p>
            <a:r>
              <a:rPr lang="en-GB" dirty="0"/>
              <a:t>We get this error message even if we never use the area() method of Rectangle in the creation of objects. It is enough to create an object of type Rectangle to trigger the error.</a:t>
            </a:r>
          </a:p>
        </p:txBody>
      </p:sp>
      <p:sp>
        <p:nvSpPr>
          <p:cNvPr id="4" name="Slide Number Placeholder 3">
            <a:extLst>
              <a:ext uri="{FF2B5EF4-FFF2-40B4-BE49-F238E27FC236}">
                <a16:creationId xmlns:a16="http://schemas.microsoft.com/office/drawing/2014/main" id="{8869DDF0-4CAD-6287-0BB2-9091608A9C96}"/>
              </a:ext>
            </a:extLst>
          </p:cNvPr>
          <p:cNvSpPr>
            <a:spLocks noGrp="1"/>
          </p:cNvSpPr>
          <p:nvPr>
            <p:ph type="sldNum" sz="quarter" idx="12"/>
          </p:nvPr>
        </p:nvSpPr>
        <p:spPr/>
        <p:txBody>
          <a:bodyPr/>
          <a:lstStyle/>
          <a:p>
            <a:fld id="{1AE971F0-0CD2-4C47-8087-EBCE9716EA84}" type="slidenum">
              <a:rPr lang="en-GB" smtClean="0"/>
              <a:pPr/>
              <a:t>32</a:t>
            </a:fld>
            <a:endParaRPr lang="en-GB" dirty="0"/>
          </a:p>
        </p:txBody>
      </p:sp>
      <p:sp>
        <p:nvSpPr>
          <p:cNvPr id="7" name="Content Placeholder 4">
            <a:extLst>
              <a:ext uri="{FF2B5EF4-FFF2-40B4-BE49-F238E27FC236}">
                <a16:creationId xmlns:a16="http://schemas.microsoft.com/office/drawing/2014/main" id="{AB7193CF-C4A5-9159-57C4-100BED59B294}"/>
              </a:ext>
            </a:extLst>
          </p:cNvPr>
          <p:cNvSpPr txBox="1">
            <a:spLocks/>
          </p:cNvSpPr>
          <p:nvPr/>
        </p:nvSpPr>
        <p:spPr>
          <a:xfrm>
            <a:off x="838200" y="3862111"/>
            <a:ext cx="5181600" cy="1901549"/>
          </a:xfrm>
          <a:prstGeom prst="rect">
            <a:avLst/>
          </a:prstGeom>
          <a:ln>
            <a:solidFill>
              <a:schemeClr val="accent4"/>
            </a:solidFill>
          </a:ln>
        </p:spPr>
        <p:txBody>
          <a:bodyPr vert="horz" lIns="91440" tIns="45720" rIns="91440" bIns="45720" rtlCol="0">
            <a:normAutofit fontScale="4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solidFill>
                  <a:schemeClr val="accent6"/>
                </a:solidFill>
                <a:latin typeface="Consolas" panose="020B0609020204030204" pitchFamily="49" charset="0"/>
                <a:cs typeface="Consolas" panose="020B0609020204030204" pitchFamily="49" charset="0"/>
              </a:rPr>
              <a:t>Traceback (most recent call last):</a:t>
            </a:r>
          </a:p>
          <a:p>
            <a:pPr marL="0" indent="0">
              <a:buFont typeface="Arial" panose="020B0604020202020204" pitchFamily="34" charset="0"/>
              <a:buNone/>
            </a:pPr>
            <a:r>
              <a:rPr lang="en-GB" sz="1800" dirty="0">
                <a:solidFill>
                  <a:schemeClr val="accent6"/>
                </a:solidFill>
                <a:latin typeface="Consolas" panose="020B0609020204030204" pitchFamily="49" charset="0"/>
                <a:cs typeface="Consolas" panose="020B0609020204030204" pitchFamily="49" charset="0"/>
              </a:rPr>
              <a:t>  File "/Users/</a:t>
            </a:r>
            <a:r>
              <a:rPr lang="en-GB" sz="1800" dirty="0" err="1">
                <a:solidFill>
                  <a:schemeClr val="accent6"/>
                </a:solidFill>
                <a:latin typeface="Consolas" panose="020B0609020204030204" pitchFamily="49" charset="0"/>
                <a:cs typeface="Consolas" panose="020B0609020204030204" pitchFamily="49" charset="0"/>
              </a:rPr>
              <a:t>PycharmProjects</a:t>
            </a:r>
            <a:r>
              <a:rPr lang="en-GB" sz="1800" dirty="0">
                <a:solidFill>
                  <a:schemeClr val="accent6"/>
                </a:solidFill>
                <a:latin typeface="Consolas" panose="020B0609020204030204" pitchFamily="49" charset="0"/>
                <a:cs typeface="Consolas" panose="020B0609020204030204" pitchFamily="49" charset="0"/>
              </a:rPr>
              <a:t>/OOP2024-25/lecture_examples.py", line 295, in &lt;module&gt;</a:t>
            </a:r>
          </a:p>
          <a:p>
            <a:pPr marL="0" indent="0">
              <a:buFont typeface="Arial" panose="020B0604020202020204" pitchFamily="34" charset="0"/>
              <a:buNone/>
            </a:pPr>
            <a:r>
              <a:rPr lang="en-GB" sz="1800" dirty="0">
                <a:solidFill>
                  <a:schemeClr val="accent6"/>
                </a:solidFill>
                <a:latin typeface="Consolas" panose="020B0609020204030204" pitchFamily="49" charset="0"/>
                <a:cs typeface="Consolas" panose="020B0609020204030204" pitchFamily="49" charset="0"/>
              </a:rPr>
              <a:t>    rectangle = Rectangle(4, 6)</a:t>
            </a:r>
          </a:p>
          <a:p>
            <a:pPr marL="0" indent="0">
              <a:buFont typeface="Arial" panose="020B0604020202020204" pitchFamily="34" charset="0"/>
              <a:buNone/>
            </a:pPr>
            <a:r>
              <a:rPr lang="en-GB" sz="1800" dirty="0">
                <a:solidFill>
                  <a:schemeClr val="accent6"/>
                </a:solidFill>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en-GB" sz="1800" dirty="0" err="1">
                <a:solidFill>
                  <a:schemeClr val="accent6"/>
                </a:solidFill>
                <a:latin typeface="Consolas" panose="020B0609020204030204" pitchFamily="49" charset="0"/>
                <a:cs typeface="Consolas" panose="020B0609020204030204" pitchFamily="49" charset="0"/>
              </a:rPr>
              <a:t>TypeError</a:t>
            </a:r>
            <a:r>
              <a:rPr lang="en-GB" sz="1800" dirty="0">
                <a:solidFill>
                  <a:schemeClr val="accent6"/>
                </a:solidFill>
                <a:latin typeface="Consolas" panose="020B0609020204030204" pitchFamily="49" charset="0"/>
                <a:cs typeface="Consolas" panose="020B0609020204030204" pitchFamily="49" charset="0"/>
              </a:rPr>
              <a:t>: Can't instantiate abstract class Rectangle with abstract method area</a:t>
            </a:r>
          </a:p>
        </p:txBody>
      </p:sp>
    </p:spTree>
    <p:extLst>
      <p:ext uri="{BB962C8B-B14F-4D97-AF65-F5344CB8AC3E}">
        <p14:creationId xmlns:p14="http://schemas.microsoft.com/office/powerpoint/2010/main" val="1113774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5C4D4E-7F22-E34D-5031-01832FB551D9}"/>
              </a:ext>
            </a:extLst>
          </p:cNvPr>
          <p:cNvSpPr>
            <a:spLocks noGrp="1"/>
          </p:cNvSpPr>
          <p:nvPr>
            <p:ph type="title"/>
          </p:nvPr>
        </p:nvSpPr>
        <p:spPr/>
        <p:txBody>
          <a:bodyPr/>
          <a:lstStyle/>
          <a:p>
            <a:r>
              <a:rPr lang="en-GB" dirty="0"/>
              <a:t>Abstract Base Class: ABC</a:t>
            </a:r>
          </a:p>
        </p:txBody>
      </p:sp>
      <p:sp>
        <p:nvSpPr>
          <p:cNvPr id="7" name="Content Placeholder 6">
            <a:extLst>
              <a:ext uri="{FF2B5EF4-FFF2-40B4-BE49-F238E27FC236}">
                <a16:creationId xmlns:a16="http://schemas.microsoft.com/office/drawing/2014/main" id="{5FFC0169-DB23-BF1B-C915-C412ED1A0735}"/>
              </a:ext>
            </a:extLst>
          </p:cNvPr>
          <p:cNvSpPr>
            <a:spLocks noGrp="1"/>
          </p:cNvSpPr>
          <p:nvPr>
            <p:ph idx="1"/>
          </p:nvPr>
        </p:nvSpPr>
        <p:spPr/>
        <p:txBody>
          <a:bodyPr>
            <a:normAutofit fontScale="77500" lnSpcReduction="20000"/>
          </a:bodyPr>
          <a:lstStyle/>
          <a:p>
            <a:r>
              <a:rPr lang="en-GB" dirty="0"/>
              <a:t>Defines a set of methods and properties that an inheriting class must implement in order to be considered an instance of that class.</a:t>
            </a:r>
          </a:p>
          <a:p>
            <a:r>
              <a:rPr lang="en-GB" dirty="0"/>
              <a:t>Usually, you won’t need to create a new ABC as many are provided by the Python standard library.</a:t>
            </a:r>
          </a:p>
          <a:p>
            <a:r>
              <a:rPr lang="en-GB" dirty="0"/>
              <a:t>Where abstract classes in Python are concerned, there is also a discussion on meta classes. This is outside the scope of this module. But we aware that you might see definitions like </a:t>
            </a:r>
            <a:r>
              <a:rPr lang="en-GB" dirty="0">
                <a:latin typeface="Consolas" panose="020B0609020204030204" pitchFamily="49" charset="0"/>
                <a:cs typeface="Consolas" panose="020B0609020204030204" pitchFamily="49" charset="0"/>
              </a:rPr>
              <a:t>class </a:t>
            </a:r>
            <a:r>
              <a:rPr lang="en-GB" dirty="0" err="1">
                <a:latin typeface="Consolas" panose="020B0609020204030204" pitchFamily="49" charset="0"/>
                <a:cs typeface="Consolas" panose="020B0609020204030204" pitchFamily="49" charset="0"/>
              </a:rPr>
              <a:t>MyABC</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metaclass</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ABCMeta</a:t>
            </a:r>
            <a:r>
              <a:rPr lang="en-GB" dirty="0">
                <a:latin typeface="Consolas" panose="020B0609020204030204" pitchFamily="49" charset="0"/>
                <a:cs typeface="Consolas" panose="020B0609020204030204" pitchFamily="49" charset="0"/>
              </a:rPr>
              <a:t>)</a:t>
            </a:r>
            <a:r>
              <a:rPr lang="en-GB" dirty="0"/>
              <a:t>, which we will not use as part of this class. You are free to explore this on your own time, of course.</a:t>
            </a:r>
          </a:p>
          <a:p>
            <a:endParaRPr lang="en-GB" dirty="0"/>
          </a:p>
          <a:p>
            <a:endParaRPr lang="en-GB" dirty="0"/>
          </a:p>
        </p:txBody>
      </p:sp>
      <p:sp>
        <p:nvSpPr>
          <p:cNvPr id="5" name="Slide Number Placeholder 4">
            <a:extLst>
              <a:ext uri="{FF2B5EF4-FFF2-40B4-BE49-F238E27FC236}">
                <a16:creationId xmlns:a16="http://schemas.microsoft.com/office/drawing/2014/main" id="{E7507B07-5DD0-53A1-0B2D-2CD3A5E8EA9F}"/>
              </a:ext>
            </a:extLst>
          </p:cNvPr>
          <p:cNvSpPr>
            <a:spLocks noGrp="1"/>
          </p:cNvSpPr>
          <p:nvPr>
            <p:ph type="sldNum" sz="quarter" idx="12"/>
          </p:nvPr>
        </p:nvSpPr>
        <p:spPr/>
        <p:txBody>
          <a:bodyPr/>
          <a:lstStyle/>
          <a:p>
            <a:fld id="{1AE971F0-0CD2-4C47-8087-EBCE9716EA84}" type="slidenum">
              <a:rPr lang="en-GB" smtClean="0"/>
              <a:t>33</a:t>
            </a:fld>
            <a:endParaRPr lang="en-GB"/>
          </a:p>
        </p:txBody>
      </p:sp>
    </p:spTree>
    <p:extLst>
      <p:ext uri="{BB962C8B-B14F-4D97-AF65-F5344CB8AC3E}">
        <p14:creationId xmlns:p14="http://schemas.microsoft.com/office/powerpoint/2010/main" val="190085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0BD0-43AF-0686-4D39-DC0E8C0AF198}"/>
              </a:ext>
            </a:extLst>
          </p:cNvPr>
          <p:cNvSpPr>
            <a:spLocks noGrp="1"/>
          </p:cNvSpPr>
          <p:nvPr>
            <p:ph type="title"/>
          </p:nvPr>
        </p:nvSpPr>
        <p:spPr/>
        <p:txBody>
          <a:bodyPr/>
          <a:lstStyle/>
          <a:p>
            <a:r>
              <a:rPr lang="en-GB" dirty="0"/>
              <a:t>What is a Meta Class?</a:t>
            </a:r>
          </a:p>
        </p:txBody>
      </p:sp>
      <p:sp>
        <p:nvSpPr>
          <p:cNvPr id="3" name="Content Placeholder 2">
            <a:extLst>
              <a:ext uri="{FF2B5EF4-FFF2-40B4-BE49-F238E27FC236}">
                <a16:creationId xmlns:a16="http://schemas.microsoft.com/office/drawing/2014/main" id="{E77E1561-9D41-4F33-337B-0DB4D43DB3EC}"/>
              </a:ext>
            </a:extLst>
          </p:cNvPr>
          <p:cNvSpPr>
            <a:spLocks noGrp="1"/>
          </p:cNvSpPr>
          <p:nvPr>
            <p:ph idx="1"/>
          </p:nvPr>
        </p:nvSpPr>
        <p:spPr/>
        <p:txBody>
          <a:bodyPr>
            <a:normAutofit fontScale="70000" lnSpcReduction="20000"/>
          </a:bodyPr>
          <a:lstStyle/>
          <a:p>
            <a:r>
              <a:rPr lang="en-GB" dirty="0"/>
              <a:t>Not all OOP languages support this concept, Python does.</a:t>
            </a:r>
          </a:p>
          <a:p>
            <a:r>
              <a:rPr lang="en-GB" dirty="0"/>
              <a:t>Those programming languages that support meta classes each do it in their own way.</a:t>
            </a:r>
          </a:p>
          <a:p>
            <a:r>
              <a:rPr lang="en-GB" dirty="0"/>
              <a:t>A meta class is a class whose instances are classes.</a:t>
            </a:r>
          </a:p>
          <a:p>
            <a:r>
              <a:rPr lang="en-GB" dirty="0"/>
              <a:t>Use cases:</a:t>
            </a:r>
          </a:p>
          <a:p>
            <a:pPr lvl="1"/>
            <a:r>
              <a:rPr lang="en-GB" dirty="0"/>
              <a:t>Logging and profiling;</a:t>
            </a:r>
          </a:p>
          <a:p>
            <a:pPr lvl="1"/>
            <a:r>
              <a:rPr lang="en-GB" dirty="0"/>
              <a:t>Interface checking;</a:t>
            </a:r>
          </a:p>
          <a:p>
            <a:pPr lvl="1"/>
            <a:r>
              <a:rPr lang="en-GB" dirty="0"/>
              <a:t>Registering classes at creation time;</a:t>
            </a:r>
          </a:p>
          <a:p>
            <a:pPr lvl="1"/>
            <a:r>
              <a:rPr lang="en-GB" dirty="0"/>
              <a:t>Automatic property generation;</a:t>
            </a:r>
          </a:p>
          <a:p>
            <a:pPr lvl="1"/>
            <a:r>
              <a:rPr lang="en-GB" dirty="0"/>
              <a:t>Automatic resource locking, synchronisation tasks, etc.</a:t>
            </a:r>
          </a:p>
        </p:txBody>
      </p:sp>
      <p:sp>
        <p:nvSpPr>
          <p:cNvPr id="4" name="Slide Number Placeholder 3">
            <a:extLst>
              <a:ext uri="{FF2B5EF4-FFF2-40B4-BE49-F238E27FC236}">
                <a16:creationId xmlns:a16="http://schemas.microsoft.com/office/drawing/2014/main" id="{5610B4DA-79CF-B26F-7C06-80F105CBE218}"/>
              </a:ext>
            </a:extLst>
          </p:cNvPr>
          <p:cNvSpPr>
            <a:spLocks noGrp="1"/>
          </p:cNvSpPr>
          <p:nvPr>
            <p:ph type="sldNum" sz="quarter" idx="12"/>
          </p:nvPr>
        </p:nvSpPr>
        <p:spPr/>
        <p:txBody>
          <a:bodyPr/>
          <a:lstStyle/>
          <a:p>
            <a:fld id="{1AE971F0-0CD2-4C47-8087-EBCE9716EA84}" type="slidenum">
              <a:rPr lang="en-GB" smtClean="0"/>
              <a:pPr/>
              <a:t>34</a:t>
            </a:fld>
            <a:endParaRPr lang="en-GB" dirty="0"/>
          </a:p>
        </p:txBody>
      </p:sp>
    </p:spTree>
    <p:extLst>
      <p:ext uri="{BB962C8B-B14F-4D97-AF65-F5344CB8AC3E}">
        <p14:creationId xmlns:p14="http://schemas.microsoft.com/office/powerpoint/2010/main" val="2523421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060B03-0F91-19C4-5006-5EB0DC040DA5}"/>
              </a:ext>
            </a:extLst>
          </p:cNvPr>
          <p:cNvSpPr>
            <a:spLocks noGrp="1"/>
          </p:cNvSpPr>
          <p:nvPr>
            <p:ph type="title"/>
          </p:nvPr>
        </p:nvSpPr>
        <p:spPr/>
        <p:txBody>
          <a:bodyPr/>
          <a:lstStyle/>
          <a:p>
            <a:r>
              <a:rPr lang="en-GB" dirty="0"/>
              <a:t>True or False?</a:t>
            </a:r>
          </a:p>
        </p:txBody>
      </p:sp>
      <p:sp>
        <p:nvSpPr>
          <p:cNvPr id="5" name="Slide Number Placeholder 4">
            <a:extLst>
              <a:ext uri="{FF2B5EF4-FFF2-40B4-BE49-F238E27FC236}">
                <a16:creationId xmlns:a16="http://schemas.microsoft.com/office/drawing/2014/main" id="{2E452F26-3B15-5DAD-7EDA-3FAC568C6003}"/>
              </a:ext>
            </a:extLst>
          </p:cNvPr>
          <p:cNvSpPr>
            <a:spLocks noGrp="1"/>
          </p:cNvSpPr>
          <p:nvPr>
            <p:ph type="sldNum" sz="quarter" idx="12"/>
          </p:nvPr>
        </p:nvSpPr>
        <p:spPr/>
        <p:txBody>
          <a:bodyPr/>
          <a:lstStyle/>
          <a:p>
            <a:fld id="{1AE971F0-0CD2-4C47-8087-EBCE9716EA84}" type="slidenum">
              <a:rPr lang="en-GB" smtClean="0"/>
              <a:t>35</a:t>
            </a:fld>
            <a:endParaRPr lang="en-GB"/>
          </a:p>
        </p:txBody>
      </p:sp>
      <p:sp>
        <p:nvSpPr>
          <p:cNvPr id="7" name="Text Placeholder 6">
            <a:extLst>
              <a:ext uri="{FF2B5EF4-FFF2-40B4-BE49-F238E27FC236}">
                <a16:creationId xmlns:a16="http://schemas.microsoft.com/office/drawing/2014/main" id="{AFB39AFC-CE34-A7BD-2D5F-C822DCD3AB90}"/>
              </a:ext>
            </a:extLst>
          </p:cNvPr>
          <p:cNvSpPr>
            <a:spLocks noGrp="1"/>
          </p:cNvSpPr>
          <p:nvPr>
            <p:ph type="body" sz="quarter" idx="13"/>
          </p:nvPr>
        </p:nvSpPr>
        <p:spPr/>
        <p:txBody>
          <a:bodyPr/>
          <a:lstStyle/>
          <a:p>
            <a:pPr marL="0" indent="0">
              <a:buNone/>
            </a:pPr>
            <a:r>
              <a:rPr lang="en-GB" dirty="0"/>
              <a:t>Abstract classes in Python can be instantiated to create objects.</a:t>
            </a:r>
          </a:p>
        </p:txBody>
      </p:sp>
    </p:spTree>
    <p:extLst>
      <p:ext uri="{BB962C8B-B14F-4D97-AF65-F5344CB8AC3E}">
        <p14:creationId xmlns:p14="http://schemas.microsoft.com/office/powerpoint/2010/main" val="3486271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A0F7-C6D0-B9E8-DB00-3B97E9EB05EF}"/>
              </a:ext>
            </a:extLst>
          </p:cNvPr>
          <p:cNvSpPr>
            <a:spLocks noGrp="1"/>
          </p:cNvSpPr>
          <p:nvPr>
            <p:ph type="title"/>
          </p:nvPr>
        </p:nvSpPr>
        <p:spPr/>
        <p:txBody>
          <a:bodyPr/>
          <a:lstStyle/>
          <a:p>
            <a:r>
              <a:rPr lang="en-GB" dirty="0"/>
              <a:t>The Need for Concrete Subclasses</a:t>
            </a:r>
          </a:p>
        </p:txBody>
      </p:sp>
      <p:sp>
        <p:nvSpPr>
          <p:cNvPr id="3" name="Content Placeholder 2">
            <a:extLst>
              <a:ext uri="{FF2B5EF4-FFF2-40B4-BE49-F238E27FC236}">
                <a16:creationId xmlns:a16="http://schemas.microsoft.com/office/drawing/2014/main" id="{C20C53A9-C8F5-7E69-42DA-482E69E4D20E}"/>
              </a:ext>
            </a:extLst>
          </p:cNvPr>
          <p:cNvSpPr>
            <a:spLocks noGrp="1"/>
          </p:cNvSpPr>
          <p:nvPr>
            <p:ph idx="1"/>
          </p:nvPr>
        </p:nvSpPr>
        <p:spPr/>
        <p:txBody>
          <a:bodyPr>
            <a:normAutofit fontScale="92500" lnSpcReduction="20000"/>
          </a:bodyPr>
          <a:lstStyle/>
          <a:p>
            <a:pPr marR="0" lvl="0" rtl="0"/>
            <a:r>
              <a:rPr lang="en-GB" altLang="zh-CN" sz="2000" b="1" i="0" u="none" strike="noStrike" kern="100" baseline="0" dirty="0">
                <a:solidFill>
                  <a:srgbClr val="000000"/>
                </a:solidFill>
                <a:ea typeface="DengXian Light" panose="02010600030101010101" pitchFamily="2" charset="-122"/>
              </a:rPr>
              <a:t>Abstract Class Recap:</a:t>
            </a:r>
          </a:p>
          <a:p>
            <a:pPr marR="0" lvl="1" rtl="0"/>
            <a:r>
              <a:rPr lang="en-GB" altLang="zh-CN" sz="2000" b="0" i="0" u="none" strike="noStrike" kern="100" baseline="0" dirty="0">
                <a:solidFill>
                  <a:srgbClr val="000000"/>
                </a:solidFill>
                <a:ea typeface="DengXian Light" panose="02010600030101010101" pitchFamily="2" charset="-122"/>
              </a:rPr>
              <a:t>An abstract class is a class with one or more abstract methods, acting as a template for derived classes.</a:t>
            </a:r>
          </a:p>
          <a:p>
            <a:pPr marR="0" lvl="1" rtl="0"/>
            <a:r>
              <a:rPr lang="en-GB" altLang="zh-CN" sz="2000" b="0" i="0" u="none" strike="noStrike" kern="100" baseline="0" dirty="0">
                <a:solidFill>
                  <a:srgbClr val="000000"/>
                </a:solidFill>
                <a:ea typeface="DengXian Light" panose="02010600030101010101" pitchFamily="2" charset="-122"/>
              </a:rPr>
              <a:t>Abstract methods are placeholders without implementation.</a:t>
            </a:r>
          </a:p>
          <a:p>
            <a:pPr marR="0" lvl="0" rtl="0"/>
            <a:r>
              <a:rPr lang="en-GB" altLang="zh-CN" sz="2000" b="1" i="0" u="none" strike="noStrike" kern="100" baseline="0" dirty="0">
                <a:solidFill>
                  <a:srgbClr val="000000"/>
                </a:solidFill>
                <a:ea typeface="DengXian Light" panose="02010600030101010101" pitchFamily="2" charset="-122"/>
              </a:rPr>
              <a:t>Concrete Subclasses:</a:t>
            </a:r>
          </a:p>
          <a:p>
            <a:pPr marR="0" lvl="1" rtl="0"/>
            <a:r>
              <a:rPr lang="en-GB" altLang="zh-CN" sz="2000" b="0" i="0" u="none" strike="noStrike" kern="100" baseline="0" dirty="0">
                <a:solidFill>
                  <a:srgbClr val="000000"/>
                </a:solidFill>
                <a:ea typeface="DengXian Light" panose="02010600030101010101" pitchFamily="2" charset="-122"/>
              </a:rPr>
              <a:t>Concrete subclasses are classes that derive from an abstract class and provide implementations for all its abstract methods.</a:t>
            </a:r>
          </a:p>
          <a:p>
            <a:pPr marR="0" lvl="1" rtl="0"/>
            <a:r>
              <a:rPr lang="en-GB" altLang="zh-CN" sz="2000" b="0" i="0" u="none" strike="noStrike" kern="100" baseline="0" dirty="0">
                <a:solidFill>
                  <a:srgbClr val="000000"/>
                </a:solidFill>
                <a:ea typeface="DengXian Light" panose="02010600030101010101" pitchFamily="2" charset="-122"/>
              </a:rPr>
              <a:t>Abstract classes are intended to be extended by concrete subclasses to create objects.</a:t>
            </a:r>
          </a:p>
          <a:p>
            <a:pPr marR="0" lvl="1" rtl="0"/>
            <a:r>
              <a:rPr lang="en-GB" altLang="zh-CN" sz="2000" b="0" i="0" u="none" strike="noStrike" kern="100" baseline="0" dirty="0">
                <a:solidFill>
                  <a:srgbClr val="000000"/>
                </a:solidFill>
                <a:ea typeface="DengXian Light" panose="02010600030101010101" pitchFamily="2" charset="-122"/>
              </a:rPr>
              <a:t>Concrete subclasses bring life to the abstract class by implementing the missing details.</a:t>
            </a:r>
          </a:p>
          <a:p>
            <a:pPr marR="0" lvl="1" rtl="0"/>
            <a:r>
              <a:rPr lang="en-GB" altLang="zh-CN" sz="2000" b="0" i="0" u="none" strike="noStrike" kern="100" baseline="0" dirty="0">
                <a:solidFill>
                  <a:srgbClr val="000000"/>
                </a:solidFill>
                <a:ea typeface="DengXian Light" panose="02010600030101010101" pitchFamily="2" charset="-122"/>
              </a:rPr>
              <a:t>They provide specific logic for each method defined as abstract.</a:t>
            </a:r>
          </a:p>
        </p:txBody>
      </p:sp>
      <p:sp>
        <p:nvSpPr>
          <p:cNvPr id="4" name="Slide Number Placeholder 3">
            <a:extLst>
              <a:ext uri="{FF2B5EF4-FFF2-40B4-BE49-F238E27FC236}">
                <a16:creationId xmlns:a16="http://schemas.microsoft.com/office/drawing/2014/main" id="{48B4A0E4-23FC-BC4D-1758-FE3C88125193}"/>
              </a:ext>
            </a:extLst>
          </p:cNvPr>
          <p:cNvSpPr>
            <a:spLocks noGrp="1"/>
          </p:cNvSpPr>
          <p:nvPr>
            <p:ph type="sldNum" sz="quarter" idx="12"/>
          </p:nvPr>
        </p:nvSpPr>
        <p:spPr/>
        <p:txBody>
          <a:bodyPr/>
          <a:lstStyle/>
          <a:p>
            <a:fld id="{1AE971F0-0CD2-4C47-8087-EBCE9716EA84}" type="slidenum">
              <a:rPr lang="en-GB" smtClean="0"/>
              <a:pPr/>
              <a:t>36</a:t>
            </a:fld>
            <a:endParaRPr lang="en-GB" dirty="0"/>
          </a:p>
        </p:txBody>
      </p:sp>
    </p:spTree>
    <p:extLst>
      <p:ext uri="{BB962C8B-B14F-4D97-AF65-F5344CB8AC3E}">
        <p14:creationId xmlns:p14="http://schemas.microsoft.com/office/powerpoint/2010/main" val="647266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3782-7D3C-A494-0F13-52936BFDC190}"/>
              </a:ext>
            </a:extLst>
          </p:cNvPr>
          <p:cNvSpPr>
            <a:spLocks noGrp="1"/>
          </p:cNvSpPr>
          <p:nvPr>
            <p:ph type="title"/>
          </p:nvPr>
        </p:nvSpPr>
        <p:spPr/>
        <p:txBody>
          <a:bodyPr/>
          <a:lstStyle/>
          <a:p>
            <a:r>
              <a:rPr lang="en-GB" dirty="0"/>
              <a:t>Example 2</a:t>
            </a:r>
          </a:p>
        </p:txBody>
      </p:sp>
      <p:pic>
        <p:nvPicPr>
          <p:cNvPr id="9" name="Content Placeholder 8" descr="A diagram of a computer game&#10;&#10;Description automatically generated">
            <a:extLst>
              <a:ext uri="{FF2B5EF4-FFF2-40B4-BE49-F238E27FC236}">
                <a16:creationId xmlns:a16="http://schemas.microsoft.com/office/drawing/2014/main" id="{9DA88F00-6770-5300-4989-E2F57BB2C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569" y="2039876"/>
            <a:ext cx="6346531" cy="3999184"/>
          </a:xfrm>
        </p:spPr>
      </p:pic>
      <p:sp>
        <p:nvSpPr>
          <p:cNvPr id="4" name="Slide Number Placeholder 3">
            <a:extLst>
              <a:ext uri="{FF2B5EF4-FFF2-40B4-BE49-F238E27FC236}">
                <a16:creationId xmlns:a16="http://schemas.microsoft.com/office/drawing/2014/main" id="{21BBD5B7-EFFD-D545-481C-5D02D63EAA62}"/>
              </a:ext>
            </a:extLst>
          </p:cNvPr>
          <p:cNvSpPr>
            <a:spLocks noGrp="1"/>
          </p:cNvSpPr>
          <p:nvPr>
            <p:ph type="sldNum" sz="quarter" idx="12"/>
          </p:nvPr>
        </p:nvSpPr>
        <p:spPr/>
        <p:txBody>
          <a:bodyPr/>
          <a:lstStyle/>
          <a:p>
            <a:fld id="{1AE971F0-0CD2-4C47-8087-EBCE9716EA84}" type="slidenum">
              <a:rPr lang="en-GB" smtClean="0"/>
              <a:pPr/>
              <a:t>37</a:t>
            </a:fld>
            <a:endParaRPr lang="en-GB" dirty="0"/>
          </a:p>
        </p:txBody>
      </p:sp>
    </p:spTree>
    <p:extLst>
      <p:ext uri="{BB962C8B-B14F-4D97-AF65-F5344CB8AC3E}">
        <p14:creationId xmlns:p14="http://schemas.microsoft.com/office/powerpoint/2010/main" val="3278501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14A7-AA55-D0E5-22B8-5774FC3737A5}"/>
              </a:ext>
            </a:extLst>
          </p:cNvPr>
          <p:cNvSpPr>
            <a:spLocks noGrp="1"/>
          </p:cNvSpPr>
          <p:nvPr>
            <p:ph type="title"/>
          </p:nvPr>
        </p:nvSpPr>
        <p:spPr/>
        <p:txBody>
          <a:bodyPr/>
          <a:lstStyle/>
          <a:p>
            <a:r>
              <a:rPr lang="en-GB" dirty="0" err="1"/>
              <a:t>Pokemon</a:t>
            </a:r>
            <a:r>
              <a:rPr lang="en-GB" dirty="0"/>
              <a:t> Code</a:t>
            </a:r>
          </a:p>
        </p:txBody>
      </p:sp>
      <p:sp>
        <p:nvSpPr>
          <p:cNvPr id="5" name="Content Placeholder 4">
            <a:extLst>
              <a:ext uri="{FF2B5EF4-FFF2-40B4-BE49-F238E27FC236}">
                <a16:creationId xmlns:a16="http://schemas.microsoft.com/office/drawing/2014/main" id="{05AEBFF6-584D-15C7-56EB-8340D9E7CFDF}"/>
              </a:ext>
            </a:extLst>
          </p:cNvPr>
          <p:cNvSpPr>
            <a:spLocks noGrp="1"/>
          </p:cNvSpPr>
          <p:nvPr>
            <p:ph sz="half" idx="1"/>
          </p:nvPr>
        </p:nvSpPr>
        <p:spPr>
          <a:ln>
            <a:solidFill>
              <a:schemeClr val="accent1"/>
            </a:solidFill>
          </a:ln>
        </p:spPr>
        <p:txBody>
          <a:bodyPr>
            <a:normAutofit fontScale="625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from </a:t>
            </a:r>
            <a:r>
              <a:rPr lang="en-GB" dirty="0" err="1">
                <a:solidFill>
                  <a:srgbClr val="080808"/>
                </a:solidFill>
                <a:effectLst/>
                <a:latin typeface="Consolas" panose="020B0609020204030204" pitchFamily="49" charset="0"/>
                <a:cs typeface="Consolas" panose="020B0609020204030204" pitchFamily="49" charset="0"/>
              </a:rPr>
              <a:t>abc</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import </a:t>
            </a:r>
            <a:r>
              <a:rPr lang="en-GB" dirty="0">
                <a:solidFill>
                  <a:srgbClr val="080808"/>
                </a:solidFill>
                <a:effectLst/>
                <a:latin typeface="Consolas" panose="020B0609020204030204" pitchFamily="49" charset="0"/>
                <a:cs typeface="Consolas" panose="020B0609020204030204" pitchFamily="49" charset="0"/>
              </a:rPr>
              <a:t>ABC, </a:t>
            </a:r>
            <a:r>
              <a:rPr lang="en-GB" dirty="0" err="1">
                <a:solidFill>
                  <a:srgbClr val="080808"/>
                </a:solidFill>
                <a:effectLst/>
                <a:latin typeface="Consolas" panose="020B0609020204030204" pitchFamily="49" charset="0"/>
                <a:cs typeface="Consolas" panose="020B0609020204030204" pitchFamily="49" charset="0"/>
              </a:rPr>
              <a:t>abstractmethod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Abstract base class for Pokémon</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err="1">
                <a:solidFill>
                  <a:srgbClr val="000000"/>
                </a:solidFill>
                <a:effectLst/>
                <a:latin typeface="Consolas" panose="020B0609020204030204" pitchFamily="49" charset="0"/>
                <a:cs typeface="Consolas" panose="020B0609020204030204" pitchFamily="49" charset="0"/>
              </a:rPr>
              <a:t>Pokemon</a:t>
            </a:r>
            <a:r>
              <a:rPr lang="en-GB" dirty="0">
                <a:solidFill>
                  <a:srgbClr val="080808"/>
                </a:solidFill>
                <a:effectLst/>
                <a:latin typeface="Consolas" panose="020B0609020204030204" pitchFamily="49" charset="0"/>
                <a:cs typeface="Consolas" panose="020B0609020204030204" pitchFamily="49" charset="0"/>
              </a:rPr>
              <a:t>(ABC):</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name, </a:t>
            </a:r>
            <a:r>
              <a:rPr lang="en-GB" dirty="0" err="1">
                <a:solidFill>
                  <a:srgbClr val="080808"/>
                </a:solidFill>
                <a:effectLst/>
                <a:latin typeface="Consolas" panose="020B0609020204030204" pitchFamily="49" charset="0"/>
                <a:cs typeface="Consolas" panose="020B0609020204030204" pitchFamily="49" charset="0"/>
              </a:rPr>
              <a:t>p_type</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80808"/>
                </a:solidFill>
                <a:effectLst/>
                <a:latin typeface="Consolas" panose="020B0609020204030204" pitchFamily="49" charset="0"/>
                <a:cs typeface="Consolas" panose="020B0609020204030204" pitchFamily="49" charset="0"/>
              </a:rPr>
              <a:t> = name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.p_type</a:t>
            </a:r>
            <a:r>
              <a:rPr lang="en-GB" dirty="0">
                <a:solidFill>
                  <a:srgbClr val="080808"/>
                </a:solidFill>
                <a:effectLst/>
                <a:latin typeface="Consolas" panose="020B0609020204030204" pitchFamily="49" charset="0"/>
                <a:cs typeface="Consolas" panose="020B0609020204030204" pitchFamily="49" charset="0"/>
              </a:rPr>
              <a:t> = </a:t>
            </a:r>
            <a:r>
              <a:rPr lang="en-GB" dirty="0" err="1">
                <a:solidFill>
                  <a:srgbClr val="080808"/>
                </a:solidFill>
                <a:effectLst/>
                <a:latin typeface="Consolas" panose="020B0609020204030204" pitchFamily="49" charset="0"/>
                <a:cs typeface="Consolas" panose="020B0609020204030204" pitchFamily="49" charset="0"/>
              </a:rPr>
              <a:t>p_type</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9E880D"/>
                </a:solidFill>
                <a:effectLst/>
                <a:latin typeface="Consolas" panose="020B0609020204030204" pitchFamily="49" charset="0"/>
                <a:cs typeface="Consolas" panose="020B0609020204030204" pitchFamily="49" charset="0"/>
              </a:rPr>
              <a:t>@</a:t>
            </a:r>
            <a:r>
              <a:rPr lang="en-GB" dirty="0" err="1">
                <a:solidFill>
                  <a:srgbClr val="9E880D"/>
                </a:solidFill>
                <a:effectLst/>
                <a:latin typeface="Consolas" panose="020B0609020204030204" pitchFamily="49" charset="0"/>
                <a:cs typeface="Consolas" panose="020B0609020204030204" pitchFamily="49" charset="0"/>
              </a:rPr>
              <a:t>abstractmethod</a:t>
            </a:r>
            <a:br>
              <a:rPr lang="en-GB" dirty="0">
                <a:solidFill>
                  <a:srgbClr val="9E880D"/>
                </a:solidFill>
                <a:effectLst/>
                <a:latin typeface="Consolas" panose="020B0609020204030204" pitchFamily="49" charset="0"/>
                <a:cs typeface="Consolas" panose="020B0609020204030204" pitchFamily="49" charset="0"/>
              </a:rPr>
            </a:br>
            <a:r>
              <a:rPr lang="en-GB" dirty="0">
                <a:solidFill>
                  <a:srgbClr val="9E880D"/>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attack</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pass</a:t>
            </a:r>
            <a:endParaRPr lang="en-GB" dirty="0">
              <a:solidFill>
                <a:srgbClr val="080808"/>
              </a:solidFill>
              <a:effectLst/>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4A1B5AFE-AB0F-B77D-F0BB-911C59D194C6}"/>
              </a:ext>
            </a:extLst>
          </p:cNvPr>
          <p:cNvSpPr>
            <a:spLocks noGrp="1"/>
          </p:cNvSpPr>
          <p:nvPr>
            <p:ph sz="half" idx="2"/>
          </p:nvPr>
        </p:nvSpPr>
        <p:spPr/>
        <p:txBody>
          <a:bodyPr>
            <a:normAutofit fontScale="62500" lnSpcReduction="20000"/>
          </a:bodyPr>
          <a:lstStyle/>
          <a:p>
            <a:r>
              <a:rPr lang="en-GB" dirty="0"/>
              <a:t>Imports for abstract class functionality.</a:t>
            </a:r>
          </a:p>
          <a:p>
            <a:r>
              <a:rPr lang="en-GB" dirty="0"/>
              <a:t>The base class </a:t>
            </a:r>
            <a:r>
              <a:rPr lang="en-GB" dirty="0" err="1"/>
              <a:t>Pokemon</a:t>
            </a:r>
            <a:r>
              <a:rPr lang="en-GB" dirty="0"/>
              <a:t> inherits from ABC.</a:t>
            </a:r>
          </a:p>
          <a:p>
            <a:r>
              <a:rPr lang="en-GB" dirty="0"/>
              <a:t>The base class provides 2 public attributes, name and </a:t>
            </a:r>
            <a:r>
              <a:rPr lang="en-GB" dirty="0" err="1"/>
              <a:t>p_type</a:t>
            </a:r>
            <a:r>
              <a:rPr lang="en-GB" dirty="0"/>
              <a:t>.</a:t>
            </a:r>
          </a:p>
          <a:p>
            <a:r>
              <a:rPr lang="en-GB" dirty="0"/>
              <a:t>The base class contains one abstract method.</a:t>
            </a:r>
          </a:p>
          <a:p>
            <a:r>
              <a:rPr lang="en-GB" dirty="0"/>
              <a:t>The decorator indicates that this is an abstract method.</a:t>
            </a:r>
          </a:p>
          <a:p>
            <a:r>
              <a:rPr lang="en-GB" dirty="0"/>
              <a:t>Use the transfer statement pass in the body of the abstract method.</a:t>
            </a:r>
          </a:p>
        </p:txBody>
      </p:sp>
      <p:sp>
        <p:nvSpPr>
          <p:cNvPr id="4" name="Slide Number Placeholder 3">
            <a:extLst>
              <a:ext uri="{FF2B5EF4-FFF2-40B4-BE49-F238E27FC236}">
                <a16:creationId xmlns:a16="http://schemas.microsoft.com/office/drawing/2014/main" id="{F157F204-5886-CD19-C77D-C608DC213B36}"/>
              </a:ext>
            </a:extLst>
          </p:cNvPr>
          <p:cNvSpPr>
            <a:spLocks noGrp="1"/>
          </p:cNvSpPr>
          <p:nvPr>
            <p:ph type="sldNum" sz="quarter" idx="12"/>
          </p:nvPr>
        </p:nvSpPr>
        <p:spPr/>
        <p:txBody>
          <a:bodyPr/>
          <a:lstStyle/>
          <a:p>
            <a:fld id="{1AE971F0-0CD2-4C47-8087-EBCE9716EA84}" type="slidenum">
              <a:rPr lang="en-GB" smtClean="0"/>
              <a:pPr/>
              <a:t>38</a:t>
            </a:fld>
            <a:endParaRPr lang="en-GB" dirty="0"/>
          </a:p>
        </p:txBody>
      </p:sp>
    </p:spTree>
    <p:extLst>
      <p:ext uri="{BB962C8B-B14F-4D97-AF65-F5344CB8AC3E}">
        <p14:creationId xmlns:p14="http://schemas.microsoft.com/office/powerpoint/2010/main" val="533242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AB47-B70A-45EA-41E7-D2250AF5D5A4}"/>
              </a:ext>
            </a:extLst>
          </p:cNvPr>
          <p:cNvSpPr>
            <a:spLocks noGrp="1"/>
          </p:cNvSpPr>
          <p:nvPr>
            <p:ph type="title"/>
          </p:nvPr>
        </p:nvSpPr>
        <p:spPr/>
        <p:txBody>
          <a:bodyPr/>
          <a:lstStyle/>
          <a:p>
            <a:r>
              <a:rPr lang="en-GB" dirty="0"/>
              <a:t>Derived Classes Code</a:t>
            </a:r>
          </a:p>
        </p:txBody>
      </p:sp>
      <p:sp>
        <p:nvSpPr>
          <p:cNvPr id="3" name="Content Placeholder 2">
            <a:extLst>
              <a:ext uri="{FF2B5EF4-FFF2-40B4-BE49-F238E27FC236}">
                <a16:creationId xmlns:a16="http://schemas.microsoft.com/office/drawing/2014/main" id="{6539CC34-37ED-C6B7-A1BB-EA5728C12EE9}"/>
              </a:ext>
            </a:extLst>
          </p:cNvPr>
          <p:cNvSpPr>
            <a:spLocks noGrp="1"/>
          </p:cNvSpPr>
          <p:nvPr>
            <p:ph sz="half" idx="1"/>
          </p:nvPr>
        </p:nvSpPr>
        <p:spPr>
          <a:ln>
            <a:solidFill>
              <a:schemeClr val="accent1"/>
            </a:solidFill>
          </a:ln>
        </p:spPr>
        <p:txBody>
          <a:bodyPr>
            <a:normAutofit fontScale="62500" lnSpcReduction="20000"/>
          </a:bodyPr>
          <a:lstStyle/>
          <a:p>
            <a:pPr marL="0" indent="0">
              <a:buNone/>
            </a:pPr>
            <a:r>
              <a:rPr lang="en-GB" i="1" dirty="0">
                <a:solidFill>
                  <a:srgbClr val="8C8C8C"/>
                </a:solidFill>
                <a:effectLst/>
                <a:latin typeface="Consolas" panose="020B0609020204030204" pitchFamily="49" charset="0"/>
                <a:cs typeface="Consolas" panose="020B0609020204030204" pitchFamily="49" charset="0"/>
              </a:rPr>
              <a:t># Concrete class for Pikachu</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Pikachu</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Pokemon</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attack</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f"</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uses” 	   	“ Thunderbolt!"</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Concrete class for Charizard</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Charizard</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Pokemon</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attack</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f"</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breathes” 	“ fire with Flamethrower!"</a:t>
            </a:r>
            <a:endParaRPr lang="en-GB" dirty="0">
              <a:solidFill>
                <a:srgbClr val="080808"/>
              </a:solidFill>
              <a:effectLst/>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C5CF0E1D-943E-FFCF-AADB-BCB7B205A42C}"/>
              </a:ext>
            </a:extLst>
          </p:cNvPr>
          <p:cNvSpPr>
            <a:spLocks noGrp="1"/>
          </p:cNvSpPr>
          <p:nvPr>
            <p:ph sz="half" idx="2"/>
          </p:nvPr>
        </p:nvSpPr>
        <p:spPr/>
        <p:txBody>
          <a:bodyPr>
            <a:normAutofit fontScale="62500" lnSpcReduction="20000"/>
          </a:bodyPr>
          <a:lstStyle/>
          <a:p>
            <a:r>
              <a:rPr lang="en-GB" dirty="0"/>
              <a:t>Two concrete subclasses of </a:t>
            </a:r>
            <a:r>
              <a:rPr lang="en-GB" dirty="0" err="1"/>
              <a:t>Pokemon</a:t>
            </a:r>
            <a:r>
              <a:rPr lang="en-GB" dirty="0"/>
              <a:t>.</a:t>
            </a:r>
          </a:p>
          <a:p>
            <a:r>
              <a:rPr lang="en-GB" dirty="0"/>
              <a:t>Both classes must implement the attack method.</a:t>
            </a:r>
          </a:p>
          <a:p>
            <a:r>
              <a:rPr lang="en-GB" dirty="0"/>
              <a:t>We don’t provide/need any other attributes, so we don’t need to provide another </a:t>
            </a:r>
            <a:r>
              <a:rPr lang="en-GB" dirty="0" err="1"/>
              <a:t>init</a:t>
            </a:r>
            <a:r>
              <a:rPr lang="en-GB" dirty="0"/>
              <a:t> method.</a:t>
            </a:r>
          </a:p>
          <a:p>
            <a:r>
              <a:rPr lang="en-GB" dirty="0"/>
              <a:t>Both subclasses have access to the parent class’s attributes.</a:t>
            </a:r>
          </a:p>
        </p:txBody>
      </p:sp>
      <p:sp>
        <p:nvSpPr>
          <p:cNvPr id="5" name="Slide Number Placeholder 4">
            <a:extLst>
              <a:ext uri="{FF2B5EF4-FFF2-40B4-BE49-F238E27FC236}">
                <a16:creationId xmlns:a16="http://schemas.microsoft.com/office/drawing/2014/main" id="{F07932ED-7A84-D98A-4A37-CDBF5A8BBF2B}"/>
              </a:ext>
            </a:extLst>
          </p:cNvPr>
          <p:cNvSpPr>
            <a:spLocks noGrp="1"/>
          </p:cNvSpPr>
          <p:nvPr>
            <p:ph type="sldNum" sz="quarter" idx="12"/>
          </p:nvPr>
        </p:nvSpPr>
        <p:spPr/>
        <p:txBody>
          <a:bodyPr/>
          <a:lstStyle/>
          <a:p>
            <a:fld id="{1AE971F0-0CD2-4C47-8087-EBCE9716EA84}" type="slidenum">
              <a:rPr lang="en-GB" smtClean="0"/>
              <a:t>39</a:t>
            </a:fld>
            <a:endParaRPr lang="en-GB"/>
          </a:p>
        </p:txBody>
      </p:sp>
    </p:spTree>
    <p:extLst>
      <p:ext uri="{BB962C8B-B14F-4D97-AF65-F5344CB8AC3E}">
        <p14:creationId xmlns:p14="http://schemas.microsoft.com/office/powerpoint/2010/main" val="385131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4F33B-B897-9AFC-A88C-32BFF2192274}"/>
              </a:ext>
            </a:extLst>
          </p:cNvPr>
          <p:cNvSpPr>
            <a:spLocks noGrp="1"/>
          </p:cNvSpPr>
          <p:nvPr>
            <p:ph type="title"/>
          </p:nvPr>
        </p:nvSpPr>
        <p:spPr/>
        <p:txBody>
          <a:bodyPr/>
          <a:lstStyle/>
          <a:p>
            <a:r>
              <a:rPr lang="en-GB" dirty="0"/>
              <a:t>Lab Questions</a:t>
            </a:r>
          </a:p>
        </p:txBody>
      </p:sp>
      <p:sp>
        <p:nvSpPr>
          <p:cNvPr id="4" name="Content Placeholder 3">
            <a:extLst>
              <a:ext uri="{FF2B5EF4-FFF2-40B4-BE49-F238E27FC236}">
                <a16:creationId xmlns:a16="http://schemas.microsoft.com/office/drawing/2014/main" id="{23273809-F988-9EE8-D02A-4DA8A326A36F}"/>
              </a:ext>
            </a:extLst>
          </p:cNvPr>
          <p:cNvSpPr>
            <a:spLocks noGrp="1"/>
          </p:cNvSpPr>
          <p:nvPr>
            <p:ph idx="1"/>
          </p:nvPr>
        </p:nvSpPr>
        <p:spPr/>
        <p:txBody>
          <a:bodyPr>
            <a:normAutofit fontScale="62500" lnSpcReduction="20000"/>
          </a:bodyPr>
          <a:lstStyle/>
          <a:p>
            <a:pPr marL="514350" indent="-514350">
              <a:buFont typeface="+mj-lt"/>
              <a:buAutoNum type="arabicPeriod"/>
            </a:pPr>
            <a:r>
              <a:rPr lang="en-GB" dirty="0"/>
              <a:t>What is the primary purpose of inheritance in object-oriented programming? To establish a parent-child relationship between classes.</a:t>
            </a:r>
          </a:p>
          <a:p>
            <a:pPr marL="514350" indent="-514350">
              <a:buFont typeface="+mj-lt"/>
              <a:buAutoNum type="arabicPeriod"/>
            </a:pPr>
            <a:r>
              <a:rPr lang="en-GB" dirty="0"/>
              <a:t>In object-oriented programming, which of the following statements is true regarding method overriding? Method overriding provides the ability to define a new method in a subclass that has the same name, return type, and parameters as a method in the superclass.</a:t>
            </a:r>
          </a:p>
          <a:p>
            <a:pPr marL="514350" indent="-514350">
              <a:buFont typeface="+mj-lt"/>
              <a:buAutoNum type="arabicPeriod"/>
            </a:pPr>
            <a:r>
              <a:rPr lang="en-GB" dirty="0"/>
              <a:t>Polymorphism, as facilitated by method overriding, allows objects of different classes to: Be used interchangeably through a common interface.</a:t>
            </a:r>
          </a:p>
          <a:p>
            <a:pPr marL="514350" indent="-514350">
              <a:buFont typeface="+mj-lt"/>
              <a:buAutoNum type="arabicPeriod"/>
            </a:pPr>
            <a:r>
              <a:rPr lang="en-GB" dirty="0"/>
              <a:t>Which of the following code snippets demonstrates proper method overriding? Choose all that apply. </a:t>
            </a:r>
          </a:p>
        </p:txBody>
      </p:sp>
      <p:sp>
        <p:nvSpPr>
          <p:cNvPr id="2" name="Slide Number Placeholder 1">
            <a:extLst>
              <a:ext uri="{FF2B5EF4-FFF2-40B4-BE49-F238E27FC236}">
                <a16:creationId xmlns:a16="http://schemas.microsoft.com/office/drawing/2014/main" id="{5C55F070-A172-0028-8CE4-217FEF73E44D}"/>
              </a:ext>
            </a:extLst>
          </p:cNvPr>
          <p:cNvSpPr>
            <a:spLocks noGrp="1"/>
          </p:cNvSpPr>
          <p:nvPr>
            <p:ph type="sldNum" sz="quarter" idx="12"/>
          </p:nvPr>
        </p:nvSpPr>
        <p:spPr/>
        <p:txBody>
          <a:bodyPr/>
          <a:lstStyle/>
          <a:p>
            <a:fld id="{1AE971F0-0CD2-4C47-8087-EBCE9716EA84}" type="slidenum">
              <a:rPr lang="en-GB" smtClean="0"/>
              <a:t>4</a:t>
            </a:fld>
            <a:endParaRPr lang="en-GB"/>
          </a:p>
        </p:txBody>
      </p:sp>
      <p:sp>
        <p:nvSpPr>
          <p:cNvPr id="5" name="TextBox 4">
            <a:extLst>
              <a:ext uri="{FF2B5EF4-FFF2-40B4-BE49-F238E27FC236}">
                <a16:creationId xmlns:a16="http://schemas.microsoft.com/office/drawing/2014/main" id="{B41AF7CB-C54C-E4CE-42B5-97DD7109F222}"/>
              </a:ext>
            </a:extLst>
          </p:cNvPr>
          <p:cNvSpPr txBox="1"/>
          <p:nvPr/>
        </p:nvSpPr>
        <p:spPr>
          <a:xfrm>
            <a:off x="2222500" y="5180539"/>
            <a:ext cx="4140200" cy="1569660"/>
          </a:xfrm>
          <a:prstGeom prst="rect">
            <a:avLst/>
          </a:prstGeom>
          <a:solidFill>
            <a:schemeClr val="bg2"/>
          </a:solidFill>
          <a:ln>
            <a:solidFill>
              <a:schemeClr val="accent4"/>
            </a:solidFill>
          </a:ln>
        </p:spPr>
        <p:txBody>
          <a:bodyPr wrap="square" rtlCol="0">
            <a:spAutoFit/>
          </a:bodyPr>
          <a:lstStyle/>
          <a:p>
            <a:pPr algn="l"/>
            <a:r>
              <a:rPr lang="en-GB" sz="1200" b="0" i="0" dirty="0">
                <a:solidFill>
                  <a:srgbClr val="202122"/>
                </a:solidFill>
                <a:effectLst/>
                <a:latin typeface="Consolas" panose="020B0609020204030204" pitchFamily="49" charset="0"/>
                <a:cs typeface="Consolas" panose="020B0609020204030204" pitchFamily="49" charset="0"/>
              </a:rPr>
              <a:t>class Animal:</a:t>
            </a:r>
          </a:p>
          <a:p>
            <a:pPr algn="l"/>
            <a:r>
              <a:rPr lang="en-GB" sz="1200" b="0" i="0" dirty="0">
                <a:solidFill>
                  <a:srgbClr val="202122"/>
                </a:solidFill>
                <a:effectLst/>
                <a:latin typeface="Consolas" panose="020B0609020204030204" pitchFamily="49" charset="0"/>
                <a:cs typeface="Consolas" panose="020B0609020204030204" pitchFamily="49" charset="0"/>
              </a:rPr>
              <a:t>    def </a:t>
            </a:r>
            <a:r>
              <a:rPr lang="en-GB" sz="1200" b="0" i="0" dirty="0" err="1">
                <a:solidFill>
                  <a:srgbClr val="202122"/>
                </a:solidFill>
                <a:effectLst/>
                <a:latin typeface="Consolas" panose="020B0609020204030204" pitchFamily="49" charset="0"/>
                <a:cs typeface="Consolas" panose="020B0609020204030204" pitchFamily="49" charset="0"/>
              </a:rPr>
              <a:t>make_sound</a:t>
            </a:r>
            <a:r>
              <a:rPr lang="en-GB" sz="1200" b="0" i="0" dirty="0">
                <a:solidFill>
                  <a:srgbClr val="202122"/>
                </a:solidFill>
                <a:effectLst/>
                <a:latin typeface="Consolas" panose="020B0609020204030204" pitchFamily="49" charset="0"/>
                <a:cs typeface="Consolas" panose="020B0609020204030204" pitchFamily="49" charset="0"/>
              </a:rPr>
              <a:t>(self):</a:t>
            </a:r>
          </a:p>
          <a:p>
            <a:pPr algn="l"/>
            <a:r>
              <a:rPr lang="en-GB" sz="1200" b="0" i="0" dirty="0">
                <a:solidFill>
                  <a:srgbClr val="202122"/>
                </a:solidFill>
                <a:effectLst/>
                <a:latin typeface="Consolas" panose="020B0609020204030204" pitchFamily="49" charset="0"/>
                <a:cs typeface="Consolas" panose="020B0609020204030204" pitchFamily="49" charset="0"/>
              </a:rPr>
              <a:t>        print("Animal sound")</a:t>
            </a:r>
          </a:p>
          <a:p>
            <a:pPr algn="l"/>
            <a:r>
              <a:rPr lang="en-GB" sz="1200" b="0" i="0" dirty="0">
                <a:solidFill>
                  <a:srgbClr val="202122"/>
                </a:solidFill>
                <a:effectLst/>
                <a:latin typeface="Consolas" panose="020B0609020204030204" pitchFamily="49" charset="0"/>
                <a:cs typeface="Consolas" panose="020B0609020204030204" pitchFamily="49" charset="0"/>
              </a:rPr>
              <a:t> </a:t>
            </a:r>
          </a:p>
          <a:p>
            <a:pPr algn="l"/>
            <a:r>
              <a:rPr lang="en-GB" sz="1200" b="0" i="0" dirty="0">
                <a:solidFill>
                  <a:srgbClr val="202122"/>
                </a:solidFill>
                <a:effectLst/>
                <a:latin typeface="Consolas" panose="020B0609020204030204" pitchFamily="49" charset="0"/>
                <a:cs typeface="Consolas" panose="020B0609020204030204" pitchFamily="49" charset="0"/>
              </a:rPr>
              <a:t>class Dog(Animal):</a:t>
            </a:r>
          </a:p>
          <a:p>
            <a:pPr algn="l"/>
            <a:r>
              <a:rPr lang="en-GB" sz="1200" b="0" i="0" dirty="0">
                <a:solidFill>
                  <a:srgbClr val="202122"/>
                </a:solidFill>
                <a:effectLst/>
                <a:latin typeface="Consolas" panose="020B0609020204030204" pitchFamily="49" charset="0"/>
                <a:cs typeface="Consolas" panose="020B0609020204030204" pitchFamily="49" charset="0"/>
              </a:rPr>
              <a:t>    def </a:t>
            </a:r>
            <a:r>
              <a:rPr lang="en-GB" sz="1200" b="0" i="0" dirty="0" err="1">
                <a:solidFill>
                  <a:srgbClr val="202122"/>
                </a:solidFill>
                <a:effectLst/>
                <a:latin typeface="Consolas" panose="020B0609020204030204" pitchFamily="49" charset="0"/>
                <a:cs typeface="Consolas" panose="020B0609020204030204" pitchFamily="49" charset="0"/>
              </a:rPr>
              <a:t>make_sound</a:t>
            </a:r>
            <a:r>
              <a:rPr lang="en-GB" sz="1200" b="0" i="0" dirty="0">
                <a:solidFill>
                  <a:srgbClr val="202122"/>
                </a:solidFill>
                <a:effectLst/>
                <a:latin typeface="Consolas" panose="020B0609020204030204" pitchFamily="49" charset="0"/>
                <a:cs typeface="Consolas" panose="020B0609020204030204" pitchFamily="49" charset="0"/>
              </a:rPr>
              <a:t>(self):</a:t>
            </a:r>
          </a:p>
          <a:p>
            <a:pPr algn="l"/>
            <a:r>
              <a:rPr lang="en-GB" sz="1200" b="0" i="0" dirty="0">
                <a:solidFill>
                  <a:srgbClr val="202122"/>
                </a:solidFill>
                <a:effectLst/>
                <a:latin typeface="Consolas" panose="020B0609020204030204" pitchFamily="49" charset="0"/>
                <a:cs typeface="Consolas" panose="020B0609020204030204" pitchFamily="49" charset="0"/>
              </a:rPr>
              <a:t>        print("Woof!")</a:t>
            </a:r>
          </a:p>
          <a:p>
            <a:endParaRPr lang="en-GB"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1325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6BDF-D3DA-0862-341F-4B2C40301857}"/>
              </a:ext>
            </a:extLst>
          </p:cNvPr>
          <p:cNvSpPr>
            <a:spLocks noGrp="1"/>
          </p:cNvSpPr>
          <p:nvPr>
            <p:ph type="title"/>
          </p:nvPr>
        </p:nvSpPr>
        <p:spPr/>
        <p:txBody>
          <a:bodyPr/>
          <a:lstStyle/>
          <a:p>
            <a:r>
              <a:rPr lang="en-GB" dirty="0"/>
              <a:t>Creating Instances</a:t>
            </a:r>
          </a:p>
        </p:txBody>
      </p:sp>
      <p:sp>
        <p:nvSpPr>
          <p:cNvPr id="3" name="Content Placeholder 2">
            <a:extLst>
              <a:ext uri="{FF2B5EF4-FFF2-40B4-BE49-F238E27FC236}">
                <a16:creationId xmlns:a16="http://schemas.microsoft.com/office/drawing/2014/main" id="{811E0011-540F-F570-954F-6C18E4E0C5FA}"/>
              </a:ext>
            </a:extLst>
          </p:cNvPr>
          <p:cNvSpPr>
            <a:spLocks noGrp="1"/>
          </p:cNvSpPr>
          <p:nvPr>
            <p:ph sz="half" idx="1"/>
          </p:nvPr>
        </p:nvSpPr>
        <p:spPr>
          <a:ln>
            <a:solidFill>
              <a:schemeClr val="accent3"/>
            </a:solidFill>
          </a:ln>
        </p:spPr>
        <p:txBody>
          <a:bodyPr>
            <a:normAutofit/>
          </a:bodyPr>
          <a:lstStyle/>
          <a:p>
            <a:pPr marL="0" indent="0">
              <a:buNone/>
            </a:pPr>
            <a:r>
              <a:rPr lang="en-GB" sz="1400" i="1" dirty="0">
                <a:solidFill>
                  <a:srgbClr val="8C8C8C"/>
                </a:solidFill>
                <a:effectLst/>
                <a:latin typeface="Consolas" panose="020B0609020204030204" pitchFamily="49" charset="0"/>
                <a:cs typeface="Consolas" panose="020B0609020204030204" pitchFamily="49" charset="0"/>
              </a:rPr>
              <a:t># Create instances of Pikachu and Charizard</a:t>
            </a:r>
            <a:br>
              <a:rPr lang="en-GB" sz="1400" i="1" dirty="0">
                <a:solidFill>
                  <a:srgbClr val="8C8C8C"/>
                </a:solidFill>
                <a:effectLst/>
                <a:latin typeface="Consolas" panose="020B0609020204030204" pitchFamily="49" charset="0"/>
                <a:cs typeface="Consolas" panose="020B0609020204030204" pitchFamily="49" charset="0"/>
              </a:rPr>
            </a:br>
            <a:r>
              <a:rPr lang="en-GB" sz="1400" dirty="0" err="1">
                <a:solidFill>
                  <a:srgbClr val="080808"/>
                </a:solidFill>
                <a:effectLst/>
                <a:latin typeface="Consolas" panose="020B0609020204030204" pitchFamily="49" charset="0"/>
                <a:cs typeface="Consolas" panose="020B0609020204030204" pitchFamily="49" charset="0"/>
              </a:rPr>
              <a:t>pikachu</a:t>
            </a:r>
            <a:r>
              <a:rPr lang="en-GB" sz="1400" dirty="0">
                <a:solidFill>
                  <a:srgbClr val="080808"/>
                </a:solidFill>
                <a:effectLst/>
                <a:latin typeface="Consolas" panose="020B0609020204030204" pitchFamily="49" charset="0"/>
                <a:cs typeface="Consolas" panose="020B0609020204030204" pitchFamily="49" charset="0"/>
              </a:rPr>
              <a:t> = Pikachu(</a:t>
            </a:r>
            <a:r>
              <a:rPr lang="en-GB" sz="1400" dirty="0">
                <a:solidFill>
                  <a:srgbClr val="067D17"/>
                </a:solidFill>
                <a:effectLst/>
                <a:latin typeface="Consolas" panose="020B0609020204030204" pitchFamily="49" charset="0"/>
                <a:cs typeface="Consolas" panose="020B0609020204030204" pitchFamily="49" charset="0"/>
              </a:rPr>
              <a:t>"Pikachu"</a:t>
            </a:r>
            <a:r>
              <a:rPr lang="en-GB" sz="1400" dirty="0">
                <a:solidFill>
                  <a:srgbClr val="080808"/>
                </a:solidFill>
                <a:effectLst/>
                <a:latin typeface="Consolas" panose="020B0609020204030204" pitchFamily="49" charset="0"/>
                <a:cs typeface="Consolas" panose="020B0609020204030204" pitchFamily="49" charset="0"/>
              </a:rPr>
              <a:t>, </a:t>
            </a:r>
            <a:r>
              <a:rPr lang="en-GB" sz="1400" dirty="0">
                <a:solidFill>
                  <a:srgbClr val="067D17"/>
                </a:solidFill>
                <a:effectLst/>
                <a:latin typeface="Consolas" panose="020B0609020204030204" pitchFamily="49" charset="0"/>
                <a:cs typeface="Consolas" panose="020B0609020204030204" pitchFamily="49" charset="0"/>
              </a:rPr>
              <a:t>"Electric"</a:t>
            </a:r>
            <a:r>
              <a:rPr lang="en-GB" sz="1400" dirty="0">
                <a:solidFill>
                  <a:srgbClr val="080808"/>
                </a:solidFill>
                <a:effectLst/>
                <a:latin typeface="Consolas" panose="020B0609020204030204" pitchFamily="49" charset="0"/>
                <a:cs typeface="Consolas" panose="020B0609020204030204" pitchFamily="49" charset="0"/>
              </a:rPr>
              <a:t>)</a:t>
            </a:r>
            <a:br>
              <a:rPr lang="en-GB" sz="1400" dirty="0">
                <a:solidFill>
                  <a:srgbClr val="080808"/>
                </a:solidFill>
                <a:effectLst/>
                <a:latin typeface="Consolas" panose="020B0609020204030204" pitchFamily="49" charset="0"/>
                <a:cs typeface="Consolas" panose="020B0609020204030204" pitchFamily="49" charset="0"/>
              </a:rPr>
            </a:br>
            <a:r>
              <a:rPr lang="en-GB" sz="1400" dirty="0" err="1">
                <a:solidFill>
                  <a:srgbClr val="080808"/>
                </a:solidFill>
                <a:effectLst/>
                <a:latin typeface="Consolas" panose="020B0609020204030204" pitchFamily="49" charset="0"/>
                <a:cs typeface="Consolas" panose="020B0609020204030204" pitchFamily="49" charset="0"/>
              </a:rPr>
              <a:t>charizard</a:t>
            </a:r>
            <a:r>
              <a:rPr lang="en-GB" sz="1400" dirty="0">
                <a:solidFill>
                  <a:srgbClr val="080808"/>
                </a:solidFill>
                <a:effectLst/>
                <a:latin typeface="Consolas" panose="020B0609020204030204" pitchFamily="49" charset="0"/>
                <a:cs typeface="Consolas" panose="020B0609020204030204" pitchFamily="49" charset="0"/>
              </a:rPr>
              <a:t> = Charizard(</a:t>
            </a:r>
            <a:r>
              <a:rPr lang="en-GB" sz="1400" dirty="0">
                <a:solidFill>
                  <a:srgbClr val="067D17"/>
                </a:solidFill>
                <a:effectLst/>
                <a:latin typeface="Consolas" panose="020B0609020204030204" pitchFamily="49" charset="0"/>
                <a:cs typeface="Consolas" panose="020B0609020204030204" pitchFamily="49" charset="0"/>
              </a:rPr>
              <a:t>"Charizard"</a:t>
            </a:r>
            <a:r>
              <a:rPr lang="en-GB" sz="1400" dirty="0">
                <a:solidFill>
                  <a:srgbClr val="080808"/>
                </a:solidFill>
                <a:effectLst/>
                <a:latin typeface="Consolas" panose="020B0609020204030204" pitchFamily="49" charset="0"/>
                <a:cs typeface="Consolas" panose="020B0609020204030204" pitchFamily="49" charset="0"/>
              </a:rPr>
              <a:t>, </a:t>
            </a:r>
            <a:r>
              <a:rPr lang="en-GB" sz="1400" dirty="0">
                <a:solidFill>
                  <a:srgbClr val="067D17"/>
                </a:solidFill>
                <a:effectLst/>
                <a:latin typeface="Consolas" panose="020B0609020204030204" pitchFamily="49" charset="0"/>
                <a:cs typeface="Consolas" panose="020B0609020204030204" pitchFamily="49" charset="0"/>
              </a:rPr>
              <a:t>"Fire/Flying"</a:t>
            </a:r>
            <a:r>
              <a:rPr lang="en-GB" sz="1400" dirty="0">
                <a:solidFill>
                  <a:srgbClr val="080808"/>
                </a:solidFill>
                <a:effectLst/>
                <a:latin typeface="Consolas" panose="020B0609020204030204" pitchFamily="49" charset="0"/>
                <a:cs typeface="Consolas" panose="020B0609020204030204" pitchFamily="49" charset="0"/>
              </a:rPr>
              <a:t>)</a:t>
            </a:r>
            <a:br>
              <a:rPr lang="en-GB" sz="1400" dirty="0">
                <a:solidFill>
                  <a:srgbClr val="080808"/>
                </a:solidFill>
                <a:effectLst/>
                <a:latin typeface="Consolas" panose="020B0609020204030204" pitchFamily="49" charset="0"/>
                <a:cs typeface="Consolas" panose="020B0609020204030204" pitchFamily="49" charset="0"/>
              </a:rPr>
            </a:br>
            <a:br>
              <a:rPr lang="en-GB" sz="1400" dirty="0">
                <a:solidFill>
                  <a:srgbClr val="080808"/>
                </a:solidFill>
                <a:effectLst/>
                <a:latin typeface="Consolas" panose="020B0609020204030204" pitchFamily="49" charset="0"/>
                <a:cs typeface="Consolas" panose="020B0609020204030204" pitchFamily="49" charset="0"/>
              </a:rPr>
            </a:br>
            <a:r>
              <a:rPr lang="en-GB" sz="1400" i="1" dirty="0">
                <a:solidFill>
                  <a:srgbClr val="8C8C8C"/>
                </a:solidFill>
                <a:effectLst/>
                <a:latin typeface="Consolas" panose="020B0609020204030204" pitchFamily="49" charset="0"/>
                <a:cs typeface="Consolas" panose="020B0609020204030204" pitchFamily="49" charset="0"/>
              </a:rPr>
              <a:t># Using the attack method for each Pokémon</a:t>
            </a:r>
            <a:br>
              <a:rPr lang="en-GB" sz="1400" i="1" dirty="0">
                <a:solidFill>
                  <a:srgbClr val="8C8C8C"/>
                </a:solidFill>
                <a:effectLst/>
                <a:latin typeface="Consolas" panose="020B0609020204030204" pitchFamily="49" charset="0"/>
                <a:cs typeface="Consolas" panose="020B0609020204030204" pitchFamily="49" charset="0"/>
              </a:rPr>
            </a:br>
            <a:r>
              <a:rPr lang="en-GB" sz="1400" dirty="0">
                <a:solidFill>
                  <a:srgbClr val="000080"/>
                </a:solidFill>
                <a:effectLst/>
                <a:latin typeface="Consolas" panose="020B0609020204030204" pitchFamily="49" charset="0"/>
                <a:cs typeface="Consolas" panose="020B0609020204030204" pitchFamily="49" charset="0"/>
              </a:rPr>
              <a:t>print</a:t>
            </a:r>
            <a:r>
              <a:rPr lang="en-GB" sz="1400" dirty="0">
                <a:solidFill>
                  <a:srgbClr val="080808"/>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f"</a:t>
            </a:r>
            <a:r>
              <a:rPr lang="en-GB" sz="1400" dirty="0">
                <a:solidFill>
                  <a:srgbClr val="0037A6"/>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pikachu.name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 (</a:t>
            </a:r>
            <a:r>
              <a:rPr lang="en-GB" sz="1400" dirty="0">
                <a:solidFill>
                  <a:srgbClr val="0037A6"/>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pikachu.p_type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 </a:t>
            </a:r>
            <a:r>
              <a:rPr lang="en-GB" sz="1400" dirty="0">
                <a:solidFill>
                  <a:srgbClr val="0037A6"/>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pikachu.attack</a:t>
            </a:r>
            <a:r>
              <a:rPr lang="en-GB" sz="1400" dirty="0">
                <a:solidFill>
                  <a:srgbClr val="080808"/>
                </a:solidFill>
                <a:effectLst/>
                <a:latin typeface="Consolas" panose="020B0609020204030204" pitchFamily="49" charset="0"/>
                <a:cs typeface="Consolas" panose="020B0609020204030204" pitchFamily="49" charset="0"/>
              </a:rPr>
              <a:t>()</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a:t>
            </a:r>
            <a:r>
              <a:rPr lang="en-GB" sz="1400" dirty="0">
                <a:solidFill>
                  <a:srgbClr val="080808"/>
                </a:solidFill>
                <a:effectLst/>
                <a:latin typeface="Consolas" panose="020B0609020204030204" pitchFamily="49" charset="0"/>
                <a:cs typeface="Consolas" panose="020B0609020204030204" pitchFamily="49" charset="0"/>
              </a:rPr>
              <a:t>)</a:t>
            </a:r>
            <a:br>
              <a:rPr lang="en-GB" sz="1400" dirty="0">
                <a:solidFill>
                  <a:srgbClr val="080808"/>
                </a:solidFill>
                <a:effectLst/>
                <a:latin typeface="Consolas" panose="020B0609020204030204" pitchFamily="49" charset="0"/>
                <a:cs typeface="Consolas" panose="020B0609020204030204" pitchFamily="49" charset="0"/>
              </a:rPr>
            </a:br>
            <a:r>
              <a:rPr lang="en-GB" sz="1400" dirty="0">
                <a:solidFill>
                  <a:srgbClr val="000080"/>
                </a:solidFill>
                <a:effectLst/>
                <a:latin typeface="Consolas" panose="020B0609020204030204" pitchFamily="49" charset="0"/>
                <a:cs typeface="Consolas" panose="020B0609020204030204" pitchFamily="49" charset="0"/>
              </a:rPr>
              <a:t>print</a:t>
            </a:r>
            <a:r>
              <a:rPr lang="en-GB" sz="1400" dirty="0">
                <a:solidFill>
                  <a:srgbClr val="080808"/>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f"</a:t>
            </a:r>
            <a:r>
              <a:rPr lang="en-GB" sz="1400" dirty="0">
                <a:solidFill>
                  <a:srgbClr val="0037A6"/>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charizard.name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 (</a:t>
            </a:r>
            <a:r>
              <a:rPr lang="en-GB" sz="1400" dirty="0">
                <a:solidFill>
                  <a:srgbClr val="0037A6"/>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charizard.p_type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 </a:t>
            </a:r>
            <a:r>
              <a:rPr lang="en-GB" sz="1400" dirty="0">
                <a:solidFill>
                  <a:srgbClr val="0037A6"/>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charizard.attack</a:t>
            </a:r>
            <a:r>
              <a:rPr lang="en-GB" sz="1400" dirty="0">
                <a:solidFill>
                  <a:srgbClr val="080808"/>
                </a:solidFill>
                <a:effectLst/>
                <a:latin typeface="Consolas" panose="020B0609020204030204" pitchFamily="49" charset="0"/>
                <a:cs typeface="Consolas" panose="020B0609020204030204" pitchFamily="49" charset="0"/>
              </a:rPr>
              <a:t>()</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a:t>
            </a:r>
            <a:r>
              <a:rPr lang="en-GB" sz="1400"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E03C8F2A-F210-E2B9-703A-E284CFF6A8B4}"/>
              </a:ext>
            </a:extLst>
          </p:cNvPr>
          <p:cNvSpPr>
            <a:spLocks noGrp="1"/>
          </p:cNvSpPr>
          <p:nvPr>
            <p:ph sz="half" idx="2"/>
          </p:nvPr>
        </p:nvSpPr>
        <p:spPr>
          <a:ln>
            <a:solidFill>
              <a:schemeClr val="accent4"/>
            </a:solidFill>
          </a:ln>
        </p:spPr>
        <p:txBody>
          <a:bodyPr>
            <a:normAutofit/>
          </a:bodyPr>
          <a:lstStyle/>
          <a:p>
            <a:pPr marL="0" indent="0">
              <a:buNone/>
            </a:pPr>
            <a:r>
              <a:rPr lang="en-GB" sz="2000" dirty="0">
                <a:latin typeface="Consolas" panose="020B0609020204030204" pitchFamily="49" charset="0"/>
                <a:cs typeface="Consolas" panose="020B0609020204030204" pitchFamily="49" charset="0"/>
              </a:rPr>
              <a:t>Pikachu (Electric): Pikachu uses Thunderbolt!</a:t>
            </a:r>
          </a:p>
          <a:p>
            <a:pPr marL="0" indent="0">
              <a:buNone/>
            </a:pPr>
            <a:r>
              <a:rPr lang="en-GB" sz="2000" dirty="0">
                <a:latin typeface="Consolas" panose="020B0609020204030204" pitchFamily="49" charset="0"/>
                <a:cs typeface="Consolas" panose="020B0609020204030204" pitchFamily="49" charset="0"/>
              </a:rPr>
              <a:t>Charizard (Fire/Flying): Charizard breathes fire with Flamethrower!</a:t>
            </a:r>
          </a:p>
        </p:txBody>
      </p:sp>
      <p:sp>
        <p:nvSpPr>
          <p:cNvPr id="5" name="Slide Number Placeholder 4">
            <a:extLst>
              <a:ext uri="{FF2B5EF4-FFF2-40B4-BE49-F238E27FC236}">
                <a16:creationId xmlns:a16="http://schemas.microsoft.com/office/drawing/2014/main" id="{CF5FCFAD-6BBF-1E06-8D14-70223175154B}"/>
              </a:ext>
            </a:extLst>
          </p:cNvPr>
          <p:cNvSpPr>
            <a:spLocks noGrp="1"/>
          </p:cNvSpPr>
          <p:nvPr>
            <p:ph type="sldNum" sz="quarter" idx="12"/>
          </p:nvPr>
        </p:nvSpPr>
        <p:spPr/>
        <p:txBody>
          <a:bodyPr/>
          <a:lstStyle/>
          <a:p>
            <a:fld id="{1AE971F0-0CD2-4C47-8087-EBCE9716EA84}" type="slidenum">
              <a:rPr lang="en-GB" smtClean="0"/>
              <a:t>40</a:t>
            </a:fld>
            <a:endParaRPr lang="en-GB"/>
          </a:p>
        </p:txBody>
      </p:sp>
    </p:spTree>
    <p:extLst>
      <p:ext uri="{BB962C8B-B14F-4D97-AF65-F5344CB8AC3E}">
        <p14:creationId xmlns:p14="http://schemas.microsoft.com/office/powerpoint/2010/main" val="418786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F395-CC70-DCEA-B69D-65D3A7C1235A}"/>
              </a:ext>
            </a:extLst>
          </p:cNvPr>
          <p:cNvSpPr>
            <a:spLocks noGrp="1"/>
          </p:cNvSpPr>
          <p:nvPr>
            <p:ph type="title"/>
          </p:nvPr>
        </p:nvSpPr>
        <p:spPr/>
        <p:txBody>
          <a:bodyPr/>
          <a:lstStyle/>
          <a:p>
            <a:r>
              <a:rPr lang="en-GB" dirty="0"/>
              <a:t>Abstract Class vs. Basic Inheritance</a:t>
            </a:r>
          </a:p>
        </p:txBody>
      </p:sp>
      <p:sp>
        <p:nvSpPr>
          <p:cNvPr id="5" name="Text Placeholder 4">
            <a:extLst>
              <a:ext uri="{FF2B5EF4-FFF2-40B4-BE49-F238E27FC236}">
                <a16:creationId xmlns:a16="http://schemas.microsoft.com/office/drawing/2014/main" id="{D215EB4C-DBDA-F658-A16A-2CDDD4C5F861}"/>
              </a:ext>
            </a:extLst>
          </p:cNvPr>
          <p:cNvSpPr>
            <a:spLocks noGrp="1"/>
          </p:cNvSpPr>
          <p:nvPr>
            <p:ph type="body" idx="1"/>
          </p:nvPr>
        </p:nvSpPr>
        <p:spPr/>
        <p:txBody>
          <a:bodyPr/>
          <a:lstStyle/>
          <a:p>
            <a:r>
              <a:rPr lang="en-GB" dirty="0"/>
              <a:t>Basic Inheritance</a:t>
            </a:r>
          </a:p>
        </p:txBody>
      </p:sp>
      <p:sp>
        <p:nvSpPr>
          <p:cNvPr id="3" name="Content Placeholder 2">
            <a:extLst>
              <a:ext uri="{FF2B5EF4-FFF2-40B4-BE49-F238E27FC236}">
                <a16:creationId xmlns:a16="http://schemas.microsoft.com/office/drawing/2014/main" id="{816B6966-C63E-F92E-FB6C-682029F933B6}"/>
              </a:ext>
            </a:extLst>
          </p:cNvPr>
          <p:cNvSpPr>
            <a:spLocks noGrp="1"/>
          </p:cNvSpPr>
          <p:nvPr>
            <p:ph sz="half" idx="2"/>
          </p:nvPr>
        </p:nvSpPr>
        <p:spPr/>
        <p:txBody>
          <a:bodyPr>
            <a:normAutofit fontScale="70000" lnSpcReduction="20000"/>
          </a:bodyPr>
          <a:lstStyle/>
          <a:p>
            <a:r>
              <a:rPr lang="en-GB" altLang="zh-CN" b="0" i="0" u="none" strike="noStrike" kern="100" baseline="0" dirty="0">
                <a:solidFill>
                  <a:srgbClr val="000000"/>
                </a:solidFill>
                <a:ea typeface="DengXian Light" panose="02010600030101010101" pitchFamily="2" charset="-122"/>
              </a:rPr>
              <a:t>In basic inheritance, a derived class inherits attributes and behaviours from a base (parent) class.</a:t>
            </a:r>
          </a:p>
          <a:p>
            <a:r>
              <a:rPr lang="en-GB" altLang="zh-CN" b="0" i="0" u="none" strike="noStrike" kern="100" baseline="0" dirty="0">
                <a:solidFill>
                  <a:srgbClr val="000000"/>
                </a:solidFill>
                <a:ea typeface="DengXian Light" panose="02010600030101010101" pitchFamily="2" charset="-122"/>
              </a:rPr>
              <a:t>The derived class can extend or override the inherited methods, but it can also inherit concrete implementations.</a:t>
            </a:r>
          </a:p>
        </p:txBody>
      </p:sp>
      <p:sp>
        <p:nvSpPr>
          <p:cNvPr id="6" name="Text Placeholder 5">
            <a:extLst>
              <a:ext uri="{FF2B5EF4-FFF2-40B4-BE49-F238E27FC236}">
                <a16:creationId xmlns:a16="http://schemas.microsoft.com/office/drawing/2014/main" id="{77ADF48F-EA00-0595-4D3D-1E54CB8F2301}"/>
              </a:ext>
            </a:extLst>
          </p:cNvPr>
          <p:cNvSpPr>
            <a:spLocks noGrp="1"/>
          </p:cNvSpPr>
          <p:nvPr>
            <p:ph type="body" sz="quarter" idx="3"/>
          </p:nvPr>
        </p:nvSpPr>
        <p:spPr/>
        <p:txBody>
          <a:bodyPr/>
          <a:lstStyle/>
          <a:p>
            <a:r>
              <a:rPr lang="en-GB" dirty="0"/>
              <a:t>Abstract Classes</a:t>
            </a:r>
          </a:p>
        </p:txBody>
      </p:sp>
      <p:sp>
        <p:nvSpPr>
          <p:cNvPr id="7" name="Content Placeholder 6">
            <a:extLst>
              <a:ext uri="{FF2B5EF4-FFF2-40B4-BE49-F238E27FC236}">
                <a16:creationId xmlns:a16="http://schemas.microsoft.com/office/drawing/2014/main" id="{AC1CC16F-6718-9205-3ACA-A67809E29356}"/>
              </a:ext>
            </a:extLst>
          </p:cNvPr>
          <p:cNvSpPr>
            <a:spLocks noGrp="1"/>
          </p:cNvSpPr>
          <p:nvPr>
            <p:ph sz="quarter" idx="4"/>
          </p:nvPr>
        </p:nvSpPr>
        <p:spPr/>
        <p:txBody>
          <a:bodyPr>
            <a:normAutofit fontScale="70000" lnSpcReduction="20000"/>
          </a:bodyPr>
          <a:lstStyle/>
          <a:p>
            <a:r>
              <a:rPr lang="en-GB" altLang="zh-CN" b="0" i="0" u="none" strike="noStrike" kern="100" baseline="0" dirty="0">
                <a:solidFill>
                  <a:srgbClr val="000000"/>
                </a:solidFill>
                <a:ea typeface="DengXian Light" panose="02010600030101010101" pitchFamily="2" charset="-122"/>
              </a:rPr>
              <a:t>Abstract classes serve as a blueprint for creating related classes.</a:t>
            </a:r>
          </a:p>
          <a:p>
            <a:r>
              <a:rPr lang="en-GB" altLang="zh-CN" b="0" i="0" u="none" strike="noStrike" kern="100" baseline="0" dirty="0">
                <a:solidFill>
                  <a:srgbClr val="000000"/>
                </a:solidFill>
                <a:ea typeface="DengXian Light" panose="02010600030101010101" pitchFamily="2" charset="-122"/>
              </a:rPr>
              <a:t>They often include a mix of abstract methods (unimplemented) and concrete methods (implemented).</a:t>
            </a:r>
          </a:p>
          <a:p>
            <a:r>
              <a:rPr lang="en-GB" altLang="zh-CN" b="0" i="0" u="none" strike="noStrike" kern="100" baseline="0" dirty="0">
                <a:solidFill>
                  <a:srgbClr val="000000"/>
                </a:solidFill>
                <a:ea typeface="DengXian Light" panose="02010600030101010101" pitchFamily="2" charset="-122"/>
              </a:rPr>
              <a:t>Subclasses derived from an abstract class must implement all abstract methods.</a:t>
            </a:r>
          </a:p>
        </p:txBody>
      </p:sp>
      <p:sp>
        <p:nvSpPr>
          <p:cNvPr id="4" name="Slide Number Placeholder 3">
            <a:extLst>
              <a:ext uri="{FF2B5EF4-FFF2-40B4-BE49-F238E27FC236}">
                <a16:creationId xmlns:a16="http://schemas.microsoft.com/office/drawing/2014/main" id="{D77CBE3D-240D-5952-525B-5287963FEA56}"/>
              </a:ext>
            </a:extLst>
          </p:cNvPr>
          <p:cNvSpPr>
            <a:spLocks noGrp="1"/>
          </p:cNvSpPr>
          <p:nvPr>
            <p:ph type="sldNum" sz="quarter" idx="12"/>
          </p:nvPr>
        </p:nvSpPr>
        <p:spPr/>
        <p:txBody>
          <a:bodyPr/>
          <a:lstStyle/>
          <a:p>
            <a:fld id="{1AE971F0-0CD2-4C47-8087-EBCE9716EA84}" type="slidenum">
              <a:rPr lang="en-GB" smtClean="0"/>
              <a:pPr/>
              <a:t>41</a:t>
            </a:fld>
            <a:endParaRPr lang="en-GB" dirty="0"/>
          </a:p>
        </p:txBody>
      </p:sp>
    </p:spTree>
    <p:extLst>
      <p:ext uri="{BB962C8B-B14F-4D97-AF65-F5344CB8AC3E}">
        <p14:creationId xmlns:p14="http://schemas.microsoft.com/office/powerpoint/2010/main" val="1822678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AA53-2C38-95E7-160D-5E2BCAD23139}"/>
              </a:ext>
            </a:extLst>
          </p:cNvPr>
          <p:cNvSpPr>
            <a:spLocks noGrp="1"/>
          </p:cNvSpPr>
          <p:nvPr>
            <p:ph type="title"/>
          </p:nvPr>
        </p:nvSpPr>
        <p:spPr/>
        <p:txBody>
          <a:bodyPr/>
          <a:lstStyle/>
          <a:p>
            <a:r>
              <a:rPr lang="en-GB" dirty="0"/>
              <a:t>Key Differences</a:t>
            </a:r>
          </a:p>
        </p:txBody>
      </p:sp>
      <p:sp>
        <p:nvSpPr>
          <p:cNvPr id="8" name="Content Placeholder 7">
            <a:extLst>
              <a:ext uri="{FF2B5EF4-FFF2-40B4-BE49-F238E27FC236}">
                <a16:creationId xmlns:a16="http://schemas.microsoft.com/office/drawing/2014/main" id="{A7489B9D-8579-BAA4-B18F-317C50AF9943}"/>
              </a:ext>
            </a:extLst>
          </p:cNvPr>
          <p:cNvSpPr>
            <a:spLocks noGrp="1"/>
          </p:cNvSpPr>
          <p:nvPr>
            <p:ph idx="1"/>
          </p:nvPr>
        </p:nvSpPr>
        <p:spPr/>
        <p:txBody>
          <a:bodyPr>
            <a:normAutofit fontScale="77500" lnSpcReduction="20000"/>
          </a:bodyPr>
          <a:lstStyle/>
          <a:p>
            <a:pPr marR="0" lvl="0" rtl="0"/>
            <a:r>
              <a:rPr lang="en-GB" altLang="zh-CN" b="0" i="0" u="none" strike="noStrike" kern="100" baseline="0" dirty="0">
                <a:solidFill>
                  <a:srgbClr val="000000"/>
                </a:solidFill>
                <a:ea typeface="DengXian Light" panose="02010600030101010101" pitchFamily="2" charset="-122"/>
              </a:rPr>
              <a:t>In basic inheritance, a derived class inherits fully functional methods from the base class.</a:t>
            </a:r>
          </a:p>
          <a:p>
            <a:pPr marR="0" lvl="0" rtl="0"/>
            <a:r>
              <a:rPr lang="en-GB" altLang="zh-CN" b="0" i="0" u="none" strike="noStrike" kern="100" baseline="0" dirty="0">
                <a:solidFill>
                  <a:srgbClr val="000000"/>
                </a:solidFill>
                <a:ea typeface="DengXian Light" panose="02010600030101010101" pitchFamily="2" charset="-122"/>
              </a:rPr>
              <a:t>In abstract classes, methods can be partially implemented, leaving some methods for subclasses to implement.</a:t>
            </a:r>
          </a:p>
          <a:p>
            <a:pPr marR="0" lvl="0" rtl="0"/>
            <a:r>
              <a:rPr lang="en-GB" altLang="zh-CN" b="0" i="0" u="none" strike="noStrike" kern="100" baseline="0" dirty="0">
                <a:solidFill>
                  <a:srgbClr val="000000"/>
                </a:solidFill>
                <a:ea typeface="DengXian Light" panose="02010600030101010101" pitchFamily="2" charset="-122"/>
              </a:rPr>
              <a:t>Use Cases:</a:t>
            </a:r>
          </a:p>
          <a:p>
            <a:pPr marR="0" lvl="1" rtl="0"/>
            <a:r>
              <a:rPr lang="en-GB" altLang="zh-CN" b="0" i="0" u="none" strike="noStrike" kern="100" baseline="0" dirty="0">
                <a:solidFill>
                  <a:srgbClr val="000000"/>
                </a:solidFill>
                <a:ea typeface="DengXian Light" panose="02010600030101010101" pitchFamily="2" charset="-122"/>
              </a:rPr>
              <a:t>Basic Inheritance is suitable when you have a class hierarchy where the base class's methods can be used as-is by the derived classes.</a:t>
            </a:r>
          </a:p>
          <a:p>
            <a:pPr marR="0" lvl="1" rtl="0"/>
            <a:r>
              <a:rPr lang="en-GB" altLang="zh-CN" b="0" i="0" u="none" strike="noStrike" kern="100" baseline="0" dirty="0">
                <a:solidFill>
                  <a:srgbClr val="000000"/>
                </a:solidFill>
                <a:ea typeface="DengXian Light" panose="02010600030101010101" pitchFamily="2" charset="-122"/>
              </a:rPr>
              <a:t>Abstract classes are used when you want to define a common interface but need derived classes to provide specific implementations.</a:t>
            </a:r>
          </a:p>
        </p:txBody>
      </p:sp>
    </p:spTree>
    <p:extLst>
      <p:ext uri="{BB962C8B-B14F-4D97-AF65-F5344CB8AC3E}">
        <p14:creationId xmlns:p14="http://schemas.microsoft.com/office/powerpoint/2010/main" val="2856870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D834-F2BE-A719-CE1D-6203C0712035}"/>
              </a:ext>
            </a:extLst>
          </p:cNvPr>
          <p:cNvSpPr>
            <a:spLocks noGrp="1"/>
          </p:cNvSpPr>
          <p:nvPr>
            <p:ph type="title"/>
          </p:nvPr>
        </p:nvSpPr>
        <p:spPr/>
        <p:txBody>
          <a:bodyPr/>
          <a:lstStyle/>
          <a:p>
            <a:r>
              <a:rPr lang="en-GB" dirty="0"/>
              <a:t>When to Choose</a:t>
            </a:r>
          </a:p>
        </p:txBody>
      </p:sp>
      <p:sp>
        <p:nvSpPr>
          <p:cNvPr id="6" name="Content Placeholder 5">
            <a:extLst>
              <a:ext uri="{FF2B5EF4-FFF2-40B4-BE49-F238E27FC236}">
                <a16:creationId xmlns:a16="http://schemas.microsoft.com/office/drawing/2014/main" id="{9FF5C941-1D60-BA1A-6603-D855E163DDA8}"/>
              </a:ext>
            </a:extLst>
          </p:cNvPr>
          <p:cNvSpPr>
            <a:spLocks noGrp="1"/>
          </p:cNvSpPr>
          <p:nvPr>
            <p:ph idx="1"/>
          </p:nvPr>
        </p:nvSpPr>
        <p:spPr/>
        <p:txBody>
          <a:bodyPr>
            <a:normAutofit fontScale="92500" lnSpcReduction="10000"/>
          </a:bodyPr>
          <a:lstStyle/>
          <a:p>
            <a:pPr marR="0" lvl="0" rtl="0"/>
            <a:r>
              <a:rPr lang="en-GB" altLang="zh-CN" b="0" i="0" u="none" strike="noStrike" kern="100" baseline="0" dirty="0">
                <a:solidFill>
                  <a:srgbClr val="000000"/>
                </a:solidFill>
                <a:ea typeface="DengXian Light" panose="02010600030101010101" pitchFamily="2" charset="-122"/>
              </a:rPr>
              <a:t>Basic inheritance is suitable for shared functionality without forcing concrete method implementation.</a:t>
            </a:r>
          </a:p>
          <a:p>
            <a:pPr marR="0" lvl="0" rtl="0"/>
            <a:r>
              <a:rPr lang="en-GB" altLang="zh-CN" b="0" i="0" u="none" strike="noStrike" kern="100" baseline="0" dirty="0">
                <a:solidFill>
                  <a:srgbClr val="000000"/>
                </a:solidFill>
                <a:ea typeface="DengXian Light" panose="02010600030101010101" pitchFamily="2" charset="-122"/>
              </a:rPr>
              <a:t>Abstract classes are ideal when you want to ensure consistent implementations across related classes.</a:t>
            </a:r>
          </a:p>
          <a:p>
            <a:pPr marR="0" lvl="0" rtl="0"/>
            <a:r>
              <a:rPr lang="en-GB" altLang="zh-CN" b="0" i="0" u="none" strike="noStrike" kern="100" baseline="0" dirty="0">
                <a:solidFill>
                  <a:srgbClr val="000000"/>
                </a:solidFill>
                <a:ea typeface="DengXian Light" panose="02010600030101010101" pitchFamily="2" charset="-122"/>
              </a:rPr>
              <a:t>Overall, the choice between basic inheritance and abstract classes depends on the design requirements of your class hierarchy and how much control you need over method implementation.</a:t>
            </a:r>
          </a:p>
        </p:txBody>
      </p:sp>
      <p:sp>
        <p:nvSpPr>
          <p:cNvPr id="5" name="Slide Number Placeholder 4">
            <a:extLst>
              <a:ext uri="{FF2B5EF4-FFF2-40B4-BE49-F238E27FC236}">
                <a16:creationId xmlns:a16="http://schemas.microsoft.com/office/drawing/2014/main" id="{D10C7F19-AB93-185B-FACA-FE6B6C3B48C0}"/>
              </a:ext>
            </a:extLst>
          </p:cNvPr>
          <p:cNvSpPr>
            <a:spLocks noGrp="1"/>
          </p:cNvSpPr>
          <p:nvPr>
            <p:ph type="sldNum" sz="quarter" idx="12"/>
          </p:nvPr>
        </p:nvSpPr>
        <p:spPr/>
        <p:txBody>
          <a:bodyPr/>
          <a:lstStyle/>
          <a:p>
            <a:fld id="{1AE971F0-0CD2-4C47-8087-EBCE9716EA84}" type="slidenum">
              <a:rPr lang="en-GB" smtClean="0"/>
              <a:t>43</a:t>
            </a:fld>
            <a:endParaRPr lang="en-GB"/>
          </a:p>
        </p:txBody>
      </p:sp>
    </p:spTree>
    <p:extLst>
      <p:ext uri="{BB962C8B-B14F-4D97-AF65-F5344CB8AC3E}">
        <p14:creationId xmlns:p14="http://schemas.microsoft.com/office/powerpoint/2010/main" val="513822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DEAB-C4F7-9CC5-DDF4-75D872D59FD5}"/>
              </a:ext>
            </a:extLst>
          </p:cNvPr>
          <p:cNvSpPr>
            <a:spLocks noGrp="1"/>
          </p:cNvSpPr>
          <p:nvPr>
            <p:ph type="title"/>
          </p:nvPr>
        </p:nvSpPr>
        <p:spPr/>
        <p:txBody>
          <a:bodyPr/>
          <a:lstStyle/>
          <a:p>
            <a:r>
              <a:rPr lang="en-GB" dirty="0"/>
              <a:t>The Role of Abstract Classes in OOP</a:t>
            </a:r>
          </a:p>
        </p:txBody>
      </p:sp>
      <p:sp>
        <p:nvSpPr>
          <p:cNvPr id="3" name="Content Placeholder 2">
            <a:extLst>
              <a:ext uri="{FF2B5EF4-FFF2-40B4-BE49-F238E27FC236}">
                <a16:creationId xmlns:a16="http://schemas.microsoft.com/office/drawing/2014/main" id="{2C9BFB7D-9F8B-D47E-2182-5725C514A2AC}"/>
              </a:ext>
            </a:extLst>
          </p:cNvPr>
          <p:cNvSpPr>
            <a:spLocks noGrp="1"/>
          </p:cNvSpPr>
          <p:nvPr>
            <p:ph idx="1"/>
          </p:nvPr>
        </p:nvSpPr>
        <p:spPr/>
        <p:txBody>
          <a:bodyPr>
            <a:normAutofit fontScale="62500" lnSpcReduction="20000"/>
          </a:bodyPr>
          <a:lstStyle/>
          <a:p>
            <a:pPr marR="0" lvl="0" rtl="0"/>
            <a:r>
              <a:rPr lang="en-GB" altLang="zh-CN" b="1" i="0" u="none" strike="noStrike" kern="100" baseline="0" dirty="0">
                <a:solidFill>
                  <a:srgbClr val="000000"/>
                </a:solidFill>
                <a:ea typeface="DengXian Light" panose="02010600030101010101" pitchFamily="2" charset="-122"/>
              </a:rPr>
              <a:t>Abstract Classes as Blueprints:</a:t>
            </a:r>
          </a:p>
          <a:p>
            <a:pPr marR="0" lvl="1" rtl="0"/>
            <a:r>
              <a:rPr lang="en-GB" altLang="zh-CN" b="0" i="0" u="none" strike="noStrike" kern="100" baseline="0" dirty="0">
                <a:solidFill>
                  <a:srgbClr val="000000"/>
                </a:solidFill>
                <a:ea typeface="DengXian Light" panose="02010600030101010101" pitchFamily="2" charset="-122"/>
              </a:rPr>
              <a:t>Abstract classes act as blueprints for other classes.</a:t>
            </a:r>
          </a:p>
          <a:p>
            <a:pPr marR="0" lvl="1" rtl="0"/>
            <a:r>
              <a:rPr lang="en-GB" altLang="zh-CN" b="0" i="0" u="none" strike="noStrike" kern="100" baseline="0" dirty="0">
                <a:solidFill>
                  <a:srgbClr val="000000"/>
                </a:solidFill>
                <a:ea typeface="DengXian Light" panose="02010600030101010101" pitchFamily="2" charset="-122"/>
              </a:rPr>
              <a:t>They define a common structure and interface for derived (concrete) classes.</a:t>
            </a:r>
          </a:p>
          <a:p>
            <a:pPr marR="0" lvl="0" rtl="0"/>
            <a:r>
              <a:rPr lang="en-GB" altLang="zh-CN" b="1" i="0" u="none" strike="noStrike" kern="100" baseline="0" dirty="0">
                <a:solidFill>
                  <a:srgbClr val="000000"/>
                </a:solidFill>
                <a:ea typeface="DengXian Light" panose="02010600030101010101" pitchFamily="2" charset="-122"/>
              </a:rPr>
              <a:t>Mandating Method Implementations:</a:t>
            </a:r>
          </a:p>
          <a:p>
            <a:pPr marR="0" lvl="1" rtl="0"/>
            <a:r>
              <a:rPr lang="en-GB" altLang="zh-CN" b="0" i="0" u="none" strike="noStrike" kern="100" baseline="0" dirty="0">
                <a:solidFill>
                  <a:srgbClr val="000000"/>
                </a:solidFill>
                <a:ea typeface="DengXian Light" panose="02010600030101010101" pitchFamily="2" charset="-122"/>
              </a:rPr>
              <a:t>Abstract classes often contain abstract methods (unimplemented).</a:t>
            </a:r>
          </a:p>
          <a:p>
            <a:pPr marR="0" lvl="1" rtl="0"/>
            <a:r>
              <a:rPr lang="en-GB" altLang="zh-CN" b="0" i="0" u="none" strike="noStrike" kern="100" baseline="0" dirty="0">
                <a:solidFill>
                  <a:srgbClr val="000000"/>
                </a:solidFill>
                <a:ea typeface="DengXian Light" panose="02010600030101010101" pitchFamily="2" charset="-122"/>
              </a:rPr>
              <a:t>Derived classes must implement these abstract methods, ensuring consistency in behaviour.</a:t>
            </a:r>
          </a:p>
          <a:p>
            <a:pPr marR="0" lvl="0" rtl="0"/>
            <a:r>
              <a:rPr lang="en-GB" altLang="zh-CN" b="1" i="0" u="none" strike="noStrike" kern="100" baseline="0" dirty="0">
                <a:solidFill>
                  <a:srgbClr val="000000"/>
                </a:solidFill>
                <a:ea typeface="DengXian Light" panose="02010600030101010101" pitchFamily="2" charset="-122"/>
              </a:rPr>
              <a:t>Enforcing Polymorphism:</a:t>
            </a:r>
          </a:p>
          <a:p>
            <a:pPr marR="0" lvl="1" rtl="0"/>
            <a:r>
              <a:rPr lang="en-GB" altLang="zh-CN" b="0" i="0" u="none" strike="noStrike" kern="100" baseline="0" dirty="0">
                <a:solidFill>
                  <a:srgbClr val="000000"/>
                </a:solidFill>
                <a:ea typeface="DengXian Light" panose="02010600030101010101" pitchFamily="2" charset="-122"/>
              </a:rPr>
              <a:t>Abstract classes promote polymorphism, where objects of different derived classes can be treated as instances of the abstract class.</a:t>
            </a:r>
          </a:p>
          <a:p>
            <a:pPr marR="0" lvl="1" rtl="0"/>
            <a:r>
              <a:rPr lang="en-GB" altLang="zh-CN" b="0" i="0" u="none" strike="noStrike" kern="100" baseline="0" dirty="0">
                <a:solidFill>
                  <a:srgbClr val="000000"/>
                </a:solidFill>
                <a:ea typeface="DengXian Light" panose="02010600030101010101" pitchFamily="2" charset="-122"/>
              </a:rPr>
              <a:t>This facilitates flexibility and code reuse.</a:t>
            </a:r>
          </a:p>
        </p:txBody>
      </p:sp>
      <p:sp>
        <p:nvSpPr>
          <p:cNvPr id="4" name="Slide Number Placeholder 3">
            <a:extLst>
              <a:ext uri="{FF2B5EF4-FFF2-40B4-BE49-F238E27FC236}">
                <a16:creationId xmlns:a16="http://schemas.microsoft.com/office/drawing/2014/main" id="{780C2AA6-284C-6C52-2F59-0491BD8986A9}"/>
              </a:ext>
            </a:extLst>
          </p:cNvPr>
          <p:cNvSpPr>
            <a:spLocks noGrp="1"/>
          </p:cNvSpPr>
          <p:nvPr>
            <p:ph type="sldNum" sz="quarter" idx="12"/>
          </p:nvPr>
        </p:nvSpPr>
        <p:spPr/>
        <p:txBody>
          <a:bodyPr/>
          <a:lstStyle/>
          <a:p>
            <a:fld id="{1AE971F0-0CD2-4C47-8087-EBCE9716EA84}" type="slidenum">
              <a:rPr lang="en-GB" smtClean="0"/>
              <a:pPr/>
              <a:t>44</a:t>
            </a:fld>
            <a:endParaRPr lang="en-GB" dirty="0"/>
          </a:p>
        </p:txBody>
      </p:sp>
    </p:spTree>
    <p:extLst>
      <p:ext uri="{BB962C8B-B14F-4D97-AF65-F5344CB8AC3E}">
        <p14:creationId xmlns:p14="http://schemas.microsoft.com/office/powerpoint/2010/main" val="4266744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A4F1-2479-CDAB-8084-971F33347048}"/>
              </a:ext>
            </a:extLst>
          </p:cNvPr>
          <p:cNvSpPr>
            <a:spLocks noGrp="1"/>
          </p:cNvSpPr>
          <p:nvPr>
            <p:ph type="title"/>
          </p:nvPr>
        </p:nvSpPr>
        <p:spPr/>
        <p:txBody>
          <a:bodyPr/>
          <a:lstStyle/>
          <a:p>
            <a:r>
              <a:rPr lang="en-GB" dirty="0"/>
              <a:t>The Role cont’d</a:t>
            </a:r>
          </a:p>
        </p:txBody>
      </p:sp>
      <p:sp>
        <p:nvSpPr>
          <p:cNvPr id="3" name="Content Placeholder 2">
            <a:extLst>
              <a:ext uri="{FF2B5EF4-FFF2-40B4-BE49-F238E27FC236}">
                <a16:creationId xmlns:a16="http://schemas.microsoft.com/office/drawing/2014/main" id="{A496993B-24B6-CDC8-0711-5D718CA8EA72}"/>
              </a:ext>
            </a:extLst>
          </p:cNvPr>
          <p:cNvSpPr>
            <a:spLocks noGrp="1"/>
          </p:cNvSpPr>
          <p:nvPr>
            <p:ph idx="1"/>
          </p:nvPr>
        </p:nvSpPr>
        <p:spPr/>
        <p:txBody>
          <a:bodyPr>
            <a:normAutofit/>
          </a:bodyPr>
          <a:lstStyle/>
          <a:p>
            <a:pPr marR="0" lvl="0" rtl="0"/>
            <a:r>
              <a:rPr lang="en-GB" altLang="zh-CN" sz="1600" b="1" i="0" u="none" strike="noStrike" kern="100" baseline="0" dirty="0">
                <a:solidFill>
                  <a:srgbClr val="000000"/>
                </a:solidFill>
                <a:ea typeface="DengXian Light" panose="02010600030101010101" pitchFamily="2" charset="-122"/>
              </a:rPr>
              <a:t>Defining a Common Interface:</a:t>
            </a:r>
          </a:p>
          <a:p>
            <a:pPr marR="0" lvl="1" rtl="0"/>
            <a:r>
              <a:rPr lang="en-GB" altLang="zh-CN" sz="1600" b="0" i="0" u="none" strike="noStrike" kern="100" baseline="0" dirty="0">
                <a:solidFill>
                  <a:srgbClr val="000000"/>
                </a:solidFill>
                <a:ea typeface="DengXian Light" panose="02010600030101010101" pitchFamily="2" charset="-122"/>
              </a:rPr>
              <a:t>Abstract classes establish a shared interface that helps maintain code consistency.</a:t>
            </a:r>
          </a:p>
          <a:p>
            <a:pPr marR="0" lvl="1" rtl="0"/>
            <a:r>
              <a:rPr lang="en-GB" altLang="zh-CN" sz="1600" b="0" i="0" u="none" strike="noStrike" kern="100" baseline="0" dirty="0">
                <a:solidFill>
                  <a:srgbClr val="000000"/>
                </a:solidFill>
                <a:ea typeface="DengXian Light" panose="02010600030101010101" pitchFamily="2" charset="-122"/>
              </a:rPr>
              <a:t>This interface includes method names and their expected </a:t>
            </a:r>
            <a:r>
              <a:rPr lang="en-GB" altLang="zh-CN" sz="1600" b="0" i="0" u="none" strike="noStrike" kern="100" baseline="0" dirty="0" err="1">
                <a:solidFill>
                  <a:srgbClr val="000000"/>
                </a:solidFill>
                <a:ea typeface="DengXian Light" panose="02010600030101010101" pitchFamily="2" charset="-122"/>
              </a:rPr>
              <a:t>behavior</a:t>
            </a:r>
            <a:r>
              <a:rPr lang="en-GB" altLang="zh-CN" sz="1600" b="0" i="0" u="none" strike="noStrike" kern="100" baseline="0" dirty="0">
                <a:solidFill>
                  <a:srgbClr val="000000"/>
                </a:solidFill>
                <a:ea typeface="DengXian Light" panose="02010600030101010101" pitchFamily="2" charset="-122"/>
              </a:rPr>
              <a:t>.</a:t>
            </a:r>
          </a:p>
          <a:p>
            <a:pPr marR="0" lvl="0" rtl="0"/>
            <a:r>
              <a:rPr lang="en-GB" altLang="zh-CN" sz="1600" b="1" i="0" u="none" strike="noStrike" kern="100" baseline="0" dirty="0">
                <a:solidFill>
                  <a:srgbClr val="000000"/>
                </a:solidFill>
                <a:ea typeface="DengXian Light" panose="02010600030101010101" pitchFamily="2" charset="-122"/>
              </a:rPr>
              <a:t>Example: Abstract Class "Shape":</a:t>
            </a:r>
          </a:p>
          <a:p>
            <a:pPr marR="0" lvl="1" rtl="0"/>
            <a:r>
              <a:rPr lang="en-GB" altLang="zh-CN" sz="1600" b="0" i="0" u="none" strike="noStrike" kern="100" baseline="0" dirty="0">
                <a:solidFill>
                  <a:srgbClr val="000000"/>
                </a:solidFill>
                <a:ea typeface="DengXian Light" panose="02010600030101010101" pitchFamily="2" charset="-122"/>
              </a:rPr>
              <a:t>Suppose we have an abstract class "Shape" with an abstract method "</a:t>
            </a:r>
            <a:r>
              <a:rPr lang="en-GB" altLang="zh-CN" sz="1600" b="0" i="0" u="none" strike="noStrike" kern="100" baseline="0" dirty="0" err="1">
                <a:solidFill>
                  <a:srgbClr val="000000"/>
                </a:solidFill>
                <a:ea typeface="DengXian Light" panose="02010600030101010101" pitchFamily="2" charset="-122"/>
              </a:rPr>
              <a:t>calculate_area</a:t>
            </a:r>
            <a:r>
              <a:rPr lang="en-GB" altLang="zh-CN" sz="1600" b="0" i="0" u="none" strike="noStrike" kern="100" baseline="0" dirty="0">
                <a:solidFill>
                  <a:srgbClr val="000000"/>
                </a:solidFill>
                <a:ea typeface="DengXian Light" panose="02010600030101010101" pitchFamily="2" charset="-122"/>
              </a:rPr>
              <a:t>()".</a:t>
            </a:r>
          </a:p>
          <a:p>
            <a:pPr marR="0" lvl="1" rtl="0"/>
            <a:r>
              <a:rPr lang="en-GB" altLang="zh-CN" sz="1600" b="0" i="0" u="none" strike="noStrike" kern="100" baseline="0" dirty="0">
                <a:solidFill>
                  <a:srgbClr val="000000"/>
                </a:solidFill>
                <a:ea typeface="DengXian Light" panose="02010600030101010101" pitchFamily="2" charset="-122"/>
              </a:rPr>
              <a:t>Derived classes like "Circle" and "Rectangle" must implement "</a:t>
            </a:r>
            <a:r>
              <a:rPr lang="en-GB" altLang="zh-CN" sz="1600" b="0" i="0" u="none" strike="noStrike" kern="100" baseline="0" dirty="0" err="1">
                <a:solidFill>
                  <a:srgbClr val="000000"/>
                </a:solidFill>
                <a:ea typeface="DengXian Light" panose="02010600030101010101" pitchFamily="2" charset="-122"/>
              </a:rPr>
              <a:t>calculate_area</a:t>
            </a:r>
            <a:r>
              <a:rPr lang="en-GB" altLang="zh-CN" sz="1600" b="0" i="0" u="none" strike="noStrike" kern="100" baseline="0" dirty="0">
                <a:solidFill>
                  <a:srgbClr val="000000"/>
                </a:solidFill>
                <a:ea typeface="DengXian Light" panose="02010600030101010101" pitchFamily="2" charset="-122"/>
              </a:rPr>
              <a:t>()" with their specific logic.</a:t>
            </a:r>
          </a:p>
          <a:p>
            <a:pPr marR="0" lvl="0" rtl="0"/>
            <a:r>
              <a:rPr lang="en-GB" altLang="zh-CN" sz="1600" b="1" i="0" u="none" strike="noStrike" kern="100" baseline="0" dirty="0">
                <a:solidFill>
                  <a:srgbClr val="000000"/>
                </a:solidFill>
                <a:ea typeface="DengXian Light" panose="02010600030101010101" pitchFamily="2" charset="-122"/>
              </a:rPr>
              <a:t>Use Cases in OOP:</a:t>
            </a:r>
          </a:p>
          <a:p>
            <a:pPr marR="0" lvl="1" rtl="0"/>
            <a:r>
              <a:rPr lang="en-GB" altLang="zh-CN" sz="1600" b="0" i="0" u="none" strike="noStrike" kern="100" baseline="0" dirty="0">
                <a:solidFill>
                  <a:srgbClr val="000000"/>
                </a:solidFill>
                <a:ea typeface="DengXian Light" panose="02010600030101010101" pitchFamily="2" charset="-122"/>
              </a:rPr>
              <a:t>Abstract classes are used to structure class hierarchies where shared characteristics and behaviour are essential.</a:t>
            </a:r>
          </a:p>
          <a:p>
            <a:pPr marR="0" lvl="1" rtl="0"/>
            <a:r>
              <a:rPr lang="en-GB" altLang="zh-CN" sz="1600" b="0" i="0" u="none" strike="noStrike" kern="100" baseline="0" dirty="0">
                <a:solidFill>
                  <a:srgbClr val="000000"/>
                </a:solidFill>
                <a:ea typeface="DengXian Light" panose="02010600030101010101" pitchFamily="2" charset="-122"/>
              </a:rPr>
              <a:t>They ensure that derived classes adhere to a specific interface, providing predictable outcomes.</a:t>
            </a:r>
          </a:p>
        </p:txBody>
      </p:sp>
      <p:sp>
        <p:nvSpPr>
          <p:cNvPr id="4" name="Slide Number Placeholder 3">
            <a:extLst>
              <a:ext uri="{FF2B5EF4-FFF2-40B4-BE49-F238E27FC236}">
                <a16:creationId xmlns:a16="http://schemas.microsoft.com/office/drawing/2014/main" id="{0CADC055-17D9-992E-4256-9CC2F71929FA}"/>
              </a:ext>
            </a:extLst>
          </p:cNvPr>
          <p:cNvSpPr>
            <a:spLocks noGrp="1"/>
          </p:cNvSpPr>
          <p:nvPr>
            <p:ph type="sldNum" sz="quarter" idx="12"/>
          </p:nvPr>
        </p:nvSpPr>
        <p:spPr/>
        <p:txBody>
          <a:bodyPr/>
          <a:lstStyle/>
          <a:p>
            <a:fld id="{1AE971F0-0CD2-4C47-8087-EBCE9716EA84}" type="slidenum">
              <a:rPr lang="en-GB" smtClean="0"/>
              <a:pPr/>
              <a:t>45</a:t>
            </a:fld>
            <a:endParaRPr lang="en-GB" dirty="0"/>
          </a:p>
        </p:txBody>
      </p:sp>
    </p:spTree>
    <p:extLst>
      <p:ext uri="{BB962C8B-B14F-4D97-AF65-F5344CB8AC3E}">
        <p14:creationId xmlns:p14="http://schemas.microsoft.com/office/powerpoint/2010/main" val="2811811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46</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Polymorphism</a:t>
            </a:r>
          </a:p>
        </p:txBody>
      </p:sp>
    </p:spTree>
    <p:extLst>
      <p:ext uri="{BB962C8B-B14F-4D97-AF65-F5344CB8AC3E}">
        <p14:creationId xmlns:p14="http://schemas.microsoft.com/office/powerpoint/2010/main" val="3251152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C01D6F-13FB-E54C-EA0F-1D6E580962EF}"/>
              </a:ext>
            </a:extLst>
          </p:cNvPr>
          <p:cNvSpPr>
            <a:spLocks noGrp="1"/>
          </p:cNvSpPr>
          <p:nvPr>
            <p:ph type="title"/>
          </p:nvPr>
        </p:nvSpPr>
        <p:spPr/>
        <p:txBody>
          <a:bodyPr/>
          <a:lstStyle/>
          <a:p>
            <a:r>
              <a:rPr lang="en-GB" dirty="0"/>
              <a:t>What is Polymorphism?</a:t>
            </a:r>
          </a:p>
        </p:txBody>
      </p:sp>
      <p:sp>
        <p:nvSpPr>
          <p:cNvPr id="4" name="Content Placeholder 3">
            <a:extLst>
              <a:ext uri="{FF2B5EF4-FFF2-40B4-BE49-F238E27FC236}">
                <a16:creationId xmlns:a16="http://schemas.microsoft.com/office/drawing/2014/main" id="{85DC3637-A6D0-363F-8B58-A6A2B9254885}"/>
              </a:ext>
            </a:extLst>
          </p:cNvPr>
          <p:cNvSpPr>
            <a:spLocks noGrp="1"/>
          </p:cNvSpPr>
          <p:nvPr>
            <p:ph idx="1"/>
          </p:nvPr>
        </p:nvSpPr>
        <p:spPr/>
        <p:txBody>
          <a:bodyPr>
            <a:normAutofit fontScale="92500" lnSpcReduction="10000"/>
          </a:bodyPr>
          <a:lstStyle/>
          <a:p>
            <a:r>
              <a:rPr lang="en-GB" dirty="0"/>
              <a:t>Polymorphism is a fundamental concept in object-oriented programming (OOP). </a:t>
            </a:r>
          </a:p>
          <a:p>
            <a:r>
              <a:rPr lang="en-GB" dirty="0"/>
              <a:t>It refers to the ability of different classes or objects to respond to the same method or function call in a way that is specific to their individual implementations. </a:t>
            </a:r>
          </a:p>
          <a:p>
            <a:r>
              <a:rPr lang="en-GB" dirty="0"/>
              <a:t>Polymorphism allows different objects to understand the same message or command but respond in their own unique way.</a:t>
            </a:r>
          </a:p>
        </p:txBody>
      </p:sp>
      <p:sp>
        <p:nvSpPr>
          <p:cNvPr id="2" name="Slide Number Placeholder 1">
            <a:extLst>
              <a:ext uri="{FF2B5EF4-FFF2-40B4-BE49-F238E27FC236}">
                <a16:creationId xmlns:a16="http://schemas.microsoft.com/office/drawing/2014/main" id="{F5CB391B-F65A-5AEF-0FCD-C75322FCEBD4}"/>
              </a:ext>
            </a:extLst>
          </p:cNvPr>
          <p:cNvSpPr>
            <a:spLocks noGrp="1"/>
          </p:cNvSpPr>
          <p:nvPr>
            <p:ph type="sldNum" sz="quarter" idx="12"/>
          </p:nvPr>
        </p:nvSpPr>
        <p:spPr/>
        <p:txBody>
          <a:bodyPr/>
          <a:lstStyle/>
          <a:p>
            <a:fld id="{1AE971F0-0CD2-4C47-8087-EBCE9716EA84}" type="slidenum">
              <a:rPr lang="en-GB" smtClean="0"/>
              <a:t>47</a:t>
            </a:fld>
            <a:endParaRPr lang="en-GB"/>
          </a:p>
        </p:txBody>
      </p:sp>
    </p:spTree>
    <p:extLst>
      <p:ext uri="{BB962C8B-B14F-4D97-AF65-F5344CB8AC3E}">
        <p14:creationId xmlns:p14="http://schemas.microsoft.com/office/powerpoint/2010/main" val="294801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B46E-691A-599E-AF18-8EB5018E78F7}"/>
              </a:ext>
            </a:extLst>
          </p:cNvPr>
          <p:cNvSpPr>
            <a:spLocks noGrp="1"/>
          </p:cNvSpPr>
          <p:nvPr>
            <p:ph type="title"/>
          </p:nvPr>
        </p:nvSpPr>
        <p:spPr/>
        <p:txBody>
          <a:bodyPr/>
          <a:lstStyle/>
          <a:p>
            <a:r>
              <a:rPr lang="en-GB" dirty="0"/>
              <a:t>Two Types of Polymorphism</a:t>
            </a:r>
          </a:p>
        </p:txBody>
      </p:sp>
      <p:sp>
        <p:nvSpPr>
          <p:cNvPr id="5" name="Text Placeholder 4">
            <a:extLst>
              <a:ext uri="{FF2B5EF4-FFF2-40B4-BE49-F238E27FC236}">
                <a16:creationId xmlns:a16="http://schemas.microsoft.com/office/drawing/2014/main" id="{11E48BCC-3E72-EAB2-524B-012D2E754910}"/>
              </a:ext>
            </a:extLst>
          </p:cNvPr>
          <p:cNvSpPr>
            <a:spLocks noGrp="1"/>
          </p:cNvSpPr>
          <p:nvPr>
            <p:ph type="body" idx="1"/>
          </p:nvPr>
        </p:nvSpPr>
        <p:spPr/>
        <p:txBody>
          <a:bodyPr/>
          <a:lstStyle/>
          <a:p>
            <a:r>
              <a:rPr lang="en-GB" dirty="0"/>
              <a:t>Static Binding</a:t>
            </a:r>
          </a:p>
        </p:txBody>
      </p:sp>
      <p:sp>
        <p:nvSpPr>
          <p:cNvPr id="6" name="Content Placeholder 5">
            <a:extLst>
              <a:ext uri="{FF2B5EF4-FFF2-40B4-BE49-F238E27FC236}">
                <a16:creationId xmlns:a16="http://schemas.microsoft.com/office/drawing/2014/main" id="{2BC60E12-F3E4-06E5-48C3-EE0940D0A1D6}"/>
              </a:ext>
            </a:extLst>
          </p:cNvPr>
          <p:cNvSpPr>
            <a:spLocks noGrp="1"/>
          </p:cNvSpPr>
          <p:nvPr>
            <p:ph sz="half" idx="2"/>
          </p:nvPr>
        </p:nvSpPr>
        <p:spPr/>
        <p:txBody>
          <a:bodyPr>
            <a:normAutofit fontScale="62500" lnSpcReduction="20000"/>
          </a:bodyPr>
          <a:lstStyle/>
          <a:p>
            <a:r>
              <a:rPr lang="en-GB" dirty="0"/>
              <a:t>Achieved through </a:t>
            </a:r>
            <a:r>
              <a:rPr lang="en-GB" b="1" dirty="0"/>
              <a:t>Method Overloading</a:t>
            </a:r>
            <a:r>
              <a:rPr lang="en-GB" dirty="0"/>
              <a:t>.</a:t>
            </a:r>
          </a:p>
          <a:p>
            <a:r>
              <a:rPr lang="en-GB" dirty="0"/>
              <a:t>Methods have the same name but different parameters in the same class or in different classes within the same inheritance hierarchy.</a:t>
            </a:r>
          </a:p>
          <a:p>
            <a:r>
              <a:rPr lang="en-GB" dirty="0"/>
              <a:t>Appropriate method to execute is chosen at compiler time based on the method signature and arguments provided.</a:t>
            </a:r>
          </a:p>
          <a:p>
            <a:r>
              <a:rPr lang="en-GB" b="1" dirty="0"/>
              <a:t>Not supported in Python</a:t>
            </a:r>
            <a:r>
              <a:rPr lang="en-GB" dirty="0"/>
              <a:t>.  </a:t>
            </a:r>
          </a:p>
        </p:txBody>
      </p:sp>
      <p:sp>
        <p:nvSpPr>
          <p:cNvPr id="7" name="Text Placeholder 6">
            <a:extLst>
              <a:ext uri="{FF2B5EF4-FFF2-40B4-BE49-F238E27FC236}">
                <a16:creationId xmlns:a16="http://schemas.microsoft.com/office/drawing/2014/main" id="{B911B88E-9FB1-6378-C71E-7F53A772FF21}"/>
              </a:ext>
            </a:extLst>
          </p:cNvPr>
          <p:cNvSpPr>
            <a:spLocks noGrp="1"/>
          </p:cNvSpPr>
          <p:nvPr>
            <p:ph type="body" sz="quarter" idx="3"/>
          </p:nvPr>
        </p:nvSpPr>
        <p:spPr/>
        <p:txBody>
          <a:bodyPr/>
          <a:lstStyle/>
          <a:p>
            <a:r>
              <a:rPr lang="en-GB" dirty="0"/>
              <a:t>Dynamic Binding</a:t>
            </a:r>
          </a:p>
        </p:txBody>
      </p:sp>
      <p:sp>
        <p:nvSpPr>
          <p:cNvPr id="8" name="Content Placeholder 7">
            <a:extLst>
              <a:ext uri="{FF2B5EF4-FFF2-40B4-BE49-F238E27FC236}">
                <a16:creationId xmlns:a16="http://schemas.microsoft.com/office/drawing/2014/main" id="{2531C3C8-A8EF-A8BA-1B2C-778AE9A80E98}"/>
              </a:ext>
            </a:extLst>
          </p:cNvPr>
          <p:cNvSpPr>
            <a:spLocks noGrp="1"/>
          </p:cNvSpPr>
          <p:nvPr>
            <p:ph sz="quarter" idx="4"/>
          </p:nvPr>
        </p:nvSpPr>
        <p:spPr/>
        <p:txBody>
          <a:bodyPr>
            <a:normAutofit fontScale="62500" lnSpcReduction="20000"/>
          </a:bodyPr>
          <a:lstStyle/>
          <a:p>
            <a:r>
              <a:rPr lang="en-GB" dirty="0"/>
              <a:t>Achieved through </a:t>
            </a:r>
            <a:r>
              <a:rPr lang="en-GB" b="1" dirty="0"/>
              <a:t>Method Overriding</a:t>
            </a:r>
            <a:r>
              <a:rPr lang="en-GB" dirty="0"/>
              <a:t>.</a:t>
            </a:r>
          </a:p>
          <a:p>
            <a:r>
              <a:rPr lang="en-GB" dirty="0"/>
              <a:t>A subclass provides a specific implementation of a method that is already defined in its super class. </a:t>
            </a:r>
          </a:p>
          <a:p>
            <a:r>
              <a:rPr lang="en-GB" dirty="0"/>
              <a:t>The method to execute is chosen at runtime, based on the object type. </a:t>
            </a:r>
          </a:p>
          <a:p>
            <a:r>
              <a:rPr lang="en-GB" dirty="0"/>
              <a:t>This allows objects of different classes to respond to the same method name in a way that is appropriate for their specific class.</a:t>
            </a:r>
          </a:p>
        </p:txBody>
      </p:sp>
      <p:sp>
        <p:nvSpPr>
          <p:cNvPr id="4" name="Slide Number Placeholder 3">
            <a:extLst>
              <a:ext uri="{FF2B5EF4-FFF2-40B4-BE49-F238E27FC236}">
                <a16:creationId xmlns:a16="http://schemas.microsoft.com/office/drawing/2014/main" id="{B46513AA-4D95-190E-DECF-16B497AE7FF5}"/>
              </a:ext>
            </a:extLst>
          </p:cNvPr>
          <p:cNvSpPr>
            <a:spLocks noGrp="1"/>
          </p:cNvSpPr>
          <p:nvPr>
            <p:ph type="sldNum" sz="quarter" idx="12"/>
          </p:nvPr>
        </p:nvSpPr>
        <p:spPr/>
        <p:txBody>
          <a:bodyPr/>
          <a:lstStyle/>
          <a:p>
            <a:fld id="{1AE971F0-0CD2-4C47-8087-EBCE9716EA84}" type="slidenum">
              <a:rPr lang="en-GB" smtClean="0"/>
              <a:pPr/>
              <a:t>48</a:t>
            </a:fld>
            <a:endParaRPr lang="en-GB" dirty="0"/>
          </a:p>
        </p:txBody>
      </p:sp>
    </p:spTree>
    <p:extLst>
      <p:ext uri="{BB962C8B-B14F-4D97-AF65-F5344CB8AC3E}">
        <p14:creationId xmlns:p14="http://schemas.microsoft.com/office/powerpoint/2010/main" val="3585934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44B4-1E52-66F9-27E9-DE320E54BCEB}"/>
              </a:ext>
            </a:extLst>
          </p:cNvPr>
          <p:cNvSpPr>
            <a:spLocks noGrp="1"/>
          </p:cNvSpPr>
          <p:nvPr>
            <p:ph type="title"/>
          </p:nvPr>
        </p:nvSpPr>
        <p:spPr/>
        <p:txBody>
          <a:bodyPr/>
          <a:lstStyle/>
          <a:p>
            <a:r>
              <a:rPr lang="en-GB" dirty="0"/>
              <a:t>Achieving Polymorphism with Concrete Subclasses</a:t>
            </a:r>
          </a:p>
        </p:txBody>
      </p:sp>
      <p:sp>
        <p:nvSpPr>
          <p:cNvPr id="3" name="Content Placeholder 2">
            <a:extLst>
              <a:ext uri="{FF2B5EF4-FFF2-40B4-BE49-F238E27FC236}">
                <a16:creationId xmlns:a16="http://schemas.microsoft.com/office/drawing/2014/main" id="{38175333-5C76-B0D6-2E96-DFF0C77A3ECA}"/>
              </a:ext>
            </a:extLst>
          </p:cNvPr>
          <p:cNvSpPr>
            <a:spLocks noGrp="1"/>
          </p:cNvSpPr>
          <p:nvPr>
            <p:ph idx="1"/>
          </p:nvPr>
        </p:nvSpPr>
        <p:spPr/>
        <p:txBody>
          <a:bodyPr>
            <a:normAutofit fontScale="47500" lnSpcReduction="20000"/>
          </a:bodyPr>
          <a:lstStyle/>
          <a:p>
            <a:pPr marR="0" lvl="0" rtl="0"/>
            <a:r>
              <a:rPr lang="en-GB" altLang="zh-CN" b="0" i="0" u="none" strike="noStrike" kern="100" baseline="0" dirty="0">
                <a:solidFill>
                  <a:srgbClr val="000000"/>
                </a:solidFill>
                <a:ea typeface="DengXian Light" panose="02010600030101010101" pitchFamily="2" charset="-122"/>
              </a:rPr>
              <a:t>With concrete subclasses, you achieve polymorphism, where objects of different derived classes can be treated as instances of the abstract class.</a:t>
            </a:r>
          </a:p>
          <a:p>
            <a:pPr marR="0" lvl="0" rtl="0"/>
            <a:r>
              <a:rPr lang="en-GB" altLang="zh-CN" b="0" i="0" u="none" strike="noStrike" kern="100" baseline="0" dirty="0">
                <a:solidFill>
                  <a:srgbClr val="000000"/>
                </a:solidFill>
                <a:ea typeface="DengXian Light" panose="02010600030101010101" pitchFamily="2" charset="-122"/>
              </a:rPr>
              <a:t>Polymorphism enables flexibility in your code and simplifies interaction with diverse objects.</a:t>
            </a:r>
          </a:p>
          <a:p>
            <a:pPr marR="0" lvl="0" rtl="0"/>
            <a:r>
              <a:rPr lang="en-GB" altLang="zh-CN" b="0" i="0" u="none" strike="noStrike" kern="100" baseline="0" dirty="0">
                <a:solidFill>
                  <a:srgbClr val="000000"/>
                </a:solidFill>
                <a:ea typeface="DengXian Light" panose="02010600030101010101" pitchFamily="2" charset="-122"/>
              </a:rPr>
              <a:t>Example:</a:t>
            </a:r>
          </a:p>
          <a:p>
            <a:pPr marR="0" lvl="1" rtl="0"/>
            <a:r>
              <a:rPr lang="en-GB" altLang="zh-CN" b="0" i="0" u="none" strike="noStrike" kern="100" baseline="0" dirty="0">
                <a:solidFill>
                  <a:srgbClr val="000000"/>
                </a:solidFill>
                <a:ea typeface="DengXian Light" panose="02010600030101010101" pitchFamily="2" charset="-122"/>
              </a:rPr>
              <a:t>If you have an abstract class Animal with an abstract method </a:t>
            </a:r>
            <a:r>
              <a:rPr lang="en-GB" altLang="zh-CN" b="0" i="0" u="none" strike="noStrike" kern="100" baseline="0" dirty="0" err="1">
                <a:solidFill>
                  <a:srgbClr val="000000"/>
                </a:solidFill>
                <a:ea typeface="DengXian Light" panose="02010600030101010101" pitchFamily="2" charset="-122"/>
              </a:rPr>
              <a:t>make_sound</a:t>
            </a:r>
            <a:r>
              <a:rPr lang="en-GB" altLang="zh-CN" b="0" i="0" u="none" strike="noStrike" kern="100" baseline="0" dirty="0">
                <a:solidFill>
                  <a:srgbClr val="000000"/>
                </a:solidFill>
                <a:ea typeface="DengXian Light" panose="02010600030101010101" pitchFamily="2" charset="-122"/>
              </a:rPr>
              <a:t>(), concrete subclasses like Dog and Cat implement this method with their respective barking and meowing logic.</a:t>
            </a:r>
          </a:p>
          <a:p>
            <a:pPr marR="0" lvl="0" rtl="0"/>
            <a:r>
              <a:rPr lang="en-GB" altLang="zh-CN" b="0" i="0" u="none" strike="noStrike" kern="100" baseline="0" dirty="0">
                <a:solidFill>
                  <a:srgbClr val="000000"/>
                </a:solidFill>
                <a:ea typeface="DengXian Light" panose="02010600030101010101" pitchFamily="2" charset="-122"/>
              </a:rPr>
              <a:t>Creating Objects:</a:t>
            </a:r>
          </a:p>
          <a:p>
            <a:pPr marR="0" lvl="1" rtl="0"/>
            <a:r>
              <a:rPr lang="en-GB" altLang="zh-CN" b="0" i="0" u="none" strike="noStrike" kern="100" baseline="0" dirty="0">
                <a:solidFill>
                  <a:srgbClr val="000000"/>
                </a:solidFill>
                <a:ea typeface="DengXian Light" panose="02010600030101010101" pitchFamily="2" charset="-122"/>
              </a:rPr>
              <a:t>You cannot create objects from an abstract class, but you can instantiate concrete subclasses.</a:t>
            </a:r>
          </a:p>
          <a:p>
            <a:pPr marR="0" lvl="1" rtl="0"/>
            <a:r>
              <a:rPr lang="en-GB" altLang="zh-CN" b="0" i="0" u="none" strike="noStrike" kern="100" baseline="0" dirty="0">
                <a:solidFill>
                  <a:srgbClr val="000000"/>
                </a:solidFill>
                <a:ea typeface="DengXian Light" panose="02010600030101010101" pitchFamily="2" charset="-122"/>
              </a:rPr>
              <a:t>For instance, you can create a Dog object or a Cat object with specific behaviours.</a:t>
            </a:r>
          </a:p>
          <a:p>
            <a:pPr marR="0" lvl="0" rtl="0"/>
            <a:r>
              <a:rPr lang="en-GB" altLang="zh-CN" b="0" i="0" u="none" strike="noStrike" kern="100" baseline="0" dirty="0">
                <a:solidFill>
                  <a:srgbClr val="000000"/>
                </a:solidFill>
                <a:ea typeface="DengXian Light" panose="02010600030101010101" pitchFamily="2" charset="-122"/>
              </a:rPr>
              <a:t>Inheriting Behaviour:</a:t>
            </a:r>
          </a:p>
          <a:p>
            <a:pPr marR="0" lvl="1" rtl="0"/>
            <a:r>
              <a:rPr lang="en-GB" altLang="zh-CN" b="0" i="0" u="none" strike="noStrike" kern="100" baseline="0" dirty="0">
                <a:solidFill>
                  <a:srgbClr val="000000"/>
                </a:solidFill>
                <a:ea typeface="DengXian Light" panose="02010600030101010101" pitchFamily="2" charset="-122"/>
              </a:rPr>
              <a:t>Concrete subclasses inherit attributes and methods from their abstract parent class.</a:t>
            </a:r>
          </a:p>
          <a:p>
            <a:pPr marR="0" lvl="1" rtl="0"/>
            <a:r>
              <a:rPr lang="en-GB" altLang="zh-CN" b="0" i="0" u="none" strike="noStrike" kern="100" baseline="0" dirty="0">
                <a:solidFill>
                  <a:srgbClr val="000000"/>
                </a:solidFill>
                <a:ea typeface="DengXian Light" panose="02010600030101010101" pitchFamily="2" charset="-122"/>
              </a:rPr>
              <a:t>This means that they carry forward any non-abstract methods, data members, or behaviours.</a:t>
            </a:r>
          </a:p>
        </p:txBody>
      </p:sp>
      <p:sp>
        <p:nvSpPr>
          <p:cNvPr id="4" name="Slide Number Placeholder 3">
            <a:extLst>
              <a:ext uri="{FF2B5EF4-FFF2-40B4-BE49-F238E27FC236}">
                <a16:creationId xmlns:a16="http://schemas.microsoft.com/office/drawing/2014/main" id="{62F07D91-B440-091F-AA14-BC99A9B33FF6}"/>
              </a:ext>
            </a:extLst>
          </p:cNvPr>
          <p:cNvSpPr>
            <a:spLocks noGrp="1"/>
          </p:cNvSpPr>
          <p:nvPr>
            <p:ph type="sldNum" sz="quarter" idx="12"/>
          </p:nvPr>
        </p:nvSpPr>
        <p:spPr/>
        <p:txBody>
          <a:bodyPr/>
          <a:lstStyle/>
          <a:p>
            <a:fld id="{1AE971F0-0CD2-4C47-8087-EBCE9716EA84}" type="slidenum">
              <a:rPr lang="en-GB" smtClean="0"/>
              <a:pPr/>
              <a:t>49</a:t>
            </a:fld>
            <a:endParaRPr lang="en-GB" dirty="0"/>
          </a:p>
        </p:txBody>
      </p:sp>
    </p:spTree>
    <p:extLst>
      <p:ext uri="{BB962C8B-B14F-4D97-AF65-F5344CB8AC3E}">
        <p14:creationId xmlns:p14="http://schemas.microsoft.com/office/powerpoint/2010/main" val="139154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4BD6-1785-86A5-7D82-F95CA1A46280}"/>
              </a:ext>
            </a:extLst>
          </p:cNvPr>
          <p:cNvSpPr>
            <a:spLocks noGrp="1"/>
          </p:cNvSpPr>
          <p:nvPr>
            <p:ph type="title"/>
          </p:nvPr>
        </p:nvSpPr>
        <p:spPr/>
        <p:txBody>
          <a:bodyPr/>
          <a:lstStyle/>
          <a:p>
            <a:r>
              <a:rPr lang="en-GB" dirty="0"/>
              <a:t>Lab Overview</a:t>
            </a:r>
          </a:p>
        </p:txBody>
      </p:sp>
      <p:sp>
        <p:nvSpPr>
          <p:cNvPr id="4" name="Slide Number Placeholder 3">
            <a:extLst>
              <a:ext uri="{FF2B5EF4-FFF2-40B4-BE49-F238E27FC236}">
                <a16:creationId xmlns:a16="http://schemas.microsoft.com/office/drawing/2014/main" id="{1722C3A6-61F3-47C7-1BAC-3A53E4F4763A}"/>
              </a:ext>
            </a:extLst>
          </p:cNvPr>
          <p:cNvSpPr>
            <a:spLocks noGrp="1"/>
          </p:cNvSpPr>
          <p:nvPr>
            <p:ph type="sldNum" sz="quarter" idx="12"/>
          </p:nvPr>
        </p:nvSpPr>
        <p:spPr/>
        <p:txBody>
          <a:bodyPr/>
          <a:lstStyle/>
          <a:p>
            <a:fld id="{1AE971F0-0CD2-4C47-8087-EBCE9716EA84}" type="slidenum">
              <a:rPr lang="en-GB" smtClean="0"/>
              <a:pPr/>
              <a:t>5</a:t>
            </a:fld>
            <a:endParaRPr lang="en-GB" dirty="0"/>
          </a:p>
        </p:txBody>
      </p:sp>
      <p:pic>
        <p:nvPicPr>
          <p:cNvPr id="9" name="Picture 8">
            <a:extLst>
              <a:ext uri="{FF2B5EF4-FFF2-40B4-BE49-F238E27FC236}">
                <a16:creationId xmlns:a16="http://schemas.microsoft.com/office/drawing/2014/main" id="{8FF306F1-0398-C71E-39EB-2B859CBC116E}"/>
              </a:ext>
            </a:extLst>
          </p:cNvPr>
          <p:cNvPicPr>
            <a:picLocks noChangeAspect="1"/>
          </p:cNvPicPr>
          <p:nvPr/>
        </p:nvPicPr>
        <p:blipFill>
          <a:blip r:embed="rId2"/>
          <a:stretch>
            <a:fillRect/>
          </a:stretch>
        </p:blipFill>
        <p:spPr>
          <a:xfrm>
            <a:off x="367452" y="2407873"/>
            <a:ext cx="11457096" cy="2580608"/>
          </a:xfrm>
          <a:prstGeom prst="rect">
            <a:avLst/>
          </a:prstGeom>
        </p:spPr>
      </p:pic>
    </p:spTree>
    <p:extLst>
      <p:ext uri="{BB962C8B-B14F-4D97-AF65-F5344CB8AC3E}">
        <p14:creationId xmlns:p14="http://schemas.microsoft.com/office/powerpoint/2010/main" val="1402825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AA26-7752-7B2D-E983-7784A849E5F7}"/>
              </a:ext>
            </a:extLst>
          </p:cNvPr>
          <p:cNvSpPr>
            <a:spLocks noGrp="1"/>
          </p:cNvSpPr>
          <p:nvPr>
            <p:ph type="title"/>
          </p:nvPr>
        </p:nvSpPr>
        <p:spPr/>
        <p:txBody>
          <a:bodyPr/>
          <a:lstStyle/>
          <a:p>
            <a:r>
              <a:rPr lang="en-GB" dirty="0"/>
              <a:t>Example Implemented</a:t>
            </a:r>
          </a:p>
        </p:txBody>
      </p:sp>
      <p:sp>
        <p:nvSpPr>
          <p:cNvPr id="5" name="Content Placeholder 4">
            <a:extLst>
              <a:ext uri="{FF2B5EF4-FFF2-40B4-BE49-F238E27FC236}">
                <a16:creationId xmlns:a16="http://schemas.microsoft.com/office/drawing/2014/main" id="{0DD6BC81-5A1F-AA00-108B-0450344892D6}"/>
              </a:ext>
            </a:extLst>
          </p:cNvPr>
          <p:cNvSpPr>
            <a:spLocks noGrp="1"/>
          </p:cNvSpPr>
          <p:nvPr>
            <p:ph sz="half" idx="1"/>
          </p:nvPr>
        </p:nvSpPr>
        <p:spPr>
          <a:ln>
            <a:solidFill>
              <a:schemeClr val="accent1"/>
            </a:solidFill>
          </a:ln>
        </p:spPr>
        <p:txBody>
          <a:bodyPr>
            <a:normAutofit fontScale="40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from </a:t>
            </a:r>
            <a:r>
              <a:rPr lang="en-GB" dirty="0" err="1">
                <a:solidFill>
                  <a:srgbClr val="080808"/>
                </a:solidFill>
                <a:effectLst/>
                <a:latin typeface="Consolas" panose="020B0609020204030204" pitchFamily="49" charset="0"/>
                <a:cs typeface="Consolas" panose="020B0609020204030204" pitchFamily="49" charset="0"/>
              </a:rPr>
              <a:t>abc</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import </a:t>
            </a:r>
            <a:r>
              <a:rPr lang="en-GB" dirty="0">
                <a:solidFill>
                  <a:srgbClr val="080808"/>
                </a:solidFill>
                <a:effectLst/>
                <a:latin typeface="Consolas" panose="020B0609020204030204" pitchFamily="49" charset="0"/>
                <a:cs typeface="Consolas" panose="020B0609020204030204" pitchFamily="49" charset="0"/>
              </a:rPr>
              <a:t>ABC, </a:t>
            </a:r>
            <a:r>
              <a:rPr lang="en-GB" dirty="0" err="1">
                <a:solidFill>
                  <a:srgbClr val="080808"/>
                </a:solidFill>
                <a:effectLst/>
                <a:latin typeface="Consolas" panose="020B0609020204030204" pitchFamily="49" charset="0"/>
                <a:cs typeface="Consolas" panose="020B0609020204030204" pitchFamily="49" charset="0"/>
              </a:rPr>
              <a:t>abstractmethod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Abstract class 'Animal' with an abstract method '</a:t>
            </a:r>
            <a:r>
              <a:rPr lang="en-GB" i="1" dirty="0" err="1">
                <a:solidFill>
                  <a:srgbClr val="8C8C8C"/>
                </a:solidFill>
                <a:effectLst/>
                <a:latin typeface="Consolas" panose="020B0609020204030204" pitchFamily="49" charset="0"/>
                <a:cs typeface="Consolas" panose="020B0609020204030204" pitchFamily="49" charset="0"/>
              </a:rPr>
              <a:t>make_sound</a:t>
            </a:r>
            <a:r>
              <a:rPr lang="en-GB" i="1" dirty="0">
                <a:solidFill>
                  <a:srgbClr val="8C8C8C"/>
                </a:solidFill>
                <a:effectLst/>
                <a:latin typeface="Consolas" panose="020B0609020204030204" pitchFamily="49" charset="0"/>
                <a:cs typeface="Consolas" panose="020B0609020204030204" pitchFamily="49" charset="0"/>
              </a:rPr>
              <a:t>'</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Animal</a:t>
            </a:r>
            <a:r>
              <a:rPr lang="en-GB" dirty="0">
                <a:solidFill>
                  <a:srgbClr val="080808"/>
                </a:solidFill>
                <a:effectLst/>
                <a:latin typeface="Consolas" panose="020B0609020204030204" pitchFamily="49" charset="0"/>
                <a:cs typeface="Consolas" panose="020B0609020204030204" pitchFamily="49" charset="0"/>
              </a:rPr>
              <a:t>(ABC):</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9E880D"/>
                </a:solidFill>
                <a:effectLst/>
                <a:latin typeface="Consolas" panose="020B0609020204030204" pitchFamily="49" charset="0"/>
                <a:cs typeface="Consolas" panose="020B0609020204030204" pitchFamily="49" charset="0"/>
              </a:rPr>
              <a:t>@</a:t>
            </a:r>
            <a:r>
              <a:rPr lang="en-GB" dirty="0" err="1">
                <a:solidFill>
                  <a:srgbClr val="9E880D"/>
                </a:solidFill>
                <a:effectLst/>
                <a:latin typeface="Consolas" panose="020B0609020204030204" pitchFamily="49" charset="0"/>
                <a:cs typeface="Consolas" panose="020B0609020204030204" pitchFamily="49" charset="0"/>
              </a:rPr>
              <a:t>abstractmethod</a:t>
            </a:r>
            <a:br>
              <a:rPr lang="en-GB" dirty="0">
                <a:solidFill>
                  <a:srgbClr val="9E880D"/>
                </a:solidFill>
                <a:effectLst/>
                <a:latin typeface="Consolas" panose="020B0609020204030204" pitchFamily="49" charset="0"/>
                <a:cs typeface="Consolas" panose="020B0609020204030204" pitchFamily="49" charset="0"/>
              </a:rPr>
            </a:br>
            <a:r>
              <a:rPr lang="en-GB" dirty="0">
                <a:solidFill>
                  <a:srgbClr val="9E880D"/>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err="1">
                <a:solidFill>
                  <a:srgbClr val="00627A"/>
                </a:solidFill>
                <a:effectLst/>
                <a:latin typeface="Consolas" panose="020B0609020204030204" pitchFamily="49" charset="0"/>
                <a:cs typeface="Consolas" panose="020B0609020204030204" pitchFamily="49" charset="0"/>
              </a:rPr>
              <a:t>make_sound</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pass</a:t>
            </a:r>
            <a:br>
              <a:rPr lang="en-GB" dirty="0">
                <a:solidFill>
                  <a:srgbClr val="0033B3"/>
                </a:solidFill>
                <a:effectLst/>
                <a:latin typeface="Consolas" panose="020B0609020204030204" pitchFamily="49" charset="0"/>
                <a:cs typeface="Consolas" panose="020B0609020204030204" pitchFamily="49" charset="0"/>
              </a:rPr>
            </a:br>
            <a:br>
              <a:rPr lang="en-GB" dirty="0">
                <a:solidFill>
                  <a:srgbClr val="0033B3"/>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Concrete subclass 'Dog' implementing '</a:t>
            </a:r>
            <a:r>
              <a:rPr lang="en-GB" i="1" dirty="0" err="1">
                <a:solidFill>
                  <a:srgbClr val="8C8C8C"/>
                </a:solidFill>
                <a:effectLst/>
                <a:latin typeface="Consolas" panose="020B0609020204030204" pitchFamily="49" charset="0"/>
                <a:cs typeface="Consolas" panose="020B0609020204030204" pitchFamily="49" charset="0"/>
              </a:rPr>
              <a:t>make_sound</a:t>
            </a:r>
            <a:r>
              <a:rPr lang="en-GB" i="1" dirty="0">
                <a:solidFill>
                  <a:srgbClr val="8C8C8C"/>
                </a:solidFill>
                <a:effectLst/>
                <a:latin typeface="Consolas" panose="020B0609020204030204" pitchFamily="49" charset="0"/>
                <a:cs typeface="Consolas" panose="020B0609020204030204" pitchFamily="49" charset="0"/>
              </a:rPr>
              <a:t>'</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Dog</a:t>
            </a:r>
            <a:r>
              <a:rPr lang="en-GB" dirty="0">
                <a:solidFill>
                  <a:srgbClr val="080808"/>
                </a:solidFill>
                <a:effectLst/>
                <a:latin typeface="Consolas" panose="020B0609020204030204" pitchFamily="49" charset="0"/>
                <a:cs typeface="Consolas" panose="020B0609020204030204" pitchFamily="49" charset="0"/>
              </a:rPr>
              <a:t>(Animal):</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err="1">
                <a:solidFill>
                  <a:srgbClr val="00627A"/>
                </a:solidFill>
                <a:effectLst/>
                <a:latin typeface="Consolas" panose="020B0609020204030204" pitchFamily="49" charset="0"/>
                <a:cs typeface="Consolas" panose="020B0609020204030204" pitchFamily="49" charset="0"/>
              </a:rPr>
              <a:t>make_sound</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"Woof! Woof!"</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Concrete subclass 'Cat' implementing '</a:t>
            </a:r>
            <a:r>
              <a:rPr lang="en-GB" i="1" dirty="0" err="1">
                <a:solidFill>
                  <a:srgbClr val="8C8C8C"/>
                </a:solidFill>
                <a:effectLst/>
                <a:latin typeface="Consolas" panose="020B0609020204030204" pitchFamily="49" charset="0"/>
                <a:cs typeface="Consolas" panose="020B0609020204030204" pitchFamily="49" charset="0"/>
              </a:rPr>
              <a:t>make_sound</a:t>
            </a:r>
            <a:r>
              <a:rPr lang="en-GB" i="1" dirty="0">
                <a:solidFill>
                  <a:srgbClr val="8C8C8C"/>
                </a:solidFill>
                <a:effectLst/>
                <a:latin typeface="Consolas" panose="020B0609020204030204" pitchFamily="49" charset="0"/>
                <a:cs typeface="Consolas" panose="020B0609020204030204" pitchFamily="49" charset="0"/>
              </a:rPr>
              <a:t>'</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Cat</a:t>
            </a:r>
            <a:r>
              <a:rPr lang="en-GB" dirty="0">
                <a:solidFill>
                  <a:srgbClr val="080808"/>
                </a:solidFill>
                <a:effectLst/>
                <a:latin typeface="Consolas" panose="020B0609020204030204" pitchFamily="49" charset="0"/>
                <a:cs typeface="Consolas" panose="020B0609020204030204" pitchFamily="49" charset="0"/>
              </a:rPr>
              <a:t>(Animal):</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err="1">
                <a:solidFill>
                  <a:srgbClr val="00627A"/>
                </a:solidFill>
                <a:effectLst/>
                <a:latin typeface="Consolas" panose="020B0609020204030204" pitchFamily="49" charset="0"/>
                <a:cs typeface="Consolas" panose="020B0609020204030204" pitchFamily="49" charset="0"/>
              </a:rPr>
              <a:t>make_sound</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"Meow! Meow!"</a:t>
            </a:r>
            <a:endParaRPr lang="en-GB" dirty="0">
              <a:solidFill>
                <a:srgbClr val="080808"/>
              </a:solidFill>
              <a:effectLst/>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5AAF0195-D57E-FFA7-1E8B-D90F7E44512E}"/>
              </a:ext>
            </a:extLst>
          </p:cNvPr>
          <p:cNvSpPr>
            <a:spLocks noGrp="1"/>
          </p:cNvSpPr>
          <p:nvPr>
            <p:ph sz="half" idx="2"/>
          </p:nvPr>
        </p:nvSpPr>
        <p:spPr>
          <a:xfrm>
            <a:off x="6172200" y="1825625"/>
            <a:ext cx="5181600" cy="2328932"/>
          </a:xfrm>
          <a:ln>
            <a:solidFill>
              <a:schemeClr val="accent3"/>
            </a:solidFill>
          </a:ln>
        </p:spPr>
        <p:txBody>
          <a:bodyPr>
            <a:normAutofit fontScale="40000" lnSpcReduction="20000"/>
          </a:bodyPr>
          <a:lstStyle/>
          <a:p>
            <a:pPr marL="0" indent="0">
              <a:buNone/>
            </a:pPr>
            <a:r>
              <a:rPr lang="en-GB" i="1" dirty="0">
                <a:solidFill>
                  <a:srgbClr val="8C8C8C"/>
                </a:solidFill>
                <a:effectLst/>
                <a:latin typeface="Consolas" panose="020B0609020204030204" pitchFamily="49" charset="0"/>
                <a:cs typeface="Consolas" panose="020B0609020204030204" pitchFamily="49" charset="0"/>
              </a:rPr>
              <a:t># Instantiate objects of 'Dog' and 'Cat'</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dog = Dog()</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cat = Cat()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Polymorphism: Using the '</a:t>
            </a:r>
            <a:r>
              <a:rPr lang="en-GB" i="1" dirty="0" err="1">
                <a:solidFill>
                  <a:srgbClr val="8C8C8C"/>
                </a:solidFill>
                <a:effectLst/>
                <a:latin typeface="Consolas" panose="020B0609020204030204" pitchFamily="49" charset="0"/>
                <a:cs typeface="Consolas" panose="020B0609020204030204" pitchFamily="49" charset="0"/>
              </a:rPr>
              <a:t>make_sound</a:t>
            </a:r>
            <a:r>
              <a:rPr lang="en-GB" i="1" dirty="0">
                <a:solidFill>
                  <a:srgbClr val="8C8C8C"/>
                </a:solidFill>
                <a:effectLst/>
                <a:latin typeface="Consolas" panose="020B0609020204030204" pitchFamily="49" charset="0"/>
                <a:cs typeface="Consolas" panose="020B0609020204030204" pitchFamily="49" charset="0"/>
              </a:rPr>
              <a:t>' method without knowing the specific class</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animals = [dog, cat]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for </a:t>
            </a:r>
            <a:r>
              <a:rPr lang="en-GB" dirty="0">
                <a:solidFill>
                  <a:srgbClr val="080808"/>
                </a:solidFill>
                <a:effectLst/>
                <a:latin typeface="Consolas" panose="020B0609020204030204" pitchFamily="49" charset="0"/>
                <a:cs typeface="Consolas" panose="020B0609020204030204" pitchFamily="49" charset="0"/>
              </a:rPr>
              <a:t>animal </a:t>
            </a:r>
            <a:r>
              <a:rPr lang="en-GB" dirty="0">
                <a:solidFill>
                  <a:srgbClr val="0033B3"/>
                </a:solidFill>
                <a:effectLst/>
                <a:latin typeface="Consolas" panose="020B0609020204030204" pitchFamily="49" charset="0"/>
                <a:cs typeface="Consolas" panose="020B0609020204030204" pitchFamily="49" charset="0"/>
              </a:rPr>
              <a:t>in </a:t>
            </a:r>
            <a:r>
              <a:rPr lang="en-GB" dirty="0">
                <a:solidFill>
                  <a:srgbClr val="080808"/>
                </a:solidFill>
                <a:effectLst/>
                <a:latin typeface="Consolas" panose="020B0609020204030204" pitchFamily="49" charset="0"/>
                <a:cs typeface="Consolas" panose="020B0609020204030204" pitchFamily="49" charset="0"/>
              </a:rPr>
              <a:t>animals:</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animal.make_sound</a:t>
            </a:r>
            <a:r>
              <a:rPr lang="en-GB" dirty="0">
                <a:solidFill>
                  <a:srgbClr val="080808"/>
                </a:solidFill>
                <a:effectLst/>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CF67CC9-8412-8257-24D9-B0685144C580}"/>
              </a:ext>
            </a:extLst>
          </p:cNvPr>
          <p:cNvSpPr>
            <a:spLocks noGrp="1"/>
          </p:cNvSpPr>
          <p:nvPr>
            <p:ph type="sldNum" sz="quarter" idx="12"/>
          </p:nvPr>
        </p:nvSpPr>
        <p:spPr/>
        <p:txBody>
          <a:bodyPr/>
          <a:lstStyle/>
          <a:p>
            <a:fld id="{1AE971F0-0CD2-4C47-8087-EBCE9716EA84}" type="slidenum">
              <a:rPr lang="en-GB" smtClean="0"/>
              <a:pPr/>
              <a:t>50</a:t>
            </a:fld>
            <a:endParaRPr lang="en-GB" dirty="0"/>
          </a:p>
        </p:txBody>
      </p:sp>
      <p:sp>
        <p:nvSpPr>
          <p:cNvPr id="7" name="Content Placeholder 5">
            <a:extLst>
              <a:ext uri="{FF2B5EF4-FFF2-40B4-BE49-F238E27FC236}">
                <a16:creationId xmlns:a16="http://schemas.microsoft.com/office/drawing/2014/main" id="{694C9CCC-3124-78EC-7921-49769154B7E8}"/>
              </a:ext>
            </a:extLst>
          </p:cNvPr>
          <p:cNvSpPr txBox="1">
            <a:spLocks/>
          </p:cNvSpPr>
          <p:nvPr/>
        </p:nvSpPr>
        <p:spPr>
          <a:xfrm>
            <a:off x="6172200" y="4289495"/>
            <a:ext cx="5181600" cy="1107454"/>
          </a:xfrm>
          <a:prstGeom prst="rect">
            <a:avLst/>
          </a:prstGeom>
          <a:ln>
            <a:solidFill>
              <a:schemeClr val="accent4"/>
            </a:solidFill>
          </a:ln>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i="1" dirty="0">
                <a:latin typeface="Consolas" panose="020B0609020204030204" pitchFamily="49" charset="0"/>
                <a:cs typeface="Consolas" panose="020B0609020204030204" pitchFamily="49" charset="0"/>
              </a:rPr>
              <a:t>Woof! Woof!</a:t>
            </a:r>
          </a:p>
          <a:p>
            <a:pPr marL="0" indent="0">
              <a:buFont typeface="Arial" panose="020B0604020202020204" pitchFamily="34" charset="0"/>
              <a:buNone/>
            </a:pPr>
            <a:r>
              <a:rPr lang="en-GB" sz="1800" i="1" dirty="0">
                <a:latin typeface="Consolas" panose="020B0609020204030204" pitchFamily="49" charset="0"/>
                <a:cs typeface="Consolas" panose="020B0609020204030204" pitchFamily="49" charset="0"/>
              </a:rPr>
              <a:t>Meow! Meow!</a:t>
            </a:r>
            <a:br>
              <a:rPr lang="en-GB" sz="1800" dirty="0">
                <a:latin typeface="Consolas" panose="020B0609020204030204" pitchFamily="49" charset="0"/>
                <a:cs typeface="Consolas" panose="020B0609020204030204" pitchFamily="49" charset="0"/>
              </a:rPr>
            </a:br>
            <a:endParaRPr lang="en-GB"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18881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BB7F-2563-94E0-A53F-03016EAB5BBE}"/>
              </a:ext>
            </a:extLst>
          </p:cNvPr>
          <p:cNvSpPr>
            <a:spLocks noGrp="1"/>
          </p:cNvSpPr>
          <p:nvPr>
            <p:ph type="title"/>
          </p:nvPr>
        </p:nvSpPr>
        <p:spPr/>
        <p:txBody>
          <a:bodyPr/>
          <a:lstStyle/>
          <a:p>
            <a:r>
              <a:rPr lang="en-GB" dirty="0"/>
              <a:t>Polymorphism Examples</a:t>
            </a:r>
          </a:p>
        </p:txBody>
      </p:sp>
      <p:sp>
        <p:nvSpPr>
          <p:cNvPr id="3" name="Content Placeholder 2">
            <a:extLst>
              <a:ext uri="{FF2B5EF4-FFF2-40B4-BE49-F238E27FC236}">
                <a16:creationId xmlns:a16="http://schemas.microsoft.com/office/drawing/2014/main" id="{51076640-6292-C99C-19C1-063C720E3B5A}"/>
              </a:ext>
            </a:extLst>
          </p:cNvPr>
          <p:cNvSpPr>
            <a:spLocks noGrp="1"/>
          </p:cNvSpPr>
          <p:nvPr>
            <p:ph idx="1"/>
          </p:nvPr>
        </p:nvSpPr>
        <p:spPr/>
        <p:txBody>
          <a:bodyPr>
            <a:normAutofit fontScale="92500" lnSpcReduction="10000"/>
          </a:bodyPr>
          <a:lstStyle/>
          <a:p>
            <a:r>
              <a:rPr lang="en-GB" dirty="0"/>
              <a:t>Music player:</a:t>
            </a:r>
          </a:p>
          <a:p>
            <a:pPr lvl="1"/>
            <a:r>
              <a:rPr lang="en-GB" dirty="0" err="1"/>
              <a:t>audio_file.play_music</a:t>
            </a:r>
            <a:r>
              <a:rPr lang="en-GB" dirty="0"/>
              <a:t>()​</a:t>
            </a:r>
          </a:p>
          <a:p>
            <a:pPr lvl="1"/>
            <a:r>
              <a:rPr lang="en-GB" dirty="0"/>
              <a:t>The action behind this statement will be very different depending the type of audio file, as some formats are compressed and others are uncompressed and those that are compressed use different compression algorithms.</a:t>
            </a:r>
          </a:p>
          <a:p>
            <a:r>
              <a:rPr lang="en-GB" dirty="0"/>
              <a:t>Python’s </a:t>
            </a:r>
            <a:r>
              <a:rPr lang="en-GB" dirty="0" err="1"/>
              <a:t>len</a:t>
            </a:r>
            <a:r>
              <a:rPr lang="en-GB" dirty="0"/>
              <a:t>(…) function, Python’s + operator.</a:t>
            </a:r>
          </a:p>
        </p:txBody>
      </p:sp>
      <p:sp>
        <p:nvSpPr>
          <p:cNvPr id="4" name="Slide Number Placeholder 3">
            <a:extLst>
              <a:ext uri="{FF2B5EF4-FFF2-40B4-BE49-F238E27FC236}">
                <a16:creationId xmlns:a16="http://schemas.microsoft.com/office/drawing/2014/main" id="{B915BA19-26A7-4739-1721-F6DC945A5A62}"/>
              </a:ext>
            </a:extLst>
          </p:cNvPr>
          <p:cNvSpPr>
            <a:spLocks noGrp="1"/>
          </p:cNvSpPr>
          <p:nvPr>
            <p:ph type="sldNum" sz="quarter" idx="12"/>
          </p:nvPr>
        </p:nvSpPr>
        <p:spPr/>
        <p:txBody>
          <a:bodyPr/>
          <a:lstStyle/>
          <a:p>
            <a:fld id="{1AE971F0-0CD2-4C47-8087-EBCE9716EA84}" type="slidenum">
              <a:rPr lang="en-GB" smtClean="0"/>
              <a:pPr/>
              <a:t>51</a:t>
            </a:fld>
            <a:endParaRPr lang="en-GB" dirty="0"/>
          </a:p>
        </p:txBody>
      </p:sp>
    </p:spTree>
    <p:extLst>
      <p:ext uri="{BB962C8B-B14F-4D97-AF65-F5344CB8AC3E}">
        <p14:creationId xmlns:p14="http://schemas.microsoft.com/office/powerpoint/2010/main" val="1203436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5501-5E54-1F31-783E-E3EE25BBFD55}"/>
              </a:ext>
            </a:extLst>
          </p:cNvPr>
          <p:cNvSpPr>
            <a:spLocks noGrp="1"/>
          </p:cNvSpPr>
          <p:nvPr>
            <p:ph type="title"/>
          </p:nvPr>
        </p:nvSpPr>
        <p:spPr/>
        <p:txBody>
          <a:bodyPr/>
          <a:lstStyle/>
          <a:p>
            <a:r>
              <a:rPr lang="en-GB" dirty="0"/>
              <a:t>Audio Code Base Class</a:t>
            </a:r>
          </a:p>
        </p:txBody>
      </p:sp>
      <p:sp>
        <p:nvSpPr>
          <p:cNvPr id="5" name="Content Placeholder 4">
            <a:extLst>
              <a:ext uri="{FF2B5EF4-FFF2-40B4-BE49-F238E27FC236}">
                <a16:creationId xmlns:a16="http://schemas.microsoft.com/office/drawing/2014/main" id="{61E7BA0B-A1CD-1FD9-9BA2-87C303330544}"/>
              </a:ext>
            </a:extLst>
          </p:cNvPr>
          <p:cNvSpPr>
            <a:spLocks noGrp="1"/>
          </p:cNvSpPr>
          <p:nvPr>
            <p:ph sz="half" idx="1"/>
          </p:nvPr>
        </p:nvSpPr>
        <p:spPr>
          <a:ln>
            <a:solidFill>
              <a:schemeClr val="accent1"/>
            </a:solidFill>
          </a:ln>
        </p:spPr>
        <p:txBody>
          <a:bodyPr>
            <a:normAutofit/>
          </a:bodyPr>
          <a:lstStyle/>
          <a:p>
            <a:pPr marL="0" indent="0">
              <a:buNone/>
            </a:pPr>
            <a:r>
              <a:rPr lang="en-GB" sz="2000" dirty="0">
                <a:solidFill>
                  <a:srgbClr val="0033B3"/>
                </a:solidFill>
                <a:effectLst/>
                <a:latin typeface="Consolas" panose="020B0609020204030204" pitchFamily="49" charset="0"/>
                <a:cs typeface="Consolas" panose="020B0609020204030204" pitchFamily="49" charset="0"/>
              </a:rPr>
              <a:t>from </a:t>
            </a:r>
            <a:r>
              <a:rPr lang="en-GB" sz="2000" dirty="0" err="1">
                <a:solidFill>
                  <a:srgbClr val="080808"/>
                </a:solidFill>
                <a:effectLst/>
                <a:latin typeface="Consolas" panose="020B0609020204030204" pitchFamily="49" charset="0"/>
                <a:cs typeface="Consolas" panose="020B0609020204030204" pitchFamily="49" charset="0"/>
              </a:rPr>
              <a:t>abc</a:t>
            </a: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import </a:t>
            </a:r>
            <a:r>
              <a:rPr lang="en-GB" sz="2000" dirty="0">
                <a:solidFill>
                  <a:srgbClr val="080808"/>
                </a:solidFill>
                <a:effectLst/>
                <a:latin typeface="Consolas" panose="020B0609020204030204" pitchFamily="49" charset="0"/>
                <a:cs typeface="Consolas" panose="020B0609020204030204" pitchFamily="49" charset="0"/>
              </a:rPr>
              <a:t>ABC, </a:t>
            </a:r>
            <a:r>
              <a:rPr lang="en-GB" sz="2000" dirty="0" err="1">
                <a:solidFill>
                  <a:srgbClr val="080808"/>
                </a:solidFill>
                <a:effectLst/>
                <a:latin typeface="Consolas" panose="020B0609020204030204" pitchFamily="49" charset="0"/>
                <a:cs typeface="Consolas" panose="020B0609020204030204" pitchFamily="49" charset="0"/>
              </a:rPr>
              <a:t>abstractmethod</a:t>
            </a:r>
            <a:br>
              <a:rPr lang="en-GB" sz="2000" dirty="0">
                <a:solidFill>
                  <a:srgbClr val="080808"/>
                </a:solidFill>
                <a:effectLst/>
                <a:latin typeface="Consolas" panose="020B0609020204030204" pitchFamily="49" charset="0"/>
                <a:cs typeface="Consolas" panose="020B0609020204030204" pitchFamily="49" charset="0"/>
              </a:rPr>
            </a:b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033B3"/>
                </a:solidFill>
                <a:effectLst/>
                <a:latin typeface="Consolas" panose="020B0609020204030204" pitchFamily="49" charset="0"/>
                <a:cs typeface="Consolas" panose="020B0609020204030204" pitchFamily="49" charset="0"/>
              </a:rPr>
              <a:t>class </a:t>
            </a:r>
            <a:r>
              <a:rPr lang="en-GB" sz="2000" dirty="0" err="1">
                <a:solidFill>
                  <a:srgbClr val="000000"/>
                </a:solidFill>
                <a:effectLst/>
                <a:latin typeface="Consolas" panose="020B0609020204030204" pitchFamily="49" charset="0"/>
                <a:cs typeface="Consolas" panose="020B0609020204030204" pitchFamily="49" charset="0"/>
              </a:rPr>
              <a:t>AudioPlayer</a:t>
            </a:r>
            <a:r>
              <a:rPr lang="en-GB" sz="2000" dirty="0">
                <a:solidFill>
                  <a:srgbClr val="080808"/>
                </a:solidFill>
                <a:effectLst/>
                <a:latin typeface="Consolas" panose="020B0609020204030204" pitchFamily="49" charset="0"/>
                <a:cs typeface="Consolas" panose="020B0609020204030204" pitchFamily="49" charset="0"/>
              </a:rPr>
              <a:t>(ABC):</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9E880D"/>
                </a:solidFill>
                <a:effectLst/>
                <a:latin typeface="Consolas" panose="020B0609020204030204" pitchFamily="49" charset="0"/>
                <a:cs typeface="Consolas" panose="020B0609020204030204" pitchFamily="49" charset="0"/>
              </a:rPr>
              <a:t>@</a:t>
            </a:r>
            <a:r>
              <a:rPr lang="en-GB" sz="2000" dirty="0" err="1">
                <a:solidFill>
                  <a:srgbClr val="9E880D"/>
                </a:solidFill>
                <a:effectLst/>
                <a:latin typeface="Consolas" panose="020B0609020204030204" pitchFamily="49" charset="0"/>
                <a:cs typeface="Consolas" panose="020B0609020204030204" pitchFamily="49" charset="0"/>
              </a:rPr>
              <a:t>abstractmethod</a:t>
            </a:r>
            <a:br>
              <a:rPr lang="en-GB" sz="2000" dirty="0">
                <a:solidFill>
                  <a:srgbClr val="9E880D"/>
                </a:solidFill>
                <a:effectLst/>
                <a:latin typeface="Consolas" panose="020B0609020204030204" pitchFamily="49" charset="0"/>
                <a:cs typeface="Consolas" panose="020B0609020204030204" pitchFamily="49" charset="0"/>
              </a:rPr>
            </a:br>
            <a:r>
              <a:rPr lang="en-GB" sz="2000" dirty="0">
                <a:solidFill>
                  <a:srgbClr val="9E880D"/>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def </a:t>
            </a:r>
            <a:r>
              <a:rPr lang="en-GB" sz="2000" dirty="0" err="1">
                <a:solidFill>
                  <a:srgbClr val="00627A"/>
                </a:solidFill>
                <a:effectLst/>
                <a:latin typeface="Consolas" panose="020B0609020204030204" pitchFamily="49" charset="0"/>
                <a:cs typeface="Consolas" panose="020B0609020204030204" pitchFamily="49" charset="0"/>
              </a:rPr>
              <a:t>play_music</a:t>
            </a:r>
            <a:r>
              <a:rPr lang="en-GB" sz="2000" dirty="0">
                <a:solidFill>
                  <a:srgbClr val="080808"/>
                </a:solidFill>
                <a:effectLst/>
                <a:latin typeface="Consolas" panose="020B0609020204030204" pitchFamily="49" charset="0"/>
                <a:cs typeface="Consolas" panose="020B0609020204030204" pitchFamily="49" charset="0"/>
              </a:rPr>
              <a:t>(</a:t>
            </a:r>
            <a:r>
              <a:rPr lang="en-GB" sz="2000" dirty="0">
                <a:solidFill>
                  <a:srgbClr val="94558D"/>
                </a:solidFill>
                <a:effectLst/>
                <a:latin typeface="Consolas" panose="020B0609020204030204" pitchFamily="49" charset="0"/>
                <a:cs typeface="Consolas" panose="020B0609020204030204" pitchFamily="49" charset="0"/>
              </a:rPr>
              <a:t>self</a:t>
            </a:r>
            <a:r>
              <a:rPr lang="en-GB" sz="2000" dirty="0">
                <a:solidFill>
                  <a:srgbClr val="080808"/>
                </a:solidFill>
                <a:effectLst/>
                <a:latin typeface="Consolas" panose="020B0609020204030204" pitchFamily="49" charset="0"/>
                <a:cs typeface="Consolas" panose="020B0609020204030204" pitchFamily="49" charset="0"/>
              </a:rPr>
              <a:t>, 				</a:t>
            </a:r>
            <a:r>
              <a:rPr lang="en-GB" sz="2000" dirty="0" err="1">
                <a:solidFill>
                  <a:srgbClr val="080808"/>
                </a:solidFill>
                <a:effectLst/>
                <a:latin typeface="Consolas" panose="020B0609020204030204" pitchFamily="49" charset="0"/>
                <a:cs typeface="Consolas" panose="020B0609020204030204" pitchFamily="49" charset="0"/>
              </a:rPr>
              <a:t>music_file</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pass</a:t>
            </a:r>
            <a:endParaRPr lang="en-GB" sz="2000" dirty="0">
              <a:solidFill>
                <a:srgbClr val="080808"/>
              </a:solidFill>
              <a:effectLst/>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F63621B8-4479-74D7-4058-C7935A3405EC}"/>
              </a:ext>
            </a:extLst>
          </p:cNvPr>
          <p:cNvSpPr>
            <a:spLocks noGrp="1"/>
          </p:cNvSpPr>
          <p:nvPr>
            <p:ph sz="half" idx="2"/>
          </p:nvPr>
        </p:nvSpPr>
        <p:spPr/>
        <p:txBody>
          <a:bodyPr>
            <a:normAutofit/>
          </a:bodyPr>
          <a:lstStyle/>
          <a:p>
            <a:r>
              <a:rPr lang="en-GB" sz="2400" dirty="0"/>
              <a:t>Import of the abstract class functionality.</a:t>
            </a:r>
          </a:p>
          <a:p>
            <a:r>
              <a:rPr lang="en-GB" sz="2400" dirty="0"/>
              <a:t>It wouldn’t make sense to provide an object and with that behaviour of a generic audio player. Different things happen depending on the audio file format.</a:t>
            </a:r>
          </a:p>
        </p:txBody>
      </p:sp>
      <p:sp>
        <p:nvSpPr>
          <p:cNvPr id="4" name="Slide Number Placeholder 3">
            <a:extLst>
              <a:ext uri="{FF2B5EF4-FFF2-40B4-BE49-F238E27FC236}">
                <a16:creationId xmlns:a16="http://schemas.microsoft.com/office/drawing/2014/main" id="{82129E76-F4F1-61E6-7B0D-8D715AB73365}"/>
              </a:ext>
            </a:extLst>
          </p:cNvPr>
          <p:cNvSpPr>
            <a:spLocks noGrp="1"/>
          </p:cNvSpPr>
          <p:nvPr>
            <p:ph type="sldNum" sz="quarter" idx="12"/>
          </p:nvPr>
        </p:nvSpPr>
        <p:spPr/>
        <p:txBody>
          <a:bodyPr/>
          <a:lstStyle/>
          <a:p>
            <a:fld id="{1AE971F0-0CD2-4C47-8087-EBCE9716EA84}" type="slidenum">
              <a:rPr lang="en-GB" smtClean="0"/>
              <a:pPr/>
              <a:t>52</a:t>
            </a:fld>
            <a:endParaRPr lang="en-GB" dirty="0"/>
          </a:p>
        </p:txBody>
      </p:sp>
    </p:spTree>
    <p:extLst>
      <p:ext uri="{BB962C8B-B14F-4D97-AF65-F5344CB8AC3E}">
        <p14:creationId xmlns:p14="http://schemas.microsoft.com/office/powerpoint/2010/main" val="2155994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11CB-C8DA-1F07-1334-F8E53BFD8C46}"/>
              </a:ext>
            </a:extLst>
          </p:cNvPr>
          <p:cNvSpPr>
            <a:spLocks noGrp="1"/>
          </p:cNvSpPr>
          <p:nvPr>
            <p:ph type="title"/>
          </p:nvPr>
        </p:nvSpPr>
        <p:spPr/>
        <p:txBody>
          <a:bodyPr/>
          <a:lstStyle/>
          <a:p>
            <a:r>
              <a:rPr lang="en-GB" dirty="0"/>
              <a:t>Audio Code Subclasses</a:t>
            </a:r>
          </a:p>
        </p:txBody>
      </p:sp>
      <p:sp>
        <p:nvSpPr>
          <p:cNvPr id="3" name="Content Placeholder 2">
            <a:extLst>
              <a:ext uri="{FF2B5EF4-FFF2-40B4-BE49-F238E27FC236}">
                <a16:creationId xmlns:a16="http://schemas.microsoft.com/office/drawing/2014/main" id="{07F230D0-B948-0831-D1CB-512D20004E63}"/>
              </a:ext>
            </a:extLst>
          </p:cNvPr>
          <p:cNvSpPr>
            <a:spLocks noGrp="1"/>
          </p:cNvSpPr>
          <p:nvPr>
            <p:ph sz="half" idx="1"/>
          </p:nvPr>
        </p:nvSpPr>
        <p:spPr>
          <a:ln>
            <a:solidFill>
              <a:schemeClr val="accent1"/>
            </a:solidFill>
          </a:ln>
        </p:spPr>
        <p:txBody>
          <a:bodyPr>
            <a:noAutofit/>
          </a:bodyPr>
          <a:lstStyle/>
          <a:p>
            <a:pPr marL="0" indent="0">
              <a:buNone/>
            </a:pP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a:solidFill>
                  <a:srgbClr val="000000"/>
                </a:solidFill>
                <a:effectLst/>
                <a:latin typeface="Consolas" panose="020B0609020204030204" pitchFamily="49" charset="0"/>
                <a:cs typeface="Consolas" panose="020B0609020204030204" pitchFamily="49" charset="0"/>
              </a:rPr>
              <a:t>MP3Player</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AudioPlayer</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err="1">
                <a:solidFill>
                  <a:srgbClr val="00627A"/>
                </a:solidFill>
                <a:effectLst/>
                <a:latin typeface="Consolas" panose="020B0609020204030204" pitchFamily="49" charset="0"/>
                <a:cs typeface="Consolas" panose="020B0609020204030204" pitchFamily="49" charset="0"/>
              </a:rPr>
              <a:t>play_music</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 </a:t>
            </a:r>
            <a:r>
              <a:rPr lang="en-GB" sz="1600" dirty="0" err="1">
                <a:solidFill>
                  <a:srgbClr val="080808"/>
                </a:solidFill>
                <a:effectLst/>
                <a:latin typeface="Consolas" panose="020B0609020204030204" pitchFamily="49" charset="0"/>
                <a:cs typeface="Consolas" panose="020B0609020204030204" pitchFamily="49" charset="0"/>
              </a:rPr>
              <a:t>music_file</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67D17"/>
                </a:solidFill>
                <a:effectLst/>
                <a:latin typeface="Consolas" panose="020B0609020204030204" pitchFamily="49" charset="0"/>
                <a:cs typeface="Consolas" panose="020B0609020204030204" pitchFamily="49" charset="0"/>
              </a:rPr>
              <a:t>f"Playing</a:t>
            </a:r>
            <a:r>
              <a:rPr lang="en-GB" sz="1600" dirty="0">
                <a:solidFill>
                  <a:srgbClr val="067D17"/>
                </a:solidFill>
                <a:effectLst/>
                <a:latin typeface="Consolas" panose="020B0609020204030204" pitchFamily="49" charset="0"/>
                <a:cs typeface="Consolas" panose="020B0609020204030204" pitchFamily="49" charset="0"/>
              </a:rPr>
              <a:t> MP3 music: 	</a:t>
            </a:r>
            <a:r>
              <a:rPr lang="en-GB" sz="1600" dirty="0">
                <a:solidFill>
                  <a:srgbClr val="0037A6"/>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music_file</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err="1">
                <a:solidFill>
                  <a:srgbClr val="000000"/>
                </a:solidFill>
                <a:effectLst/>
                <a:latin typeface="Consolas" panose="020B0609020204030204" pitchFamily="49" charset="0"/>
                <a:cs typeface="Consolas" panose="020B0609020204030204" pitchFamily="49" charset="0"/>
              </a:rPr>
              <a:t>FLACPlayer</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AudioPlayer</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err="1">
                <a:solidFill>
                  <a:srgbClr val="00627A"/>
                </a:solidFill>
                <a:effectLst/>
                <a:latin typeface="Consolas" panose="020B0609020204030204" pitchFamily="49" charset="0"/>
                <a:cs typeface="Consolas" panose="020B0609020204030204" pitchFamily="49" charset="0"/>
              </a:rPr>
              <a:t>play_music</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 </a:t>
            </a:r>
            <a:r>
              <a:rPr lang="en-GB" sz="1600" dirty="0" err="1">
                <a:solidFill>
                  <a:srgbClr val="080808"/>
                </a:solidFill>
                <a:effectLst/>
                <a:latin typeface="Consolas" panose="020B0609020204030204" pitchFamily="49" charset="0"/>
                <a:cs typeface="Consolas" panose="020B0609020204030204" pitchFamily="49" charset="0"/>
              </a:rPr>
              <a:t>music_file</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67D17"/>
                </a:solidFill>
                <a:effectLst/>
                <a:latin typeface="Consolas" panose="020B0609020204030204" pitchFamily="49" charset="0"/>
                <a:cs typeface="Consolas" panose="020B0609020204030204" pitchFamily="49" charset="0"/>
              </a:rPr>
              <a:t>f"Playing</a:t>
            </a:r>
            <a:r>
              <a:rPr lang="en-GB" sz="1600" dirty="0">
                <a:solidFill>
                  <a:srgbClr val="067D17"/>
                </a:solidFill>
                <a:effectLst/>
                <a:latin typeface="Consolas" panose="020B0609020204030204" pitchFamily="49" charset="0"/>
                <a:cs typeface="Consolas" panose="020B0609020204030204" pitchFamily="49" charset="0"/>
              </a:rPr>
              <a:t> FLAC music: 	</a:t>
            </a:r>
            <a:r>
              <a:rPr lang="en-GB" sz="1600" dirty="0">
                <a:solidFill>
                  <a:srgbClr val="0037A6"/>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music_file</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a:t>
            </a:r>
            <a:r>
              <a:rPr lang="en-GB" sz="1600"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720C9DC3-25E8-F944-6249-6518DE3B58CD}"/>
              </a:ext>
            </a:extLst>
          </p:cNvPr>
          <p:cNvSpPr>
            <a:spLocks noGrp="1"/>
          </p:cNvSpPr>
          <p:nvPr>
            <p:ph sz="half" idx="2"/>
          </p:nvPr>
        </p:nvSpPr>
        <p:spPr/>
        <p:txBody>
          <a:bodyPr>
            <a:normAutofit fontScale="77500" lnSpcReduction="20000"/>
          </a:bodyPr>
          <a:lstStyle/>
          <a:p>
            <a:r>
              <a:rPr lang="en-GB" dirty="0"/>
              <a:t>Two subclasses have been defined. </a:t>
            </a:r>
          </a:p>
          <a:p>
            <a:r>
              <a:rPr lang="en-GB" dirty="0"/>
              <a:t>Their names are according to the file format that they support.</a:t>
            </a:r>
          </a:p>
          <a:p>
            <a:r>
              <a:rPr lang="en-GB" dirty="0"/>
              <a:t>They both inherit from the base class </a:t>
            </a:r>
            <a:r>
              <a:rPr lang="en-GB" dirty="0" err="1"/>
              <a:t>AudioPlayer</a:t>
            </a:r>
            <a:r>
              <a:rPr lang="en-GB" dirty="0"/>
              <a:t>.</a:t>
            </a:r>
          </a:p>
          <a:p>
            <a:r>
              <a:rPr lang="en-GB" dirty="0"/>
              <a:t>Both derived classes override/provide logic for the </a:t>
            </a:r>
            <a:r>
              <a:rPr lang="en-GB" dirty="0" err="1"/>
              <a:t>play_music</a:t>
            </a:r>
            <a:r>
              <a:rPr lang="en-GB" dirty="0"/>
              <a:t> method.</a:t>
            </a:r>
          </a:p>
        </p:txBody>
      </p:sp>
      <p:sp>
        <p:nvSpPr>
          <p:cNvPr id="5" name="Slide Number Placeholder 4">
            <a:extLst>
              <a:ext uri="{FF2B5EF4-FFF2-40B4-BE49-F238E27FC236}">
                <a16:creationId xmlns:a16="http://schemas.microsoft.com/office/drawing/2014/main" id="{55CF503B-F066-2590-36F1-6773BA6F6942}"/>
              </a:ext>
            </a:extLst>
          </p:cNvPr>
          <p:cNvSpPr>
            <a:spLocks noGrp="1"/>
          </p:cNvSpPr>
          <p:nvPr>
            <p:ph type="sldNum" sz="quarter" idx="12"/>
          </p:nvPr>
        </p:nvSpPr>
        <p:spPr/>
        <p:txBody>
          <a:bodyPr/>
          <a:lstStyle/>
          <a:p>
            <a:fld id="{1AE971F0-0CD2-4C47-8087-EBCE9716EA84}" type="slidenum">
              <a:rPr lang="en-GB" smtClean="0"/>
              <a:t>53</a:t>
            </a:fld>
            <a:endParaRPr lang="en-GB"/>
          </a:p>
        </p:txBody>
      </p:sp>
    </p:spTree>
    <p:extLst>
      <p:ext uri="{BB962C8B-B14F-4D97-AF65-F5344CB8AC3E}">
        <p14:creationId xmlns:p14="http://schemas.microsoft.com/office/powerpoint/2010/main" val="3873988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FEB3-61A3-C56D-BE6F-B0C39B1D7119}"/>
              </a:ext>
            </a:extLst>
          </p:cNvPr>
          <p:cNvSpPr>
            <a:spLocks noGrp="1"/>
          </p:cNvSpPr>
          <p:nvPr>
            <p:ph type="title"/>
          </p:nvPr>
        </p:nvSpPr>
        <p:spPr/>
        <p:txBody>
          <a:bodyPr/>
          <a:lstStyle/>
          <a:p>
            <a:r>
              <a:rPr lang="en-GB" dirty="0"/>
              <a:t>Audio Code Creating Objects</a:t>
            </a:r>
          </a:p>
        </p:txBody>
      </p:sp>
      <p:sp>
        <p:nvSpPr>
          <p:cNvPr id="3" name="Content Placeholder 2">
            <a:extLst>
              <a:ext uri="{FF2B5EF4-FFF2-40B4-BE49-F238E27FC236}">
                <a16:creationId xmlns:a16="http://schemas.microsoft.com/office/drawing/2014/main" id="{D82B6B4F-1D0E-6511-80B0-640E2E07D3E6}"/>
              </a:ext>
            </a:extLst>
          </p:cNvPr>
          <p:cNvSpPr>
            <a:spLocks noGrp="1"/>
          </p:cNvSpPr>
          <p:nvPr>
            <p:ph sz="half" idx="1"/>
          </p:nvPr>
        </p:nvSpPr>
        <p:spPr>
          <a:ln>
            <a:solidFill>
              <a:schemeClr val="accent3"/>
            </a:solidFill>
          </a:ln>
        </p:spPr>
        <p:txBody>
          <a:bodyPr>
            <a:normAutofit/>
          </a:bodyPr>
          <a:lstStyle/>
          <a:p>
            <a:pPr marL="0" indent="0">
              <a:buNone/>
            </a:pPr>
            <a:r>
              <a:rPr lang="en-GB" sz="2000" dirty="0">
                <a:solidFill>
                  <a:srgbClr val="080808"/>
                </a:solidFill>
                <a:effectLst/>
                <a:latin typeface="Consolas" panose="020B0609020204030204" pitchFamily="49" charset="0"/>
                <a:cs typeface="Consolas" panose="020B0609020204030204" pitchFamily="49" charset="0"/>
              </a:rPr>
              <a:t>mp3_player = MP3Player()</a:t>
            </a:r>
            <a:br>
              <a:rPr lang="en-GB" sz="2000" dirty="0">
                <a:solidFill>
                  <a:srgbClr val="080808"/>
                </a:solidFill>
                <a:effectLst/>
                <a:latin typeface="Consolas" panose="020B0609020204030204" pitchFamily="49" charset="0"/>
                <a:cs typeface="Consolas" panose="020B0609020204030204" pitchFamily="49" charset="0"/>
              </a:rPr>
            </a:br>
            <a:r>
              <a:rPr lang="en-GB" sz="2000" dirty="0" err="1">
                <a:solidFill>
                  <a:srgbClr val="080808"/>
                </a:solidFill>
                <a:effectLst/>
                <a:latin typeface="Consolas" panose="020B0609020204030204" pitchFamily="49" charset="0"/>
                <a:cs typeface="Consolas" panose="020B0609020204030204" pitchFamily="49" charset="0"/>
              </a:rPr>
              <a:t>flac_player</a:t>
            </a:r>
            <a:r>
              <a:rPr lang="en-GB" sz="2000" dirty="0">
                <a:solidFill>
                  <a:srgbClr val="080808"/>
                </a:solidFill>
                <a:effectLst/>
                <a:latin typeface="Consolas" panose="020B0609020204030204" pitchFamily="49" charset="0"/>
                <a:cs typeface="Consolas" panose="020B0609020204030204" pitchFamily="49" charset="0"/>
              </a:rPr>
              <a:t> = </a:t>
            </a:r>
            <a:r>
              <a:rPr lang="en-GB" sz="2000" dirty="0" err="1">
                <a:solidFill>
                  <a:srgbClr val="080808"/>
                </a:solidFill>
                <a:effectLst/>
                <a:latin typeface="Consolas" panose="020B0609020204030204" pitchFamily="49" charset="0"/>
                <a:cs typeface="Consolas" panose="020B0609020204030204" pitchFamily="49" charset="0"/>
              </a:rPr>
              <a:t>FLACPlayer</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mp3_player.play_music(</a:t>
            </a:r>
            <a:r>
              <a:rPr lang="en-GB" sz="2000" dirty="0">
                <a:solidFill>
                  <a:srgbClr val="067D17"/>
                </a:solidFill>
                <a:effectLst/>
                <a:latin typeface="Consolas" panose="020B0609020204030204" pitchFamily="49" charset="0"/>
                <a:cs typeface="Consolas" panose="020B0609020204030204" pitchFamily="49" charset="0"/>
              </a:rPr>
              <a:t>"song.mp3"</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r>
              <a:rPr lang="en-GB" sz="2000" dirty="0" err="1">
                <a:solidFill>
                  <a:srgbClr val="080808"/>
                </a:solidFill>
                <a:effectLst/>
                <a:latin typeface="Consolas" panose="020B0609020204030204" pitchFamily="49" charset="0"/>
                <a:cs typeface="Consolas" panose="020B0609020204030204" pitchFamily="49" charset="0"/>
              </a:rPr>
              <a:t>flac_player.play_music</a:t>
            </a:r>
            <a:r>
              <a:rPr lang="en-GB" sz="2000" dirty="0">
                <a:solidFill>
                  <a:srgbClr val="080808"/>
                </a:solidFill>
                <a:effectLst/>
                <a:latin typeface="Consolas" panose="020B0609020204030204" pitchFamily="49" charset="0"/>
                <a:cs typeface="Consolas" panose="020B0609020204030204" pitchFamily="49" charset="0"/>
              </a:rPr>
              <a:t>(</a:t>
            </a:r>
            <a:r>
              <a:rPr lang="en-GB" sz="2000" dirty="0">
                <a:solidFill>
                  <a:srgbClr val="067D17"/>
                </a:solidFill>
                <a:effectLst/>
                <a:latin typeface="Consolas" panose="020B0609020204030204" pitchFamily="49" charset="0"/>
                <a:cs typeface="Consolas" panose="020B0609020204030204" pitchFamily="49" charset="0"/>
              </a:rPr>
              <a:t>"</a:t>
            </a:r>
            <a:r>
              <a:rPr lang="en-GB" sz="2000" dirty="0" err="1">
                <a:solidFill>
                  <a:srgbClr val="067D17"/>
                </a:solidFill>
                <a:effectLst/>
                <a:latin typeface="Consolas" panose="020B0609020204030204" pitchFamily="49" charset="0"/>
                <a:cs typeface="Consolas" panose="020B0609020204030204" pitchFamily="49" charset="0"/>
              </a:rPr>
              <a:t>song.flac</a:t>
            </a:r>
            <a:r>
              <a:rPr lang="en-GB" sz="2000" dirty="0">
                <a:solidFill>
                  <a:srgbClr val="067D17"/>
                </a:solidFill>
                <a:effectLst/>
                <a:latin typeface="Consolas" panose="020B0609020204030204" pitchFamily="49" charset="0"/>
                <a:cs typeface="Consolas" panose="020B0609020204030204" pitchFamily="49" charset="0"/>
              </a:rPr>
              <a:t>"</a:t>
            </a:r>
            <a:r>
              <a:rPr lang="en-GB" sz="2000"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2876002F-AFB7-F8B4-5FB7-3F1BDC7FD08C}"/>
              </a:ext>
            </a:extLst>
          </p:cNvPr>
          <p:cNvSpPr>
            <a:spLocks noGrp="1"/>
          </p:cNvSpPr>
          <p:nvPr>
            <p:ph sz="half" idx="2"/>
          </p:nvPr>
        </p:nvSpPr>
        <p:spPr>
          <a:ln>
            <a:solidFill>
              <a:schemeClr val="accent4"/>
            </a:solidFill>
          </a:ln>
        </p:spPr>
        <p:txBody>
          <a:bodyPr>
            <a:normAutofit/>
          </a:bodyPr>
          <a:lstStyle/>
          <a:p>
            <a:pPr marL="0" indent="0">
              <a:buNone/>
            </a:pPr>
            <a:r>
              <a:rPr lang="en-GB" sz="2400" dirty="0">
                <a:latin typeface="Consolas" panose="020B0609020204030204" pitchFamily="49" charset="0"/>
                <a:cs typeface="Consolas" panose="020B0609020204030204" pitchFamily="49" charset="0"/>
              </a:rPr>
              <a:t>Playing MP3 music: song.mp3</a:t>
            </a:r>
          </a:p>
          <a:p>
            <a:pPr marL="0" indent="0">
              <a:buNone/>
            </a:pPr>
            <a:r>
              <a:rPr lang="en-GB" sz="2400" dirty="0">
                <a:latin typeface="Consolas" panose="020B0609020204030204" pitchFamily="49" charset="0"/>
                <a:cs typeface="Consolas" panose="020B0609020204030204" pitchFamily="49" charset="0"/>
              </a:rPr>
              <a:t>Playing FLAC music: </a:t>
            </a:r>
            <a:r>
              <a:rPr lang="en-GB" sz="2400" dirty="0" err="1">
                <a:latin typeface="Consolas" panose="020B0609020204030204" pitchFamily="49" charset="0"/>
                <a:cs typeface="Consolas" panose="020B0609020204030204" pitchFamily="49" charset="0"/>
              </a:rPr>
              <a:t>song.flac</a:t>
            </a:r>
            <a:endParaRPr lang="en-GB" sz="24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C398476E-CDF1-39C5-8DB5-92F564743EB2}"/>
              </a:ext>
            </a:extLst>
          </p:cNvPr>
          <p:cNvSpPr>
            <a:spLocks noGrp="1"/>
          </p:cNvSpPr>
          <p:nvPr>
            <p:ph type="sldNum" sz="quarter" idx="12"/>
          </p:nvPr>
        </p:nvSpPr>
        <p:spPr/>
        <p:txBody>
          <a:bodyPr/>
          <a:lstStyle/>
          <a:p>
            <a:fld id="{1AE971F0-0CD2-4C47-8087-EBCE9716EA84}" type="slidenum">
              <a:rPr lang="en-GB" smtClean="0"/>
              <a:t>54</a:t>
            </a:fld>
            <a:endParaRPr lang="en-GB"/>
          </a:p>
        </p:txBody>
      </p:sp>
    </p:spTree>
    <p:extLst>
      <p:ext uri="{BB962C8B-B14F-4D97-AF65-F5344CB8AC3E}">
        <p14:creationId xmlns:p14="http://schemas.microsoft.com/office/powerpoint/2010/main" val="35730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8AB5-BEFB-7FB0-E5FF-4AD44520DADC}"/>
              </a:ext>
            </a:extLst>
          </p:cNvPr>
          <p:cNvSpPr>
            <a:spLocks noGrp="1"/>
          </p:cNvSpPr>
          <p:nvPr>
            <p:ph type="title"/>
          </p:nvPr>
        </p:nvSpPr>
        <p:spPr/>
        <p:txBody>
          <a:bodyPr/>
          <a:lstStyle/>
          <a:p>
            <a:r>
              <a:rPr lang="en-GB" dirty="0"/>
              <a:t>Understanding Dynamic Polymorphism</a:t>
            </a:r>
          </a:p>
        </p:txBody>
      </p:sp>
      <p:sp>
        <p:nvSpPr>
          <p:cNvPr id="3" name="Content Placeholder 2">
            <a:extLst>
              <a:ext uri="{FF2B5EF4-FFF2-40B4-BE49-F238E27FC236}">
                <a16:creationId xmlns:a16="http://schemas.microsoft.com/office/drawing/2014/main" id="{22C1B84C-2103-044E-7C14-9C48E965B4A3}"/>
              </a:ext>
            </a:extLst>
          </p:cNvPr>
          <p:cNvSpPr>
            <a:spLocks noGrp="1"/>
          </p:cNvSpPr>
          <p:nvPr>
            <p:ph idx="1"/>
          </p:nvPr>
        </p:nvSpPr>
        <p:spPr/>
        <p:txBody>
          <a:bodyPr>
            <a:normAutofit fontScale="77500" lnSpcReduction="20000"/>
          </a:bodyPr>
          <a:lstStyle/>
          <a:p>
            <a:pPr marR="0" lvl="0" rtl="0"/>
            <a:r>
              <a:rPr lang="en-GB" altLang="zh-CN" b="0" i="0" u="none" strike="noStrike" kern="100" baseline="0" dirty="0">
                <a:solidFill>
                  <a:srgbClr val="000000"/>
                </a:solidFill>
                <a:ea typeface="DengXian Light" panose="02010600030101010101" pitchFamily="2" charset="-122"/>
              </a:rPr>
              <a:t>Dynamic Polymorphism in Python allows objects of different classes to be treated as objects of their parent class.</a:t>
            </a:r>
          </a:p>
          <a:p>
            <a:pPr marR="0" lvl="0" rtl="0"/>
            <a:r>
              <a:rPr lang="en-GB" altLang="zh-CN" b="1" i="0" u="none" strike="noStrike" kern="100" baseline="0" dirty="0">
                <a:solidFill>
                  <a:srgbClr val="000000"/>
                </a:solidFill>
                <a:ea typeface="DengXian Light" panose="02010600030101010101" pitchFamily="2" charset="-122"/>
              </a:rPr>
              <a:t>Inheritance</a:t>
            </a:r>
            <a:r>
              <a:rPr lang="en-GB" altLang="zh-CN" b="0" i="0" u="none" strike="noStrike" kern="100" baseline="0" dirty="0">
                <a:solidFill>
                  <a:srgbClr val="000000"/>
                </a:solidFill>
                <a:ea typeface="DengXian Light" panose="02010600030101010101" pitchFamily="2" charset="-122"/>
              </a:rPr>
              <a:t>: Dynamic polymorphism leverages the inheritance hierarchy.</a:t>
            </a:r>
          </a:p>
          <a:p>
            <a:pPr marR="0" lvl="0" rtl="0"/>
            <a:r>
              <a:rPr lang="en-GB" altLang="zh-CN" b="1" i="0" u="none" strike="noStrike" kern="100" baseline="0" dirty="0">
                <a:solidFill>
                  <a:srgbClr val="000000"/>
                </a:solidFill>
                <a:ea typeface="DengXian Light" panose="02010600030101010101" pitchFamily="2" charset="-122"/>
              </a:rPr>
              <a:t>Runtime Decisions</a:t>
            </a:r>
            <a:r>
              <a:rPr lang="en-GB" altLang="zh-CN" b="0" i="0" u="none" strike="noStrike" kern="100" baseline="0" dirty="0">
                <a:solidFill>
                  <a:srgbClr val="000000"/>
                </a:solidFill>
                <a:ea typeface="DengXian Light" panose="02010600030101010101" pitchFamily="2" charset="-122"/>
              </a:rPr>
              <a:t>: Method execution depends on the actual object's class at runtime.</a:t>
            </a:r>
          </a:p>
          <a:p>
            <a:pPr marR="0" lvl="0" rtl="0"/>
            <a:r>
              <a:rPr lang="en-GB" altLang="zh-CN" b="1" i="0" u="none" strike="noStrike" kern="100" baseline="0" dirty="0">
                <a:solidFill>
                  <a:srgbClr val="000000"/>
                </a:solidFill>
                <a:ea typeface="DengXian Light" panose="02010600030101010101" pitchFamily="2" charset="-122"/>
              </a:rPr>
              <a:t>Method Overriding</a:t>
            </a:r>
            <a:r>
              <a:rPr lang="en-GB" altLang="zh-CN" b="0" i="0" u="none" strike="noStrike" kern="100" baseline="0" dirty="0">
                <a:solidFill>
                  <a:srgbClr val="000000"/>
                </a:solidFill>
                <a:ea typeface="DengXian Light" panose="02010600030101010101" pitchFamily="2" charset="-122"/>
              </a:rPr>
              <a:t>: Child classes redefine methods from their parent classes.</a:t>
            </a:r>
          </a:p>
          <a:p>
            <a:pPr marR="0" lvl="0" rtl="0"/>
            <a:r>
              <a:rPr lang="en-GB" altLang="zh-CN" kern="100" dirty="0">
                <a:solidFill>
                  <a:srgbClr val="000000"/>
                </a:solidFill>
                <a:ea typeface="DengXian Light" panose="02010600030101010101" pitchFamily="2" charset="-122"/>
              </a:rPr>
              <a:t>Polymorphism is not specific to abstract classes, but is often used within this context.</a:t>
            </a:r>
            <a:endParaRPr lang="en-GB" altLang="zh-CN" b="0" i="0" u="none" strike="noStrike" kern="100" baseline="0" dirty="0">
              <a:solidFill>
                <a:srgbClr val="000000"/>
              </a:solidFill>
              <a:ea typeface="DengXian Light" panose="02010600030101010101" pitchFamily="2" charset="-122"/>
            </a:endParaRPr>
          </a:p>
        </p:txBody>
      </p:sp>
      <p:sp>
        <p:nvSpPr>
          <p:cNvPr id="4" name="Slide Number Placeholder 3">
            <a:extLst>
              <a:ext uri="{FF2B5EF4-FFF2-40B4-BE49-F238E27FC236}">
                <a16:creationId xmlns:a16="http://schemas.microsoft.com/office/drawing/2014/main" id="{45B42B9B-5436-526D-5BED-C06EF56530D2}"/>
              </a:ext>
            </a:extLst>
          </p:cNvPr>
          <p:cNvSpPr>
            <a:spLocks noGrp="1"/>
          </p:cNvSpPr>
          <p:nvPr>
            <p:ph type="sldNum" sz="quarter" idx="12"/>
          </p:nvPr>
        </p:nvSpPr>
        <p:spPr/>
        <p:txBody>
          <a:bodyPr/>
          <a:lstStyle/>
          <a:p>
            <a:fld id="{1AE971F0-0CD2-4C47-8087-EBCE9716EA84}" type="slidenum">
              <a:rPr lang="en-GB" smtClean="0"/>
              <a:pPr/>
              <a:t>55</a:t>
            </a:fld>
            <a:endParaRPr lang="en-GB" dirty="0"/>
          </a:p>
        </p:txBody>
      </p:sp>
    </p:spTree>
    <p:extLst>
      <p:ext uri="{BB962C8B-B14F-4D97-AF65-F5344CB8AC3E}">
        <p14:creationId xmlns:p14="http://schemas.microsoft.com/office/powerpoint/2010/main" val="5631903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59E9-ADB3-B181-1794-76CBF9984513}"/>
              </a:ext>
            </a:extLst>
          </p:cNvPr>
          <p:cNvSpPr>
            <a:spLocks noGrp="1"/>
          </p:cNvSpPr>
          <p:nvPr>
            <p:ph type="title"/>
          </p:nvPr>
        </p:nvSpPr>
        <p:spPr/>
        <p:txBody>
          <a:bodyPr/>
          <a:lstStyle/>
          <a:p>
            <a:r>
              <a:rPr lang="en-GB" dirty="0"/>
              <a:t>Vehicle Example Code</a:t>
            </a:r>
          </a:p>
        </p:txBody>
      </p:sp>
      <p:sp>
        <p:nvSpPr>
          <p:cNvPr id="5" name="Content Placeholder 4">
            <a:extLst>
              <a:ext uri="{FF2B5EF4-FFF2-40B4-BE49-F238E27FC236}">
                <a16:creationId xmlns:a16="http://schemas.microsoft.com/office/drawing/2014/main" id="{97D53D97-F554-8153-F16E-30B440C567B8}"/>
              </a:ext>
            </a:extLst>
          </p:cNvPr>
          <p:cNvSpPr>
            <a:spLocks noGrp="1"/>
          </p:cNvSpPr>
          <p:nvPr>
            <p:ph sz="half" idx="1"/>
          </p:nvPr>
        </p:nvSpPr>
        <p:spPr>
          <a:ln>
            <a:solidFill>
              <a:schemeClr val="accent1"/>
            </a:solidFill>
          </a:ln>
        </p:spPr>
        <p:txBody>
          <a:bodyPr>
            <a:normAutofit fontScale="85000" lnSpcReduction="20000"/>
          </a:bodyPr>
          <a:lstStyle/>
          <a:p>
            <a:pPr marL="0" indent="0">
              <a:buNone/>
            </a:pPr>
            <a:r>
              <a:rPr lang="en-GB" sz="2400" dirty="0">
                <a:solidFill>
                  <a:srgbClr val="0033B3"/>
                </a:solidFill>
                <a:effectLst/>
                <a:latin typeface="Consolas" panose="020B0609020204030204" pitchFamily="49" charset="0"/>
                <a:cs typeface="Consolas" panose="020B0609020204030204" pitchFamily="49" charset="0"/>
              </a:rPr>
              <a:t>class </a:t>
            </a:r>
            <a:r>
              <a:rPr lang="en-GB" sz="2400" dirty="0">
                <a:solidFill>
                  <a:srgbClr val="000000"/>
                </a:solidFill>
                <a:effectLst/>
                <a:latin typeface="Consolas" panose="020B0609020204030204" pitchFamily="49" charset="0"/>
                <a:cs typeface="Consolas" panose="020B0609020204030204" pitchFamily="49" charset="0"/>
              </a:rPr>
              <a:t>Vehicle</a:t>
            </a:r>
            <a:r>
              <a:rPr lang="en-GB" sz="2400" dirty="0">
                <a:solidFill>
                  <a:srgbClr val="080808"/>
                </a:solidFill>
                <a:effectLst/>
                <a:latin typeface="Consolas" panose="020B0609020204030204" pitchFamily="49" charset="0"/>
                <a:cs typeface="Consolas" panose="020B0609020204030204" pitchFamily="49" charset="0"/>
              </a:rPr>
              <a:t>:</a:t>
            </a: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    </a:t>
            </a:r>
            <a:r>
              <a:rPr lang="en-GB" sz="2400" dirty="0">
                <a:solidFill>
                  <a:srgbClr val="0033B3"/>
                </a:solidFill>
                <a:effectLst/>
                <a:latin typeface="Consolas" panose="020B0609020204030204" pitchFamily="49" charset="0"/>
                <a:cs typeface="Consolas" panose="020B0609020204030204" pitchFamily="49" charset="0"/>
              </a:rPr>
              <a:t>def </a:t>
            </a:r>
            <a:r>
              <a:rPr lang="en-GB" sz="2400" dirty="0">
                <a:solidFill>
                  <a:srgbClr val="B200B2"/>
                </a:solidFill>
                <a:effectLst/>
                <a:latin typeface="Consolas" panose="020B0609020204030204" pitchFamily="49" charset="0"/>
                <a:cs typeface="Consolas" panose="020B0609020204030204" pitchFamily="49" charset="0"/>
              </a:rPr>
              <a:t>__</a:t>
            </a:r>
            <a:r>
              <a:rPr lang="en-GB" sz="2400" dirty="0" err="1">
                <a:solidFill>
                  <a:srgbClr val="B200B2"/>
                </a:solidFill>
                <a:effectLst/>
                <a:latin typeface="Consolas" panose="020B0609020204030204" pitchFamily="49" charset="0"/>
                <a:cs typeface="Consolas" panose="020B0609020204030204" pitchFamily="49" charset="0"/>
              </a:rPr>
              <a:t>init</a:t>
            </a:r>
            <a:r>
              <a:rPr lang="en-GB" sz="2400" dirty="0">
                <a:solidFill>
                  <a:srgbClr val="B200B2"/>
                </a:solidFill>
                <a:effectLst/>
                <a:latin typeface="Consolas" panose="020B0609020204030204" pitchFamily="49" charset="0"/>
                <a:cs typeface="Consolas" panose="020B0609020204030204" pitchFamily="49" charset="0"/>
              </a:rPr>
              <a:t>__</a:t>
            </a:r>
            <a:r>
              <a:rPr lang="en-GB" sz="2400" dirty="0">
                <a:solidFill>
                  <a:srgbClr val="080808"/>
                </a:solidFill>
                <a:effectLst/>
                <a:latin typeface="Consolas" panose="020B0609020204030204" pitchFamily="49" charset="0"/>
                <a:cs typeface="Consolas" panose="020B0609020204030204" pitchFamily="49" charset="0"/>
              </a:rPr>
              <a:t>(</a:t>
            </a:r>
            <a:r>
              <a:rPr lang="en-GB" sz="2400" dirty="0">
                <a:solidFill>
                  <a:srgbClr val="94558D"/>
                </a:solidFill>
                <a:effectLst/>
                <a:latin typeface="Consolas" panose="020B0609020204030204" pitchFamily="49" charset="0"/>
                <a:cs typeface="Consolas" panose="020B0609020204030204" pitchFamily="49" charset="0"/>
              </a:rPr>
              <a:t>self</a:t>
            </a:r>
            <a:r>
              <a:rPr lang="en-GB" sz="2400" dirty="0">
                <a:solidFill>
                  <a:srgbClr val="080808"/>
                </a:solidFill>
                <a:effectLst/>
                <a:latin typeface="Consolas" panose="020B0609020204030204" pitchFamily="49" charset="0"/>
                <a:cs typeface="Consolas" panose="020B0609020204030204" pitchFamily="49" charset="0"/>
              </a:rPr>
              <a:t>, name):</a:t>
            </a: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        </a:t>
            </a:r>
            <a:r>
              <a:rPr lang="en-GB" sz="2400" dirty="0" err="1">
                <a:solidFill>
                  <a:srgbClr val="94558D"/>
                </a:solidFill>
                <a:effectLst/>
                <a:latin typeface="Consolas" panose="020B0609020204030204" pitchFamily="49" charset="0"/>
                <a:cs typeface="Consolas" panose="020B0609020204030204" pitchFamily="49" charset="0"/>
              </a:rPr>
              <a:t>self</a:t>
            </a:r>
            <a:r>
              <a:rPr lang="en-GB" sz="2400" dirty="0" err="1">
                <a:solidFill>
                  <a:srgbClr val="080808"/>
                </a:solidFill>
                <a:effectLst/>
                <a:latin typeface="Consolas" panose="020B0609020204030204" pitchFamily="49" charset="0"/>
                <a:cs typeface="Consolas" panose="020B0609020204030204" pitchFamily="49" charset="0"/>
              </a:rPr>
              <a:t>.name</a:t>
            </a:r>
            <a:r>
              <a:rPr lang="en-GB" sz="2400" dirty="0">
                <a:solidFill>
                  <a:srgbClr val="080808"/>
                </a:solidFill>
                <a:effectLst/>
                <a:latin typeface="Consolas" panose="020B0609020204030204" pitchFamily="49" charset="0"/>
                <a:cs typeface="Consolas" panose="020B0609020204030204" pitchFamily="49" charset="0"/>
              </a:rPr>
              <a:t> = name</a:t>
            </a:r>
            <a:br>
              <a:rPr lang="en-GB" sz="2400" dirty="0">
                <a:solidFill>
                  <a:srgbClr val="080808"/>
                </a:solidFill>
                <a:effectLst/>
                <a:latin typeface="Consolas" panose="020B0609020204030204" pitchFamily="49" charset="0"/>
                <a:cs typeface="Consolas" panose="020B0609020204030204" pitchFamily="49" charset="0"/>
              </a:rPr>
            </a:b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    </a:t>
            </a:r>
            <a:r>
              <a:rPr lang="en-GB" sz="2400" dirty="0">
                <a:solidFill>
                  <a:srgbClr val="0033B3"/>
                </a:solidFill>
                <a:effectLst/>
                <a:latin typeface="Consolas" panose="020B0609020204030204" pitchFamily="49" charset="0"/>
                <a:cs typeface="Consolas" panose="020B0609020204030204" pitchFamily="49" charset="0"/>
              </a:rPr>
              <a:t>def </a:t>
            </a:r>
            <a:r>
              <a:rPr lang="en-GB" sz="2400" dirty="0">
                <a:solidFill>
                  <a:srgbClr val="00627A"/>
                </a:solidFill>
                <a:effectLst/>
                <a:latin typeface="Consolas" panose="020B0609020204030204" pitchFamily="49" charset="0"/>
                <a:cs typeface="Consolas" panose="020B0609020204030204" pitchFamily="49" charset="0"/>
              </a:rPr>
              <a:t>move</a:t>
            </a:r>
            <a:r>
              <a:rPr lang="en-GB" sz="2400" dirty="0">
                <a:solidFill>
                  <a:srgbClr val="080808"/>
                </a:solidFill>
                <a:effectLst/>
                <a:latin typeface="Consolas" panose="020B0609020204030204" pitchFamily="49" charset="0"/>
                <a:cs typeface="Consolas" panose="020B0609020204030204" pitchFamily="49" charset="0"/>
              </a:rPr>
              <a:t>(</a:t>
            </a:r>
            <a:r>
              <a:rPr lang="en-GB" sz="2400" dirty="0">
                <a:solidFill>
                  <a:srgbClr val="94558D"/>
                </a:solidFill>
                <a:effectLst/>
                <a:latin typeface="Consolas" panose="020B0609020204030204" pitchFamily="49" charset="0"/>
                <a:cs typeface="Consolas" panose="020B0609020204030204" pitchFamily="49" charset="0"/>
              </a:rPr>
              <a:t>self</a:t>
            </a:r>
            <a:r>
              <a:rPr lang="en-GB" sz="2400" dirty="0">
                <a:solidFill>
                  <a:srgbClr val="080808"/>
                </a:solidFill>
                <a:effectLst/>
                <a:latin typeface="Consolas" panose="020B0609020204030204" pitchFamily="49" charset="0"/>
                <a:cs typeface="Consolas" panose="020B0609020204030204" pitchFamily="49" charset="0"/>
              </a:rPr>
              <a:t>):</a:t>
            </a: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        </a:t>
            </a:r>
            <a:r>
              <a:rPr lang="en-GB" sz="2400" dirty="0">
                <a:solidFill>
                  <a:srgbClr val="0033B3"/>
                </a:solidFill>
                <a:effectLst/>
                <a:latin typeface="Consolas" panose="020B0609020204030204" pitchFamily="49" charset="0"/>
                <a:cs typeface="Consolas" panose="020B0609020204030204" pitchFamily="49" charset="0"/>
              </a:rPr>
              <a:t>pass</a:t>
            </a:r>
            <a:endParaRPr lang="en-GB" sz="2400" dirty="0">
              <a:solidFill>
                <a:srgbClr val="080808"/>
              </a:solidFill>
              <a:effectLst/>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F2B3627B-8BA6-8FCE-721E-E1DD9355C73F}"/>
              </a:ext>
            </a:extLst>
          </p:cNvPr>
          <p:cNvSpPr>
            <a:spLocks noGrp="1"/>
          </p:cNvSpPr>
          <p:nvPr>
            <p:ph sz="half" idx="2"/>
          </p:nvPr>
        </p:nvSpPr>
        <p:spPr/>
        <p:txBody>
          <a:bodyPr>
            <a:normAutofit fontScale="85000" lnSpcReduction="20000"/>
          </a:bodyPr>
          <a:lstStyle/>
          <a:p>
            <a:r>
              <a:rPr lang="en-GB" dirty="0"/>
              <a:t>This time the base class is not an abstract class.</a:t>
            </a:r>
          </a:p>
          <a:p>
            <a:r>
              <a:rPr lang="en-GB" dirty="0"/>
              <a:t>This is a basic class. </a:t>
            </a:r>
          </a:p>
          <a:p>
            <a:r>
              <a:rPr lang="en-GB" dirty="0"/>
              <a:t>Basic classes can also contain methods that don’t have any implementation logic. Child classes don’t have to override them. If they do, it’s polymorphism.</a:t>
            </a:r>
          </a:p>
        </p:txBody>
      </p:sp>
      <p:sp>
        <p:nvSpPr>
          <p:cNvPr id="4" name="Slide Number Placeholder 3">
            <a:extLst>
              <a:ext uri="{FF2B5EF4-FFF2-40B4-BE49-F238E27FC236}">
                <a16:creationId xmlns:a16="http://schemas.microsoft.com/office/drawing/2014/main" id="{9D629272-D1EF-AE73-1AF9-70E2BD98B8CA}"/>
              </a:ext>
            </a:extLst>
          </p:cNvPr>
          <p:cNvSpPr>
            <a:spLocks noGrp="1"/>
          </p:cNvSpPr>
          <p:nvPr>
            <p:ph type="sldNum" sz="quarter" idx="12"/>
          </p:nvPr>
        </p:nvSpPr>
        <p:spPr/>
        <p:txBody>
          <a:bodyPr/>
          <a:lstStyle/>
          <a:p>
            <a:fld id="{1AE971F0-0CD2-4C47-8087-EBCE9716EA84}" type="slidenum">
              <a:rPr lang="en-GB" smtClean="0"/>
              <a:pPr/>
              <a:t>56</a:t>
            </a:fld>
            <a:endParaRPr lang="en-GB" dirty="0"/>
          </a:p>
        </p:txBody>
      </p:sp>
    </p:spTree>
    <p:extLst>
      <p:ext uri="{BB962C8B-B14F-4D97-AF65-F5344CB8AC3E}">
        <p14:creationId xmlns:p14="http://schemas.microsoft.com/office/powerpoint/2010/main" val="4234547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8523-A85A-9DD2-6573-B2F1E3C85299}"/>
              </a:ext>
            </a:extLst>
          </p:cNvPr>
          <p:cNvSpPr>
            <a:spLocks noGrp="1"/>
          </p:cNvSpPr>
          <p:nvPr>
            <p:ph type="title"/>
          </p:nvPr>
        </p:nvSpPr>
        <p:spPr/>
        <p:txBody>
          <a:bodyPr/>
          <a:lstStyle/>
          <a:p>
            <a:r>
              <a:rPr lang="en-GB" dirty="0"/>
              <a:t>Concrete Vehicles Code</a:t>
            </a:r>
          </a:p>
        </p:txBody>
      </p:sp>
      <p:sp>
        <p:nvSpPr>
          <p:cNvPr id="3" name="Content Placeholder 2">
            <a:extLst>
              <a:ext uri="{FF2B5EF4-FFF2-40B4-BE49-F238E27FC236}">
                <a16:creationId xmlns:a16="http://schemas.microsoft.com/office/drawing/2014/main" id="{B99545B6-CEB7-22B1-F862-551E1635F6CA}"/>
              </a:ext>
            </a:extLst>
          </p:cNvPr>
          <p:cNvSpPr>
            <a:spLocks noGrp="1"/>
          </p:cNvSpPr>
          <p:nvPr>
            <p:ph sz="half" idx="1"/>
          </p:nvPr>
        </p:nvSpPr>
        <p:spPr>
          <a:ln>
            <a:solidFill>
              <a:schemeClr val="accent1"/>
            </a:solidFill>
          </a:ln>
        </p:spPr>
        <p:txBody>
          <a:bodyPr>
            <a:normAutofit fontScale="55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Car</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move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f"</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is driving on the” 	“ road."</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Boat</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move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f"</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is sailing on the” 	“ water."</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Plane</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move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f"</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.name</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is flying in the” 	“ sky."</a:t>
            </a:r>
            <a:endParaRPr lang="en-GB" dirty="0">
              <a:solidFill>
                <a:srgbClr val="080808"/>
              </a:solidFill>
              <a:effectLst/>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E25FF275-C791-B2D4-467D-DAD06F0317AB}"/>
              </a:ext>
            </a:extLst>
          </p:cNvPr>
          <p:cNvSpPr>
            <a:spLocks noGrp="1"/>
          </p:cNvSpPr>
          <p:nvPr>
            <p:ph sz="half" idx="2"/>
          </p:nvPr>
        </p:nvSpPr>
        <p:spPr/>
        <p:txBody>
          <a:bodyPr>
            <a:noAutofit/>
          </a:bodyPr>
          <a:lstStyle/>
          <a:p>
            <a:r>
              <a:rPr lang="en-GB" sz="2000" dirty="0"/>
              <a:t>Three subclasses Car, Boat and Plane.</a:t>
            </a:r>
          </a:p>
          <a:p>
            <a:r>
              <a:rPr lang="en-GB" sz="2000" dirty="0"/>
              <a:t>All override the move method.</a:t>
            </a:r>
          </a:p>
          <a:p>
            <a:r>
              <a:rPr lang="en-GB" sz="2000" dirty="0"/>
              <a:t>This is polymorphism.</a:t>
            </a:r>
          </a:p>
        </p:txBody>
      </p:sp>
      <p:sp>
        <p:nvSpPr>
          <p:cNvPr id="5" name="Slide Number Placeholder 4">
            <a:extLst>
              <a:ext uri="{FF2B5EF4-FFF2-40B4-BE49-F238E27FC236}">
                <a16:creationId xmlns:a16="http://schemas.microsoft.com/office/drawing/2014/main" id="{7C623AD0-467E-ABD0-1403-04B6CBC1656B}"/>
              </a:ext>
            </a:extLst>
          </p:cNvPr>
          <p:cNvSpPr>
            <a:spLocks noGrp="1"/>
          </p:cNvSpPr>
          <p:nvPr>
            <p:ph type="sldNum" sz="quarter" idx="12"/>
          </p:nvPr>
        </p:nvSpPr>
        <p:spPr/>
        <p:txBody>
          <a:bodyPr/>
          <a:lstStyle/>
          <a:p>
            <a:fld id="{1AE971F0-0CD2-4C47-8087-EBCE9716EA84}" type="slidenum">
              <a:rPr lang="en-GB" smtClean="0"/>
              <a:t>57</a:t>
            </a:fld>
            <a:endParaRPr lang="en-GB"/>
          </a:p>
        </p:txBody>
      </p:sp>
    </p:spTree>
    <p:extLst>
      <p:ext uri="{BB962C8B-B14F-4D97-AF65-F5344CB8AC3E}">
        <p14:creationId xmlns:p14="http://schemas.microsoft.com/office/powerpoint/2010/main" val="11738662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B9EC-8344-C447-FC27-03774A6ED152}"/>
              </a:ext>
            </a:extLst>
          </p:cNvPr>
          <p:cNvSpPr>
            <a:spLocks noGrp="1"/>
          </p:cNvSpPr>
          <p:nvPr>
            <p:ph type="title"/>
          </p:nvPr>
        </p:nvSpPr>
        <p:spPr/>
        <p:txBody>
          <a:bodyPr/>
          <a:lstStyle/>
          <a:p>
            <a:r>
              <a:rPr lang="en-GB" dirty="0"/>
              <a:t>Creating Vehicle Objects</a:t>
            </a:r>
          </a:p>
        </p:txBody>
      </p:sp>
      <p:sp>
        <p:nvSpPr>
          <p:cNvPr id="3" name="Content Placeholder 2">
            <a:extLst>
              <a:ext uri="{FF2B5EF4-FFF2-40B4-BE49-F238E27FC236}">
                <a16:creationId xmlns:a16="http://schemas.microsoft.com/office/drawing/2014/main" id="{A29915A9-0956-ED19-21D4-763ADBD878CA}"/>
              </a:ext>
            </a:extLst>
          </p:cNvPr>
          <p:cNvSpPr>
            <a:spLocks noGrp="1"/>
          </p:cNvSpPr>
          <p:nvPr>
            <p:ph sz="half" idx="1"/>
          </p:nvPr>
        </p:nvSpPr>
        <p:spPr>
          <a:ln>
            <a:solidFill>
              <a:schemeClr val="accent3"/>
            </a:solidFill>
          </a:ln>
        </p:spPr>
        <p:txBody>
          <a:bodyPr>
            <a:normAutofit/>
          </a:bodyPr>
          <a:lstStyle/>
          <a:p>
            <a:pPr marL="0" indent="0">
              <a:buNone/>
            </a:pPr>
            <a:r>
              <a:rPr lang="en-GB" sz="2000" dirty="0">
                <a:solidFill>
                  <a:srgbClr val="0033B3"/>
                </a:solidFill>
                <a:effectLst/>
                <a:latin typeface="Consolas" panose="020B0609020204030204" pitchFamily="49" charset="0"/>
                <a:cs typeface="Consolas" panose="020B0609020204030204" pitchFamily="49" charset="0"/>
              </a:rPr>
              <a:t>if </a:t>
            </a:r>
            <a:r>
              <a:rPr lang="en-GB" sz="2000" dirty="0">
                <a:solidFill>
                  <a:srgbClr val="080808"/>
                </a:solidFill>
                <a:effectLst/>
                <a:latin typeface="Consolas" panose="020B0609020204030204" pitchFamily="49" charset="0"/>
                <a:cs typeface="Consolas" panose="020B0609020204030204" pitchFamily="49" charset="0"/>
              </a:rPr>
              <a:t>__name__ == </a:t>
            </a:r>
            <a:r>
              <a:rPr lang="en-GB" sz="2000" dirty="0">
                <a:solidFill>
                  <a:srgbClr val="067D17"/>
                </a:solidFill>
                <a:effectLst/>
                <a:latin typeface="Consolas" panose="020B0609020204030204" pitchFamily="49" charset="0"/>
                <a:cs typeface="Consolas" panose="020B0609020204030204" pitchFamily="49" charset="0"/>
              </a:rPr>
              <a:t>"__main__"</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vehicles = [Car(</a:t>
            </a:r>
            <a:r>
              <a:rPr lang="en-GB" sz="2000" dirty="0">
                <a:solidFill>
                  <a:srgbClr val="067D17"/>
                </a:solidFill>
                <a:effectLst/>
                <a:latin typeface="Consolas" panose="020B0609020204030204" pitchFamily="49" charset="0"/>
                <a:cs typeface="Consolas" panose="020B0609020204030204" pitchFamily="49" charset="0"/>
              </a:rPr>
              <a:t>"Toyota"</a:t>
            </a:r>
            <a:r>
              <a:rPr lang="en-GB" sz="2000" dirty="0">
                <a:solidFill>
                  <a:srgbClr val="080808"/>
                </a:solidFill>
                <a:effectLst/>
                <a:latin typeface="Consolas" panose="020B0609020204030204" pitchFamily="49" charset="0"/>
                <a:cs typeface="Consolas" panose="020B0609020204030204" pitchFamily="49" charset="0"/>
              </a:rPr>
              <a:t>), 	Boat(</a:t>
            </a:r>
            <a:r>
              <a:rPr lang="en-GB" sz="2000" dirty="0">
                <a:solidFill>
                  <a:srgbClr val="067D17"/>
                </a:solidFill>
                <a:effectLst/>
                <a:latin typeface="Consolas" panose="020B0609020204030204" pitchFamily="49" charset="0"/>
                <a:cs typeface="Consolas" panose="020B0609020204030204" pitchFamily="49" charset="0"/>
              </a:rPr>
              <a:t>"Yacht"</a:t>
            </a:r>
            <a:r>
              <a:rPr lang="en-GB" sz="2000" dirty="0">
                <a:solidFill>
                  <a:srgbClr val="080808"/>
                </a:solidFill>
                <a:effectLst/>
                <a:latin typeface="Consolas" panose="020B0609020204030204" pitchFamily="49" charset="0"/>
                <a:cs typeface="Consolas" panose="020B0609020204030204" pitchFamily="49" charset="0"/>
              </a:rPr>
              <a:t>), Plane(</a:t>
            </a:r>
            <a:r>
              <a:rPr lang="en-GB" sz="2000" dirty="0">
                <a:solidFill>
                  <a:srgbClr val="067D17"/>
                </a:solidFill>
                <a:effectLst/>
                <a:latin typeface="Consolas" panose="020B0609020204030204" pitchFamily="49" charset="0"/>
                <a:cs typeface="Consolas" panose="020B0609020204030204" pitchFamily="49" charset="0"/>
              </a:rPr>
              <a:t>"Jet"</a:t>
            </a:r>
            <a:r>
              <a:rPr lang="en-GB" sz="2000" dirty="0">
                <a:solidFill>
                  <a:srgbClr val="080808"/>
                </a:solidFill>
                <a:effectLst/>
                <a:latin typeface="Consolas" panose="020B0609020204030204" pitchFamily="49" charset="0"/>
                <a:cs typeface="Consolas" panose="020B0609020204030204" pitchFamily="49" charset="0"/>
              </a:rPr>
              <a:t>)]</a:t>
            </a:r>
            <a:br>
              <a:rPr lang="en-GB" sz="2000" dirty="0">
                <a:solidFill>
                  <a:srgbClr val="080808"/>
                </a:solidFill>
                <a:effectLst/>
                <a:latin typeface="Consolas" panose="020B0609020204030204" pitchFamily="49" charset="0"/>
                <a:cs typeface="Consolas" panose="020B0609020204030204" pitchFamily="49" charset="0"/>
              </a:rPr>
            </a:b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33B3"/>
                </a:solidFill>
                <a:effectLst/>
                <a:latin typeface="Consolas" panose="020B0609020204030204" pitchFamily="49" charset="0"/>
                <a:cs typeface="Consolas" panose="020B0609020204030204" pitchFamily="49" charset="0"/>
              </a:rPr>
              <a:t>for </a:t>
            </a:r>
            <a:r>
              <a:rPr lang="en-GB" sz="2000" dirty="0">
                <a:solidFill>
                  <a:srgbClr val="080808"/>
                </a:solidFill>
                <a:effectLst/>
                <a:latin typeface="Consolas" panose="020B0609020204030204" pitchFamily="49" charset="0"/>
                <a:cs typeface="Consolas" panose="020B0609020204030204" pitchFamily="49" charset="0"/>
              </a:rPr>
              <a:t>vehicle </a:t>
            </a:r>
            <a:r>
              <a:rPr lang="en-GB" sz="2000" dirty="0">
                <a:solidFill>
                  <a:srgbClr val="0033B3"/>
                </a:solidFill>
                <a:effectLst/>
                <a:latin typeface="Consolas" panose="020B0609020204030204" pitchFamily="49" charset="0"/>
                <a:cs typeface="Consolas" panose="020B0609020204030204" pitchFamily="49" charset="0"/>
              </a:rPr>
              <a:t>in </a:t>
            </a:r>
            <a:r>
              <a:rPr lang="en-GB" sz="2000" dirty="0">
                <a:solidFill>
                  <a:srgbClr val="080808"/>
                </a:solidFill>
                <a:effectLst/>
                <a:latin typeface="Consolas" panose="020B0609020204030204" pitchFamily="49" charset="0"/>
                <a:cs typeface="Consolas" panose="020B0609020204030204" pitchFamily="49" charset="0"/>
              </a:rPr>
              <a:t>vehicles:</a:t>
            </a:r>
            <a:br>
              <a:rPr lang="en-GB" sz="2000" dirty="0">
                <a:solidFill>
                  <a:srgbClr val="080808"/>
                </a:solidFill>
                <a:effectLst/>
                <a:latin typeface="Consolas" panose="020B0609020204030204" pitchFamily="49" charset="0"/>
                <a:cs typeface="Consolas" panose="020B0609020204030204" pitchFamily="49" charset="0"/>
              </a:rPr>
            </a:br>
            <a:r>
              <a:rPr lang="en-GB" sz="2000" dirty="0">
                <a:solidFill>
                  <a:srgbClr val="080808"/>
                </a:solidFill>
                <a:effectLst/>
                <a:latin typeface="Consolas" panose="020B0609020204030204" pitchFamily="49" charset="0"/>
                <a:cs typeface="Consolas" panose="020B0609020204030204" pitchFamily="49" charset="0"/>
              </a:rPr>
              <a:t>        </a:t>
            </a:r>
            <a:r>
              <a:rPr lang="en-GB" sz="2000" dirty="0">
                <a:solidFill>
                  <a:srgbClr val="000080"/>
                </a:solidFill>
                <a:effectLst/>
                <a:latin typeface="Consolas" panose="020B0609020204030204" pitchFamily="49" charset="0"/>
                <a:cs typeface="Consolas" panose="020B0609020204030204" pitchFamily="49" charset="0"/>
              </a:rPr>
              <a:t>print</a:t>
            </a:r>
            <a:r>
              <a:rPr lang="en-GB" sz="2000" dirty="0">
                <a:solidFill>
                  <a:srgbClr val="080808"/>
                </a:solidFill>
                <a:effectLst/>
                <a:latin typeface="Consolas" panose="020B0609020204030204" pitchFamily="49" charset="0"/>
                <a:cs typeface="Consolas" panose="020B0609020204030204" pitchFamily="49" charset="0"/>
              </a:rPr>
              <a:t>(</a:t>
            </a:r>
            <a:r>
              <a:rPr lang="en-GB" sz="2000" dirty="0" err="1">
                <a:solidFill>
                  <a:srgbClr val="080808"/>
                </a:solidFill>
                <a:effectLst/>
                <a:latin typeface="Consolas" panose="020B0609020204030204" pitchFamily="49" charset="0"/>
                <a:cs typeface="Consolas" panose="020B0609020204030204" pitchFamily="49" charset="0"/>
              </a:rPr>
              <a:t>vehicle.move</a:t>
            </a:r>
            <a:r>
              <a:rPr lang="en-GB" sz="2000"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07CF003E-4A04-9467-D600-42DD2392815F}"/>
              </a:ext>
            </a:extLst>
          </p:cNvPr>
          <p:cNvSpPr>
            <a:spLocks noGrp="1"/>
          </p:cNvSpPr>
          <p:nvPr>
            <p:ph sz="half" idx="2"/>
          </p:nvPr>
        </p:nvSpPr>
        <p:spPr>
          <a:ln>
            <a:solidFill>
              <a:schemeClr val="accent4"/>
            </a:solidFill>
          </a:ln>
        </p:spPr>
        <p:txBody>
          <a:bodyPr>
            <a:normAutofit/>
          </a:bodyPr>
          <a:lstStyle/>
          <a:p>
            <a:pPr marL="0" indent="0">
              <a:buNone/>
            </a:pPr>
            <a:r>
              <a:rPr lang="en-GB" sz="2000" dirty="0">
                <a:latin typeface="Consolas" panose="020B0609020204030204" pitchFamily="49" charset="0"/>
                <a:cs typeface="Consolas" panose="020B0609020204030204" pitchFamily="49" charset="0"/>
              </a:rPr>
              <a:t>Toyota is driving on the road.</a:t>
            </a:r>
          </a:p>
          <a:p>
            <a:pPr marL="0" indent="0">
              <a:buNone/>
            </a:pPr>
            <a:r>
              <a:rPr lang="en-GB" sz="2000" dirty="0">
                <a:latin typeface="Consolas" panose="020B0609020204030204" pitchFamily="49" charset="0"/>
                <a:cs typeface="Consolas" panose="020B0609020204030204" pitchFamily="49" charset="0"/>
              </a:rPr>
              <a:t>Yacht is sailing on the water.</a:t>
            </a:r>
          </a:p>
          <a:p>
            <a:pPr marL="0" indent="0">
              <a:buNone/>
            </a:pPr>
            <a:r>
              <a:rPr lang="en-GB" sz="2000" dirty="0">
                <a:latin typeface="Consolas" panose="020B0609020204030204" pitchFamily="49" charset="0"/>
                <a:cs typeface="Consolas" panose="020B0609020204030204" pitchFamily="49" charset="0"/>
              </a:rPr>
              <a:t>Jet is flying in the sky.</a:t>
            </a:r>
          </a:p>
        </p:txBody>
      </p:sp>
      <p:sp>
        <p:nvSpPr>
          <p:cNvPr id="5" name="Slide Number Placeholder 4">
            <a:extLst>
              <a:ext uri="{FF2B5EF4-FFF2-40B4-BE49-F238E27FC236}">
                <a16:creationId xmlns:a16="http://schemas.microsoft.com/office/drawing/2014/main" id="{8B13EA41-3D74-775F-E69D-1C7461682D33}"/>
              </a:ext>
            </a:extLst>
          </p:cNvPr>
          <p:cNvSpPr>
            <a:spLocks noGrp="1"/>
          </p:cNvSpPr>
          <p:nvPr>
            <p:ph type="sldNum" sz="quarter" idx="12"/>
          </p:nvPr>
        </p:nvSpPr>
        <p:spPr/>
        <p:txBody>
          <a:bodyPr/>
          <a:lstStyle/>
          <a:p>
            <a:fld id="{1AE971F0-0CD2-4C47-8087-EBCE9716EA84}" type="slidenum">
              <a:rPr lang="en-GB" smtClean="0"/>
              <a:t>58</a:t>
            </a:fld>
            <a:endParaRPr lang="en-GB"/>
          </a:p>
        </p:txBody>
      </p:sp>
    </p:spTree>
    <p:extLst>
      <p:ext uri="{BB962C8B-B14F-4D97-AF65-F5344CB8AC3E}">
        <p14:creationId xmlns:p14="http://schemas.microsoft.com/office/powerpoint/2010/main" val="1436350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CB47-6794-9F9E-B8B1-36E42DA18B36}"/>
              </a:ext>
            </a:extLst>
          </p:cNvPr>
          <p:cNvSpPr>
            <a:spLocks noGrp="1"/>
          </p:cNvSpPr>
          <p:nvPr>
            <p:ph type="title"/>
          </p:nvPr>
        </p:nvSpPr>
        <p:spPr/>
        <p:txBody>
          <a:bodyPr/>
          <a:lstStyle/>
          <a:p>
            <a:r>
              <a:rPr lang="en-GB" dirty="0"/>
              <a:t>Use Cases</a:t>
            </a:r>
          </a:p>
        </p:txBody>
      </p:sp>
      <p:sp>
        <p:nvSpPr>
          <p:cNvPr id="3" name="Content Placeholder 2">
            <a:extLst>
              <a:ext uri="{FF2B5EF4-FFF2-40B4-BE49-F238E27FC236}">
                <a16:creationId xmlns:a16="http://schemas.microsoft.com/office/drawing/2014/main" id="{5DEE2892-2351-F3C4-B89A-AAB9EC61483B}"/>
              </a:ext>
            </a:extLst>
          </p:cNvPr>
          <p:cNvSpPr>
            <a:spLocks noGrp="1"/>
          </p:cNvSpPr>
          <p:nvPr>
            <p:ph idx="1"/>
          </p:nvPr>
        </p:nvSpPr>
        <p:spPr>
          <a:xfrm>
            <a:off x="838200" y="1825625"/>
            <a:ext cx="10820400" cy="4351338"/>
          </a:xfrm>
        </p:spPr>
        <p:txBody>
          <a:bodyPr>
            <a:normAutofit fontScale="62500" lnSpcReduction="20000"/>
          </a:bodyPr>
          <a:lstStyle/>
          <a:p>
            <a:pPr marR="0" lvl="0" rtl="0"/>
            <a:r>
              <a:rPr lang="en-GB" altLang="zh-CN" b="0" i="0" u="none" strike="noStrike" kern="100" baseline="0" dirty="0">
                <a:solidFill>
                  <a:srgbClr val="000000"/>
                </a:solidFill>
                <a:ea typeface="DengXian Light" panose="02010600030101010101" pitchFamily="2" charset="-122"/>
              </a:rPr>
              <a:t>You can have a list containing different objects, all treated as their common parent class.</a:t>
            </a:r>
          </a:p>
          <a:p>
            <a:pPr marR="0" lvl="0" rtl="0"/>
            <a:r>
              <a:rPr lang="en-GB" altLang="zh-CN" b="0" i="0" u="none" strike="noStrike" kern="100" baseline="0" dirty="0">
                <a:solidFill>
                  <a:srgbClr val="000000"/>
                </a:solidFill>
                <a:ea typeface="DengXian Light" panose="02010600030101010101" pitchFamily="2" charset="-122"/>
              </a:rPr>
              <a:t>Code can be written to work with a wide range of objects that share the same interface.</a:t>
            </a:r>
          </a:p>
          <a:p>
            <a:pPr marR="0" lvl="0" rtl="0"/>
            <a:r>
              <a:rPr lang="en-GB" altLang="zh-CN" b="1" i="0" u="none" strike="noStrike" kern="100" baseline="0" dirty="0">
                <a:solidFill>
                  <a:srgbClr val="000000"/>
                </a:solidFill>
                <a:ea typeface="DengXian Light" panose="02010600030101010101" pitchFamily="2" charset="-122"/>
              </a:rPr>
              <a:t>Advantages</a:t>
            </a:r>
            <a:r>
              <a:rPr lang="en-GB" altLang="zh-CN" b="0" i="0" u="none" strike="noStrike" kern="100" baseline="0" dirty="0">
                <a:solidFill>
                  <a:srgbClr val="000000"/>
                </a:solidFill>
                <a:ea typeface="DengXian Light" panose="02010600030101010101" pitchFamily="2" charset="-122"/>
              </a:rPr>
              <a:t>:</a:t>
            </a:r>
          </a:p>
          <a:p>
            <a:pPr marR="0" lvl="1" rtl="0"/>
            <a:r>
              <a:rPr lang="en-GB" altLang="zh-CN" b="0" i="0" u="none" strike="noStrike" kern="100" baseline="0" dirty="0">
                <a:solidFill>
                  <a:srgbClr val="000000"/>
                </a:solidFill>
                <a:ea typeface="DengXian Light" panose="02010600030101010101" pitchFamily="2" charset="-122"/>
              </a:rPr>
              <a:t>Promotes flexibility by allowing the addition of new classes without modifying existing code.</a:t>
            </a:r>
          </a:p>
          <a:p>
            <a:pPr marR="0" lvl="1" rtl="0"/>
            <a:r>
              <a:rPr lang="en-GB" altLang="zh-CN" b="0" i="0" u="none" strike="noStrike" kern="100" baseline="0" dirty="0">
                <a:solidFill>
                  <a:srgbClr val="000000"/>
                </a:solidFill>
                <a:ea typeface="DengXian Light" panose="02010600030101010101" pitchFamily="2" charset="-122"/>
              </a:rPr>
              <a:t>Enhances code maintainability and reusability.</a:t>
            </a:r>
          </a:p>
          <a:p>
            <a:pPr marR="0" lvl="0" rtl="0"/>
            <a:r>
              <a:rPr lang="en-GB" altLang="zh-CN" b="1" i="0" u="none" strike="noStrike" kern="100" baseline="0" dirty="0">
                <a:solidFill>
                  <a:srgbClr val="000000"/>
                </a:solidFill>
                <a:ea typeface="DengXian Light" panose="02010600030101010101" pitchFamily="2" charset="-122"/>
              </a:rPr>
              <a:t>Example</a:t>
            </a:r>
            <a:r>
              <a:rPr lang="en-GB" altLang="zh-CN" b="0" i="0" u="none" strike="noStrike" kern="100" baseline="0" dirty="0">
                <a:solidFill>
                  <a:srgbClr val="000000"/>
                </a:solidFill>
                <a:ea typeface="DengXian Light" panose="02010600030101010101" pitchFamily="2" charset="-122"/>
              </a:rPr>
              <a:t>: Invoking draw() on different shape objects (Circle, Rectangle, Triangle) all implementing the Shape class.</a:t>
            </a:r>
          </a:p>
          <a:p>
            <a:pPr marR="0" lvl="0" rtl="0"/>
            <a:r>
              <a:rPr lang="en-GB" altLang="zh-CN" b="0" i="0" u="none" strike="noStrike" kern="100" baseline="0" dirty="0">
                <a:solidFill>
                  <a:srgbClr val="000000"/>
                </a:solidFill>
                <a:ea typeface="DengXian Light" panose="02010600030101010101" pitchFamily="2" charset="-122"/>
              </a:rPr>
              <a:t>Python achieves dynamic polymorphism using inheritance/abstract classes and </a:t>
            </a:r>
            <a:r>
              <a:rPr lang="en-GB" altLang="zh-CN" b="1" i="0" u="none" strike="noStrike" kern="100" baseline="0" dirty="0">
                <a:solidFill>
                  <a:srgbClr val="000000"/>
                </a:solidFill>
                <a:ea typeface="DengXian Light" panose="02010600030101010101" pitchFamily="2" charset="-122"/>
              </a:rPr>
              <a:t>method overriding</a:t>
            </a:r>
            <a:r>
              <a:rPr lang="en-GB" altLang="zh-CN" b="0" i="0" u="none" strike="noStrike" kern="100" baseline="0" dirty="0">
                <a:solidFill>
                  <a:srgbClr val="000000"/>
                </a:solidFill>
                <a:ea typeface="DengXian Light" panose="02010600030101010101" pitchFamily="2" charset="-122"/>
              </a:rPr>
              <a:t>.</a:t>
            </a:r>
          </a:p>
        </p:txBody>
      </p:sp>
      <p:sp>
        <p:nvSpPr>
          <p:cNvPr id="4" name="Slide Number Placeholder 3">
            <a:extLst>
              <a:ext uri="{FF2B5EF4-FFF2-40B4-BE49-F238E27FC236}">
                <a16:creationId xmlns:a16="http://schemas.microsoft.com/office/drawing/2014/main" id="{E79A6C92-30F2-A7DA-66D8-B0BD947F5B46}"/>
              </a:ext>
            </a:extLst>
          </p:cNvPr>
          <p:cNvSpPr>
            <a:spLocks noGrp="1"/>
          </p:cNvSpPr>
          <p:nvPr>
            <p:ph type="sldNum" sz="quarter" idx="12"/>
          </p:nvPr>
        </p:nvSpPr>
        <p:spPr/>
        <p:txBody>
          <a:bodyPr/>
          <a:lstStyle/>
          <a:p>
            <a:fld id="{1AE971F0-0CD2-4C47-8087-EBCE9716EA84}" type="slidenum">
              <a:rPr lang="en-GB" smtClean="0"/>
              <a:pPr/>
              <a:t>59</a:t>
            </a:fld>
            <a:endParaRPr lang="en-GB" dirty="0"/>
          </a:p>
        </p:txBody>
      </p:sp>
    </p:spTree>
    <p:extLst>
      <p:ext uri="{BB962C8B-B14F-4D97-AF65-F5344CB8AC3E}">
        <p14:creationId xmlns:p14="http://schemas.microsoft.com/office/powerpoint/2010/main" val="158393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DC17-1AC6-3AA4-3B6C-9EA0EE17DAD2}"/>
              </a:ext>
            </a:extLst>
          </p:cNvPr>
          <p:cNvSpPr>
            <a:spLocks noGrp="1"/>
          </p:cNvSpPr>
          <p:nvPr>
            <p:ph type="title"/>
          </p:nvPr>
        </p:nvSpPr>
        <p:spPr/>
        <p:txBody>
          <a:bodyPr/>
          <a:lstStyle/>
          <a:p>
            <a:r>
              <a:rPr lang="en-GB" dirty="0"/>
              <a:t>Lab Discussion</a:t>
            </a:r>
          </a:p>
        </p:txBody>
      </p:sp>
      <p:sp>
        <p:nvSpPr>
          <p:cNvPr id="3" name="Content Placeholder 2">
            <a:extLst>
              <a:ext uri="{FF2B5EF4-FFF2-40B4-BE49-F238E27FC236}">
                <a16:creationId xmlns:a16="http://schemas.microsoft.com/office/drawing/2014/main" id="{5B107385-E7F1-07FC-C66F-559F848D4DDE}"/>
              </a:ext>
            </a:extLst>
          </p:cNvPr>
          <p:cNvSpPr>
            <a:spLocks noGrp="1"/>
          </p:cNvSpPr>
          <p:nvPr>
            <p:ph idx="1"/>
          </p:nvPr>
        </p:nvSpPr>
        <p:spPr/>
        <p:txBody>
          <a:bodyPr>
            <a:normAutofit lnSpcReduction="10000"/>
          </a:bodyPr>
          <a:lstStyle/>
          <a:p>
            <a:r>
              <a:rPr lang="en-GB" dirty="0"/>
              <a:t>It is clear from the code submissions this week that my feedback to individual students has not been read or not been used. The same people make the same mistakes again.</a:t>
            </a:r>
          </a:p>
          <a:p>
            <a:pPr lvl="1"/>
            <a:r>
              <a:rPr lang="en-GB" dirty="0"/>
              <a:t>Feedback mechanism changes.</a:t>
            </a:r>
          </a:p>
          <a:p>
            <a:pPr lvl="1"/>
            <a:r>
              <a:rPr lang="en-GB" dirty="0"/>
              <a:t>Lab submissions from next week on will count more, there will only be 2 questions (40%) and the code will count for 60% of the mark.</a:t>
            </a:r>
          </a:p>
        </p:txBody>
      </p:sp>
      <p:sp>
        <p:nvSpPr>
          <p:cNvPr id="4" name="Slide Number Placeholder 3">
            <a:extLst>
              <a:ext uri="{FF2B5EF4-FFF2-40B4-BE49-F238E27FC236}">
                <a16:creationId xmlns:a16="http://schemas.microsoft.com/office/drawing/2014/main" id="{BC020E08-6809-FFF6-6C4A-EF1E1CA5EFF4}"/>
              </a:ext>
            </a:extLst>
          </p:cNvPr>
          <p:cNvSpPr>
            <a:spLocks noGrp="1"/>
          </p:cNvSpPr>
          <p:nvPr>
            <p:ph type="sldNum" sz="quarter" idx="12"/>
          </p:nvPr>
        </p:nvSpPr>
        <p:spPr/>
        <p:txBody>
          <a:bodyPr/>
          <a:lstStyle/>
          <a:p>
            <a:fld id="{1AE971F0-0CD2-4C47-8087-EBCE9716EA84}" type="slidenum">
              <a:rPr lang="en-GB" smtClean="0"/>
              <a:pPr/>
              <a:t>6</a:t>
            </a:fld>
            <a:endParaRPr lang="en-GB" dirty="0"/>
          </a:p>
        </p:txBody>
      </p:sp>
    </p:spTree>
    <p:extLst>
      <p:ext uri="{BB962C8B-B14F-4D97-AF65-F5344CB8AC3E}">
        <p14:creationId xmlns:p14="http://schemas.microsoft.com/office/powerpoint/2010/main" val="4182062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773C-2179-8816-9802-818C3C7DEB71}"/>
              </a:ext>
            </a:extLst>
          </p:cNvPr>
          <p:cNvSpPr>
            <a:spLocks noGrp="1"/>
          </p:cNvSpPr>
          <p:nvPr>
            <p:ph type="title"/>
          </p:nvPr>
        </p:nvSpPr>
        <p:spPr/>
        <p:txBody>
          <a:bodyPr/>
          <a:lstStyle/>
          <a:p>
            <a:r>
              <a:rPr lang="en-GB" dirty="0"/>
              <a:t>Python’s Polymorphism Basics</a:t>
            </a:r>
          </a:p>
        </p:txBody>
      </p:sp>
      <p:sp>
        <p:nvSpPr>
          <p:cNvPr id="3" name="Content Placeholder 2">
            <a:extLst>
              <a:ext uri="{FF2B5EF4-FFF2-40B4-BE49-F238E27FC236}">
                <a16:creationId xmlns:a16="http://schemas.microsoft.com/office/drawing/2014/main" id="{4D97E200-F0EC-F627-362A-A4A9B9C2EB75}"/>
              </a:ext>
            </a:extLst>
          </p:cNvPr>
          <p:cNvSpPr>
            <a:spLocks noGrp="1"/>
          </p:cNvSpPr>
          <p:nvPr>
            <p:ph idx="1"/>
          </p:nvPr>
        </p:nvSpPr>
        <p:spPr/>
        <p:txBody>
          <a:bodyPr>
            <a:normAutofit fontScale="62500" lnSpcReduction="20000"/>
          </a:bodyPr>
          <a:lstStyle/>
          <a:p>
            <a:pPr marR="0" lvl="0" rtl="0"/>
            <a:r>
              <a:rPr lang="en-GB" altLang="zh-CN" b="0" i="0" u="none" strike="noStrike" kern="100" baseline="0" dirty="0">
                <a:solidFill>
                  <a:srgbClr val="000000"/>
                </a:solidFill>
                <a:ea typeface="DengXian Light" panose="02010600030101010101" pitchFamily="2" charset="-122"/>
              </a:rPr>
              <a:t>In Python, polymorphism is a fundamental concept that enables dynamic behaviour based on object types.</a:t>
            </a:r>
          </a:p>
          <a:p>
            <a:pPr marR="0" lvl="0" rtl="0"/>
            <a:r>
              <a:rPr lang="en-GB" altLang="zh-CN" b="0" i="0" u="none" strike="noStrike" kern="100" baseline="0" dirty="0">
                <a:solidFill>
                  <a:srgbClr val="000000"/>
                </a:solidFill>
                <a:ea typeface="DengXian Light" panose="02010600030101010101" pitchFamily="2" charset="-122"/>
              </a:rPr>
              <a:t>Python achieves polymorphism in several ways:</a:t>
            </a:r>
          </a:p>
          <a:p>
            <a:pPr marR="0" lvl="0" rtl="0"/>
            <a:r>
              <a:rPr lang="en-GB" altLang="zh-CN" b="1" i="0" u="none" strike="noStrike" kern="100" baseline="0" dirty="0">
                <a:solidFill>
                  <a:srgbClr val="000000"/>
                </a:solidFill>
                <a:ea typeface="DengXian Light" panose="02010600030101010101" pitchFamily="2" charset="-122"/>
              </a:rPr>
              <a:t>Duck Typing:</a:t>
            </a:r>
          </a:p>
          <a:p>
            <a:pPr marR="0" lvl="1" rtl="0"/>
            <a:r>
              <a:rPr lang="en-GB" altLang="zh-CN" b="0" i="0" u="none" strike="noStrike" kern="100" baseline="0" dirty="0">
                <a:solidFill>
                  <a:srgbClr val="000000"/>
                </a:solidFill>
                <a:ea typeface="DengXian Light" panose="02010600030101010101" pitchFamily="2" charset="-122"/>
              </a:rPr>
              <a:t>A principle that focuses on the behaviour of objects over their types.</a:t>
            </a:r>
          </a:p>
          <a:p>
            <a:pPr marR="0" lvl="1" rtl="0"/>
            <a:r>
              <a:rPr lang="en-GB" altLang="zh-CN" b="0" i="0" u="none" strike="noStrike" kern="100" baseline="0" dirty="0">
                <a:solidFill>
                  <a:srgbClr val="000000"/>
                </a:solidFill>
                <a:ea typeface="DengXian Light" panose="02010600030101010101" pitchFamily="2" charset="-122"/>
              </a:rPr>
              <a:t>If an object behaves like a particular type, it's considered an instance of that type.</a:t>
            </a:r>
          </a:p>
          <a:p>
            <a:pPr marR="0" lvl="0" rtl="0"/>
            <a:r>
              <a:rPr lang="en-GB" altLang="zh-CN" b="1" i="0" u="none" strike="noStrike" kern="100" baseline="0" dirty="0">
                <a:solidFill>
                  <a:srgbClr val="000000"/>
                </a:solidFill>
                <a:ea typeface="DengXian Light" panose="02010600030101010101" pitchFamily="2" charset="-122"/>
              </a:rPr>
              <a:t>Inheritance and Method Overriding:</a:t>
            </a:r>
          </a:p>
          <a:p>
            <a:pPr marR="0" lvl="1" rtl="0"/>
            <a:r>
              <a:rPr lang="en-GB" altLang="zh-CN" b="0" i="0" u="none" strike="noStrike" kern="100" baseline="0" dirty="0">
                <a:solidFill>
                  <a:srgbClr val="000000"/>
                </a:solidFill>
                <a:ea typeface="DengXian Light" panose="02010600030101010101" pitchFamily="2" charset="-122"/>
              </a:rPr>
              <a:t>Subclasses can provide their implementation of methods defined in the superclass.</a:t>
            </a:r>
          </a:p>
          <a:p>
            <a:pPr marR="0" lvl="1" rtl="0"/>
            <a:r>
              <a:rPr lang="en-GB" altLang="zh-CN" b="0" i="0" u="none" strike="noStrike" kern="100" baseline="0" dirty="0">
                <a:solidFill>
                  <a:srgbClr val="000000"/>
                </a:solidFill>
                <a:ea typeface="DengXian Light" panose="02010600030101010101" pitchFamily="2" charset="-122"/>
              </a:rPr>
              <a:t>Objects of different classes can share the same method name but exhibit different behaviours.</a:t>
            </a:r>
          </a:p>
        </p:txBody>
      </p:sp>
      <p:sp>
        <p:nvSpPr>
          <p:cNvPr id="4" name="Slide Number Placeholder 3">
            <a:extLst>
              <a:ext uri="{FF2B5EF4-FFF2-40B4-BE49-F238E27FC236}">
                <a16:creationId xmlns:a16="http://schemas.microsoft.com/office/drawing/2014/main" id="{DC25651C-05F9-EBE5-5153-268AE09A8E58}"/>
              </a:ext>
            </a:extLst>
          </p:cNvPr>
          <p:cNvSpPr>
            <a:spLocks noGrp="1"/>
          </p:cNvSpPr>
          <p:nvPr>
            <p:ph type="sldNum" sz="quarter" idx="12"/>
          </p:nvPr>
        </p:nvSpPr>
        <p:spPr/>
        <p:txBody>
          <a:bodyPr/>
          <a:lstStyle/>
          <a:p>
            <a:fld id="{1AE971F0-0CD2-4C47-8087-EBCE9716EA84}" type="slidenum">
              <a:rPr lang="en-GB" smtClean="0"/>
              <a:pPr/>
              <a:t>60</a:t>
            </a:fld>
            <a:endParaRPr lang="en-GB" dirty="0"/>
          </a:p>
        </p:txBody>
      </p:sp>
    </p:spTree>
    <p:extLst>
      <p:ext uri="{BB962C8B-B14F-4D97-AF65-F5344CB8AC3E}">
        <p14:creationId xmlns:p14="http://schemas.microsoft.com/office/powerpoint/2010/main" val="513438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BE7C-F89B-EC78-DE10-4F222DF4D51A}"/>
              </a:ext>
            </a:extLst>
          </p:cNvPr>
          <p:cNvSpPr>
            <a:spLocks noGrp="1"/>
          </p:cNvSpPr>
          <p:nvPr>
            <p:ph type="title"/>
          </p:nvPr>
        </p:nvSpPr>
        <p:spPr/>
        <p:txBody>
          <a:bodyPr/>
          <a:lstStyle/>
          <a:p>
            <a:r>
              <a:rPr lang="en-GB" dirty="0"/>
              <a:t>Python’s Polymorphism cont’d</a:t>
            </a:r>
          </a:p>
        </p:txBody>
      </p:sp>
      <p:sp>
        <p:nvSpPr>
          <p:cNvPr id="3" name="Content Placeholder 2">
            <a:extLst>
              <a:ext uri="{FF2B5EF4-FFF2-40B4-BE49-F238E27FC236}">
                <a16:creationId xmlns:a16="http://schemas.microsoft.com/office/drawing/2014/main" id="{5DC1A51D-F5AB-3BC8-0707-E1EA145FD22A}"/>
              </a:ext>
            </a:extLst>
          </p:cNvPr>
          <p:cNvSpPr>
            <a:spLocks noGrp="1"/>
          </p:cNvSpPr>
          <p:nvPr>
            <p:ph idx="1"/>
          </p:nvPr>
        </p:nvSpPr>
        <p:spPr/>
        <p:txBody>
          <a:bodyPr>
            <a:normAutofit fontScale="55000" lnSpcReduction="20000"/>
          </a:bodyPr>
          <a:lstStyle/>
          <a:p>
            <a:pPr marR="0" lvl="0" rtl="0"/>
            <a:r>
              <a:rPr lang="en-GB" altLang="zh-CN" b="0" i="0" u="none" strike="noStrike" kern="100" baseline="0" dirty="0">
                <a:solidFill>
                  <a:srgbClr val="000000"/>
                </a:solidFill>
                <a:ea typeface="DengXian Light" panose="02010600030101010101" pitchFamily="2" charset="-122"/>
              </a:rPr>
              <a:t>Interface-based Polymorphism:</a:t>
            </a:r>
          </a:p>
          <a:p>
            <a:pPr marR="0" lvl="1" rtl="0"/>
            <a:r>
              <a:rPr lang="en-GB" altLang="zh-CN" b="0" i="0" u="none" strike="noStrike" kern="100" baseline="0" dirty="0">
                <a:solidFill>
                  <a:srgbClr val="000000"/>
                </a:solidFill>
                <a:ea typeface="DengXian Light" panose="02010600030101010101" pitchFamily="2" charset="-122"/>
              </a:rPr>
              <a:t>You can define interfaces or abstract classes in Python, ensuring objects conform to specific behaviours.</a:t>
            </a:r>
          </a:p>
          <a:p>
            <a:pPr marR="0" lvl="1" rtl="0"/>
            <a:r>
              <a:rPr lang="en-GB" altLang="zh-CN" b="0" i="0" u="none" strike="noStrike" kern="100" baseline="0" dirty="0">
                <a:solidFill>
                  <a:srgbClr val="000000"/>
                </a:solidFill>
                <a:ea typeface="DengXian Light" panose="02010600030101010101" pitchFamily="2" charset="-122"/>
              </a:rPr>
              <a:t>Achieved using ABCs (Abstract Base Classes) and the @</a:t>
            </a:r>
            <a:r>
              <a:rPr lang="en-GB" altLang="zh-CN" b="0" i="0" u="none" strike="noStrike" kern="100" baseline="0" dirty="0" err="1">
                <a:solidFill>
                  <a:srgbClr val="000000"/>
                </a:solidFill>
                <a:ea typeface="DengXian Light" panose="02010600030101010101" pitchFamily="2" charset="-122"/>
              </a:rPr>
              <a:t>abstractmethod</a:t>
            </a:r>
            <a:r>
              <a:rPr lang="en-GB" altLang="zh-CN" b="0" i="0" u="none" strike="noStrike" kern="100" baseline="0" dirty="0">
                <a:solidFill>
                  <a:srgbClr val="000000"/>
                </a:solidFill>
                <a:ea typeface="DengXian Light" panose="02010600030101010101" pitchFamily="2" charset="-122"/>
              </a:rPr>
              <a:t> decorator.</a:t>
            </a:r>
          </a:p>
          <a:p>
            <a:pPr marR="0" lvl="0" rtl="0"/>
            <a:r>
              <a:rPr lang="en-GB" altLang="zh-CN" b="1" i="0" u="none" strike="noStrike" kern="100" baseline="0" dirty="0">
                <a:solidFill>
                  <a:srgbClr val="000000"/>
                </a:solidFill>
                <a:ea typeface="DengXian Light" panose="02010600030101010101" pitchFamily="2" charset="-122"/>
              </a:rPr>
              <a:t>Operator Overloading:</a:t>
            </a:r>
          </a:p>
          <a:p>
            <a:pPr marR="0" lvl="1" rtl="0"/>
            <a:r>
              <a:rPr lang="en-GB" altLang="zh-CN" b="0" i="0" u="none" strike="noStrike" kern="100" baseline="0" dirty="0">
                <a:solidFill>
                  <a:srgbClr val="000000"/>
                </a:solidFill>
                <a:ea typeface="DengXian Light" panose="02010600030101010101" pitchFamily="2" charset="-122"/>
              </a:rPr>
              <a:t>Operators like +, -, and * can behave differently for different object types.</a:t>
            </a:r>
          </a:p>
          <a:p>
            <a:pPr marR="0" lvl="1" rtl="0"/>
            <a:r>
              <a:rPr lang="en-GB" altLang="zh-CN" b="0" i="0" u="none" strike="noStrike" kern="100" baseline="0" dirty="0">
                <a:solidFill>
                  <a:srgbClr val="000000"/>
                </a:solidFill>
                <a:ea typeface="DengXian Light" panose="02010600030101010101" pitchFamily="2" charset="-122"/>
              </a:rPr>
              <a:t>Achieved through method overloading, e.g., __add__, __sub__.</a:t>
            </a:r>
          </a:p>
          <a:p>
            <a:pPr marR="0" lvl="1" rtl="0"/>
            <a:r>
              <a:rPr lang="en-GB" altLang="zh-CN" b="0" i="0" u="none" strike="noStrike" kern="100" baseline="0" dirty="0">
                <a:solidFill>
                  <a:srgbClr val="000000"/>
                </a:solidFill>
                <a:ea typeface="DengXian Light" panose="02010600030101010101" pitchFamily="2" charset="-122"/>
              </a:rPr>
              <a:t>Python's dynamic polymorphism simplifies code and makes it more adaptable.</a:t>
            </a:r>
          </a:p>
          <a:p>
            <a:pPr marR="0" lvl="0" rtl="0"/>
            <a:r>
              <a:rPr lang="en-GB" altLang="zh-CN" b="0" i="0" u="none" strike="noStrike" kern="100" baseline="0" dirty="0">
                <a:solidFill>
                  <a:srgbClr val="000000"/>
                </a:solidFill>
                <a:ea typeface="DengXian Light" panose="02010600030101010101" pitchFamily="2" charset="-122"/>
              </a:rPr>
              <a:t>Python, as a dynamically-typed language, naturally supports polymorphism.</a:t>
            </a:r>
          </a:p>
          <a:p>
            <a:pPr marR="0" lvl="0" rtl="0"/>
            <a:r>
              <a:rPr lang="en-GB" altLang="zh-CN" b="0" i="0" u="none" strike="noStrike" kern="100" baseline="0" dirty="0">
                <a:solidFill>
                  <a:srgbClr val="000000"/>
                </a:solidFill>
                <a:ea typeface="DengXian Light" panose="02010600030101010101" pitchFamily="2" charset="-122"/>
              </a:rPr>
              <a:t>It allows you to work with different object types without specifying their exact class, as long as they provide the expected behaviour.</a:t>
            </a:r>
          </a:p>
        </p:txBody>
      </p:sp>
      <p:sp>
        <p:nvSpPr>
          <p:cNvPr id="4" name="Slide Number Placeholder 3">
            <a:extLst>
              <a:ext uri="{FF2B5EF4-FFF2-40B4-BE49-F238E27FC236}">
                <a16:creationId xmlns:a16="http://schemas.microsoft.com/office/drawing/2014/main" id="{7A1F0AB5-E43D-4D8D-A9CD-5D03E0310C38}"/>
              </a:ext>
            </a:extLst>
          </p:cNvPr>
          <p:cNvSpPr>
            <a:spLocks noGrp="1"/>
          </p:cNvSpPr>
          <p:nvPr>
            <p:ph type="sldNum" sz="quarter" idx="12"/>
          </p:nvPr>
        </p:nvSpPr>
        <p:spPr/>
        <p:txBody>
          <a:bodyPr/>
          <a:lstStyle/>
          <a:p>
            <a:fld id="{1AE971F0-0CD2-4C47-8087-EBCE9716EA84}" type="slidenum">
              <a:rPr lang="en-GB" smtClean="0"/>
              <a:pPr/>
              <a:t>61</a:t>
            </a:fld>
            <a:endParaRPr lang="en-GB" dirty="0"/>
          </a:p>
        </p:txBody>
      </p:sp>
    </p:spTree>
    <p:extLst>
      <p:ext uri="{BB962C8B-B14F-4D97-AF65-F5344CB8AC3E}">
        <p14:creationId xmlns:p14="http://schemas.microsoft.com/office/powerpoint/2010/main" val="1513302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D637E9-9359-0D65-BAF8-C4580A3874BB}"/>
              </a:ext>
            </a:extLst>
          </p:cNvPr>
          <p:cNvSpPr>
            <a:spLocks noGrp="1"/>
          </p:cNvSpPr>
          <p:nvPr>
            <p:ph type="title"/>
          </p:nvPr>
        </p:nvSpPr>
        <p:spPr/>
        <p:txBody>
          <a:bodyPr/>
          <a:lstStyle/>
          <a:p>
            <a:r>
              <a:rPr lang="en-GB" dirty="0"/>
              <a:t>True or False?</a:t>
            </a:r>
          </a:p>
        </p:txBody>
      </p:sp>
      <p:sp>
        <p:nvSpPr>
          <p:cNvPr id="4" name="Slide Number Placeholder 3">
            <a:extLst>
              <a:ext uri="{FF2B5EF4-FFF2-40B4-BE49-F238E27FC236}">
                <a16:creationId xmlns:a16="http://schemas.microsoft.com/office/drawing/2014/main" id="{2694D096-6FD9-8D94-63E9-A3346BB689D8}"/>
              </a:ext>
            </a:extLst>
          </p:cNvPr>
          <p:cNvSpPr>
            <a:spLocks noGrp="1"/>
          </p:cNvSpPr>
          <p:nvPr>
            <p:ph type="sldNum" sz="quarter" idx="12"/>
          </p:nvPr>
        </p:nvSpPr>
        <p:spPr/>
        <p:txBody>
          <a:bodyPr/>
          <a:lstStyle/>
          <a:p>
            <a:fld id="{1AE971F0-0CD2-4C47-8087-EBCE9716EA84}" type="slidenum">
              <a:rPr lang="en-GB" smtClean="0"/>
              <a:pPr/>
              <a:t>62</a:t>
            </a:fld>
            <a:endParaRPr lang="en-GB" dirty="0"/>
          </a:p>
        </p:txBody>
      </p:sp>
      <p:sp>
        <p:nvSpPr>
          <p:cNvPr id="6" name="Text Placeholder 5">
            <a:extLst>
              <a:ext uri="{FF2B5EF4-FFF2-40B4-BE49-F238E27FC236}">
                <a16:creationId xmlns:a16="http://schemas.microsoft.com/office/drawing/2014/main" id="{D92CE658-CEB4-89B1-2C2A-855CF217C727}"/>
              </a:ext>
            </a:extLst>
          </p:cNvPr>
          <p:cNvSpPr>
            <a:spLocks noGrp="1"/>
          </p:cNvSpPr>
          <p:nvPr>
            <p:ph type="body" sz="quarter" idx="13"/>
          </p:nvPr>
        </p:nvSpPr>
        <p:spPr/>
        <p:txBody>
          <a:bodyPr/>
          <a:lstStyle/>
          <a:p>
            <a:pPr marL="0" indent="0">
              <a:buNone/>
            </a:pPr>
            <a:r>
              <a:rPr lang="en-GB" dirty="0"/>
              <a:t>Polymorphism in Python allows different objects to respond to the same method or function call in their own unique ways.</a:t>
            </a:r>
          </a:p>
        </p:txBody>
      </p:sp>
    </p:spTree>
    <p:extLst>
      <p:ext uri="{BB962C8B-B14F-4D97-AF65-F5344CB8AC3E}">
        <p14:creationId xmlns:p14="http://schemas.microsoft.com/office/powerpoint/2010/main" val="1218209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E085-5976-FBC6-8531-6FA6162AF6E7}"/>
              </a:ext>
            </a:extLst>
          </p:cNvPr>
          <p:cNvSpPr>
            <a:spLocks noGrp="1"/>
          </p:cNvSpPr>
          <p:nvPr>
            <p:ph type="title"/>
          </p:nvPr>
        </p:nvSpPr>
        <p:spPr/>
        <p:txBody>
          <a:bodyPr/>
          <a:lstStyle/>
          <a:p>
            <a:r>
              <a:rPr lang="en-GB" dirty="0"/>
              <a:t>Role of Polymorphism</a:t>
            </a:r>
          </a:p>
        </p:txBody>
      </p:sp>
      <p:sp>
        <p:nvSpPr>
          <p:cNvPr id="3" name="Content Placeholder 2">
            <a:extLst>
              <a:ext uri="{FF2B5EF4-FFF2-40B4-BE49-F238E27FC236}">
                <a16:creationId xmlns:a16="http://schemas.microsoft.com/office/drawing/2014/main" id="{C87385AB-0938-A1E7-45A4-79AC4770CB79}"/>
              </a:ext>
            </a:extLst>
          </p:cNvPr>
          <p:cNvSpPr>
            <a:spLocks noGrp="1"/>
          </p:cNvSpPr>
          <p:nvPr>
            <p:ph idx="1"/>
          </p:nvPr>
        </p:nvSpPr>
        <p:spPr/>
        <p:txBody>
          <a:bodyPr>
            <a:normAutofit/>
          </a:bodyPr>
          <a:lstStyle/>
          <a:p>
            <a:r>
              <a:rPr lang="en-GB" altLang="zh-CN" sz="2400" b="0" i="0" u="none" strike="noStrike" kern="100" baseline="0" dirty="0">
                <a:solidFill>
                  <a:srgbClr val="000000"/>
                </a:solidFill>
                <a:ea typeface="DengXian Light" panose="02010600030101010101" pitchFamily="2" charset="-122"/>
              </a:rPr>
              <a:t>Polymorphism allows objects of different classes to be treated uniformly if they share a common abstract class or interface.</a:t>
            </a:r>
          </a:p>
          <a:p>
            <a:r>
              <a:rPr lang="en-GB" altLang="zh-CN" sz="2400" b="0" i="0" u="none" strike="noStrike" kern="100" baseline="0" dirty="0">
                <a:solidFill>
                  <a:srgbClr val="000000"/>
                </a:solidFill>
                <a:ea typeface="DengXian Light" panose="02010600030101010101" pitchFamily="2" charset="-122"/>
              </a:rPr>
              <a:t>It promotes code extensibility, adaptability, and adherence to a structured architecture.</a:t>
            </a:r>
          </a:p>
          <a:p>
            <a:r>
              <a:rPr lang="en-GB" altLang="zh-CN" sz="2400" b="0" i="0" u="none" strike="noStrike" kern="100" baseline="0" dirty="0">
                <a:solidFill>
                  <a:srgbClr val="000000"/>
                </a:solidFill>
                <a:ea typeface="DengXian Light" panose="02010600030101010101" pitchFamily="2" charset="-122"/>
              </a:rPr>
              <a:t>Polymorphism enables you to work with diverse objects while ensuring they conform to the expected behaviour.</a:t>
            </a:r>
          </a:p>
        </p:txBody>
      </p:sp>
      <p:sp>
        <p:nvSpPr>
          <p:cNvPr id="4" name="Slide Number Placeholder 3">
            <a:extLst>
              <a:ext uri="{FF2B5EF4-FFF2-40B4-BE49-F238E27FC236}">
                <a16:creationId xmlns:a16="http://schemas.microsoft.com/office/drawing/2014/main" id="{C4B6FC56-0B5B-1D3A-4FA8-086FCE1C254C}"/>
              </a:ext>
            </a:extLst>
          </p:cNvPr>
          <p:cNvSpPr>
            <a:spLocks noGrp="1"/>
          </p:cNvSpPr>
          <p:nvPr>
            <p:ph type="sldNum" sz="quarter" idx="12"/>
          </p:nvPr>
        </p:nvSpPr>
        <p:spPr/>
        <p:txBody>
          <a:bodyPr/>
          <a:lstStyle/>
          <a:p>
            <a:fld id="{1AE971F0-0CD2-4C47-8087-EBCE9716EA84}" type="slidenum">
              <a:rPr lang="en-GB" smtClean="0"/>
              <a:pPr/>
              <a:t>63</a:t>
            </a:fld>
            <a:endParaRPr lang="en-GB" dirty="0"/>
          </a:p>
        </p:txBody>
      </p:sp>
    </p:spTree>
    <p:extLst>
      <p:ext uri="{BB962C8B-B14F-4D97-AF65-F5344CB8AC3E}">
        <p14:creationId xmlns:p14="http://schemas.microsoft.com/office/powerpoint/2010/main" val="26137114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6F4989-D114-D51A-6BE9-74FE93D13EF0}"/>
              </a:ext>
            </a:extLst>
          </p:cNvPr>
          <p:cNvSpPr>
            <a:spLocks noGrp="1"/>
          </p:cNvSpPr>
          <p:nvPr>
            <p:ph type="title"/>
          </p:nvPr>
        </p:nvSpPr>
        <p:spPr/>
        <p:txBody>
          <a:bodyPr/>
          <a:lstStyle/>
          <a:p>
            <a:r>
              <a:rPr lang="en-GB" dirty="0"/>
              <a:t>Key Takeaways</a:t>
            </a:r>
          </a:p>
        </p:txBody>
      </p:sp>
      <p:sp>
        <p:nvSpPr>
          <p:cNvPr id="7" name="Content Placeholder 6">
            <a:extLst>
              <a:ext uri="{FF2B5EF4-FFF2-40B4-BE49-F238E27FC236}">
                <a16:creationId xmlns:a16="http://schemas.microsoft.com/office/drawing/2014/main" id="{A9062BE9-89C6-1B8C-CE8F-C634F44E44CE}"/>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0" i="0" dirty="0">
                <a:solidFill>
                  <a:srgbClr val="374151"/>
                </a:solidFill>
                <a:effectLst/>
              </a:rPr>
              <a:t>Dynamic polymorphism allows for flexibility and reusability in object-oriented programming by allowing objects of different classes to be treated as instances of a common superclass.</a:t>
            </a:r>
          </a:p>
          <a:p>
            <a:pPr algn="l">
              <a:buFont typeface="Arial" panose="020B0604020202020204" pitchFamily="34" charset="0"/>
              <a:buChar char="•"/>
            </a:pPr>
            <a:r>
              <a:rPr lang="en-GB" b="0" i="0" dirty="0">
                <a:solidFill>
                  <a:srgbClr val="374151"/>
                </a:solidFill>
                <a:effectLst/>
              </a:rPr>
              <a:t>Abstract classes provide a foundation for building class hierarchies and enforcing a structure for concrete subclasses.</a:t>
            </a:r>
          </a:p>
          <a:p>
            <a:pPr algn="l">
              <a:buFont typeface="Arial" panose="020B0604020202020204" pitchFamily="34" charset="0"/>
              <a:buChar char="•"/>
            </a:pPr>
            <a:r>
              <a:rPr lang="en-GB" b="0" i="0" dirty="0">
                <a:solidFill>
                  <a:srgbClr val="374151"/>
                </a:solidFill>
                <a:effectLst/>
              </a:rPr>
              <a:t>Abstract classes in Python are defined using the </a:t>
            </a:r>
            <a:r>
              <a:rPr lang="en-GB" b="0" i="0" dirty="0" err="1">
                <a:solidFill>
                  <a:srgbClr val="374151"/>
                </a:solidFill>
                <a:effectLst/>
              </a:rPr>
              <a:t>abc</a:t>
            </a:r>
            <a:r>
              <a:rPr lang="en-GB" b="0" i="0" dirty="0">
                <a:solidFill>
                  <a:srgbClr val="374151"/>
                </a:solidFill>
                <a:effectLst/>
              </a:rPr>
              <a:t> module, and they contain abstract methods, which must be implemented by concrete subclasses.</a:t>
            </a:r>
          </a:p>
          <a:p>
            <a:pPr algn="l">
              <a:buFont typeface="Arial" panose="020B0604020202020204" pitchFamily="34" charset="0"/>
              <a:buChar char="•"/>
            </a:pPr>
            <a:r>
              <a:rPr lang="en-GB" b="0" i="0" dirty="0">
                <a:solidFill>
                  <a:srgbClr val="374151"/>
                </a:solidFill>
                <a:effectLst/>
              </a:rPr>
              <a:t>Concrete subclasses are essential for providing implementations for abstract methods defined in abstract classes. They complete the contract defined by the abstract class.</a:t>
            </a:r>
          </a:p>
        </p:txBody>
      </p:sp>
      <p:sp>
        <p:nvSpPr>
          <p:cNvPr id="5" name="Slide Number Placeholder 4">
            <a:extLst>
              <a:ext uri="{FF2B5EF4-FFF2-40B4-BE49-F238E27FC236}">
                <a16:creationId xmlns:a16="http://schemas.microsoft.com/office/drawing/2014/main" id="{2DB646C0-F4D6-4803-6761-AE874738B914}"/>
              </a:ext>
            </a:extLst>
          </p:cNvPr>
          <p:cNvSpPr>
            <a:spLocks noGrp="1"/>
          </p:cNvSpPr>
          <p:nvPr>
            <p:ph type="sldNum" sz="quarter" idx="12"/>
          </p:nvPr>
        </p:nvSpPr>
        <p:spPr/>
        <p:txBody>
          <a:bodyPr/>
          <a:lstStyle/>
          <a:p>
            <a:fld id="{1AE971F0-0CD2-4C47-8087-EBCE9716EA84}" type="slidenum">
              <a:rPr lang="en-GB" smtClean="0"/>
              <a:t>64</a:t>
            </a:fld>
            <a:endParaRPr lang="en-GB"/>
          </a:p>
        </p:txBody>
      </p:sp>
    </p:spTree>
    <p:extLst>
      <p:ext uri="{BB962C8B-B14F-4D97-AF65-F5344CB8AC3E}">
        <p14:creationId xmlns:p14="http://schemas.microsoft.com/office/powerpoint/2010/main" val="13989292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8AE-93D8-1741-5EB5-76B2D835E74C}"/>
              </a:ext>
            </a:extLst>
          </p:cNvPr>
          <p:cNvSpPr>
            <a:spLocks noGrp="1"/>
          </p:cNvSpPr>
          <p:nvPr>
            <p:ph type="title"/>
          </p:nvPr>
        </p:nvSpPr>
        <p:spPr/>
        <p:txBody>
          <a:bodyPr/>
          <a:lstStyle/>
          <a:p>
            <a:r>
              <a:rPr lang="en-US" dirty="0">
                <a:cs typeface="Helvetica"/>
              </a:rPr>
              <a:t>Contact Me</a:t>
            </a:r>
            <a:endParaRPr lang="en-US" dirty="0"/>
          </a:p>
        </p:txBody>
      </p:sp>
      <p:sp>
        <p:nvSpPr>
          <p:cNvPr id="5" name="Text Placeholder 4">
            <a:extLst>
              <a:ext uri="{FF2B5EF4-FFF2-40B4-BE49-F238E27FC236}">
                <a16:creationId xmlns:a16="http://schemas.microsoft.com/office/drawing/2014/main" id="{395036D0-DF57-11D1-F0B6-89B1DC69161C}"/>
              </a:ext>
            </a:extLst>
          </p:cNvPr>
          <p:cNvSpPr>
            <a:spLocks noGrp="1"/>
          </p:cNvSpPr>
          <p:nvPr>
            <p:ph type="body" idx="1"/>
          </p:nvPr>
        </p:nvSpPr>
        <p:spPr/>
        <p:txBody>
          <a:bodyPr/>
          <a:lstStyle/>
          <a:p>
            <a:r>
              <a:rPr lang="en-US">
                <a:cs typeface="Helvetica"/>
              </a:rPr>
              <a:t>Via E-Mail</a:t>
            </a:r>
            <a:endParaRPr lang="en-US"/>
          </a:p>
        </p:txBody>
      </p:sp>
      <p:sp>
        <p:nvSpPr>
          <p:cNvPr id="3" name="Content Placeholder 2">
            <a:extLst>
              <a:ext uri="{FF2B5EF4-FFF2-40B4-BE49-F238E27FC236}">
                <a16:creationId xmlns:a16="http://schemas.microsoft.com/office/drawing/2014/main" id="{699EA788-E941-C76F-FCDD-EC34FBF338AF}"/>
              </a:ext>
            </a:extLst>
          </p:cNvPr>
          <p:cNvSpPr>
            <a:spLocks noGrp="1"/>
          </p:cNvSpPr>
          <p:nvPr>
            <p:ph sz="half" idx="2"/>
          </p:nvPr>
        </p:nvSpPr>
        <p:spPr/>
        <p:txBody>
          <a:bodyPr vert="horz" lIns="91440" tIns="45720" rIns="91440" bIns="45720" rtlCol="0" anchor="t">
            <a:normAutofit/>
          </a:bodyPr>
          <a:lstStyle/>
          <a:p>
            <a:pPr marL="0" indent="0">
              <a:buNone/>
            </a:pPr>
            <a:r>
              <a:rPr lang="en-US" sz="2400" dirty="0">
                <a:cs typeface="Helvetica"/>
                <a:hlinkClick r:id="rId2"/>
              </a:rPr>
              <a:t>SunderAli.Khowaja@tudublin.ie</a:t>
            </a:r>
            <a:endParaRPr lang="en-US" sz="2400" dirty="0">
              <a:cs typeface="Helvetica"/>
            </a:endParaRPr>
          </a:p>
          <a:p>
            <a:pPr marL="0" indent="0">
              <a:buNone/>
            </a:pPr>
            <a:r>
              <a:rPr lang="en-US" sz="2400" dirty="0">
                <a:cs typeface="Helvetica"/>
              </a:rPr>
              <a:t>Or contact the School Office:</a:t>
            </a:r>
          </a:p>
          <a:p>
            <a:pPr marL="0" indent="0">
              <a:buNone/>
            </a:pPr>
            <a:r>
              <a:rPr lang="en-US" sz="2400" dirty="0">
                <a:cs typeface="Helvetica"/>
                <a:hlinkClick r:id="rId3"/>
              </a:rPr>
              <a:t>school.cs@tudublin.ie</a:t>
            </a:r>
            <a:endParaRPr lang="en-US" sz="2400" dirty="0">
              <a:cs typeface="Helvetica"/>
            </a:endParaRPr>
          </a:p>
          <a:p>
            <a:pPr marL="0" indent="0">
              <a:buNone/>
            </a:pPr>
            <a:endParaRPr lang="en-US" sz="2400" dirty="0">
              <a:cs typeface="Helvetica"/>
            </a:endParaRPr>
          </a:p>
          <a:p>
            <a:endParaRPr lang="en-US" sz="2400" dirty="0">
              <a:cs typeface="Helvetica"/>
            </a:endParaRPr>
          </a:p>
        </p:txBody>
      </p:sp>
      <p:sp>
        <p:nvSpPr>
          <p:cNvPr id="4" name="Slide Number Placeholder 3">
            <a:extLst>
              <a:ext uri="{FF2B5EF4-FFF2-40B4-BE49-F238E27FC236}">
                <a16:creationId xmlns:a16="http://schemas.microsoft.com/office/drawing/2014/main" id="{0C423B01-C49C-11EF-3211-AF457CB66012}"/>
              </a:ext>
            </a:extLst>
          </p:cNvPr>
          <p:cNvSpPr>
            <a:spLocks noGrp="1"/>
          </p:cNvSpPr>
          <p:nvPr>
            <p:ph type="sldNum" sz="quarter" idx="12"/>
          </p:nvPr>
        </p:nvSpPr>
        <p:spPr/>
        <p:txBody>
          <a:bodyPr/>
          <a:lstStyle/>
          <a:p>
            <a:fld id="{1AE971F0-0CD2-4C47-8087-EBCE9716EA84}" type="slidenum">
              <a:rPr lang="en-GB" smtClean="0"/>
              <a:pPr/>
              <a:t>65</a:t>
            </a:fld>
            <a:endParaRPr lang="en-GB"/>
          </a:p>
        </p:txBody>
      </p:sp>
    </p:spTree>
    <p:extLst>
      <p:ext uri="{BB962C8B-B14F-4D97-AF65-F5344CB8AC3E}">
        <p14:creationId xmlns:p14="http://schemas.microsoft.com/office/powerpoint/2010/main" val="155786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54DF-EB3C-998F-DCD8-6570F43314AC}"/>
              </a:ext>
            </a:extLst>
          </p:cNvPr>
          <p:cNvSpPr>
            <a:spLocks noGrp="1"/>
          </p:cNvSpPr>
          <p:nvPr>
            <p:ph type="title"/>
          </p:nvPr>
        </p:nvSpPr>
        <p:spPr/>
        <p:txBody>
          <a:bodyPr/>
          <a:lstStyle/>
          <a:p>
            <a:r>
              <a:rPr lang="en-GB" dirty="0"/>
              <a:t>Lab Feedback</a:t>
            </a:r>
          </a:p>
        </p:txBody>
      </p:sp>
      <p:sp>
        <p:nvSpPr>
          <p:cNvPr id="3" name="Content Placeholder 2">
            <a:extLst>
              <a:ext uri="{FF2B5EF4-FFF2-40B4-BE49-F238E27FC236}">
                <a16:creationId xmlns:a16="http://schemas.microsoft.com/office/drawing/2014/main" id="{94810A24-6CBC-9CE1-F252-A76636703AEE}"/>
              </a:ext>
            </a:extLst>
          </p:cNvPr>
          <p:cNvSpPr>
            <a:spLocks noGrp="1"/>
          </p:cNvSpPr>
          <p:nvPr>
            <p:ph idx="1"/>
          </p:nvPr>
        </p:nvSpPr>
        <p:spPr/>
        <p:txBody>
          <a:bodyPr>
            <a:normAutofit fontScale="92500"/>
          </a:bodyPr>
          <a:lstStyle/>
          <a:p>
            <a:r>
              <a:rPr lang="en-GB" dirty="0"/>
              <a:t>Hierarchy levels misused (see example).</a:t>
            </a:r>
          </a:p>
          <a:p>
            <a:r>
              <a:rPr lang="en-GB" dirty="0"/>
              <a:t>Class defined inside another class, or method inside another.</a:t>
            </a:r>
          </a:p>
          <a:p>
            <a:r>
              <a:rPr lang="en-GB" dirty="0"/>
              <a:t>Several __</a:t>
            </a:r>
            <a:r>
              <a:rPr lang="en-GB" dirty="0" err="1"/>
              <a:t>init</a:t>
            </a:r>
            <a:r>
              <a:rPr lang="en-GB" dirty="0"/>
              <a:t>__ methods per class.</a:t>
            </a:r>
          </a:p>
          <a:p>
            <a:r>
              <a:rPr lang="en-GB" dirty="0">
                <a:effectLst/>
                <a:latin typeface="Helvetica" pitchFamily="2" charset="0"/>
              </a:rPr>
              <a:t>Code does not run. Reduction by half points in category correctness.</a:t>
            </a:r>
          </a:p>
          <a:p>
            <a:r>
              <a:rPr lang="en-GB" dirty="0">
                <a:effectLst/>
                <a:latin typeface="Helvetica" pitchFamily="2" charset="0"/>
              </a:rPr>
              <a:t>Change of provided code to make your exercise easier. -(10-20) pts depending on severity.</a:t>
            </a:r>
          </a:p>
          <a:p>
            <a:pPr marL="0" indent="0">
              <a:buNone/>
            </a:pPr>
            <a:endParaRPr lang="en-GB" dirty="0"/>
          </a:p>
          <a:p>
            <a:endParaRPr lang="en-GB" dirty="0"/>
          </a:p>
        </p:txBody>
      </p:sp>
      <p:sp>
        <p:nvSpPr>
          <p:cNvPr id="4" name="Slide Number Placeholder 3">
            <a:extLst>
              <a:ext uri="{FF2B5EF4-FFF2-40B4-BE49-F238E27FC236}">
                <a16:creationId xmlns:a16="http://schemas.microsoft.com/office/drawing/2014/main" id="{76C1A646-FB9F-6F76-A98C-56EFC33285FC}"/>
              </a:ext>
            </a:extLst>
          </p:cNvPr>
          <p:cNvSpPr>
            <a:spLocks noGrp="1"/>
          </p:cNvSpPr>
          <p:nvPr>
            <p:ph type="sldNum" sz="quarter" idx="12"/>
          </p:nvPr>
        </p:nvSpPr>
        <p:spPr/>
        <p:txBody>
          <a:bodyPr/>
          <a:lstStyle/>
          <a:p>
            <a:fld id="{1AE971F0-0CD2-4C47-8087-EBCE9716EA84}" type="slidenum">
              <a:rPr lang="en-GB" smtClean="0"/>
              <a:pPr/>
              <a:t>7</a:t>
            </a:fld>
            <a:endParaRPr lang="en-GB" dirty="0"/>
          </a:p>
        </p:txBody>
      </p:sp>
    </p:spTree>
    <p:extLst>
      <p:ext uri="{BB962C8B-B14F-4D97-AF65-F5344CB8AC3E}">
        <p14:creationId xmlns:p14="http://schemas.microsoft.com/office/powerpoint/2010/main" val="182312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B1EB-2C66-C70C-5EA5-06993AE84BDA}"/>
              </a:ext>
            </a:extLst>
          </p:cNvPr>
          <p:cNvSpPr>
            <a:spLocks noGrp="1"/>
          </p:cNvSpPr>
          <p:nvPr>
            <p:ph type="title"/>
          </p:nvPr>
        </p:nvSpPr>
        <p:spPr/>
        <p:txBody>
          <a:bodyPr/>
          <a:lstStyle/>
          <a:p>
            <a:r>
              <a:rPr lang="en-GB" dirty="0"/>
              <a:t>Lab Feedback Cont’d</a:t>
            </a:r>
          </a:p>
        </p:txBody>
      </p:sp>
      <p:sp>
        <p:nvSpPr>
          <p:cNvPr id="3" name="Content Placeholder 2">
            <a:extLst>
              <a:ext uri="{FF2B5EF4-FFF2-40B4-BE49-F238E27FC236}">
                <a16:creationId xmlns:a16="http://schemas.microsoft.com/office/drawing/2014/main" id="{2A43D9E8-1581-6BB8-8DF2-BC9D47BCC9A6}"/>
              </a:ext>
            </a:extLst>
          </p:cNvPr>
          <p:cNvSpPr>
            <a:spLocks noGrp="1"/>
          </p:cNvSpPr>
          <p:nvPr>
            <p:ph idx="1"/>
          </p:nvPr>
        </p:nvSpPr>
        <p:spPr/>
        <p:txBody>
          <a:bodyPr/>
          <a:lstStyle/>
          <a:p>
            <a:r>
              <a:rPr lang="en-GB" dirty="0">
                <a:effectLst/>
                <a:latin typeface="Helvetica" pitchFamily="2" charset="0"/>
              </a:rPr>
              <a:t>Not following naming instructions of methods, attributes, etc.     -10pts.</a:t>
            </a:r>
          </a:p>
          <a:p>
            <a:r>
              <a:rPr lang="en-GB" dirty="0"/>
              <a:t>Not </a:t>
            </a:r>
            <a:r>
              <a:rPr lang="en-GB" dirty="0">
                <a:latin typeface="Helvetica" pitchFamily="2" charset="0"/>
              </a:rPr>
              <a:t>f</a:t>
            </a:r>
            <a:r>
              <a:rPr lang="en-GB" dirty="0">
                <a:effectLst/>
                <a:latin typeface="Helvetica" pitchFamily="2" charset="0"/>
              </a:rPr>
              <a:t>ollowing coding guidelines on things like naming conventions, line lengths etc -(5-10) in readability depending on severity.</a:t>
            </a:r>
          </a:p>
          <a:p>
            <a:endParaRPr lang="en-GB" dirty="0"/>
          </a:p>
        </p:txBody>
      </p:sp>
      <p:sp>
        <p:nvSpPr>
          <p:cNvPr id="4" name="Slide Number Placeholder 3">
            <a:extLst>
              <a:ext uri="{FF2B5EF4-FFF2-40B4-BE49-F238E27FC236}">
                <a16:creationId xmlns:a16="http://schemas.microsoft.com/office/drawing/2014/main" id="{A26BDDB0-1982-48EA-B9D6-D996BEFB5584}"/>
              </a:ext>
            </a:extLst>
          </p:cNvPr>
          <p:cNvSpPr>
            <a:spLocks noGrp="1"/>
          </p:cNvSpPr>
          <p:nvPr>
            <p:ph type="sldNum" sz="quarter" idx="12"/>
          </p:nvPr>
        </p:nvSpPr>
        <p:spPr/>
        <p:txBody>
          <a:bodyPr/>
          <a:lstStyle/>
          <a:p>
            <a:fld id="{1AE971F0-0CD2-4C47-8087-EBCE9716EA84}" type="slidenum">
              <a:rPr lang="en-GB" smtClean="0"/>
              <a:pPr/>
              <a:t>8</a:t>
            </a:fld>
            <a:endParaRPr lang="en-GB" dirty="0"/>
          </a:p>
        </p:txBody>
      </p:sp>
    </p:spTree>
    <p:extLst>
      <p:ext uri="{BB962C8B-B14F-4D97-AF65-F5344CB8AC3E}">
        <p14:creationId xmlns:p14="http://schemas.microsoft.com/office/powerpoint/2010/main" val="353303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BE1A-676D-0898-AF90-0C97167B344E}"/>
              </a:ext>
            </a:extLst>
          </p:cNvPr>
          <p:cNvSpPr>
            <a:spLocks noGrp="1"/>
          </p:cNvSpPr>
          <p:nvPr>
            <p:ph type="title"/>
          </p:nvPr>
        </p:nvSpPr>
        <p:spPr/>
        <p:txBody>
          <a:bodyPr/>
          <a:lstStyle/>
          <a:p>
            <a:r>
              <a:rPr lang="en-GB" dirty="0"/>
              <a:t>Common Pitfalls</a:t>
            </a:r>
          </a:p>
        </p:txBody>
      </p:sp>
      <p:sp>
        <p:nvSpPr>
          <p:cNvPr id="3" name="Content Placeholder 2">
            <a:extLst>
              <a:ext uri="{FF2B5EF4-FFF2-40B4-BE49-F238E27FC236}">
                <a16:creationId xmlns:a16="http://schemas.microsoft.com/office/drawing/2014/main" id="{647BF77E-1735-F2F3-D533-03054521E86E}"/>
              </a:ext>
            </a:extLst>
          </p:cNvPr>
          <p:cNvSpPr>
            <a:spLocks noGrp="1"/>
          </p:cNvSpPr>
          <p:nvPr>
            <p:ph idx="1"/>
          </p:nvPr>
        </p:nvSpPr>
        <p:spPr/>
        <p:txBody>
          <a:bodyPr>
            <a:normAutofit fontScale="92500" lnSpcReduction="10000"/>
          </a:bodyPr>
          <a:lstStyle/>
          <a:p>
            <a:r>
              <a:rPr lang="en-GB" dirty="0">
                <a:effectLst/>
                <a:latin typeface="Helvetica" pitchFamily="2" charset="0"/>
              </a:rPr>
              <a:t>Doors mechanism, often after one door has been investigated, all other doors report that they have already been investigated.</a:t>
            </a:r>
          </a:p>
          <a:p>
            <a:r>
              <a:rPr lang="en-GB" dirty="0">
                <a:effectLst/>
                <a:latin typeface="Helvetica" pitchFamily="2" charset="0"/>
              </a:rPr>
              <a:t>Avoiding type cast in different ways. Best way to avoid was to check for string version of number. (No reduction of points). Worst way to avoid was to do something completely off script.</a:t>
            </a:r>
          </a:p>
          <a:p>
            <a:r>
              <a:rPr lang="en-GB" dirty="0">
                <a:effectLst/>
                <a:latin typeface="Helvetica" pitchFamily="2" charset="0"/>
              </a:rPr>
              <a:t>Change of logic of script. This is usually done to make the coding easier. –(10-20) pts depending on severity.</a:t>
            </a:r>
          </a:p>
        </p:txBody>
      </p:sp>
      <p:sp>
        <p:nvSpPr>
          <p:cNvPr id="4" name="Slide Number Placeholder 3">
            <a:extLst>
              <a:ext uri="{FF2B5EF4-FFF2-40B4-BE49-F238E27FC236}">
                <a16:creationId xmlns:a16="http://schemas.microsoft.com/office/drawing/2014/main" id="{71803B87-A7B9-9534-69A8-558ECD2BBA67}"/>
              </a:ext>
            </a:extLst>
          </p:cNvPr>
          <p:cNvSpPr>
            <a:spLocks noGrp="1"/>
          </p:cNvSpPr>
          <p:nvPr>
            <p:ph type="sldNum" sz="quarter" idx="12"/>
          </p:nvPr>
        </p:nvSpPr>
        <p:spPr/>
        <p:txBody>
          <a:bodyPr/>
          <a:lstStyle/>
          <a:p>
            <a:fld id="{1AE971F0-0CD2-4C47-8087-EBCE9716EA84}" type="slidenum">
              <a:rPr lang="en-GB" smtClean="0"/>
              <a:pPr/>
              <a:t>9</a:t>
            </a:fld>
            <a:endParaRPr lang="en-GB" dirty="0"/>
          </a:p>
        </p:txBody>
      </p:sp>
    </p:spTree>
    <p:extLst>
      <p:ext uri="{BB962C8B-B14F-4D97-AF65-F5344CB8AC3E}">
        <p14:creationId xmlns:p14="http://schemas.microsoft.com/office/powerpoint/2010/main" val="1781478944"/>
      </p:ext>
    </p:extLst>
  </p:cSld>
  <p:clrMapOvr>
    <a:masterClrMapping/>
  </p:clrMapOvr>
</p:sld>
</file>

<file path=ppt/theme/theme1.xml><?xml version="1.0" encoding="utf-8"?>
<a:theme xmlns:a="http://schemas.openxmlformats.org/drawingml/2006/main" name="Office Theme">
  <a:themeElements>
    <a:clrScheme name="TU D SoC">
      <a:dk1>
        <a:sysClr val="windowText" lastClr="000000"/>
      </a:dk1>
      <a:lt1>
        <a:srgbClr val="FAFBFD"/>
      </a:lt1>
      <a:dk2>
        <a:srgbClr val="004C6C"/>
      </a:dk2>
      <a:lt2>
        <a:srgbClr val="FAFBFD"/>
      </a:lt2>
      <a:accent1>
        <a:srgbClr val="00A9B7"/>
      </a:accent1>
      <a:accent2>
        <a:srgbClr val="EB5793"/>
      </a:accent2>
      <a:accent3>
        <a:srgbClr val="B60057"/>
      </a:accent3>
      <a:accent4>
        <a:srgbClr val="CFC600"/>
      </a:accent4>
      <a:accent5>
        <a:srgbClr val="F49D6C"/>
      </a:accent5>
      <a:accent6>
        <a:srgbClr val="E94A41"/>
      </a:accent6>
      <a:hlink>
        <a:srgbClr val="6359A6"/>
      </a:hlink>
      <a:folHlink>
        <a:srgbClr val="837EBA"/>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Template.potx" id="{19A76EF7-685B-4DD9-AEC2-DD2E690A5E16}" vid="{F9D02FCD-DE17-4A7B-9E71-714D7E1CC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e8872b-6cbd-4bc2-a1b1-93bd9d636a9c" xsi:nil="true"/>
    <lcf76f155ced4ddcb4097134ff3c332f xmlns="5fa573f1-0388-4933-b06f-1f1a0fb87c89">
      <Terms xmlns="http://schemas.microsoft.com/office/infopath/2007/PartnerControls"/>
    </lcf76f155ced4ddcb4097134ff3c332f>
    <SharedWithUsers xmlns="7fe8872b-6cbd-4bc2-a1b1-93bd9d636a9c">
      <UserInfo>
        <DisplayName>School of Computer Science-Staff-City Members</DisplayName>
        <AccountId>138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F374BB96A3DE46B150CC6A9F517AE9" ma:contentTypeVersion="16" ma:contentTypeDescription="Create a new document." ma:contentTypeScope="" ma:versionID="58eb6e56134c165672897323c007ba07">
  <xsd:schema xmlns:xsd="http://www.w3.org/2001/XMLSchema" xmlns:xs="http://www.w3.org/2001/XMLSchema" xmlns:p="http://schemas.microsoft.com/office/2006/metadata/properties" xmlns:ns2="5fa573f1-0388-4933-b06f-1f1a0fb87c89" xmlns:ns3="7fe8872b-6cbd-4bc2-a1b1-93bd9d636a9c" targetNamespace="http://schemas.microsoft.com/office/2006/metadata/properties" ma:root="true" ma:fieldsID="1fc4ccf92a7e5d2a6ae2d68f2fa9ab8a" ns2:_="" ns3:_="">
    <xsd:import namespace="5fa573f1-0388-4933-b06f-1f1a0fb87c89"/>
    <xsd:import namespace="7fe8872b-6cbd-4bc2-a1b1-93bd9d636a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573f1-0388-4933-b06f-1f1a0fb87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168bf0-f213-4887-af2e-cac682fa240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fe8872b-6cbd-4bc2-a1b1-93bd9d636a9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b5aa41c-e4fb-41a8-90d6-833c8917b781}" ma:internalName="TaxCatchAll" ma:showField="CatchAllData" ma:web="7fe8872b-6cbd-4bc2-a1b1-93bd9d636a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0FDB3D-FF19-4870-A552-A7FC0B3873D1}">
  <ds:schemaRef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7fe8872b-6cbd-4bc2-a1b1-93bd9d636a9c"/>
    <ds:schemaRef ds:uri="http://schemas.microsoft.com/office/2006/metadata/properties"/>
    <ds:schemaRef ds:uri="http://schemas.openxmlformats.org/package/2006/metadata/core-properties"/>
    <ds:schemaRef ds:uri="5fa573f1-0388-4933-b06f-1f1a0fb87c89"/>
  </ds:schemaRefs>
</ds:datastoreItem>
</file>

<file path=customXml/itemProps2.xml><?xml version="1.0" encoding="utf-8"?>
<ds:datastoreItem xmlns:ds="http://schemas.openxmlformats.org/officeDocument/2006/customXml" ds:itemID="{80260636-9BC8-41CD-BA34-5B1D5FA4CFBA}">
  <ds:schemaRefs>
    <ds:schemaRef ds:uri="http://schemas.microsoft.com/sharepoint/v3/contenttype/forms"/>
  </ds:schemaRefs>
</ds:datastoreItem>
</file>

<file path=customXml/itemProps3.xml><?xml version="1.0" encoding="utf-8"?>
<ds:datastoreItem xmlns:ds="http://schemas.openxmlformats.org/officeDocument/2006/customXml" ds:itemID="{7AA7A6EA-8ED6-49B7-80BA-80AB3E7256ED}">
  <ds:schemaRefs>
    <ds:schemaRef ds:uri="5fa573f1-0388-4933-b06f-1f1a0fb87c89"/>
    <ds:schemaRef ds:uri="7fe8872b-6cbd-4bc2-a1b1-93bd9d636a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9737</TotalTime>
  <Words>5491</Words>
  <Application>Microsoft Office PowerPoint</Application>
  <PresentationFormat>Widescreen</PresentationFormat>
  <Paragraphs>432</Paragraphs>
  <Slides>65</Slides>
  <Notes>3</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DengXian Light</vt:lpstr>
      <vt:lpstr>Arial</vt:lpstr>
      <vt:lpstr>Calibri</vt:lpstr>
      <vt:lpstr>Consolas</vt:lpstr>
      <vt:lpstr>Helvetica</vt:lpstr>
      <vt:lpstr>Open sans</vt:lpstr>
      <vt:lpstr>Office Theme</vt:lpstr>
      <vt:lpstr>Abstract Classes</vt:lpstr>
      <vt:lpstr>Objectives</vt:lpstr>
      <vt:lpstr>PowerPoint Presentation</vt:lpstr>
      <vt:lpstr>Lab Questions</vt:lpstr>
      <vt:lpstr>Lab Overview</vt:lpstr>
      <vt:lpstr>Lab Discussion</vt:lpstr>
      <vt:lpstr>Lab Feedback</vt:lpstr>
      <vt:lpstr>Lab Feedback Cont’d</vt:lpstr>
      <vt:lpstr>Common Pitfalls</vt:lpstr>
      <vt:lpstr>Common Pitfalls Cont’d</vt:lpstr>
      <vt:lpstr>Bad Hierarchy Example</vt:lpstr>
      <vt:lpstr>What is wrong in this code?</vt:lpstr>
      <vt:lpstr>Methods in UML Class Diagrams</vt:lpstr>
      <vt:lpstr>Basic Inheritance Example</vt:lpstr>
      <vt:lpstr>Example Code of Method Overriding</vt:lpstr>
      <vt:lpstr>Example super() in Python</vt:lpstr>
      <vt:lpstr>PowerPoint Presentation</vt:lpstr>
      <vt:lpstr>Very Simply Put…</vt:lpstr>
      <vt:lpstr>Abstract Class</vt:lpstr>
      <vt:lpstr>Introduction to Abstract Classes</vt:lpstr>
      <vt:lpstr>Example Abstract Class</vt:lpstr>
      <vt:lpstr>SuperHero Code</vt:lpstr>
      <vt:lpstr>BatMan Code</vt:lpstr>
      <vt:lpstr>SuperMan Code</vt:lpstr>
      <vt:lpstr>Creating Instances of Super Heros</vt:lpstr>
      <vt:lpstr>Abstract Class vs. Concrete Class</vt:lpstr>
      <vt:lpstr>Creating an Abstract Class in Python</vt:lpstr>
      <vt:lpstr>Python Example</vt:lpstr>
      <vt:lpstr>UML and Abstract Classes</vt:lpstr>
      <vt:lpstr>Declaring Abstract Methods</vt:lpstr>
      <vt:lpstr>Abstract Methods</vt:lpstr>
      <vt:lpstr>What Happens if not Implemented</vt:lpstr>
      <vt:lpstr>Abstract Base Class: ABC</vt:lpstr>
      <vt:lpstr>What is a Meta Class?</vt:lpstr>
      <vt:lpstr>True or False?</vt:lpstr>
      <vt:lpstr>The Need for Concrete Subclasses</vt:lpstr>
      <vt:lpstr>Example 2</vt:lpstr>
      <vt:lpstr>Pokemon Code</vt:lpstr>
      <vt:lpstr>Derived Classes Code</vt:lpstr>
      <vt:lpstr>Creating Instances</vt:lpstr>
      <vt:lpstr>Abstract Class vs. Basic Inheritance</vt:lpstr>
      <vt:lpstr>Key Differences</vt:lpstr>
      <vt:lpstr>When to Choose</vt:lpstr>
      <vt:lpstr>The Role of Abstract Classes in OOP</vt:lpstr>
      <vt:lpstr>The Role cont’d</vt:lpstr>
      <vt:lpstr>PowerPoint Presentation</vt:lpstr>
      <vt:lpstr>What is Polymorphism?</vt:lpstr>
      <vt:lpstr>Two Types of Polymorphism</vt:lpstr>
      <vt:lpstr>Achieving Polymorphism with Concrete Subclasses</vt:lpstr>
      <vt:lpstr>Example Implemented</vt:lpstr>
      <vt:lpstr>Polymorphism Examples</vt:lpstr>
      <vt:lpstr>Audio Code Base Class</vt:lpstr>
      <vt:lpstr>Audio Code Subclasses</vt:lpstr>
      <vt:lpstr>Audio Code Creating Objects</vt:lpstr>
      <vt:lpstr>Understanding Dynamic Polymorphism</vt:lpstr>
      <vt:lpstr>Vehicle Example Code</vt:lpstr>
      <vt:lpstr>Concrete Vehicles Code</vt:lpstr>
      <vt:lpstr>Creating Vehicle Objects</vt:lpstr>
      <vt:lpstr>Use Cases</vt:lpstr>
      <vt:lpstr>Python’s Polymorphism Basics</vt:lpstr>
      <vt:lpstr>Python’s Polymorphism cont’d</vt:lpstr>
      <vt:lpstr>True or False?</vt:lpstr>
      <vt:lpstr>Role of Polymorphism</vt:lpstr>
      <vt:lpstr>Key Takeaways</vt:lpstr>
      <vt:lpstr>Contact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Bianca Schoen Phelan</dc:creator>
  <cp:lastModifiedBy>Sandar Ali</cp:lastModifiedBy>
  <cp:revision>4</cp:revision>
  <dcterms:created xsi:type="dcterms:W3CDTF">2023-10-09T18:48:50Z</dcterms:created>
  <dcterms:modified xsi:type="dcterms:W3CDTF">2024-10-13T13:29:46Z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0x01010060F374BB96A3DE46B150CC6A9F517AE9</vt:lpwstr>
  </property>
  <property fmtid="{D5CDD505-2E9C-101B-9397-08002B2CF9AE}" pid="3" name="MediaServiceImageTags">
    <vt:lpwstr/>
  </property>
</Properties>
</file>