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324" r:id="rId6"/>
    <p:sldId id="325" r:id="rId7"/>
    <p:sldId id="326" r:id="rId8"/>
    <p:sldId id="359" r:id="rId9"/>
    <p:sldId id="316" r:id="rId10"/>
    <p:sldId id="327" r:id="rId11"/>
    <p:sldId id="323" r:id="rId12"/>
    <p:sldId id="328" r:id="rId13"/>
    <p:sldId id="351" r:id="rId14"/>
    <p:sldId id="352" r:id="rId15"/>
    <p:sldId id="329" r:id="rId16"/>
    <p:sldId id="353" r:id="rId17"/>
    <p:sldId id="354" r:id="rId18"/>
    <p:sldId id="330" r:id="rId19"/>
    <p:sldId id="331" r:id="rId20"/>
    <p:sldId id="318" r:id="rId21"/>
    <p:sldId id="317" r:id="rId22"/>
    <p:sldId id="319" r:id="rId23"/>
    <p:sldId id="320" r:id="rId24"/>
    <p:sldId id="321" r:id="rId25"/>
    <p:sldId id="332" r:id="rId26"/>
    <p:sldId id="355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57" r:id="rId37"/>
    <p:sldId id="356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8" r:id="rId47"/>
    <p:sldId id="350" r:id="rId48"/>
    <p:sldId id="36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B7"/>
    <a:srgbClr val="FAFBFC"/>
    <a:srgbClr val="00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56DDB-02DF-2494-F08D-0C7F45F29BC7}" v="36" dt="2023-09-22T10:42:57.808"/>
    <p1510:client id="{522AF315-31B6-2143-92F9-7BDEF05A549A}" v="756" dt="2023-09-21T21:35:27.531"/>
    <p1510:client id="{F128F08C-4137-2E40-A3D2-D5E0CF99E32B}" v="66" dt="2023-09-22T10:31:51.979"/>
    <p1510:client id="{F461B61F-F961-6C1C-DF64-889F95C922C3}" v="1" dt="2023-09-22T11:04:23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31D101-FE02-E795-4EE3-6B3F37B9E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C3D61-E3D4-89C3-BB4F-A01897E55F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1FD8B-C127-42E1-A677-7DBB302F0765}" type="datetimeFigureOut">
              <a:rPr lang="en-IE" smtClean="0"/>
              <a:t>19/09/2024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D473-5FD1-F8B8-7E9F-EB7E9BD197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633F-F6F6-60E8-1E0F-503DA71BC5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F9A04-B69E-4EE9-9A07-C5FD8C1409B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921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00596-B5EC-404C-A3E5-7C34F07C3CB7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1F3FA-EEE6-4008-963E-F78DCEBB9B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33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317E-4B72-DDFC-3395-0AFCCE2F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926A8-BE5E-DB34-24F4-F8937FEF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E87C-D5AB-C13D-F314-AE2B2F13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F180-48E0-4AA3-9DDB-28D1E815DAD5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1232-B827-66CE-45E4-0AC0EE0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7826-01BA-CB0F-0792-6716C48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 colou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10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3F2E4F-D69A-C303-0281-6BB8BC65FA1A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83EC-461E-3DF8-7723-85858B62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A06-04AB-09B5-645C-2091343E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91B3F-7C7C-73B9-77CB-A11B1FCF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F290-2545-0C2B-78A6-D50CE3D0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CE03-B3A4-4FF4-8428-B21A8B5011F1}" type="datetime1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117D-2169-6E39-149C-5FBECD5E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838A-4F66-F529-E239-3AE7FBED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35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395A0-EB10-01E3-39B4-075A8ACEABC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AE3E-C2EA-DDE4-4229-9EB50F2F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31BBD-51CD-4DC2-4A60-8A48EA6C6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0D01-09EF-1E92-D338-9CD0EBA9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0126-F846-16D0-EBDD-34D4860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313-4A38-4EAD-86EB-2D8D5F57D26A}" type="datetime1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FC57-C801-AEF4-1D0A-E095B64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51B0C-275C-33D2-9A96-4D0314E6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5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1A4EC-146B-3381-63D1-52F3C15CB00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EF132-B0C4-CEBA-D9BB-A90CC2A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F3702-713A-C951-9CCF-955488BC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4F3-ECB2-56FC-3055-0812578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DD92-0689-46D4-9C2A-552C58686E68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49C6-D413-92F0-6B5F-27BB8AC7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A6DE-F917-5ECB-80DB-4C5C992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11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13BEA-D64A-CDAB-CB01-CACA6AEFB6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FD24A-02C7-3C15-C6A2-2FE1816ED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5EB9-6E42-B9D7-5671-A15D13E2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CAA2-15B7-B922-2788-5986E5EE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AC4-3DA8-4863-84F7-7F33571AE90B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40C5-A7B5-0CB8-7A77-77280AC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6257-1CC9-8C66-1C48-A645172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8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007DB-BAC0-B5F7-CD3D-D722F4B0FC6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55-EFF2-43B6-B7BF-52DAEFC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rgbClr val="004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Graphic 7" descr="The following is a quote: ">
            <a:extLst>
              <a:ext uri="{FF2B5EF4-FFF2-40B4-BE49-F238E27FC236}">
                <a16:creationId xmlns:a16="http://schemas.microsoft.com/office/drawing/2014/main" id="{BBC1D34B-9075-8D03-3A5C-E7D33712D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726" y="1825625"/>
            <a:ext cx="2084363" cy="20843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05262-A873-B471-8864-15D00174D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2147888"/>
            <a:ext cx="8610600" cy="3795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6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4156-1D08-F755-3CB7-F04B4CB2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F90AE9-7E54-4C99-8887-D88AF3524E1B}" type="datetime1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16548"/>
            <a:ext cx="10515600" cy="122385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0AE9-7E54-4C99-8887-D88AF3524E1B}" type="datetime1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9A2BA5-1AB5-DB59-3C54-16713B4E42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4313" y="712788"/>
            <a:ext cx="6794500" cy="4103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811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0BE543-0448-3A4C-5F33-EAD956CEEC4F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FF7AA-B49C-D561-FA47-CB24D2F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1E7E-A789-0692-DCFA-73EB3A13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DC2F-840C-693F-493D-EB4B70B8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13D37-E198-0C87-31DE-C825CE0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6A6-A921-4A2A-98B6-101BBB6E441B}" type="datetime1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5D9D-23CD-C2B7-2CB9-63A7B666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4A3F-2DEF-A695-73CD-C8A79EDD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57A7C-8356-9C4D-0FD4-A2809BBA22A6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E5D6-F819-DF80-8C6A-FE0FD236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4751-4015-7A9E-A494-E4825F6D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E5A5-4B18-9989-88ED-D6B31265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85D65-C667-2456-E06F-F0E68B2E5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F890-33E6-BD4B-978A-E4B20968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AA7C-81D8-7C95-3E01-76956024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D810-C173-4B0E-912A-A0CE5E563277}" type="datetime1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830B1-02EA-A7DB-8FCF-32C06C3E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80A6F-5EBE-2DCC-8CCB-9F05EA66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C00E1A-F73B-4343-8C36-A161A0EDF3C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2DC0-0D4F-4B0E-7C43-38073564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8B6D-6F61-EF5E-B5CC-F72AA23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3B55-8FCA-4DA4-AC78-B3100A5B2594}" type="datetime1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A9D98-33BD-A8E4-155E-07D8B62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4C4ED-AE87-B167-6C8F-8D62A01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7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2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0A642-ABE6-FE0E-2BD1-AB0BC48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7573-978D-7FA9-0D26-40779E97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1032-3BBA-DDD8-39F1-68FB671B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02127B0-3699-4D16-99C4-CE122436B0DA}" type="datetime1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B08B-CD62-82DF-7BC9-CCDE7E5B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2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53A8-267C-532B-1CCE-A59D105F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7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4C6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school.cs@tudublin.ie" TargetMode="External"/><Relationship Id="rId2" Type="http://schemas.openxmlformats.org/officeDocument/2006/relationships/hyperlink" Target="mailto:SunderAli.Khowaja@tudublin.i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FA92C-B278-E264-6857-68AD13A165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46617" y="3198167"/>
            <a:ext cx="806438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Getting Started with OOP</a:t>
            </a:r>
            <a:endParaRPr kumimoji="0" lang="en-IE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DDB32-DB2C-944E-8629-808B9BC36D30}"/>
              </a:ext>
            </a:extLst>
          </p:cNvPr>
          <p:cNvSpPr txBox="1"/>
          <p:nvPr/>
        </p:nvSpPr>
        <p:spPr>
          <a:xfrm>
            <a:off x="387196" y="6106173"/>
            <a:ext cx="8072274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Open sans"/>
                <a:cs typeface="Open sans"/>
              </a:rPr>
              <a:t>S1-2024-25, Object-Oriented Programming, Week 2</a:t>
            </a:r>
          </a:p>
        </p:txBody>
      </p:sp>
    </p:spTree>
    <p:extLst>
      <p:ext uri="{BB962C8B-B14F-4D97-AF65-F5344CB8AC3E}">
        <p14:creationId xmlns:p14="http://schemas.microsoft.com/office/powerpoint/2010/main" val="27408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0CBB-A59F-F202-0F6A-C8FA6BC1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 Simply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0B9E-D56D-D94F-1531-7EB96495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In Object-Oriented Programming (OOP), an object is like a virtual thing in a computer program.</a:t>
            </a:r>
          </a:p>
          <a:p>
            <a:r>
              <a:rPr lang="en-GB" sz="2400"/>
              <a:t>Objects represent real-world entities or concepts.</a:t>
            </a:r>
          </a:p>
          <a:p>
            <a:r>
              <a:rPr lang="en-GB" sz="2400"/>
              <a:t>Each object has unique characteristics (attributes) and can perform certain actions (methods).</a:t>
            </a:r>
          </a:p>
          <a:p>
            <a:r>
              <a:rPr lang="en-GB" sz="2400"/>
              <a:t>Objects help organize code by modelling real-world relationships and interactions.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1308F-C1CB-E40B-E269-312F97DD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8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1084-3471-DF62-8B38-BBFF536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10 min In-class Group Work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D101-EDE3-BBB4-19F6-4FBCCE9F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3A71-E7ED-E149-F1E3-C51473C225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What </a:t>
            </a:r>
            <a:r>
              <a:rPr lang="en-GB" b="1"/>
              <a:t>characteristics</a:t>
            </a:r>
            <a:r>
              <a:rPr lang="en-GB"/>
              <a:t> have the following things?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What </a:t>
            </a:r>
            <a:r>
              <a:rPr lang="en-GB" b="1"/>
              <a:t>behaviours</a:t>
            </a:r>
            <a:r>
              <a:rPr lang="en-GB"/>
              <a:t> have the following </a:t>
            </a:r>
            <a:r>
              <a:rPr lang="en-GB" b="1"/>
              <a:t>things</a:t>
            </a:r>
            <a:r>
              <a:rPr lang="en-GB"/>
              <a:t>?</a:t>
            </a:r>
          </a:p>
          <a:p>
            <a:r>
              <a:rPr lang="en-GB"/>
              <a:t>Group 1: Car</a:t>
            </a:r>
          </a:p>
          <a:p>
            <a:r>
              <a:rPr lang="en-GB"/>
              <a:t>Group 2: Dog</a:t>
            </a:r>
          </a:p>
          <a:p>
            <a:r>
              <a:rPr lang="en-GB"/>
              <a:t>Group 3: Phone</a:t>
            </a:r>
          </a:p>
          <a:p>
            <a:r>
              <a:rPr lang="en-GB"/>
              <a:t>Group 4: Person</a:t>
            </a:r>
          </a:p>
        </p:txBody>
      </p:sp>
    </p:spTree>
    <p:extLst>
      <p:ext uri="{BB962C8B-B14F-4D97-AF65-F5344CB8AC3E}">
        <p14:creationId xmlns:p14="http://schemas.microsoft.com/office/powerpoint/2010/main" val="265278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27AAE-4B55-0F40-EA34-06F7903B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Classes and Creating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CA0C9-5B2F-4C0A-6FB1-265DCC043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" y="1536700"/>
            <a:ext cx="5829300" cy="4640263"/>
          </a:xfrm>
        </p:spPr>
        <p:txBody>
          <a:bodyPr>
            <a:noAutofit/>
          </a:bodyPr>
          <a:lstStyle/>
          <a:p>
            <a:r>
              <a:rPr lang="en-GB" sz="1800" b="1"/>
              <a:t>Defining</a:t>
            </a:r>
            <a:r>
              <a:rPr lang="en-GB" sz="1800"/>
              <a:t> Classes:</a:t>
            </a:r>
          </a:p>
          <a:p>
            <a:pPr lvl="1"/>
            <a:r>
              <a:rPr lang="en-GB" sz="1800"/>
              <a:t>Define a class using a </a:t>
            </a:r>
            <a:r>
              <a:rPr lang="en-GB" sz="1800" b="1"/>
              <a:t>class</a:t>
            </a:r>
            <a:r>
              <a:rPr lang="en-GB" sz="1800"/>
              <a:t> keyword followed by the class name.</a:t>
            </a:r>
          </a:p>
          <a:p>
            <a:pPr lvl="1"/>
            <a:r>
              <a:rPr lang="en-GB" sz="1800"/>
              <a:t>Define attributes and methods with the class.</a:t>
            </a:r>
          </a:p>
          <a:p>
            <a:r>
              <a:rPr lang="en-GB" sz="1800" b="1"/>
              <a:t>Creating</a:t>
            </a:r>
            <a:r>
              <a:rPr lang="en-GB" sz="1800"/>
              <a:t> Objects:</a:t>
            </a:r>
          </a:p>
          <a:p>
            <a:pPr lvl="1"/>
            <a:r>
              <a:rPr lang="en-GB" sz="1800" b="1"/>
              <a:t>Objects are instances of a class</a:t>
            </a:r>
            <a:r>
              <a:rPr lang="en-GB" sz="1800"/>
              <a:t>.</a:t>
            </a:r>
          </a:p>
          <a:p>
            <a:pPr lvl="1"/>
            <a:r>
              <a:rPr lang="en-GB" sz="1800"/>
              <a:t>Use the class name followed by parentheses to create an object.</a:t>
            </a:r>
          </a:p>
          <a:p>
            <a:pPr lvl="1"/>
            <a:r>
              <a:rPr lang="en-GB" sz="1800"/>
              <a:t>Objects have their own unique data and behaviour.</a:t>
            </a:r>
          </a:p>
          <a:p>
            <a:endParaRPr lang="en-GB" sz="18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0E17FF-2BF9-FE06-8106-69CE88B8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Car: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Attributes</a:t>
            </a:r>
            <a:b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brand = 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model = 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Method</a:t>
            </a:r>
            <a:b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start_engine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"Engine started"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Creating an object</a:t>
            </a:r>
            <a:b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my_car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Car()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016FB-DC1B-C0E1-B498-75B7FC7C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9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2971-A7A9-A38B-9D9A-CA44EA32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Special Keyword: Self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D0252-3DAF-9360-02CD-80CE99BD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In Python, </a:t>
            </a:r>
            <a:r>
              <a:rPr lang="en-GB" b="1"/>
              <a:t>self</a:t>
            </a:r>
            <a:r>
              <a:rPr lang="en-GB"/>
              <a:t> is like a way for an object to refer to itself.</a:t>
            </a:r>
          </a:p>
          <a:p>
            <a:r>
              <a:rPr lang="en-GB"/>
              <a:t>It's like saying "I" when you're talking about yourself.</a:t>
            </a:r>
          </a:p>
          <a:p>
            <a:r>
              <a:rPr lang="en-GB"/>
              <a:t>When you use </a:t>
            </a:r>
            <a:r>
              <a:rPr lang="en-GB" b="1"/>
              <a:t>self</a:t>
            </a:r>
            <a:r>
              <a:rPr lang="en-GB"/>
              <a:t> in a </a:t>
            </a:r>
            <a:r>
              <a:rPr lang="en-GB" b="1"/>
              <a:t>method</a:t>
            </a:r>
            <a:r>
              <a:rPr lang="en-GB"/>
              <a:t> inside a class, you're saying, "I want to do something with my own data or abilities."</a:t>
            </a:r>
          </a:p>
          <a:p>
            <a:r>
              <a:rPr lang="en-GB"/>
              <a:t>It helps Python know which object's data or abilities you're talking about in a class, especially when there are multiple objects of the same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60FBB-921E-9C6B-5151-2394BD44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9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BCF2-5AAA-66E5-D192-A5B41584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Self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7964-606F-1741-EE43-17B044D3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>
            <a:noAutofit/>
          </a:bodyPr>
          <a:lstStyle/>
          <a:p>
            <a:r>
              <a:rPr lang="en-GB" sz="1900"/>
              <a:t>In Python, </a:t>
            </a:r>
            <a:r>
              <a:rPr lang="en-GB" sz="1900" b="1"/>
              <a:t>self</a:t>
            </a:r>
            <a:r>
              <a:rPr lang="en-GB" sz="1900"/>
              <a:t> is a convention, a widely used name, but it could technically be any name. However, it's best to stick with </a:t>
            </a:r>
            <a:r>
              <a:rPr lang="en-GB" sz="1900" b="1"/>
              <a:t>self</a:t>
            </a:r>
            <a:r>
              <a:rPr lang="en-GB" sz="1900"/>
              <a:t> to keep your code readable and understandable for other Python programmers.</a:t>
            </a:r>
          </a:p>
          <a:p>
            <a:r>
              <a:rPr lang="en-GB" sz="1900"/>
              <a:t>When you create a class in Python, you're defining a </a:t>
            </a:r>
            <a:r>
              <a:rPr lang="en-GB" sz="1900" b="1"/>
              <a:t>blueprint for creating objects</a:t>
            </a:r>
            <a:r>
              <a:rPr lang="en-GB" sz="1900"/>
              <a:t>. These objects will have </a:t>
            </a:r>
            <a:r>
              <a:rPr lang="en-GB" sz="1900" b="1"/>
              <a:t>attributes</a:t>
            </a:r>
            <a:r>
              <a:rPr lang="en-GB" sz="1900"/>
              <a:t> (data) and </a:t>
            </a:r>
            <a:r>
              <a:rPr lang="en-GB" sz="1900" b="1"/>
              <a:t>methods</a:t>
            </a:r>
            <a:r>
              <a:rPr lang="en-GB" sz="1900"/>
              <a:t> (functions) that operate on that data.</a:t>
            </a:r>
          </a:p>
          <a:p>
            <a:r>
              <a:rPr lang="en-GB" sz="1900" b="1"/>
              <a:t>Inside the methods of a class</a:t>
            </a:r>
            <a:r>
              <a:rPr lang="en-GB" sz="1900"/>
              <a:t>, you often need to refer to the attributes and methods of the </a:t>
            </a:r>
            <a:r>
              <a:rPr lang="en-GB" sz="1900" b="1"/>
              <a:t>particular</a:t>
            </a:r>
            <a:r>
              <a:rPr lang="en-GB" sz="1900"/>
              <a:t> object you're working with. This is where </a:t>
            </a:r>
            <a:r>
              <a:rPr lang="en-GB" sz="1900" b="1"/>
              <a:t>self</a:t>
            </a:r>
            <a:r>
              <a:rPr lang="en-GB" sz="1900"/>
              <a:t> comes in.</a:t>
            </a:r>
          </a:p>
          <a:p>
            <a:r>
              <a:rPr lang="en-GB" sz="1900" b="1"/>
              <a:t>self</a:t>
            </a:r>
            <a:r>
              <a:rPr lang="en-GB" sz="1900"/>
              <a:t> is like a reference to the object itself. It helps Python differentiate between the attributes and methods of one object and those of another when you have multiple objects of the same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C07B8-23D5-222B-D5AF-14CE8C02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72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33F4-47E1-61B1-F6E2-C9F42A3A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r>
              <a:rPr lang="en-GB"/>
              <a:t>Attributes: Data in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91EF-0515-29D0-85DD-02B0614F1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33500"/>
            <a:ext cx="6883400" cy="4784725"/>
          </a:xfrm>
        </p:spPr>
        <p:txBody>
          <a:bodyPr>
            <a:noAutofit/>
          </a:bodyPr>
          <a:lstStyle/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Attributes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: Characteristics or properties of an object.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Attributes store data specific to each object.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Define attributes within a class to represent object properties.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Access attributes using dot notation (</a:t>
            </a:r>
            <a:r>
              <a:rPr lang="en-GB" altLang="zh-CN" sz="1800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object.attribute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).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Attributes can hold various data types: strings, numbers, etc.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Object's State: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Attributes define an object's state or characteristics.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Different objects of the same class can have different attribute values.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A033-8394-2E54-3A2E-0BB6DC855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3400" y="1825625"/>
            <a:ext cx="5181600" cy="4351338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80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Student:</a:t>
            </a:r>
            <a:b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    name = </a:t>
            </a:r>
            <a: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age = </a:t>
            </a:r>
            <a:r>
              <a:rPr lang="en-GB" sz="280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 sz="280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grade = </a:t>
            </a:r>
            <a: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Creating a student object</a:t>
            </a:r>
            <a:br>
              <a:rPr lang="en-GB" sz="280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john = Student()</a:t>
            </a:r>
            <a:b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err="1">
                <a:latin typeface="Consolas" panose="020B0609020204030204" pitchFamily="49" charset="0"/>
                <a:cs typeface="Consolas" panose="020B0609020204030204" pitchFamily="49" charset="0"/>
              </a:rPr>
              <a:t>john.name</a:t>
            </a: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"John Smith"</a:t>
            </a:r>
            <a:b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err="1">
                <a:latin typeface="Consolas" panose="020B0609020204030204" pitchFamily="49" charset="0"/>
                <a:cs typeface="Consolas" panose="020B0609020204030204" pitchFamily="49" charset="0"/>
              </a:rPr>
              <a:t>john.age</a:t>
            </a: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br>
              <a:rPr lang="en-GB" sz="280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800" err="1">
                <a:latin typeface="Consolas" panose="020B0609020204030204" pitchFamily="49" charset="0"/>
                <a:cs typeface="Consolas" panose="020B0609020204030204" pitchFamily="49" charset="0"/>
              </a:rPr>
              <a:t>john.grade</a:t>
            </a:r>
            <a:r>
              <a:rPr lang="en-GB" sz="28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endParaRPr lang="en-GB" sz="2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736F4-F03C-CCE3-024F-E3FA459B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9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A435-8D86-6B4B-9CEC-DD50541D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r>
              <a:rPr lang="en-GB"/>
              <a:t>Methods: Actions of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662E-C72F-02BA-0B7F-1919E4059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200" y="1117600"/>
            <a:ext cx="6718300" cy="4843463"/>
          </a:xfrm>
        </p:spPr>
        <p:txBody>
          <a:bodyPr>
            <a:noAutofit/>
          </a:bodyPr>
          <a:lstStyle/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Methods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: Functions defined within a class.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Methods represent actions an object can perform.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Methods operate on the data stored in object attributes.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Methods define the behaviour of objects.</a:t>
            </a:r>
          </a:p>
          <a:p>
            <a:pPr marR="0" lvl="0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Access methods using dot notation (</a:t>
            </a:r>
            <a:r>
              <a:rPr lang="en-GB" altLang="zh-CN" sz="1800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object.method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()).</a:t>
            </a:r>
          </a:p>
          <a:p>
            <a:pPr marR="0" lvl="0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Methods can take parameters and return values.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Object's Behaviour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Methods define how objects interact with their environment.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Different objects of the same class can have the same methods but behave differently.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A9071-E3B4-A4E2-E7F8-97454ED0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1500" y="1873324"/>
            <a:ext cx="5181600" cy="4351338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Dog: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breed = 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bark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"Woof!"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f"This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err="1">
                <a:solidFill>
                  <a:srgbClr val="94558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.breed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dog."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Creating a dog object</a:t>
            </a:r>
            <a:b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my_dog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Dog()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my_dog.breed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"Labrador"</a:t>
            </a:r>
            <a:b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my_dog.bark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Output: Woof!</a:t>
            </a:r>
            <a:b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my_dog.describe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GB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Output: This is a Labrador dog.</a:t>
            </a:r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F2A1A-336C-3101-1725-42231724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3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E84-605E-30CD-DBEF-CC8E795F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Encapsulation and Data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9E5B-9B14-81D3-5392-FC21D63A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Preview to next week’s topic!</a:t>
            </a:r>
          </a:p>
          <a:p>
            <a:r>
              <a:rPr lang="en-GB"/>
              <a:t>Encapsulation: Bundling data and methods within an object.</a:t>
            </a:r>
          </a:p>
          <a:p>
            <a:r>
              <a:rPr lang="en-GB"/>
              <a:t>Encapsulation ensures data and methods stay together for an object.</a:t>
            </a:r>
          </a:p>
          <a:p>
            <a:r>
              <a:rPr lang="en-GB"/>
              <a:t>Provides data protection and abstraction to hide implementation details.</a:t>
            </a:r>
          </a:p>
          <a:p>
            <a:r>
              <a:rPr lang="en-GB"/>
              <a:t>Access to attributes and methods is controlled to prevent unintended changes.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6C37F-BEAF-9D20-435A-09F93561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7E5BEC-36E7-70FE-C481-D5F81FD3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Encapsulation and Data Hiding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F03ED5-C2D9-D9FD-8B95-06A3581D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Access Control:</a:t>
            </a:r>
          </a:p>
          <a:p>
            <a:pPr lvl="1"/>
            <a:r>
              <a:rPr lang="en-GB"/>
              <a:t>Python uses naming conventions to indicate access control:</a:t>
            </a:r>
          </a:p>
          <a:p>
            <a:pPr lvl="1"/>
            <a:r>
              <a:rPr lang="en-GB"/>
              <a:t>_attribute: Protected attribute (can be accessed but not recommended).</a:t>
            </a:r>
          </a:p>
          <a:p>
            <a:pPr lvl="1"/>
            <a:r>
              <a:rPr lang="en-GB"/>
              <a:t>__attribute: Private attribute (not accessible directly).</a:t>
            </a:r>
          </a:p>
          <a:p>
            <a:r>
              <a:rPr lang="en-GB"/>
              <a:t>Benefits:</a:t>
            </a:r>
          </a:p>
          <a:p>
            <a:pPr lvl="1"/>
            <a:r>
              <a:rPr lang="en-GB"/>
              <a:t>Encapsulation ensures proper data handling and security.</a:t>
            </a:r>
          </a:p>
          <a:p>
            <a:pPr lvl="1"/>
            <a:r>
              <a:rPr lang="en-GB"/>
              <a:t>Users interact with objects through methods, maintaining consistent behaviour.</a:t>
            </a:r>
          </a:p>
          <a:p>
            <a:pPr lvl="1"/>
            <a:r>
              <a:rPr lang="en-GB"/>
              <a:t>Implementation details can change without affecting external code.</a:t>
            </a:r>
          </a:p>
          <a:p>
            <a:r>
              <a:rPr lang="en-GB"/>
              <a:t>More next week!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BB7AD-7E4E-0790-B587-ED918A0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8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385E-2BA0-F7C6-F79C-AFE8635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25"/>
            <a:ext cx="10515600" cy="1325563"/>
          </a:xfrm>
        </p:spPr>
        <p:txBody>
          <a:bodyPr/>
          <a:lstStyle/>
          <a:p>
            <a:r>
              <a:rPr lang="en-GB"/>
              <a:t>Anatomy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4979-D566-821C-8A50-E93C90599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73200"/>
            <a:ext cx="6019800" cy="4703763"/>
          </a:xfrm>
        </p:spPr>
        <p:txBody>
          <a:bodyPr>
            <a:noAutofit/>
          </a:bodyPr>
          <a:lstStyle/>
          <a:p>
            <a:r>
              <a:rPr lang="en-GB" sz="1600" b="1"/>
              <a:t>Class Declaration:</a:t>
            </a:r>
          </a:p>
          <a:p>
            <a:pPr lvl="1"/>
            <a:r>
              <a:rPr lang="en-GB" sz="1600"/>
              <a:t>Use the </a:t>
            </a:r>
            <a:r>
              <a:rPr lang="en-GB" sz="1600" b="1"/>
              <a:t>class</a:t>
            </a:r>
            <a:r>
              <a:rPr lang="en-GB" sz="1600"/>
              <a:t> keyword followed by the class name.</a:t>
            </a:r>
          </a:p>
          <a:p>
            <a:pPr lvl="1"/>
            <a:r>
              <a:rPr lang="en-GB" sz="1600"/>
              <a:t>Begin class body with a colon.</a:t>
            </a:r>
          </a:p>
          <a:p>
            <a:r>
              <a:rPr lang="en-GB" sz="1600" b="1"/>
              <a:t>Attributes:</a:t>
            </a:r>
          </a:p>
          <a:p>
            <a:pPr lvl="1"/>
            <a:r>
              <a:rPr lang="en-GB" sz="1600"/>
              <a:t>Define attributes </a:t>
            </a:r>
            <a:r>
              <a:rPr lang="en-GB" sz="1600" b="1"/>
              <a:t>inside</a:t>
            </a:r>
            <a:r>
              <a:rPr lang="en-GB" sz="1600"/>
              <a:t> the class body.</a:t>
            </a:r>
          </a:p>
          <a:p>
            <a:pPr lvl="1"/>
            <a:r>
              <a:rPr lang="en-GB" sz="1600"/>
              <a:t>Remember about indentation here.</a:t>
            </a:r>
          </a:p>
          <a:p>
            <a:pPr lvl="1"/>
            <a:r>
              <a:rPr lang="en-GB" sz="1600"/>
              <a:t>Attributes store data specific to each object.</a:t>
            </a:r>
          </a:p>
          <a:p>
            <a:r>
              <a:rPr lang="en-GB" sz="1600" b="1"/>
              <a:t>Methods:</a:t>
            </a:r>
          </a:p>
          <a:p>
            <a:pPr lvl="1"/>
            <a:r>
              <a:rPr lang="en-GB" sz="1600"/>
              <a:t>Define methods </a:t>
            </a:r>
            <a:r>
              <a:rPr lang="en-GB" sz="1600" b="1"/>
              <a:t>within</a:t>
            </a:r>
            <a:r>
              <a:rPr lang="en-GB" sz="1600"/>
              <a:t> the class body (indentation).</a:t>
            </a:r>
          </a:p>
          <a:p>
            <a:pPr lvl="1"/>
            <a:r>
              <a:rPr lang="en-GB" sz="1600"/>
              <a:t>Methods define the behaviour of objects.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5C1A49-127B-F116-F183-11CC30BE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47800"/>
            <a:ext cx="5740393" cy="4703763"/>
          </a:xfrm>
        </p:spPr>
        <p:txBody>
          <a:bodyPr>
            <a:noAutofit/>
          </a:bodyPr>
          <a:lstStyle/>
          <a:p>
            <a:r>
              <a:rPr lang="en-GB" sz="1600" b="1"/>
              <a:t>__</a:t>
            </a:r>
            <a:r>
              <a:rPr lang="en-GB" sz="1600" b="1" err="1"/>
              <a:t>init</a:t>
            </a:r>
            <a:r>
              <a:rPr lang="en-GB" sz="1600" b="1"/>
              <a:t>__</a:t>
            </a:r>
            <a:r>
              <a:rPr lang="en-GB" sz="1600"/>
              <a:t>:</a:t>
            </a:r>
          </a:p>
          <a:p>
            <a:pPr lvl="1"/>
            <a:r>
              <a:rPr lang="en-GB" sz="1600"/>
              <a:t>Special method called when an object has been created. Only needed if there are set-up actions.</a:t>
            </a:r>
          </a:p>
          <a:p>
            <a:pPr lvl="1"/>
            <a:r>
              <a:rPr lang="en-GB" sz="1600"/>
              <a:t>Initializes attributes with default values.</a:t>
            </a:r>
          </a:p>
          <a:p>
            <a:r>
              <a:rPr lang="en-GB" sz="1600" b="1"/>
              <a:t>Accessing Attributes and Methods</a:t>
            </a:r>
            <a:r>
              <a:rPr lang="en-GB" sz="1600"/>
              <a:t>:</a:t>
            </a:r>
          </a:p>
          <a:p>
            <a:pPr lvl="1"/>
            <a:r>
              <a:rPr lang="en-GB" sz="1600"/>
              <a:t>Create objects from the class using the class name followed by parentheses.</a:t>
            </a:r>
          </a:p>
          <a:p>
            <a:pPr lvl="1"/>
            <a:r>
              <a:rPr lang="en-GB" sz="1600"/>
              <a:t>Access attributes and methods using dot notation (</a:t>
            </a:r>
            <a:r>
              <a:rPr lang="en-GB" sz="1600" err="1"/>
              <a:t>object.attribute</a:t>
            </a:r>
            <a:r>
              <a:rPr lang="en-GB" sz="1600"/>
              <a:t> or </a:t>
            </a:r>
            <a:r>
              <a:rPr lang="en-GB" sz="1600" err="1"/>
              <a:t>object.method</a:t>
            </a:r>
            <a:r>
              <a:rPr lang="en-GB" sz="1600"/>
              <a:t>()).</a:t>
            </a:r>
          </a:p>
          <a:p>
            <a:r>
              <a:rPr lang="en-GB" sz="1600"/>
              <a:t>Objects Represent Real-World Entities: Classes and objects mirror real-world entities and their properties/actions.</a:t>
            </a:r>
          </a:p>
          <a:p>
            <a:pPr marL="0" indent="0">
              <a:buNone/>
            </a:pPr>
            <a:endParaRPr lang="en-GB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21EA1-13AB-CAA4-1D10-C44A34E0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19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5CE71C-01AE-C8DF-5E96-7AA7A890B00C}"/>
              </a:ext>
            </a:extLst>
          </p:cNvPr>
          <p:cNvCxnSpPr/>
          <p:nvPr/>
        </p:nvCxnSpPr>
        <p:spPr>
          <a:xfrm>
            <a:off x="6019800" y="1825625"/>
            <a:ext cx="0" cy="411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9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96EA-29F3-E79D-D5F7-A5096170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0213-030F-EF59-4C66-C0DD9BAA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Grasping the transition from procedural to object-oriented programming.</a:t>
            </a:r>
          </a:p>
          <a:p>
            <a:r>
              <a:rPr lang="en-GB"/>
              <a:t>Fundamental concepts: classes, objects, attributes, methods.</a:t>
            </a:r>
          </a:p>
          <a:p>
            <a:r>
              <a:rPr lang="en-GB"/>
              <a:t>Anatomy of a class: “constructors”, instance variables, methods.</a:t>
            </a:r>
          </a:p>
          <a:p>
            <a:r>
              <a:rPr lang="en-GB"/>
              <a:t>Putting theory into practice: Writing your first Python class and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8D6EB-7A90-BC58-0788-6512DF6E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338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F0F1-79C4-C082-B41C-3AEEBE5D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Anatomy of a Class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62EA7-06E5-C77D-B337-6646A4ED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20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A83681-5218-A65A-F731-2637B6E2C86B}"/>
              </a:ext>
            </a:extLst>
          </p:cNvPr>
          <p:cNvSpPr txBox="1">
            <a:spLocks/>
          </p:cNvSpPr>
          <p:nvPr/>
        </p:nvSpPr>
        <p:spPr>
          <a:xfrm>
            <a:off x="3467100" y="1825625"/>
            <a:ext cx="5257800" cy="4351338"/>
          </a:xfrm>
          <a:prstGeom prst="rect">
            <a:avLst/>
          </a:prstGeom>
          <a:ln>
            <a:solidFill>
              <a:srgbClr val="00A9B7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Circle: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Attributes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radius = 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Constructor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.radius = r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Method to calculate area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3.14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.radius *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.radius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 circle object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my_circle = Circle(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area = my_circle.calculate_area()</a:t>
            </a:r>
            <a:endParaRPr lang="en-GB" altLang="zh-CN" kern="100">
              <a:solidFill>
                <a:prstClr val="black"/>
              </a:solidFill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42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C14F-1747-9414-A981-F14771F7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Constructors: Initializing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E2BA3-19D4-DC6F-491A-473E95A4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pPr marR="0" lvl="0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In Python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1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init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 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is often called a constructor, although this is technically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not correct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. Internally, a different function is called that creates the object.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1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init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 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sets up everything the newly created object needs.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1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init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Special method that initializes attributes after an object has been created.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Automatically called when a new object has been instantiated.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Helps set initial values for object attributes.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Can accept parameters to set initial values.</a:t>
            </a:r>
          </a:p>
          <a:p>
            <a:pPr marR="0" lvl="0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Defining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1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init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Use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def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1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init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__(self, parameters): 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to define a this special function.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Inside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1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init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__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, assign parameters to object attributes.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7AF47-FA72-C217-C22E-170C75D4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7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C512-9F60-E4E3-F34A-1868A4A5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__</a:t>
            </a:r>
            <a:r>
              <a:rPr lang="en-GB" err="1"/>
              <a:t>init</a:t>
            </a:r>
            <a:r>
              <a:rPr lang="en-GB"/>
              <a:t>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A85BD-2D1C-48D1-09D4-DB9AB270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492E69B-1ACE-CDF3-AFAE-1113A881CF80}"/>
              </a:ext>
            </a:extLst>
          </p:cNvPr>
          <p:cNvSpPr txBox="1">
            <a:spLocks/>
          </p:cNvSpPr>
          <p:nvPr/>
        </p:nvSpPr>
        <p:spPr>
          <a:xfrm>
            <a:off x="2095500" y="1825625"/>
            <a:ext cx="8001000" cy="4351338"/>
          </a:xfrm>
          <a:prstGeom prst="rect">
            <a:avLst/>
          </a:prstGeom>
          <a:ln>
            <a:solidFill>
              <a:srgbClr val="00A9B7"/>
            </a:solidFill>
          </a:ln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Student: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automatically called after object creation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grade):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.age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age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.grade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grade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 student object with constructor values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new_student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Student(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altLang="zh-CN" kern="100">
              <a:solidFill>
                <a:prstClr val="black"/>
              </a:solidFill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9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E6959-9A21-DF89-C554-5D3E2049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4D416-B8E0-5E68-B25D-76975068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23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E0D84-DA59-C397-A4C0-79E45DD5A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__</a:t>
            </a:r>
            <a:r>
              <a:rPr lang="en-GB" b="1" dirty="0" err="1"/>
              <a:t>init</a:t>
            </a:r>
            <a:r>
              <a:rPr lang="en-GB" b="1" dirty="0"/>
              <a:t>__ </a:t>
            </a:r>
            <a:r>
              <a:rPr lang="en-GB" dirty="0"/>
              <a:t>method in Python is automatically called when you create an object from a class.</a:t>
            </a:r>
          </a:p>
        </p:txBody>
      </p:sp>
    </p:spTree>
    <p:extLst>
      <p:ext uri="{BB962C8B-B14F-4D97-AF65-F5344CB8AC3E}">
        <p14:creationId xmlns:p14="http://schemas.microsoft.com/office/powerpoint/2010/main" val="92969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17DE-E3E6-2B45-63C1-F5544139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9300" cy="1325563"/>
          </a:xfrm>
        </p:spPr>
        <p:txBody>
          <a:bodyPr/>
          <a:lstStyle/>
          <a:p>
            <a:r>
              <a:rPr lang="en-GB"/>
              <a:t>Instance Variables: Object-specific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4FB3F-15A3-9D94-0425-33BDDC46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1300"/>
            <a:ext cx="11049000" cy="4876949"/>
          </a:xfrm>
        </p:spPr>
        <p:txBody>
          <a:bodyPr>
            <a:normAutofit/>
          </a:bodyPr>
          <a:lstStyle/>
          <a:p>
            <a:pPr marR="0" lvl="0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There are other types of </a:t>
            </a:r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variables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, for example local variables in methods or class variables. We explore those at a later stage.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Instance Variables: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Variables associated with individual objects.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Each object can have its own unique instance variables.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Defined within methods or the constructor.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Store data specific to each object.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Accessing Instance Variables: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Use dot notation (</a:t>
            </a:r>
            <a:r>
              <a:rPr lang="en-GB" altLang="zh-CN" sz="1800" b="0" i="0" u="none" strike="noStrike" kern="100" baseline="0" err="1">
                <a:solidFill>
                  <a:prstClr val="black"/>
                </a:solidFill>
                <a:latin typeface="+mn-ea"/>
              </a:rPr>
              <a:t>object.variable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) to access instance variables.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Modify instance variables directly to update object data.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1D7EB-F47A-0825-F3A2-E09AF3AE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49758-F9BF-114D-4D79-306B1DF9AF6D}"/>
              </a:ext>
            </a:extLst>
          </p:cNvPr>
          <p:cNvSpPr txBox="1"/>
          <p:nvPr/>
        </p:nvSpPr>
        <p:spPr>
          <a:xfrm>
            <a:off x="7632700" y="2527300"/>
            <a:ext cx="40005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latin typeface="+mn-ea"/>
              </a:rPr>
              <a:t>Benefits: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Allows each object to store its own distinct data.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Objects of the same class can have different instance variable values.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Supports data uniqueness and individuality for each object.</a:t>
            </a:r>
          </a:p>
          <a:p>
            <a:endParaRPr lang="en-GB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242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5456-F5C0-5D5C-6B7F-517A0EA1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Instance Variables: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89390-187E-7AC4-36BE-CDCA707F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B0849D-6108-C5C4-6289-1194A682A714}"/>
              </a:ext>
            </a:extLst>
          </p:cNvPr>
          <p:cNvSpPr txBox="1">
            <a:spLocks/>
          </p:cNvSpPr>
          <p:nvPr/>
        </p:nvSpPr>
        <p:spPr>
          <a:xfrm>
            <a:off x="2330450" y="1825625"/>
            <a:ext cx="7531100" cy="4351338"/>
          </a:xfrm>
          <a:prstGeom prst="rect">
            <a:avLst/>
          </a:prstGeom>
          <a:ln>
            <a:solidFill>
              <a:srgbClr val="00A9B7"/>
            </a:solidFill>
          </a:ln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Book: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 err="1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author):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.title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title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err="1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 err="1">
                <a:latin typeface="Consolas" panose="020B0609020204030204" pitchFamily="49" charset="0"/>
                <a:cs typeface="Consolas" panose="020B0609020204030204" pitchFamily="49" charset="0"/>
              </a:rPr>
              <a:t>.author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= author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book objects with unique instance variables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book1 = Book(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"Python Programming"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 Smith"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book2 = Book(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"Intro to Java"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"Jane Doe"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(book1.title)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Output: Python Programming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(book2.author)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Output: Jane Doe</a:t>
            </a:r>
            <a:endParaRPr lang="en-GB" altLang="zh-CN" kern="100">
              <a:solidFill>
                <a:prstClr val="black"/>
              </a:solidFill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81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1B8-5FD7-C874-4416-BB020483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Methods: Functions in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F581E-1367-F811-5DF5-C1E26467F4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Methods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 are functions defined within a class.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Methods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 define the behaviour or actions of objects.</a:t>
            </a:r>
          </a:p>
          <a:p>
            <a:pPr marR="0" lvl="0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Use </a:t>
            </a:r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methods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 to perform operations on object data.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Defining Methods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Define methods </a:t>
            </a:r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within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 the class body.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Methods accept </a:t>
            </a:r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self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 as the first parameter (refers to the object itself).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99951-5233-8F78-2B57-6E31A23D31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latin typeface="+mn-ea"/>
              </a:rPr>
              <a:t>Calling Methods: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Use dot notation (</a:t>
            </a:r>
            <a:r>
              <a:rPr lang="en-GB" altLang="zh-CN" sz="1600" b="0" i="0" u="none" strike="noStrike" kern="100" baseline="0" err="1">
                <a:solidFill>
                  <a:prstClr val="black"/>
                </a:solidFill>
                <a:latin typeface="+mn-ea"/>
              </a:rPr>
              <a:t>object.method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()) to call methods.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Methods operate on the object's attributes.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latin typeface="+mn-ea"/>
              </a:rPr>
              <a:t>Benefits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Methods provide a way to define and encapsulate behaviour.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Methods interact with object data to perform tasks or calculations.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latin typeface="+mn-ea"/>
              </a:rPr>
              <a:t>Objects of the same class share the same methods, but they operate on their specific data.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B34D3-BD92-7368-41FE-A5C4F821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26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1B5DDE-EA35-3069-5FA2-8C48E98836F4}"/>
              </a:ext>
            </a:extLst>
          </p:cNvPr>
          <p:cNvCxnSpPr/>
          <p:nvPr/>
        </p:nvCxnSpPr>
        <p:spPr>
          <a:xfrm>
            <a:off x="6019800" y="1825625"/>
            <a:ext cx="0" cy="411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4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0374-B741-65E0-CCAA-C2C8F52D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DD2D-AA07-B0BC-A01D-196E3C52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BA36AB-C2E0-E803-0317-C23CC25FF0F1}"/>
              </a:ext>
            </a:extLst>
          </p:cNvPr>
          <p:cNvSpPr txBox="1">
            <a:spLocks/>
          </p:cNvSpPr>
          <p:nvPr/>
        </p:nvSpPr>
        <p:spPr>
          <a:xfrm>
            <a:off x="2508250" y="1825625"/>
            <a:ext cx="7175500" cy="4351338"/>
          </a:xfrm>
          <a:prstGeom prst="rect">
            <a:avLst/>
          </a:prstGeom>
          <a:ln>
            <a:solidFill>
              <a:srgbClr val="00A9B7"/>
            </a:solidFill>
          </a:ln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Rectangle: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height):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.width = width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.height = height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calculate_area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.width *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.height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rectangle object and calling methods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rect = Rectangle(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area = rect.calculate_area()</a:t>
            </a:r>
            <a:endParaRPr lang="en-GB" altLang="zh-CN" kern="100">
              <a:solidFill>
                <a:prstClr val="black"/>
              </a:solidFill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3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E4DC-2EB8-C87A-67B0-E8CFCD59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Objects and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24E35-7913-5822-4912-DD5B8A9D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latin typeface="+mn-ea"/>
              </a:rPr>
              <a:t>Classes define blueprints for creating objects.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latin typeface="+mn-ea"/>
              </a:rPr>
              <a:t>Objects are instances of a class and hold data and behaviour.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latin typeface="+mn-ea"/>
              </a:rPr>
              <a:t>Classes encapsulate data and methods, enhancing code organization and reusability.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4DF4A-9A6D-FF26-C7D8-60488FF8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844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3444-7C46-C480-94D5-641F5E8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Writing Your First Python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5567-7BFB-9950-759C-6CB34B80EC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buFont typeface="+mj-lt"/>
              <a:buAutoNum type="arabicPeriod"/>
            </a:pP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Defining a Class: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Use the class keyword followed by the class name.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Begin the class body with a colon.</a:t>
            </a:r>
          </a:p>
          <a:p>
            <a:pPr marL="342900" marR="0" lvl="0" indent="-342900" rtl="0">
              <a:buFont typeface="+mj-lt"/>
              <a:buAutoNum type="arabicPeriod"/>
            </a:pP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Adding Attributes: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Define attributes inside the class body.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Attributes store data specific to each object.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EB833-00BA-AD53-807D-B1062F6414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buFont typeface="+mj-lt"/>
              <a:buAutoNum type="arabicPeriod" startAt="3"/>
            </a:pP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Creating Objects: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Instantiate objects using the class name followed by parentheses.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Assign attribute values using dot notation.</a:t>
            </a:r>
          </a:p>
          <a:p>
            <a:pPr marL="342900" marR="0" lvl="0" indent="-342900" rtl="0">
              <a:buFont typeface="+mj-lt"/>
              <a:buAutoNum type="arabicPeriod" startAt="3"/>
            </a:pP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Calling Methods: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Use dot notation (</a:t>
            </a:r>
            <a:r>
              <a:rPr lang="en-GB" altLang="zh-CN" sz="1800" b="0" i="0" u="none" strike="noStrike" kern="100" baseline="0" err="1">
                <a:solidFill>
                  <a:prstClr val="black"/>
                </a:solidFill>
                <a:latin typeface="+mn-ea"/>
              </a:rPr>
              <a:t>object.method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()) to call methods.</a:t>
            </a:r>
          </a:p>
          <a:p>
            <a:pPr lvl="1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Methods operate on the object's attributes.</a:t>
            </a:r>
            <a:endParaRPr lang="en-GB" sz="1800">
              <a:latin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DFA66-967B-B24E-9304-882DFA2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29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8EA231-69D3-FEFB-19EA-AD790F3A1E88}"/>
              </a:ext>
            </a:extLst>
          </p:cNvPr>
          <p:cNvCxnSpPr/>
          <p:nvPr/>
        </p:nvCxnSpPr>
        <p:spPr>
          <a:xfrm>
            <a:off x="6019800" y="1825625"/>
            <a:ext cx="0" cy="411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36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6AE5-6185-1FCD-ABD4-D0686B1A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First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BB6C-A662-4E76-DEA5-627128364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you have any questions for me after having done your first lab?</a:t>
            </a:r>
          </a:p>
          <a:p>
            <a:r>
              <a:rPr lang="en-GB" b="1" dirty="0"/>
              <a:t>Frequently</a:t>
            </a:r>
            <a:r>
              <a:rPr lang="en-GB" dirty="0"/>
              <a:t> asked: Do I have to be physically in the lab? I could just upload the submission from home.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040E-A993-9C7B-F110-624A3CF6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914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FD3B-6120-7758-896E-7E9F2A29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Your First Python Class: Writing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337F-AC18-F7D1-4552-14250476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30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98A1BA-F884-4454-B62F-F6FAA4E3F51F}"/>
              </a:ext>
            </a:extLst>
          </p:cNvPr>
          <p:cNvSpPr txBox="1">
            <a:spLocks/>
          </p:cNvSpPr>
          <p:nvPr/>
        </p:nvSpPr>
        <p:spPr>
          <a:xfrm>
            <a:off x="3632200" y="1825625"/>
            <a:ext cx="4927600" cy="4351338"/>
          </a:xfrm>
          <a:prstGeom prst="rect">
            <a:avLst/>
          </a:prstGeom>
          <a:ln>
            <a:solidFill>
              <a:srgbClr val="00A9B7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Dog: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breed = 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bark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"Woof!"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 dog object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my_dog = Dog()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my_dog.breed = 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"Labrador"</a:t>
            </a:r>
            <a:b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my_dog.bark()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Output: Woof!</a:t>
            </a:r>
            <a:endParaRPr lang="en-GB" altLang="zh-CN" kern="100">
              <a:solidFill>
                <a:prstClr val="black"/>
              </a:solidFill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89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3D97-9453-CA3D-F7F3-206210C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Objects and Instantiation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356E9-3C17-D18F-25E1-A699B352E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Instantiation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The process of creating an instance (object) from a class.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Creates a unique copy of the class blueprint.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Creating Objects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Use the class name followed by parentheses.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Objects can be created with or without constructor arguments.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578979-82F3-21ED-AF01-F90D11E071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Accessing Attributes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Use dot notation (</a:t>
            </a:r>
            <a:r>
              <a:rPr lang="en-GB" altLang="zh-CN" sz="1800" b="0" i="0" u="none" strike="noStrike" kern="100" baseline="0" err="1">
                <a:solidFill>
                  <a:prstClr val="black"/>
                </a:solidFill>
                <a:latin typeface="+mn-ea"/>
              </a:rPr>
              <a:t>object.attribute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) to access object attributes.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Modify attributes directly to update object data.</a:t>
            </a:r>
          </a:p>
          <a:p>
            <a:pPr marR="0" lvl="0" rtl="0"/>
            <a:r>
              <a:rPr lang="en-GB" altLang="zh-CN" sz="1800" b="1" i="0" u="none" strike="noStrike" kern="100" baseline="0">
                <a:solidFill>
                  <a:prstClr val="black"/>
                </a:solidFill>
                <a:latin typeface="+mn-ea"/>
              </a:rPr>
              <a:t>Creating Objects Dynamically</a:t>
            </a:r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: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Objects can be created during program execution based on conditions or loops.</a:t>
            </a:r>
          </a:p>
          <a:p>
            <a:pPr marR="0" lvl="1" rtl="0"/>
            <a:r>
              <a:rPr lang="en-GB" altLang="zh-CN" sz="1800" b="0" i="0" u="none" strike="noStrike" kern="100" baseline="0">
                <a:solidFill>
                  <a:prstClr val="black"/>
                </a:solidFill>
                <a:latin typeface="+mn-ea"/>
              </a:rPr>
              <a:t>Enhances flexibility and adaptability of your code.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86236-BC40-EF4B-C745-DD74AC8D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31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741F30-4763-BC09-F28A-C00C00AC5A09}"/>
              </a:ext>
            </a:extLst>
          </p:cNvPr>
          <p:cNvCxnSpPr/>
          <p:nvPr/>
        </p:nvCxnSpPr>
        <p:spPr>
          <a:xfrm>
            <a:off x="6019800" y="1825625"/>
            <a:ext cx="0" cy="411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5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6DF9-B120-7422-CE81-020F8085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Object Creation and Instantiation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7F9C2-0335-6C15-4F8F-BDF37480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32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F45E1AB-CBA1-5B3D-F1A7-0E0D9AE14963}"/>
              </a:ext>
            </a:extLst>
          </p:cNvPr>
          <p:cNvSpPr txBox="1">
            <a:spLocks/>
          </p:cNvSpPr>
          <p:nvPr/>
        </p:nvSpPr>
        <p:spPr>
          <a:xfrm>
            <a:off x="3162300" y="1825625"/>
            <a:ext cx="5867400" cy="4351338"/>
          </a:xfrm>
          <a:prstGeom prst="rect">
            <a:avLst/>
          </a:prstGeom>
          <a:ln>
            <a:solidFill>
              <a:srgbClr val="00A9B7"/>
            </a:solidFill>
          </a:ln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Car: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model):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.make = make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.model = model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car objects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car1 = Car(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"Toyota"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"Camry"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car2 = Car(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"Honda"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"Civic"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(car1.make)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Output: Toyota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(car2.model)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Output: Civic</a:t>
            </a:r>
            <a:endParaRPr lang="en-GB" altLang="zh-CN" kern="100">
              <a:solidFill>
                <a:prstClr val="black"/>
              </a:solidFill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40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0C91-1692-BA8E-D455-1C709BFB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Instance?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1A464-6F32-D015-1697-C660C90B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/>
              <a:t>An instance of a class is like a copy or a version of a blueprint.</a:t>
            </a:r>
          </a:p>
          <a:p>
            <a:r>
              <a:rPr lang="en-GB" sz="2000"/>
              <a:t>It's a way to create a specific thing from a general plan.</a:t>
            </a:r>
          </a:p>
          <a:p>
            <a:r>
              <a:rPr lang="en-GB" sz="2000"/>
              <a:t>Each instance can have its own unique characteristics.</a:t>
            </a:r>
          </a:p>
          <a:p>
            <a:r>
              <a:rPr lang="en-GB" sz="2000"/>
              <a:t>Instances help us work with specific data and actions related to a class.</a:t>
            </a:r>
          </a:p>
          <a:p>
            <a:r>
              <a:rPr lang="en-GB" sz="2000" b="1"/>
              <a:t>Example Pets</a:t>
            </a:r>
            <a:r>
              <a:rPr lang="en-GB" sz="2000"/>
              <a:t>: Your pet, for example your dog or your cat, can be thought of as an instance of a “Pet” class. Each one of your pets has a name, breed, age, and personality, but they all fall under the broader category of “Pets”.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8091C-4A95-9E06-91C3-E87A15EC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59537D-2788-9FDC-DDE3-4092AD3E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6A2B1-ECA4-A85A-225D-4C20DA14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BEF35-0719-9C17-8F19-05FF2BC268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In Python, objects are instances of classes, and you create objects by calling the class as if it were a function.</a:t>
            </a:r>
          </a:p>
        </p:txBody>
      </p:sp>
    </p:spTree>
    <p:extLst>
      <p:ext uri="{BB962C8B-B14F-4D97-AF65-F5344CB8AC3E}">
        <p14:creationId xmlns:p14="http://schemas.microsoft.com/office/powerpoint/2010/main" val="1734941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BE52-D663-CE79-FDDA-7A111C07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Accessing Attributes and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96B6E-2026-E238-AA59-38114130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10909300" cy="4351338"/>
          </a:xfrm>
        </p:spPr>
        <p:txBody>
          <a:bodyPr>
            <a:normAutofit/>
          </a:bodyPr>
          <a:lstStyle/>
          <a:p>
            <a:pPr marR="0" lvl="0" rtl="0"/>
            <a:r>
              <a:rPr lang="en-GB" altLang="zh-CN" sz="2400" b="1" i="0" u="none" strike="noStrike" kern="100" baseline="0">
                <a:solidFill>
                  <a:prstClr val="black"/>
                </a:solidFill>
                <a:latin typeface="+mn-ea"/>
              </a:rPr>
              <a:t>Accessing Attributes:</a:t>
            </a:r>
          </a:p>
          <a:p>
            <a:pPr marR="0" lvl="1" rtl="0"/>
            <a:r>
              <a:rPr lang="en-GB" altLang="zh-CN" sz="2400" b="0" i="0" u="none" strike="noStrike" kern="100" baseline="0">
                <a:solidFill>
                  <a:prstClr val="black"/>
                </a:solidFill>
                <a:latin typeface="+mn-ea"/>
              </a:rPr>
              <a:t>Use dot notation (</a:t>
            </a:r>
            <a:r>
              <a:rPr lang="en-GB" altLang="zh-CN" sz="2400" b="0" i="0" u="none" strike="noStrike" kern="100" baseline="0" err="1">
                <a:solidFill>
                  <a:prstClr val="black"/>
                </a:solidFill>
                <a:latin typeface="+mn-ea"/>
              </a:rPr>
              <a:t>object.attribute</a:t>
            </a:r>
            <a:r>
              <a:rPr lang="en-GB" altLang="zh-CN" sz="2400" b="0" i="0" u="none" strike="noStrike" kern="100" baseline="0">
                <a:solidFill>
                  <a:prstClr val="black"/>
                </a:solidFill>
                <a:latin typeface="+mn-ea"/>
              </a:rPr>
              <a:t>) to access object attributes.</a:t>
            </a:r>
          </a:p>
          <a:p>
            <a:pPr marR="0" lvl="1" rtl="0"/>
            <a:r>
              <a:rPr lang="en-GB" altLang="zh-CN" sz="2400" b="0" i="0" u="none" strike="noStrike" kern="100" baseline="0">
                <a:solidFill>
                  <a:prstClr val="black"/>
                </a:solidFill>
                <a:latin typeface="+mn-ea"/>
              </a:rPr>
              <a:t>Attributes store data specific to each object.</a:t>
            </a:r>
          </a:p>
          <a:p>
            <a:pPr marR="0" lvl="1" rtl="0"/>
            <a:r>
              <a:rPr lang="en-GB" altLang="zh-CN" sz="2400" b="0" i="0" u="none" strike="noStrike" kern="100" baseline="0">
                <a:solidFill>
                  <a:prstClr val="black"/>
                </a:solidFill>
                <a:latin typeface="+mn-ea"/>
              </a:rPr>
              <a:t>Attributes can be read or modified.</a:t>
            </a:r>
          </a:p>
          <a:p>
            <a:pPr marR="0" lvl="0" rtl="0"/>
            <a:r>
              <a:rPr lang="en-GB" altLang="zh-CN" sz="2400" b="1" i="0" u="none" strike="noStrike" kern="100" baseline="0">
                <a:solidFill>
                  <a:prstClr val="black"/>
                </a:solidFill>
                <a:latin typeface="+mn-ea"/>
              </a:rPr>
              <a:t>Accessing Methods:</a:t>
            </a:r>
          </a:p>
          <a:p>
            <a:pPr marR="0" lvl="1" rtl="0"/>
            <a:r>
              <a:rPr lang="en-GB" altLang="zh-CN" sz="2400" b="0" i="0" u="none" strike="noStrike" kern="100" baseline="0">
                <a:solidFill>
                  <a:prstClr val="black"/>
                </a:solidFill>
                <a:latin typeface="+mn-ea"/>
              </a:rPr>
              <a:t>Use dot notation (</a:t>
            </a:r>
            <a:r>
              <a:rPr lang="en-GB" altLang="zh-CN" sz="2400" b="0" i="0" u="none" strike="noStrike" kern="100" baseline="0" err="1">
                <a:solidFill>
                  <a:prstClr val="black"/>
                </a:solidFill>
                <a:latin typeface="+mn-ea"/>
              </a:rPr>
              <a:t>object.method</a:t>
            </a:r>
            <a:r>
              <a:rPr lang="en-GB" altLang="zh-CN" sz="2400" b="0" i="0" u="none" strike="noStrike" kern="100" baseline="0">
                <a:solidFill>
                  <a:prstClr val="black"/>
                </a:solidFill>
                <a:latin typeface="+mn-ea"/>
              </a:rPr>
              <a:t>()) to call object methods.</a:t>
            </a:r>
          </a:p>
          <a:p>
            <a:pPr marR="0" lvl="1" rtl="0"/>
            <a:r>
              <a:rPr lang="en-GB" altLang="zh-CN" sz="2400" b="0" i="0" u="none" strike="noStrike" kern="100" baseline="0">
                <a:solidFill>
                  <a:prstClr val="black"/>
                </a:solidFill>
                <a:latin typeface="+mn-ea"/>
              </a:rPr>
              <a:t>Methods define behaviour and actions of objects.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819FF-C3E6-7975-FB90-FB6CB1A6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8A20-8D46-DFAB-30D7-29EEFB37F909}"/>
              </a:ext>
            </a:extLst>
          </p:cNvPr>
          <p:cNvSpPr txBox="1"/>
          <p:nvPr/>
        </p:nvSpPr>
        <p:spPr>
          <a:xfrm>
            <a:off x="8610600" y="2828716"/>
            <a:ext cx="34671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R="0" lvl="0" rtl="0"/>
            <a:r>
              <a:rPr lang="en-GB" altLang="zh-CN" b="1" i="0" u="none" strike="noStrike" kern="100" baseline="0">
                <a:solidFill>
                  <a:prstClr val="black"/>
                </a:solidFill>
                <a:latin typeface="+mn-ea"/>
              </a:rPr>
              <a:t>Benefits: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b="0" i="0" u="none" strike="noStrike" kern="100" baseline="0">
                <a:solidFill>
                  <a:prstClr val="black"/>
                </a:solidFill>
                <a:latin typeface="+mn-ea"/>
              </a:rPr>
              <a:t>Objects encapsulate data and behaviour.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b="0" i="0" u="none" strike="noStrike" kern="100" baseline="0">
                <a:solidFill>
                  <a:prstClr val="black"/>
                </a:solidFill>
                <a:latin typeface="+mn-ea"/>
              </a:rPr>
              <a:t>Dot notation provides a clear way to interact with object attributes and methods.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b="0" i="0" u="none" strike="noStrike" kern="100" baseline="0">
                <a:solidFill>
                  <a:prstClr val="black"/>
                </a:solidFill>
                <a:latin typeface="+mn-ea"/>
              </a:rPr>
              <a:t>Enables effective manipulation and communication with objects.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54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5240-1D8B-8E1F-5828-1865E196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Accessing Attributes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2EC2-3170-9B76-5062-BE1C4605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EEF5BB9-BC7A-7A72-9BE9-9FF2B5282E51}"/>
              </a:ext>
            </a:extLst>
          </p:cNvPr>
          <p:cNvSpPr txBox="1">
            <a:spLocks/>
          </p:cNvSpPr>
          <p:nvPr/>
        </p:nvSpPr>
        <p:spPr>
          <a:xfrm>
            <a:off x="2609850" y="1825625"/>
            <a:ext cx="6972300" cy="4351338"/>
          </a:xfrm>
          <a:prstGeom prst="rect">
            <a:avLst/>
          </a:prstGeom>
          <a:ln>
            <a:solidFill>
              <a:srgbClr val="00A9B7"/>
            </a:solidFill>
          </a:ln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Person: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B200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age):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.name = name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.age = age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f"Hello, my name is 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94558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.name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a person object and accessing attributes/methods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person = Person(</a:t>
            </a:r>
            <a:r>
              <a:rPr lang="en-GB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"Alice"</a:t>
            </a:r>
            <a:r>
              <a:rPr lang="en-GB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(person.age)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Output: 25</a:t>
            </a:r>
            <a:b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person.greet()  </a:t>
            </a:r>
            <a:r>
              <a:rPr lang="en-GB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Output: Hello, my name is Alice.</a:t>
            </a:r>
            <a:endParaRPr lang="en-GB" altLang="zh-CN" kern="100">
              <a:solidFill>
                <a:prstClr val="black"/>
              </a:solidFill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73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7F67-6FD1-DEB1-3F2D-931A534E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Theory to Practice: Homework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1D085-2192-C4DE-D34F-E346DE85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5625"/>
            <a:ext cx="10871200" cy="4351338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en-GB" altLang="zh-CN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Practical Implementation: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Apply the concepts of classes and objects in real-world scenarios.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Create classes that mirror real-world entities or abstract concepts.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Example: Creating a </a:t>
            </a:r>
            <a:r>
              <a:rPr lang="en-GB" altLang="zh-CN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BankAccount</a:t>
            </a: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Class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Define attributes like </a:t>
            </a:r>
            <a:r>
              <a:rPr lang="en-GB" altLang="zh-CN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account_number</a:t>
            </a: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, balance, and </a:t>
            </a:r>
            <a:r>
              <a:rPr lang="en-GB" altLang="zh-CN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owner_name</a:t>
            </a: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.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Implement methods like deposit, withdraw, and </a:t>
            </a:r>
            <a:r>
              <a:rPr lang="en-GB" altLang="zh-CN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get_balance</a:t>
            </a: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.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Example: Using the </a:t>
            </a:r>
            <a:r>
              <a:rPr lang="en-GB" altLang="zh-CN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BankAccount</a:t>
            </a: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Class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Instantiate objects of the </a:t>
            </a:r>
            <a:r>
              <a:rPr lang="en-GB" altLang="zh-CN" b="0" i="0" u="none" strike="noStrike" kern="100" baseline="0" err="1">
                <a:solidFill>
                  <a:prstClr val="black"/>
                </a:solidFill>
                <a:ea typeface="DengXian Light" panose="02010600030101010101" pitchFamily="2" charset="-122"/>
              </a:rPr>
              <a:t>BankAccount</a:t>
            </a: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class for individual customers.</a:t>
            </a:r>
          </a:p>
          <a:p>
            <a:pPr marR="0" lvl="1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Access methods to manage account transactions.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BA830-0565-B93C-45EA-44392CB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E853-DD69-C452-AB20-6A0CDD3222CB}"/>
              </a:ext>
            </a:extLst>
          </p:cNvPr>
          <p:cNvSpPr txBox="1"/>
          <p:nvPr/>
        </p:nvSpPr>
        <p:spPr>
          <a:xfrm>
            <a:off x="9207500" y="2159000"/>
            <a:ext cx="28829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R="0" lvl="0" rtl="0"/>
            <a:r>
              <a:rPr lang="en-GB" altLang="zh-CN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Benefits: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Transforms abstract concepts into tangible programming structures.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Enhances code organization and reusability.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Prepares you for more complex programming challenges.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51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75C5-05AD-936A-2260-3C654BBF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of 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8AA2-D9A2-CAB4-9EF2-2968A22E3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5" y="1677988"/>
            <a:ext cx="5867395" cy="4486275"/>
          </a:xfrm>
        </p:spPr>
        <p:txBody>
          <a:bodyPr>
            <a:noAutofit/>
          </a:bodyPr>
          <a:lstStyle/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Code Organization: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Organizes code into modular and reusable units (classes).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Promotes easier maintenance and debugging.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Reusability: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Encourages the creation of reusable class blueprints.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Reduces redundant coding and saves time.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Abstraction: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Represents real-world entities with objects and classes.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Simplifies complex systems by focusing on essential details.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CC78E8-115E-169A-D4AC-0D0814CF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676400"/>
            <a:ext cx="5867391" cy="4665663"/>
          </a:xfrm>
        </p:spPr>
        <p:txBody>
          <a:bodyPr>
            <a:noAutofit/>
          </a:bodyPr>
          <a:lstStyle/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Encapsulation: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Hides implementation details from the user.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Provides controlled access to attributes and methods.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Inheritance: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Facilitates code reuse and specialization through inheritance.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Supports building classes based on existing ones.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Polymorphism: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Enables the use of different classes through a common interface.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Enhances flexibility and adaptability.</a:t>
            </a:r>
            <a:endParaRPr lang="en-GB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C65BB-D10F-4E31-F13A-55E83DFB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38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1508D0-8CCD-A29E-791E-F07045EEB45B}"/>
              </a:ext>
            </a:extLst>
          </p:cNvPr>
          <p:cNvCxnSpPr/>
          <p:nvPr/>
        </p:nvCxnSpPr>
        <p:spPr>
          <a:xfrm>
            <a:off x="6019800" y="1825625"/>
            <a:ext cx="0" cy="411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88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B891-3D0D-214F-2444-592EE1D0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Accept More Lines of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610B6-C443-E8DE-2491-84FE1332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emphasizes readability, maintainability, and extensibility.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The initial investment in writing more code yields long-term benefits.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Improved code quality leads to fewer bugs and faster development.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Procedural code may be shorter initially, but OOP offers better structure.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allows handling complex systems with manageable code.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introduces a structured approach to programming.</a:t>
            </a:r>
          </a:p>
          <a:p>
            <a:pPr marR="0" lvl="0" rtl="0"/>
            <a:r>
              <a:rPr lang="en-GB" altLang="zh-CN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The investment in well-structured code pays off in the long run.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FE2B7-05A5-611B-0DB9-00C4F864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2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D8A6-1A6E-2810-EA55-B4567CAF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One</a:t>
            </a:r>
            <a:r>
              <a:rPr lang="en-GB" dirty="0"/>
              <a:t> </a:t>
            </a:r>
            <a:r>
              <a:rPr lang="en-GB" dirty="0" err="1"/>
              <a:t>Pycharm</a:t>
            </a:r>
            <a:r>
              <a:rPr lang="en-GB" dirty="0"/>
              <a:t> project folder for all of your semester 1 Python files.</a:t>
            </a:r>
          </a:p>
          <a:p>
            <a:r>
              <a:rPr lang="en-GB" dirty="0"/>
              <a:t>Python version 3.12. (Link to Python and </a:t>
            </a:r>
            <a:r>
              <a:rPr lang="en-GB" dirty="0" err="1"/>
              <a:t>Pycharm</a:t>
            </a:r>
            <a:r>
              <a:rPr lang="en-GB" dirty="0"/>
              <a:t> download is in the week 1 Brightspace area.)</a:t>
            </a:r>
          </a:p>
          <a:p>
            <a:r>
              <a:rPr lang="en-GB" dirty="0"/>
              <a:t>Basic syntax, see cheat sheet.</a:t>
            </a:r>
          </a:p>
          <a:p>
            <a:r>
              <a:rPr lang="en-GB" dirty="0"/>
              <a:t>Remember about the revision quiz.</a:t>
            </a:r>
          </a:p>
          <a:p>
            <a:r>
              <a:rPr lang="en-GB" b="1" dirty="0"/>
              <a:t>Every week we are going to discuss the solution of the lab exercise and revise key concepts at the beginning of the lecture</a:t>
            </a:r>
            <a:r>
              <a:rPr lang="en-GB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E00DB-130B-2237-2637-5272A7CB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3018E-1B92-89EB-3039-707ED6B1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236347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68C-F10F-3D6E-E9D5-FBD2C46F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Comparing OOP and Procedural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F80BA-58F0-5121-801C-B61520A48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27163"/>
            <a:ext cx="5157787" cy="823912"/>
          </a:xfrm>
        </p:spPr>
        <p:txBody>
          <a:bodyPr/>
          <a:lstStyle/>
          <a:p>
            <a:r>
              <a:rPr lang="en-GB"/>
              <a:t>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9FFED-BDF7-52EF-A878-FE192D918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51075"/>
            <a:ext cx="5157787" cy="3684588"/>
          </a:xfrm>
        </p:spPr>
        <p:txBody>
          <a:bodyPr>
            <a:noAutofit/>
          </a:bodyPr>
          <a:lstStyle/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focuses on organizing code around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objects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and data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combines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data (attributes) and behaviour (methods) in classes.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promotes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reusability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through class inheritance.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uses encapsulation to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hide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implementation details.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OOP: Data and methods are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bundled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together in objects.</a:t>
            </a:r>
          </a:p>
          <a:p>
            <a:endParaRPr lang="en-GB" altLang="zh-CN" sz="1600" b="0" i="0" u="none" strike="noStrike" kern="100" baseline="0">
              <a:solidFill>
                <a:prstClr val="black"/>
              </a:solidFill>
              <a:ea typeface="DengXian Light" panose="02010600030101010101" pitchFamily="2" charset="-122"/>
            </a:endParaRPr>
          </a:p>
          <a:p>
            <a:endParaRPr lang="en-GB" altLang="zh-CN" sz="1600" b="0" i="0" u="none" strike="noStrike" kern="100" baseline="0">
              <a:solidFill>
                <a:prstClr val="black"/>
              </a:solidFill>
              <a:ea typeface="DengXian Light" panose="02010600030101010101" pitchFamily="2" charset="-122"/>
            </a:endParaRPr>
          </a:p>
          <a:p>
            <a:endParaRPr lang="en-GB" altLang="zh-CN" sz="1600" b="0" i="0" u="none" strike="noStrike" kern="100" baseline="0">
              <a:solidFill>
                <a:prstClr val="black"/>
              </a:solidFill>
              <a:ea typeface="DengXian Light" panose="02010600030101010101" pitchFamily="2" charset="-122"/>
            </a:endParaRPr>
          </a:p>
          <a:p>
            <a:endParaRPr lang="en-GB" sz="1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958FA-C88C-E544-C25E-6376C9222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27163"/>
            <a:ext cx="5183188" cy="823912"/>
          </a:xfrm>
        </p:spPr>
        <p:txBody>
          <a:bodyPr/>
          <a:lstStyle/>
          <a:p>
            <a:r>
              <a:rPr lang="en-GB"/>
              <a:t>Procedural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F40AE6-BF79-D6CA-7418-6067CA41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251075"/>
            <a:ext cx="5537189" cy="3684588"/>
          </a:xfrm>
        </p:spPr>
        <p:txBody>
          <a:bodyPr>
            <a:noAutofit/>
          </a:bodyPr>
          <a:lstStyle/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Procedural programming focuses on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sequences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of instructions.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Procedural programming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separates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data and functions.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Procedural programming may involve code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duplication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Procedural programming may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expose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internal details.</a:t>
            </a:r>
          </a:p>
          <a:p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Procedural: Data is </a:t>
            </a:r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separate</a:t>
            </a:r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 from functions that operate on it.</a:t>
            </a:r>
          </a:p>
          <a:p>
            <a:endParaRPr lang="en-GB" altLang="zh-CN" sz="1600" b="0" i="0" u="none" strike="noStrike" kern="100" baseline="0">
              <a:solidFill>
                <a:prstClr val="black"/>
              </a:solidFill>
              <a:ea typeface="DengXian Light" panose="02010600030101010101" pitchFamily="2" charset="-122"/>
            </a:endParaRPr>
          </a:p>
          <a:p>
            <a:endParaRPr lang="en-GB" altLang="zh-CN" sz="1600" b="0" i="0" u="none" strike="noStrike" kern="100" baseline="0">
              <a:solidFill>
                <a:prstClr val="black"/>
              </a:solidFill>
              <a:ea typeface="DengXian Light" panose="02010600030101010101" pitchFamily="2" charset="-122"/>
            </a:endParaRPr>
          </a:p>
          <a:p>
            <a:endParaRPr lang="en-GB" altLang="zh-CN" sz="1600" b="0" i="0" u="none" strike="noStrike" kern="100" baseline="0">
              <a:solidFill>
                <a:prstClr val="black"/>
              </a:solidFill>
              <a:ea typeface="DengXian Light" panose="02010600030101010101" pitchFamily="2" charset="-122"/>
            </a:endParaRPr>
          </a:p>
          <a:p>
            <a:endParaRPr lang="en-GB" altLang="zh-CN" sz="1600" b="0" i="0" u="none" strike="noStrike" kern="100" baseline="0">
              <a:solidFill>
                <a:prstClr val="black"/>
              </a:solidFill>
              <a:ea typeface="DengXian Light" panose="02010600030101010101" pitchFamily="2" charset="-122"/>
            </a:endParaRPr>
          </a:p>
          <a:p>
            <a:endParaRPr lang="en-GB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5124A-A9CC-9EB9-646E-651F2DF0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40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56C949-FF1E-07D8-0094-74C8D31E9D03}"/>
              </a:ext>
            </a:extLst>
          </p:cNvPr>
          <p:cNvCxnSpPr/>
          <p:nvPr/>
        </p:nvCxnSpPr>
        <p:spPr>
          <a:xfrm>
            <a:off x="6019800" y="1825625"/>
            <a:ext cx="0" cy="411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29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F00F-8234-84AC-6AA7-30F8C8B4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OOP Disadvantages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BF2269-D98C-37EF-57B6-AB7F3935D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008" y="1574800"/>
            <a:ext cx="5765792" cy="4602163"/>
          </a:xfrm>
        </p:spPr>
        <p:txBody>
          <a:bodyPr>
            <a:normAutofit/>
          </a:bodyPr>
          <a:lstStyle/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Learning Curve: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concepts can be complex for beginners to grasp.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Requires understanding new terms and design patterns.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Code Overhead: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code can be longer due to class definitions.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More code might lead to longer development times.</a:t>
            </a:r>
          </a:p>
          <a:p>
            <a:pPr marR="0" lvl="0" rtl="0"/>
            <a:r>
              <a:rPr lang="en-GB" altLang="zh-CN" sz="1600" b="1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Performance Impact: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OOP might introduce some performance overhead.</a:t>
            </a:r>
          </a:p>
          <a:p>
            <a:pPr marR="0" lvl="1" rtl="0"/>
            <a:r>
              <a:rPr lang="en-GB" altLang="zh-CN" sz="1600" b="0" i="0" u="none" strike="noStrike" kern="100" baseline="0">
                <a:solidFill>
                  <a:prstClr val="black"/>
                </a:solidFill>
                <a:ea typeface="DengXian Light" panose="02010600030101010101" pitchFamily="2" charset="-122"/>
              </a:rPr>
              <a:t>Method invocations and object creation can be slower.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DB998E-4ABC-6150-16BE-5470F49C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4800"/>
            <a:ext cx="5765711" cy="4602163"/>
          </a:xfrm>
        </p:spPr>
        <p:txBody>
          <a:bodyPr>
            <a:noAutofit/>
          </a:bodyPr>
          <a:lstStyle/>
          <a:p>
            <a:r>
              <a:rPr lang="en-GB" sz="1600" b="1"/>
              <a:t>Abstraction Complexity:</a:t>
            </a:r>
          </a:p>
          <a:p>
            <a:pPr lvl="1"/>
            <a:r>
              <a:rPr lang="en-GB" sz="1600"/>
              <a:t>Abstraction might lead to overcomplicated designs.</a:t>
            </a:r>
          </a:p>
          <a:p>
            <a:pPr lvl="1"/>
            <a:r>
              <a:rPr lang="en-GB" sz="1600"/>
              <a:t>Balancing abstraction and simplicity can be challenging.</a:t>
            </a:r>
          </a:p>
          <a:p>
            <a:r>
              <a:rPr lang="en-GB" sz="1600" b="1"/>
              <a:t>Limited to Design Choices:</a:t>
            </a:r>
          </a:p>
          <a:p>
            <a:pPr lvl="1"/>
            <a:r>
              <a:rPr lang="en-GB" sz="1600"/>
              <a:t>OOP might not be the best fit for all types of projects.</a:t>
            </a:r>
          </a:p>
          <a:p>
            <a:pPr lvl="1"/>
            <a:r>
              <a:rPr lang="en-GB" sz="1600"/>
              <a:t>Some projects might benefit more from procedural or functional programming.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6B53-375B-BA54-69EC-F5C8FEFD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41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81EBA3-D169-56D4-ECF2-1EC1E44DBA84}"/>
              </a:ext>
            </a:extLst>
          </p:cNvPr>
          <p:cNvCxnSpPr/>
          <p:nvPr/>
        </p:nvCxnSpPr>
        <p:spPr>
          <a:xfrm>
            <a:off x="6019800" y="1825625"/>
            <a:ext cx="0" cy="411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908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570CBB-59CC-6A17-BDC6-4F3F0EB7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 OOP Always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04593C-6CF5-9D95-01E4-707832313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When to Choose Procedural Programming:</a:t>
            </a:r>
          </a:p>
          <a:p>
            <a:pPr lvl="1"/>
            <a:r>
              <a:rPr lang="en-GB"/>
              <a:t>For small, simple scripts or programs.</a:t>
            </a:r>
          </a:p>
          <a:p>
            <a:pPr lvl="1"/>
            <a:r>
              <a:rPr lang="en-GB"/>
              <a:t>When speed and performance are critical.</a:t>
            </a:r>
          </a:p>
          <a:p>
            <a:pPr lvl="1"/>
            <a:r>
              <a:rPr lang="en-GB"/>
              <a:t>Often in domain specific application areas, for example data analytics.</a:t>
            </a:r>
          </a:p>
          <a:p>
            <a:r>
              <a:rPr lang="en-GB" b="1"/>
              <a:t>Choosing the Right Approach:</a:t>
            </a:r>
          </a:p>
          <a:p>
            <a:pPr lvl="1"/>
            <a:r>
              <a:rPr lang="en-GB"/>
              <a:t>Consider the project's complexity, structure, and future requirements.</a:t>
            </a:r>
          </a:p>
          <a:p>
            <a:pPr lvl="1"/>
            <a:r>
              <a:rPr lang="en-GB"/>
              <a:t>Choose the approach that aligns with the project's goals and constraints.</a:t>
            </a:r>
          </a:p>
          <a:p>
            <a:pPr lvl="1"/>
            <a:r>
              <a:rPr lang="en-GB"/>
              <a:t>A goal of this module is that you thoroughly understand the different ways to programme, so that you have the flexibility to work in any environment.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5428-3CCA-9ED4-A2FB-82091DEE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91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7DA437-60DA-54F4-8104-1BED8CEC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6F867-7C67-D255-94AF-AF6C8679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05D88E-26EB-68AA-7F44-4443579447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In Object-Oriented Programming (OOP), objects only contain data (attributes) and cannot have associated actions (methods).</a:t>
            </a:r>
          </a:p>
        </p:txBody>
      </p:sp>
    </p:spTree>
    <p:extLst>
      <p:ext uri="{BB962C8B-B14F-4D97-AF65-F5344CB8AC3E}">
        <p14:creationId xmlns:p14="http://schemas.microsoft.com/office/powerpoint/2010/main" val="417681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132F-166E-E76B-A76F-928B4223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3D4E-F574-0FEB-92F5-E09F7E33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Lots of new terms today; it’s going to be less in the following weeks!</a:t>
            </a:r>
          </a:p>
          <a:p>
            <a:r>
              <a:rPr lang="en-GB"/>
              <a:t>Transition from procedural to OOP introduces a paradigm shift.</a:t>
            </a:r>
          </a:p>
          <a:p>
            <a:r>
              <a:rPr lang="en-GB"/>
              <a:t>We wrote our first classes in Python.</a:t>
            </a:r>
          </a:p>
          <a:p>
            <a:r>
              <a:rPr lang="en-GB"/>
              <a:t>OOP emphasizes classes, objects, attributes, and methods.</a:t>
            </a:r>
          </a:p>
          <a:p>
            <a:r>
              <a:rPr lang="en-GB"/>
              <a:t>Encapsulation hides internal details, promoting data integrity.</a:t>
            </a:r>
          </a:p>
          <a:p>
            <a:r>
              <a:rPr lang="en-GB"/>
              <a:t>Inheritance and polymorphism enhance code reusability and flexibility.</a:t>
            </a:r>
          </a:p>
          <a:p>
            <a:r>
              <a:rPr lang="en-GB"/>
              <a:t>Benefits of OOP include code organization, reusability, and abstraction.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29E2-A1ED-FEE0-E204-6F3B7E68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644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C8AE-93D8-1741-5EB5-76B2D835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Helvetica"/>
              </a:rPr>
              <a:t>Contact Me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036D0-DF57-11D1-F0B6-89B1DC691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Helvetica"/>
              </a:rPr>
              <a:t>Via E-Mail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A788-E941-C76F-FCDD-EC34FBF338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Helvetica"/>
                <a:hlinkClick r:id="rId2"/>
              </a:rPr>
              <a:t>SunderAli.Khowaja@tudublin.ie</a:t>
            </a:r>
            <a:endParaRPr lang="en-US" sz="2400" dirty="0">
              <a:cs typeface="Helvetica"/>
            </a:endParaRPr>
          </a:p>
          <a:p>
            <a:pPr marL="0" indent="0">
              <a:buNone/>
            </a:pPr>
            <a:r>
              <a:rPr lang="en-US" sz="2400" dirty="0">
                <a:cs typeface="Helvetica"/>
              </a:rPr>
              <a:t>Or contact the School Office:</a:t>
            </a:r>
          </a:p>
          <a:p>
            <a:pPr marL="0" indent="0">
              <a:buNone/>
            </a:pPr>
            <a:r>
              <a:rPr lang="en-US" sz="2400" dirty="0">
                <a:cs typeface="Helvetica"/>
                <a:hlinkClick r:id="rId3"/>
              </a:rPr>
              <a:t>school.cs@tudublin.ie</a:t>
            </a:r>
            <a:endParaRPr lang="en-US" sz="2400" dirty="0">
              <a:cs typeface="Helvetica"/>
            </a:endParaRPr>
          </a:p>
          <a:p>
            <a:pPr marL="0" indent="0">
              <a:buNone/>
            </a:pPr>
            <a:endParaRPr lang="en-US" sz="2400" dirty="0">
              <a:cs typeface="Helvetica"/>
            </a:endParaRPr>
          </a:p>
          <a:p>
            <a:endParaRPr lang="en-US" sz="2400" dirty="0">
              <a:cs typeface="Helvetic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23B01-C49C-11EF-3211-AF457CB6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8EF4DD-52CD-C66A-8E15-FB7A49052E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BA0140-3017-7A13-18FF-45889B1DD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78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FAE9-4270-4DEA-A82D-AC8D4ADB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Effectively Change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476D-B635-784A-20F1-1E1CDAEF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Compare to a programming language you are already familiar with; identify similarities and highlight differences, and adapt your coding patterns.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Read quick start guides or watch quick start tutorials.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Explore simple projects.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Join language-specific communities.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A191-8289-EA4F-CA01-63181BF3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1592-0551-10B5-C2EF-DF9B0937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/>
              <a:t>Introduction to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CB3B-3168-D55C-6B88-AD68DCE5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Not a language! Many languages use OOP.</a:t>
            </a:r>
          </a:p>
          <a:p>
            <a:r>
              <a:rPr lang="en-GB"/>
              <a:t>A programming paradigm for organizing and structuring code.</a:t>
            </a:r>
          </a:p>
          <a:p>
            <a:r>
              <a:rPr lang="en-GB"/>
              <a:t>Shifts from focusing on procedures to managing objects.</a:t>
            </a:r>
          </a:p>
          <a:p>
            <a:r>
              <a:rPr lang="en-GB"/>
              <a:t>Provides a more modular and organized approach to programming.</a:t>
            </a:r>
          </a:p>
          <a:p>
            <a:r>
              <a:rPr lang="en-GB"/>
              <a:t>Essential for creating complex and scalable software applications.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3F7EB-BDDF-F428-D06B-011F587A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7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29A8-5470-5B30-CD55-CAC59C5C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Transition from Procedural to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363F-DA5A-CD88-B2AF-1CECCDD7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 procedural programming, code is organized around procedures or functions.</a:t>
            </a:r>
          </a:p>
          <a:p>
            <a:r>
              <a:rPr lang="en-GB" dirty="0"/>
              <a:t>Code can become complex and hard to maintain as it grows.</a:t>
            </a:r>
          </a:p>
          <a:p>
            <a:r>
              <a:rPr lang="en-GB" dirty="0"/>
              <a:t>Object-Oriented Programming (OOP) introduces a new way of structuring code. It really is a new way of thinking.</a:t>
            </a:r>
          </a:p>
          <a:p>
            <a:r>
              <a:rPr lang="en-GB" dirty="0"/>
              <a:t>OOP focuses on creating and managing objects that encapsulate both data and behaviour.</a:t>
            </a:r>
          </a:p>
          <a:p>
            <a:r>
              <a:rPr lang="en-GB" dirty="0"/>
              <a:t>Objects represent real-world entities and their interactions.</a:t>
            </a:r>
          </a:p>
          <a:p>
            <a:r>
              <a:rPr lang="en-GB" dirty="0"/>
              <a:t>OOP promotes reusability, modularity and better organization of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D7E3B-C38F-019F-F754-72FCA141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7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73CD-145A-7537-8097-B173D0F6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Understanding the Paradigm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75DC-3942-B8DA-512F-817991C9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/>
            <a:r>
              <a:rPr lang="en-GB" altLang="zh-CN" sz="2200"/>
              <a:t>OOP shifts from </a:t>
            </a:r>
            <a:r>
              <a:rPr lang="en-GB" altLang="zh-CN" sz="2200" b="1"/>
              <a:t>procedure</a:t>
            </a:r>
            <a:r>
              <a:rPr lang="en-GB" altLang="zh-CN" sz="2200"/>
              <a:t>-centred to </a:t>
            </a:r>
            <a:r>
              <a:rPr lang="en-GB" altLang="zh-CN" sz="2200" b="1"/>
              <a:t>object</a:t>
            </a:r>
            <a:r>
              <a:rPr lang="en-GB" altLang="zh-CN" sz="2200"/>
              <a:t>-centred approach.</a:t>
            </a:r>
          </a:p>
          <a:p>
            <a:pPr marR="0" lvl="0"/>
            <a:r>
              <a:rPr lang="en-GB" altLang="zh-CN" sz="2200"/>
              <a:t>Code is organized around objects with attributes and methods.</a:t>
            </a:r>
          </a:p>
          <a:p>
            <a:pPr marR="0" lvl="0"/>
            <a:r>
              <a:rPr lang="en-GB" altLang="zh-CN" sz="2200"/>
              <a:t>Objects mimic real-world entities and their interactions.</a:t>
            </a:r>
          </a:p>
          <a:p>
            <a:pPr marR="0" lvl="0"/>
            <a:r>
              <a:rPr lang="en-GB" altLang="zh-CN" sz="2200"/>
              <a:t>Encourages breaking down complex problems into manageable components.</a:t>
            </a:r>
          </a:p>
          <a:p>
            <a:pPr marR="0" lvl="0"/>
            <a:r>
              <a:rPr lang="en-GB" altLang="zh-CN" sz="2200"/>
              <a:t>Promotes better code </a:t>
            </a:r>
            <a:r>
              <a:rPr lang="en-GB" altLang="zh-CN" sz="2200" b="1"/>
              <a:t>organization</a:t>
            </a:r>
            <a:r>
              <a:rPr lang="en-GB" altLang="zh-CN" sz="2200"/>
              <a:t>, </a:t>
            </a:r>
            <a:r>
              <a:rPr lang="en-GB" altLang="zh-CN" sz="2200" b="1"/>
              <a:t>reusability</a:t>
            </a:r>
            <a:r>
              <a:rPr lang="en-GB" altLang="zh-CN" sz="2200"/>
              <a:t>, and </a:t>
            </a:r>
            <a:r>
              <a:rPr lang="en-GB" altLang="zh-CN" sz="2200" b="1"/>
              <a:t>maintainability</a:t>
            </a:r>
            <a:r>
              <a:rPr lang="en-GB" altLang="zh-CN" sz="2200"/>
              <a:t>.</a:t>
            </a:r>
          </a:p>
          <a:p>
            <a:pPr marR="0" lvl="0"/>
            <a:r>
              <a:rPr lang="en-GB" altLang="zh-CN" sz="2200" b="1"/>
              <a:t>Paradigm shifts requires a shift in mindset and coding approach</a:t>
            </a:r>
            <a:r>
              <a:rPr lang="en-GB" altLang="zh-CN" sz="220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71AC9-D353-ADF9-F601-67887169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1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8389-853B-F434-C614-60FE73E1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Concepts: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9298-164C-4123-E1D9-5A1428B9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GB" altLang="zh-CN" sz="2200" b="1"/>
              <a:t>Classes</a:t>
            </a:r>
            <a:r>
              <a:rPr lang="en-GB" altLang="zh-CN" sz="2200"/>
              <a:t>: Blueprint or template for creating objects.</a:t>
            </a:r>
          </a:p>
          <a:p>
            <a:pPr>
              <a:lnSpc>
                <a:spcPct val="170000"/>
              </a:lnSpc>
            </a:pPr>
            <a:r>
              <a:rPr lang="en-GB" altLang="zh-CN" sz="2200" b="1"/>
              <a:t>Objects</a:t>
            </a:r>
            <a:r>
              <a:rPr lang="en-GB" altLang="zh-CN" sz="2200"/>
              <a:t>: Instances of classes with attributes and methods.</a:t>
            </a:r>
          </a:p>
          <a:p>
            <a:pPr>
              <a:lnSpc>
                <a:spcPct val="170000"/>
              </a:lnSpc>
            </a:pPr>
            <a:r>
              <a:rPr lang="en-GB" altLang="zh-CN" sz="2200" b="1"/>
              <a:t>Attributes</a:t>
            </a:r>
            <a:r>
              <a:rPr lang="en-GB" altLang="zh-CN" sz="2200"/>
              <a:t>: Data or characteristics associated with an object.</a:t>
            </a:r>
          </a:p>
          <a:p>
            <a:pPr>
              <a:lnSpc>
                <a:spcPct val="170000"/>
              </a:lnSpc>
            </a:pPr>
            <a:r>
              <a:rPr lang="en-GB" altLang="zh-CN" sz="2200" b="1"/>
              <a:t>Methods</a:t>
            </a:r>
            <a:r>
              <a:rPr lang="en-GB" altLang="zh-CN" sz="2200"/>
              <a:t>: Functions defined in classes to perform actions.</a:t>
            </a:r>
          </a:p>
          <a:p>
            <a:pPr>
              <a:lnSpc>
                <a:spcPct val="170000"/>
              </a:lnSpc>
            </a:pPr>
            <a:r>
              <a:rPr lang="en-GB" altLang="zh-CN" sz="2200" b="1"/>
              <a:t>Encapsulation</a:t>
            </a:r>
            <a:r>
              <a:rPr lang="en-GB" altLang="zh-CN" sz="2200"/>
              <a:t>: Bundling data and methods into a single unit (object).</a:t>
            </a:r>
          </a:p>
          <a:p>
            <a:pPr>
              <a:lnSpc>
                <a:spcPct val="170000"/>
              </a:lnSpc>
            </a:pPr>
            <a:r>
              <a:rPr lang="en-GB" altLang="zh-CN" sz="2200" b="1"/>
              <a:t>Abstraction</a:t>
            </a:r>
            <a:r>
              <a:rPr lang="en-GB" altLang="zh-CN" sz="2200"/>
              <a:t>: Hiding complex implementation details, focusing on essential features.</a:t>
            </a:r>
          </a:p>
          <a:p>
            <a:pPr>
              <a:lnSpc>
                <a:spcPct val="170000"/>
              </a:lnSpc>
            </a:pPr>
            <a:r>
              <a:rPr lang="en-GB" altLang="zh-CN" sz="2200" b="1"/>
              <a:t>Inheritance</a:t>
            </a:r>
            <a:r>
              <a:rPr lang="en-GB" altLang="zh-CN" sz="2200"/>
              <a:t>: Creating new classes based on existing ones, inheriting attributes and methods.</a:t>
            </a:r>
          </a:p>
          <a:p>
            <a:pPr>
              <a:lnSpc>
                <a:spcPct val="170000"/>
              </a:lnSpc>
            </a:pPr>
            <a:r>
              <a:rPr lang="en-GB" altLang="zh-CN" sz="2200" b="1"/>
              <a:t>Polymorphism</a:t>
            </a:r>
            <a:r>
              <a:rPr lang="en-GB" altLang="zh-CN" sz="2200"/>
              <a:t>: Ability to use different classes through a common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346C-0A8C-23CC-73C0-D3E211F2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56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 SoC">
      <a:dk1>
        <a:sysClr val="windowText" lastClr="000000"/>
      </a:dk1>
      <a:lt1>
        <a:srgbClr val="FAFBFD"/>
      </a:lt1>
      <a:dk2>
        <a:srgbClr val="004C6C"/>
      </a:dk2>
      <a:lt2>
        <a:srgbClr val="FAFBFD"/>
      </a:lt2>
      <a:accent1>
        <a:srgbClr val="00A9B7"/>
      </a:accent1>
      <a:accent2>
        <a:srgbClr val="EB5793"/>
      </a:accent2>
      <a:accent3>
        <a:srgbClr val="B60057"/>
      </a:accent3>
      <a:accent4>
        <a:srgbClr val="CFC600"/>
      </a:accent4>
      <a:accent5>
        <a:srgbClr val="F49D6C"/>
      </a:accent5>
      <a:accent6>
        <a:srgbClr val="E94A41"/>
      </a:accent6>
      <a:hlink>
        <a:srgbClr val="6359A6"/>
      </a:hlink>
      <a:folHlink>
        <a:srgbClr val="837EBA"/>
      </a:folHlink>
    </a:clrScheme>
    <a:fontScheme name="Custom 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Template.potx" id="{19A76EF7-685B-4DD9-AEC2-DD2E690A5E16}" vid="{F9D02FCD-DE17-4A7B-9E71-714D7E1CC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U D SoC">
    <a:dk1>
      <a:sysClr val="windowText" lastClr="000000"/>
    </a:dk1>
    <a:lt1>
      <a:srgbClr val="FAFBFD"/>
    </a:lt1>
    <a:dk2>
      <a:srgbClr val="004C6C"/>
    </a:dk2>
    <a:lt2>
      <a:srgbClr val="FAFBFD"/>
    </a:lt2>
    <a:accent1>
      <a:srgbClr val="00A9B7"/>
    </a:accent1>
    <a:accent2>
      <a:srgbClr val="EB5793"/>
    </a:accent2>
    <a:accent3>
      <a:srgbClr val="B60057"/>
    </a:accent3>
    <a:accent4>
      <a:srgbClr val="CFC600"/>
    </a:accent4>
    <a:accent5>
      <a:srgbClr val="F49D6C"/>
    </a:accent5>
    <a:accent6>
      <a:srgbClr val="E94A41"/>
    </a:accent6>
    <a:hlink>
      <a:srgbClr val="6359A6"/>
    </a:hlink>
    <a:folHlink>
      <a:srgbClr val="837EB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F374BB96A3DE46B150CC6A9F517AE9" ma:contentTypeVersion="16" ma:contentTypeDescription="Create a new document." ma:contentTypeScope="" ma:versionID="58eb6e56134c165672897323c007ba07">
  <xsd:schema xmlns:xsd="http://www.w3.org/2001/XMLSchema" xmlns:xs="http://www.w3.org/2001/XMLSchema" xmlns:p="http://schemas.microsoft.com/office/2006/metadata/properties" xmlns:ns2="5fa573f1-0388-4933-b06f-1f1a0fb87c89" xmlns:ns3="7fe8872b-6cbd-4bc2-a1b1-93bd9d636a9c" targetNamespace="http://schemas.microsoft.com/office/2006/metadata/properties" ma:root="true" ma:fieldsID="1fc4ccf92a7e5d2a6ae2d68f2fa9ab8a" ns2:_="" ns3:_="">
    <xsd:import namespace="5fa573f1-0388-4933-b06f-1f1a0fb87c89"/>
    <xsd:import namespace="7fe8872b-6cbd-4bc2-a1b1-93bd9d636a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573f1-0388-4933-b06f-1f1a0fb87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b168bf0-f213-4887-af2e-cac682fa24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8872b-6cbd-4bc2-a1b1-93bd9d636a9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b5aa41c-e4fb-41a8-90d6-833c8917b781}" ma:internalName="TaxCatchAll" ma:showField="CatchAllData" ma:web="7fe8872b-6cbd-4bc2-a1b1-93bd9d636a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fe8872b-6cbd-4bc2-a1b1-93bd9d636a9c" xsi:nil="true"/>
    <lcf76f155ced4ddcb4097134ff3c332f xmlns="5fa573f1-0388-4933-b06f-1f1a0fb87c89">
      <Terms xmlns="http://schemas.microsoft.com/office/infopath/2007/PartnerControls"/>
    </lcf76f155ced4ddcb4097134ff3c332f>
    <SharedWithUsers xmlns="7fe8872b-6cbd-4bc2-a1b1-93bd9d636a9c">
      <UserInfo>
        <DisplayName>School of Computer Science-Staff-City Members</DisplayName>
        <AccountId>138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AA7A6EA-8ED6-49B7-80BA-80AB3E7256ED}">
  <ds:schemaRefs>
    <ds:schemaRef ds:uri="5fa573f1-0388-4933-b06f-1f1a0fb87c89"/>
    <ds:schemaRef ds:uri="7fe8872b-6cbd-4bc2-a1b1-93bd9d636a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260636-9BC8-41CD-BA34-5B1D5FA4CF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0FDB3D-FF19-4870-A552-A7FC0B3873D1}">
  <ds:schemaRefs>
    <ds:schemaRef ds:uri="5fa573f1-0388-4933-b06f-1f1a0fb87c89"/>
    <ds:schemaRef ds:uri="7fe8872b-6cbd-4bc2-a1b1-93bd9d636a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3721</Words>
  <Application>Microsoft Office PowerPoint</Application>
  <PresentationFormat>Widescreen</PresentationFormat>
  <Paragraphs>383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DengXian Light</vt:lpstr>
      <vt:lpstr>Arial</vt:lpstr>
      <vt:lpstr>Calibri</vt:lpstr>
      <vt:lpstr>Consolas</vt:lpstr>
      <vt:lpstr>Helvetica</vt:lpstr>
      <vt:lpstr>Open sans</vt:lpstr>
      <vt:lpstr>Office Theme</vt:lpstr>
      <vt:lpstr>Getting Started with OOP</vt:lpstr>
      <vt:lpstr>Objectives</vt:lpstr>
      <vt:lpstr>First Lab</vt:lpstr>
      <vt:lpstr>Revision</vt:lpstr>
      <vt:lpstr>Effectively Change Language</vt:lpstr>
      <vt:lpstr>Introduction to Object Oriented Programming</vt:lpstr>
      <vt:lpstr>Transition from Procedural to OOP</vt:lpstr>
      <vt:lpstr>Understanding the Paradigm Shift</vt:lpstr>
      <vt:lpstr>Key Concepts: Classes and Objects</vt:lpstr>
      <vt:lpstr>Put Simply</vt:lpstr>
      <vt:lpstr>10 min In-class Group Work Exercise</vt:lpstr>
      <vt:lpstr>Defining Classes and Creating Objects</vt:lpstr>
      <vt:lpstr>A Special Keyword: Self</vt:lpstr>
      <vt:lpstr>Self Cont’d</vt:lpstr>
      <vt:lpstr>Attributes: Data in Objects</vt:lpstr>
      <vt:lpstr>Methods: Actions of Objects </vt:lpstr>
      <vt:lpstr>Encapsulation and Data Hiding</vt:lpstr>
      <vt:lpstr>Encapsulation and Data Hiding</vt:lpstr>
      <vt:lpstr>Anatomy of a Class</vt:lpstr>
      <vt:lpstr>Anatomy of a Class Example</vt:lpstr>
      <vt:lpstr>Constructors: Initializing Objects</vt:lpstr>
      <vt:lpstr>Example __init__</vt:lpstr>
      <vt:lpstr>True or False?</vt:lpstr>
      <vt:lpstr>Instance Variables: Object-specific Data</vt:lpstr>
      <vt:lpstr>Instance Variables: Example</vt:lpstr>
      <vt:lpstr>Methods: Functions in Classes</vt:lpstr>
      <vt:lpstr>Method Example</vt:lpstr>
      <vt:lpstr>Objects and Classes</vt:lpstr>
      <vt:lpstr>Writing Your First Python Class</vt:lpstr>
      <vt:lpstr>Your First Python Class: Writing Code</vt:lpstr>
      <vt:lpstr>Creating Objects and Instantiation</vt:lpstr>
      <vt:lpstr>Example of Object Creation and Instantiation</vt:lpstr>
      <vt:lpstr>What is an Instance?</vt:lpstr>
      <vt:lpstr>True or False?</vt:lpstr>
      <vt:lpstr>Accessing Attributes and Methods</vt:lpstr>
      <vt:lpstr>Example of Accessing Attributes and Methods</vt:lpstr>
      <vt:lpstr>From Theory to Practice: Homework</vt:lpstr>
      <vt:lpstr>Benefits of OOP</vt:lpstr>
      <vt:lpstr>Why Accept More Lines of Code?</vt:lpstr>
      <vt:lpstr>Comparing OOP and Procedural Programming</vt:lpstr>
      <vt:lpstr>OOP Disadvantages</vt:lpstr>
      <vt:lpstr>Is OOP Always Better?</vt:lpstr>
      <vt:lpstr>True or False?</vt:lpstr>
      <vt:lpstr>Key Takeaways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Claudia Rivera</dc:creator>
  <cp:lastModifiedBy>Sunder Ali Khowaja</cp:lastModifiedBy>
  <cp:revision>3</cp:revision>
  <dcterms:created xsi:type="dcterms:W3CDTF">2023-06-23T11:49:24Z</dcterms:created>
  <dcterms:modified xsi:type="dcterms:W3CDTF">2024-09-19T13:33:19Z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0x01010060F374BB96A3DE46B150CC6A9F517AE9</vt:lpwstr>
  </property>
  <property fmtid="{D5CDD505-2E9C-101B-9397-08002B2CF9AE}" pid="3" name="MediaServiceImageTags">
    <vt:lpwstr/>
  </property>
</Properties>
</file>