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3"/>
  </p:notesMasterIdLst>
  <p:handoutMasterIdLst>
    <p:handoutMasterId r:id="rId74"/>
  </p:handoutMasterIdLst>
  <p:sldIdLst>
    <p:sldId id="256" r:id="rId5"/>
    <p:sldId id="313" r:id="rId6"/>
    <p:sldId id="312" r:id="rId7"/>
    <p:sldId id="316" r:id="rId8"/>
    <p:sldId id="317" r:id="rId9"/>
    <p:sldId id="318" r:id="rId10"/>
    <p:sldId id="366" r:id="rId11"/>
    <p:sldId id="319" r:id="rId12"/>
    <p:sldId id="320" r:id="rId13"/>
    <p:sldId id="321" r:id="rId14"/>
    <p:sldId id="322" r:id="rId15"/>
    <p:sldId id="323" r:id="rId16"/>
    <p:sldId id="324" r:id="rId17"/>
    <p:sldId id="325" r:id="rId18"/>
    <p:sldId id="326" r:id="rId19"/>
    <p:sldId id="327" r:id="rId20"/>
    <p:sldId id="328" r:id="rId21"/>
    <p:sldId id="315" r:id="rId22"/>
    <p:sldId id="367" r:id="rId23"/>
    <p:sldId id="292" r:id="rId24"/>
    <p:sldId id="306" r:id="rId25"/>
    <p:sldId id="307" r:id="rId26"/>
    <p:sldId id="308" r:id="rId27"/>
    <p:sldId id="368" r:id="rId28"/>
    <p:sldId id="369" r:id="rId29"/>
    <p:sldId id="370" r:id="rId30"/>
    <p:sldId id="371" r:id="rId31"/>
    <p:sldId id="372" r:id="rId32"/>
    <p:sldId id="373" r:id="rId33"/>
    <p:sldId id="374" r:id="rId34"/>
    <p:sldId id="375" r:id="rId35"/>
    <p:sldId id="376" r:id="rId36"/>
    <p:sldId id="377" r:id="rId37"/>
    <p:sldId id="329" r:id="rId38"/>
    <p:sldId id="331" r:id="rId39"/>
    <p:sldId id="332" r:id="rId40"/>
    <p:sldId id="309" r:id="rId41"/>
    <p:sldId id="310" r:id="rId42"/>
    <p:sldId id="333" r:id="rId43"/>
    <p:sldId id="334" r:id="rId44"/>
    <p:sldId id="362" r:id="rId45"/>
    <p:sldId id="311" r:id="rId46"/>
    <p:sldId id="335" r:id="rId47"/>
    <p:sldId id="342" r:id="rId48"/>
    <p:sldId id="361" r:id="rId49"/>
    <p:sldId id="364" r:id="rId50"/>
    <p:sldId id="343" r:id="rId51"/>
    <p:sldId id="344" r:id="rId52"/>
    <p:sldId id="345" r:id="rId53"/>
    <p:sldId id="346" r:id="rId54"/>
    <p:sldId id="347" r:id="rId55"/>
    <p:sldId id="348" r:id="rId56"/>
    <p:sldId id="349" r:id="rId57"/>
    <p:sldId id="359" r:id="rId58"/>
    <p:sldId id="363" r:id="rId59"/>
    <p:sldId id="339" r:id="rId60"/>
    <p:sldId id="338" r:id="rId61"/>
    <p:sldId id="350" r:id="rId62"/>
    <p:sldId id="352" r:id="rId63"/>
    <p:sldId id="353" r:id="rId64"/>
    <p:sldId id="354" r:id="rId65"/>
    <p:sldId id="355" r:id="rId66"/>
    <p:sldId id="357" r:id="rId67"/>
    <p:sldId id="356" r:id="rId68"/>
    <p:sldId id="358" r:id="rId69"/>
    <p:sldId id="360" r:id="rId70"/>
    <p:sldId id="330" r:id="rId71"/>
    <p:sldId id="36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B7"/>
    <a:srgbClr val="FAFBFC"/>
    <a:srgbClr val="00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64735-B1D5-5545-B4CF-53E582339D6A}" v="41" dt="2023-10-08T12:01:55.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41" autoAdjust="0"/>
  </p:normalViewPr>
  <p:slideViewPr>
    <p:cSldViewPr snapToGrid="0">
      <p:cViewPr varScale="1">
        <p:scale>
          <a:sx n="104" d="100"/>
          <a:sy n="104" d="100"/>
        </p:scale>
        <p:origin x="870" y="108"/>
      </p:cViewPr>
      <p:guideLst/>
    </p:cSldViewPr>
  </p:slideViewPr>
  <p:outlineViewPr>
    <p:cViewPr>
      <p:scale>
        <a:sx n="33" d="100"/>
        <a:sy n="33" d="100"/>
      </p:scale>
      <p:origin x="0" y="-452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D101-FE02-E795-4EE3-6B3F37B9E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356C3D61-E3D4-89C3-BB4F-A01897E55F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1FD8B-C127-42E1-A677-7DBB302F0765}" type="datetimeFigureOut">
              <a:rPr lang="en-IE" smtClean="0"/>
              <a:t>06/10/2024</a:t>
            </a:fld>
            <a:endParaRPr lang="en-IE"/>
          </a:p>
        </p:txBody>
      </p:sp>
      <p:sp>
        <p:nvSpPr>
          <p:cNvPr id="4" name="Footer Placeholder 3">
            <a:extLst>
              <a:ext uri="{FF2B5EF4-FFF2-40B4-BE49-F238E27FC236}">
                <a16:creationId xmlns:a16="http://schemas.microsoft.com/office/drawing/2014/main" id="{2B8CD473-5FD1-F8B8-7E9F-EB7E9BD19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832D633F-F6F6-60E8-1E0F-503DA71BC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F9A04-B69E-4EE9-9A07-C5FD8C1409B6}" type="slidenum">
              <a:rPr lang="en-IE" smtClean="0"/>
              <a:t>‹#›</a:t>
            </a:fld>
            <a:endParaRPr lang="en-IE"/>
          </a:p>
        </p:txBody>
      </p:sp>
    </p:spTree>
    <p:extLst>
      <p:ext uri="{BB962C8B-B14F-4D97-AF65-F5344CB8AC3E}">
        <p14:creationId xmlns:p14="http://schemas.microsoft.com/office/powerpoint/2010/main" val="84921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0596-B5EC-404C-A3E5-7C34F07C3CB7}" type="datetimeFigureOut">
              <a:rPr lang="en-GB" smtClean="0"/>
              <a:t>06/10/2024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F3FA-EEE6-4008-963E-F78DCEBB9B6C}" type="slidenum">
              <a:rPr lang="en-GB" smtClean="0"/>
              <a:t>‹#›</a:t>
            </a:fld>
            <a:endParaRPr lang="en-GB"/>
          </a:p>
        </p:txBody>
      </p:sp>
    </p:spTree>
    <p:extLst>
      <p:ext uri="{BB962C8B-B14F-4D97-AF65-F5344CB8AC3E}">
        <p14:creationId xmlns:p14="http://schemas.microsoft.com/office/powerpoint/2010/main" val="296933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did decorator usage in the tutorial! The tutorial is uploaded to brightspace. I noticed low attendance for the tutorial slot.</a:t>
            </a:r>
          </a:p>
        </p:txBody>
      </p:sp>
      <p:sp>
        <p:nvSpPr>
          <p:cNvPr id="4" name="Slide Number Placeholder 3"/>
          <p:cNvSpPr>
            <a:spLocks noGrp="1"/>
          </p:cNvSpPr>
          <p:nvPr>
            <p:ph type="sldNum" sz="quarter" idx="5"/>
          </p:nvPr>
        </p:nvSpPr>
        <p:spPr/>
        <p:txBody>
          <a:bodyPr/>
          <a:lstStyle/>
          <a:p>
            <a:fld id="{1371F3FA-EEE6-4008-963E-F78DCEBB9B6C}" type="slidenum">
              <a:rPr lang="en-GB" smtClean="0"/>
              <a:t>4</a:t>
            </a:fld>
            <a:endParaRPr lang="en-GB"/>
          </a:p>
        </p:txBody>
      </p:sp>
    </p:spTree>
    <p:extLst>
      <p:ext uri="{BB962C8B-B14F-4D97-AF65-F5344CB8AC3E}">
        <p14:creationId xmlns:p14="http://schemas.microsoft.com/office/powerpoint/2010/main" val="382933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3 on decorators….the tutorial showed all the code. Lack of attendance in the tutorial.</a:t>
            </a:r>
          </a:p>
        </p:txBody>
      </p:sp>
      <p:sp>
        <p:nvSpPr>
          <p:cNvPr id="4" name="Slide Number Placeholder 3"/>
          <p:cNvSpPr>
            <a:spLocks noGrp="1"/>
          </p:cNvSpPr>
          <p:nvPr>
            <p:ph type="sldNum" sz="quarter" idx="5"/>
          </p:nvPr>
        </p:nvSpPr>
        <p:spPr/>
        <p:txBody>
          <a:bodyPr/>
          <a:lstStyle/>
          <a:p>
            <a:fld id="{1371F3FA-EEE6-4008-963E-F78DCEBB9B6C}" type="slidenum">
              <a:rPr lang="en-GB" smtClean="0"/>
              <a:t>5</a:t>
            </a:fld>
            <a:endParaRPr lang="en-GB"/>
          </a:p>
        </p:txBody>
      </p:sp>
    </p:spTree>
    <p:extLst>
      <p:ext uri="{BB962C8B-B14F-4D97-AF65-F5344CB8AC3E}">
        <p14:creationId xmlns:p14="http://schemas.microsoft.com/office/powerpoint/2010/main" val="308792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 to us are Association, Inheritance, Aggregation and Composition.</a:t>
            </a:r>
          </a:p>
        </p:txBody>
      </p:sp>
      <p:sp>
        <p:nvSpPr>
          <p:cNvPr id="4" name="Slide Number Placeholder 3"/>
          <p:cNvSpPr>
            <a:spLocks noGrp="1"/>
          </p:cNvSpPr>
          <p:nvPr>
            <p:ph type="sldNum" sz="quarter" idx="5"/>
          </p:nvPr>
        </p:nvSpPr>
        <p:spPr/>
        <p:txBody>
          <a:bodyPr/>
          <a:lstStyle/>
          <a:p>
            <a:fld id="{1371F3FA-EEE6-4008-963E-F78DCEBB9B6C}" type="slidenum">
              <a:rPr lang="en-GB" smtClean="0"/>
              <a:t>39</a:t>
            </a:fld>
            <a:endParaRPr lang="en-GB"/>
          </a:p>
        </p:txBody>
      </p:sp>
    </p:spTree>
    <p:extLst>
      <p:ext uri="{BB962C8B-B14F-4D97-AF65-F5344CB8AC3E}">
        <p14:creationId xmlns:p14="http://schemas.microsoft.com/office/powerpoint/2010/main" val="158400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71F3FA-EEE6-4008-963E-F78DCEBB9B6C}" type="slidenum">
              <a:rPr lang="en-GB" smtClean="0"/>
              <a:t>43</a:t>
            </a:fld>
            <a:endParaRPr lang="en-GB"/>
          </a:p>
        </p:txBody>
      </p:sp>
    </p:spTree>
    <p:extLst>
      <p:ext uri="{BB962C8B-B14F-4D97-AF65-F5344CB8AC3E}">
        <p14:creationId xmlns:p14="http://schemas.microsoft.com/office/powerpoint/2010/main" val="52962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is a vehicle.</a:t>
            </a:r>
          </a:p>
        </p:txBody>
      </p:sp>
      <p:sp>
        <p:nvSpPr>
          <p:cNvPr id="4" name="Slide Number Placeholder 3"/>
          <p:cNvSpPr>
            <a:spLocks noGrp="1"/>
          </p:cNvSpPr>
          <p:nvPr>
            <p:ph type="sldNum" sz="quarter" idx="5"/>
          </p:nvPr>
        </p:nvSpPr>
        <p:spPr/>
        <p:txBody>
          <a:bodyPr/>
          <a:lstStyle/>
          <a:p>
            <a:fld id="{1371F3FA-EEE6-4008-963E-F78DCEBB9B6C}" type="slidenum">
              <a:rPr lang="en-GB" smtClean="0"/>
              <a:t>44</a:t>
            </a:fld>
            <a:endParaRPr lang="en-GB"/>
          </a:p>
        </p:txBody>
      </p:sp>
    </p:spTree>
    <p:extLst>
      <p:ext uri="{BB962C8B-B14F-4D97-AF65-F5344CB8AC3E}">
        <p14:creationId xmlns:p14="http://schemas.microsoft.com/office/powerpoint/2010/main" val="296406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is a Toyota.</a:t>
            </a:r>
          </a:p>
        </p:txBody>
      </p:sp>
      <p:sp>
        <p:nvSpPr>
          <p:cNvPr id="4" name="Slide Number Placeholder 3"/>
          <p:cNvSpPr>
            <a:spLocks noGrp="1"/>
          </p:cNvSpPr>
          <p:nvPr>
            <p:ph type="sldNum" sz="quarter" idx="5"/>
          </p:nvPr>
        </p:nvSpPr>
        <p:spPr/>
        <p:txBody>
          <a:bodyPr/>
          <a:lstStyle/>
          <a:p>
            <a:fld id="{1371F3FA-EEE6-4008-963E-F78DCEBB9B6C}" type="slidenum">
              <a:rPr lang="en-GB" smtClean="0"/>
              <a:t>51</a:t>
            </a:fld>
            <a:endParaRPr lang="en-GB"/>
          </a:p>
        </p:txBody>
      </p:sp>
    </p:spTree>
    <p:extLst>
      <p:ext uri="{BB962C8B-B14F-4D97-AF65-F5344CB8AC3E}">
        <p14:creationId xmlns:p14="http://schemas.microsoft.com/office/powerpoint/2010/main" val="38898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This Toyota has 4 wheels.</a:t>
            </a:r>
          </a:p>
        </p:txBody>
      </p:sp>
      <p:sp>
        <p:nvSpPr>
          <p:cNvPr id="4" name="Slide Number Placeholder 3"/>
          <p:cNvSpPr>
            <a:spLocks noGrp="1"/>
          </p:cNvSpPr>
          <p:nvPr>
            <p:ph type="sldNum" sz="quarter" idx="5"/>
          </p:nvPr>
        </p:nvSpPr>
        <p:spPr/>
        <p:txBody>
          <a:bodyPr/>
          <a:lstStyle/>
          <a:p>
            <a:fld id="{1371F3FA-EEE6-4008-963E-F78DCEBB9B6C}" type="slidenum">
              <a:rPr lang="en-GB" smtClean="0"/>
              <a:t>53</a:t>
            </a:fld>
            <a:endParaRPr lang="en-GB"/>
          </a:p>
        </p:txBody>
      </p:sp>
    </p:spTree>
    <p:extLst>
      <p:ext uri="{BB962C8B-B14F-4D97-AF65-F5344CB8AC3E}">
        <p14:creationId xmlns:p14="http://schemas.microsoft.com/office/powerpoint/2010/main" val="370803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17E-4B72-DDFC-3395-0AFCCE2FD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DC926A8-BE5E-DB34-24F4-F8937FEFA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5AE87C-D5AB-C13D-F314-AE2B2F13007F}"/>
              </a:ext>
            </a:extLst>
          </p:cNvPr>
          <p:cNvSpPr>
            <a:spLocks noGrp="1"/>
          </p:cNvSpPr>
          <p:nvPr>
            <p:ph type="dt" sz="half" idx="10"/>
          </p:nvPr>
        </p:nvSpPr>
        <p:spPr/>
        <p:txBody>
          <a:bodyPr/>
          <a:lstStyle/>
          <a:p>
            <a:fld id="{C628F180-48E0-4AA3-9DDB-28D1E815DAD5}" type="datetime1">
              <a:rPr lang="en-GB" smtClean="0"/>
              <a:t>06/10/2024</a:t>
            </a:fld>
            <a:endParaRPr lang="en-GB"/>
          </a:p>
        </p:txBody>
      </p:sp>
      <p:sp>
        <p:nvSpPr>
          <p:cNvPr id="5" name="Footer Placeholder 4">
            <a:extLst>
              <a:ext uri="{FF2B5EF4-FFF2-40B4-BE49-F238E27FC236}">
                <a16:creationId xmlns:a16="http://schemas.microsoft.com/office/drawing/2014/main" id="{4B2E1232-B827-66CE-45E4-0AC0EE014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D97826-01BA-CB0F-0792-6716C480512F}"/>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4522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 colour">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06/10/2024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9731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3F2E4F-D69A-C303-0281-6BB8BC65FA1A}"/>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FE483EC-461E-3DF8-7723-85858B62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D0BA06-04AB-09B5-645C-2091343E9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D91B3F-7C7C-73B9-77CB-A11B1FCF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67F290-2545-0C2B-78A6-D50CE3D009E9}"/>
              </a:ext>
            </a:extLst>
          </p:cNvPr>
          <p:cNvSpPr>
            <a:spLocks noGrp="1"/>
          </p:cNvSpPr>
          <p:nvPr>
            <p:ph type="dt" sz="half" idx="10"/>
          </p:nvPr>
        </p:nvSpPr>
        <p:spPr/>
        <p:txBody>
          <a:bodyPr/>
          <a:lstStyle/>
          <a:p>
            <a:fld id="{B30BCE03-B3A4-4FF4-8428-B21A8B5011F1}" type="datetime1">
              <a:rPr lang="en-GB" smtClean="0"/>
              <a:t>06/10/2024</a:t>
            </a:fld>
            <a:endParaRPr lang="en-GB"/>
          </a:p>
        </p:txBody>
      </p:sp>
      <p:sp>
        <p:nvSpPr>
          <p:cNvPr id="6" name="Footer Placeholder 5">
            <a:extLst>
              <a:ext uri="{FF2B5EF4-FFF2-40B4-BE49-F238E27FC236}">
                <a16:creationId xmlns:a16="http://schemas.microsoft.com/office/drawing/2014/main" id="{770E117D-2169-6E39-149C-5FBECD5E7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3838A-4F66-F529-E239-3AE7FBEDEB56}"/>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4373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395A0-EB10-01E3-39B4-075A8ACEABC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232FAE3E-C2EA-DDE4-4229-9EB50F2F1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131BBD-51CD-4DC2-4A60-8A48EA6C6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683B0D01-09EF-1E92-D338-9CD0EBA94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B20126-F846-16D0-EBDD-34D48607E985}"/>
              </a:ext>
            </a:extLst>
          </p:cNvPr>
          <p:cNvSpPr>
            <a:spLocks noGrp="1"/>
          </p:cNvSpPr>
          <p:nvPr>
            <p:ph type="dt" sz="half" idx="10"/>
          </p:nvPr>
        </p:nvSpPr>
        <p:spPr/>
        <p:txBody>
          <a:bodyPr/>
          <a:lstStyle/>
          <a:p>
            <a:fld id="{0F8FA313-4A38-4EAD-86EB-2D8D5F57D26A}" type="datetime1">
              <a:rPr lang="en-GB" smtClean="0"/>
              <a:t>06/10/2024</a:t>
            </a:fld>
            <a:endParaRPr lang="en-GB"/>
          </a:p>
        </p:txBody>
      </p:sp>
      <p:sp>
        <p:nvSpPr>
          <p:cNvPr id="6" name="Footer Placeholder 5">
            <a:extLst>
              <a:ext uri="{FF2B5EF4-FFF2-40B4-BE49-F238E27FC236}">
                <a16:creationId xmlns:a16="http://schemas.microsoft.com/office/drawing/2014/main" id="{1F34FC57-C801-AEF4-1D0A-E095B6450A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51B0C-275C-33D2-9A96-4D0314E6EEA7}"/>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1061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1A4EC-146B-3381-63D1-52F3C15CB00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4BEF132-B0C4-CEBA-D9BB-A90CC2A65F9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5F3702-713A-C951-9CCF-955488BC64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34A4F3-ECB2-56FC-3055-081257812145}"/>
              </a:ext>
            </a:extLst>
          </p:cNvPr>
          <p:cNvSpPr>
            <a:spLocks noGrp="1"/>
          </p:cNvSpPr>
          <p:nvPr>
            <p:ph type="dt" sz="half" idx="10"/>
          </p:nvPr>
        </p:nvSpPr>
        <p:spPr/>
        <p:txBody>
          <a:bodyPr/>
          <a:lstStyle/>
          <a:p>
            <a:fld id="{1474DD92-0689-46D4-9C2A-552C58686E68}" type="datetime1">
              <a:rPr lang="en-GB" smtClean="0"/>
              <a:t>06/10/2024</a:t>
            </a:fld>
            <a:endParaRPr lang="en-GB"/>
          </a:p>
        </p:txBody>
      </p:sp>
      <p:sp>
        <p:nvSpPr>
          <p:cNvPr id="5" name="Footer Placeholder 4">
            <a:extLst>
              <a:ext uri="{FF2B5EF4-FFF2-40B4-BE49-F238E27FC236}">
                <a16:creationId xmlns:a16="http://schemas.microsoft.com/office/drawing/2014/main" id="{ED1849C6-D413-92F0-6B5F-27BB8AC75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9A6DE-F917-5ECB-80DB-4C5C9924B1F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6651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13BEA-D64A-CDAB-CB01-CACA6AEFB65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Vertical Title 1">
            <a:extLst>
              <a:ext uri="{FF2B5EF4-FFF2-40B4-BE49-F238E27FC236}">
                <a16:creationId xmlns:a16="http://schemas.microsoft.com/office/drawing/2014/main" id="{E2FFD24A-02C7-3C15-C6A2-2FE1816ED4E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07E5EB9-6E42-B9D7-5671-A15D13E201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3BCAA2-15B7-B922-2788-5986E5EEAC91}"/>
              </a:ext>
            </a:extLst>
          </p:cNvPr>
          <p:cNvSpPr>
            <a:spLocks noGrp="1"/>
          </p:cNvSpPr>
          <p:nvPr>
            <p:ph type="dt" sz="half" idx="10"/>
          </p:nvPr>
        </p:nvSpPr>
        <p:spPr/>
        <p:txBody>
          <a:bodyPr/>
          <a:lstStyle/>
          <a:p>
            <a:fld id="{4309FAC4-3DA8-4863-84F7-7F33571AE90B}" type="datetime1">
              <a:rPr lang="en-GB" smtClean="0"/>
              <a:t>06/10/2024</a:t>
            </a:fld>
            <a:endParaRPr lang="en-GB"/>
          </a:p>
        </p:txBody>
      </p:sp>
      <p:sp>
        <p:nvSpPr>
          <p:cNvPr id="5" name="Footer Placeholder 4">
            <a:extLst>
              <a:ext uri="{FF2B5EF4-FFF2-40B4-BE49-F238E27FC236}">
                <a16:creationId xmlns:a16="http://schemas.microsoft.com/office/drawing/2014/main" id="{45AD40C5-A7B5-0CB8-7A77-77280AC6E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A6257-1CC9-8C66-1C48-A645172DCA15}"/>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131842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E4CA-50E3-6697-3DED-5C5047268861}"/>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p>
        </p:txBody>
      </p:sp>
      <p:sp>
        <p:nvSpPr>
          <p:cNvPr id="3" name="Text Placeholder 2">
            <a:extLst>
              <a:ext uri="{FF2B5EF4-FFF2-40B4-BE49-F238E27FC236}">
                <a16:creationId xmlns:a16="http://schemas.microsoft.com/office/drawing/2014/main" id="{05F0F834-C0AC-1289-6AD4-20CF6C798C1B}"/>
              </a:ext>
            </a:extLst>
          </p:cNvPr>
          <p:cNvSpPr>
            <a:spLocks noGrp="1"/>
          </p:cNvSpPr>
          <p:nvPr>
            <p:ph type="body"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1174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007DB-BAC0-B5F7-CD3D-D722F4B0FC6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45A55-EFF2-43B6-B7BF-52DAEFC6D4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solidFill>
              </a:defRPr>
            </a:lvl1pPr>
          </a:lstStyle>
          <a:p>
            <a:fld id="{CF8357B3-792D-45C8-A5E3-375CD2FC93EA}" type="datetime1">
              <a:rPr lang="en-GB" smtClean="0"/>
              <a:pPr/>
              <a:t>06/10/2024</a:t>
            </a:fld>
            <a:endParaRPr lang="en-GB" dirty="0"/>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solidFill>
              </a:defRPr>
            </a:lvl1pPr>
          </a:lstStyle>
          <a:p>
            <a:fld id="{1AE971F0-0CD2-4C47-8087-EBCE9716EA84}" type="slidenum">
              <a:rPr lang="en-GB" smtClean="0"/>
              <a:pPr/>
              <a:t>‹#›</a:t>
            </a:fld>
            <a:endParaRPr lang="en-GB" dirty="0"/>
          </a:p>
        </p:txBody>
      </p:sp>
    </p:spTree>
    <p:extLst>
      <p:ext uri="{BB962C8B-B14F-4D97-AF65-F5344CB8AC3E}">
        <p14:creationId xmlns:p14="http://schemas.microsoft.com/office/powerpoint/2010/main" val="39796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04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lumMod val="65000"/>
                  </a:schemeClr>
                </a:solidFill>
              </a:defRPr>
            </a:lvl1pPr>
          </a:lstStyle>
          <a:p>
            <a:fld id="{CF8357B3-792D-45C8-A5E3-375CD2FC93EA}" type="datetime1">
              <a:rPr lang="en-GB" smtClean="0"/>
              <a:pPr/>
              <a:t>06/10/2024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dirty="0"/>
          </a:p>
        </p:txBody>
      </p:sp>
      <p:pic>
        <p:nvPicPr>
          <p:cNvPr id="8" name="Graphic 7" descr="The following is a quote: ">
            <a:extLst>
              <a:ext uri="{FF2B5EF4-FFF2-40B4-BE49-F238E27FC236}">
                <a16:creationId xmlns:a16="http://schemas.microsoft.com/office/drawing/2014/main" id="{BBC1D34B-9075-8D03-3A5C-E7D33712D62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726" y="1825625"/>
            <a:ext cx="2084363" cy="2084363"/>
          </a:xfrm>
          <a:prstGeom prst="rect">
            <a:avLst/>
          </a:prstGeom>
        </p:spPr>
      </p:pic>
      <p:sp>
        <p:nvSpPr>
          <p:cNvPr id="10" name="Text Placeholder 9">
            <a:extLst>
              <a:ext uri="{FF2B5EF4-FFF2-40B4-BE49-F238E27FC236}">
                <a16:creationId xmlns:a16="http://schemas.microsoft.com/office/drawing/2014/main" id="{71D05262-A873-B471-8864-15D00174DECC}"/>
              </a:ext>
            </a:extLst>
          </p:cNvPr>
          <p:cNvSpPr>
            <a:spLocks noGrp="1"/>
          </p:cNvSpPr>
          <p:nvPr>
            <p:ph type="body" sz="quarter" idx="13"/>
          </p:nvPr>
        </p:nvSpPr>
        <p:spPr>
          <a:xfrm>
            <a:off x="2743200" y="2147888"/>
            <a:ext cx="8610600" cy="37957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dirty="0"/>
          </a:p>
        </p:txBody>
      </p:sp>
    </p:spTree>
    <p:extLst>
      <p:ext uri="{BB962C8B-B14F-4D97-AF65-F5344CB8AC3E}">
        <p14:creationId xmlns:p14="http://schemas.microsoft.com/office/powerpoint/2010/main" val="245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1709738"/>
            <a:ext cx="10515600" cy="2852737"/>
          </a:xfrm>
        </p:spPr>
        <p:txBody>
          <a:bodyPr anchor="b"/>
          <a:lstStyle>
            <a:lvl1pPr>
              <a:defRPr sz="6000">
                <a:solidFill>
                  <a:schemeClr val="accent3"/>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3DD4156-1D08-F755-3CB7-F04B4CB23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lvl1pPr>
              <a:defRPr>
                <a:solidFill>
                  <a:schemeClr val="bg1">
                    <a:lumMod val="65000"/>
                  </a:schemeClr>
                </a:solidFill>
              </a:defRPr>
            </a:lvl1pPr>
          </a:lstStyle>
          <a:p>
            <a:fld id="{53F90AE9-7E54-4C99-8887-D88AF3524E1B}" type="datetime1">
              <a:rPr lang="en-GB" smtClean="0"/>
              <a:pPr/>
              <a:t>06/10/2024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5327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4816548"/>
            <a:ext cx="10515600" cy="1223851"/>
          </a:xfrm>
        </p:spPr>
        <p:txBody>
          <a:bodyPr anchor="b">
            <a:normAutofit/>
          </a:bodyPr>
          <a:lstStyle>
            <a:lvl1pPr algn="ctr">
              <a:defRPr sz="5400">
                <a:solidFill>
                  <a:schemeClr val="accent3"/>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p>
            <a:fld id="{53F90AE9-7E54-4C99-8887-D88AF3524E1B}" type="datetime1">
              <a:rPr lang="en-GB" smtClean="0"/>
              <a:t>06/10/2024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p>
            <a:fld id="{1AE971F0-0CD2-4C47-8087-EBCE9716EA84}" type="slidenum">
              <a:rPr lang="en-GB" smtClean="0"/>
              <a:t>‹#›</a:t>
            </a:fld>
            <a:endParaRPr lang="en-GB"/>
          </a:p>
        </p:txBody>
      </p:sp>
      <p:sp>
        <p:nvSpPr>
          <p:cNvPr id="8" name="Content Placeholder 7">
            <a:extLst>
              <a:ext uri="{FF2B5EF4-FFF2-40B4-BE49-F238E27FC236}">
                <a16:creationId xmlns:a16="http://schemas.microsoft.com/office/drawing/2014/main" id="{459A2BA5-1AB5-DB59-3C54-16713B4E4270}"/>
              </a:ext>
            </a:extLst>
          </p:cNvPr>
          <p:cNvSpPr>
            <a:spLocks noGrp="1"/>
          </p:cNvSpPr>
          <p:nvPr>
            <p:ph sz="quarter" idx="13"/>
          </p:nvPr>
        </p:nvSpPr>
        <p:spPr>
          <a:xfrm>
            <a:off x="2754313" y="712788"/>
            <a:ext cx="6794500" cy="410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40681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BE543-0448-3A4C-5F33-EAD956CEEC4F}"/>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109FF7AA-B49C-D561-FA47-CB24D2FBF6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61E7E-A789-0692-DCFA-73EB3A13A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C5CDC2F-840C-693F-493D-EB4B70B829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413D37-E198-0C87-31DE-C825CE017A07}"/>
              </a:ext>
            </a:extLst>
          </p:cNvPr>
          <p:cNvSpPr>
            <a:spLocks noGrp="1"/>
          </p:cNvSpPr>
          <p:nvPr>
            <p:ph type="dt" sz="half" idx="10"/>
          </p:nvPr>
        </p:nvSpPr>
        <p:spPr/>
        <p:txBody>
          <a:bodyPr/>
          <a:lstStyle/>
          <a:p>
            <a:fld id="{D764A6A6-A921-4A2A-98B6-101BBB6E441B}" type="datetime1">
              <a:rPr lang="en-GB" smtClean="0"/>
              <a:t>06/10/2024</a:t>
            </a:fld>
            <a:endParaRPr lang="en-GB"/>
          </a:p>
        </p:txBody>
      </p:sp>
      <p:sp>
        <p:nvSpPr>
          <p:cNvPr id="6" name="Footer Placeholder 5">
            <a:extLst>
              <a:ext uri="{FF2B5EF4-FFF2-40B4-BE49-F238E27FC236}">
                <a16:creationId xmlns:a16="http://schemas.microsoft.com/office/drawing/2014/main" id="{EF355D9D-23CD-C2B7-2CB9-63A7B666AA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84A3F-2DEF-A695-73CD-C8A79EDD75B4}"/>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9671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57A7C-8356-9C4D-0FD4-A2809BBA22A6}"/>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8C23E5D6-F819-DF80-8C6A-FE0FD23685E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0634751-4015-7A9E-A494-E4825F6D8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D0E5A5-4B18-9989-88ED-D6B31265D2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7685D65-C667-2456-E06F-F0E68B2E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44F890-33E6-BD4B-978A-E4B20968B8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E26AA7C-81D8-7C95-3E01-76956024FF9F}"/>
              </a:ext>
            </a:extLst>
          </p:cNvPr>
          <p:cNvSpPr>
            <a:spLocks noGrp="1"/>
          </p:cNvSpPr>
          <p:nvPr>
            <p:ph type="dt" sz="half" idx="10"/>
          </p:nvPr>
        </p:nvSpPr>
        <p:spPr/>
        <p:txBody>
          <a:bodyPr/>
          <a:lstStyle/>
          <a:p>
            <a:fld id="{B86ED810-C173-4B0E-912A-A0CE5E563277}" type="datetime1">
              <a:rPr lang="en-GB" smtClean="0"/>
              <a:t>06/10/2024</a:t>
            </a:fld>
            <a:endParaRPr lang="en-GB"/>
          </a:p>
        </p:txBody>
      </p:sp>
      <p:sp>
        <p:nvSpPr>
          <p:cNvPr id="8" name="Footer Placeholder 7">
            <a:extLst>
              <a:ext uri="{FF2B5EF4-FFF2-40B4-BE49-F238E27FC236}">
                <a16:creationId xmlns:a16="http://schemas.microsoft.com/office/drawing/2014/main" id="{137830B1-02EA-A7DB-8FCF-32C06C3E0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80A6F-5EBE-2DCC-8CCB-9F05EA6645C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7511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C00E1A-F73B-4343-8C36-A161A0EDF3C9}"/>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7DCD2DC0-0D4F-4B0E-7C43-38073564822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1278B6D-6F61-EF5E-B5CC-F72AA2353D1E}"/>
              </a:ext>
            </a:extLst>
          </p:cNvPr>
          <p:cNvSpPr>
            <a:spLocks noGrp="1"/>
          </p:cNvSpPr>
          <p:nvPr>
            <p:ph type="dt" sz="half" idx="10"/>
          </p:nvPr>
        </p:nvSpPr>
        <p:spPr/>
        <p:txBody>
          <a:bodyPr/>
          <a:lstStyle/>
          <a:p>
            <a:fld id="{ECC13B55-8FCA-4DA4-AC78-B3100A5B2594}" type="datetime1">
              <a:rPr lang="en-GB" smtClean="0"/>
              <a:t>06/10/2024</a:t>
            </a:fld>
            <a:endParaRPr lang="en-GB"/>
          </a:p>
        </p:txBody>
      </p:sp>
      <p:sp>
        <p:nvSpPr>
          <p:cNvPr id="4" name="Footer Placeholder 3">
            <a:extLst>
              <a:ext uri="{FF2B5EF4-FFF2-40B4-BE49-F238E27FC236}">
                <a16:creationId xmlns:a16="http://schemas.microsoft.com/office/drawing/2014/main" id="{527A9D98-33BD-A8E4-155E-07D8B622BE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4C4ED-AE87-B167-6C8F-8D62A01C4EB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6848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06/10/2024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5082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0A642-ABE6-FE0E-2BD1-AB0BC48CE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E9047573-978D-7FA9-0D26-40779E976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56631032-3BBA-DDD8-39F1-68FB671B8D3D}"/>
              </a:ext>
            </a:extLst>
          </p:cNvPr>
          <p:cNvSpPr>
            <a:spLocks noGrp="1"/>
          </p:cNvSpPr>
          <p:nvPr>
            <p:ph type="dt" sz="half" idx="2"/>
          </p:nvPr>
        </p:nvSpPr>
        <p:spPr>
          <a:xfrm>
            <a:off x="838200" y="6388249"/>
            <a:ext cx="2743200" cy="365125"/>
          </a:xfrm>
          <a:prstGeom prst="rect">
            <a:avLst/>
          </a:prstGeom>
        </p:spPr>
        <p:txBody>
          <a:bodyPr vert="horz" lIns="91440" tIns="45720" rIns="91440" bIns="45720" rtlCol="0" anchor="ctr"/>
          <a:lstStyle>
            <a:lvl1pPr algn="l">
              <a:defRPr sz="1200">
                <a:solidFill>
                  <a:schemeClr val="bg1"/>
                </a:solidFill>
              </a:defRPr>
            </a:lvl1pPr>
          </a:lstStyle>
          <a:p>
            <a:fld id="{A02127B0-3699-4D16-99C4-CE122436B0DA}" type="datetime1">
              <a:rPr lang="en-GB" smtClean="0"/>
              <a:pPr/>
              <a:t>06/10/2024</a:t>
            </a:fld>
            <a:endParaRPr lang="en-GB" dirty="0"/>
          </a:p>
        </p:txBody>
      </p:sp>
      <p:sp>
        <p:nvSpPr>
          <p:cNvPr id="5" name="Footer Placeholder 4">
            <a:extLst>
              <a:ext uri="{FF2B5EF4-FFF2-40B4-BE49-F238E27FC236}">
                <a16:creationId xmlns:a16="http://schemas.microsoft.com/office/drawing/2014/main" id="{B8C0B08B-CD62-82DF-7BC9-CCDE7E5B639E}"/>
              </a:ext>
            </a:extLst>
          </p:cNvPr>
          <p:cNvSpPr>
            <a:spLocks noGrp="1"/>
          </p:cNvSpPr>
          <p:nvPr>
            <p:ph type="ftr" sz="quarter" idx="3"/>
          </p:nvPr>
        </p:nvSpPr>
        <p:spPr>
          <a:xfrm>
            <a:off x="4038600" y="6388249"/>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2D453A8-267C-532B-1CCE-A59D105FDAE1}"/>
              </a:ext>
            </a:extLst>
          </p:cNvPr>
          <p:cNvSpPr>
            <a:spLocks noGrp="1"/>
          </p:cNvSpPr>
          <p:nvPr>
            <p:ph type="sldNum" sz="quarter" idx="4"/>
          </p:nvPr>
        </p:nvSpPr>
        <p:spPr>
          <a:xfrm>
            <a:off x="8610600" y="6388249"/>
            <a:ext cx="2743200" cy="365125"/>
          </a:xfrm>
          <a:prstGeom prst="rect">
            <a:avLst/>
          </a:prstGeom>
        </p:spPr>
        <p:txBody>
          <a:bodyPr vert="horz" lIns="91440" tIns="45720" rIns="91440" bIns="45720" rtlCol="0" anchor="ctr"/>
          <a:lstStyle>
            <a:lvl1pPr algn="r">
              <a:defRPr sz="1600" b="1">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200671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 id="2147483663" r:id="rId15"/>
  </p:sldLayoutIdLst>
  <p:hf hdr="0" ftr="0" dt="0"/>
  <p:txStyles>
    <p:titleStyle>
      <a:lvl1pPr algn="l" defTabSz="914400" rtl="0" eaLnBrk="1" latinLnBrk="0" hangingPunct="1">
        <a:lnSpc>
          <a:spcPct val="90000"/>
        </a:lnSpc>
        <a:spcBef>
          <a:spcPct val="0"/>
        </a:spcBef>
        <a:buNone/>
        <a:defRPr sz="4400" b="1" kern="1200">
          <a:solidFill>
            <a:srgbClr val="004C6C"/>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visual-paradigm.com/guide/uml-unified-modeling-language/uml-class-diagram-tutoria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ailto:school.cs@tudublin.ie" TargetMode="External"/><Relationship Id="rId2" Type="http://schemas.openxmlformats.org/officeDocument/2006/relationships/hyperlink" Target="mailto:SunderAli.Khowaja@tudublin.i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Open sans"/>
                <a:cs typeface="Helvetica" panose="020B0604020202020204" pitchFamily="34" charset="0"/>
              </a:rPr>
              <a:t>Inheritance</a:t>
            </a:r>
            <a:endPar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8093113" cy="492443"/>
          </a:xfrm>
          <a:prstGeom prst="rect">
            <a:avLst/>
          </a:prstGeom>
          <a:noFill/>
        </p:spPr>
        <p:txBody>
          <a:bodyPr wrap="none" lIns="91440" tIns="45720" rIns="91440" bIns="45720" rtlCol="0" anchor="t">
            <a:spAutoFit/>
          </a:bodyPr>
          <a:lstStyle/>
          <a:p>
            <a:r>
              <a:rPr lang="en-US" sz="2600" dirty="0">
                <a:solidFill>
                  <a:schemeClr val="bg1"/>
                </a:solidFill>
                <a:latin typeface="Open sans"/>
                <a:cs typeface="Open sans"/>
              </a:rPr>
              <a:t>S1-2024-25, Object-Oriented Programming, Week 4</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C593-D33B-2B72-0CE3-C5DF6E024695}"/>
              </a:ext>
            </a:extLst>
          </p:cNvPr>
          <p:cNvSpPr>
            <a:spLocks noGrp="1"/>
          </p:cNvSpPr>
          <p:nvPr>
            <p:ph type="title"/>
          </p:nvPr>
        </p:nvSpPr>
        <p:spPr/>
        <p:txBody>
          <a:bodyPr/>
          <a:lstStyle/>
          <a:p>
            <a:r>
              <a:rPr lang="en-GB" b="1" i="0" dirty="0">
                <a:effectLst/>
              </a:rPr>
              <a:t>Why Code Indentation Is Important in Python:</a:t>
            </a:r>
            <a:endParaRPr lang="en-GB" dirty="0"/>
          </a:p>
        </p:txBody>
      </p:sp>
      <p:sp>
        <p:nvSpPr>
          <p:cNvPr id="3" name="Content Placeholder 2">
            <a:extLst>
              <a:ext uri="{FF2B5EF4-FFF2-40B4-BE49-F238E27FC236}">
                <a16:creationId xmlns:a16="http://schemas.microsoft.com/office/drawing/2014/main" id="{0BD8FA01-92B4-C30B-B2C9-5A1C943906DD}"/>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dirty="0">
                <a:solidFill>
                  <a:srgbClr val="374151"/>
                </a:solidFill>
                <a:effectLst/>
              </a:rPr>
              <a:t>Readability and Structure:</a:t>
            </a:r>
            <a:r>
              <a:rPr lang="en-GB" b="0" i="0" dirty="0">
                <a:solidFill>
                  <a:srgbClr val="374151"/>
                </a:solidFill>
                <a:effectLst/>
              </a:rPr>
              <a:t> Indentation in Python is essential for making your code readable and structured. It acts like the formatting in a book, where paragraphs and sentences are properly spaced and organized.</a:t>
            </a:r>
          </a:p>
          <a:p>
            <a:pPr algn="l">
              <a:buFont typeface="Arial" panose="020B0604020202020204" pitchFamily="34" charset="0"/>
              <a:buChar char="•"/>
            </a:pPr>
            <a:r>
              <a:rPr lang="en-GB" b="1" i="0" dirty="0">
                <a:solidFill>
                  <a:srgbClr val="374151"/>
                </a:solidFill>
                <a:effectLst/>
              </a:rPr>
              <a:t>Blocks of Code:</a:t>
            </a:r>
            <a:r>
              <a:rPr lang="en-GB" b="0" i="0" dirty="0">
                <a:solidFill>
                  <a:srgbClr val="374151"/>
                </a:solidFill>
                <a:effectLst/>
              </a:rPr>
              <a:t> Python uses indentation to define blocks of code. For example, a function or a loop is a block of code. Indentation indicates the beginning and end of these blocks, making it clear which lines of code are part of that block.</a:t>
            </a:r>
          </a:p>
          <a:p>
            <a:pPr algn="l">
              <a:buFont typeface="Arial" panose="020B0604020202020204" pitchFamily="34" charset="0"/>
              <a:buChar char="•"/>
            </a:pPr>
            <a:r>
              <a:rPr lang="en-GB" b="1" i="0" dirty="0">
                <a:solidFill>
                  <a:srgbClr val="374151"/>
                </a:solidFill>
                <a:effectLst/>
              </a:rPr>
              <a:t>Consistency:</a:t>
            </a:r>
            <a:r>
              <a:rPr lang="en-GB" b="0" i="0" dirty="0">
                <a:solidFill>
                  <a:srgbClr val="374151"/>
                </a:solidFill>
                <a:effectLst/>
              </a:rPr>
              <a:t> Proper indentation ensures that your code follows a consistent structure. All blocks start with the same level of indentation and maintain the same pattern throughout the code, which helps you and others understand the logic.</a:t>
            </a:r>
          </a:p>
        </p:txBody>
      </p:sp>
      <p:sp>
        <p:nvSpPr>
          <p:cNvPr id="4" name="Slide Number Placeholder 3">
            <a:extLst>
              <a:ext uri="{FF2B5EF4-FFF2-40B4-BE49-F238E27FC236}">
                <a16:creationId xmlns:a16="http://schemas.microsoft.com/office/drawing/2014/main" id="{3A29C626-5650-FF41-FF87-45E0393406F5}"/>
              </a:ext>
            </a:extLst>
          </p:cNvPr>
          <p:cNvSpPr>
            <a:spLocks noGrp="1"/>
          </p:cNvSpPr>
          <p:nvPr>
            <p:ph type="sldNum" sz="quarter" idx="12"/>
          </p:nvPr>
        </p:nvSpPr>
        <p:spPr/>
        <p:txBody>
          <a:bodyPr/>
          <a:lstStyle/>
          <a:p>
            <a:fld id="{1AE971F0-0CD2-4C47-8087-EBCE9716EA84}" type="slidenum">
              <a:rPr lang="en-GB" smtClean="0"/>
              <a:pPr/>
              <a:t>10</a:t>
            </a:fld>
            <a:endParaRPr lang="en-GB" dirty="0"/>
          </a:p>
        </p:txBody>
      </p:sp>
    </p:spTree>
    <p:extLst>
      <p:ext uri="{BB962C8B-B14F-4D97-AF65-F5344CB8AC3E}">
        <p14:creationId xmlns:p14="http://schemas.microsoft.com/office/powerpoint/2010/main" val="100639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B81B-D563-C8CD-3277-8D848117D91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AE758416-C82A-DF59-3208-1902ED545DD4}"/>
              </a:ext>
            </a:extLst>
          </p:cNvPr>
          <p:cNvSpPr>
            <a:spLocks noGrp="1"/>
          </p:cNvSpPr>
          <p:nvPr>
            <p:ph idx="1"/>
          </p:nvPr>
        </p:nvSpPr>
        <p:spPr/>
        <p:txBody>
          <a:bodyPr>
            <a:normAutofit lnSpcReduction="10000"/>
          </a:bodyPr>
          <a:lstStyle/>
          <a:p>
            <a:pPr algn="l">
              <a:buFont typeface="Arial" panose="020B0604020202020204" pitchFamily="34" charset="0"/>
              <a:buChar char="•"/>
            </a:pPr>
            <a:r>
              <a:rPr lang="en-GB" sz="1600" b="1" i="0" dirty="0">
                <a:solidFill>
                  <a:srgbClr val="374151"/>
                </a:solidFill>
                <a:effectLst/>
              </a:rPr>
              <a:t>Error Prevention:</a:t>
            </a:r>
            <a:r>
              <a:rPr lang="en-GB" sz="1600" b="0" i="0" dirty="0">
                <a:solidFill>
                  <a:srgbClr val="374151"/>
                </a:solidFill>
                <a:effectLst/>
              </a:rPr>
              <a:t> Incorrect indentation can lead to syntax errors. Python relies on proper indentation to understand the structure of your code. If your indentation is inconsistent or incorrect, it may result in unexpected errors.</a:t>
            </a:r>
          </a:p>
          <a:p>
            <a:pPr algn="l">
              <a:buFont typeface="Arial" panose="020B0604020202020204" pitchFamily="34" charset="0"/>
              <a:buChar char="•"/>
            </a:pPr>
            <a:r>
              <a:rPr lang="en-GB" sz="1600" b="1" i="0" dirty="0">
                <a:solidFill>
                  <a:srgbClr val="374151"/>
                </a:solidFill>
                <a:effectLst/>
              </a:rPr>
              <a:t>Human-Friendly:</a:t>
            </a:r>
            <a:r>
              <a:rPr lang="en-GB" sz="1600" b="0" i="0" dirty="0">
                <a:solidFill>
                  <a:srgbClr val="374151"/>
                </a:solidFill>
                <a:effectLst/>
              </a:rPr>
              <a:t> Python is known for its readability, and clear indentation is a big part of this. It's almost like writing a story; proper indentation helps others understand your code as if they're reading a well-organized book.</a:t>
            </a:r>
          </a:p>
          <a:p>
            <a:pPr algn="l">
              <a:buFont typeface="Arial" panose="020B0604020202020204" pitchFamily="34" charset="0"/>
              <a:buChar char="•"/>
            </a:pPr>
            <a:r>
              <a:rPr lang="en-GB" sz="1600" b="1" i="0" dirty="0">
                <a:solidFill>
                  <a:srgbClr val="374151"/>
                </a:solidFill>
                <a:effectLst/>
              </a:rPr>
              <a:t>Pythonic Style:</a:t>
            </a:r>
            <a:r>
              <a:rPr lang="en-GB" sz="1600" b="0" i="0" dirty="0">
                <a:solidFill>
                  <a:srgbClr val="374151"/>
                </a:solidFill>
                <a:effectLst/>
              </a:rPr>
              <a:t> The Python community follows specific style guidelines, and proper code indentation is one of them. Writing code with consistent indentation is considered a Pythonic style, making your code more in line with the conventions used in the Python world.</a:t>
            </a:r>
          </a:p>
          <a:p>
            <a:pPr algn="l">
              <a:buFont typeface="Arial" panose="020B0604020202020204" pitchFamily="34" charset="0"/>
              <a:buChar char="•"/>
            </a:pPr>
            <a:r>
              <a:rPr lang="en-GB" sz="1600" b="1" i="0" dirty="0">
                <a:solidFill>
                  <a:srgbClr val="374151"/>
                </a:solidFill>
                <a:effectLst/>
              </a:rPr>
              <a:t>Enhanced Debugging:</a:t>
            </a:r>
            <a:r>
              <a:rPr lang="en-GB" sz="1600" b="0" i="0" dirty="0">
                <a:solidFill>
                  <a:srgbClr val="374151"/>
                </a:solidFill>
                <a:effectLst/>
              </a:rPr>
              <a:t> When you encounter issues in your code, the consistent structure provided by indentation makes it easier to identify problems and debug your code. It's like having a map that guides you to the issue's location.</a:t>
            </a:r>
          </a:p>
        </p:txBody>
      </p:sp>
      <p:sp>
        <p:nvSpPr>
          <p:cNvPr id="4" name="Slide Number Placeholder 3">
            <a:extLst>
              <a:ext uri="{FF2B5EF4-FFF2-40B4-BE49-F238E27FC236}">
                <a16:creationId xmlns:a16="http://schemas.microsoft.com/office/drawing/2014/main" id="{C4760F4A-9BF4-0353-A758-8C1488E513B9}"/>
              </a:ext>
            </a:extLst>
          </p:cNvPr>
          <p:cNvSpPr>
            <a:spLocks noGrp="1"/>
          </p:cNvSpPr>
          <p:nvPr>
            <p:ph type="sldNum" sz="quarter" idx="12"/>
          </p:nvPr>
        </p:nvSpPr>
        <p:spPr/>
        <p:txBody>
          <a:bodyPr/>
          <a:lstStyle/>
          <a:p>
            <a:fld id="{1AE971F0-0CD2-4C47-8087-EBCE9716EA84}" type="slidenum">
              <a:rPr lang="en-GB" smtClean="0"/>
              <a:pPr/>
              <a:t>11</a:t>
            </a:fld>
            <a:endParaRPr lang="en-GB" dirty="0"/>
          </a:p>
        </p:txBody>
      </p:sp>
    </p:spTree>
    <p:extLst>
      <p:ext uri="{BB962C8B-B14F-4D97-AF65-F5344CB8AC3E}">
        <p14:creationId xmlns:p14="http://schemas.microsoft.com/office/powerpoint/2010/main" val="240428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ABE-E0D3-A2FA-E092-10C3DCB6462A}"/>
              </a:ext>
            </a:extLst>
          </p:cNvPr>
          <p:cNvSpPr>
            <a:spLocks noGrp="1"/>
          </p:cNvSpPr>
          <p:nvPr>
            <p:ph type="title"/>
          </p:nvPr>
        </p:nvSpPr>
        <p:spPr/>
        <p:txBody>
          <a:bodyPr/>
          <a:lstStyle/>
          <a:p>
            <a:r>
              <a:rPr lang="en-GB" b="1" i="0" dirty="0">
                <a:effectLst/>
              </a:rPr>
              <a:t>Why Writing a Good Code Header Is Important:</a:t>
            </a:r>
            <a:endParaRPr lang="en-GB" dirty="0"/>
          </a:p>
        </p:txBody>
      </p:sp>
      <p:sp>
        <p:nvSpPr>
          <p:cNvPr id="3" name="Content Placeholder 2">
            <a:extLst>
              <a:ext uri="{FF2B5EF4-FFF2-40B4-BE49-F238E27FC236}">
                <a16:creationId xmlns:a16="http://schemas.microsoft.com/office/drawing/2014/main" id="{3ADB1E01-966A-6FD5-C08B-A399966118D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dirty="0">
                <a:solidFill>
                  <a:srgbClr val="374151"/>
                </a:solidFill>
                <a:effectLst/>
              </a:rPr>
              <a:t>Documentation:</a:t>
            </a:r>
            <a:r>
              <a:rPr lang="en-GB" b="0" i="0" dirty="0">
                <a:solidFill>
                  <a:srgbClr val="374151"/>
                </a:solidFill>
                <a:effectLst/>
              </a:rPr>
              <a:t> A code header serves as documentation for your code. It's like the title and summary of a book; it provides essential information about what the code does, who wrote it, and how to use it.</a:t>
            </a:r>
          </a:p>
          <a:p>
            <a:pPr algn="l">
              <a:buFont typeface="Arial" panose="020B0604020202020204" pitchFamily="34" charset="0"/>
              <a:buChar char="•"/>
            </a:pPr>
            <a:r>
              <a:rPr lang="en-GB" b="1" i="0" dirty="0">
                <a:solidFill>
                  <a:srgbClr val="374151"/>
                </a:solidFill>
                <a:effectLst/>
              </a:rPr>
              <a:t>Clarity:</a:t>
            </a:r>
            <a:r>
              <a:rPr lang="en-GB" b="0" i="0" dirty="0">
                <a:solidFill>
                  <a:srgbClr val="374151"/>
                </a:solidFill>
                <a:effectLst/>
              </a:rPr>
              <a:t> A well-crafted code header makes your code more understandable. Just like a book's title gives you a clear idea of its content, a code header helps readers (including yourself) quickly grasp the purpose and functionality of your code.</a:t>
            </a:r>
          </a:p>
          <a:p>
            <a:pPr algn="l">
              <a:buFont typeface="Arial" panose="020B0604020202020204" pitchFamily="34" charset="0"/>
              <a:buChar char="•"/>
            </a:pPr>
            <a:r>
              <a:rPr lang="en-GB" b="1" i="0" dirty="0">
                <a:solidFill>
                  <a:srgbClr val="374151"/>
                </a:solidFill>
                <a:effectLst/>
              </a:rPr>
              <a:t>Context:</a:t>
            </a:r>
            <a:r>
              <a:rPr lang="en-GB" b="0" i="0" dirty="0">
                <a:solidFill>
                  <a:srgbClr val="374151"/>
                </a:solidFill>
                <a:effectLst/>
              </a:rPr>
              <a:t> Think of the code header as the blurb on the back of a book. It sets the context and expectations for the code. It answers questions like </a:t>
            </a:r>
            <a:r>
              <a:rPr lang="en-GB" b="1" i="0" dirty="0">
                <a:solidFill>
                  <a:srgbClr val="374151"/>
                </a:solidFill>
                <a:effectLst/>
              </a:rPr>
              <a:t>"What problem does this code solve?"</a:t>
            </a:r>
            <a:r>
              <a:rPr lang="en-GB" b="0" i="0" dirty="0">
                <a:solidFill>
                  <a:srgbClr val="374151"/>
                </a:solidFill>
                <a:effectLst/>
              </a:rPr>
              <a:t> </a:t>
            </a:r>
            <a:r>
              <a:rPr lang="en-GB" b="1" i="0" dirty="0">
                <a:solidFill>
                  <a:srgbClr val="374151"/>
                </a:solidFill>
                <a:effectLst/>
              </a:rPr>
              <a:t>and "How does it do that?".</a:t>
            </a:r>
          </a:p>
        </p:txBody>
      </p:sp>
      <p:sp>
        <p:nvSpPr>
          <p:cNvPr id="4" name="Slide Number Placeholder 3">
            <a:extLst>
              <a:ext uri="{FF2B5EF4-FFF2-40B4-BE49-F238E27FC236}">
                <a16:creationId xmlns:a16="http://schemas.microsoft.com/office/drawing/2014/main" id="{D931623E-D13D-7065-E9AC-D300FB880BF5}"/>
              </a:ext>
            </a:extLst>
          </p:cNvPr>
          <p:cNvSpPr>
            <a:spLocks noGrp="1"/>
          </p:cNvSpPr>
          <p:nvPr>
            <p:ph type="sldNum" sz="quarter" idx="12"/>
          </p:nvPr>
        </p:nvSpPr>
        <p:spPr/>
        <p:txBody>
          <a:bodyPr/>
          <a:lstStyle/>
          <a:p>
            <a:fld id="{1AE971F0-0CD2-4C47-8087-EBCE9716EA84}" type="slidenum">
              <a:rPr lang="en-GB" smtClean="0"/>
              <a:pPr/>
              <a:t>12</a:t>
            </a:fld>
            <a:endParaRPr lang="en-GB" dirty="0"/>
          </a:p>
        </p:txBody>
      </p:sp>
    </p:spTree>
    <p:extLst>
      <p:ext uri="{BB962C8B-B14F-4D97-AF65-F5344CB8AC3E}">
        <p14:creationId xmlns:p14="http://schemas.microsoft.com/office/powerpoint/2010/main" val="236511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1042-6314-DAC4-BC07-0B0AC9219E06}"/>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A7A91BCC-C4C2-2577-41C9-95C5DC04C7F3}"/>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GB" b="1" i="0" dirty="0">
                <a:solidFill>
                  <a:srgbClr val="374151"/>
                </a:solidFill>
                <a:effectLst/>
              </a:rPr>
              <a:t>Attribution:</a:t>
            </a:r>
            <a:r>
              <a:rPr lang="en-GB" b="0" i="0" dirty="0">
                <a:solidFill>
                  <a:srgbClr val="374151"/>
                </a:solidFill>
                <a:effectLst/>
              </a:rPr>
              <a:t> Like the author's name on a book's cover, the code header attributes the author(s) of the code. It provides transparency and credit for the work.</a:t>
            </a:r>
          </a:p>
          <a:p>
            <a:pPr algn="l">
              <a:buFont typeface="Arial" panose="020B0604020202020204" pitchFamily="34" charset="0"/>
              <a:buChar char="•"/>
            </a:pPr>
            <a:r>
              <a:rPr lang="en-GB" b="1" i="0" dirty="0">
                <a:solidFill>
                  <a:srgbClr val="374151"/>
                </a:solidFill>
                <a:effectLst/>
              </a:rPr>
              <a:t>Usage Instructions:</a:t>
            </a:r>
            <a:r>
              <a:rPr lang="en-GB" b="0" i="0" dirty="0">
                <a:solidFill>
                  <a:srgbClr val="374151"/>
                </a:solidFill>
                <a:effectLst/>
              </a:rPr>
              <a:t> A code header often includes usage instructions and examples. It tells users how to interact with the code, which is like a user manual for the book.</a:t>
            </a:r>
          </a:p>
          <a:p>
            <a:pPr algn="l">
              <a:buFont typeface="Arial" panose="020B0604020202020204" pitchFamily="34" charset="0"/>
              <a:buChar char="•"/>
            </a:pPr>
            <a:r>
              <a:rPr lang="en-GB" b="1" i="0" dirty="0">
                <a:solidFill>
                  <a:srgbClr val="374151"/>
                </a:solidFill>
                <a:effectLst/>
              </a:rPr>
              <a:t>Error Prevention:</a:t>
            </a:r>
            <a:r>
              <a:rPr lang="en-GB" b="0" i="0" dirty="0">
                <a:solidFill>
                  <a:srgbClr val="374151"/>
                </a:solidFill>
                <a:effectLst/>
              </a:rPr>
              <a:t> Clear and informative code headers help prevent misunderstandings and misuse of the code. Just as a clear book title avoids confusion, a good code header reduces the chances of errors.</a:t>
            </a:r>
          </a:p>
          <a:p>
            <a:pPr algn="l">
              <a:buFont typeface="Arial" panose="020B0604020202020204" pitchFamily="34" charset="0"/>
              <a:buChar char="•"/>
            </a:pPr>
            <a:r>
              <a:rPr lang="en-GB" b="1" i="0" dirty="0">
                <a:solidFill>
                  <a:srgbClr val="374151"/>
                </a:solidFill>
                <a:effectLst/>
              </a:rPr>
              <a:t>Consistency:</a:t>
            </a:r>
            <a:r>
              <a:rPr lang="en-GB" b="0" i="0" dirty="0">
                <a:solidFill>
                  <a:srgbClr val="374151"/>
                </a:solidFill>
                <a:effectLst/>
              </a:rPr>
              <a:t> Following a standardized format for code headers (like the conventions in a book) ensures that every piece of code in a project is presented in a similar, recognizable manner.</a:t>
            </a:r>
          </a:p>
        </p:txBody>
      </p:sp>
      <p:sp>
        <p:nvSpPr>
          <p:cNvPr id="4" name="Slide Number Placeholder 3">
            <a:extLst>
              <a:ext uri="{FF2B5EF4-FFF2-40B4-BE49-F238E27FC236}">
                <a16:creationId xmlns:a16="http://schemas.microsoft.com/office/drawing/2014/main" id="{43752570-3A60-4FD2-370E-6D9EDAB02B8C}"/>
              </a:ext>
            </a:extLst>
          </p:cNvPr>
          <p:cNvSpPr>
            <a:spLocks noGrp="1"/>
          </p:cNvSpPr>
          <p:nvPr>
            <p:ph type="sldNum" sz="quarter" idx="12"/>
          </p:nvPr>
        </p:nvSpPr>
        <p:spPr/>
        <p:txBody>
          <a:bodyPr/>
          <a:lstStyle/>
          <a:p>
            <a:fld id="{1AE971F0-0CD2-4C47-8087-EBCE9716EA84}" type="slidenum">
              <a:rPr lang="en-GB" smtClean="0"/>
              <a:pPr/>
              <a:t>13</a:t>
            </a:fld>
            <a:endParaRPr lang="en-GB" dirty="0"/>
          </a:p>
        </p:txBody>
      </p:sp>
    </p:spTree>
    <p:extLst>
      <p:ext uri="{BB962C8B-B14F-4D97-AF65-F5344CB8AC3E}">
        <p14:creationId xmlns:p14="http://schemas.microsoft.com/office/powerpoint/2010/main" val="156377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5754-E8A2-4B00-AD0C-1A5E84B77B3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0DD53004-0D2E-9D8A-8B11-4BA98A95002F}"/>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dirty="0">
                <a:solidFill>
                  <a:srgbClr val="374151"/>
                </a:solidFill>
                <a:effectLst/>
              </a:rPr>
              <a:t>Searchability:</a:t>
            </a:r>
            <a:r>
              <a:rPr lang="en-GB" b="0" i="0" dirty="0">
                <a:solidFill>
                  <a:srgbClr val="374151"/>
                </a:solidFill>
                <a:effectLst/>
              </a:rPr>
              <a:t> When you have a collection of code, well-structured headers make it easier to find the specific code you're looking for. It's like having an index or table of contents in a book.</a:t>
            </a:r>
          </a:p>
          <a:p>
            <a:pPr algn="l">
              <a:buFont typeface="Arial" panose="020B0604020202020204" pitchFamily="34" charset="0"/>
              <a:buChar char="•"/>
            </a:pPr>
            <a:r>
              <a:rPr lang="en-GB" b="1" i="0" dirty="0">
                <a:solidFill>
                  <a:srgbClr val="374151"/>
                </a:solidFill>
                <a:effectLst/>
              </a:rPr>
              <a:t>Compliance:</a:t>
            </a:r>
            <a:r>
              <a:rPr lang="en-GB" b="0" i="0" dirty="0">
                <a:solidFill>
                  <a:srgbClr val="374151"/>
                </a:solidFill>
                <a:effectLst/>
              </a:rPr>
              <a:t> In some cases, industries or organizations require specific information in code headers to comply with legal or ethical standards. A good code header ensures you meet these requirements.</a:t>
            </a:r>
          </a:p>
          <a:p>
            <a:pPr algn="l">
              <a:buFont typeface="Arial" panose="020B0604020202020204" pitchFamily="34" charset="0"/>
              <a:buChar char="•"/>
            </a:pPr>
            <a:r>
              <a:rPr lang="en-GB" b="1" i="0" dirty="0">
                <a:solidFill>
                  <a:srgbClr val="374151"/>
                </a:solidFill>
                <a:effectLst/>
              </a:rPr>
              <a:t>Community and Collaboration:</a:t>
            </a:r>
            <a:r>
              <a:rPr lang="en-GB" b="0" i="0" dirty="0">
                <a:solidFill>
                  <a:srgbClr val="374151"/>
                </a:solidFill>
                <a:effectLst/>
              </a:rPr>
              <a:t> In open-source projects or collaborative coding environments, clear code headers help other developers understand, use, and contribute to your code, similar to how well-documented books can be understood by a wider audience.</a:t>
            </a:r>
          </a:p>
        </p:txBody>
      </p:sp>
      <p:sp>
        <p:nvSpPr>
          <p:cNvPr id="4" name="Slide Number Placeholder 3">
            <a:extLst>
              <a:ext uri="{FF2B5EF4-FFF2-40B4-BE49-F238E27FC236}">
                <a16:creationId xmlns:a16="http://schemas.microsoft.com/office/drawing/2014/main" id="{553C9387-2FEB-7FDE-57DF-9A289529D462}"/>
              </a:ext>
            </a:extLst>
          </p:cNvPr>
          <p:cNvSpPr>
            <a:spLocks noGrp="1"/>
          </p:cNvSpPr>
          <p:nvPr>
            <p:ph type="sldNum" sz="quarter" idx="12"/>
          </p:nvPr>
        </p:nvSpPr>
        <p:spPr/>
        <p:txBody>
          <a:bodyPr/>
          <a:lstStyle/>
          <a:p>
            <a:fld id="{1AE971F0-0CD2-4C47-8087-EBCE9716EA84}" type="slidenum">
              <a:rPr lang="en-GB" smtClean="0"/>
              <a:pPr/>
              <a:t>14</a:t>
            </a:fld>
            <a:endParaRPr lang="en-GB" dirty="0"/>
          </a:p>
        </p:txBody>
      </p:sp>
    </p:spTree>
    <p:extLst>
      <p:ext uri="{BB962C8B-B14F-4D97-AF65-F5344CB8AC3E}">
        <p14:creationId xmlns:p14="http://schemas.microsoft.com/office/powerpoint/2010/main" val="350002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E44-9103-1EC6-FC28-A99DDC2E7323}"/>
              </a:ext>
            </a:extLst>
          </p:cNvPr>
          <p:cNvSpPr>
            <a:spLocks noGrp="1"/>
          </p:cNvSpPr>
          <p:nvPr>
            <p:ph type="title"/>
          </p:nvPr>
        </p:nvSpPr>
        <p:spPr/>
        <p:txBody>
          <a:bodyPr>
            <a:normAutofit/>
          </a:bodyPr>
          <a:lstStyle/>
          <a:p>
            <a:r>
              <a:rPr lang="en-GB" b="1" i="0" dirty="0">
                <a:solidFill>
                  <a:srgbClr val="374151"/>
                </a:solidFill>
                <a:effectLst/>
              </a:rPr>
              <a:t>Why Writing Good Inline Code Comments Is Important:</a:t>
            </a:r>
            <a:endParaRPr lang="en-GB" dirty="0"/>
          </a:p>
        </p:txBody>
      </p:sp>
      <p:sp>
        <p:nvSpPr>
          <p:cNvPr id="3" name="Content Placeholder 2">
            <a:extLst>
              <a:ext uri="{FF2B5EF4-FFF2-40B4-BE49-F238E27FC236}">
                <a16:creationId xmlns:a16="http://schemas.microsoft.com/office/drawing/2014/main" id="{5C820878-119D-ACDA-9FCF-DBE5C2BE93D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374151"/>
                </a:solidFill>
                <a:effectLst/>
              </a:rPr>
              <a:t>Clarity:</a:t>
            </a:r>
            <a:r>
              <a:rPr lang="en-GB" b="0" i="0" dirty="0">
                <a:solidFill>
                  <a:srgbClr val="374151"/>
                </a:solidFill>
                <a:effectLst/>
              </a:rPr>
              <a:t> Inline code comments are like side notes in a book's margins. They provide explanations within your code, helping readers (including yourself) understand complex or non-intuitive sections of code.</a:t>
            </a:r>
          </a:p>
          <a:p>
            <a:pPr algn="l">
              <a:buFont typeface="Arial" panose="020B0604020202020204" pitchFamily="34" charset="0"/>
              <a:buChar char="•"/>
            </a:pPr>
            <a:r>
              <a:rPr lang="en-GB" b="1" i="0" dirty="0">
                <a:solidFill>
                  <a:srgbClr val="374151"/>
                </a:solidFill>
                <a:effectLst/>
              </a:rPr>
              <a:t>Documentation:</a:t>
            </a:r>
            <a:r>
              <a:rPr lang="en-GB" b="0" i="0" dirty="0">
                <a:solidFill>
                  <a:srgbClr val="374151"/>
                </a:solidFill>
                <a:effectLst/>
              </a:rPr>
              <a:t> Just as footnotes in a book provide additional information, inline comments document the code's purpose, logic, and any known issues. They make the code more approachable and usable.</a:t>
            </a:r>
          </a:p>
          <a:p>
            <a:pPr algn="l">
              <a:buFont typeface="Arial" panose="020B0604020202020204" pitchFamily="34" charset="0"/>
              <a:buChar char="•"/>
            </a:pPr>
            <a:r>
              <a:rPr lang="en-GB" b="1" i="0" dirty="0">
                <a:solidFill>
                  <a:srgbClr val="374151"/>
                </a:solidFill>
                <a:effectLst/>
              </a:rPr>
              <a:t>Debugging and Troubleshooting:</a:t>
            </a:r>
            <a:r>
              <a:rPr lang="en-GB" b="0" i="0" dirty="0">
                <a:solidFill>
                  <a:srgbClr val="374151"/>
                </a:solidFill>
                <a:effectLst/>
              </a:rPr>
              <a:t> Code comments can serve as a trail of breadcrumbs, guiding you or other developers during debugging and troubleshooting. They highlight potential issues, solutions, and areas of interest.</a:t>
            </a:r>
          </a:p>
        </p:txBody>
      </p:sp>
      <p:sp>
        <p:nvSpPr>
          <p:cNvPr id="4" name="Slide Number Placeholder 3">
            <a:extLst>
              <a:ext uri="{FF2B5EF4-FFF2-40B4-BE49-F238E27FC236}">
                <a16:creationId xmlns:a16="http://schemas.microsoft.com/office/drawing/2014/main" id="{0EE31303-3103-3DA6-07D8-114238DB1D2D}"/>
              </a:ext>
            </a:extLst>
          </p:cNvPr>
          <p:cNvSpPr>
            <a:spLocks noGrp="1"/>
          </p:cNvSpPr>
          <p:nvPr>
            <p:ph type="sldNum" sz="quarter" idx="12"/>
          </p:nvPr>
        </p:nvSpPr>
        <p:spPr/>
        <p:txBody>
          <a:bodyPr/>
          <a:lstStyle/>
          <a:p>
            <a:fld id="{1AE971F0-0CD2-4C47-8087-EBCE9716EA84}" type="slidenum">
              <a:rPr lang="en-GB" smtClean="0"/>
              <a:pPr/>
              <a:t>15</a:t>
            </a:fld>
            <a:endParaRPr lang="en-GB" dirty="0"/>
          </a:p>
        </p:txBody>
      </p:sp>
    </p:spTree>
    <p:extLst>
      <p:ext uri="{BB962C8B-B14F-4D97-AF65-F5344CB8AC3E}">
        <p14:creationId xmlns:p14="http://schemas.microsoft.com/office/powerpoint/2010/main" val="196994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3687-964D-F025-8CAC-C5F635AF3C78}"/>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93F62F5-E845-CBE4-5639-8B2D66DFE9F6}"/>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374151"/>
                </a:solidFill>
                <a:effectLst/>
              </a:rPr>
              <a:t>Change History:</a:t>
            </a:r>
            <a:r>
              <a:rPr lang="en-GB" b="0" i="0" dirty="0">
                <a:solidFill>
                  <a:srgbClr val="374151"/>
                </a:solidFill>
                <a:effectLst/>
              </a:rPr>
              <a:t> Like a book's edition history, comments can record changes made to the code over time. They document why changes were made, when, and by whom, which is invaluable for tracking code evolution.</a:t>
            </a:r>
          </a:p>
          <a:p>
            <a:pPr algn="l">
              <a:buFont typeface="Arial" panose="020B0604020202020204" pitchFamily="34" charset="0"/>
              <a:buChar char="•"/>
            </a:pPr>
            <a:r>
              <a:rPr lang="en-GB" b="1" i="0" dirty="0">
                <a:solidFill>
                  <a:srgbClr val="374151"/>
                </a:solidFill>
                <a:effectLst/>
              </a:rPr>
              <a:t>Collaboration:</a:t>
            </a:r>
            <a:r>
              <a:rPr lang="en-GB" b="0" i="0" dirty="0">
                <a:solidFill>
                  <a:srgbClr val="374151"/>
                </a:solidFill>
                <a:effectLst/>
              </a:rPr>
              <a:t> Inline comments enable easier collaboration. When multiple people work on a project, clear comments help team members understand each other's code, fostering a collaborative atmosphere.</a:t>
            </a:r>
          </a:p>
          <a:p>
            <a:pPr algn="l">
              <a:buFont typeface="Arial" panose="020B0604020202020204" pitchFamily="34" charset="0"/>
              <a:buChar char="•"/>
            </a:pPr>
            <a:r>
              <a:rPr lang="en-GB" b="1" i="0" dirty="0">
                <a:solidFill>
                  <a:srgbClr val="374151"/>
                </a:solidFill>
                <a:effectLst/>
              </a:rPr>
              <a:t>Self-Explanation:</a:t>
            </a:r>
            <a:r>
              <a:rPr lang="en-GB" b="0" i="0" dirty="0">
                <a:solidFill>
                  <a:srgbClr val="374151"/>
                </a:solidFill>
                <a:effectLst/>
              </a:rPr>
              <a:t> A well-commented code section is like a self-explanatory chapter in a book. It reduces the need for extensive external documentation by encapsulating explanations within the code.</a:t>
            </a:r>
          </a:p>
        </p:txBody>
      </p:sp>
      <p:sp>
        <p:nvSpPr>
          <p:cNvPr id="4" name="Slide Number Placeholder 3">
            <a:extLst>
              <a:ext uri="{FF2B5EF4-FFF2-40B4-BE49-F238E27FC236}">
                <a16:creationId xmlns:a16="http://schemas.microsoft.com/office/drawing/2014/main" id="{7446127E-5B15-4C16-F617-05BE20C45E7A}"/>
              </a:ext>
            </a:extLst>
          </p:cNvPr>
          <p:cNvSpPr>
            <a:spLocks noGrp="1"/>
          </p:cNvSpPr>
          <p:nvPr>
            <p:ph type="sldNum" sz="quarter" idx="12"/>
          </p:nvPr>
        </p:nvSpPr>
        <p:spPr/>
        <p:txBody>
          <a:bodyPr/>
          <a:lstStyle/>
          <a:p>
            <a:fld id="{1AE971F0-0CD2-4C47-8087-EBCE9716EA84}" type="slidenum">
              <a:rPr lang="en-GB" smtClean="0"/>
              <a:pPr/>
              <a:t>16</a:t>
            </a:fld>
            <a:endParaRPr lang="en-GB" dirty="0"/>
          </a:p>
        </p:txBody>
      </p:sp>
    </p:spTree>
    <p:extLst>
      <p:ext uri="{BB962C8B-B14F-4D97-AF65-F5344CB8AC3E}">
        <p14:creationId xmlns:p14="http://schemas.microsoft.com/office/powerpoint/2010/main" val="88724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2791-BD7B-B0B8-47A2-1FCE276FC32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32129263-2001-33AE-C926-E87D5D763CFF}"/>
              </a:ext>
            </a:extLst>
          </p:cNvPr>
          <p:cNvSpPr>
            <a:spLocks noGrp="1"/>
          </p:cNvSpPr>
          <p:nvPr>
            <p:ph idx="1"/>
          </p:nvPr>
        </p:nvSpPr>
        <p:spPr/>
        <p:txBody>
          <a:bodyPr>
            <a:normAutofit lnSpcReduction="10000"/>
          </a:bodyPr>
          <a:lstStyle/>
          <a:p>
            <a:pPr algn="l">
              <a:buFont typeface="Arial" panose="020B0604020202020204" pitchFamily="34" charset="0"/>
              <a:buChar char="•"/>
            </a:pPr>
            <a:r>
              <a:rPr lang="en-GB" sz="1600" b="1" i="0" dirty="0">
                <a:solidFill>
                  <a:srgbClr val="374151"/>
                </a:solidFill>
                <a:effectLst/>
              </a:rPr>
              <a:t>Customization:</a:t>
            </a:r>
            <a:r>
              <a:rPr lang="en-GB" sz="1600" b="0" i="0" dirty="0">
                <a:solidFill>
                  <a:srgbClr val="374151"/>
                </a:solidFill>
                <a:effectLst/>
              </a:rPr>
              <a:t> Comments can provide options for customization, similar to a book with multiple endings or alternate storylines. They allow users to adapt the code to their specific needs by explaining where changes can be made.</a:t>
            </a:r>
          </a:p>
          <a:p>
            <a:pPr algn="l">
              <a:buFont typeface="Arial" panose="020B0604020202020204" pitchFamily="34" charset="0"/>
              <a:buChar char="•"/>
            </a:pPr>
            <a:r>
              <a:rPr lang="en-GB" sz="1600" b="1" i="0" dirty="0">
                <a:solidFill>
                  <a:srgbClr val="374151"/>
                </a:solidFill>
                <a:effectLst/>
              </a:rPr>
              <a:t>Legibility:</a:t>
            </a:r>
            <a:r>
              <a:rPr lang="en-GB" sz="1600" b="0" i="0" dirty="0">
                <a:solidFill>
                  <a:srgbClr val="374151"/>
                </a:solidFill>
                <a:effectLst/>
              </a:rPr>
              <a:t> Well-formatted code comments improve code legibility. Just as a well-structured book with headings and subheadings is easier to read, comments organize and clarify the code's structure and logic.</a:t>
            </a:r>
          </a:p>
          <a:p>
            <a:pPr algn="l">
              <a:buFont typeface="Arial" panose="020B0604020202020204" pitchFamily="34" charset="0"/>
              <a:buChar char="•"/>
            </a:pPr>
            <a:r>
              <a:rPr lang="en-GB" sz="1600" b="1" i="0" dirty="0">
                <a:solidFill>
                  <a:srgbClr val="374151"/>
                </a:solidFill>
                <a:effectLst/>
              </a:rPr>
              <a:t>Reminders:</a:t>
            </a:r>
            <a:r>
              <a:rPr lang="en-GB" sz="1600" b="0" i="0" dirty="0">
                <a:solidFill>
                  <a:srgbClr val="374151"/>
                </a:solidFill>
                <a:effectLst/>
              </a:rPr>
              <a:t> Code comments act as reminders, prompting you to revisit or improve certain parts of the code. They function like sticky notes, marking areas for future attention.</a:t>
            </a:r>
          </a:p>
          <a:p>
            <a:pPr algn="l">
              <a:buFont typeface="Arial" panose="020B0604020202020204" pitchFamily="34" charset="0"/>
              <a:buChar char="•"/>
            </a:pPr>
            <a:r>
              <a:rPr lang="en-GB" sz="1600" b="1" i="0" dirty="0">
                <a:solidFill>
                  <a:srgbClr val="374151"/>
                </a:solidFill>
                <a:effectLst/>
              </a:rPr>
              <a:t>Education and Onboarding:</a:t>
            </a:r>
            <a:r>
              <a:rPr lang="en-GB" sz="1600" b="0" i="0" dirty="0">
                <a:solidFill>
                  <a:srgbClr val="374151"/>
                </a:solidFill>
                <a:effectLst/>
              </a:rPr>
              <a:t> Inline comments help newcomers learn the codebase, like a glossary explaining terminology in a book. They reduce the learning curve and improve onboarding for new developers.</a:t>
            </a:r>
          </a:p>
          <a:p>
            <a:pPr algn="l">
              <a:buFont typeface="Arial" panose="020B0604020202020204" pitchFamily="34" charset="0"/>
              <a:buChar char="•"/>
            </a:pPr>
            <a:r>
              <a:rPr lang="en-GB" sz="1600" b="1" i="0" dirty="0">
                <a:solidFill>
                  <a:srgbClr val="374151"/>
                </a:solidFill>
                <a:effectLst/>
              </a:rPr>
              <a:t>Regulatory Compliance:</a:t>
            </a:r>
            <a:r>
              <a:rPr lang="en-GB" sz="1600" b="0" i="0" dirty="0">
                <a:solidFill>
                  <a:srgbClr val="374151"/>
                </a:solidFill>
                <a:effectLst/>
              </a:rPr>
              <a:t> In regulated industries or open-source projects, inline comments can be crucial for compliance. They document steps taken to ensure adherence to standards and best practices.</a:t>
            </a:r>
          </a:p>
        </p:txBody>
      </p:sp>
      <p:sp>
        <p:nvSpPr>
          <p:cNvPr id="4" name="Slide Number Placeholder 3">
            <a:extLst>
              <a:ext uri="{FF2B5EF4-FFF2-40B4-BE49-F238E27FC236}">
                <a16:creationId xmlns:a16="http://schemas.microsoft.com/office/drawing/2014/main" id="{D1B5579C-432D-E220-E387-4BF0CFC36293}"/>
              </a:ext>
            </a:extLst>
          </p:cNvPr>
          <p:cNvSpPr>
            <a:spLocks noGrp="1"/>
          </p:cNvSpPr>
          <p:nvPr>
            <p:ph type="sldNum" sz="quarter" idx="12"/>
          </p:nvPr>
        </p:nvSpPr>
        <p:spPr/>
        <p:txBody>
          <a:bodyPr/>
          <a:lstStyle/>
          <a:p>
            <a:fld id="{1AE971F0-0CD2-4C47-8087-EBCE9716EA84}" type="slidenum">
              <a:rPr lang="en-GB" smtClean="0"/>
              <a:pPr/>
              <a:t>17</a:t>
            </a:fld>
            <a:endParaRPr lang="en-GB" dirty="0"/>
          </a:p>
        </p:txBody>
      </p:sp>
    </p:spTree>
    <p:extLst>
      <p:ext uri="{BB962C8B-B14F-4D97-AF65-F5344CB8AC3E}">
        <p14:creationId xmlns:p14="http://schemas.microsoft.com/office/powerpoint/2010/main" val="416993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18</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UML</a:t>
            </a:r>
          </a:p>
        </p:txBody>
      </p:sp>
    </p:spTree>
    <p:extLst>
      <p:ext uri="{BB962C8B-B14F-4D97-AF65-F5344CB8AC3E}">
        <p14:creationId xmlns:p14="http://schemas.microsoft.com/office/powerpoint/2010/main" val="159669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69A21-F323-D8F2-C16A-CBBFFE2F080D}"/>
              </a:ext>
            </a:extLst>
          </p:cNvPr>
          <p:cNvSpPr>
            <a:spLocks noGrp="1"/>
          </p:cNvSpPr>
          <p:nvPr>
            <p:ph type="title"/>
          </p:nvPr>
        </p:nvSpPr>
        <p:spPr/>
        <p:txBody>
          <a:bodyPr/>
          <a:lstStyle/>
          <a:p>
            <a:r>
              <a:rPr lang="en-US" dirty="0"/>
              <a:t>Motivation</a:t>
            </a:r>
          </a:p>
        </p:txBody>
      </p:sp>
      <p:sp>
        <p:nvSpPr>
          <p:cNvPr id="4" name="Content Placeholder 3">
            <a:extLst>
              <a:ext uri="{FF2B5EF4-FFF2-40B4-BE49-F238E27FC236}">
                <a16:creationId xmlns:a16="http://schemas.microsoft.com/office/drawing/2014/main" id="{C67EB1E0-D31F-9CEC-C3FB-476CDD672C2B}"/>
              </a:ext>
            </a:extLst>
          </p:cNvPr>
          <p:cNvSpPr>
            <a:spLocks noGrp="1"/>
          </p:cNvSpPr>
          <p:nvPr>
            <p:ph idx="1"/>
          </p:nvPr>
        </p:nvSpPr>
        <p:spPr/>
        <p:txBody>
          <a:bodyPr/>
          <a:lstStyle/>
          <a:p>
            <a:r>
              <a:rPr lang="en-US" dirty="0"/>
              <a:t>Understanding a software system but just looking at its very source code can be very time-consuming.</a:t>
            </a:r>
          </a:p>
          <a:p>
            <a:endParaRPr lang="en-US" dirty="0"/>
          </a:p>
          <a:p>
            <a:r>
              <a:rPr lang="en-US" dirty="0"/>
              <a:t>Communicating ideas about software design. </a:t>
            </a:r>
          </a:p>
        </p:txBody>
      </p:sp>
      <p:sp>
        <p:nvSpPr>
          <p:cNvPr id="2" name="Slide Number Placeholder 1">
            <a:extLst>
              <a:ext uri="{FF2B5EF4-FFF2-40B4-BE49-F238E27FC236}">
                <a16:creationId xmlns:a16="http://schemas.microsoft.com/office/drawing/2014/main" id="{32907C5A-F353-D5E7-A511-2A2CFF2C3963}"/>
              </a:ext>
            </a:extLst>
          </p:cNvPr>
          <p:cNvSpPr>
            <a:spLocks noGrp="1"/>
          </p:cNvSpPr>
          <p:nvPr>
            <p:ph type="sldNum" sz="quarter" idx="12"/>
          </p:nvPr>
        </p:nvSpPr>
        <p:spPr/>
        <p:txBody>
          <a:bodyPr/>
          <a:lstStyle/>
          <a:p>
            <a:fld id="{1AE971F0-0CD2-4C47-8087-EBCE9716EA84}" type="slidenum">
              <a:rPr lang="en-GB" smtClean="0"/>
              <a:t>19</a:t>
            </a:fld>
            <a:endParaRPr lang="en-GB"/>
          </a:p>
        </p:txBody>
      </p:sp>
      <p:pic>
        <p:nvPicPr>
          <p:cNvPr id="6" name="Picture 5">
            <a:extLst>
              <a:ext uri="{FF2B5EF4-FFF2-40B4-BE49-F238E27FC236}">
                <a16:creationId xmlns:a16="http://schemas.microsoft.com/office/drawing/2014/main" id="{6D4E2BEE-FA72-8016-59EE-54D5126C8C7F}"/>
              </a:ext>
            </a:extLst>
          </p:cNvPr>
          <p:cNvPicPr>
            <a:picLocks noChangeAspect="1"/>
          </p:cNvPicPr>
          <p:nvPr/>
        </p:nvPicPr>
        <p:blipFill>
          <a:blip r:embed="rId2"/>
          <a:stretch>
            <a:fillRect/>
          </a:stretch>
        </p:blipFill>
        <p:spPr>
          <a:xfrm>
            <a:off x="0" y="1288530"/>
            <a:ext cx="12192000" cy="4280940"/>
          </a:xfrm>
          <a:prstGeom prst="rect">
            <a:avLst/>
          </a:prstGeom>
        </p:spPr>
      </p:pic>
    </p:spTree>
    <p:extLst>
      <p:ext uri="{BB962C8B-B14F-4D97-AF65-F5344CB8AC3E}">
        <p14:creationId xmlns:p14="http://schemas.microsoft.com/office/powerpoint/2010/main" val="286966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A632-7F77-2B6B-BBBB-09DE2C58388B}"/>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E2A98CCF-EA92-F3E0-B4B8-794591DCBE09}"/>
              </a:ext>
            </a:extLst>
          </p:cNvPr>
          <p:cNvSpPr>
            <a:spLocks noGrp="1"/>
          </p:cNvSpPr>
          <p:nvPr>
            <p:ph idx="1"/>
          </p:nvPr>
        </p:nvSpPr>
        <p:spPr/>
        <p:txBody>
          <a:bodyPr>
            <a:normAutofit fontScale="70000" lnSpcReduction="20000"/>
          </a:bodyPr>
          <a:lstStyle/>
          <a:p>
            <a:r>
              <a:rPr lang="en-GB" dirty="0"/>
              <a:t>Revise the last lab and discuss the most common pitfalls</a:t>
            </a:r>
          </a:p>
          <a:p>
            <a:r>
              <a:rPr lang="en-GB" dirty="0"/>
              <a:t>Understand what UML (Unified Modelling Language) is and its role in software engineering.</a:t>
            </a:r>
          </a:p>
          <a:p>
            <a:r>
              <a:rPr lang="en-GB" dirty="0"/>
              <a:t>Identify the basic components of UML, including diagrams, notations, and relationships.</a:t>
            </a:r>
          </a:p>
          <a:p>
            <a:r>
              <a:rPr lang="en-GB" dirty="0"/>
              <a:t>Comprehend the concept of inheritance and its role in code reuse and hierarchy.</a:t>
            </a:r>
          </a:p>
          <a:p>
            <a:r>
              <a:rPr lang="en-GB" dirty="0"/>
              <a:t>Apply method overriding to customize and extend base class methods.</a:t>
            </a:r>
          </a:p>
          <a:p>
            <a:r>
              <a:rPr lang="en-GB" dirty="0"/>
              <a:t>Understand best practices, common pitfalls, and key takeaways related to inheritance and method overriding in OOP</a:t>
            </a:r>
          </a:p>
        </p:txBody>
      </p:sp>
      <p:sp>
        <p:nvSpPr>
          <p:cNvPr id="4" name="Slide Number Placeholder 3">
            <a:extLst>
              <a:ext uri="{FF2B5EF4-FFF2-40B4-BE49-F238E27FC236}">
                <a16:creationId xmlns:a16="http://schemas.microsoft.com/office/drawing/2014/main" id="{94511AF7-4CBE-ADC9-21CB-841FA16A50CB}"/>
              </a:ext>
            </a:extLst>
          </p:cNvPr>
          <p:cNvSpPr>
            <a:spLocks noGrp="1"/>
          </p:cNvSpPr>
          <p:nvPr>
            <p:ph type="sldNum" sz="quarter" idx="12"/>
          </p:nvPr>
        </p:nvSpPr>
        <p:spPr/>
        <p:txBody>
          <a:bodyPr/>
          <a:lstStyle/>
          <a:p>
            <a:fld id="{1AE971F0-0CD2-4C47-8087-EBCE9716EA84}" type="slidenum">
              <a:rPr lang="en-GB" smtClean="0"/>
              <a:pPr/>
              <a:t>2</a:t>
            </a:fld>
            <a:endParaRPr lang="en-GB" dirty="0"/>
          </a:p>
        </p:txBody>
      </p:sp>
    </p:spTree>
    <p:extLst>
      <p:ext uri="{BB962C8B-B14F-4D97-AF65-F5344CB8AC3E}">
        <p14:creationId xmlns:p14="http://schemas.microsoft.com/office/powerpoint/2010/main" val="102617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D80C-EF26-708D-F5BC-0E4BE99F9CE4}"/>
              </a:ext>
            </a:extLst>
          </p:cNvPr>
          <p:cNvSpPr>
            <a:spLocks noGrp="1"/>
          </p:cNvSpPr>
          <p:nvPr>
            <p:ph type="title"/>
          </p:nvPr>
        </p:nvSpPr>
        <p:spPr/>
        <p:txBody>
          <a:bodyPr/>
          <a:lstStyle/>
          <a:p>
            <a:r>
              <a:rPr lang="en-GB" dirty="0"/>
              <a:t>Unified Modelling Language (UML)</a:t>
            </a:r>
          </a:p>
        </p:txBody>
      </p:sp>
      <p:sp>
        <p:nvSpPr>
          <p:cNvPr id="3" name="Content Placeholder 2">
            <a:extLst>
              <a:ext uri="{FF2B5EF4-FFF2-40B4-BE49-F238E27FC236}">
                <a16:creationId xmlns:a16="http://schemas.microsoft.com/office/drawing/2014/main" id="{FA445F26-553B-38A6-77D5-A75EB4334528}"/>
              </a:ext>
            </a:extLst>
          </p:cNvPr>
          <p:cNvSpPr>
            <a:spLocks noGrp="1"/>
          </p:cNvSpPr>
          <p:nvPr>
            <p:ph idx="1"/>
          </p:nvPr>
        </p:nvSpPr>
        <p:spPr/>
        <p:txBody>
          <a:bodyPr>
            <a:normAutofit fontScale="70000" lnSpcReduction="20000"/>
          </a:bodyPr>
          <a:lstStyle/>
          <a:p>
            <a:r>
              <a:rPr lang="en-GB" dirty="0"/>
              <a:t>Unified Modelling Language (UML) is like a special design language.</a:t>
            </a:r>
          </a:p>
          <a:p>
            <a:r>
              <a:rPr lang="en-GB" dirty="0"/>
              <a:t>It helps people draw pictures and write notes about how they want to create something, like computer software.</a:t>
            </a:r>
          </a:p>
          <a:p>
            <a:r>
              <a:rPr lang="en-GB" dirty="0"/>
              <a:t>UML is a bit like making a map for building something, so everyone involved understands how it should work.</a:t>
            </a:r>
          </a:p>
          <a:p>
            <a:r>
              <a:rPr lang="en-GB" dirty="0"/>
              <a:t>It simplifies complex ideas, making it easier to design and build things like software programs.</a:t>
            </a:r>
          </a:p>
          <a:p>
            <a:r>
              <a:rPr lang="en-GB" dirty="0"/>
              <a:t>UML helps with organizing thoughts and collaborating with others in the design process.</a:t>
            </a:r>
          </a:p>
        </p:txBody>
      </p:sp>
      <p:sp>
        <p:nvSpPr>
          <p:cNvPr id="4" name="Slide Number Placeholder 3">
            <a:extLst>
              <a:ext uri="{FF2B5EF4-FFF2-40B4-BE49-F238E27FC236}">
                <a16:creationId xmlns:a16="http://schemas.microsoft.com/office/drawing/2014/main" id="{7C083B2F-47E4-2C01-A93D-E672071D24EE}"/>
              </a:ext>
            </a:extLst>
          </p:cNvPr>
          <p:cNvSpPr>
            <a:spLocks noGrp="1"/>
          </p:cNvSpPr>
          <p:nvPr>
            <p:ph type="sldNum" sz="quarter" idx="12"/>
          </p:nvPr>
        </p:nvSpPr>
        <p:spPr/>
        <p:txBody>
          <a:bodyPr/>
          <a:lstStyle/>
          <a:p>
            <a:fld id="{1AE971F0-0CD2-4C47-8087-EBCE9716EA84}" type="slidenum">
              <a:rPr lang="en-GB" smtClean="0"/>
              <a:pPr/>
              <a:t>20</a:t>
            </a:fld>
            <a:endParaRPr lang="en-GB" dirty="0"/>
          </a:p>
        </p:txBody>
      </p:sp>
    </p:spTree>
    <p:extLst>
      <p:ext uri="{BB962C8B-B14F-4D97-AF65-F5344CB8AC3E}">
        <p14:creationId xmlns:p14="http://schemas.microsoft.com/office/powerpoint/2010/main" val="132727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4FB0-BDE3-BC91-B855-96BD486ABD42}"/>
              </a:ext>
            </a:extLst>
          </p:cNvPr>
          <p:cNvSpPr>
            <a:spLocks noGrp="1"/>
          </p:cNvSpPr>
          <p:nvPr>
            <p:ph type="title"/>
          </p:nvPr>
        </p:nvSpPr>
        <p:spPr/>
        <p:txBody>
          <a:bodyPr/>
          <a:lstStyle/>
          <a:p>
            <a:r>
              <a:rPr lang="en-GB" dirty="0"/>
              <a:t>Purpose of UML</a:t>
            </a:r>
          </a:p>
        </p:txBody>
      </p:sp>
      <p:sp>
        <p:nvSpPr>
          <p:cNvPr id="3" name="Content Placeholder 2">
            <a:extLst>
              <a:ext uri="{FF2B5EF4-FFF2-40B4-BE49-F238E27FC236}">
                <a16:creationId xmlns:a16="http://schemas.microsoft.com/office/drawing/2014/main" id="{36F14E60-8647-D680-AAD8-6E6A75D5878F}"/>
              </a:ext>
            </a:extLst>
          </p:cNvPr>
          <p:cNvSpPr>
            <a:spLocks noGrp="1"/>
          </p:cNvSpPr>
          <p:nvPr>
            <p:ph idx="1"/>
          </p:nvPr>
        </p:nvSpPr>
        <p:spPr/>
        <p:txBody>
          <a:bodyPr>
            <a:normAutofit fontScale="85000" lnSpcReduction="20000"/>
          </a:bodyPr>
          <a:lstStyle/>
          <a:p>
            <a:r>
              <a:rPr lang="en-GB" dirty="0"/>
              <a:t>UML, or Unified Modelling Language, is a visual language used for designing and documenting complex systems.</a:t>
            </a:r>
          </a:p>
          <a:p>
            <a:r>
              <a:rPr lang="en-GB" dirty="0"/>
              <a:t>It provides a standard way to visualize the design of a system, making it easier to understand and communicate.</a:t>
            </a:r>
          </a:p>
          <a:p>
            <a:r>
              <a:rPr lang="en-GB" dirty="0"/>
              <a:t>UML helps in the development of software, as well as other systems like databases and hardware.</a:t>
            </a:r>
          </a:p>
          <a:p>
            <a:r>
              <a:rPr lang="en-GB" dirty="0"/>
              <a:t>It is a tool for planning, communicating, and documenting different aspects of a system.</a:t>
            </a:r>
          </a:p>
        </p:txBody>
      </p:sp>
      <p:sp>
        <p:nvSpPr>
          <p:cNvPr id="4" name="Slide Number Placeholder 3">
            <a:extLst>
              <a:ext uri="{FF2B5EF4-FFF2-40B4-BE49-F238E27FC236}">
                <a16:creationId xmlns:a16="http://schemas.microsoft.com/office/drawing/2014/main" id="{94E543D6-0F32-33D9-1B62-5AE075E78108}"/>
              </a:ext>
            </a:extLst>
          </p:cNvPr>
          <p:cNvSpPr>
            <a:spLocks noGrp="1"/>
          </p:cNvSpPr>
          <p:nvPr>
            <p:ph type="sldNum" sz="quarter" idx="12"/>
          </p:nvPr>
        </p:nvSpPr>
        <p:spPr/>
        <p:txBody>
          <a:bodyPr/>
          <a:lstStyle/>
          <a:p>
            <a:fld id="{1AE971F0-0CD2-4C47-8087-EBCE9716EA84}" type="slidenum">
              <a:rPr lang="en-GB" smtClean="0"/>
              <a:pPr/>
              <a:t>21</a:t>
            </a:fld>
            <a:endParaRPr lang="en-GB" dirty="0"/>
          </a:p>
        </p:txBody>
      </p:sp>
    </p:spTree>
    <p:extLst>
      <p:ext uri="{BB962C8B-B14F-4D97-AF65-F5344CB8AC3E}">
        <p14:creationId xmlns:p14="http://schemas.microsoft.com/office/powerpoint/2010/main" val="204257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2D66-319B-D5D2-2E59-827A54E98396}"/>
              </a:ext>
            </a:extLst>
          </p:cNvPr>
          <p:cNvSpPr>
            <a:spLocks noGrp="1"/>
          </p:cNvSpPr>
          <p:nvPr>
            <p:ph type="title"/>
          </p:nvPr>
        </p:nvSpPr>
        <p:spPr/>
        <p:txBody>
          <a:bodyPr/>
          <a:lstStyle/>
          <a:p>
            <a:r>
              <a:rPr lang="en-GB" dirty="0"/>
              <a:t>How UML Helps in OOP</a:t>
            </a:r>
          </a:p>
        </p:txBody>
      </p:sp>
      <p:sp>
        <p:nvSpPr>
          <p:cNvPr id="3" name="Content Placeholder 2">
            <a:extLst>
              <a:ext uri="{FF2B5EF4-FFF2-40B4-BE49-F238E27FC236}">
                <a16:creationId xmlns:a16="http://schemas.microsoft.com/office/drawing/2014/main" id="{036E5C4A-88CF-040B-1B9C-0780F8DBBC9F}"/>
              </a:ext>
            </a:extLst>
          </p:cNvPr>
          <p:cNvSpPr>
            <a:spLocks noGrp="1"/>
          </p:cNvSpPr>
          <p:nvPr>
            <p:ph idx="1"/>
          </p:nvPr>
        </p:nvSpPr>
        <p:spPr/>
        <p:txBody>
          <a:bodyPr>
            <a:normAutofit fontScale="62500" lnSpcReduction="20000"/>
          </a:bodyPr>
          <a:lstStyle/>
          <a:p>
            <a:r>
              <a:rPr lang="en-GB" dirty="0"/>
              <a:t>UML is particularly useful in Object-Oriented Programming (OOP) as it helps in designing classes and their relationships.</a:t>
            </a:r>
          </a:p>
          <a:p>
            <a:r>
              <a:rPr lang="en-GB" dirty="0"/>
              <a:t>It allows developers to create visual representations of software systems using diagrams like class diagrams, which show the structure of the classes and their interactions.</a:t>
            </a:r>
          </a:p>
          <a:p>
            <a:r>
              <a:rPr lang="en-GB" dirty="0"/>
              <a:t>UML diagrams facilitate better planning, making it easier to identify and solve design issues early in the development process.</a:t>
            </a:r>
          </a:p>
          <a:p>
            <a:r>
              <a:rPr lang="en-GB" dirty="0"/>
              <a:t>UML is not just about drawing pictures; it also provides a common language for developers and stakeholders to discuss and understand the system's design and behaviour.</a:t>
            </a:r>
          </a:p>
          <a:p>
            <a:r>
              <a:rPr lang="en-GB" dirty="0"/>
              <a:t>Using UML in OOP enhances the clarity and maintainability of the software, leading to more efficient and error-free development.</a:t>
            </a:r>
          </a:p>
        </p:txBody>
      </p:sp>
      <p:sp>
        <p:nvSpPr>
          <p:cNvPr id="4" name="Slide Number Placeholder 3">
            <a:extLst>
              <a:ext uri="{FF2B5EF4-FFF2-40B4-BE49-F238E27FC236}">
                <a16:creationId xmlns:a16="http://schemas.microsoft.com/office/drawing/2014/main" id="{FE48262A-FF51-B374-6F42-3D19C0820947}"/>
              </a:ext>
            </a:extLst>
          </p:cNvPr>
          <p:cNvSpPr>
            <a:spLocks noGrp="1"/>
          </p:cNvSpPr>
          <p:nvPr>
            <p:ph type="sldNum" sz="quarter" idx="12"/>
          </p:nvPr>
        </p:nvSpPr>
        <p:spPr/>
        <p:txBody>
          <a:bodyPr/>
          <a:lstStyle/>
          <a:p>
            <a:fld id="{1AE971F0-0CD2-4C47-8087-EBCE9716EA84}" type="slidenum">
              <a:rPr lang="en-GB" smtClean="0"/>
              <a:pPr/>
              <a:t>22</a:t>
            </a:fld>
            <a:endParaRPr lang="en-GB" dirty="0"/>
          </a:p>
        </p:txBody>
      </p:sp>
    </p:spTree>
    <p:extLst>
      <p:ext uri="{BB962C8B-B14F-4D97-AF65-F5344CB8AC3E}">
        <p14:creationId xmlns:p14="http://schemas.microsoft.com/office/powerpoint/2010/main" val="1872671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DEDB-E7AB-F6D3-ABA2-93A5F8460530}"/>
              </a:ext>
            </a:extLst>
          </p:cNvPr>
          <p:cNvSpPr>
            <a:spLocks noGrp="1"/>
          </p:cNvSpPr>
          <p:nvPr>
            <p:ph type="title"/>
          </p:nvPr>
        </p:nvSpPr>
        <p:spPr/>
        <p:txBody>
          <a:bodyPr/>
          <a:lstStyle/>
          <a:p>
            <a:r>
              <a:rPr lang="en-GB" dirty="0"/>
              <a:t>Basic UML Concepts</a:t>
            </a:r>
          </a:p>
        </p:txBody>
      </p:sp>
      <p:sp>
        <p:nvSpPr>
          <p:cNvPr id="3" name="Content Placeholder 2">
            <a:extLst>
              <a:ext uri="{FF2B5EF4-FFF2-40B4-BE49-F238E27FC236}">
                <a16:creationId xmlns:a16="http://schemas.microsoft.com/office/drawing/2014/main" id="{2C390E34-F28C-B4F3-4A63-D3025221A28E}"/>
              </a:ext>
            </a:extLst>
          </p:cNvPr>
          <p:cNvSpPr>
            <a:spLocks noGrp="1"/>
          </p:cNvSpPr>
          <p:nvPr>
            <p:ph idx="1"/>
          </p:nvPr>
        </p:nvSpPr>
        <p:spPr/>
        <p:txBody>
          <a:bodyPr>
            <a:normAutofit/>
          </a:bodyPr>
          <a:lstStyle/>
          <a:p>
            <a:r>
              <a:rPr lang="en-GB" sz="1400" dirty="0"/>
              <a:t>These components are used to create visual representations of a system, making it easier to design, understand, and communicate complex systems in a standardized manner.</a:t>
            </a:r>
          </a:p>
          <a:p>
            <a:r>
              <a:rPr lang="en-GB" sz="1400" b="1" dirty="0"/>
              <a:t>Class Diagrams: </a:t>
            </a:r>
            <a:r>
              <a:rPr lang="en-GB" sz="1400" dirty="0"/>
              <a:t>These represent the structure of the system by illustrating classes, attributes, operations, and their relationships.</a:t>
            </a:r>
          </a:p>
          <a:p>
            <a:r>
              <a:rPr lang="en-GB" sz="1400" b="1" dirty="0"/>
              <a:t>Object Diagrams</a:t>
            </a:r>
            <a:r>
              <a:rPr lang="en-GB" sz="1400" dirty="0"/>
              <a:t>: These depict instances of classes and their relationships, showing specific data at a point in time.</a:t>
            </a:r>
          </a:p>
          <a:p>
            <a:r>
              <a:rPr lang="en-GB" sz="1400" b="1" dirty="0"/>
              <a:t>Use Case Diagrams</a:t>
            </a:r>
            <a:r>
              <a:rPr lang="en-GB" sz="1400" dirty="0"/>
              <a:t>: They describe the interactions between a system and external entities, focusing on what the system does from a user's perspective.</a:t>
            </a:r>
          </a:p>
          <a:p>
            <a:r>
              <a:rPr lang="en-GB" sz="1400" b="1" dirty="0"/>
              <a:t>Sequence Diagrams</a:t>
            </a:r>
            <a:r>
              <a:rPr lang="en-GB" sz="1400" dirty="0"/>
              <a:t>: These illustrate how objects interact over time, showcasing the order of messages between objects.</a:t>
            </a:r>
          </a:p>
          <a:p>
            <a:r>
              <a:rPr lang="en-GB" sz="1400" b="1" dirty="0"/>
              <a:t>Activity Diagrams</a:t>
            </a:r>
            <a:r>
              <a:rPr lang="en-GB" sz="1400" dirty="0"/>
              <a:t>: They describe workflows, business processes, and the flow of control among activities.</a:t>
            </a:r>
          </a:p>
          <a:p>
            <a:r>
              <a:rPr lang="en-GB" sz="1400" dirty="0"/>
              <a:t>Many more: State Machine Diagrams, Component Diagrams, Deployment Diagrams, Package Diagrams, Collaboration Diagrams, Composite Structure Diagrams, Profile Diagrams, Timing Diagrams, Communication Diagrams.</a:t>
            </a:r>
          </a:p>
        </p:txBody>
      </p:sp>
      <p:sp>
        <p:nvSpPr>
          <p:cNvPr id="4" name="Slide Number Placeholder 3">
            <a:extLst>
              <a:ext uri="{FF2B5EF4-FFF2-40B4-BE49-F238E27FC236}">
                <a16:creationId xmlns:a16="http://schemas.microsoft.com/office/drawing/2014/main" id="{690C4595-F50B-F82D-D319-98D8B5DF3F7E}"/>
              </a:ext>
            </a:extLst>
          </p:cNvPr>
          <p:cNvSpPr>
            <a:spLocks noGrp="1"/>
          </p:cNvSpPr>
          <p:nvPr>
            <p:ph type="sldNum" sz="quarter" idx="12"/>
          </p:nvPr>
        </p:nvSpPr>
        <p:spPr/>
        <p:txBody>
          <a:bodyPr/>
          <a:lstStyle/>
          <a:p>
            <a:fld id="{1AE971F0-0CD2-4C47-8087-EBCE9716EA84}" type="slidenum">
              <a:rPr lang="en-GB" smtClean="0"/>
              <a:pPr/>
              <a:t>23</a:t>
            </a:fld>
            <a:endParaRPr lang="en-GB" dirty="0"/>
          </a:p>
        </p:txBody>
      </p:sp>
    </p:spTree>
    <p:extLst>
      <p:ext uri="{BB962C8B-B14F-4D97-AF65-F5344CB8AC3E}">
        <p14:creationId xmlns:p14="http://schemas.microsoft.com/office/powerpoint/2010/main" val="343600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2C6E-6753-EC5E-8316-121F86BFC0A1}"/>
              </a:ext>
            </a:extLst>
          </p:cNvPr>
          <p:cNvSpPr>
            <a:spLocks noGrp="1"/>
          </p:cNvSpPr>
          <p:nvPr>
            <p:ph type="title"/>
          </p:nvPr>
        </p:nvSpPr>
        <p:spPr>
          <a:xfrm>
            <a:off x="136236" y="172967"/>
            <a:ext cx="10515600" cy="1325563"/>
          </a:xfrm>
        </p:spPr>
        <p:txBody>
          <a:bodyPr/>
          <a:lstStyle/>
          <a:p>
            <a:r>
              <a:rPr lang="en-US" dirty="0"/>
              <a:t>UML diagram types</a:t>
            </a:r>
          </a:p>
        </p:txBody>
      </p:sp>
      <p:sp>
        <p:nvSpPr>
          <p:cNvPr id="3" name="Content Placeholder 2">
            <a:extLst>
              <a:ext uri="{FF2B5EF4-FFF2-40B4-BE49-F238E27FC236}">
                <a16:creationId xmlns:a16="http://schemas.microsoft.com/office/drawing/2014/main" id="{1887E880-B054-5D31-7CE3-BE24B25C3028}"/>
              </a:ext>
            </a:extLst>
          </p:cNvPr>
          <p:cNvSpPr>
            <a:spLocks noGrp="1"/>
          </p:cNvSpPr>
          <p:nvPr>
            <p:ph idx="1"/>
          </p:nvPr>
        </p:nvSpPr>
        <p:spPr>
          <a:xfrm>
            <a:off x="210127" y="1633390"/>
            <a:ext cx="10515600" cy="4351338"/>
          </a:xfrm>
        </p:spPr>
        <p:txBody>
          <a:bodyPr/>
          <a:lstStyle/>
          <a:p>
            <a:r>
              <a:rPr lang="en-US" dirty="0"/>
              <a:t>Use-case diagrams: </a:t>
            </a:r>
          </a:p>
          <a:p>
            <a:r>
              <a:rPr lang="en-US" dirty="0"/>
              <a:t>Functional model of the system from user’s point of view.</a:t>
            </a:r>
          </a:p>
        </p:txBody>
      </p:sp>
      <p:sp>
        <p:nvSpPr>
          <p:cNvPr id="4" name="Slide Number Placeholder 3">
            <a:extLst>
              <a:ext uri="{FF2B5EF4-FFF2-40B4-BE49-F238E27FC236}">
                <a16:creationId xmlns:a16="http://schemas.microsoft.com/office/drawing/2014/main" id="{2E52B839-5C1D-3CDC-E535-FE8752031F37}"/>
              </a:ext>
            </a:extLst>
          </p:cNvPr>
          <p:cNvSpPr>
            <a:spLocks noGrp="1"/>
          </p:cNvSpPr>
          <p:nvPr>
            <p:ph type="sldNum" sz="quarter" idx="12"/>
          </p:nvPr>
        </p:nvSpPr>
        <p:spPr/>
        <p:txBody>
          <a:bodyPr/>
          <a:lstStyle/>
          <a:p>
            <a:fld id="{1AE971F0-0CD2-4C47-8087-EBCE9716EA84}" type="slidenum">
              <a:rPr lang="en-GB" smtClean="0"/>
              <a:pPr/>
              <a:t>24</a:t>
            </a:fld>
            <a:endParaRPr lang="en-GB" dirty="0"/>
          </a:p>
        </p:txBody>
      </p:sp>
      <p:pic>
        <p:nvPicPr>
          <p:cNvPr id="6" name="Picture 5">
            <a:extLst>
              <a:ext uri="{FF2B5EF4-FFF2-40B4-BE49-F238E27FC236}">
                <a16:creationId xmlns:a16="http://schemas.microsoft.com/office/drawing/2014/main" id="{6616BC5C-6734-4789-58D8-74A31B9CBF48}"/>
              </a:ext>
            </a:extLst>
          </p:cNvPr>
          <p:cNvPicPr>
            <a:picLocks noChangeAspect="1"/>
          </p:cNvPicPr>
          <p:nvPr/>
        </p:nvPicPr>
        <p:blipFill>
          <a:blip r:embed="rId2"/>
          <a:stretch>
            <a:fillRect/>
          </a:stretch>
        </p:blipFill>
        <p:spPr>
          <a:xfrm>
            <a:off x="6054199" y="888570"/>
            <a:ext cx="6137801" cy="5394036"/>
          </a:xfrm>
          <a:prstGeom prst="rect">
            <a:avLst/>
          </a:prstGeom>
        </p:spPr>
      </p:pic>
    </p:spTree>
    <p:extLst>
      <p:ext uri="{BB962C8B-B14F-4D97-AF65-F5344CB8AC3E}">
        <p14:creationId xmlns:p14="http://schemas.microsoft.com/office/powerpoint/2010/main" val="178930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765F-679C-1E8A-177A-2AFB75D290B3}"/>
              </a:ext>
            </a:extLst>
          </p:cNvPr>
          <p:cNvSpPr>
            <a:spLocks noGrp="1"/>
          </p:cNvSpPr>
          <p:nvPr>
            <p:ph type="title"/>
          </p:nvPr>
        </p:nvSpPr>
        <p:spPr/>
        <p:txBody>
          <a:bodyPr/>
          <a:lstStyle/>
          <a:p>
            <a:r>
              <a:rPr lang="en-US" dirty="0"/>
              <a:t>UML diagram types</a:t>
            </a:r>
          </a:p>
        </p:txBody>
      </p:sp>
      <p:sp>
        <p:nvSpPr>
          <p:cNvPr id="3" name="Content Placeholder 2">
            <a:extLst>
              <a:ext uri="{FF2B5EF4-FFF2-40B4-BE49-F238E27FC236}">
                <a16:creationId xmlns:a16="http://schemas.microsoft.com/office/drawing/2014/main" id="{016F8713-56DD-7D28-BED7-8BD634BE6F86}"/>
              </a:ext>
            </a:extLst>
          </p:cNvPr>
          <p:cNvSpPr>
            <a:spLocks noGrp="1"/>
          </p:cNvSpPr>
          <p:nvPr>
            <p:ph idx="1"/>
          </p:nvPr>
        </p:nvSpPr>
        <p:spPr/>
        <p:txBody>
          <a:bodyPr/>
          <a:lstStyle/>
          <a:p>
            <a:r>
              <a:rPr lang="en-US" dirty="0"/>
              <a:t>Structural diagram</a:t>
            </a:r>
          </a:p>
          <a:p>
            <a:r>
              <a:rPr lang="en-US" dirty="0"/>
              <a:t>To describe structure of the program</a:t>
            </a:r>
          </a:p>
          <a:p>
            <a:r>
              <a:rPr lang="en-US" dirty="0"/>
              <a:t>Class diagram</a:t>
            </a:r>
          </a:p>
        </p:txBody>
      </p:sp>
      <p:sp>
        <p:nvSpPr>
          <p:cNvPr id="4" name="Slide Number Placeholder 3">
            <a:extLst>
              <a:ext uri="{FF2B5EF4-FFF2-40B4-BE49-F238E27FC236}">
                <a16:creationId xmlns:a16="http://schemas.microsoft.com/office/drawing/2014/main" id="{5B224865-A195-AD3D-FC73-E42295078BCD}"/>
              </a:ext>
            </a:extLst>
          </p:cNvPr>
          <p:cNvSpPr>
            <a:spLocks noGrp="1"/>
          </p:cNvSpPr>
          <p:nvPr>
            <p:ph type="sldNum" sz="quarter" idx="12"/>
          </p:nvPr>
        </p:nvSpPr>
        <p:spPr/>
        <p:txBody>
          <a:bodyPr/>
          <a:lstStyle/>
          <a:p>
            <a:fld id="{1AE971F0-0CD2-4C47-8087-EBCE9716EA84}" type="slidenum">
              <a:rPr lang="en-GB" smtClean="0"/>
              <a:pPr/>
              <a:t>25</a:t>
            </a:fld>
            <a:endParaRPr lang="en-GB" dirty="0"/>
          </a:p>
        </p:txBody>
      </p:sp>
      <p:pic>
        <p:nvPicPr>
          <p:cNvPr id="6" name="Picture 5">
            <a:extLst>
              <a:ext uri="{FF2B5EF4-FFF2-40B4-BE49-F238E27FC236}">
                <a16:creationId xmlns:a16="http://schemas.microsoft.com/office/drawing/2014/main" id="{960E3AC6-5006-8ACE-BF1B-4C9E9411DA5D}"/>
              </a:ext>
            </a:extLst>
          </p:cNvPr>
          <p:cNvPicPr>
            <a:picLocks noChangeAspect="1"/>
          </p:cNvPicPr>
          <p:nvPr/>
        </p:nvPicPr>
        <p:blipFill>
          <a:blip r:embed="rId2"/>
          <a:stretch>
            <a:fillRect/>
          </a:stretch>
        </p:blipFill>
        <p:spPr>
          <a:xfrm>
            <a:off x="3922857" y="1370594"/>
            <a:ext cx="8269143" cy="4912012"/>
          </a:xfrm>
          <a:prstGeom prst="rect">
            <a:avLst/>
          </a:prstGeom>
        </p:spPr>
      </p:pic>
    </p:spTree>
    <p:extLst>
      <p:ext uri="{BB962C8B-B14F-4D97-AF65-F5344CB8AC3E}">
        <p14:creationId xmlns:p14="http://schemas.microsoft.com/office/powerpoint/2010/main" val="372932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5E58-B8E0-C871-1AAB-0CF9068051F8}"/>
              </a:ext>
            </a:extLst>
          </p:cNvPr>
          <p:cNvSpPr>
            <a:spLocks noGrp="1"/>
          </p:cNvSpPr>
          <p:nvPr>
            <p:ph type="title"/>
          </p:nvPr>
        </p:nvSpPr>
        <p:spPr/>
        <p:txBody>
          <a:bodyPr/>
          <a:lstStyle/>
          <a:p>
            <a:r>
              <a:rPr lang="en-US" dirty="0"/>
              <a:t>UML diagram types</a:t>
            </a:r>
          </a:p>
        </p:txBody>
      </p:sp>
      <p:sp>
        <p:nvSpPr>
          <p:cNvPr id="3" name="Content Placeholder 2">
            <a:extLst>
              <a:ext uri="{FF2B5EF4-FFF2-40B4-BE49-F238E27FC236}">
                <a16:creationId xmlns:a16="http://schemas.microsoft.com/office/drawing/2014/main" id="{AC1DA8A4-A988-EB53-5535-E38FF7353113}"/>
              </a:ext>
            </a:extLst>
          </p:cNvPr>
          <p:cNvSpPr>
            <a:spLocks noGrp="1"/>
          </p:cNvSpPr>
          <p:nvPr>
            <p:ph idx="1"/>
          </p:nvPr>
        </p:nvSpPr>
        <p:spPr/>
        <p:txBody>
          <a:bodyPr/>
          <a:lstStyle/>
          <a:p>
            <a:r>
              <a:rPr lang="en-US" dirty="0"/>
              <a:t>Dynamic behavior</a:t>
            </a:r>
          </a:p>
          <a:p>
            <a:r>
              <a:rPr lang="en-US" dirty="0"/>
              <a:t>Behavior of diagram describes the functionality of the systems like its sequence.</a:t>
            </a:r>
          </a:p>
        </p:txBody>
      </p:sp>
      <p:sp>
        <p:nvSpPr>
          <p:cNvPr id="4" name="Slide Number Placeholder 3">
            <a:extLst>
              <a:ext uri="{FF2B5EF4-FFF2-40B4-BE49-F238E27FC236}">
                <a16:creationId xmlns:a16="http://schemas.microsoft.com/office/drawing/2014/main" id="{01BF7F2B-E4CF-EA6F-5D82-9B050ABAE68C}"/>
              </a:ext>
            </a:extLst>
          </p:cNvPr>
          <p:cNvSpPr>
            <a:spLocks noGrp="1"/>
          </p:cNvSpPr>
          <p:nvPr>
            <p:ph type="sldNum" sz="quarter" idx="12"/>
          </p:nvPr>
        </p:nvSpPr>
        <p:spPr/>
        <p:txBody>
          <a:bodyPr/>
          <a:lstStyle/>
          <a:p>
            <a:fld id="{1AE971F0-0CD2-4C47-8087-EBCE9716EA84}" type="slidenum">
              <a:rPr lang="en-GB" smtClean="0"/>
              <a:pPr/>
              <a:t>26</a:t>
            </a:fld>
            <a:endParaRPr lang="en-GB" dirty="0"/>
          </a:p>
        </p:txBody>
      </p:sp>
      <p:pic>
        <p:nvPicPr>
          <p:cNvPr id="6" name="Picture 5">
            <a:extLst>
              <a:ext uri="{FF2B5EF4-FFF2-40B4-BE49-F238E27FC236}">
                <a16:creationId xmlns:a16="http://schemas.microsoft.com/office/drawing/2014/main" id="{80E15978-CF03-1533-3EE4-5A6D5811DC3D}"/>
              </a:ext>
            </a:extLst>
          </p:cNvPr>
          <p:cNvPicPr>
            <a:picLocks noChangeAspect="1"/>
          </p:cNvPicPr>
          <p:nvPr/>
        </p:nvPicPr>
        <p:blipFill>
          <a:blip r:embed="rId2"/>
          <a:stretch>
            <a:fillRect/>
          </a:stretch>
        </p:blipFill>
        <p:spPr>
          <a:xfrm>
            <a:off x="6690192" y="2038497"/>
            <a:ext cx="5501808" cy="4244109"/>
          </a:xfrm>
          <a:prstGeom prst="rect">
            <a:avLst/>
          </a:prstGeom>
        </p:spPr>
      </p:pic>
    </p:spTree>
    <p:extLst>
      <p:ext uri="{BB962C8B-B14F-4D97-AF65-F5344CB8AC3E}">
        <p14:creationId xmlns:p14="http://schemas.microsoft.com/office/powerpoint/2010/main" val="97126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2086-0628-66EA-E756-E1036CB697E7}"/>
              </a:ext>
            </a:extLst>
          </p:cNvPr>
          <p:cNvSpPr>
            <a:spLocks noGrp="1"/>
          </p:cNvSpPr>
          <p:nvPr>
            <p:ph type="title"/>
          </p:nvPr>
        </p:nvSpPr>
        <p:spPr/>
        <p:txBody>
          <a:bodyPr/>
          <a:lstStyle/>
          <a:p>
            <a:r>
              <a:rPr lang="en-US" dirty="0"/>
              <a:t>UML use-case</a:t>
            </a:r>
          </a:p>
        </p:txBody>
      </p:sp>
      <p:sp>
        <p:nvSpPr>
          <p:cNvPr id="3" name="Content Placeholder 2">
            <a:extLst>
              <a:ext uri="{FF2B5EF4-FFF2-40B4-BE49-F238E27FC236}">
                <a16:creationId xmlns:a16="http://schemas.microsoft.com/office/drawing/2014/main" id="{F0A0D54A-7050-7B44-3696-020E788566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4305C29-B76E-E58B-6898-9CBD6983EA63}"/>
              </a:ext>
            </a:extLst>
          </p:cNvPr>
          <p:cNvSpPr>
            <a:spLocks noGrp="1"/>
          </p:cNvSpPr>
          <p:nvPr>
            <p:ph type="sldNum" sz="quarter" idx="12"/>
          </p:nvPr>
        </p:nvSpPr>
        <p:spPr/>
        <p:txBody>
          <a:bodyPr/>
          <a:lstStyle/>
          <a:p>
            <a:fld id="{1AE971F0-0CD2-4C47-8087-EBCE9716EA84}" type="slidenum">
              <a:rPr lang="en-GB" smtClean="0"/>
              <a:pPr/>
              <a:t>27</a:t>
            </a:fld>
            <a:endParaRPr lang="en-GB" dirty="0"/>
          </a:p>
        </p:txBody>
      </p:sp>
      <p:pic>
        <p:nvPicPr>
          <p:cNvPr id="6" name="Picture 5">
            <a:extLst>
              <a:ext uri="{FF2B5EF4-FFF2-40B4-BE49-F238E27FC236}">
                <a16:creationId xmlns:a16="http://schemas.microsoft.com/office/drawing/2014/main" id="{6C508EE0-3588-9BA9-2362-496C3C990F3C}"/>
              </a:ext>
            </a:extLst>
          </p:cNvPr>
          <p:cNvPicPr>
            <a:picLocks noChangeAspect="1"/>
          </p:cNvPicPr>
          <p:nvPr/>
        </p:nvPicPr>
        <p:blipFill>
          <a:blip r:embed="rId2"/>
          <a:stretch>
            <a:fillRect/>
          </a:stretch>
        </p:blipFill>
        <p:spPr>
          <a:xfrm>
            <a:off x="0" y="128344"/>
            <a:ext cx="12192000" cy="6601312"/>
          </a:xfrm>
          <a:prstGeom prst="rect">
            <a:avLst/>
          </a:prstGeom>
        </p:spPr>
      </p:pic>
    </p:spTree>
    <p:extLst>
      <p:ext uri="{BB962C8B-B14F-4D97-AF65-F5344CB8AC3E}">
        <p14:creationId xmlns:p14="http://schemas.microsoft.com/office/powerpoint/2010/main" val="171168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C9AD-526A-1C7D-602F-8880B2F2FF3D}"/>
              </a:ext>
            </a:extLst>
          </p:cNvPr>
          <p:cNvSpPr>
            <a:spLocks noGrp="1"/>
          </p:cNvSpPr>
          <p:nvPr>
            <p:ph type="title"/>
          </p:nvPr>
        </p:nvSpPr>
        <p:spPr>
          <a:xfrm>
            <a:off x="838200" y="365125"/>
            <a:ext cx="10515600" cy="1325563"/>
          </a:xfrm>
        </p:spPr>
        <p:txBody>
          <a:bodyPr anchor="ctr">
            <a:normAutofit/>
          </a:bodyPr>
          <a:lstStyle/>
          <a:p>
            <a:r>
              <a:rPr lang="en-US" dirty="0"/>
              <a:t>Boxes: Classes</a:t>
            </a:r>
          </a:p>
        </p:txBody>
      </p:sp>
      <p:sp>
        <p:nvSpPr>
          <p:cNvPr id="3" name="Content Placeholder 2">
            <a:extLst>
              <a:ext uri="{FF2B5EF4-FFF2-40B4-BE49-F238E27FC236}">
                <a16:creationId xmlns:a16="http://schemas.microsoft.com/office/drawing/2014/main" id="{636BAD88-F394-C3A8-326C-F013D90B3EC7}"/>
              </a:ext>
            </a:extLst>
          </p:cNvPr>
          <p:cNvSpPr>
            <a:spLocks noGrp="1"/>
          </p:cNvSpPr>
          <p:nvPr>
            <p:ph sz="half" idx="1"/>
          </p:nvPr>
        </p:nvSpPr>
        <p:spPr>
          <a:xfrm>
            <a:off x="838200" y="1825625"/>
            <a:ext cx="5181600" cy="4351338"/>
          </a:xfrm>
        </p:spPr>
        <p:txBody>
          <a:bodyPr>
            <a:normAutofit/>
          </a:bodyPr>
          <a:lstStyle/>
          <a:p>
            <a:r>
              <a:rPr lang="en-US" dirty="0"/>
              <a:t>Name at Top</a:t>
            </a:r>
          </a:p>
          <a:p>
            <a:r>
              <a:rPr lang="en-US" dirty="0"/>
              <a:t>Then Variables of class, and finally Functions</a:t>
            </a:r>
          </a:p>
          <a:p>
            <a:r>
              <a:rPr lang="en-US" dirty="0"/>
              <a:t>“+” = Public, “-” = Private</a:t>
            </a:r>
          </a:p>
          <a:p>
            <a:r>
              <a:rPr lang="en-US" dirty="0"/>
              <a:t>Follow +/- with data type</a:t>
            </a:r>
          </a:p>
        </p:txBody>
      </p:sp>
      <p:pic>
        <p:nvPicPr>
          <p:cNvPr id="6" name="Picture 5" descr="A white board with black text&#10;&#10;Description automatically generated">
            <a:extLst>
              <a:ext uri="{FF2B5EF4-FFF2-40B4-BE49-F238E27FC236}">
                <a16:creationId xmlns:a16="http://schemas.microsoft.com/office/drawing/2014/main" id="{B89B886B-39C1-BEF3-8EF2-2BB31F90AB8E}"/>
              </a:ext>
            </a:extLst>
          </p:cNvPr>
          <p:cNvPicPr>
            <a:picLocks noChangeAspect="1"/>
          </p:cNvPicPr>
          <p:nvPr/>
        </p:nvPicPr>
        <p:blipFill>
          <a:blip r:embed="rId2"/>
          <a:stretch>
            <a:fillRect/>
          </a:stretch>
        </p:blipFill>
        <p:spPr>
          <a:xfrm>
            <a:off x="7223714" y="1825625"/>
            <a:ext cx="3078571" cy="4351338"/>
          </a:xfrm>
          <a:prstGeom prst="rect">
            <a:avLst/>
          </a:prstGeom>
          <a:noFill/>
        </p:spPr>
      </p:pic>
      <p:sp>
        <p:nvSpPr>
          <p:cNvPr id="4" name="Slide Number Placeholder 3">
            <a:extLst>
              <a:ext uri="{FF2B5EF4-FFF2-40B4-BE49-F238E27FC236}">
                <a16:creationId xmlns:a16="http://schemas.microsoft.com/office/drawing/2014/main" id="{D3FA11A4-85E9-F2D6-7104-F233A367A9AA}"/>
              </a:ext>
            </a:extLst>
          </p:cNvPr>
          <p:cNvSpPr>
            <a:spLocks noGrp="1"/>
          </p:cNvSpPr>
          <p:nvPr>
            <p:ph type="sldNum" sz="quarter" idx="12"/>
          </p:nvPr>
        </p:nvSpPr>
        <p:spPr>
          <a:xfrm>
            <a:off x="8610600" y="6388249"/>
            <a:ext cx="2743200" cy="365125"/>
          </a:xfrm>
        </p:spPr>
        <p:txBody>
          <a:bodyPr anchor="ctr">
            <a:normAutofit/>
          </a:bodyPr>
          <a:lstStyle/>
          <a:p>
            <a:pPr>
              <a:spcAft>
                <a:spcPts val="600"/>
              </a:spcAft>
            </a:pPr>
            <a:fld id="{1AE971F0-0CD2-4C47-8087-EBCE9716EA84}" type="slidenum">
              <a:rPr lang="en-GB" smtClean="0"/>
              <a:pPr>
                <a:spcAft>
                  <a:spcPts val="600"/>
                </a:spcAft>
              </a:pPr>
              <a:t>28</a:t>
            </a:fld>
            <a:endParaRPr lang="en-GB"/>
          </a:p>
        </p:txBody>
      </p:sp>
    </p:spTree>
    <p:extLst>
      <p:ext uri="{BB962C8B-B14F-4D97-AF65-F5344CB8AC3E}">
        <p14:creationId xmlns:p14="http://schemas.microsoft.com/office/powerpoint/2010/main" val="518143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8446-9AE2-8F74-16DC-F5E2E439DABC}"/>
              </a:ext>
            </a:extLst>
          </p:cNvPr>
          <p:cNvSpPr>
            <a:spLocks noGrp="1"/>
          </p:cNvSpPr>
          <p:nvPr>
            <p:ph type="title"/>
          </p:nvPr>
        </p:nvSpPr>
        <p:spPr/>
        <p:txBody>
          <a:bodyPr/>
          <a:lstStyle/>
          <a:p>
            <a:r>
              <a:rPr lang="en-US" dirty="0"/>
              <a:t>Example</a:t>
            </a:r>
          </a:p>
        </p:txBody>
      </p:sp>
      <p:sp>
        <p:nvSpPr>
          <p:cNvPr id="12" name="Content Placeholder 11">
            <a:extLst>
              <a:ext uri="{FF2B5EF4-FFF2-40B4-BE49-F238E27FC236}">
                <a16:creationId xmlns:a16="http://schemas.microsoft.com/office/drawing/2014/main" id="{1CA9C028-ABD7-901E-C34A-18C006122E2A}"/>
              </a:ext>
            </a:extLst>
          </p:cNvPr>
          <p:cNvSpPr>
            <a:spLocks noGrp="1"/>
          </p:cNvSpPr>
          <p:nvPr>
            <p:ph idx="1"/>
          </p:nvPr>
        </p:nvSpPr>
        <p:spPr>
          <a:xfrm>
            <a:off x="838200" y="1555028"/>
            <a:ext cx="6135255" cy="4351338"/>
          </a:xfrm>
        </p:spPr>
        <p:txBody>
          <a:bodyPr>
            <a:normAutofit lnSpcReduction="10000"/>
          </a:bodyPr>
          <a:lstStyle/>
          <a:p>
            <a:r>
              <a:rPr lang="en-US" dirty="0"/>
              <a:t>Create a Captain, Human, </a:t>
            </a:r>
            <a:r>
              <a:rPr lang="en-US" dirty="0" err="1"/>
              <a:t>SailBoat</a:t>
            </a:r>
            <a:r>
              <a:rPr lang="en-US" dirty="0"/>
              <a:t>, and Radio classes.</a:t>
            </a:r>
          </a:p>
          <a:p>
            <a:endParaRPr lang="en-US" dirty="0"/>
          </a:p>
          <a:p>
            <a:r>
              <a:rPr lang="en-US" dirty="0"/>
              <a:t>Give the Captain a “health” var</a:t>
            </a:r>
          </a:p>
          <a:p>
            <a:endParaRPr lang="en-US" dirty="0"/>
          </a:p>
          <a:p>
            <a:r>
              <a:rPr lang="en-US" dirty="0"/>
              <a:t>Also, a “steer()” function</a:t>
            </a:r>
          </a:p>
          <a:p>
            <a:endParaRPr lang="en-US" dirty="0"/>
          </a:p>
          <a:p>
            <a:endParaRPr lang="en-US" dirty="0"/>
          </a:p>
        </p:txBody>
      </p:sp>
      <p:sp>
        <p:nvSpPr>
          <p:cNvPr id="5" name="Slide Number Placeholder 4">
            <a:extLst>
              <a:ext uri="{FF2B5EF4-FFF2-40B4-BE49-F238E27FC236}">
                <a16:creationId xmlns:a16="http://schemas.microsoft.com/office/drawing/2014/main" id="{88BE351F-6732-B361-8CAA-AEF835DBB7DE}"/>
              </a:ext>
            </a:extLst>
          </p:cNvPr>
          <p:cNvSpPr>
            <a:spLocks noGrp="1"/>
          </p:cNvSpPr>
          <p:nvPr>
            <p:ph type="sldNum" sz="quarter" idx="12"/>
          </p:nvPr>
        </p:nvSpPr>
        <p:spPr/>
        <p:txBody>
          <a:bodyPr/>
          <a:lstStyle/>
          <a:p>
            <a:fld id="{1AE971F0-0CD2-4C47-8087-EBCE9716EA84}" type="slidenum">
              <a:rPr lang="en-GB" smtClean="0"/>
              <a:t>29</a:t>
            </a:fld>
            <a:endParaRPr lang="en-GB"/>
          </a:p>
        </p:txBody>
      </p:sp>
      <p:pic>
        <p:nvPicPr>
          <p:cNvPr id="9" name="Picture 8">
            <a:extLst>
              <a:ext uri="{FF2B5EF4-FFF2-40B4-BE49-F238E27FC236}">
                <a16:creationId xmlns:a16="http://schemas.microsoft.com/office/drawing/2014/main" id="{0E3DB30A-A062-804C-B11F-B84955922078}"/>
              </a:ext>
            </a:extLst>
          </p:cNvPr>
          <p:cNvPicPr>
            <a:picLocks noChangeAspect="1"/>
          </p:cNvPicPr>
          <p:nvPr/>
        </p:nvPicPr>
        <p:blipFill>
          <a:blip r:embed="rId2"/>
          <a:stretch>
            <a:fillRect/>
          </a:stretch>
        </p:blipFill>
        <p:spPr>
          <a:xfrm>
            <a:off x="7535429" y="286616"/>
            <a:ext cx="4362450" cy="5619750"/>
          </a:xfrm>
          <a:prstGeom prst="rect">
            <a:avLst/>
          </a:prstGeom>
        </p:spPr>
      </p:pic>
    </p:spTree>
    <p:extLst>
      <p:ext uri="{BB962C8B-B14F-4D97-AF65-F5344CB8AC3E}">
        <p14:creationId xmlns:p14="http://schemas.microsoft.com/office/powerpoint/2010/main" val="254264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3</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Revision</a:t>
            </a:r>
          </a:p>
        </p:txBody>
      </p:sp>
    </p:spTree>
    <p:extLst>
      <p:ext uri="{BB962C8B-B14F-4D97-AF65-F5344CB8AC3E}">
        <p14:creationId xmlns:p14="http://schemas.microsoft.com/office/powerpoint/2010/main" val="322387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722B-2317-02FD-E717-08388072521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2C50300-E794-DA46-090F-2A6AD590ABE8}"/>
              </a:ext>
            </a:extLst>
          </p:cNvPr>
          <p:cNvSpPr>
            <a:spLocks noGrp="1"/>
          </p:cNvSpPr>
          <p:nvPr>
            <p:ph idx="1"/>
          </p:nvPr>
        </p:nvSpPr>
        <p:spPr/>
        <p:txBody>
          <a:bodyPr>
            <a:normAutofit fontScale="62500" lnSpcReduction="20000"/>
          </a:bodyPr>
          <a:lstStyle/>
          <a:p>
            <a:r>
              <a:rPr lang="en-US" dirty="0"/>
              <a:t>Connections: Arrows</a:t>
            </a:r>
          </a:p>
          <a:p>
            <a:endParaRPr lang="en-US" dirty="0"/>
          </a:p>
          <a:p>
            <a:r>
              <a:rPr lang="en-US" dirty="0"/>
              <a:t>Hollow Arrow = “Subclass of” or “is a”</a:t>
            </a:r>
          </a:p>
          <a:p>
            <a:endParaRPr lang="en-US" dirty="0"/>
          </a:p>
          <a:p>
            <a:r>
              <a:rPr lang="en-US" dirty="0"/>
              <a:t>Examples:</a:t>
            </a:r>
          </a:p>
          <a:p>
            <a:pPr lvl="1"/>
            <a:r>
              <a:rPr lang="en-US" dirty="0"/>
              <a:t>Circle is a shape</a:t>
            </a:r>
          </a:p>
          <a:p>
            <a:pPr lvl="1"/>
            <a:r>
              <a:rPr lang="en-US" dirty="0"/>
              <a:t>Dog is an Animal</a:t>
            </a:r>
          </a:p>
          <a:p>
            <a:pPr lvl="1"/>
            <a:r>
              <a:rPr lang="en-US" dirty="0"/>
              <a:t>Car is a Vehicle</a:t>
            </a:r>
          </a:p>
          <a:p>
            <a:pPr lvl="1"/>
            <a:r>
              <a:rPr lang="en-US" dirty="0"/>
              <a:t>Captain is a Human</a:t>
            </a:r>
          </a:p>
        </p:txBody>
      </p:sp>
      <p:sp>
        <p:nvSpPr>
          <p:cNvPr id="4" name="Slide Number Placeholder 3">
            <a:extLst>
              <a:ext uri="{FF2B5EF4-FFF2-40B4-BE49-F238E27FC236}">
                <a16:creationId xmlns:a16="http://schemas.microsoft.com/office/drawing/2014/main" id="{7CC10A65-E8EA-D99C-3F1F-4108E9C94DDA}"/>
              </a:ext>
            </a:extLst>
          </p:cNvPr>
          <p:cNvSpPr>
            <a:spLocks noGrp="1"/>
          </p:cNvSpPr>
          <p:nvPr>
            <p:ph type="sldNum" sz="quarter" idx="12"/>
          </p:nvPr>
        </p:nvSpPr>
        <p:spPr/>
        <p:txBody>
          <a:bodyPr/>
          <a:lstStyle/>
          <a:p>
            <a:fld id="{1AE971F0-0CD2-4C47-8087-EBCE9716EA84}" type="slidenum">
              <a:rPr lang="en-GB" smtClean="0"/>
              <a:pPr/>
              <a:t>30</a:t>
            </a:fld>
            <a:endParaRPr lang="en-GB" dirty="0"/>
          </a:p>
        </p:txBody>
      </p:sp>
      <p:pic>
        <p:nvPicPr>
          <p:cNvPr id="6" name="Picture 5">
            <a:extLst>
              <a:ext uri="{FF2B5EF4-FFF2-40B4-BE49-F238E27FC236}">
                <a16:creationId xmlns:a16="http://schemas.microsoft.com/office/drawing/2014/main" id="{85DC98E0-AC30-FE77-DB15-6729C63C9FCF}"/>
              </a:ext>
            </a:extLst>
          </p:cNvPr>
          <p:cNvPicPr>
            <a:picLocks noChangeAspect="1"/>
          </p:cNvPicPr>
          <p:nvPr/>
        </p:nvPicPr>
        <p:blipFill>
          <a:blip r:embed="rId2"/>
          <a:stretch>
            <a:fillRect/>
          </a:stretch>
        </p:blipFill>
        <p:spPr>
          <a:xfrm>
            <a:off x="6542099" y="191463"/>
            <a:ext cx="2740447" cy="3152727"/>
          </a:xfrm>
          <a:prstGeom prst="rect">
            <a:avLst/>
          </a:prstGeom>
        </p:spPr>
      </p:pic>
      <p:pic>
        <p:nvPicPr>
          <p:cNvPr id="8" name="Picture 7">
            <a:extLst>
              <a:ext uri="{FF2B5EF4-FFF2-40B4-BE49-F238E27FC236}">
                <a16:creationId xmlns:a16="http://schemas.microsoft.com/office/drawing/2014/main" id="{C9A42D2F-80A0-6AE2-BDB6-4A9F41824D6F}"/>
              </a:ext>
            </a:extLst>
          </p:cNvPr>
          <p:cNvPicPr>
            <a:picLocks noChangeAspect="1"/>
          </p:cNvPicPr>
          <p:nvPr/>
        </p:nvPicPr>
        <p:blipFill>
          <a:blip r:embed="rId3"/>
          <a:stretch>
            <a:fillRect/>
          </a:stretch>
        </p:blipFill>
        <p:spPr>
          <a:xfrm>
            <a:off x="9451553" y="191463"/>
            <a:ext cx="2740447" cy="3795890"/>
          </a:xfrm>
          <a:prstGeom prst="rect">
            <a:avLst/>
          </a:prstGeom>
        </p:spPr>
      </p:pic>
      <p:pic>
        <p:nvPicPr>
          <p:cNvPr id="10" name="Picture 9">
            <a:extLst>
              <a:ext uri="{FF2B5EF4-FFF2-40B4-BE49-F238E27FC236}">
                <a16:creationId xmlns:a16="http://schemas.microsoft.com/office/drawing/2014/main" id="{6BC85927-AEB9-9CFA-3F16-E0CCAA531F1A}"/>
              </a:ext>
            </a:extLst>
          </p:cNvPr>
          <p:cNvPicPr>
            <a:picLocks noChangeAspect="1"/>
          </p:cNvPicPr>
          <p:nvPr/>
        </p:nvPicPr>
        <p:blipFill>
          <a:blip r:embed="rId4"/>
          <a:stretch>
            <a:fillRect/>
          </a:stretch>
        </p:blipFill>
        <p:spPr>
          <a:xfrm>
            <a:off x="6542098" y="104626"/>
            <a:ext cx="2741953" cy="3950138"/>
          </a:xfrm>
          <a:prstGeom prst="rect">
            <a:avLst/>
          </a:prstGeom>
        </p:spPr>
      </p:pic>
      <p:pic>
        <p:nvPicPr>
          <p:cNvPr id="12" name="Picture 11">
            <a:extLst>
              <a:ext uri="{FF2B5EF4-FFF2-40B4-BE49-F238E27FC236}">
                <a16:creationId xmlns:a16="http://schemas.microsoft.com/office/drawing/2014/main" id="{410F39F4-8B2F-97BA-05E1-6E2B511D79F8}"/>
              </a:ext>
            </a:extLst>
          </p:cNvPr>
          <p:cNvPicPr>
            <a:picLocks noChangeAspect="1"/>
          </p:cNvPicPr>
          <p:nvPr/>
        </p:nvPicPr>
        <p:blipFill>
          <a:blip r:embed="rId5"/>
          <a:stretch>
            <a:fillRect/>
          </a:stretch>
        </p:blipFill>
        <p:spPr>
          <a:xfrm>
            <a:off x="7398327" y="2859528"/>
            <a:ext cx="4793673" cy="3423078"/>
          </a:xfrm>
          <a:prstGeom prst="rect">
            <a:avLst/>
          </a:prstGeom>
        </p:spPr>
      </p:pic>
    </p:spTree>
    <p:extLst>
      <p:ext uri="{BB962C8B-B14F-4D97-AF65-F5344CB8AC3E}">
        <p14:creationId xmlns:p14="http://schemas.microsoft.com/office/powerpoint/2010/main" val="186488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874C-D250-A73C-1B0F-145FC955C43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2E1A583-EAB3-3E2C-6030-0A46D7D5E91A}"/>
              </a:ext>
            </a:extLst>
          </p:cNvPr>
          <p:cNvSpPr>
            <a:spLocks noGrp="1"/>
          </p:cNvSpPr>
          <p:nvPr>
            <p:ph idx="1"/>
          </p:nvPr>
        </p:nvSpPr>
        <p:spPr/>
        <p:txBody>
          <a:bodyPr/>
          <a:lstStyle/>
          <a:p>
            <a:r>
              <a:rPr lang="en-US" dirty="0"/>
              <a:t>Spikey/Open Arrow = “knows about” or “communicates with”</a:t>
            </a:r>
          </a:p>
          <a:p>
            <a:endParaRPr lang="en-US" dirty="0"/>
          </a:p>
          <a:p>
            <a:r>
              <a:rPr lang="en-US" dirty="0"/>
              <a:t>For non-inheriting relationships</a:t>
            </a:r>
          </a:p>
          <a:p>
            <a:r>
              <a:rPr lang="en-US" dirty="0"/>
              <a:t>Often, line is dashed</a:t>
            </a:r>
          </a:p>
          <a:p>
            <a:r>
              <a:rPr lang="en-US" dirty="0"/>
              <a:t>Should have descriptive text</a:t>
            </a:r>
          </a:p>
        </p:txBody>
      </p:sp>
      <p:sp>
        <p:nvSpPr>
          <p:cNvPr id="4" name="Slide Number Placeholder 3">
            <a:extLst>
              <a:ext uri="{FF2B5EF4-FFF2-40B4-BE49-F238E27FC236}">
                <a16:creationId xmlns:a16="http://schemas.microsoft.com/office/drawing/2014/main" id="{58F22D90-4FCD-D7F4-0E08-3653E00CA472}"/>
              </a:ext>
            </a:extLst>
          </p:cNvPr>
          <p:cNvSpPr>
            <a:spLocks noGrp="1"/>
          </p:cNvSpPr>
          <p:nvPr>
            <p:ph type="sldNum" sz="quarter" idx="12"/>
          </p:nvPr>
        </p:nvSpPr>
        <p:spPr/>
        <p:txBody>
          <a:bodyPr/>
          <a:lstStyle/>
          <a:p>
            <a:fld id="{1AE971F0-0CD2-4C47-8087-EBCE9716EA84}" type="slidenum">
              <a:rPr lang="en-GB" smtClean="0"/>
              <a:pPr/>
              <a:t>31</a:t>
            </a:fld>
            <a:endParaRPr lang="en-GB" dirty="0"/>
          </a:p>
        </p:txBody>
      </p:sp>
      <p:pic>
        <p:nvPicPr>
          <p:cNvPr id="6" name="Picture 5">
            <a:extLst>
              <a:ext uri="{FF2B5EF4-FFF2-40B4-BE49-F238E27FC236}">
                <a16:creationId xmlns:a16="http://schemas.microsoft.com/office/drawing/2014/main" id="{AAEF3B13-6DB7-E865-AD17-BE4DD11BD75B}"/>
              </a:ext>
            </a:extLst>
          </p:cNvPr>
          <p:cNvPicPr>
            <a:picLocks noChangeAspect="1"/>
          </p:cNvPicPr>
          <p:nvPr/>
        </p:nvPicPr>
        <p:blipFill>
          <a:blip r:embed="rId2"/>
          <a:stretch>
            <a:fillRect/>
          </a:stretch>
        </p:blipFill>
        <p:spPr>
          <a:xfrm>
            <a:off x="9070137" y="0"/>
            <a:ext cx="3121863" cy="4083916"/>
          </a:xfrm>
          <a:prstGeom prst="rect">
            <a:avLst/>
          </a:prstGeom>
        </p:spPr>
      </p:pic>
      <p:pic>
        <p:nvPicPr>
          <p:cNvPr id="8" name="Picture 7">
            <a:extLst>
              <a:ext uri="{FF2B5EF4-FFF2-40B4-BE49-F238E27FC236}">
                <a16:creationId xmlns:a16="http://schemas.microsoft.com/office/drawing/2014/main" id="{0421D105-584D-E3E9-23A9-B8F4FD44B50B}"/>
              </a:ext>
            </a:extLst>
          </p:cNvPr>
          <p:cNvPicPr>
            <a:picLocks noChangeAspect="1"/>
          </p:cNvPicPr>
          <p:nvPr/>
        </p:nvPicPr>
        <p:blipFill>
          <a:blip r:embed="rId3"/>
          <a:stretch>
            <a:fillRect/>
          </a:stretch>
        </p:blipFill>
        <p:spPr>
          <a:xfrm>
            <a:off x="5254334" y="0"/>
            <a:ext cx="3815803" cy="4449041"/>
          </a:xfrm>
          <a:prstGeom prst="rect">
            <a:avLst/>
          </a:prstGeom>
        </p:spPr>
      </p:pic>
    </p:spTree>
    <p:extLst>
      <p:ext uri="{BB962C8B-B14F-4D97-AF65-F5344CB8AC3E}">
        <p14:creationId xmlns:p14="http://schemas.microsoft.com/office/powerpoint/2010/main" val="208182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DEC-E85E-3654-BCD0-9027827AC39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2414A51-6C1B-2C6E-CE2A-950A15A201CC}"/>
              </a:ext>
            </a:extLst>
          </p:cNvPr>
          <p:cNvSpPr>
            <a:spLocks noGrp="1"/>
          </p:cNvSpPr>
          <p:nvPr>
            <p:ph idx="1"/>
          </p:nvPr>
        </p:nvSpPr>
        <p:spPr>
          <a:xfrm>
            <a:off x="838200" y="1825625"/>
            <a:ext cx="5128491" cy="4351338"/>
          </a:xfrm>
        </p:spPr>
        <p:txBody>
          <a:bodyPr/>
          <a:lstStyle/>
          <a:p>
            <a:r>
              <a:rPr lang="en-US" dirty="0"/>
              <a:t>Diamond touches the “Owner” of “Thing”</a:t>
            </a:r>
          </a:p>
          <a:p>
            <a:r>
              <a:rPr lang="en-US" dirty="0"/>
              <a:t>Two different types: Solid and hollow</a:t>
            </a:r>
          </a:p>
          <a:p>
            <a:r>
              <a:rPr lang="en-US" dirty="0"/>
              <a:t>Example: Captain OWNS Ship</a:t>
            </a:r>
          </a:p>
        </p:txBody>
      </p:sp>
      <p:sp>
        <p:nvSpPr>
          <p:cNvPr id="4" name="Slide Number Placeholder 3">
            <a:extLst>
              <a:ext uri="{FF2B5EF4-FFF2-40B4-BE49-F238E27FC236}">
                <a16:creationId xmlns:a16="http://schemas.microsoft.com/office/drawing/2014/main" id="{713CF64F-43D0-722C-330E-2182771D7306}"/>
              </a:ext>
            </a:extLst>
          </p:cNvPr>
          <p:cNvSpPr>
            <a:spLocks noGrp="1"/>
          </p:cNvSpPr>
          <p:nvPr>
            <p:ph type="sldNum" sz="quarter" idx="12"/>
          </p:nvPr>
        </p:nvSpPr>
        <p:spPr/>
        <p:txBody>
          <a:bodyPr/>
          <a:lstStyle/>
          <a:p>
            <a:fld id="{1AE971F0-0CD2-4C47-8087-EBCE9716EA84}" type="slidenum">
              <a:rPr lang="en-GB" smtClean="0"/>
              <a:pPr/>
              <a:t>32</a:t>
            </a:fld>
            <a:endParaRPr lang="en-GB" dirty="0"/>
          </a:p>
        </p:txBody>
      </p:sp>
      <p:pic>
        <p:nvPicPr>
          <p:cNvPr id="6" name="Picture 5">
            <a:extLst>
              <a:ext uri="{FF2B5EF4-FFF2-40B4-BE49-F238E27FC236}">
                <a16:creationId xmlns:a16="http://schemas.microsoft.com/office/drawing/2014/main" id="{7E09BD58-6A37-61F5-06DD-1B8832AA549D}"/>
              </a:ext>
            </a:extLst>
          </p:cNvPr>
          <p:cNvPicPr>
            <a:picLocks noChangeAspect="1"/>
          </p:cNvPicPr>
          <p:nvPr/>
        </p:nvPicPr>
        <p:blipFill>
          <a:blip r:embed="rId2"/>
          <a:stretch>
            <a:fillRect/>
          </a:stretch>
        </p:blipFill>
        <p:spPr>
          <a:xfrm>
            <a:off x="8824471" y="0"/>
            <a:ext cx="3367529" cy="5032375"/>
          </a:xfrm>
          <a:prstGeom prst="rect">
            <a:avLst/>
          </a:prstGeom>
        </p:spPr>
      </p:pic>
      <p:pic>
        <p:nvPicPr>
          <p:cNvPr id="8" name="Picture 7">
            <a:extLst>
              <a:ext uri="{FF2B5EF4-FFF2-40B4-BE49-F238E27FC236}">
                <a16:creationId xmlns:a16="http://schemas.microsoft.com/office/drawing/2014/main" id="{D2B1580A-58FD-D19D-FFC8-7622EC79507C}"/>
              </a:ext>
            </a:extLst>
          </p:cNvPr>
          <p:cNvPicPr>
            <a:picLocks noChangeAspect="1"/>
          </p:cNvPicPr>
          <p:nvPr/>
        </p:nvPicPr>
        <p:blipFill>
          <a:blip r:embed="rId3"/>
          <a:stretch>
            <a:fillRect/>
          </a:stretch>
        </p:blipFill>
        <p:spPr>
          <a:xfrm>
            <a:off x="5224773" y="0"/>
            <a:ext cx="3599698" cy="4351339"/>
          </a:xfrm>
          <a:prstGeom prst="rect">
            <a:avLst/>
          </a:prstGeom>
        </p:spPr>
      </p:pic>
    </p:spTree>
    <p:extLst>
      <p:ext uri="{BB962C8B-B14F-4D97-AF65-F5344CB8AC3E}">
        <p14:creationId xmlns:p14="http://schemas.microsoft.com/office/powerpoint/2010/main" val="417273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01C3-6385-612D-6A70-518BF8F05CDA}"/>
              </a:ext>
            </a:extLst>
          </p:cNvPr>
          <p:cNvSpPr>
            <a:spLocks noGrp="1"/>
          </p:cNvSpPr>
          <p:nvPr>
            <p:ph type="title"/>
          </p:nvPr>
        </p:nvSpPr>
        <p:spPr/>
        <p:txBody>
          <a:bodyPr/>
          <a:lstStyle/>
          <a:p>
            <a:r>
              <a:rPr lang="en-US" dirty="0"/>
              <a:t>Overview</a:t>
            </a:r>
          </a:p>
        </p:txBody>
      </p:sp>
      <p:sp>
        <p:nvSpPr>
          <p:cNvPr id="4" name="Slide Number Placeholder 3">
            <a:extLst>
              <a:ext uri="{FF2B5EF4-FFF2-40B4-BE49-F238E27FC236}">
                <a16:creationId xmlns:a16="http://schemas.microsoft.com/office/drawing/2014/main" id="{89A86F70-1057-7839-D731-0EE0805C807C}"/>
              </a:ext>
            </a:extLst>
          </p:cNvPr>
          <p:cNvSpPr>
            <a:spLocks noGrp="1"/>
          </p:cNvSpPr>
          <p:nvPr>
            <p:ph type="sldNum" sz="quarter" idx="12"/>
          </p:nvPr>
        </p:nvSpPr>
        <p:spPr/>
        <p:txBody>
          <a:bodyPr/>
          <a:lstStyle/>
          <a:p>
            <a:fld id="{1AE971F0-0CD2-4C47-8087-EBCE9716EA84}" type="slidenum">
              <a:rPr lang="en-GB" smtClean="0"/>
              <a:pPr/>
              <a:t>33</a:t>
            </a:fld>
            <a:endParaRPr lang="en-GB" dirty="0"/>
          </a:p>
        </p:txBody>
      </p:sp>
      <p:pic>
        <p:nvPicPr>
          <p:cNvPr id="6" name="Picture 5">
            <a:extLst>
              <a:ext uri="{FF2B5EF4-FFF2-40B4-BE49-F238E27FC236}">
                <a16:creationId xmlns:a16="http://schemas.microsoft.com/office/drawing/2014/main" id="{F23437AA-3AEC-8259-8EF1-86C68FD96997}"/>
              </a:ext>
            </a:extLst>
          </p:cNvPr>
          <p:cNvPicPr>
            <a:picLocks noChangeAspect="1"/>
          </p:cNvPicPr>
          <p:nvPr/>
        </p:nvPicPr>
        <p:blipFill>
          <a:blip r:embed="rId2"/>
          <a:stretch>
            <a:fillRect/>
          </a:stretch>
        </p:blipFill>
        <p:spPr>
          <a:xfrm>
            <a:off x="4241744" y="365125"/>
            <a:ext cx="6502903" cy="5869709"/>
          </a:xfrm>
          <a:prstGeom prst="rect">
            <a:avLst/>
          </a:prstGeom>
        </p:spPr>
      </p:pic>
    </p:spTree>
    <p:extLst>
      <p:ext uri="{BB962C8B-B14F-4D97-AF65-F5344CB8AC3E}">
        <p14:creationId xmlns:p14="http://schemas.microsoft.com/office/powerpoint/2010/main" val="15098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3CA5-3B50-4597-DA51-30E18E039CBC}"/>
              </a:ext>
            </a:extLst>
          </p:cNvPr>
          <p:cNvSpPr>
            <a:spLocks noGrp="1"/>
          </p:cNvSpPr>
          <p:nvPr>
            <p:ph type="title"/>
          </p:nvPr>
        </p:nvSpPr>
        <p:spPr/>
        <p:txBody>
          <a:bodyPr/>
          <a:lstStyle/>
          <a:p>
            <a:r>
              <a:rPr lang="en-GB" dirty="0"/>
              <a:t>Class Diagram Example</a:t>
            </a:r>
          </a:p>
        </p:txBody>
      </p:sp>
      <p:pic>
        <p:nvPicPr>
          <p:cNvPr id="6" name="Content Placeholder 5" descr="2 Example UML Class Diagrams. Left: A rectangle. 3 Sections. Top Section: Name. Horizontal divider. Middle Section: Attributes. Bottom Section: Methods. Access Modifiers + for public, - for private and # for protected.">
            <a:extLst>
              <a:ext uri="{FF2B5EF4-FFF2-40B4-BE49-F238E27FC236}">
                <a16:creationId xmlns:a16="http://schemas.microsoft.com/office/drawing/2014/main" id="{1D581D6F-326C-DA9C-7F8D-B9752F6A8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482" y="2276061"/>
            <a:ext cx="7003036" cy="2305878"/>
          </a:xfrm>
        </p:spPr>
      </p:pic>
      <p:sp>
        <p:nvSpPr>
          <p:cNvPr id="4" name="Slide Number Placeholder 3">
            <a:extLst>
              <a:ext uri="{FF2B5EF4-FFF2-40B4-BE49-F238E27FC236}">
                <a16:creationId xmlns:a16="http://schemas.microsoft.com/office/drawing/2014/main" id="{85714995-E9CF-003B-0BF7-081B35A57788}"/>
              </a:ext>
            </a:extLst>
          </p:cNvPr>
          <p:cNvSpPr>
            <a:spLocks noGrp="1"/>
          </p:cNvSpPr>
          <p:nvPr>
            <p:ph type="sldNum" sz="quarter" idx="12"/>
          </p:nvPr>
        </p:nvSpPr>
        <p:spPr/>
        <p:txBody>
          <a:bodyPr/>
          <a:lstStyle/>
          <a:p>
            <a:fld id="{1AE971F0-0CD2-4C47-8087-EBCE9716EA84}" type="slidenum">
              <a:rPr lang="en-GB" smtClean="0"/>
              <a:pPr/>
              <a:t>34</a:t>
            </a:fld>
            <a:endParaRPr lang="en-GB" dirty="0"/>
          </a:p>
        </p:txBody>
      </p:sp>
      <p:sp>
        <p:nvSpPr>
          <p:cNvPr id="7" name="TextBox 6">
            <a:extLst>
              <a:ext uri="{FF2B5EF4-FFF2-40B4-BE49-F238E27FC236}">
                <a16:creationId xmlns:a16="http://schemas.microsoft.com/office/drawing/2014/main" id="{DA8CCCCA-E0D8-FF87-3AFF-929152C3921E}"/>
              </a:ext>
            </a:extLst>
          </p:cNvPr>
          <p:cNvSpPr txBox="1"/>
          <p:nvPr/>
        </p:nvSpPr>
        <p:spPr>
          <a:xfrm>
            <a:off x="9554817" y="3697357"/>
            <a:ext cx="781879"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3564237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517-2906-9CE6-3EA3-4F352A391CA9}"/>
              </a:ext>
            </a:extLst>
          </p:cNvPr>
          <p:cNvSpPr>
            <a:spLocks noGrp="1"/>
          </p:cNvSpPr>
          <p:nvPr>
            <p:ph type="title"/>
          </p:nvPr>
        </p:nvSpPr>
        <p:spPr/>
        <p:txBody>
          <a:bodyPr/>
          <a:lstStyle/>
          <a:p>
            <a:r>
              <a:rPr lang="en-GB" dirty="0"/>
              <a:t>Methods in UML Class Diagrams</a:t>
            </a:r>
          </a:p>
        </p:txBody>
      </p:sp>
      <p:pic>
        <p:nvPicPr>
          <p:cNvPr id="6" name="Content Placeholder 5" descr="An example class diagram. A rectangle as before. Illustrates return values of methods. A method starts with its access modifier, either + - or # then the name followed by the : and then the type of the return value, for example String, float or a particular Class.">
            <a:extLst>
              <a:ext uri="{FF2B5EF4-FFF2-40B4-BE49-F238E27FC236}">
                <a16:creationId xmlns:a16="http://schemas.microsoft.com/office/drawing/2014/main" id="{49C13CFE-190D-7629-3CC0-125584BB5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691" y="2345635"/>
            <a:ext cx="7390618" cy="2131909"/>
          </a:xfrm>
        </p:spPr>
      </p:pic>
      <p:sp>
        <p:nvSpPr>
          <p:cNvPr id="4" name="Slide Number Placeholder 3">
            <a:extLst>
              <a:ext uri="{FF2B5EF4-FFF2-40B4-BE49-F238E27FC236}">
                <a16:creationId xmlns:a16="http://schemas.microsoft.com/office/drawing/2014/main" id="{F88941EC-2011-B4D4-E1B4-5CE2204620E2}"/>
              </a:ext>
            </a:extLst>
          </p:cNvPr>
          <p:cNvSpPr>
            <a:spLocks noGrp="1"/>
          </p:cNvSpPr>
          <p:nvPr>
            <p:ph type="sldNum" sz="quarter" idx="12"/>
          </p:nvPr>
        </p:nvSpPr>
        <p:spPr/>
        <p:txBody>
          <a:bodyPr/>
          <a:lstStyle/>
          <a:p>
            <a:fld id="{1AE971F0-0CD2-4C47-8087-EBCE9716EA84}" type="slidenum">
              <a:rPr lang="en-GB" smtClean="0"/>
              <a:pPr/>
              <a:t>35</a:t>
            </a:fld>
            <a:endParaRPr lang="en-GB" dirty="0"/>
          </a:p>
        </p:txBody>
      </p:sp>
      <p:sp>
        <p:nvSpPr>
          <p:cNvPr id="7" name="TextBox 6">
            <a:extLst>
              <a:ext uri="{FF2B5EF4-FFF2-40B4-BE49-F238E27FC236}">
                <a16:creationId xmlns:a16="http://schemas.microsoft.com/office/drawing/2014/main" id="{81348BCD-0A54-9E3B-E2DC-5DD9873F2066}"/>
              </a:ext>
            </a:extLst>
          </p:cNvPr>
          <p:cNvSpPr txBox="1"/>
          <p:nvPr/>
        </p:nvSpPr>
        <p:spPr>
          <a:xfrm>
            <a:off x="10641496" y="4477544"/>
            <a:ext cx="712304"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269716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B88F-C834-864D-58AB-67C4207B47F3}"/>
              </a:ext>
            </a:extLst>
          </p:cNvPr>
          <p:cNvSpPr>
            <a:spLocks noGrp="1"/>
          </p:cNvSpPr>
          <p:nvPr>
            <p:ph type="title"/>
          </p:nvPr>
        </p:nvSpPr>
        <p:spPr/>
        <p:txBody>
          <a:bodyPr/>
          <a:lstStyle/>
          <a:p>
            <a:r>
              <a:rPr lang="en-GB" dirty="0"/>
              <a:t>Different Levels of Class Diagrams</a:t>
            </a:r>
          </a:p>
        </p:txBody>
      </p:sp>
      <p:pic>
        <p:nvPicPr>
          <p:cNvPr id="6" name="Content Placeholder 5" descr="Shows the different levels of information in class diagram. The conceptual level only has one rectangle without separators and contains the name of the class. The specification shows attributes with types, and methods without getter and setters. The Implementation level shows all methods and all return values.">
            <a:extLst>
              <a:ext uri="{FF2B5EF4-FFF2-40B4-BE49-F238E27FC236}">
                <a16:creationId xmlns:a16="http://schemas.microsoft.com/office/drawing/2014/main" id="{0F0CC735-BA02-5068-C255-9124CBC8C5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204" y="2743200"/>
            <a:ext cx="8833592" cy="1734344"/>
          </a:xfrm>
        </p:spPr>
      </p:pic>
      <p:sp>
        <p:nvSpPr>
          <p:cNvPr id="4" name="Slide Number Placeholder 3">
            <a:extLst>
              <a:ext uri="{FF2B5EF4-FFF2-40B4-BE49-F238E27FC236}">
                <a16:creationId xmlns:a16="http://schemas.microsoft.com/office/drawing/2014/main" id="{078E4E60-05BB-A516-52F9-BADB8C955317}"/>
              </a:ext>
            </a:extLst>
          </p:cNvPr>
          <p:cNvSpPr>
            <a:spLocks noGrp="1"/>
          </p:cNvSpPr>
          <p:nvPr>
            <p:ph type="sldNum" sz="quarter" idx="12"/>
          </p:nvPr>
        </p:nvSpPr>
        <p:spPr/>
        <p:txBody>
          <a:bodyPr/>
          <a:lstStyle/>
          <a:p>
            <a:fld id="{1AE971F0-0CD2-4C47-8087-EBCE9716EA84}" type="slidenum">
              <a:rPr lang="en-GB" smtClean="0"/>
              <a:pPr/>
              <a:t>36</a:t>
            </a:fld>
            <a:endParaRPr lang="en-GB" dirty="0"/>
          </a:p>
        </p:txBody>
      </p:sp>
      <p:sp>
        <p:nvSpPr>
          <p:cNvPr id="7" name="TextBox 6">
            <a:extLst>
              <a:ext uri="{FF2B5EF4-FFF2-40B4-BE49-F238E27FC236}">
                <a16:creationId xmlns:a16="http://schemas.microsoft.com/office/drawing/2014/main" id="{131EB758-027D-1561-C0B5-7275C7BDD451}"/>
              </a:ext>
            </a:extLst>
          </p:cNvPr>
          <p:cNvSpPr txBox="1"/>
          <p:nvPr/>
        </p:nvSpPr>
        <p:spPr>
          <a:xfrm>
            <a:off x="11131826" y="3935896"/>
            <a:ext cx="463826"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1684429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9E33-28A4-7748-20CD-DB7CE9CC6A26}"/>
              </a:ext>
            </a:extLst>
          </p:cNvPr>
          <p:cNvSpPr>
            <a:spLocks noGrp="1"/>
          </p:cNvSpPr>
          <p:nvPr>
            <p:ph type="title"/>
          </p:nvPr>
        </p:nvSpPr>
        <p:spPr/>
        <p:txBody>
          <a:bodyPr/>
          <a:lstStyle/>
          <a:p>
            <a:r>
              <a:rPr lang="en-GB" dirty="0"/>
              <a:t>The Class Diagram</a:t>
            </a:r>
          </a:p>
        </p:txBody>
      </p:sp>
      <p:sp>
        <p:nvSpPr>
          <p:cNvPr id="3" name="Content Placeholder 2">
            <a:extLst>
              <a:ext uri="{FF2B5EF4-FFF2-40B4-BE49-F238E27FC236}">
                <a16:creationId xmlns:a16="http://schemas.microsoft.com/office/drawing/2014/main" id="{F1349C34-2798-B3A5-8522-3B1F952E940A}"/>
              </a:ext>
            </a:extLst>
          </p:cNvPr>
          <p:cNvSpPr>
            <a:spLocks noGrp="1"/>
          </p:cNvSpPr>
          <p:nvPr>
            <p:ph idx="1"/>
          </p:nvPr>
        </p:nvSpPr>
        <p:spPr/>
        <p:txBody>
          <a:bodyPr>
            <a:normAutofit lnSpcReduction="10000"/>
          </a:bodyPr>
          <a:lstStyle/>
          <a:p>
            <a:pPr marR="0" lvl="0" rtl="0"/>
            <a:r>
              <a:rPr lang="en-GB" altLang="zh-CN" sz="1600" b="1" i="0" u="none" strike="noStrike" kern="100" baseline="0" dirty="0">
                <a:solidFill>
                  <a:srgbClr val="000000"/>
                </a:solidFill>
                <a:ea typeface="DengXian Light" panose="02010600030101010101" pitchFamily="2" charset="-122"/>
              </a:rPr>
              <a:t>Classes</a:t>
            </a:r>
            <a:r>
              <a:rPr lang="en-GB" altLang="zh-CN" sz="1600" b="0" i="0" u="none" strike="noStrike" kern="100" baseline="0" dirty="0">
                <a:solidFill>
                  <a:srgbClr val="000000"/>
                </a:solidFill>
                <a:ea typeface="DengXian Light" panose="02010600030101010101" pitchFamily="2" charset="-122"/>
              </a:rPr>
              <a:t>: The primary elements within a class diagram are the classes themselves, which represent objects or concepts in the system. Each class is depicted as a rectangle with three compartments: the top one contains the class's name, the middle lists its attributes, and the bottom part displays its methods.</a:t>
            </a:r>
          </a:p>
          <a:p>
            <a:pPr marR="0" lvl="0" rtl="0"/>
            <a:r>
              <a:rPr lang="en-GB" altLang="zh-CN" sz="1600" b="1" i="0" u="none" strike="noStrike" kern="100" baseline="0" dirty="0">
                <a:solidFill>
                  <a:srgbClr val="000000"/>
                </a:solidFill>
                <a:ea typeface="DengXian Light" panose="02010600030101010101" pitchFamily="2" charset="-122"/>
              </a:rPr>
              <a:t>Attributes</a:t>
            </a:r>
            <a:r>
              <a:rPr lang="en-GB" altLang="zh-CN" sz="1600" b="0" i="0" u="none" strike="noStrike" kern="100" baseline="0" dirty="0">
                <a:solidFill>
                  <a:srgbClr val="000000"/>
                </a:solidFill>
                <a:ea typeface="DengXian Light" panose="02010600030101010101" pitchFamily="2" charset="-122"/>
              </a:rPr>
              <a:t>: Attributes are characteristics or properties associated with a class. These are represented in the middle compartment of the class rectangle. They provide information about the class's state or data.</a:t>
            </a:r>
          </a:p>
          <a:p>
            <a:pPr marR="0" lvl="0" rtl="0"/>
            <a:r>
              <a:rPr lang="en-GB" altLang="zh-CN" sz="1600" b="1" i="0" u="none" strike="noStrike" kern="100" baseline="0" dirty="0">
                <a:solidFill>
                  <a:srgbClr val="000000"/>
                </a:solidFill>
                <a:ea typeface="DengXian Light" panose="02010600030101010101" pitchFamily="2" charset="-122"/>
              </a:rPr>
              <a:t>Methods</a:t>
            </a:r>
            <a:r>
              <a:rPr lang="en-GB" altLang="zh-CN" sz="1600" b="0" i="0" u="none" strike="noStrike" kern="100" baseline="0" dirty="0">
                <a:solidFill>
                  <a:srgbClr val="000000"/>
                </a:solidFill>
                <a:ea typeface="DengXian Light" panose="02010600030101010101" pitchFamily="2" charset="-122"/>
              </a:rPr>
              <a:t>: Methods are the operations or functions that a class can perform. They are also listed in the middle compartment of the class rectangle. Methods represent the behaviour or functionality of the class.</a:t>
            </a:r>
          </a:p>
          <a:p>
            <a:pPr marR="0" lvl="0" rtl="0"/>
            <a:r>
              <a:rPr lang="en-GB" altLang="zh-CN" sz="1600" b="1" i="0" u="none" strike="noStrike" kern="100" baseline="0" dirty="0">
                <a:solidFill>
                  <a:srgbClr val="000000"/>
                </a:solidFill>
                <a:ea typeface="DengXian Light" panose="02010600030101010101" pitchFamily="2" charset="-122"/>
              </a:rPr>
              <a:t>Relationships</a:t>
            </a:r>
            <a:r>
              <a:rPr lang="en-GB" altLang="zh-CN" sz="1600" b="0" i="0" u="none" strike="noStrike" kern="100" baseline="0" dirty="0">
                <a:solidFill>
                  <a:srgbClr val="000000"/>
                </a:solidFill>
                <a:ea typeface="DengXian Light" panose="02010600030101010101" pitchFamily="2" charset="-122"/>
              </a:rPr>
              <a:t>: Class diagrams show how classes relate to one another through various types of relationships. Common relationships include associations (lines connecting classes), aggregations (a form of association that indicates a whole-part relationship), generalization (inheritance), and dependencies. These relationships define how objects interact within the system.</a:t>
            </a:r>
          </a:p>
        </p:txBody>
      </p:sp>
      <p:sp>
        <p:nvSpPr>
          <p:cNvPr id="4" name="Slide Number Placeholder 3">
            <a:extLst>
              <a:ext uri="{FF2B5EF4-FFF2-40B4-BE49-F238E27FC236}">
                <a16:creationId xmlns:a16="http://schemas.microsoft.com/office/drawing/2014/main" id="{2A9BF77E-3211-DB41-93B0-8C5B078DEEAC}"/>
              </a:ext>
            </a:extLst>
          </p:cNvPr>
          <p:cNvSpPr>
            <a:spLocks noGrp="1"/>
          </p:cNvSpPr>
          <p:nvPr>
            <p:ph type="sldNum" sz="quarter" idx="12"/>
          </p:nvPr>
        </p:nvSpPr>
        <p:spPr/>
        <p:txBody>
          <a:bodyPr/>
          <a:lstStyle/>
          <a:p>
            <a:fld id="{1AE971F0-0CD2-4C47-8087-EBCE9716EA84}" type="slidenum">
              <a:rPr lang="en-GB" smtClean="0"/>
              <a:pPr/>
              <a:t>37</a:t>
            </a:fld>
            <a:endParaRPr lang="en-GB" dirty="0"/>
          </a:p>
        </p:txBody>
      </p:sp>
    </p:spTree>
    <p:extLst>
      <p:ext uri="{BB962C8B-B14F-4D97-AF65-F5344CB8AC3E}">
        <p14:creationId xmlns:p14="http://schemas.microsoft.com/office/powerpoint/2010/main" val="3429125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B0E0-C230-E67F-9F01-E63B464ABF47}"/>
              </a:ext>
            </a:extLst>
          </p:cNvPr>
          <p:cNvSpPr>
            <a:spLocks noGrp="1"/>
          </p:cNvSpPr>
          <p:nvPr>
            <p:ph type="title"/>
          </p:nvPr>
        </p:nvSpPr>
        <p:spPr/>
        <p:txBody>
          <a:bodyPr/>
          <a:lstStyle/>
          <a:p>
            <a:r>
              <a:rPr lang="en-GB" dirty="0"/>
              <a:t>The Class Diagram Cont’d</a:t>
            </a:r>
          </a:p>
        </p:txBody>
      </p:sp>
      <p:sp>
        <p:nvSpPr>
          <p:cNvPr id="3" name="Content Placeholder 2">
            <a:extLst>
              <a:ext uri="{FF2B5EF4-FFF2-40B4-BE49-F238E27FC236}">
                <a16:creationId xmlns:a16="http://schemas.microsoft.com/office/drawing/2014/main" id="{2FAD9A4F-1CEE-1A91-5156-1AFC98117661}"/>
              </a:ext>
            </a:extLst>
          </p:cNvPr>
          <p:cNvSpPr>
            <a:spLocks noGrp="1"/>
          </p:cNvSpPr>
          <p:nvPr>
            <p:ph idx="1"/>
          </p:nvPr>
        </p:nvSpPr>
        <p:spPr/>
        <p:txBody>
          <a:bodyPr>
            <a:normAutofit fontScale="55000" lnSpcReduction="20000"/>
          </a:bodyPr>
          <a:lstStyle/>
          <a:p>
            <a:pPr marR="0" lvl="0" rtl="0"/>
            <a:r>
              <a:rPr lang="en-GB" altLang="zh-CN" sz="2800" b="1" i="0" u="none" strike="noStrike" kern="100" baseline="0" dirty="0">
                <a:solidFill>
                  <a:srgbClr val="000000"/>
                </a:solidFill>
                <a:ea typeface="DengXian Light" panose="02010600030101010101" pitchFamily="2" charset="-122"/>
              </a:rPr>
              <a:t>Multiplicity</a:t>
            </a:r>
            <a:r>
              <a:rPr lang="en-GB" altLang="zh-CN" sz="2800" b="0" i="0" u="none" strike="noStrike" kern="100" baseline="0" dirty="0">
                <a:solidFill>
                  <a:srgbClr val="000000"/>
                </a:solidFill>
                <a:ea typeface="DengXian Light" panose="02010600030101010101" pitchFamily="2" charset="-122"/>
              </a:rPr>
              <a:t>: Multiplicity notations are used to specify how many instances of one class are related to another class in an association. For instance, a "1" next to the line connecting two classes signifies a one-to-one relationship, while "0..*" indicates that there can be zero or more instances.</a:t>
            </a:r>
          </a:p>
          <a:p>
            <a:pPr marR="0" lvl="0" rtl="0"/>
            <a:r>
              <a:rPr lang="en-GB" altLang="zh-CN" sz="2800" b="1" i="0" u="none" strike="noStrike" kern="100" baseline="0" dirty="0">
                <a:solidFill>
                  <a:srgbClr val="000000"/>
                </a:solidFill>
                <a:ea typeface="DengXian Light" panose="02010600030101010101" pitchFamily="2" charset="-122"/>
              </a:rPr>
              <a:t>Visibility</a:t>
            </a:r>
            <a:r>
              <a:rPr lang="en-GB" altLang="zh-CN" sz="2800" b="0" i="0" u="none" strike="noStrike" kern="100" baseline="0" dirty="0">
                <a:solidFill>
                  <a:srgbClr val="000000"/>
                </a:solidFill>
                <a:ea typeface="DengXian Light" panose="02010600030101010101" pitchFamily="2" charset="-122"/>
              </a:rPr>
              <a:t>: Visibility modifiers, such as public (+), private (-), and protected (#), are placed in front of attributes and methods to indicate their accessibility. Public attributes and methods are denoted with a "+," private with a "-", and protected with a "#."</a:t>
            </a:r>
          </a:p>
          <a:p>
            <a:pPr marR="0" lvl="0" rtl="0"/>
            <a:r>
              <a:rPr lang="en-GB" altLang="zh-CN" sz="2800" b="1" i="0" u="none" strike="noStrike" kern="100" baseline="0" dirty="0">
                <a:solidFill>
                  <a:srgbClr val="000000"/>
                </a:solidFill>
                <a:ea typeface="DengXian Light" panose="02010600030101010101" pitchFamily="2" charset="-122"/>
              </a:rPr>
              <a:t>Inheritance and Generalization</a:t>
            </a:r>
            <a:r>
              <a:rPr lang="en-GB" altLang="zh-CN" sz="2800" b="0" i="0" u="none" strike="noStrike" kern="100" baseline="0" dirty="0">
                <a:solidFill>
                  <a:srgbClr val="000000"/>
                </a:solidFill>
                <a:ea typeface="DengXian Light" panose="02010600030101010101" pitchFamily="2" charset="-122"/>
              </a:rPr>
              <a:t>: Inheritance relationships are displayed with solid lines that connect a subclass to a superclass. This represents the concept of a subclass inheriting attributes and methods from a superclass. In UML, it's shown as an arrow pointing from the subclass to the superclass.</a:t>
            </a:r>
          </a:p>
          <a:p>
            <a:pPr marR="0" lvl="0" rtl="0"/>
            <a:r>
              <a:rPr lang="en-GB" altLang="zh-CN" sz="2800" b="1" i="0" u="none" strike="noStrike" kern="100" baseline="0" dirty="0">
                <a:solidFill>
                  <a:srgbClr val="000000"/>
                </a:solidFill>
                <a:ea typeface="DengXian Light" panose="02010600030101010101" pitchFamily="2" charset="-122"/>
              </a:rPr>
              <a:t>Abstract Classes</a:t>
            </a:r>
            <a:r>
              <a:rPr lang="en-GB" altLang="zh-CN" sz="2800" b="0" i="0" u="none" strike="noStrike" kern="100" baseline="0" dirty="0">
                <a:solidFill>
                  <a:srgbClr val="000000"/>
                </a:solidFill>
                <a:ea typeface="DengXian Light" panose="02010600030101010101" pitchFamily="2" charset="-122"/>
              </a:rPr>
              <a:t>: Abstract classes are depicted in italics or with the name inside curly braces. They represent classes that cannot be instantiated and serve as templates for subclasses.</a:t>
            </a:r>
          </a:p>
        </p:txBody>
      </p:sp>
      <p:sp>
        <p:nvSpPr>
          <p:cNvPr id="4" name="Slide Number Placeholder 3">
            <a:extLst>
              <a:ext uri="{FF2B5EF4-FFF2-40B4-BE49-F238E27FC236}">
                <a16:creationId xmlns:a16="http://schemas.microsoft.com/office/drawing/2014/main" id="{D9040F1D-7194-456A-B27C-075A754E0A79}"/>
              </a:ext>
            </a:extLst>
          </p:cNvPr>
          <p:cNvSpPr>
            <a:spLocks noGrp="1"/>
          </p:cNvSpPr>
          <p:nvPr>
            <p:ph type="sldNum" sz="quarter" idx="12"/>
          </p:nvPr>
        </p:nvSpPr>
        <p:spPr/>
        <p:txBody>
          <a:bodyPr/>
          <a:lstStyle/>
          <a:p>
            <a:fld id="{1AE971F0-0CD2-4C47-8087-EBCE9716EA84}" type="slidenum">
              <a:rPr lang="en-GB" smtClean="0"/>
              <a:pPr/>
              <a:t>38</a:t>
            </a:fld>
            <a:endParaRPr lang="en-GB" dirty="0"/>
          </a:p>
        </p:txBody>
      </p:sp>
    </p:spTree>
    <p:extLst>
      <p:ext uri="{BB962C8B-B14F-4D97-AF65-F5344CB8AC3E}">
        <p14:creationId xmlns:p14="http://schemas.microsoft.com/office/powerpoint/2010/main" val="92157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DA4C-8978-7B0C-6129-44E43FAA56E2}"/>
              </a:ext>
            </a:extLst>
          </p:cNvPr>
          <p:cNvSpPr>
            <a:spLocks noGrp="1"/>
          </p:cNvSpPr>
          <p:nvPr>
            <p:ph type="title"/>
          </p:nvPr>
        </p:nvSpPr>
        <p:spPr/>
        <p:txBody>
          <a:bodyPr/>
          <a:lstStyle/>
          <a:p>
            <a:r>
              <a:rPr lang="en-GB" dirty="0"/>
              <a:t>Relationships Overview</a:t>
            </a:r>
          </a:p>
        </p:txBody>
      </p:sp>
      <p:pic>
        <p:nvPicPr>
          <p:cNvPr id="6" name="Content Placeholder 5" descr="Shows Association, Inheritance, Realization, Dependency, Aggregation and Composition.">
            <a:extLst>
              <a:ext uri="{FF2B5EF4-FFF2-40B4-BE49-F238E27FC236}">
                <a16:creationId xmlns:a16="http://schemas.microsoft.com/office/drawing/2014/main" id="{D311B5D1-698C-FBF1-2A88-E196055AFF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3774" y="1321003"/>
            <a:ext cx="5184728" cy="4788249"/>
          </a:xfrm>
        </p:spPr>
      </p:pic>
      <p:sp>
        <p:nvSpPr>
          <p:cNvPr id="4" name="Slide Number Placeholder 3">
            <a:extLst>
              <a:ext uri="{FF2B5EF4-FFF2-40B4-BE49-F238E27FC236}">
                <a16:creationId xmlns:a16="http://schemas.microsoft.com/office/drawing/2014/main" id="{594E2A60-ADE4-0747-1B32-EC1EA49E9781}"/>
              </a:ext>
            </a:extLst>
          </p:cNvPr>
          <p:cNvSpPr>
            <a:spLocks noGrp="1"/>
          </p:cNvSpPr>
          <p:nvPr>
            <p:ph type="sldNum" sz="quarter" idx="12"/>
          </p:nvPr>
        </p:nvSpPr>
        <p:spPr/>
        <p:txBody>
          <a:bodyPr/>
          <a:lstStyle/>
          <a:p>
            <a:fld id="{1AE971F0-0CD2-4C47-8087-EBCE9716EA84}" type="slidenum">
              <a:rPr lang="en-GB" smtClean="0"/>
              <a:pPr/>
              <a:t>39</a:t>
            </a:fld>
            <a:endParaRPr lang="en-GB" dirty="0"/>
          </a:p>
        </p:txBody>
      </p:sp>
      <p:sp>
        <p:nvSpPr>
          <p:cNvPr id="7" name="TextBox 6">
            <a:extLst>
              <a:ext uri="{FF2B5EF4-FFF2-40B4-BE49-F238E27FC236}">
                <a16:creationId xmlns:a16="http://schemas.microsoft.com/office/drawing/2014/main" id="{370407B2-0162-B440-6D2F-79371E8A5FCF}"/>
              </a:ext>
            </a:extLst>
          </p:cNvPr>
          <p:cNvSpPr txBox="1"/>
          <p:nvPr/>
        </p:nvSpPr>
        <p:spPr>
          <a:xfrm>
            <a:off x="9740348" y="4479235"/>
            <a:ext cx="914400"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11522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B0EB1-2036-8D6E-D34B-E04B4A7CD5A0}"/>
              </a:ext>
            </a:extLst>
          </p:cNvPr>
          <p:cNvSpPr>
            <a:spLocks noGrp="1"/>
          </p:cNvSpPr>
          <p:nvPr>
            <p:ph type="title"/>
          </p:nvPr>
        </p:nvSpPr>
        <p:spPr/>
        <p:txBody>
          <a:bodyPr/>
          <a:lstStyle/>
          <a:p>
            <a:r>
              <a:rPr lang="en-GB" dirty="0"/>
              <a:t>Lab Questions</a:t>
            </a:r>
          </a:p>
        </p:txBody>
      </p:sp>
      <p:sp>
        <p:nvSpPr>
          <p:cNvPr id="4" name="Content Placeholder 3">
            <a:extLst>
              <a:ext uri="{FF2B5EF4-FFF2-40B4-BE49-F238E27FC236}">
                <a16:creationId xmlns:a16="http://schemas.microsoft.com/office/drawing/2014/main" id="{D62B761B-B0BE-829C-7841-20FD928A571F}"/>
              </a:ext>
            </a:extLst>
          </p:cNvPr>
          <p:cNvSpPr>
            <a:spLocks noGrp="1"/>
          </p:cNvSpPr>
          <p:nvPr>
            <p:ph idx="1"/>
          </p:nvPr>
        </p:nvSpPr>
        <p:spPr/>
        <p:txBody>
          <a:bodyPr>
            <a:normAutofit fontScale="85000" lnSpcReduction="20000"/>
          </a:bodyPr>
          <a:lstStyle/>
          <a:p>
            <a:r>
              <a:rPr lang="en-GB" dirty="0"/>
              <a:t>Q1: What is the primary purpose of using encapsulation in object-oriented programming? A: To protect attributes from being accessed externally.</a:t>
            </a:r>
          </a:p>
          <a:p>
            <a:r>
              <a:rPr lang="en-GB" dirty="0"/>
              <a:t>Q2: What is the correct way to access the first element of a Python list </a:t>
            </a:r>
            <a:r>
              <a:rPr lang="en-GB" dirty="0" err="1"/>
              <a:t>my_list</a:t>
            </a:r>
            <a:r>
              <a:rPr lang="en-GB" dirty="0"/>
              <a:t>? A: </a:t>
            </a:r>
            <a:r>
              <a:rPr lang="en-GB" dirty="0" err="1"/>
              <a:t>my_list</a:t>
            </a:r>
            <a:r>
              <a:rPr lang="en-GB" dirty="0"/>
              <a:t>[0]</a:t>
            </a:r>
          </a:p>
          <a:p>
            <a:r>
              <a:rPr lang="en-GB" dirty="0"/>
              <a:t>Q3: What does the @property decorator do in the context of the lab code? A: It defines a getter method for an attribute.</a:t>
            </a:r>
          </a:p>
          <a:p>
            <a:r>
              <a:rPr lang="en-GB" dirty="0"/>
              <a:t>Q4: Which method is used to add an element to the end of a Python list? A: append()</a:t>
            </a:r>
          </a:p>
          <a:p>
            <a:endParaRPr lang="en-GB" dirty="0"/>
          </a:p>
          <a:p>
            <a:endParaRPr lang="en-GB" dirty="0"/>
          </a:p>
        </p:txBody>
      </p:sp>
      <p:sp>
        <p:nvSpPr>
          <p:cNvPr id="2" name="Slide Number Placeholder 1">
            <a:extLst>
              <a:ext uri="{FF2B5EF4-FFF2-40B4-BE49-F238E27FC236}">
                <a16:creationId xmlns:a16="http://schemas.microsoft.com/office/drawing/2014/main" id="{F296F0C5-1DAB-A25E-CCF7-1D99D29A76AE}"/>
              </a:ext>
            </a:extLst>
          </p:cNvPr>
          <p:cNvSpPr>
            <a:spLocks noGrp="1"/>
          </p:cNvSpPr>
          <p:nvPr>
            <p:ph type="sldNum" sz="quarter" idx="12"/>
          </p:nvPr>
        </p:nvSpPr>
        <p:spPr/>
        <p:txBody>
          <a:bodyPr/>
          <a:lstStyle/>
          <a:p>
            <a:fld id="{1AE971F0-0CD2-4C47-8087-EBCE9716EA84}" type="slidenum">
              <a:rPr lang="en-GB" smtClean="0"/>
              <a:t>4</a:t>
            </a:fld>
            <a:endParaRPr lang="en-GB"/>
          </a:p>
        </p:txBody>
      </p:sp>
    </p:spTree>
    <p:extLst>
      <p:ext uri="{BB962C8B-B14F-4D97-AF65-F5344CB8AC3E}">
        <p14:creationId xmlns:p14="http://schemas.microsoft.com/office/powerpoint/2010/main" val="804629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3612-6240-7471-8033-87654BCBA355}"/>
              </a:ext>
            </a:extLst>
          </p:cNvPr>
          <p:cNvSpPr>
            <a:spLocks noGrp="1"/>
          </p:cNvSpPr>
          <p:nvPr>
            <p:ph type="title"/>
          </p:nvPr>
        </p:nvSpPr>
        <p:spPr/>
        <p:txBody>
          <a:bodyPr/>
          <a:lstStyle/>
          <a:p>
            <a:r>
              <a:rPr lang="en-GB" dirty="0"/>
              <a:t>Example Instead of a Word Description of Our Lab</a:t>
            </a:r>
          </a:p>
        </p:txBody>
      </p:sp>
      <p:pic>
        <p:nvPicPr>
          <p:cNvPr id="8" name="Content Placeholder 7" descr="UML notation of our lab. Two rectangles. The left rectangle: top section for name contains Game. Middle section contains +running : boolean, + game_started : boolean, + crime_scene : CrimeScene. Bottom section contains methods: + init, + run, + start_game, + investigate_crime_scene, + continue_game&#10;&#10;The right rectangle: Top section name CrimeScene. Middle section attributes: + location : String, - clues : List, - investigated : Boolean. Bottom section methods: + init, + @investigated : Boolean, +@investigated(value), + add_clue(value), + review_clues : List.&#10;&#10;Both recangles are connected by a line. The left side to game has a filled out black diamond shape at the end of the line. This signifies that the CrimeScene instance lives inside the Game.">
            <a:extLst>
              <a:ext uri="{FF2B5EF4-FFF2-40B4-BE49-F238E27FC236}">
                <a16:creationId xmlns:a16="http://schemas.microsoft.com/office/drawing/2014/main" id="{0241CDA9-844D-9A46-5856-40032AF965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437" y="2519915"/>
            <a:ext cx="5927363" cy="2631651"/>
          </a:xfrm>
        </p:spPr>
      </p:pic>
      <p:sp>
        <p:nvSpPr>
          <p:cNvPr id="6" name="Content Placeholder 5">
            <a:extLst>
              <a:ext uri="{FF2B5EF4-FFF2-40B4-BE49-F238E27FC236}">
                <a16:creationId xmlns:a16="http://schemas.microsoft.com/office/drawing/2014/main" id="{0C42E23B-1244-308B-9AB4-36DE1BB8E13B}"/>
              </a:ext>
            </a:extLst>
          </p:cNvPr>
          <p:cNvSpPr>
            <a:spLocks noGrp="1"/>
          </p:cNvSpPr>
          <p:nvPr>
            <p:ph sz="half" idx="2"/>
          </p:nvPr>
        </p:nvSpPr>
        <p:spPr/>
        <p:txBody>
          <a:bodyPr>
            <a:normAutofit fontScale="92500"/>
          </a:bodyPr>
          <a:lstStyle/>
          <a:p>
            <a:pPr marL="285750" indent="-285750"/>
            <a:r>
              <a:rPr lang="en-GB" sz="1600" b="0" i="0" dirty="0">
                <a:solidFill>
                  <a:srgbClr val="374151"/>
                </a:solidFill>
                <a:effectLst/>
              </a:rPr>
              <a:t>In class models, you can skip the noise of boilerplate signatures for standard setters and getters.</a:t>
            </a:r>
          </a:p>
          <a:p>
            <a:pPr marL="285750" indent="-285750"/>
            <a:r>
              <a:rPr lang="en-GB" sz="1600" b="0" i="0" dirty="0">
                <a:solidFill>
                  <a:srgbClr val="374151"/>
                </a:solidFill>
                <a:effectLst/>
              </a:rPr>
              <a:t>UML doesn't provide a standard notation for representing getters and setters for private attributes.</a:t>
            </a:r>
          </a:p>
          <a:p>
            <a:pPr marL="285750" indent="-285750"/>
            <a:r>
              <a:rPr lang="en-GB" sz="1600" b="0" i="0" dirty="0">
                <a:solidFill>
                  <a:srgbClr val="374151"/>
                </a:solidFill>
                <a:effectLst/>
              </a:rPr>
              <a:t>Create your own convention to indicate getters and setters for private attributes. As I have done in this example.</a:t>
            </a:r>
          </a:p>
          <a:p>
            <a:pPr marL="285750" indent="-285750"/>
            <a:r>
              <a:rPr lang="en-GB" sz="1600" b="0" i="0" dirty="0">
                <a:solidFill>
                  <a:srgbClr val="374151"/>
                </a:solidFill>
                <a:effectLst/>
              </a:rPr>
              <a:t>Represent the convention using a UML Comment, which looks like a rectangle with the upper right corner bent (also known as a "note symbol") attached to the diagram.</a:t>
            </a:r>
          </a:p>
        </p:txBody>
      </p:sp>
      <p:sp>
        <p:nvSpPr>
          <p:cNvPr id="4" name="Slide Number Placeholder 3">
            <a:extLst>
              <a:ext uri="{FF2B5EF4-FFF2-40B4-BE49-F238E27FC236}">
                <a16:creationId xmlns:a16="http://schemas.microsoft.com/office/drawing/2014/main" id="{AA301A2D-F6F4-85E8-BC28-88F113A5B69D}"/>
              </a:ext>
            </a:extLst>
          </p:cNvPr>
          <p:cNvSpPr>
            <a:spLocks noGrp="1"/>
          </p:cNvSpPr>
          <p:nvPr>
            <p:ph type="sldNum" sz="quarter" idx="12"/>
          </p:nvPr>
        </p:nvSpPr>
        <p:spPr/>
        <p:txBody>
          <a:bodyPr/>
          <a:lstStyle/>
          <a:p>
            <a:fld id="{1AE971F0-0CD2-4C47-8087-EBCE9716EA84}" type="slidenum">
              <a:rPr lang="en-GB" smtClean="0"/>
              <a:pPr/>
              <a:t>40</a:t>
            </a:fld>
            <a:endParaRPr lang="en-GB" dirty="0"/>
          </a:p>
        </p:txBody>
      </p:sp>
    </p:spTree>
    <p:extLst>
      <p:ext uri="{BB962C8B-B14F-4D97-AF65-F5344CB8AC3E}">
        <p14:creationId xmlns:p14="http://schemas.microsoft.com/office/powerpoint/2010/main" val="1631360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94303D-4C1B-113D-694B-0D1DAD20D0E5}"/>
              </a:ext>
            </a:extLst>
          </p:cNvPr>
          <p:cNvSpPr>
            <a:spLocks noGrp="1"/>
          </p:cNvSpPr>
          <p:nvPr>
            <p:ph type="title"/>
          </p:nvPr>
        </p:nvSpPr>
        <p:spPr/>
        <p:txBody>
          <a:bodyPr/>
          <a:lstStyle/>
          <a:p>
            <a:r>
              <a:rPr lang="en-GB" dirty="0"/>
              <a:t>True or False?</a:t>
            </a:r>
          </a:p>
        </p:txBody>
      </p:sp>
      <p:sp>
        <p:nvSpPr>
          <p:cNvPr id="5" name="Slide Number Placeholder 4">
            <a:extLst>
              <a:ext uri="{FF2B5EF4-FFF2-40B4-BE49-F238E27FC236}">
                <a16:creationId xmlns:a16="http://schemas.microsoft.com/office/drawing/2014/main" id="{921628B3-7D6E-3E06-10D2-A38D1A413E39}"/>
              </a:ext>
            </a:extLst>
          </p:cNvPr>
          <p:cNvSpPr>
            <a:spLocks noGrp="1"/>
          </p:cNvSpPr>
          <p:nvPr>
            <p:ph type="sldNum" sz="quarter" idx="12"/>
          </p:nvPr>
        </p:nvSpPr>
        <p:spPr/>
        <p:txBody>
          <a:bodyPr/>
          <a:lstStyle/>
          <a:p>
            <a:fld id="{1AE971F0-0CD2-4C47-8087-EBCE9716EA84}" type="slidenum">
              <a:rPr lang="en-GB" smtClean="0"/>
              <a:t>41</a:t>
            </a:fld>
            <a:endParaRPr lang="en-GB"/>
          </a:p>
        </p:txBody>
      </p:sp>
      <p:sp>
        <p:nvSpPr>
          <p:cNvPr id="7" name="Text Placeholder 6">
            <a:extLst>
              <a:ext uri="{FF2B5EF4-FFF2-40B4-BE49-F238E27FC236}">
                <a16:creationId xmlns:a16="http://schemas.microsoft.com/office/drawing/2014/main" id="{59D32366-7098-9FCA-BE07-661C8406AEB5}"/>
              </a:ext>
            </a:extLst>
          </p:cNvPr>
          <p:cNvSpPr>
            <a:spLocks noGrp="1"/>
          </p:cNvSpPr>
          <p:nvPr>
            <p:ph type="body" sz="quarter" idx="13"/>
          </p:nvPr>
        </p:nvSpPr>
        <p:spPr/>
        <p:txBody>
          <a:bodyPr/>
          <a:lstStyle/>
          <a:p>
            <a:pPr marL="0" indent="0">
              <a:buNone/>
            </a:pPr>
            <a:r>
              <a:rPr lang="en-GB" dirty="0"/>
              <a:t>UML diagrams are primarily used for writing and executing Python code.</a:t>
            </a:r>
          </a:p>
        </p:txBody>
      </p:sp>
    </p:spTree>
    <p:extLst>
      <p:ext uri="{BB962C8B-B14F-4D97-AF65-F5344CB8AC3E}">
        <p14:creationId xmlns:p14="http://schemas.microsoft.com/office/powerpoint/2010/main" val="1402309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42</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Inheritance</a:t>
            </a:r>
          </a:p>
        </p:txBody>
      </p:sp>
    </p:spTree>
    <p:extLst>
      <p:ext uri="{BB962C8B-B14F-4D97-AF65-F5344CB8AC3E}">
        <p14:creationId xmlns:p14="http://schemas.microsoft.com/office/powerpoint/2010/main" val="2249154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C7C2-F0FF-BF5F-CB03-7997ED9DA1E7}"/>
              </a:ext>
            </a:extLst>
          </p:cNvPr>
          <p:cNvSpPr>
            <a:spLocks noGrp="1"/>
          </p:cNvSpPr>
          <p:nvPr>
            <p:ph type="title"/>
          </p:nvPr>
        </p:nvSpPr>
        <p:spPr/>
        <p:txBody>
          <a:bodyPr/>
          <a:lstStyle/>
          <a:p>
            <a:r>
              <a:rPr lang="en-GB" dirty="0"/>
              <a:t>What is Inheritance?</a:t>
            </a:r>
          </a:p>
        </p:txBody>
      </p:sp>
      <p:sp>
        <p:nvSpPr>
          <p:cNvPr id="3" name="Content Placeholder 2">
            <a:extLst>
              <a:ext uri="{FF2B5EF4-FFF2-40B4-BE49-F238E27FC236}">
                <a16:creationId xmlns:a16="http://schemas.microsoft.com/office/drawing/2014/main" id="{7E82D2D9-F4E3-F801-F3B5-2B33A9B3EF5D}"/>
              </a:ext>
            </a:extLst>
          </p:cNvPr>
          <p:cNvSpPr>
            <a:spLocks noGrp="1"/>
          </p:cNvSpPr>
          <p:nvPr>
            <p:ph idx="1"/>
          </p:nvPr>
        </p:nvSpPr>
        <p:spPr/>
        <p:txBody>
          <a:bodyPr>
            <a:normAutofit lnSpcReduction="10000"/>
          </a:bodyPr>
          <a:lstStyle/>
          <a:p>
            <a:pPr marR="0" lvl="0" rtl="0"/>
            <a:r>
              <a:rPr lang="en-GB" altLang="zh-CN" sz="1400" b="0" i="0" u="none" strike="noStrike" kern="100" baseline="0" dirty="0">
                <a:solidFill>
                  <a:srgbClr val="000000"/>
                </a:solidFill>
                <a:ea typeface="DengXian Light" panose="02010600030101010101" pitchFamily="2" charset="-122"/>
              </a:rPr>
              <a:t>Inheritance allows you to build new things based on existing things, just like building new LEGO creations using pieces from an existing set.</a:t>
            </a:r>
          </a:p>
          <a:p>
            <a:pPr marR="0" lvl="0" rtl="0"/>
            <a:r>
              <a:rPr lang="en-GB" altLang="zh-CN" sz="1400" b="0" i="0" u="none" strike="noStrike" kern="100" baseline="0" dirty="0">
                <a:solidFill>
                  <a:srgbClr val="000000"/>
                </a:solidFill>
                <a:ea typeface="DengXian Light" panose="02010600030101010101" pitchFamily="2" charset="-122"/>
              </a:rPr>
              <a:t>Inheritance in Object-Oriented Programming (OOP) is like passing down traits from parents to children:</a:t>
            </a:r>
          </a:p>
          <a:p>
            <a:pPr lvl="1"/>
            <a:r>
              <a:rPr lang="en-GB" altLang="zh-CN" sz="1400" b="1" i="0" u="none" strike="noStrike" kern="100" baseline="0" dirty="0">
                <a:solidFill>
                  <a:srgbClr val="000000"/>
                </a:solidFill>
                <a:ea typeface="DengXian Light" panose="02010600030101010101" pitchFamily="2" charset="-122"/>
              </a:rPr>
              <a:t>Parent-Child Relationship</a:t>
            </a:r>
            <a:r>
              <a:rPr lang="en-GB" altLang="zh-CN" sz="1400" b="0" i="0" u="none" strike="noStrike" kern="100" baseline="0" dirty="0">
                <a:solidFill>
                  <a:srgbClr val="000000"/>
                </a:solidFill>
                <a:ea typeface="DengXian Light" panose="02010600030101010101" pitchFamily="2" charset="-122"/>
              </a:rPr>
              <a:t>: Think of it as a parent class (like a blueprint) giving its characteristics to a child class (a more specific version).</a:t>
            </a:r>
          </a:p>
          <a:p>
            <a:pPr lvl="1"/>
            <a:r>
              <a:rPr lang="en-GB" altLang="zh-CN" sz="1400" b="1" i="0" u="none" strike="noStrike" kern="100" baseline="0" dirty="0">
                <a:solidFill>
                  <a:srgbClr val="000000"/>
                </a:solidFill>
                <a:ea typeface="DengXian Light" panose="02010600030101010101" pitchFamily="2" charset="-122"/>
              </a:rPr>
              <a:t>Reusing Code</a:t>
            </a:r>
            <a:r>
              <a:rPr lang="en-GB" altLang="zh-CN" sz="1400" b="0" i="0" u="none" strike="noStrike" kern="100" baseline="0" dirty="0">
                <a:solidFill>
                  <a:srgbClr val="000000"/>
                </a:solidFill>
                <a:ea typeface="DengXian Light" panose="02010600030101010101" pitchFamily="2" charset="-122"/>
              </a:rPr>
              <a:t>: It's a way to avoid repeating code. The child class inherits properties and behaviours from the parent class.</a:t>
            </a:r>
          </a:p>
          <a:p>
            <a:pPr lvl="1"/>
            <a:r>
              <a:rPr lang="en-GB" altLang="zh-CN" sz="1400" b="1" i="0" u="none" strike="noStrike" kern="100" baseline="0" dirty="0">
                <a:solidFill>
                  <a:srgbClr val="000000"/>
                </a:solidFill>
                <a:ea typeface="DengXian Light" panose="02010600030101010101" pitchFamily="2" charset="-122"/>
              </a:rPr>
              <a:t>Specialization</a:t>
            </a:r>
            <a:r>
              <a:rPr lang="en-GB" altLang="zh-CN" sz="1400" b="0" i="0" u="none" strike="noStrike" kern="100" baseline="0" dirty="0">
                <a:solidFill>
                  <a:srgbClr val="000000"/>
                </a:solidFill>
                <a:ea typeface="DengXian Light" panose="02010600030101010101" pitchFamily="2" charset="-122"/>
              </a:rPr>
              <a:t>: The child class can add its unique features while keeping the common ones from the parent.</a:t>
            </a:r>
          </a:p>
          <a:p>
            <a:pPr lvl="1"/>
            <a:r>
              <a:rPr lang="en-GB" altLang="zh-CN" sz="1400" b="1" i="0" u="none" strike="noStrike" kern="100" baseline="0" dirty="0">
                <a:solidFill>
                  <a:srgbClr val="000000"/>
                </a:solidFill>
                <a:ea typeface="DengXian Light" panose="02010600030101010101" pitchFamily="2" charset="-122"/>
              </a:rPr>
              <a:t>Hierarchy</a:t>
            </a:r>
            <a:r>
              <a:rPr lang="en-GB" altLang="zh-CN" sz="1400" b="0" i="0" u="none" strike="noStrike" kern="100" baseline="0" dirty="0">
                <a:solidFill>
                  <a:srgbClr val="000000"/>
                </a:solidFill>
                <a:ea typeface="DengXian Light" panose="02010600030101010101" pitchFamily="2" charset="-122"/>
              </a:rPr>
              <a:t>: Classes can form a hierarchy, with each child class inheriting from a parent class.</a:t>
            </a:r>
          </a:p>
          <a:p>
            <a:pPr lvl="1"/>
            <a:r>
              <a:rPr lang="en-GB" altLang="zh-CN" sz="1400" b="1" i="0" u="none" strike="noStrike" kern="100" baseline="0" dirty="0">
                <a:solidFill>
                  <a:srgbClr val="000000"/>
                </a:solidFill>
                <a:ea typeface="DengXian Light" panose="02010600030101010101" pitchFamily="2" charset="-122"/>
              </a:rPr>
              <a:t>Saves Time</a:t>
            </a:r>
            <a:r>
              <a:rPr lang="en-GB" altLang="zh-CN" sz="1400" b="0" i="0" u="none" strike="noStrike" kern="100" baseline="0" dirty="0">
                <a:solidFill>
                  <a:srgbClr val="000000"/>
                </a:solidFill>
                <a:ea typeface="DengXian Light" panose="02010600030101010101" pitchFamily="2" charset="-122"/>
              </a:rPr>
              <a:t>: Inheritance saves time and effort because you can use existing, tested code.</a:t>
            </a:r>
          </a:p>
          <a:p>
            <a:pPr lvl="1"/>
            <a:r>
              <a:rPr lang="en-GB" altLang="zh-CN" sz="1400" b="1" i="0" u="none" strike="noStrike" kern="100" baseline="0" dirty="0">
                <a:solidFill>
                  <a:srgbClr val="000000"/>
                </a:solidFill>
                <a:ea typeface="DengXian Light" panose="02010600030101010101" pitchFamily="2" charset="-122"/>
              </a:rPr>
              <a:t>Easy Updates</a:t>
            </a:r>
            <a:r>
              <a:rPr lang="en-GB" altLang="zh-CN" sz="1400" b="0" i="0" u="none" strike="noStrike" kern="100" baseline="0" dirty="0">
                <a:solidFill>
                  <a:srgbClr val="000000"/>
                </a:solidFill>
                <a:ea typeface="DengXian Light" panose="02010600030101010101" pitchFamily="2" charset="-122"/>
              </a:rPr>
              <a:t>: If you update the parent class, all the child classes get the improvements too.</a:t>
            </a:r>
          </a:p>
          <a:p>
            <a:pPr lvl="1"/>
            <a:r>
              <a:rPr lang="en-GB" altLang="zh-CN" sz="1400" b="1" i="0" u="none" strike="noStrike" kern="100" baseline="0" dirty="0">
                <a:solidFill>
                  <a:srgbClr val="000000"/>
                </a:solidFill>
                <a:ea typeface="DengXian Light" panose="02010600030101010101" pitchFamily="2" charset="-122"/>
              </a:rPr>
              <a:t>Example</a:t>
            </a:r>
            <a:r>
              <a:rPr lang="en-GB" altLang="zh-CN" sz="1400" b="0" i="0" u="none" strike="noStrike" kern="100" baseline="0" dirty="0">
                <a:solidFill>
                  <a:srgbClr val="000000"/>
                </a:solidFill>
                <a:ea typeface="DengXian Light" panose="02010600030101010101" pitchFamily="2" charset="-122"/>
              </a:rPr>
              <a:t>: If you have a "Vehicle" parent class, a "Car" child class can inherit features like "wheels," "engine," and "steering."</a:t>
            </a:r>
            <a:endParaRPr lang="en-GB" sz="1400" dirty="0"/>
          </a:p>
        </p:txBody>
      </p:sp>
      <p:sp>
        <p:nvSpPr>
          <p:cNvPr id="4" name="Slide Number Placeholder 3">
            <a:extLst>
              <a:ext uri="{FF2B5EF4-FFF2-40B4-BE49-F238E27FC236}">
                <a16:creationId xmlns:a16="http://schemas.microsoft.com/office/drawing/2014/main" id="{70107216-FFE2-B0AA-3BC8-57148033BAD7}"/>
              </a:ext>
            </a:extLst>
          </p:cNvPr>
          <p:cNvSpPr>
            <a:spLocks noGrp="1"/>
          </p:cNvSpPr>
          <p:nvPr>
            <p:ph type="sldNum" sz="quarter" idx="12"/>
          </p:nvPr>
        </p:nvSpPr>
        <p:spPr/>
        <p:txBody>
          <a:bodyPr/>
          <a:lstStyle/>
          <a:p>
            <a:fld id="{1AE971F0-0CD2-4C47-8087-EBCE9716EA84}" type="slidenum">
              <a:rPr lang="en-GB" smtClean="0"/>
              <a:pPr/>
              <a:t>43</a:t>
            </a:fld>
            <a:endParaRPr lang="en-GB" dirty="0"/>
          </a:p>
        </p:txBody>
      </p:sp>
    </p:spTree>
    <p:extLst>
      <p:ext uri="{BB962C8B-B14F-4D97-AF65-F5344CB8AC3E}">
        <p14:creationId xmlns:p14="http://schemas.microsoft.com/office/powerpoint/2010/main" val="2684077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FA94-10B4-FF65-DB8B-5CB61FD4CA25}"/>
              </a:ext>
            </a:extLst>
          </p:cNvPr>
          <p:cNvSpPr>
            <a:spLocks noGrp="1"/>
          </p:cNvSpPr>
          <p:nvPr>
            <p:ph type="title"/>
          </p:nvPr>
        </p:nvSpPr>
        <p:spPr/>
        <p:txBody>
          <a:bodyPr/>
          <a:lstStyle/>
          <a:p>
            <a:r>
              <a:rPr lang="en-GB" dirty="0"/>
              <a:t>Basic Inheritance Example</a:t>
            </a:r>
          </a:p>
        </p:txBody>
      </p:sp>
      <p:sp>
        <p:nvSpPr>
          <p:cNvPr id="3" name="Content Placeholder 2">
            <a:extLst>
              <a:ext uri="{FF2B5EF4-FFF2-40B4-BE49-F238E27FC236}">
                <a16:creationId xmlns:a16="http://schemas.microsoft.com/office/drawing/2014/main" id="{703F8144-6F44-7B7B-62BA-41F1E2FE54BC}"/>
              </a:ext>
            </a:extLst>
          </p:cNvPr>
          <p:cNvSpPr>
            <a:spLocks noGrp="1"/>
          </p:cNvSpPr>
          <p:nvPr>
            <p:ph sz="half" idx="1"/>
          </p:nvPr>
        </p:nvSpPr>
        <p:spPr>
          <a:ln>
            <a:solidFill>
              <a:schemeClr val="accent3"/>
            </a:solidFill>
          </a:ln>
        </p:spPr>
        <p:txBody>
          <a:bodyPr>
            <a:noAutofit/>
          </a:bodyPr>
          <a:lstStyle/>
          <a:p>
            <a:pPr marL="0" indent="0">
              <a:buNone/>
            </a:pP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Vehicle</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a:solidFill>
                  <a:srgbClr val="00627A"/>
                </a:solidFill>
                <a:effectLst/>
                <a:latin typeface="Consolas" panose="020B0609020204030204" pitchFamily="49" charset="0"/>
                <a:cs typeface="Consolas" panose="020B0609020204030204" pitchFamily="49" charset="0"/>
              </a:rPr>
              <a:t>describe</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return </a:t>
            </a:r>
            <a:r>
              <a:rPr lang="en-GB" sz="1600" dirty="0">
                <a:solidFill>
                  <a:srgbClr val="067D17"/>
                </a:solidFill>
                <a:effectLst/>
                <a:latin typeface="Consolas" panose="020B0609020204030204" pitchFamily="49" charset="0"/>
                <a:cs typeface="Consolas" panose="020B0609020204030204" pitchFamily="49" charset="0"/>
              </a:rPr>
              <a:t>"This is a vehicle."</a:t>
            </a:r>
            <a:br>
              <a:rPr lang="en-GB" sz="1600" dirty="0">
                <a:solidFill>
                  <a:srgbClr val="067D17"/>
                </a:solidFill>
                <a:effectLst/>
                <a:latin typeface="Consolas" panose="020B0609020204030204" pitchFamily="49" charset="0"/>
                <a:cs typeface="Consolas" panose="020B0609020204030204" pitchFamily="49" charset="0"/>
              </a:rPr>
            </a:br>
            <a:br>
              <a:rPr lang="en-GB" sz="1600" dirty="0">
                <a:solidFill>
                  <a:srgbClr val="067D17"/>
                </a:solidFill>
                <a:effectLst/>
                <a:latin typeface="Consolas" panose="020B0609020204030204" pitchFamily="49" charset="0"/>
                <a:cs typeface="Consolas" panose="020B0609020204030204" pitchFamily="49" charset="0"/>
              </a:rPr>
            </a:br>
            <a:r>
              <a:rPr lang="en-GB" sz="1600" dirty="0">
                <a:solidFill>
                  <a:srgbClr val="0033B3"/>
                </a:solidFill>
                <a:effectLst/>
                <a:latin typeface="Consolas" panose="020B0609020204030204" pitchFamily="49" charset="0"/>
                <a:cs typeface="Consolas" panose="020B0609020204030204" pitchFamily="49" charset="0"/>
              </a:rPr>
              <a:t>class </a:t>
            </a:r>
            <a:r>
              <a:rPr lang="en-GB" sz="1600" dirty="0">
                <a:solidFill>
                  <a:srgbClr val="000000"/>
                </a:solidFill>
                <a:effectLst/>
                <a:latin typeface="Consolas" panose="020B0609020204030204" pitchFamily="49" charset="0"/>
                <a:cs typeface="Consolas" panose="020B0609020204030204" pitchFamily="49" charset="0"/>
              </a:rPr>
              <a:t>Car</a:t>
            </a:r>
            <a:r>
              <a:rPr lang="en-GB" sz="1600" dirty="0">
                <a:solidFill>
                  <a:srgbClr val="080808"/>
                </a:solidFill>
                <a:effectLst/>
                <a:latin typeface="Consolas" panose="020B0609020204030204" pitchFamily="49" charset="0"/>
                <a:cs typeface="Consolas" panose="020B0609020204030204" pitchFamily="49" charset="0"/>
              </a:rPr>
              <a:t>(Vehicle):</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def </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err="1">
                <a:solidFill>
                  <a:srgbClr val="B200B2"/>
                </a:solidFill>
                <a:effectLst/>
                <a:latin typeface="Consolas" panose="020B0609020204030204" pitchFamily="49" charset="0"/>
                <a:cs typeface="Consolas" panose="020B0609020204030204" pitchFamily="49" charset="0"/>
              </a:rPr>
              <a:t>init</a:t>
            </a:r>
            <a:r>
              <a:rPr lang="en-GB" sz="1600" dirty="0">
                <a:solidFill>
                  <a:srgbClr val="B200B2"/>
                </a:solidFill>
                <a:effectLst/>
                <a:latin typeface="Consolas" panose="020B0609020204030204" pitchFamily="49" charset="0"/>
                <a:cs typeface="Consolas" panose="020B0609020204030204" pitchFamily="49" charset="0"/>
              </a:rPr>
              <a:t>__</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94558D"/>
                </a:solidFill>
                <a:effectLst/>
                <a:latin typeface="Consolas" panose="020B0609020204030204" pitchFamily="49" charset="0"/>
                <a:cs typeface="Consolas" panose="020B0609020204030204" pitchFamily="49" charset="0"/>
              </a:rPr>
              <a:t>self</a:t>
            </a:r>
            <a:r>
              <a:rPr lang="en-GB" sz="1600" dirty="0">
                <a:solidFill>
                  <a:srgbClr val="080808"/>
                </a:solidFill>
                <a:effectLst/>
                <a:latin typeface="Consolas" panose="020B0609020204030204" pitchFamily="49" charset="0"/>
                <a:cs typeface="Consolas" panose="020B0609020204030204" pitchFamily="49" charset="0"/>
              </a:rPr>
              <a:t>, brand):</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err="1">
                <a:solidFill>
                  <a:srgbClr val="94558D"/>
                </a:solidFill>
                <a:effectLst/>
                <a:latin typeface="Consolas" panose="020B0609020204030204" pitchFamily="49" charset="0"/>
                <a:cs typeface="Consolas" panose="020B0609020204030204" pitchFamily="49" charset="0"/>
              </a:rPr>
              <a:t>self</a:t>
            </a:r>
            <a:r>
              <a:rPr lang="en-GB" sz="1600" dirty="0" err="1">
                <a:solidFill>
                  <a:srgbClr val="080808"/>
                </a:solidFill>
                <a:effectLst/>
                <a:latin typeface="Consolas" panose="020B0609020204030204" pitchFamily="49" charset="0"/>
                <a:cs typeface="Consolas" panose="020B0609020204030204" pitchFamily="49" charset="0"/>
              </a:rPr>
              <a:t>.brand</a:t>
            </a:r>
            <a:r>
              <a:rPr lang="en-GB" sz="1600" dirty="0">
                <a:solidFill>
                  <a:srgbClr val="080808"/>
                </a:solidFill>
                <a:effectLst/>
                <a:latin typeface="Consolas" panose="020B0609020204030204" pitchFamily="49" charset="0"/>
                <a:cs typeface="Consolas" panose="020B0609020204030204" pitchFamily="49" charset="0"/>
              </a:rPr>
              <a:t> = brand</a:t>
            </a:r>
            <a:br>
              <a:rPr lang="en-GB" sz="1600" dirty="0">
                <a:solidFill>
                  <a:srgbClr val="080808"/>
                </a:solidFill>
                <a:effectLst/>
                <a:latin typeface="Consolas" panose="020B0609020204030204" pitchFamily="49" charset="0"/>
                <a:cs typeface="Consolas" panose="020B0609020204030204" pitchFamily="49" charset="0"/>
              </a:rPr>
            </a:b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car = Car(</a:t>
            </a:r>
            <a:r>
              <a:rPr lang="en-GB" sz="1600" dirty="0">
                <a:solidFill>
                  <a:srgbClr val="067D17"/>
                </a:solidFill>
                <a:effectLst/>
                <a:latin typeface="Consolas" panose="020B0609020204030204" pitchFamily="49" charset="0"/>
                <a:cs typeface="Consolas" panose="020B0609020204030204" pitchFamily="49" charset="0"/>
              </a:rPr>
              <a:t>"Toyota"</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car.describe</a:t>
            </a:r>
            <a:r>
              <a:rPr lang="en-GB" sz="1600" dirty="0">
                <a:solidFill>
                  <a:srgbClr val="080808"/>
                </a:solidFill>
                <a:effectLst/>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A1E47C0F-D118-723A-DA3F-0916FB713681}"/>
              </a:ext>
            </a:extLst>
          </p:cNvPr>
          <p:cNvSpPr>
            <a:spLocks noGrp="1"/>
          </p:cNvSpPr>
          <p:nvPr>
            <p:ph sz="half" idx="2"/>
          </p:nvPr>
        </p:nvSpPr>
        <p:spPr/>
        <p:txBody>
          <a:bodyPr>
            <a:normAutofit lnSpcReduction="10000"/>
          </a:bodyPr>
          <a:lstStyle/>
          <a:p>
            <a:pPr marL="171450" indent="-171450">
              <a:buFont typeface="Arial" panose="020B0604020202020204" pitchFamily="34" charset="0"/>
              <a:buChar char="•"/>
            </a:pPr>
            <a:r>
              <a:rPr lang="en-GB" sz="1400" dirty="0"/>
              <a:t>When a class inherits from another class, you can create instances of the subclass without needing to create instances of the base class.</a:t>
            </a:r>
          </a:p>
          <a:p>
            <a:pPr marL="171450" indent="-171450">
              <a:buFont typeface="Arial" panose="020B0604020202020204" pitchFamily="34" charset="0"/>
              <a:buChar char="•"/>
            </a:pPr>
            <a:r>
              <a:rPr lang="en-GB" sz="1400" dirty="0"/>
              <a:t>In the example with a </a:t>
            </a:r>
            <a:r>
              <a:rPr lang="en-GB" sz="1400" b="1" dirty="0"/>
              <a:t>Car</a:t>
            </a:r>
            <a:r>
              <a:rPr lang="en-GB" sz="1400" dirty="0"/>
              <a:t> and </a:t>
            </a:r>
            <a:r>
              <a:rPr lang="en-GB" sz="1400" b="1" dirty="0"/>
              <a:t>Vehicle</a:t>
            </a:r>
            <a:r>
              <a:rPr lang="en-GB" sz="1400" dirty="0"/>
              <a:t> class, a </a:t>
            </a:r>
            <a:r>
              <a:rPr lang="en-GB" sz="1400" b="1" dirty="0"/>
              <a:t>Car</a:t>
            </a:r>
            <a:r>
              <a:rPr lang="en-GB" sz="1400" dirty="0"/>
              <a:t> is a specific type of </a:t>
            </a:r>
            <a:r>
              <a:rPr lang="en-GB" sz="1400" b="1" dirty="0"/>
              <a:t>Vehicle</a:t>
            </a:r>
            <a:r>
              <a:rPr lang="en-GB" sz="1400" dirty="0"/>
              <a:t>, so it inherits the attributes and methods of the </a:t>
            </a:r>
            <a:r>
              <a:rPr lang="en-GB" sz="1400" b="1" dirty="0"/>
              <a:t>Vehicle</a:t>
            </a:r>
            <a:r>
              <a:rPr lang="en-GB" sz="1400" dirty="0"/>
              <a:t> class.</a:t>
            </a:r>
          </a:p>
          <a:p>
            <a:pPr marL="171450" indent="-171450">
              <a:buFont typeface="Arial" panose="020B0604020202020204" pitchFamily="34" charset="0"/>
              <a:buChar char="•"/>
            </a:pPr>
            <a:r>
              <a:rPr lang="en-GB" sz="1400" dirty="0"/>
              <a:t>You can create a </a:t>
            </a:r>
            <a:r>
              <a:rPr lang="en-GB" sz="1400" b="1" dirty="0"/>
              <a:t>Car</a:t>
            </a:r>
            <a:r>
              <a:rPr lang="en-GB" sz="1400" dirty="0"/>
              <a:t> instance directly </a:t>
            </a:r>
            <a:r>
              <a:rPr lang="en-GB" sz="1400" b="1" dirty="0"/>
              <a:t>without</a:t>
            </a:r>
            <a:r>
              <a:rPr lang="en-GB" sz="1400" dirty="0"/>
              <a:t> first creating a </a:t>
            </a:r>
            <a:r>
              <a:rPr lang="en-GB" sz="1400" b="1" dirty="0"/>
              <a:t>Vehicle</a:t>
            </a:r>
            <a:r>
              <a:rPr lang="en-GB" sz="1400" dirty="0"/>
              <a:t> instance because a </a:t>
            </a:r>
            <a:r>
              <a:rPr lang="en-GB" sz="1400" b="1" dirty="0"/>
              <a:t>Car</a:t>
            </a:r>
            <a:r>
              <a:rPr lang="en-GB" sz="1400" dirty="0"/>
              <a:t> is a standalone entity, even though it inherits properties from a </a:t>
            </a:r>
            <a:r>
              <a:rPr lang="en-GB" sz="1400" b="1" dirty="0"/>
              <a:t>Vehicle</a:t>
            </a:r>
            <a:r>
              <a:rPr lang="en-GB" sz="1400" dirty="0"/>
              <a:t>.</a:t>
            </a:r>
          </a:p>
          <a:p>
            <a:pPr marL="171450" indent="-171450">
              <a:buFont typeface="Arial" panose="020B0604020202020204" pitchFamily="34" charset="0"/>
              <a:buChar char="•"/>
            </a:pPr>
            <a:r>
              <a:rPr lang="en-GB" sz="1400" dirty="0"/>
              <a:t>This approach adheres to the </a:t>
            </a:r>
            <a:r>
              <a:rPr lang="en-GB" sz="1400" b="1" dirty="0"/>
              <a:t>"is-a" relationship </a:t>
            </a:r>
            <a:r>
              <a:rPr lang="en-GB" sz="1400" dirty="0"/>
              <a:t>in inheritance: a Car is a Vehicle, but </a:t>
            </a:r>
            <a:r>
              <a:rPr lang="en-GB" sz="1400" b="1" dirty="0"/>
              <a:t>you don't need to create a generic Vehicle instance before creating a specific Car instance</a:t>
            </a:r>
            <a:r>
              <a:rPr lang="en-GB" sz="1400" dirty="0"/>
              <a:t>.</a:t>
            </a:r>
          </a:p>
        </p:txBody>
      </p:sp>
      <p:sp>
        <p:nvSpPr>
          <p:cNvPr id="4" name="Slide Number Placeholder 3">
            <a:extLst>
              <a:ext uri="{FF2B5EF4-FFF2-40B4-BE49-F238E27FC236}">
                <a16:creationId xmlns:a16="http://schemas.microsoft.com/office/drawing/2014/main" id="{E230E036-9944-C1F7-BCC8-8193816811EB}"/>
              </a:ext>
            </a:extLst>
          </p:cNvPr>
          <p:cNvSpPr>
            <a:spLocks noGrp="1"/>
          </p:cNvSpPr>
          <p:nvPr>
            <p:ph type="sldNum" sz="quarter" idx="12"/>
          </p:nvPr>
        </p:nvSpPr>
        <p:spPr/>
        <p:txBody>
          <a:bodyPr/>
          <a:lstStyle/>
          <a:p>
            <a:fld id="{1AE971F0-0CD2-4C47-8087-EBCE9716EA84}" type="slidenum">
              <a:rPr lang="en-GB" smtClean="0"/>
              <a:pPr/>
              <a:t>44</a:t>
            </a:fld>
            <a:endParaRPr lang="en-GB" dirty="0"/>
          </a:p>
        </p:txBody>
      </p:sp>
    </p:spTree>
    <p:extLst>
      <p:ext uri="{BB962C8B-B14F-4D97-AF65-F5344CB8AC3E}">
        <p14:creationId xmlns:p14="http://schemas.microsoft.com/office/powerpoint/2010/main" val="3854478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EFB517-608A-E4A3-55BC-15270F750D20}"/>
              </a:ext>
            </a:extLst>
          </p:cNvPr>
          <p:cNvSpPr>
            <a:spLocks noGrp="1"/>
          </p:cNvSpPr>
          <p:nvPr>
            <p:ph type="title"/>
          </p:nvPr>
        </p:nvSpPr>
        <p:spPr/>
        <p:txBody>
          <a:bodyPr/>
          <a:lstStyle/>
          <a:p>
            <a:r>
              <a:rPr lang="en-GB" dirty="0"/>
              <a:t>Inheritance in UML</a:t>
            </a:r>
          </a:p>
        </p:txBody>
      </p:sp>
      <p:pic>
        <p:nvPicPr>
          <p:cNvPr id="9" name="Content Placeholder 8" descr="A diagram of a yellow rectangular object with a black arrow&#10;&#10;Description automatically generated">
            <a:extLst>
              <a:ext uri="{FF2B5EF4-FFF2-40B4-BE49-F238E27FC236}">
                <a16:creationId xmlns:a16="http://schemas.microsoft.com/office/drawing/2014/main" id="{AAEDEA62-A905-BD28-2D4F-DCE5391AC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505" y="2583712"/>
            <a:ext cx="6354990" cy="1798582"/>
          </a:xfrm>
        </p:spPr>
      </p:pic>
      <p:sp>
        <p:nvSpPr>
          <p:cNvPr id="5" name="Slide Number Placeholder 4">
            <a:extLst>
              <a:ext uri="{FF2B5EF4-FFF2-40B4-BE49-F238E27FC236}">
                <a16:creationId xmlns:a16="http://schemas.microsoft.com/office/drawing/2014/main" id="{C4233321-27EB-CECD-4077-ED9C9CEE9B4B}"/>
              </a:ext>
            </a:extLst>
          </p:cNvPr>
          <p:cNvSpPr>
            <a:spLocks noGrp="1"/>
          </p:cNvSpPr>
          <p:nvPr>
            <p:ph type="sldNum" sz="quarter" idx="12"/>
          </p:nvPr>
        </p:nvSpPr>
        <p:spPr/>
        <p:txBody>
          <a:bodyPr/>
          <a:lstStyle/>
          <a:p>
            <a:fld id="{1AE971F0-0CD2-4C47-8087-EBCE9716EA84}" type="slidenum">
              <a:rPr lang="en-GB" smtClean="0"/>
              <a:t>45</a:t>
            </a:fld>
            <a:endParaRPr lang="en-GB"/>
          </a:p>
        </p:txBody>
      </p:sp>
    </p:spTree>
    <p:extLst>
      <p:ext uri="{BB962C8B-B14F-4D97-AF65-F5344CB8AC3E}">
        <p14:creationId xmlns:p14="http://schemas.microsoft.com/office/powerpoint/2010/main" val="2886308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0D6A-1D2B-6ED8-7659-A5FA42DB0E2B}"/>
              </a:ext>
            </a:extLst>
          </p:cNvPr>
          <p:cNvSpPr>
            <a:spLocks noGrp="1"/>
          </p:cNvSpPr>
          <p:nvPr>
            <p:ph type="title"/>
          </p:nvPr>
        </p:nvSpPr>
        <p:spPr/>
        <p:txBody>
          <a:bodyPr/>
          <a:lstStyle/>
          <a:p>
            <a:r>
              <a:rPr lang="en-GB" dirty="0"/>
              <a:t>Another Inheritance Example</a:t>
            </a:r>
          </a:p>
        </p:txBody>
      </p:sp>
      <p:sp>
        <p:nvSpPr>
          <p:cNvPr id="6" name="Content Placeholder 5">
            <a:extLst>
              <a:ext uri="{FF2B5EF4-FFF2-40B4-BE49-F238E27FC236}">
                <a16:creationId xmlns:a16="http://schemas.microsoft.com/office/drawing/2014/main" id="{5F692792-AB0F-0C2F-CEF0-F02A25D5540D}"/>
              </a:ext>
            </a:extLst>
          </p:cNvPr>
          <p:cNvSpPr>
            <a:spLocks noGrp="1"/>
          </p:cNvSpPr>
          <p:nvPr>
            <p:ph sz="half" idx="2"/>
          </p:nvPr>
        </p:nvSpPr>
        <p:spPr/>
        <p:txBody>
          <a:bodyPr>
            <a:normAutofit fontScale="92500" lnSpcReduction="20000"/>
          </a:bodyPr>
          <a:lstStyle/>
          <a:p>
            <a:r>
              <a:rPr lang="en-GB" dirty="0"/>
              <a:t>Inheritance models an </a:t>
            </a:r>
            <a:r>
              <a:rPr lang="en-GB" b="1" dirty="0"/>
              <a:t>is-a</a:t>
            </a:r>
            <a:r>
              <a:rPr lang="en-GB" dirty="0"/>
              <a:t> relationship: Student </a:t>
            </a:r>
            <a:r>
              <a:rPr lang="en-GB" b="1" dirty="0"/>
              <a:t>is a</a:t>
            </a:r>
            <a:r>
              <a:rPr lang="en-GB" dirty="0"/>
              <a:t> Person.</a:t>
            </a:r>
          </a:p>
          <a:p>
            <a:r>
              <a:rPr lang="en-GB" dirty="0"/>
              <a:t>Student inherits from Person.</a:t>
            </a:r>
          </a:p>
          <a:p>
            <a:r>
              <a:rPr lang="en-GB" dirty="0"/>
              <a:t>What do they inherit?</a:t>
            </a:r>
          </a:p>
          <a:p>
            <a:pPr lvl="1"/>
            <a:r>
              <a:rPr lang="en-GB" dirty="0"/>
              <a:t>Methods</a:t>
            </a:r>
          </a:p>
          <a:p>
            <a:pPr lvl="1"/>
            <a:r>
              <a:rPr lang="en-GB" dirty="0"/>
              <a:t>Attributes</a:t>
            </a:r>
          </a:p>
          <a:p>
            <a:endParaRPr lang="en-GB" dirty="0"/>
          </a:p>
        </p:txBody>
      </p:sp>
      <p:sp>
        <p:nvSpPr>
          <p:cNvPr id="4" name="Slide Number Placeholder 3">
            <a:extLst>
              <a:ext uri="{FF2B5EF4-FFF2-40B4-BE49-F238E27FC236}">
                <a16:creationId xmlns:a16="http://schemas.microsoft.com/office/drawing/2014/main" id="{157A1B6C-44B4-5790-883D-97D01BC4E364}"/>
              </a:ext>
            </a:extLst>
          </p:cNvPr>
          <p:cNvSpPr>
            <a:spLocks noGrp="1"/>
          </p:cNvSpPr>
          <p:nvPr>
            <p:ph type="sldNum" sz="quarter" idx="12"/>
          </p:nvPr>
        </p:nvSpPr>
        <p:spPr/>
        <p:txBody>
          <a:bodyPr/>
          <a:lstStyle/>
          <a:p>
            <a:fld id="{1AE971F0-0CD2-4C47-8087-EBCE9716EA84}" type="slidenum">
              <a:rPr lang="en-GB" smtClean="0"/>
              <a:pPr/>
              <a:t>46</a:t>
            </a:fld>
            <a:endParaRPr lang="en-GB" dirty="0"/>
          </a:p>
        </p:txBody>
      </p:sp>
      <p:pic>
        <p:nvPicPr>
          <p:cNvPr id="11" name="Picture 10">
            <a:extLst>
              <a:ext uri="{FF2B5EF4-FFF2-40B4-BE49-F238E27FC236}">
                <a16:creationId xmlns:a16="http://schemas.microsoft.com/office/drawing/2014/main" id="{F00E133D-1E39-0A46-91CC-B8B4E1F15806}"/>
              </a:ext>
            </a:extLst>
          </p:cNvPr>
          <p:cNvPicPr>
            <a:picLocks noChangeAspect="1"/>
          </p:cNvPicPr>
          <p:nvPr/>
        </p:nvPicPr>
        <p:blipFill>
          <a:blip r:embed="rId2"/>
          <a:stretch>
            <a:fillRect/>
          </a:stretch>
        </p:blipFill>
        <p:spPr>
          <a:xfrm>
            <a:off x="1287346" y="2197100"/>
            <a:ext cx="3149600" cy="2463800"/>
          </a:xfrm>
          <a:prstGeom prst="rect">
            <a:avLst/>
          </a:prstGeom>
        </p:spPr>
      </p:pic>
    </p:spTree>
    <p:extLst>
      <p:ext uri="{BB962C8B-B14F-4D97-AF65-F5344CB8AC3E}">
        <p14:creationId xmlns:p14="http://schemas.microsoft.com/office/powerpoint/2010/main" val="3308119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3A8A-EFF3-3015-D738-2C45D2B6DB75}"/>
              </a:ext>
            </a:extLst>
          </p:cNvPr>
          <p:cNvSpPr>
            <a:spLocks noGrp="1"/>
          </p:cNvSpPr>
          <p:nvPr>
            <p:ph type="title"/>
          </p:nvPr>
        </p:nvSpPr>
        <p:spPr/>
        <p:txBody>
          <a:bodyPr/>
          <a:lstStyle/>
          <a:p>
            <a:r>
              <a:rPr lang="en-GB" dirty="0"/>
              <a:t>Benefits of Inheritance</a:t>
            </a:r>
          </a:p>
        </p:txBody>
      </p:sp>
      <p:sp>
        <p:nvSpPr>
          <p:cNvPr id="6" name="Content Placeholder 5">
            <a:extLst>
              <a:ext uri="{FF2B5EF4-FFF2-40B4-BE49-F238E27FC236}">
                <a16:creationId xmlns:a16="http://schemas.microsoft.com/office/drawing/2014/main" id="{081E4EC9-EF50-76B5-340B-9824F5609C01}"/>
              </a:ext>
            </a:extLst>
          </p:cNvPr>
          <p:cNvSpPr>
            <a:spLocks noGrp="1"/>
          </p:cNvSpPr>
          <p:nvPr>
            <p:ph idx="1"/>
          </p:nvPr>
        </p:nvSpPr>
        <p:spPr/>
        <p:txBody>
          <a:bodyPr>
            <a:normAutofit fontScale="92500"/>
          </a:bodyPr>
          <a:lstStyle/>
          <a:p>
            <a:pPr marR="0" lvl="0" rtl="0"/>
            <a:r>
              <a:rPr lang="en-GB" altLang="zh-CN" sz="1600" b="0" i="0" u="none" strike="noStrike" kern="100" baseline="0" dirty="0">
                <a:solidFill>
                  <a:srgbClr val="000000"/>
                </a:solidFill>
                <a:ea typeface="DengXian Light" panose="02010600030101010101" pitchFamily="2" charset="-122"/>
              </a:rPr>
              <a:t>Inheritance simplifies code, makes it more maintainable, and facilitates the creation of efficient class hierarchies.</a:t>
            </a:r>
          </a:p>
          <a:p>
            <a:pPr marR="0" lvl="0" rtl="0"/>
            <a:r>
              <a:rPr lang="en-GB" altLang="zh-CN" sz="1600" b="1" i="0" u="none" strike="noStrike" kern="100" baseline="0" dirty="0">
                <a:solidFill>
                  <a:srgbClr val="000000"/>
                </a:solidFill>
                <a:ea typeface="DengXian Light" panose="02010600030101010101" pitchFamily="2" charset="-122"/>
              </a:rPr>
              <a:t>Code Reusability</a:t>
            </a:r>
            <a:r>
              <a:rPr lang="en-GB" altLang="zh-CN" sz="1600" b="0" i="0" u="none" strike="noStrike" kern="100" baseline="0" dirty="0">
                <a:solidFill>
                  <a:srgbClr val="000000"/>
                </a:solidFill>
                <a:ea typeface="DengXian Light" panose="02010600030101010101" pitchFamily="2" charset="-122"/>
              </a:rPr>
              <a:t>: Inheritance enables you to reuse code from a parent class, saving time and effort.</a:t>
            </a:r>
          </a:p>
          <a:p>
            <a:pPr marR="0" lvl="0" rtl="0"/>
            <a:r>
              <a:rPr lang="en-GB" altLang="zh-CN" sz="1600" b="1" i="0" u="none" strike="noStrike" kern="100" baseline="0" dirty="0">
                <a:solidFill>
                  <a:srgbClr val="000000"/>
                </a:solidFill>
                <a:ea typeface="DengXian Light" panose="02010600030101010101" pitchFamily="2" charset="-122"/>
              </a:rPr>
              <a:t>Organized Structure</a:t>
            </a:r>
            <a:r>
              <a:rPr lang="en-GB" altLang="zh-CN" sz="1600" b="0" i="0" u="none" strike="noStrike" kern="100" baseline="0" dirty="0">
                <a:solidFill>
                  <a:srgbClr val="000000"/>
                </a:solidFill>
                <a:ea typeface="DengXian Light" panose="02010600030101010101" pitchFamily="2" charset="-122"/>
              </a:rPr>
              <a:t>: It helps in organizing classes into hierarchies, making code more structured and understandable.</a:t>
            </a:r>
          </a:p>
          <a:p>
            <a:pPr marR="0" lvl="0" rtl="0"/>
            <a:r>
              <a:rPr lang="en-GB" altLang="zh-CN" sz="1600" b="1" i="0" u="none" strike="noStrike" kern="100" baseline="0" dirty="0">
                <a:solidFill>
                  <a:srgbClr val="000000"/>
                </a:solidFill>
                <a:ea typeface="DengXian Light" panose="02010600030101010101" pitchFamily="2" charset="-122"/>
              </a:rPr>
              <a:t>Customization</a:t>
            </a:r>
            <a:r>
              <a:rPr lang="en-GB" altLang="zh-CN" sz="1600" b="0" i="0" u="none" strike="noStrike" kern="100" baseline="0" dirty="0">
                <a:solidFill>
                  <a:srgbClr val="000000"/>
                </a:solidFill>
                <a:ea typeface="DengXian Light" panose="02010600030101010101" pitchFamily="2" charset="-122"/>
              </a:rPr>
              <a:t>: Child classes can extend and modify behaviours inherited from the parent class to suit their specific needs.</a:t>
            </a:r>
          </a:p>
          <a:p>
            <a:pPr marR="0" lvl="0" rtl="0"/>
            <a:r>
              <a:rPr lang="en-GB" altLang="zh-CN" sz="1600" b="1" i="0" u="none" strike="noStrike" kern="100" baseline="0" dirty="0">
                <a:solidFill>
                  <a:srgbClr val="000000"/>
                </a:solidFill>
                <a:ea typeface="DengXian Light" panose="02010600030101010101" pitchFamily="2" charset="-122"/>
              </a:rPr>
              <a:t>Maintenance Efficiency</a:t>
            </a:r>
            <a:r>
              <a:rPr lang="en-GB" altLang="zh-CN" sz="1600" b="0" i="0" u="none" strike="noStrike" kern="100" baseline="0" dirty="0">
                <a:solidFill>
                  <a:srgbClr val="000000"/>
                </a:solidFill>
                <a:ea typeface="DengXian Light" panose="02010600030101010101" pitchFamily="2" charset="-122"/>
              </a:rPr>
              <a:t>: When you update the parent class, changes are automatically inherited by child classes, reducing maintenance efforts.</a:t>
            </a:r>
          </a:p>
          <a:p>
            <a:pPr marR="0" lvl="0" rtl="0"/>
            <a:r>
              <a:rPr lang="en-GB" altLang="zh-CN" sz="1600" b="1" i="0" u="none" strike="noStrike" kern="100" baseline="0" dirty="0">
                <a:solidFill>
                  <a:srgbClr val="000000"/>
                </a:solidFill>
                <a:ea typeface="DengXian Light" panose="02010600030101010101" pitchFamily="2" charset="-122"/>
              </a:rPr>
              <a:t>Conceptual Clarity</a:t>
            </a:r>
            <a:r>
              <a:rPr lang="en-GB" altLang="zh-CN" sz="1600" b="0" i="0" u="none" strike="noStrike" kern="100" baseline="0" dirty="0">
                <a:solidFill>
                  <a:srgbClr val="000000"/>
                </a:solidFill>
                <a:ea typeface="DengXian Light" panose="02010600030101010101" pitchFamily="2" charset="-122"/>
              </a:rPr>
              <a:t>: It promotes the "is-a" relationship, making it clear that a child class is a specialized version of the parent class.</a:t>
            </a:r>
          </a:p>
          <a:p>
            <a:pPr marR="0" lvl="0" rtl="0"/>
            <a:r>
              <a:rPr lang="en-GB" altLang="zh-CN" sz="1600" b="1" i="0" u="none" strike="noStrike" kern="100" baseline="0" dirty="0">
                <a:solidFill>
                  <a:srgbClr val="000000"/>
                </a:solidFill>
                <a:ea typeface="DengXian Light" panose="02010600030101010101" pitchFamily="2" charset="-122"/>
              </a:rPr>
              <a:t>Simplification</a:t>
            </a:r>
            <a:r>
              <a:rPr lang="en-GB" altLang="zh-CN" sz="1600" b="0" i="0" u="none" strike="noStrike" kern="100" baseline="0" dirty="0">
                <a:solidFill>
                  <a:srgbClr val="000000"/>
                </a:solidFill>
                <a:ea typeface="DengXian Light" panose="02010600030101010101" pitchFamily="2" charset="-122"/>
              </a:rPr>
              <a:t>: By inheriting common attributes and methods, child classes can focus on their unique features.</a:t>
            </a:r>
          </a:p>
        </p:txBody>
      </p:sp>
      <p:sp>
        <p:nvSpPr>
          <p:cNvPr id="5" name="Slide Number Placeholder 4">
            <a:extLst>
              <a:ext uri="{FF2B5EF4-FFF2-40B4-BE49-F238E27FC236}">
                <a16:creationId xmlns:a16="http://schemas.microsoft.com/office/drawing/2014/main" id="{C5D9B97B-C63C-1B27-4B1D-9B61EDAA1B4D}"/>
              </a:ext>
            </a:extLst>
          </p:cNvPr>
          <p:cNvSpPr>
            <a:spLocks noGrp="1"/>
          </p:cNvSpPr>
          <p:nvPr>
            <p:ph type="sldNum" sz="quarter" idx="12"/>
          </p:nvPr>
        </p:nvSpPr>
        <p:spPr/>
        <p:txBody>
          <a:bodyPr/>
          <a:lstStyle/>
          <a:p>
            <a:fld id="{1AE971F0-0CD2-4C47-8087-EBCE9716EA84}" type="slidenum">
              <a:rPr lang="en-GB" smtClean="0"/>
              <a:t>47</a:t>
            </a:fld>
            <a:endParaRPr lang="en-GB"/>
          </a:p>
        </p:txBody>
      </p:sp>
    </p:spTree>
    <p:extLst>
      <p:ext uri="{BB962C8B-B14F-4D97-AF65-F5344CB8AC3E}">
        <p14:creationId xmlns:p14="http://schemas.microsoft.com/office/powerpoint/2010/main" val="3775889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91F8-B4F0-14A4-EDE1-8FFF14CFAAEF}"/>
              </a:ext>
            </a:extLst>
          </p:cNvPr>
          <p:cNvSpPr>
            <a:spLocks noGrp="1"/>
          </p:cNvSpPr>
          <p:nvPr>
            <p:ph type="title"/>
          </p:nvPr>
        </p:nvSpPr>
        <p:spPr>
          <a:xfrm>
            <a:off x="838200" y="365125"/>
            <a:ext cx="11216268" cy="1325563"/>
          </a:xfrm>
        </p:spPr>
        <p:txBody>
          <a:bodyPr/>
          <a:lstStyle/>
          <a:p>
            <a:r>
              <a:rPr lang="en-GB" dirty="0"/>
              <a:t>Extending Classes Through Inheritance</a:t>
            </a:r>
          </a:p>
        </p:txBody>
      </p:sp>
      <p:sp>
        <p:nvSpPr>
          <p:cNvPr id="3" name="Content Placeholder 2">
            <a:extLst>
              <a:ext uri="{FF2B5EF4-FFF2-40B4-BE49-F238E27FC236}">
                <a16:creationId xmlns:a16="http://schemas.microsoft.com/office/drawing/2014/main" id="{30846E69-8A79-71F4-76A2-1623555EE6B3}"/>
              </a:ext>
            </a:extLst>
          </p:cNvPr>
          <p:cNvSpPr>
            <a:spLocks noGrp="1"/>
          </p:cNvSpPr>
          <p:nvPr>
            <p:ph idx="1"/>
          </p:nvPr>
        </p:nvSpPr>
        <p:spPr>
          <a:xfrm>
            <a:off x="838199" y="1825625"/>
            <a:ext cx="11216267" cy="4351338"/>
          </a:xfrm>
        </p:spPr>
        <p:txBody>
          <a:bodyPr>
            <a:noAutofit/>
          </a:bodyPr>
          <a:lstStyle/>
          <a:p>
            <a:pPr marR="0" lvl="0" rtl="0"/>
            <a:r>
              <a:rPr lang="en-GB" altLang="zh-CN" sz="1400" b="0" i="0" u="none" strike="noStrike" kern="100" baseline="0" dirty="0">
                <a:solidFill>
                  <a:srgbClr val="000000"/>
                </a:solidFill>
                <a:ea typeface="DengXian Light" panose="02010600030101010101" pitchFamily="2" charset="-122"/>
              </a:rPr>
              <a:t>Extending classes through inheritance provides a foundation for reusing and building upon existing code to create more specialized classes.</a:t>
            </a:r>
          </a:p>
          <a:p>
            <a:pPr marR="0" lvl="0" rtl="0"/>
            <a:r>
              <a:rPr lang="en-GB" altLang="zh-CN" sz="1400" b="1" i="0" u="none" strike="noStrike" kern="100" baseline="0" dirty="0">
                <a:solidFill>
                  <a:srgbClr val="000000"/>
                </a:solidFill>
                <a:ea typeface="DengXian Light" panose="02010600030101010101" pitchFamily="2" charset="-122"/>
              </a:rPr>
              <a:t>Inheriting Attributes and Methods</a:t>
            </a:r>
            <a:r>
              <a:rPr lang="en-GB" altLang="zh-CN" sz="1400" b="0" i="0" u="none" strike="noStrike" kern="100" baseline="0" dirty="0">
                <a:solidFill>
                  <a:srgbClr val="000000"/>
                </a:solidFill>
                <a:ea typeface="DengXian Light" panose="02010600030101010101" pitchFamily="2" charset="-122"/>
              </a:rPr>
              <a:t>: Child classes inherit attributes and methods from parent classes, establishing a base set of features.</a:t>
            </a:r>
          </a:p>
          <a:p>
            <a:pPr marR="0" lvl="0" rtl="0"/>
            <a:r>
              <a:rPr lang="en-GB" altLang="zh-CN" sz="1400" b="1" i="0" u="none" strike="noStrike" kern="100" baseline="0" dirty="0">
                <a:solidFill>
                  <a:srgbClr val="000000"/>
                </a:solidFill>
                <a:ea typeface="DengXian Light" panose="02010600030101010101" pitchFamily="2" charset="-122"/>
              </a:rPr>
              <a:t>Base or Parent Class</a:t>
            </a:r>
            <a:r>
              <a:rPr lang="en-GB" altLang="zh-CN" sz="1400" b="0" i="0" u="none" strike="noStrike" kern="100" baseline="0" dirty="0">
                <a:solidFill>
                  <a:srgbClr val="000000"/>
                </a:solidFill>
                <a:ea typeface="DengXian Light" panose="02010600030101010101" pitchFamily="2" charset="-122"/>
              </a:rPr>
              <a:t>: The class being inherited from is often referred to as the base or parent class.</a:t>
            </a:r>
          </a:p>
          <a:p>
            <a:pPr marR="0" lvl="0" rtl="0"/>
            <a:r>
              <a:rPr lang="en-GB" altLang="zh-CN" sz="1400" b="1" i="0" u="none" strike="noStrike" kern="100" baseline="0" dirty="0">
                <a:solidFill>
                  <a:srgbClr val="000000"/>
                </a:solidFill>
                <a:ea typeface="DengXian Light" panose="02010600030101010101" pitchFamily="2" charset="-122"/>
              </a:rPr>
              <a:t>Derived or Child Class</a:t>
            </a:r>
            <a:r>
              <a:rPr lang="en-GB" altLang="zh-CN" sz="1400" b="0" i="0" u="none" strike="noStrike" kern="100" baseline="0" dirty="0">
                <a:solidFill>
                  <a:srgbClr val="000000"/>
                </a:solidFill>
                <a:ea typeface="DengXian Light" panose="02010600030101010101" pitchFamily="2" charset="-122"/>
              </a:rPr>
              <a:t>: The class inheriting from another class is known as the derived or child class.</a:t>
            </a:r>
          </a:p>
          <a:p>
            <a:pPr marR="0" lvl="0" rtl="0"/>
            <a:r>
              <a:rPr lang="en-GB" altLang="zh-CN" sz="1400" b="1" i="0" u="none" strike="noStrike" kern="100" baseline="0" dirty="0">
                <a:solidFill>
                  <a:srgbClr val="000000"/>
                </a:solidFill>
                <a:ea typeface="DengXian Light" panose="02010600030101010101" pitchFamily="2" charset="-122"/>
              </a:rPr>
              <a:t>Access to Parent Class Features</a:t>
            </a:r>
            <a:r>
              <a:rPr lang="en-GB" altLang="zh-CN" sz="1400" b="0" i="0" u="none" strike="noStrike" kern="100" baseline="0" dirty="0">
                <a:solidFill>
                  <a:srgbClr val="000000"/>
                </a:solidFill>
                <a:ea typeface="DengXian Light" panose="02010600030101010101" pitchFamily="2" charset="-122"/>
              </a:rPr>
              <a:t>: Child classes can access and use all the attributes and methods of their parent class.</a:t>
            </a:r>
          </a:p>
          <a:p>
            <a:pPr marR="0" lvl="0" rtl="0"/>
            <a:r>
              <a:rPr lang="en-GB" altLang="zh-CN" sz="1400" b="1" i="0" u="none" strike="noStrike" kern="100" baseline="0" dirty="0">
                <a:solidFill>
                  <a:srgbClr val="000000"/>
                </a:solidFill>
                <a:ea typeface="DengXian Light" panose="02010600030101010101" pitchFamily="2" charset="-122"/>
              </a:rPr>
              <a:t>Creating a Hierarchy</a:t>
            </a:r>
            <a:r>
              <a:rPr lang="en-GB" altLang="zh-CN" sz="1400" b="0" i="0" u="none" strike="noStrike" kern="100" baseline="0" dirty="0">
                <a:solidFill>
                  <a:srgbClr val="000000"/>
                </a:solidFill>
                <a:ea typeface="DengXian Light" panose="02010600030101010101" pitchFamily="2" charset="-122"/>
              </a:rPr>
              <a:t>: Inheritance allows you to create a hierarchical structure of classes, enhancing code organization.</a:t>
            </a:r>
          </a:p>
          <a:p>
            <a:pPr marR="0" lvl="0" rtl="0"/>
            <a:r>
              <a:rPr lang="en-GB" altLang="zh-CN" sz="1400" b="1" i="0" u="none" strike="noStrike" kern="100" baseline="0" dirty="0">
                <a:solidFill>
                  <a:srgbClr val="000000"/>
                </a:solidFill>
                <a:ea typeface="DengXian Light" panose="02010600030101010101" pitchFamily="2" charset="-122"/>
              </a:rPr>
              <a:t>Specialization</a:t>
            </a:r>
            <a:r>
              <a:rPr lang="en-GB" altLang="zh-CN" sz="1400" b="0" i="0" u="none" strike="noStrike" kern="100" baseline="0" dirty="0">
                <a:solidFill>
                  <a:srgbClr val="000000"/>
                </a:solidFill>
                <a:ea typeface="DengXian Light" panose="02010600030101010101" pitchFamily="2" charset="-122"/>
              </a:rPr>
              <a:t>: Child classes can add additional attributes or methods to tailor the inherited behaviour to their specific needs.</a:t>
            </a:r>
          </a:p>
          <a:p>
            <a:pPr marR="0" lvl="0" rtl="0"/>
            <a:r>
              <a:rPr lang="en-GB" altLang="zh-CN" sz="1400" b="1" i="0" u="none" strike="noStrike" kern="100" baseline="0" dirty="0">
                <a:solidFill>
                  <a:srgbClr val="000000"/>
                </a:solidFill>
                <a:ea typeface="DengXian Light" panose="02010600030101010101" pitchFamily="2" charset="-122"/>
              </a:rPr>
              <a:t>Overriding Methods: </a:t>
            </a:r>
            <a:r>
              <a:rPr lang="en-GB" altLang="zh-CN" sz="1400" b="0" i="0" u="none" strike="noStrike" kern="100" baseline="0" dirty="0">
                <a:solidFill>
                  <a:srgbClr val="000000"/>
                </a:solidFill>
                <a:ea typeface="DengXian Light" panose="02010600030101010101" pitchFamily="2" charset="-122"/>
              </a:rPr>
              <a:t>Child classes can override inherited methods to provide their own implementations.</a:t>
            </a:r>
          </a:p>
        </p:txBody>
      </p:sp>
      <p:sp>
        <p:nvSpPr>
          <p:cNvPr id="4" name="Slide Number Placeholder 3">
            <a:extLst>
              <a:ext uri="{FF2B5EF4-FFF2-40B4-BE49-F238E27FC236}">
                <a16:creationId xmlns:a16="http://schemas.microsoft.com/office/drawing/2014/main" id="{DDF1D0B9-AAE6-2103-8EB8-4A94326B0471}"/>
              </a:ext>
            </a:extLst>
          </p:cNvPr>
          <p:cNvSpPr>
            <a:spLocks noGrp="1"/>
          </p:cNvSpPr>
          <p:nvPr>
            <p:ph type="sldNum" sz="quarter" idx="12"/>
          </p:nvPr>
        </p:nvSpPr>
        <p:spPr/>
        <p:txBody>
          <a:bodyPr/>
          <a:lstStyle/>
          <a:p>
            <a:fld id="{1AE971F0-0CD2-4C47-8087-EBCE9716EA84}" type="slidenum">
              <a:rPr lang="en-GB" smtClean="0"/>
              <a:pPr/>
              <a:t>48</a:t>
            </a:fld>
            <a:endParaRPr lang="en-GB" dirty="0"/>
          </a:p>
        </p:txBody>
      </p:sp>
    </p:spTree>
    <p:extLst>
      <p:ext uri="{BB962C8B-B14F-4D97-AF65-F5344CB8AC3E}">
        <p14:creationId xmlns:p14="http://schemas.microsoft.com/office/powerpoint/2010/main" val="427239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3828-151A-20A5-48B1-92009A9C9A26}"/>
              </a:ext>
            </a:extLst>
          </p:cNvPr>
          <p:cNvSpPr>
            <a:spLocks noGrp="1"/>
          </p:cNvSpPr>
          <p:nvPr>
            <p:ph type="title"/>
          </p:nvPr>
        </p:nvSpPr>
        <p:spPr/>
        <p:txBody>
          <a:bodyPr/>
          <a:lstStyle/>
          <a:p>
            <a:r>
              <a:rPr lang="en-GB" dirty="0"/>
              <a:t>Customizing Methods</a:t>
            </a:r>
          </a:p>
        </p:txBody>
      </p:sp>
      <p:sp>
        <p:nvSpPr>
          <p:cNvPr id="3" name="Content Placeholder 2">
            <a:extLst>
              <a:ext uri="{FF2B5EF4-FFF2-40B4-BE49-F238E27FC236}">
                <a16:creationId xmlns:a16="http://schemas.microsoft.com/office/drawing/2014/main" id="{B9019F7C-1E5F-7CE7-3699-DC53A7EF7F0A}"/>
              </a:ext>
            </a:extLst>
          </p:cNvPr>
          <p:cNvSpPr>
            <a:spLocks noGrp="1"/>
          </p:cNvSpPr>
          <p:nvPr>
            <p:ph idx="1"/>
          </p:nvPr>
        </p:nvSpPr>
        <p:spPr/>
        <p:txBody>
          <a:bodyPr>
            <a:normAutofit fontScale="62500" lnSpcReduction="20000"/>
          </a:bodyPr>
          <a:lstStyle/>
          <a:p>
            <a:pPr marR="0" lvl="0" rtl="0"/>
            <a:r>
              <a:rPr lang="en-GB" altLang="zh-CN" b="0" i="0" u="none" strike="noStrike" kern="100" baseline="0" dirty="0">
                <a:solidFill>
                  <a:srgbClr val="000000"/>
                </a:solidFill>
                <a:ea typeface="DengXian Light" panose="02010600030101010101" pitchFamily="2" charset="-122"/>
              </a:rPr>
              <a:t>Customizing methods through overriding is a powerful way to tailor the behaviour of a child class to better match its specific requirements, promoting code reuse and adaptability.</a:t>
            </a:r>
          </a:p>
          <a:p>
            <a:pPr marR="0" lvl="0" rtl="0"/>
            <a:r>
              <a:rPr lang="en-GB" altLang="zh-CN" b="1" i="0" u="none" strike="noStrike" kern="100" baseline="0" dirty="0">
                <a:solidFill>
                  <a:srgbClr val="000000"/>
                </a:solidFill>
                <a:ea typeface="DengXian Light" panose="02010600030101010101" pitchFamily="2" charset="-122"/>
              </a:rPr>
              <a:t>Method Overriding</a:t>
            </a:r>
            <a:r>
              <a:rPr lang="en-GB" altLang="zh-CN" b="0" i="0" u="none" strike="noStrike" kern="100" baseline="0" dirty="0">
                <a:solidFill>
                  <a:srgbClr val="000000"/>
                </a:solidFill>
                <a:ea typeface="DengXian Light" panose="02010600030101010101" pitchFamily="2" charset="-122"/>
              </a:rPr>
              <a:t>: Method overriding allows a child class to provide its own implementation for a method that it inherits from the parent class.</a:t>
            </a:r>
          </a:p>
          <a:p>
            <a:pPr marR="0" lvl="0" rtl="0"/>
            <a:r>
              <a:rPr lang="en-GB" altLang="zh-CN" b="1" i="0" u="none" strike="noStrike" kern="100" baseline="0" dirty="0">
                <a:solidFill>
                  <a:srgbClr val="000000"/>
                </a:solidFill>
                <a:ea typeface="DengXian Light" panose="02010600030101010101" pitchFamily="2" charset="-122"/>
              </a:rPr>
              <a:t>Modifying Behaviour</a:t>
            </a:r>
            <a:r>
              <a:rPr lang="en-GB" altLang="zh-CN" b="0" i="0" u="none" strike="noStrike" kern="100" baseline="0" dirty="0">
                <a:solidFill>
                  <a:srgbClr val="000000"/>
                </a:solidFill>
                <a:ea typeface="DengXian Light" panose="02010600030101010101" pitchFamily="2" charset="-122"/>
              </a:rPr>
              <a:t>: By overriding methods, you can modify the behaviour of a parent class method to suit the needs of the child class.</a:t>
            </a:r>
          </a:p>
          <a:p>
            <a:pPr marR="0" lvl="0" rtl="0"/>
            <a:r>
              <a:rPr lang="en-GB" altLang="zh-CN" b="1" i="0" u="none" strike="noStrike" kern="100" baseline="0" dirty="0">
                <a:solidFill>
                  <a:srgbClr val="000000"/>
                </a:solidFill>
                <a:ea typeface="DengXian Light" panose="02010600030101010101" pitchFamily="2" charset="-122"/>
              </a:rPr>
              <a:t>Same Method Signature</a:t>
            </a:r>
            <a:r>
              <a:rPr lang="en-GB" altLang="zh-CN" b="0" i="0" u="none" strike="noStrike" kern="100" baseline="0" dirty="0">
                <a:solidFill>
                  <a:srgbClr val="000000"/>
                </a:solidFill>
                <a:ea typeface="DengXian Light" panose="02010600030101010101" pitchFamily="2" charset="-122"/>
              </a:rPr>
              <a:t>: To override a method, the child class method must have the same method name and parameters as the parent class method.</a:t>
            </a:r>
          </a:p>
          <a:p>
            <a:pPr marR="0" lvl="0" rtl="0"/>
            <a:r>
              <a:rPr lang="en-GB" altLang="zh-CN" b="1" i="0" u="none" strike="noStrike" kern="100" baseline="0" dirty="0">
                <a:solidFill>
                  <a:srgbClr val="000000"/>
                </a:solidFill>
                <a:ea typeface="DengXian Light" panose="02010600030101010101" pitchFamily="2" charset="-122"/>
              </a:rPr>
              <a:t>Flexibility and Reusability</a:t>
            </a:r>
            <a:r>
              <a:rPr lang="en-GB" altLang="zh-CN" b="0" i="0" u="none" strike="noStrike" kern="100" baseline="0" dirty="0">
                <a:solidFill>
                  <a:srgbClr val="000000"/>
                </a:solidFill>
                <a:ea typeface="DengXian Light" panose="02010600030101010101" pitchFamily="2" charset="-122"/>
              </a:rPr>
              <a:t>: Method overriding provides flexibility in adapting the behaviour of inherited methods while reusing their names.</a:t>
            </a:r>
          </a:p>
        </p:txBody>
      </p:sp>
      <p:sp>
        <p:nvSpPr>
          <p:cNvPr id="4" name="Slide Number Placeholder 3">
            <a:extLst>
              <a:ext uri="{FF2B5EF4-FFF2-40B4-BE49-F238E27FC236}">
                <a16:creationId xmlns:a16="http://schemas.microsoft.com/office/drawing/2014/main" id="{90EB1DD0-989A-0336-0DCE-8433416CAA83}"/>
              </a:ext>
            </a:extLst>
          </p:cNvPr>
          <p:cNvSpPr>
            <a:spLocks noGrp="1"/>
          </p:cNvSpPr>
          <p:nvPr>
            <p:ph type="sldNum" sz="quarter" idx="12"/>
          </p:nvPr>
        </p:nvSpPr>
        <p:spPr/>
        <p:txBody>
          <a:bodyPr/>
          <a:lstStyle/>
          <a:p>
            <a:fld id="{1AE971F0-0CD2-4C47-8087-EBCE9716EA84}" type="slidenum">
              <a:rPr lang="en-GB" smtClean="0"/>
              <a:pPr/>
              <a:t>49</a:t>
            </a:fld>
            <a:endParaRPr lang="en-GB" dirty="0"/>
          </a:p>
        </p:txBody>
      </p:sp>
    </p:spTree>
    <p:extLst>
      <p:ext uri="{BB962C8B-B14F-4D97-AF65-F5344CB8AC3E}">
        <p14:creationId xmlns:p14="http://schemas.microsoft.com/office/powerpoint/2010/main" val="204146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B485-EB21-926D-DB72-E6C894DD5512}"/>
              </a:ext>
            </a:extLst>
          </p:cNvPr>
          <p:cNvSpPr>
            <a:spLocks noGrp="1"/>
          </p:cNvSpPr>
          <p:nvPr>
            <p:ph type="title"/>
          </p:nvPr>
        </p:nvSpPr>
        <p:spPr/>
        <p:txBody>
          <a:bodyPr/>
          <a:lstStyle/>
          <a:p>
            <a:r>
              <a:rPr lang="en-GB" dirty="0"/>
              <a:t>Lab Overview</a:t>
            </a:r>
          </a:p>
        </p:txBody>
      </p:sp>
      <p:sp>
        <p:nvSpPr>
          <p:cNvPr id="4" name="Slide Number Placeholder 3">
            <a:extLst>
              <a:ext uri="{FF2B5EF4-FFF2-40B4-BE49-F238E27FC236}">
                <a16:creationId xmlns:a16="http://schemas.microsoft.com/office/drawing/2014/main" id="{49081265-8B5F-C7CD-7C44-94E45A2F1751}"/>
              </a:ext>
            </a:extLst>
          </p:cNvPr>
          <p:cNvSpPr>
            <a:spLocks noGrp="1"/>
          </p:cNvSpPr>
          <p:nvPr>
            <p:ph type="sldNum" sz="quarter" idx="12"/>
          </p:nvPr>
        </p:nvSpPr>
        <p:spPr/>
        <p:txBody>
          <a:bodyPr/>
          <a:lstStyle/>
          <a:p>
            <a:fld id="{1AE971F0-0CD2-4C47-8087-EBCE9716EA84}" type="slidenum">
              <a:rPr lang="en-GB" smtClean="0"/>
              <a:pPr/>
              <a:t>5</a:t>
            </a:fld>
            <a:endParaRPr lang="en-GB" dirty="0"/>
          </a:p>
        </p:txBody>
      </p:sp>
      <p:sp>
        <p:nvSpPr>
          <p:cNvPr id="7" name="TextBox 6">
            <a:extLst>
              <a:ext uri="{FF2B5EF4-FFF2-40B4-BE49-F238E27FC236}">
                <a16:creationId xmlns:a16="http://schemas.microsoft.com/office/drawing/2014/main" id="{BA7540B2-B49E-1103-A169-17D090A60E93}"/>
              </a:ext>
            </a:extLst>
          </p:cNvPr>
          <p:cNvSpPr txBox="1"/>
          <p:nvPr/>
        </p:nvSpPr>
        <p:spPr>
          <a:xfrm>
            <a:off x="838200" y="1612800"/>
            <a:ext cx="4861931"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Class Average: 89.2%</a:t>
            </a:r>
          </a:p>
        </p:txBody>
      </p:sp>
      <p:pic>
        <p:nvPicPr>
          <p:cNvPr id="9" name="Picture 8">
            <a:extLst>
              <a:ext uri="{FF2B5EF4-FFF2-40B4-BE49-F238E27FC236}">
                <a16:creationId xmlns:a16="http://schemas.microsoft.com/office/drawing/2014/main" id="{6D5B1032-52E4-9D32-B523-E9D3537E02B6}"/>
              </a:ext>
            </a:extLst>
          </p:cNvPr>
          <p:cNvPicPr>
            <a:picLocks noChangeAspect="1"/>
          </p:cNvPicPr>
          <p:nvPr/>
        </p:nvPicPr>
        <p:blipFill>
          <a:blip r:embed="rId3"/>
          <a:stretch>
            <a:fillRect/>
          </a:stretch>
        </p:blipFill>
        <p:spPr>
          <a:xfrm>
            <a:off x="158889" y="2695277"/>
            <a:ext cx="11662601" cy="3011588"/>
          </a:xfrm>
          <a:prstGeom prst="rect">
            <a:avLst/>
          </a:prstGeom>
        </p:spPr>
      </p:pic>
    </p:spTree>
    <p:extLst>
      <p:ext uri="{BB962C8B-B14F-4D97-AF65-F5344CB8AC3E}">
        <p14:creationId xmlns:p14="http://schemas.microsoft.com/office/powerpoint/2010/main" val="1059863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B757-3D44-8D46-28C7-A982776FDE7B}"/>
              </a:ext>
            </a:extLst>
          </p:cNvPr>
          <p:cNvSpPr>
            <a:spLocks noGrp="1"/>
          </p:cNvSpPr>
          <p:nvPr>
            <p:ph type="title"/>
          </p:nvPr>
        </p:nvSpPr>
        <p:spPr/>
        <p:txBody>
          <a:bodyPr/>
          <a:lstStyle/>
          <a:p>
            <a:r>
              <a:rPr lang="en-GB" dirty="0"/>
              <a:t>Method Overriding in Python</a:t>
            </a:r>
          </a:p>
        </p:txBody>
      </p:sp>
      <p:sp>
        <p:nvSpPr>
          <p:cNvPr id="3" name="Content Placeholder 2">
            <a:extLst>
              <a:ext uri="{FF2B5EF4-FFF2-40B4-BE49-F238E27FC236}">
                <a16:creationId xmlns:a16="http://schemas.microsoft.com/office/drawing/2014/main" id="{E0A8705B-B6BD-9C0B-7AE2-E1D442DD570C}"/>
              </a:ext>
            </a:extLst>
          </p:cNvPr>
          <p:cNvSpPr>
            <a:spLocks noGrp="1"/>
          </p:cNvSpPr>
          <p:nvPr>
            <p:ph idx="1"/>
          </p:nvPr>
        </p:nvSpPr>
        <p:spPr/>
        <p:txBody>
          <a:bodyPr>
            <a:normAutofit fontScale="77500" lnSpcReduction="20000"/>
          </a:bodyPr>
          <a:lstStyle/>
          <a:p>
            <a:pPr marR="0" lvl="0" rtl="0"/>
            <a:r>
              <a:rPr lang="en-GB" altLang="zh-CN" b="0" i="0" u="none" strike="noStrike" kern="100" baseline="0" dirty="0">
                <a:solidFill>
                  <a:srgbClr val="000000"/>
                </a:solidFill>
                <a:ea typeface="DengXian Light" panose="02010600030101010101" pitchFamily="2" charset="-122"/>
              </a:rPr>
              <a:t>Method overriding in Python involves redefining a method in a child class that's already defined in the parent class.</a:t>
            </a:r>
          </a:p>
          <a:p>
            <a:pPr marR="0" lvl="0" rtl="0"/>
            <a:r>
              <a:rPr lang="en-GB" altLang="zh-CN" b="1" i="0" u="none" strike="noStrike" kern="100" baseline="0" dirty="0">
                <a:solidFill>
                  <a:srgbClr val="000000"/>
                </a:solidFill>
                <a:ea typeface="DengXian Light" panose="02010600030101010101" pitchFamily="2" charset="-122"/>
              </a:rPr>
              <a:t>Syntax Example</a:t>
            </a:r>
            <a:r>
              <a:rPr lang="en-GB" altLang="zh-CN" b="0" i="0" u="none" strike="noStrike" kern="100" baseline="0" dirty="0">
                <a:solidFill>
                  <a:srgbClr val="000000"/>
                </a:solidFill>
                <a:ea typeface="DengXian Light" panose="02010600030101010101" pitchFamily="2" charset="-122"/>
              </a:rPr>
              <a:t>: To override a method, you use the same method name and parameters in the child class.</a:t>
            </a:r>
          </a:p>
          <a:p>
            <a:r>
              <a:rPr lang="en-GB" altLang="zh-CN" b="0" i="0" u="none" strike="noStrike" kern="100" baseline="0" dirty="0">
                <a:solidFill>
                  <a:srgbClr val="000000"/>
                </a:solidFill>
                <a:ea typeface="DengXian Light" panose="02010600030101010101" pitchFamily="2" charset="-122"/>
              </a:rPr>
              <a:t>Method overriding in Python enhances the adaptability and flexibility of code, as it enables customization of inherited methods according to specific child class needs.</a:t>
            </a:r>
          </a:p>
          <a:p>
            <a:pPr marR="0" lvl="0" rtl="0"/>
            <a:r>
              <a:rPr lang="en-GB" altLang="zh-CN" b="1" i="0" u="none" strike="noStrike" kern="100" baseline="0" dirty="0">
                <a:solidFill>
                  <a:srgbClr val="000000"/>
                </a:solidFill>
                <a:ea typeface="DengXian Light" panose="02010600030101010101" pitchFamily="2" charset="-122"/>
              </a:rPr>
              <a:t>Polymorphism</a:t>
            </a:r>
            <a:r>
              <a:rPr lang="en-GB" altLang="zh-CN" b="0" i="0" u="none" strike="noStrike" kern="100" baseline="0" dirty="0">
                <a:solidFill>
                  <a:srgbClr val="000000"/>
                </a:solidFill>
                <a:ea typeface="DengXian Light" panose="02010600030101010101" pitchFamily="2" charset="-122"/>
              </a:rPr>
              <a:t>: Method overriding allows different child classes to have their unique behaviour for the same method name, contributing to polymorphism.</a:t>
            </a:r>
          </a:p>
        </p:txBody>
      </p:sp>
      <p:sp>
        <p:nvSpPr>
          <p:cNvPr id="4" name="Slide Number Placeholder 3">
            <a:extLst>
              <a:ext uri="{FF2B5EF4-FFF2-40B4-BE49-F238E27FC236}">
                <a16:creationId xmlns:a16="http://schemas.microsoft.com/office/drawing/2014/main" id="{92A3E954-CBAC-48DD-AD01-DA3CE3018326}"/>
              </a:ext>
            </a:extLst>
          </p:cNvPr>
          <p:cNvSpPr>
            <a:spLocks noGrp="1"/>
          </p:cNvSpPr>
          <p:nvPr>
            <p:ph type="sldNum" sz="quarter" idx="12"/>
          </p:nvPr>
        </p:nvSpPr>
        <p:spPr/>
        <p:txBody>
          <a:bodyPr/>
          <a:lstStyle/>
          <a:p>
            <a:fld id="{1AE971F0-0CD2-4C47-8087-EBCE9716EA84}" type="slidenum">
              <a:rPr lang="en-GB" smtClean="0"/>
              <a:pPr/>
              <a:t>50</a:t>
            </a:fld>
            <a:endParaRPr lang="en-GB" dirty="0"/>
          </a:p>
        </p:txBody>
      </p:sp>
    </p:spTree>
    <p:extLst>
      <p:ext uri="{BB962C8B-B14F-4D97-AF65-F5344CB8AC3E}">
        <p14:creationId xmlns:p14="http://schemas.microsoft.com/office/powerpoint/2010/main" val="4167931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6318-1C9C-8464-C77F-3E56CDD76BF1}"/>
              </a:ext>
            </a:extLst>
          </p:cNvPr>
          <p:cNvSpPr>
            <a:spLocks noGrp="1"/>
          </p:cNvSpPr>
          <p:nvPr>
            <p:ph type="title"/>
          </p:nvPr>
        </p:nvSpPr>
        <p:spPr/>
        <p:txBody>
          <a:bodyPr/>
          <a:lstStyle/>
          <a:p>
            <a:r>
              <a:rPr lang="en-GB" dirty="0"/>
              <a:t>Example Code of Method Overriding</a:t>
            </a:r>
          </a:p>
        </p:txBody>
      </p:sp>
      <p:sp>
        <p:nvSpPr>
          <p:cNvPr id="3" name="Content Placeholder 2">
            <a:extLst>
              <a:ext uri="{FF2B5EF4-FFF2-40B4-BE49-F238E27FC236}">
                <a16:creationId xmlns:a16="http://schemas.microsoft.com/office/drawing/2014/main" id="{7F268F6E-CF39-4D3A-5EC8-441B9371789A}"/>
              </a:ext>
            </a:extLst>
          </p:cNvPr>
          <p:cNvSpPr>
            <a:spLocks noGrp="1"/>
          </p:cNvSpPr>
          <p:nvPr>
            <p:ph sz="half" idx="1"/>
          </p:nvPr>
        </p:nvSpPr>
        <p:spPr>
          <a:ln>
            <a:solidFill>
              <a:schemeClr val="accent3"/>
            </a:solidFill>
          </a:ln>
        </p:spPr>
        <p:txBody>
          <a:bodyPr>
            <a:normAutofit fontScale="475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Vehicle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"This is a vehicle."</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Car</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brand):</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80808"/>
                </a:solidFill>
                <a:effectLst/>
                <a:latin typeface="Consolas" panose="020B0609020204030204" pitchFamily="49" charset="0"/>
                <a:cs typeface="Consolas" panose="020B0609020204030204" pitchFamily="49" charset="0"/>
              </a:rPr>
              <a:t> = brand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err="1">
                <a:solidFill>
                  <a:srgbClr val="067D17"/>
                </a:solidFill>
                <a:effectLst/>
                <a:latin typeface="Consolas" panose="020B0609020204030204" pitchFamily="49" charset="0"/>
                <a:cs typeface="Consolas" panose="020B0609020204030204" pitchFamily="49" charset="0"/>
              </a:rPr>
              <a:t>f"This</a:t>
            </a:r>
            <a:r>
              <a:rPr lang="en-GB" dirty="0">
                <a:solidFill>
                  <a:srgbClr val="067D17"/>
                </a:solidFill>
                <a:effectLst/>
                <a:latin typeface="Consolas" panose="020B0609020204030204" pitchFamily="49" charset="0"/>
                <a:cs typeface="Consolas" panose="020B0609020204030204" pitchFamily="49" charset="0"/>
              </a:rPr>
              <a:t> is a </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car = Car(</a:t>
            </a:r>
            <a:r>
              <a:rPr lang="en-GB" dirty="0">
                <a:solidFill>
                  <a:srgbClr val="067D17"/>
                </a:solidFill>
                <a:effectLst/>
                <a:latin typeface="Consolas" panose="020B0609020204030204" pitchFamily="49" charset="0"/>
                <a:cs typeface="Consolas" panose="020B0609020204030204" pitchFamily="49" charset="0"/>
              </a:rPr>
              <a:t>"Toyota"</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car.describe</a:t>
            </a:r>
            <a:r>
              <a:rPr lang="en-GB" dirty="0">
                <a:solidFill>
                  <a:srgbClr val="080808"/>
                </a:solidFill>
                <a:effectLst/>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18D4A624-C3E9-D4B7-E7A2-D0487AF38F1E}"/>
              </a:ext>
            </a:extLst>
          </p:cNvPr>
          <p:cNvSpPr>
            <a:spLocks noGrp="1"/>
          </p:cNvSpPr>
          <p:nvPr>
            <p:ph sz="half" idx="2"/>
          </p:nvPr>
        </p:nvSpPr>
        <p:spPr/>
        <p:txBody>
          <a:bodyPr/>
          <a:lstStyle/>
          <a:p>
            <a:r>
              <a:rPr lang="en-GB" dirty="0"/>
              <a:t>Same method name.</a:t>
            </a:r>
          </a:p>
          <a:p>
            <a:r>
              <a:rPr lang="en-GB" dirty="0"/>
              <a:t>Same method signature.</a:t>
            </a:r>
          </a:p>
          <a:p>
            <a:r>
              <a:rPr lang="en-GB" dirty="0"/>
              <a:t>Different method logic.</a:t>
            </a:r>
          </a:p>
        </p:txBody>
      </p:sp>
      <p:sp>
        <p:nvSpPr>
          <p:cNvPr id="4" name="Slide Number Placeholder 3">
            <a:extLst>
              <a:ext uri="{FF2B5EF4-FFF2-40B4-BE49-F238E27FC236}">
                <a16:creationId xmlns:a16="http://schemas.microsoft.com/office/drawing/2014/main" id="{90BB2A73-E226-20B4-215F-B2B57D042BD8}"/>
              </a:ext>
            </a:extLst>
          </p:cNvPr>
          <p:cNvSpPr>
            <a:spLocks noGrp="1"/>
          </p:cNvSpPr>
          <p:nvPr>
            <p:ph type="sldNum" sz="quarter" idx="12"/>
          </p:nvPr>
        </p:nvSpPr>
        <p:spPr/>
        <p:txBody>
          <a:bodyPr/>
          <a:lstStyle/>
          <a:p>
            <a:fld id="{1AE971F0-0CD2-4C47-8087-EBCE9716EA84}" type="slidenum">
              <a:rPr lang="en-GB" smtClean="0"/>
              <a:pPr/>
              <a:t>51</a:t>
            </a:fld>
            <a:endParaRPr lang="en-GB" dirty="0"/>
          </a:p>
        </p:txBody>
      </p:sp>
    </p:spTree>
    <p:extLst>
      <p:ext uri="{BB962C8B-B14F-4D97-AF65-F5344CB8AC3E}">
        <p14:creationId xmlns:p14="http://schemas.microsoft.com/office/powerpoint/2010/main" val="3719729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C316-567C-AC9D-119B-615E29E115BD}"/>
              </a:ext>
            </a:extLst>
          </p:cNvPr>
          <p:cNvSpPr>
            <a:spLocks noGrp="1"/>
          </p:cNvSpPr>
          <p:nvPr>
            <p:ph type="title"/>
          </p:nvPr>
        </p:nvSpPr>
        <p:spPr/>
        <p:txBody>
          <a:bodyPr/>
          <a:lstStyle/>
          <a:p>
            <a:r>
              <a:rPr lang="en-GB" dirty="0"/>
              <a:t>The super() Method</a:t>
            </a:r>
          </a:p>
        </p:txBody>
      </p:sp>
      <p:sp>
        <p:nvSpPr>
          <p:cNvPr id="6" name="Content Placeholder 5">
            <a:extLst>
              <a:ext uri="{FF2B5EF4-FFF2-40B4-BE49-F238E27FC236}">
                <a16:creationId xmlns:a16="http://schemas.microsoft.com/office/drawing/2014/main" id="{08EACE41-2B24-0E58-8E5E-66D20D695CA9}"/>
              </a:ext>
            </a:extLst>
          </p:cNvPr>
          <p:cNvSpPr>
            <a:spLocks noGrp="1"/>
          </p:cNvSpPr>
          <p:nvPr>
            <p:ph idx="1"/>
          </p:nvPr>
        </p:nvSpPr>
        <p:spPr/>
        <p:txBody>
          <a:bodyPr>
            <a:normAutofit/>
          </a:bodyPr>
          <a:lstStyle/>
          <a:p>
            <a:pPr marR="0" lvl="0" rtl="0"/>
            <a:r>
              <a:rPr lang="en-GB" altLang="zh-CN" sz="1600" b="0" i="0" u="none" strike="noStrike" kern="100" baseline="0" dirty="0">
                <a:solidFill>
                  <a:srgbClr val="000000"/>
                </a:solidFill>
                <a:ea typeface="DengXian Light" panose="02010600030101010101" pitchFamily="2" charset="-122"/>
              </a:rPr>
              <a:t>The super() method is a powerful tool for customizing the behaviour of inherited methods, allowing the child class to enhance or extend the functionality of the parent class while maintaining its core behaviour.</a:t>
            </a:r>
          </a:p>
          <a:p>
            <a:pPr marR="0" lvl="0" rtl="0"/>
            <a:r>
              <a:rPr lang="en-GB" altLang="zh-CN" sz="1600" b="1" i="0" u="none" strike="noStrike" kern="100" baseline="0" dirty="0">
                <a:solidFill>
                  <a:srgbClr val="000000"/>
                </a:solidFill>
                <a:ea typeface="DengXian Light" panose="02010600030101010101" pitchFamily="2" charset="-122"/>
              </a:rPr>
              <a:t>The Parent Class Relationship</a:t>
            </a:r>
            <a:r>
              <a:rPr lang="en-GB" altLang="zh-CN" sz="1600" b="0" i="0" u="none" strike="noStrike" kern="100" baseline="0" dirty="0">
                <a:solidFill>
                  <a:srgbClr val="000000"/>
                </a:solidFill>
                <a:ea typeface="DengXian Light" panose="02010600030101010101" pitchFamily="2" charset="-122"/>
              </a:rPr>
              <a:t>: In Python, the super() function is used to invoke a method from the parent class.</a:t>
            </a:r>
          </a:p>
          <a:p>
            <a:pPr marR="0" lvl="0" rtl="0"/>
            <a:r>
              <a:rPr lang="en-GB" altLang="zh-CN" sz="1600" b="1" i="0" u="none" strike="noStrike" kern="100" baseline="0" dirty="0">
                <a:solidFill>
                  <a:srgbClr val="000000"/>
                </a:solidFill>
                <a:ea typeface="DengXian Light" panose="02010600030101010101" pitchFamily="2" charset="-122"/>
              </a:rPr>
              <a:t>Access to Parent Class</a:t>
            </a:r>
            <a:r>
              <a:rPr lang="en-GB" altLang="zh-CN" sz="1600" b="0" i="0" u="none" strike="noStrike" kern="100" baseline="0" dirty="0">
                <a:solidFill>
                  <a:srgbClr val="000000"/>
                </a:solidFill>
                <a:ea typeface="DengXian Light" panose="02010600030101010101" pitchFamily="2" charset="-122"/>
              </a:rPr>
              <a:t>: By using super(), you can access and call a method of the parent class from within the child class.</a:t>
            </a:r>
          </a:p>
          <a:p>
            <a:pPr marR="0" lvl="0" rtl="0"/>
            <a:r>
              <a:rPr lang="en-GB" altLang="zh-CN" sz="1600" b="1" i="0" u="none" strike="noStrike" kern="100" baseline="0" dirty="0">
                <a:solidFill>
                  <a:srgbClr val="000000"/>
                </a:solidFill>
                <a:ea typeface="DengXian Light" panose="02010600030101010101" pitchFamily="2" charset="-122"/>
              </a:rPr>
              <a:t>Syntax Example</a:t>
            </a:r>
            <a:r>
              <a:rPr lang="en-GB" altLang="zh-CN" sz="1600" b="0" i="0" u="none" strike="noStrike" kern="100" baseline="0" dirty="0">
                <a:solidFill>
                  <a:srgbClr val="000000"/>
                </a:solidFill>
                <a:ea typeface="DengXian Light" panose="02010600030101010101" pitchFamily="2" charset="-122"/>
              </a:rPr>
              <a:t>: super().</a:t>
            </a:r>
            <a:r>
              <a:rPr lang="en-GB" altLang="zh-CN" sz="1600" b="0" i="0" u="none" strike="noStrike" kern="100" baseline="0" dirty="0" err="1">
                <a:solidFill>
                  <a:srgbClr val="000000"/>
                </a:solidFill>
                <a:ea typeface="DengXian Light" panose="02010600030101010101" pitchFamily="2" charset="-122"/>
              </a:rPr>
              <a:t>method_name</a:t>
            </a:r>
            <a:r>
              <a:rPr lang="en-GB" altLang="zh-CN" sz="1600" b="0" i="0" u="none" strike="noStrike" kern="100" baseline="0" dirty="0">
                <a:solidFill>
                  <a:srgbClr val="000000"/>
                </a:solidFill>
                <a:ea typeface="DengXian Light" panose="02010600030101010101" pitchFamily="2" charset="-122"/>
              </a:rPr>
              <a:t>() is the standard syntax for invoking a method from the parent class.</a:t>
            </a:r>
          </a:p>
          <a:p>
            <a:pPr marR="0" lvl="0" rtl="0"/>
            <a:r>
              <a:rPr lang="en-GB" altLang="zh-CN" sz="1600" b="1" i="0" u="none" strike="noStrike" kern="100" baseline="0" dirty="0">
                <a:solidFill>
                  <a:srgbClr val="000000"/>
                </a:solidFill>
                <a:ea typeface="DengXian Light" panose="02010600030101010101" pitchFamily="2" charset="-122"/>
              </a:rPr>
              <a:t>Passing Arguments: </a:t>
            </a:r>
            <a:r>
              <a:rPr lang="en-GB" altLang="zh-CN" sz="1600" b="0" i="0" u="none" strike="noStrike" kern="100" baseline="0" dirty="0">
                <a:solidFill>
                  <a:srgbClr val="000000"/>
                </a:solidFill>
                <a:ea typeface="DengXian Light" panose="02010600030101010101" pitchFamily="2" charset="-122"/>
              </a:rPr>
              <a:t>You can pass any number of arguments to the parent class method, similar to any other method call.</a:t>
            </a:r>
          </a:p>
        </p:txBody>
      </p:sp>
      <p:sp>
        <p:nvSpPr>
          <p:cNvPr id="5" name="Slide Number Placeholder 4">
            <a:extLst>
              <a:ext uri="{FF2B5EF4-FFF2-40B4-BE49-F238E27FC236}">
                <a16:creationId xmlns:a16="http://schemas.microsoft.com/office/drawing/2014/main" id="{BEF365A2-56AA-08C7-1C1B-BC871AC4FC30}"/>
              </a:ext>
            </a:extLst>
          </p:cNvPr>
          <p:cNvSpPr>
            <a:spLocks noGrp="1"/>
          </p:cNvSpPr>
          <p:nvPr>
            <p:ph type="sldNum" sz="quarter" idx="12"/>
          </p:nvPr>
        </p:nvSpPr>
        <p:spPr/>
        <p:txBody>
          <a:bodyPr/>
          <a:lstStyle/>
          <a:p>
            <a:fld id="{1AE971F0-0CD2-4C47-8087-EBCE9716EA84}" type="slidenum">
              <a:rPr lang="en-GB" smtClean="0"/>
              <a:t>52</a:t>
            </a:fld>
            <a:endParaRPr lang="en-GB"/>
          </a:p>
        </p:txBody>
      </p:sp>
    </p:spTree>
    <p:extLst>
      <p:ext uri="{BB962C8B-B14F-4D97-AF65-F5344CB8AC3E}">
        <p14:creationId xmlns:p14="http://schemas.microsoft.com/office/powerpoint/2010/main" val="1526440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4B2-AF11-F745-0660-464A32970842}"/>
              </a:ext>
            </a:extLst>
          </p:cNvPr>
          <p:cNvSpPr>
            <a:spLocks noGrp="1"/>
          </p:cNvSpPr>
          <p:nvPr>
            <p:ph type="title"/>
          </p:nvPr>
        </p:nvSpPr>
        <p:spPr/>
        <p:txBody>
          <a:bodyPr/>
          <a:lstStyle/>
          <a:p>
            <a:r>
              <a:rPr lang="en-GB" dirty="0"/>
              <a:t>Example super() in Python</a:t>
            </a:r>
          </a:p>
        </p:txBody>
      </p:sp>
      <p:sp>
        <p:nvSpPr>
          <p:cNvPr id="3" name="Content Placeholder 2">
            <a:extLst>
              <a:ext uri="{FF2B5EF4-FFF2-40B4-BE49-F238E27FC236}">
                <a16:creationId xmlns:a16="http://schemas.microsoft.com/office/drawing/2014/main" id="{DDABAC4A-59E7-3579-3371-95E4FC081F28}"/>
              </a:ext>
            </a:extLst>
          </p:cNvPr>
          <p:cNvSpPr>
            <a:spLocks noGrp="1"/>
          </p:cNvSpPr>
          <p:nvPr>
            <p:ph sz="half" idx="1"/>
          </p:nvPr>
        </p:nvSpPr>
        <p:spPr>
          <a:ln>
            <a:solidFill>
              <a:schemeClr val="accent3"/>
            </a:solidFill>
          </a:ln>
        </p:spPr>
        <p:txBody>
          <a:bodyPr>
            <a:normAutofit fontScale="40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Vehicle</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.wheels</a:t>
            </a:r>
            <a:r>
              <a:rPr lang="en-GB" dirty="0">
                <a:solidFill>
                  <a:srgbClr val="080808"/>
                </a:solidFill>
                <a:effectLst/>
                <a:latin typeface="Consolas" panose="020B0609020204030204" pitchFamily="49" charset="0"/>
                <a:cs typeface="Consolas" panose="020B0609020204030204" pitchFamily="49" charset="0"/>
              </a:rPr>
              <a:t> = </a:t>
            </a:r>
            <a:r>
              <a:rPr lang="en-GB" dirty="0">
                <a:solidFill>
                  <a:srgbClr val="1750EB"/>
                </a:solidFill>
                <a:effectLst/>
                <a:latin typeface="Consolas" panose="020B0609020204030204" pitchFamily="49" charset="0"/>
                <a:cs typeface="Consolas" panose="020B0609020204030204" pitchFamily="49" charset="0"/>
              </a:rPr>
              <a:t>4</a:t>
            </a:r>
            <a:br>
              <a:rPr lang="en-GB" dirty="0">
                <a:solidFill>
                  <a:srgbClr val="1750EB"/>
                </a:solidFill>
                <a:effectLst/>
                <a:latin typeface="Consolas" panose="020B0609020204030204" pitchFamily="49" charset="0"/>
                <a:cs typeface="Consolas" panose="020B0609020204030204" pitchFamily="49" charset="0"/>
              </a:rPr>
            </a:br>
            <a:br>
              <a:rPr lang="en-GB" dirty="0">
                <a:solidFill>
                  <a:srgbClr val="1750EB"/>
                </a:solidFill>
                <a:effectLst/>
                <a:latin typeface="Consolas" panose="020B0609020204030204" pitchFamily="49" charset="0"/>
                <a:cs typeface="Consolas" panose="020B0609020204030204" pitchFamily="49" charset="0"/>
              </a:rPr>
            </a:br>
            <a:r>
              <a:rPr lang="en-GB" dirty="0">
                <a:solidFill>
                  <a:srgbClr val="1750EB"/>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"This is a vehicle."</a:t>
            </a: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br>
              <a:rPr lang="en-GB" dirty="0">
                <a:solidFill>
                  <a:srgbClr val="067D17"/>
                </a:solidFill>
                <a:effectLst/>
                <a:latin typeface="Consolas" panose="020B0609020204030204" pitchFamily="49" charset="0"/>
                <a:cs typeface="Consolas" panose="020B0609020204030204" pitchFamily="49" charset="0"/>
              </a:rPr>
            </a:b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Car</a:t>
            </a:r>
            <a:r>
              <a:rPr lang="en-GB" dirty="0">
                <a:solidFill>
                  <a:srgbClr val="080808"/>
                </a:solidFill>
                <a:effectLst/>
                <a:latin typeface="Consolas" panose="020B0609020204030204" pitchFamily="49" charset="0"/>
                <a:cs typeface="Consolas" panose="020B0609020204030204" pitchFamily="49" charset="0"/>
              </a:rPr>
              <a:t>(Vehicle):</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brand):</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0080"/>
                </a:solidFill>
                <a:effectLst/>
                <a:latin typeface="Consolas" panose="020B0609020204030204" pitchFamily="49" charset="0"/>
                <a:cs typeface="Consolas" panose="020B0609020204030204" pitchFamily="49" charset="0"/>
              </a:rPr>
              <a:t>super</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80808"/>
                </a:solidFill>
                <a:effectLst/>
                <a:latin typeface="Consolas" panose="020B0609020204030204" pitchFamily="49" charset="0"/>
                <a:cs typeface="Consolas" panose="020B0609020204030204" pitchFamily="49" charset="0"/>
              </a:rPr>
              <a:t> = brand</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describe</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err="1">
                <a:solidFill>
                  <a:srgbClr val="067D17"/>
                </a:solidFill>
                <a:effectLst/>
                <a:latin typeface="Consolas" panose="020B0609020204030204" pitchFamily="49" charset="0"/>
                <a:cs typeface="Consolas" panose="020B0609020204030204" pitchFamily="49" charset="0"/>
              </a:rPr>
              <a:t>f"This</a:t>
            </a:r>
            <a:r>
              <a:rPr lang="en-GB" dirty="0">
                <a:solidFill>
                  <a:srgbClr val="067D17"/>
                </a:solidFill>
                <a:effectLst/>
                <a:latin typeface="Consolas" panose="020B0609020204030204" pitchFamily="49" charset="0"/>
                <a:cs typeface="Consolas" panose="020B0609020204030204" pitchFamily="49" charset="0"/>
              </a:rPr>
              <a:t> is a </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.brand</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and has ”</a:t>
            </a:r>
          </a:p>
          <a:p>
            <a:pPr marL="0" indent="0">
              <a:buNone/>
            </a:pPr>
            <a:r>
              <a:rPr lang="en-GB" dirty="0">
                <a:solidFill>
                  <a:srgbClr val="067D17"/>
                </a:solidFill>
                <a:latin typeface="Consolas" panose="020B0609020204030204" pitchFamily="49" charset="0"/>
                <a:cs typeface="Consolas" panose="020B0609020204030204" pitchFamily="49" charset="0"/>
              </a:rPr>
              <a:t>	   f</a:t>
            </a:r>
            <a:r>
              <a:rPr lang="en-GB" dirty="0">
                <a:solidFill>
                  <a:srgbClr val="067D17"/>
                </a:solidFill>
                <a:effectLst/>
                <a:latin typeface="Consolas" panose="020B0609020204030204" pitchFamily="49" charset="0"/>
                <a:cs typeface="Consolas" panose="020B0609020204030204" pitchFamily="49" charset="0"/>
              </a:rPr>
              <a:t>"</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.wheels</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wheels."</a:t>
            </a:r>
            <a:br>
              <a:rPr lang="en-GB" dirty="0">
                <a:solidFill>
                  <a:srgbClr val="067D17"/>
                </a:solidFill>
                <a:effectLst/>
                <a:latin typeface="Consolas" panose="020B0609020204030204" pitchFamily="49" charset="0"/>
                <a:cs typeface="Consolas" panose="020B0609020204030204" pitchFamily="49" charset="0"/>
              </a:rPr>
            </a:br>
            <a:endParaRPr lang="en-GB"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4027D0B6-B224-F7A1-29FA-74DF876C60D8}"/>
              </a:ext>
            </a:extLst>
          </p:cNvPr>
          <p:cNvSpPr>
            <a:spLocks noGrp="1"/>
          </p:cNvSpPr>
          <p:nvPr>
            <p:ph sz="half" idx="2"/>
          </p:nvPr>
        </p:nvSpPr>
        <p:spPr/>
        <p:txBody>
          <a:bodyPr>
            <a:normAutofit fontScale="40000" lnSpcReduction="20000"/>
          </a:bodyPr>
          <a:lstStyle/>
          <a:p>
            <a:r>
              <a:rPr lang="en-GB" sz="4400" dirty="0"/>
              <a:t>Vehicle has a wheels instance variable.</a:t>
            </a:r>
          </a:p>
          <a:p>
            <a:r>
              <a:rPr lang="en-GB" sz="4400" dirty="0"/>
              <a:t>We link to this using super() in the Car’s </a:t>
            </a:r>
            <a:r>
              <a:rPr lang="en-GB" sz="4400" dirty="0" err="1"/>
              <a:t>init</a:t>
            </a:r>
            <a:r>
              <a:rPr lang="en-GB" sz="4400" dirty="0"/>
              <a:t> method.</a:t>
            </a:r>
          </a:p>
          <a:p>
            <a:r>
              <a:rPr lang="en-GB" sz="4400" dirty="0"/>
              <a:t>We can then access it via </a:t>
            </a:r>
            <a:r>
              <a:rPr lang="en-GB" sz="4400" dirty="0" err="1"/>
              <a:t>self.wheels</a:t>
            </a:r>
            <a:r>
              <a:rPr lang="en-GB" sz="4400" dirty="0"/>
              <a:t> anywhere inside Car.</a:t>
            </a:r>
          </a:p>
        </p:txBody>
      </p:sp>
      <p:sp>
        <p:nvSpPr>
          <p:cNvPr id="4" name="Slide Number Placeholder 3">
            <a:extLst>
              <a:ext uri="{FF2B5EF4-FFF2-40B4-BE49-F238E27FC236}">
                <a16:creationId xmlns:a16="http://schemas.microsoft.com/office/drawing/2014/main" id="{2546C482-C5A2-91C0-85A0-797A90388848}"/>
              </a:ext>
            </a:extLst>
          </p:cNvPr>
          <p:cNvSpPr>
            <a:spLocks noGrp="1"/>
          </p:cNvSpPr>
          <p:nvPr>
            <p:ph type="sldNum" sz="quarter" idx="12"/>
          </p:nvPr>
        </p:nvSpPr>
        <p:spPr/>
        <p:txBody>
          <a:bodyPr/>
          <a:lstStyle/>
          <a:p>
            <a:fld id="{1AE971F0-0CD2-4C47-8087-EBCE9716EA84}" type="slidenum">
              <a:rPr lang="en-GB" smtClean="0"/>
              <a:pPr/>
              <a:t>53</a:t>
            </a:fld>
            <a:endParaRPr lang="en-GB" dirty="0"/>
          </a:p>
        </p:txBody>
      </p:sp>
    </p:spTree>
    <p:extLst>
      <p:ext uri="{BB962C8B-B14F-4D97-AF65-F5344CB8AC3E}">
        <p14:creationId xmlns:p14="http://schemas.microsoft.com/office/powerpoint/2010/main" val="3729694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1E49-A34D-71C0-964A-4EC727C074F9}"/>
              </a:ext>
            </a:extLst>
          </p:cNvPr>
          <p:cNvSpPr>
            <a:spLocks noGrp="1"/>
          </p:cNvSpPr>
          <p:nvPr>
            <p:ph type="title"/>
          </p:nvPr>
        </p:nvSpPr>
        <p:spPr/>
        <p:txBody>
          <a:bodyPr/>
          <a:lstStyle/>
          <a:p>
            <a:r>
              <a:rPr lang="en-GB" dirty="0"/>
              <a:t>Method Overriding Best Practices</a:t>
            </a:r>
          </a:p>
        </p:txBody>
      </p:sp>
      <p:sp>
        <p:nvSpPr>
          <p:cNvPr id="3" name="Content Placeholder 2">
            <a:extLst>
              <a:ext uri="{FF2B5EF4-FFF2-40B4-BE49-F238E27FC236}">
                <a16:creationId xmlns:a16="http://schemas.microsoft.com/office/drawing/2014/main" id="{0B5CFA56-C55C-5D26-5204-8881E03CB719}"/>
              </a:ext>
            </a:extLst>
          </p:cNvPr>
          <p:cNvSpPr>
            <a:spLocks noGrp="1"/>
          </p:cNvSpPr>
          <p:nvPr>
            <p:ph idx="1"/>
          </p:nvPr>
        </p:nvSpPr>
        <p:spPr/>
        <p:txBody>
          <a:bodyPr>
            <a:normAutofit lnSpcReduction="10000"/>
          </a:bodyPr>
          <a:lstStyle/>
          <a:p>
            <a:pPr marR="0" lvl="0" rtl="0"/>
            <a:r>
              <a:rPr lang="en-GB" altLang="zh-CN" sz="1600" b="1" i="0" u="none" strike="noStrike" kern="100" baseline="0" dirty="0">
                <a:solidFill>
                  <a:srgbClr val="000000"/>
                </a:solidFill>
                <a:ea typeface="DengXian Light" panose="02010600030101010101" pitchFamily="2" charset="-122"/>
              </a:rPr>
              <a:t>Consistent Signature</a:t>
            </a:r>
            <a:r>
              <a:rPr lang="en-GB" altLang="zh-CN" sz="1600" b="0" i="0" u="none" strike="noStrike" kern="100" baseline="0" dirty="0">
                <a:solidFill>
                  <a:srgbClr val="000000"/>
                </a:solidFill>
                <a:ea typeface="DengXian Light" panose="02010600030101010101" pitchFamily="2" charset="-122"/>
              </a:rPr>
              <a:t>: When overriding a method, the new method in the derived class should have the same name, return type, and parameters as the parent class method.</a:t>
            </a:r>
          </a:p>
          <a:p>
            <a:pPr marR="0" lvl="0" rtl="0"/>
            <a:r>
              <a:rPr lang="en-GB" altLang="zh-CN" sz="1600" b="1" i="0" u="none" strike="noStrike" kern="100" baseline="0" dirty="0">
                <a:solidFill>
                  <a:srgbClr val="000000"/>
                </a:solidFill>
                <a:ea typeface="DengXian Light" panose="02010600030101010101" pitchFamily="2" charset="-122"/>
              </a:rPr>
              <a:t>Call Super Method</a:t>
            </a:r>
            <a:r>
              <a:rPr lang="en-GB" altLang="zh-CN" sz="1600" b="0" i="0" u="none" strike="noStrike" kern="100" baseline="0" dirty="0">
                <a:solidFill>
                  <a:srgbClr val="000000"/>
                </a:solidFill>
                <a:ea typeface="DengXian Light" panose="02010600030101010101" pitchFamily="2" charset="-122"/>
              </a:rPr>
              <a:t>: If the derived class wants to extend the behaviour of the parent class method, it should call the parent class method using super(). This allows you to add to, rather than replace, the original behaviour.</a:t>
            </a:r>
          </a:p>
          <a:p>
            <a:pPr marR="0" lvl="0" rtl="0"/>
            <a:r>
              <a:rPr lang="en-GB" altLang="zh-CN" sz="1600" b="1" i="0" u="none" strike="noStrike" kern="100" baseline="0" dirty="0">
                <a:solidFill>
                  <a:srgbClr val="000000"/>
                </a:solidFill>
                <a:ea typeface="DengXian Light" panose="02010600030101010101" pitchFamily="2" charset="-122"/>
              </a:rPr>
              <a:t>Avoid Changing Behaviour Drastically</a:t>
            </a:r>
            <a:r>
              <a:rPr lang="en-GB" altLang="zh-CN" sz="1600" b="0" i="0" u="none" strike="noStrike" kern="100" baseline="0" dirty="0">
                <a:solidFill>
                  <a:srgbClr val="000000"/>
                </a:solidFill>
                <a:ea typeface="DengXian Light" panose="02010600030101010101" pitchFamily="2" charset="-122"/>
              </a:rPr>
              <a:t>: While method overriding allows customization, it's essential to maintain a consistent interface and behaviour, ensuring derived classes adhere to the principles of the base class.</a:t>
            </a:r>
          </a:p>
          <a:p>
            <a:pPr marR="0" lvl="0" rtl="0"/>
            <a:r>
              <a:rPr lang="en-GB" altLang="zh-CN" sz="1600" b="1" i="0" u="none" strike="noStrike" kern="100" baseline="0" dirty="0">
                <a:solidFill>
                  <a:srgbClr val="000000"/>
                </a:solidFill>
                <a:ea typeface="DengXian Light" panose="02010600030101010101" pitchFamily="2" charset="-122"/>
              </a:rPr>
              <a:t>Document Overrides: </a:t>
            </a:r>
            <a:r>
              <a:rPr lang="en-GB" altLang="zh-CN" sz="1600" b="0" i="0" u="none" strike="noStrike" kern="100" baseline="0" dirty="0">
                <a:solidFill>
                  <a:srgbClr val="000000"/>
                </a:solidFill>
                <a:ea typeface="DengXian Light" panose="02010600030101010101" pitchFamily="2" charset="-122"/>
              </a:rPr>
              <a:t>Clearly document when a method is intentionally overridden. Describe the changes and the reason for the modification.</a:t>
            </a:r>
          </a:p>
          <a:p>
            <a:pPr marR="0" lvl="0" rtl="0"/>
            <a:r>
              <a:rPr lang="en-GB" altLang="zh-CN" sz="1600" b="1" i="0" u="none" strike="noStrike" kern="100" baseline="0" dirty="0">
                <a:solidFill>
                  <a:srgbClr val="000000"/>
                </a:solidFill>
                <a:ea typeface="DengXian Light" panose="02010600030101010101" pitchFamily="2" charset="-122"/>
              </a:rPr>
              <a:t>Test Thoroughly: </a:t>
            </a:r>
            <a:r>
              <a:rPr lang="en-GB" altLang="zh-CN" sz="1600" b="0" i="0" u="none" strike="noStrike" kern="100" baseline="0" dirty="0">
                <a:solidFill>
                  <a:srgbClr val="000000"/>
                </a:solidFill>
                <a:ea typeface="DengXian Light" panose="02010600030101010101" pitchFamily="2" charset="-122"/>
              </a:rPr>
              <a:t>Make sure to thoroughly test the overridden methods to ensure they function as expected, taking into account both the parent and child class's specific behaviours.</a:t>
            </a:r>
          </a:p>
        </p:txBody>
      </p:sp>
      <p:sp>
        <p:nvSpPr>
          <p:cNvPr id="4" name="Slide Number Placeholder 3">
            <a:extLst>
              <a:ext uri="{FF2B5EF4-FFF2-40B4-BE49-F238E27FC236}">
                <a16:creationId xmlns:a16="http://schemas.microsoft.com/office/drawing/2014/main" id="{8821C873-0EED-C4C2-6B6C-3FAB2E68DA0B}"/>
              </a:ext>
            </a:extLst>
          </p:cNvPr>
          <p:cNvSpPr>
            <a:spLocks noGrp="1"/>
          </p:cNvSpPr>
          <p:nvPr>
            <p:ph type="sldNum" sz="quarter" idx="12"/>
          </p:nvPr>
        </p:nvSpPr>
        <p:spPr/>
        <p:txBody>
          <a:bodyPr/>
          <a:lstStyle/>
          <a:p>
            <a:fld id="{1AE971F0-0CD2-4C47-8087-EBCE9716EA84}" type="slidenum">
              <a:rPr lang="en-GB" smtClean="0"/>
              <a:pPr/>
              <a:t>54</a:t>
            </a:fld>
            <a:endParaRPr lang="en-GB" dirty="0"/>
          </a:p>
        </p:txBody>
      </p:sp>
    </p:spTree>
    <p:extLst>
      <p:ext uri="{BB962C8B-B14F-4D97-AF65-F5344CB8AC3E}">
        <p14:creationId xmlns:p14="http://schemas.microsoft.com/office/powerpoint/2010/main" val="2839171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EF9956-030C-E258-93CC-7CCE525BF573}"/>
              </a:ext>
            </a:extLst>
          </p:cNvPr>
          <p:cNvSpPr>
            <a:spLocks noGrp="1"/>
          </p:cNvSpPr>
          <p:nvPr>
            <p:ph type="title"/>
          </p:nvPr>
        </p:nvSpPr>
        <p:spPr/>
        <p:txBody>
          <a:bodyPr/>
          <a:lstStyle/>
          <a:p>
            <a:r>
              <a:rPr lang="en-GB" dirty="0"/>
              <a:t>True or False?</a:t>
            </a:r>
          </a:p>
        </p:txBody>
      </p:sp>
      <p:sp>
        <p:nvSpPr>
          <p:cNvPr id="4" name="Slide Number Placeholder 3">
            <a:extLst>
              <a:ext uri="{FF2B5EF4-FFF2-40B4-BE49-F238E27FC236}">
                <a16:creationId xmlns:a16="http://schemas.microsoft.com/office/drawing/2014/main" id="{8C5F760B-EBEE-0724-3E9A-966D8B14AA7E}"/>
              </a:ext>
            </a:extLst>
          </p:cNvPr>
          <p:cNvSpPr>
            <a:spLocks noGrp="1"/>
          </p:cNvSpPr>
          <p:nvPr>
            <p:ph type="sldNum" sz="quarter" idx="12"/>
          </p:nvPr>
        </p:nvSpPr>
        <p:spPr/>
        <p:txBody>
          <a:bodyPr/>
          <a:lstStyle/>
          <a:p>
            <a:fld id="{1AE971F0-0CD2-4C47-8087-EBCE9716EA84}" type="slidenum">
              <a:rPr lang="en-GB" smtClean="0"/>
              <a:pPr/>
              <a:t>55</a:t>
            </a:fld>
            <a:endParaRPr lang="en-GB" dirty="0"/>
          </a:p>
        </p:txBody>
      </p:sp>
      <p:sp>
        <p:nvSpPr>
          <p:cNvPr id="6" name="Text Placeholder 5">
            <a:extLst>
              <a:ext uri="{FF2B5EF4-FFF2-40B4-BE49-F238E27FC236}">
                <a16:creationId xmlns:a16="http://schemas.microsoft.com/office/drawing/2014/main" id="{DA8D9679-1FF9-2D5F-8910-DDC29CB1D999}"/>
              </a:ext>
            </a:extLst>
          </p:cNvPr>
          <p:cNvSpPr>
            <a:spLocks noGrp="1"/>
          </p:cNvSpPr>
          <p:nvPr>
            <p:ph type="body" sz="quarter" idx="13"/>
          </p:nvPr>
        </p:nvSpPr>
        <p:spPr/>
        <p:txBody>
          <a:bodyPr/>
          <a:lstStyle/>
          <a:p>
            <a:pPr marL="0" indent="0">
              <a:buNone/>
            </a:pPr>
            <a:r>
              <a:rPr lang="en-GB" dirty="0"/>
              <a:t>Inheritance allows a class to inherit attributes and methods from another class, creating a parent-child relationship between the classes.</a:t>
            </a:r>
          </a:p>
        </p:txBody>
      </p:sp>
    </p:spTree>
    <p:extLst>
      <p:ext uri="{BB962C8B-B14F-4D97-AF65-F5344CB8AC3E}">
        <p14:creationId xmlns:p14="http://schemas.microsoft.com/office/powerpoint/2010/main" val="155876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6F5DFA-E217-CECD-3E64-FAA55AB993EF}"/>
              </a:ext>
            </a:extLst>
          </p:cNvPr>
          <p:cNvSpPr>
            <a:spLocks noGrp="1"/>
          </p:cNvSpPr>
          <p:nvPr>
            <p:ph type="title"/>
          </p:nvPr>
        </p:nvSpPr>
        <p:spPr/>
        <p:txBody>
          <a:bodyPr/>
          <a:lstStyle/>
          <a:p>
            <a:r>
              <a:rPr lang="en-GB" dirty="0"/>
              <a:t>Access Modifier Protected</a:t>
            </a:r>
          </a:p>
        </p:txBody>
      </p:sp>
      <p:sp>
        <p:nvSpPr>
          <p:cNvPr id="9" name="Content Placeholder 8">
            <a:extLst>
              <a:ext uri="{FF2B5EF4-FFF2-40B4-BE49-F238E27FC236}">
                <a16:creationId xmlns:a16="http://schemas.microsoft.com/office/drawing/2014/main" id="{D5685C5E-A4A7-1116-DAB9-82F1A951947A}"/>
              </a:ext>
            </a:extLst>
          </p:cNvPr>
          <p:cNvSpPr>
            <a:spLocks noGrp="1"/>
          </p:cNvSpPr>
          <p:nvPr>
            <p:ph idx="1"/>
          </p:nvPr>
        </p:nvSpPr>
        <p:spPr/>
        <p:txBody>
          <a:bodyPr>
            <a:normAutofit fontScale="55000" lnSpcReduction="20000"/>
          </a:bodyPr>
          <a:lstStyle/>
          <a:p>
            <a:pPr algn="l">
              <a:buFont typeface="Arial" panose="020B0604020202020204" pitchFamily="34" charset="0"/>
              <a:buChar char="•"/>
            </a:pPr>
            <a:r>
              <a:rPr lang="en-GB" b="1" i="0" dirty="0">
                <a:solidFill>
                  <a:srgbClr val="374151"/>
                </a:solidFill>
                <a:effectLst/>
              </a:rPr>
              <a:t>Limited Accessibility</a:t>
            </a:r>
            <a:r>
              <a:rPr lang="en-GB" b="0" i="0" dirty="0">
                <a:solidFill>
                  <a:srgbClr val="374151"/>
                </a:solidFill>
                <a:effectLst/>
              </a:rPr>
              <a:t>: Protected members are intended to be used within the class itself and its subclasses. They are not accessible from outside the class.</a:t>
            </a:r>
          </a:p>
          <a:p>
            <a:pPr algn="l">
              <a:buFont typeface="Arial" panose="020B0604020202020204" pitchFamily="34" charset="0"/>
              <a:buChar char="•"/>
            </a:pPr>
            <a:r>
              <a:rPr lang="en-GB" b="1" i="0" dirty="0">
                <a:solidFill>
                  <a:srgbClr val="374151"/>
                </a:solidFill>
                <a:effectLst/>
              </a:rPr>
              <a:t>Conventional Protection</a:t>
            </a:r>
            <a:r>
              <a:rPr lang="en-GB" b="0" i="0" dirty="0">
                <a:solidFill>
                  <a:srgbClr val="374151"/>
                </a:solidFill>
                <a:effectLst/>
              </a:rPr>
              <a:t>: The protection level is a convention rather than a strict access control. The Python interpreter doesn't restrict access; it's up to the developer to respect this convention.</a:t>
            </a:r>
          </a:p>
          <a:p>
            <a:pPr algn="l">
              <a:buFont typeface="Arial" panose="020B0604020202020204" pitchFamily="34" charset="0"/>
              <a:buChar char="•"/>
            </a:pPr>
            <a:r>
              <a:rPr lang="en-GB" b="1" i="0" dirty="0">
                <a:solidFill>
                  <a:srgbClr val="374151"/>
                </a:solidFill>
                <a:effectLst/>
              </a:rPr>
              <a:t>Single Underscore Prefix</a:t>
            </a:r>
            <a:r>
              <a:rPr lang="en-GB" b="0" i="0" dirty="0">
                <a:solidFill>
                  <a:srgbClr val="374151"/>
                </a:solidFill>
                <a:effectLst/>
              </a:rPr>
              <a:t>: A protected member is typically named with a single underscore prefix, such as _variable or _method.</a:t>
            </a:r>
          </a:p>
          <a:p>
            <a:pPr algn="l">
              <a:buFont typeface="Arial" panose="020B0604020202020204" pitchFamily="34" charset="0"/>
              <a:buChar char="•"/>
            </a:pPr>
            <a:r>
              <a:rPr lang="en-GB" b="1" i="0" dirty="0">
                <a:solidFill>
                  <a:srgbClr val="374151"/>
                </a:solidFill>
                <a:effectLst/>
              </a:rPr>
              <a:t>Intended for Subclasses</a:t>
            </a:r>
            <a:r>
              <a:rPr lang="en-GB" b="0" i="0" dirty="0">
                <a:solidFill>
                  <a:srgbClr val="374151"/>
                </a:solidFill>
                <a:effectLst/>
              </a:rPr>
              <a:t>: The primary use of protected members is to provide a way for subclasses to access and manipulate inherited attributes and methods.</a:t>
            </a:r>
          </a:p>
          <a:p>
            <a:pPr algn="l">
              <a:buFont typeface="Arial" panose="020B0604020202020204" pitchFamily="34" charset="0"/>
              <a:buChar char="•"/>
            </a:pPr>
            <a:r>
              <a:rPr lang="en-GB" b="1" i="0" dirty="0">
                <a:solidFill>
                  <a:srgbClr val="374151"/>
                </a:solidFill>
                <a:effectLst/>
              </a:rPr>
              <a:t>Code Organization</a:t>
            </a:r>
            <a:r>
              <a:rPr lang="en-GB" b="0" i="0" dirty="0">
                <a:solidFill>
                  <a:srgbClr val="374151"/>
                </a:solidFill>
                <a:effectLst/>
              </a:rPr>
              <a:t>: It helps to maintain the integrity and encapsulation of a class, indicating which parts are intended to be used and which should be treated as internal details.</a:t>
            </a:r>
          </a:p>
          <a:p>
            <a:pPr algn="l">
              <a:buFont typeface="Arial" panose="020B0604020202020204" pitchFamily="34" charset="0"/>
              <a:buChar char="•"/>
            </a:pPr>
            <a:r>
              <a:rPr lang="en-GB" b="1" i="0" dirty="0">
                <a:solidFill>
                  <a:srgbClr val="374151"/>
                </a:solidFill>
                <a:effectLst/>
              </a:rPr>
              <a:t>Communication to Developers</a:t>
            </a:r>
            <a:r>
              <a:rPr lang="en-GB" b="0" i="0" dirty="0">
                <a:solidFill>
                  <a:srgbClr val="374151"/>
                </a:solidFill>
                <a:effectLst/>
              </a:rPr>
              <a:t>: It's a way to signal to other developers working with the class that these members are not part of the public interface and should be used with caution.</a:t>
            </a:r>
          </a:p>
        </p:txBody>
      </p:sp>
      <p:sp>
        <p:nvSpPr>
          <p:cNvPr id="7" name="Slide Number Placeholder 6">
            <a:extLst>
              <a:ext uri="{FF2B5EF4-FFF2-40B4-BE49-F238E27FC236}">
                <a16:creationId xmlns:a16="http://schemas.microsoft.com/office/drawing/2014/main" id="{AA3D9609-1EAF-2D69-9435-B13302B7A835}"/>
              </a:ext>
            </a:extLst>
          </p:cNvPr>
          <p:cNvSpPr>
            <a:spLocks noGrp="1"/>
          </p:cNvSpPr>
          <p:nvPr>
            <p:ph type="sldNum" sz="quarter" idx="12"/>
          </p:nvPr>
        </p:nvSpPr>
        <p:spPr/>
        <p:txBody>
          <a:bodyPr/>
          <a:lstStyle/>
          <a:p>
            <a:fld id="{1AE971F0-0CD2-4C47-8087-EBCE9716EA84}" type="slidenum">
              <a:rPr lang="en-GB" smtClean="0"/>
              <a:t>56</a:t>
            </a:fld>
            <a:endParaRPr lang="en-GB"/>
          </a:p>
        </p:txBody>
      </p:sp>
    </p:spTree>
    <p:extLst>
      <p:ext uri="{BB962C8B-B14F-4D97-AF65-F5344CB8AC3E}">
        <p14:creationId xmlns:p14="http://schemas.microsoft.com/office/powerpoint/2010/main" val="2757085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12BCB-9B57-BC68-0A3E-4C672CC1DDA3}"/>
              </a:ext>
            </a:extLst>
          </p:cNvPr>
          <p:cNvSpPr>
            <a:spLocks noGrp="1"/>
          </p:cNvSpPr>
          <p:nvPr>
            <p:ph type="title"/>
          </p:nvPr>
        </p:nvSpPr>
        <p:spPr/>
        <p:txBody>
          <a:bodyPr/>
          <a:lstStyle/>
          <a:p>
            <a:r>
              <a:rPr lang="en-GB" dirty="0"/>
              <a:t>Python Example: Protected Access Modifier</a:t>
            </a:r>
          </a:p>
        </p:txBody>
      </p:sp>
      <p:sp>
        <p:nvSpPr>
          <p:cNvPr id="11" name="Text Placeholder 10">
            <a:extLst>
              <a:ext uri="{FF2B5EF4-FFF2-40B4-BE49-F238E27FC236}">
                <a16:creationId xmlns:a16="http://schemas.microsoft.com/office/drawing/2014/main" id="{C34EE1CF-2FF8-9BB3-06E3-71150EB7B021}"/>
              </a:ext>
            </a:extLst>
          </p:cNvPr>
          <p:cNvSpPr>
            <a:spLocks noGrp="1"/>
          </p:cNvSpPr>
          <p:nvPr>
            <p:ph type="body" idx="1"/>
          </p:nvPr>
        </p:nvSpPr>
        <p:spPr/>
        <p:txBody>
          <a:bodyPr/>
          <a:lstStyle/>
          <a:p>
            <a:r>
              <a:rPr lang="en-GB" dirty="0"/>
              <a:t>Python Classes</a:t>
            </a:r>
          </a:p>
        </p:txBody>
      </p:sp>
      <p:sp>
        <p:nvSpPr>
          <p:cNvPr id="9" name="Content Placeholder 8">
            <a:extLst>
              <a:ext uri="{FF2B5EF4-FFF2-40B4-BE49-F238E27FC236}">
                <a16:creationId xmlns:a16="http://schemas.microsoft.com/office/drawing/2014/main" id="{E05B2183-EF28-DE90-7011-AE24A31B1FFC}"/>
              </a:ext>
            </a:extLst>
          </p:cNvPr>
          <p:cNvSpPr>
            <a:spLocks noGrp="1"/>
          </p:cNvSpPr>
          <p:nvPr>
            <p:ph sz="half" idx="2"/>
          </p:nvPr>
        </p:nvSpPr>
        <p:spPr>
          <a:ln>
            <a:solidFill>
              <a:schemeClr val="accent1"/>
            </a:solidFill>
          </a:ln>
        </p:spPr>
        <p:txBody>
          <a:bodyPr>
            <a:noAutofit/>
          </a:bodyPr>
          <a:lstStyle/>
          <a:p>
            <a:pPr marL="0" indent="0">
              <a:buNone/>
            </a:pPr>
            <a:r>
              <a:rPr lang="en-GB" sz="1000" dirty="0">
                <a:solidFill>
                  <a:srgbClr val="0033B3"/>
                </a:solidFill>
                <a:effectLst/>
                <a:latin typeface="Consolas" panose="020B0609020204030204" pitchFamily="49" charset="0"/>
                <a:cs typeface="Consolas" panose="020B0609020204030204" pitchFamily="49" charset="0"/>
              </a:rPr>
              <a:t>class </a:t>
            </a:r>
            <a:r>
              <a:rPr lang="en-GB" sz="1000" dirty="0">
                <a:solidFill>
                  <a:srgbClr val="000000"/>
                </a:solidFill>
                <a:effectLst/>
                <a:latin typeface="Consolas" panose="020B0609020204030204" pitchFamily="49" charset="0"/>
                <a:cs typeface="Consolas" panose="020B0609020204030204" pitchFamily="49" charset="0"/>
              </a:rPr>
              <a:t>Vehicle</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err="1">
                <a:solidFill>
                  <a:srgbClr val="B200B2"/>
                </a:solidFill>
                <a:effectLst/>
                <a:latin typeface="Consolas" panose="020B0609020204030204" pitchFamily="49" charset="0"/>
                <a:cs typeface="Consolas" panose="020B0609020204030204" pitchFamily="49" charset="0"/>
              </a:rPr>
              <a:t>init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._wheels</a:t>
            </a:r>
            <a:r>
              <a:rPr lang="en-GB" sz="1000" dirty="0">
                <a:solidFill>
                  <a:srgbClr val="080808"/>
                </a:solidFill>
                <a:effectLst/>
                <a:latin typeface="Consolas" panose="020B0609020204030204" pitchFamily="49" charset="0"/>
                <a:cs typeface="Consolas" panose="020B0609020204030204" pitchFamily="49" charset="0"/>
              </a:rPr>
              <a:t> = </a:t>
            </a:r>
            <a:r>
              <a:rPr lang="en-GB" sz="1000" dirty="0">
                <a:solidFill>
                  <a:srgbClr val="1750EB"/>
                </a:solidFill>
                <a:effectLst/>
                <a:latin typeface="Consolas" panose="020B0609020204030204" pitchFamily="49" charset="0"/>
                <a:cs typeface="Consolas" panose="020B0609020204030204" pitchFamily="49" charset="0"/>
              </a:rPr>
              <a:t>4</a:t>
            </a:r>
            <a:br>
              <a:rPr lang="en-GB" sz="1000" dirty="0">
                <a:solidFill>
                  <a:srgbClr val="1750EB"/>
                </a:solidFill>
                <a:effectLst/>
                <a:latin typeface="Consolas" panose="020B0609020204030204" pitchFamily="49" charset="0"/>
                <a:cs typeface="Consolas" panose="020B0609020204030204" pitchFamily="49" charset="0"/>
              </a:rPr>
            </a:br>
            <a:br>
              <a:rPr lang="en-GB" sz="1000" dirty="0">
                <a:solidFill>
                  <a:srgbClr val="1750EB"/>
                </a:solidFill>
                <a:effectLst/>
                <a:latin typeface="Consolas" panose="020B0609020204030204" pitchFamily="49" charset="0"/>
                <a:cs typeface="Consolas" panose="020B0609020204030204" pitchFamily="49" charset="0"/>
              </a:rPr>
            </a:br>
            <a:r>
              <a:rPr lang="en-GB" sz="1000" dirty="0">
                <a:solidFill>
                  <a:srgbClr val="1750EB"/>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00627A"/>
                </a:solidFill>
                <a:effectLst/>
                <a:latin typeface="Consolas" panose="020B0609020204030204" pitchFamily="49" charset="0"/>
                <a:cs typeface="Consolas" panose="020B0609020204030204" pitchFamily="49" charset="0"/>
              </a:rPr>
              <a:t>describe</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return </a:t>
            </a:r>
            <a:r>
              <a:rPr lang="en-GB" sz="1000" dirty="0">
                <a:solidFill>
                  <a:srgbClr val="067D17"/>
                </a:solidFill>
                <a:effectLst/>
                <a:latin typeface="Consolas" panose="020B0609020204030204" pitchFamily="49" charset="0"/>
                <a:cs typeface="Consolas" panose="020B0609020204030204" pitchFamily="49" charset="0"/>
              </a:rPr>
              <a:t>"This is a vehicle."</a:t>
            </a:r>
            <a:br>
              <a:rPr lang="en-GB" sz="1000" dirty="0">
                <a:solidFill>
                  <a:srgbClr val="067D17"/>
                </a:solidFill>
                <a:effectLst/>
                <a:latin typeface="Consolas" panose="020B0609020204030204" pitchFamily="49" charset="0"/>
                <a:cs typeface="Consolas" panose="020B0609020204030204" pitchFamily="49" charset="0"/>
              </a:rPr>
            </a:br>
            <a:br>
              <a:rPr lang="en-GB" sz="1000" dirty="0">
                <a:solidFill>
                  <a:srgbClr val="067D17"/>
                </a:solidFill>
                <a:effectLst/>
                <a:latin typeface="Consolas" panose="020B0609020204030204" pitchFamily="49" charset="0"/>
                <a:cs typeface="Consolas" panose="020B0609020204030204" pitchFamily="49" charset="0"/>
              </a:rPr>
            </a:br>
            <a:r>
              <a:rPr lang="en-GB" sz="1000" dirty="0">
                <a:solidFill>
                  <a:srgbClr val="0033B3"/>
                </a:solidFill>
                <a:effectLst/>
                <a:latin typeface="Consolas" panose="020B0609020204030204" pitchFamily="49" charset="0"/>
                <a:cs typeface="Consolas" panose="020B0609020204030204" pitchFamily="49" charset="0"/>
              </a:rPr>
              <a:t>class </a:t>
            </a:r>
            <a:r>
              <a:rPr lang="en-GB" sz="1000" dirty="0">
                <a:solidFill>
                  <a:srgbClr val="000000"/>
                </a:solidFill>
                <a:effectLst/>
                <a:latin typeface="Consolas" panose="020B0609020204030204" pitchFamily="49" charset="0"/>
                <a:cs typeface="Consolas" panose="020B0609020204030204" pitchFamily="49" charset="0"/>
              </a:rPr>
              <a:t>Car</a:t>
            </a:r>
            <a:r>
              <a:rPr lang="en-GB" sz="1000" dirty="0">
                <a:solidFill>
                  <a:srgbClr val="080808"/>
                </a:solidFill>
                <a:effectLst/>
                <a:latin typeface="Consolas" panose="020B0609020204030204" pitchFamily="49" charset="0"/>
                <a:cs typeface="Consolas" panose="020B0609020204030204" pitchFamily="49" charset="0"/>
              </a:rPr>
              <a:t>(Vehicle):</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err="1">
                <a:solidFill>
                  <a:srgbClr val="B200B2"/>
                </a:solidFill>
                <a:effectLst/>
                <a:latin typeface="Consolas" panose="020B0609020204030204" pitchFamily="49" charset="0"/>
                <a:cs typeface="Consolas" panose="020B0609020204030204" pitchFamily="49" charset="0"/>
              </a:rPr>
              <a:t>init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 brand):</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0080"/>
                </a:solidFill>
                <a:effectLst/>
                <a:latin typeface="Consolas" panose="020B0609020204030204" pitchFamily="49" charset="0"/>
                <a:cs typeface="Consolas" panose="020B0609020204030204" pitchFamily="49" charset="0"/>
              </a:rPr>
              <a:t>super</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err="1">
                <a:solidFill>
                  <a:srgbClr val="B200B2"/>
                </a:solidFill>
                <a:effectLst/>
                <a:latin typeface="Consolas" panose="020B0609020204030204" pitchFamily="49" charset="0"/>
                <a:cs typeface="Consolas" panose="020B0609020204030204" pitchFamily="49" charset="0"/>
              </a:rPr>
              <a:t>init</a:t>
            </a:r>
            <a:r>
              <a:rPr lang="en-GB" sz="1000" dirty="0">
                <a:solidFill>
                  <a:srgbClr val="B200B2"/>
                </a:solidFill>
                <a:effectLst/>
                <a:latin typeface="Consolas" panose="020B0609020204030204" pitchFamily="49" charset="0"/>
                <a:cs typeface="Consolas" panose="020B0609020204030204" pitchFamily="49" charset="0"/>
              </a:rPr>
              <a:t>__</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.__brand</a:t>
            </a:r>
            <a:r>
              <a:rPr lang="en-GB" sz="1000" dirty="0">
                <a:solidFill>
                  <a:srgbClr val="080808"/>
                </a:solidFill>
                <a:effectLst/>
                <a:latin typeface="Consolas" panose="020B0609020204030204" pitchFamily="49" charset="0"/>
                <a:cs typeface="Consolas" panose="020B0609020204030204" pitchFamily="49" charset="0"/>
              </a:rPr>
              <a:t> = brand</a:t>
            </a:r>
            <a:br>
              <a:rPr lang="en-GB" sz="1000" dirty="0">
                <a:solidFill>
                  <a:srgbClr val="080808"/>
                </a:solidFill>
                <a:effectLst/>
                <a:latin typeface="Consolas" panose="020B0609020204030204" pitchFamily="49" charset="0"/>
                <a:cs typeface="Consolas" panose="020B0609020204030204" pitchFamily="49" charset="0"/>
              </a:rPr>
            </a:b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def </a:t>
            </a:r>
            <a:r>
              <a:rPr lang="en-GB" sz="1000" dirty="0">
                <a:solidFill>
                  <a:srgbClr val="00627A"/>
                </a:solidFill>
                <a:effectLst/>
                <a:latin typeface="Consolas" panose="020B0609020204030204" pitchFamily="49" charset="0"/>
                <a:cs typeface="Consolas" panose="020B0609020204030204" pitchFamily="49" charset="0"/>
              </a:rPr>
              <a:t>describe</a:t>
            </a:r>
            <a:r>
              <a:rPr lang="en-GB" sz="1000" dirty="0">
                <a:solidFill>
                  <a:srgbClr val="080808"/>
                </a:solidFill>
                <a:effectLst/>
                <a:latin typeface="Consolas" panose="020B0609020204030204" pitchFamily="49" charset="0"/>
                <a:cs typeface="Consolas" panose="020B0609020204030204" pitchFamily="49" charset="0"/>
              </a:rPr>
              <a:t>(</a:t>
            </a:r>
            <a:r>
              <a:rPr lang="en-GB" sz="1000" dirty="0">
                <a:solidFill>
                  <a:srgbClr val="94558D"/>
                </a:solidFill>
                <a:effectLst/>
                <a:latin typeface="Consolas" panose="020B0609020204030204" pitchFamily="49" charset="0"/>
                <a:cs typeface="Consolas" panose="020B0609020204030204" pitchFamily="49" charset="0"/>
              </a:rPr>
              <a:t>self</a:t>
            </a:r>
            <a:r>
              <a:rPr lang="en-GB" sz="1000" dirty="0">
                <a:solidFill>
                  <a:srgbClr val="080808"/>
                </a:solidFill>
                <a:effectLst/>
                <a:latin typeface="Consolas" panose="020B0609020204030204" pitchFamily="49" charset="0"/>
                <a:cs typeface="Consolas" panose="020B0609020204030204" pitchFamily="49" charset="0"/>
              </a:rPr>
              <a:t>):</a:t>
            </a:r>
            <a:br>
              <a:rPr lang="en-GB" sz="1000" dirty="0">
                <a:solidFill>
                  <a:srgbClr val="080808"/>
                </a:solidFill>
                <a:effectLst/>
                <a:latin typeface="Consolas" panose="020B0609020204030204" pitchFamily="49" charset="0"/>
                <a:cs typeface="Consolas" panose="020B0609020204030204" pitchFamily="49" charset="0"/>
              </a:rPr>
            </a:br>
            <a:r>
              <a:rPr lang="en-GB" sz="1000" dirty="0">
                <a:solidFill>
                  <a:srgbClr val="080808"/>
                </a:solidFill>
                <a:effectLst/>
                <a:latin typeface="Consolas" panose="020B0609020204030204" pitchFamily="49" charset="0"/>
                <a:cs typeface="Consolas" panose="020B0609020204030204" pitchFamily="49" charset="0"/>
              </a:rPr>
              <a:t>        </a:t>
            </a:r>
            <a:r>
              <a:rPr lang="en-GB" sz="1000" dirty="0">
                <a:solidFill>
                  <a:srgbClr val="0033B3"/>
                </a:solidFill>
                <a:effectLst/>
                <a:latin typeface="Consolas" panose="020B0609020204030204" pitchFamily="49" charset="0"/>
                <a:cs typeface="Consolas" panose="020B0609020204030204" pitchFamily="49" charset="0"/>
              </a:rPr>
              <a:t>return </a:t>
            </a:r>
            <a:r>
              <a:rPr lang="en-GB" sz="1000" dirty="0" err="1">
                <a:solidFill>
                  <a:srgbClr val="067D17"/>
                </a:solidFill>
                <a:effectLst/>
                <a:latin typeface="Consolas" panose="020B0609020204030204" pitchFamily="49" charset="0"/>
                <a:cs typeface="Consolas" panose="020B0609020204030204" pitchFamily="49" charset="0"/>
              </a:rPr>
              <a:t>f"This</a:t>
            </a:r>
            <a:r>
              <a:rPr lang="en-GB" sz="1000" dirty="0">
                <a:solidFill>
                  <a:srgbClr val="067D17"/>
                </a:solidFill>
                <a:effectLst/>
                <a:latin typeface="Consolas" panose="020B0609020204030204" pitchFamily="49" charset="0"/>
                <a:cs typeface="Consolas" panose="020B0609020204030204" pitchFamily="49" charset="0"/>
              </a:rPr>
              <a:t> is a </a:t>
            </a:r>
            <a:r>
              <a:rPr lang="en-GB" sz="1000" dirty="0">
                <a:solidFill>
                  <a:srgbClr val="0037A6"/>
                </a:solidFill>
                <a:effectLst/>
                <a:latin typeface="Consolas" panose="020B0609020204030204" pitchFamily="49" charset="0"/>
                <a:cs typeface="Consolas" panose="020B0609020204030204" pitchFamily="49" charset="0"/>
              </a:rPr>
              <a:t>{</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.__brand</a:t>
            </a:r>
            <a:r>
              <a:rPr lang="en-GB" sz="1000" dirty="0">
                <a:solidFill>
                  <a:srgbClr val="0037A6"/>
                </a:solidFill>
                <a:effectLst/>
                <a:latin typeface="Consolas" panose="020B0609020204030204" pitchFamily="49" charset="0"/>
                <a:cs typeface="Consolas" panose="020B0609020204030204" pitchFamily="49" charset="0"/>
              </a:rPr>
              <a:t>}</a:t>
            </a:r>
            <a:r>
              <a:rPr lang="en-GB" sz="1000" dirty="0">
                <a:solidFill>
                  <a:srgbClr val="067D17"/>
                </a:solidFill>
                <a:effectLst/>
                <a:latin typeface="Consolas" panose="020B0609020204030204" pitchFamily="49" charset="0"/>
                <a:cs typeface="Consolas" panose="020B0609020204030204" pitchFamily="49" charset="0"/>
              </a:rPr>
              <a:t> and has “</a:t>
            </a:r>
          </a:p>
          <a:p>
            <a:pPr marL="0" indent="0">
              <a:buNone/>
            </a:pPr>
            <a:r>
              <a:rPr lang="en-GB" sz="1000" dirty="0">
                <a:solidFill>
                  <a:srgbClr val="067D17"/>
                </a:solidFill>
                <a:latin typeface="Consolas" panose="020B0609020204030204" pitchFamily="49" charset="0"/>
                <a:cs typeface="Consolas" panose="020B0609020204030204" pitchFamily="49" charset="0"/>
              </a:rPr>
              <a:t>	  f”</a:t>
            </a:r>
            <a:r>
              <a:rPr lang="en-GB" sz="1000" dirty="0">
                <a:solidFill>
                  <a:srgbClr val="0037A6"/>
                </a:solidFill>
                <a:effectLst/>
                <a:latin typeface="Consolas" panose="020B0609020204030204" pitchFamily="49" charset="0"/>
                <a:cs typeface="Consolas" panose="020B0609020204030204" pitchFamily="49" charset="0"/>
              </a:rPr>
              <a:t>{</a:t>
            </a:r>
            <a:r>
              <a:rPr lang="en-GB" sz="1000" dirty="0" err="1">
                <a:solidFill>
                  <a:srgbClr val="94558D"/>
                </a:solidFill>
                <a:effectLst/>
                <a:latin typeface="Consolas" panose="020B0609020204030204" pitchFamily="49" charset="0"/>
                <a:cs typeface="Consolas" panose="020B0609020204030204" pitchFamily="49" charset="0"/>
              </a:rPr>
              <a:t>self</a:t>
            </a:r>
            <a:r>
              <a:rPr lang="en-GB" sz="1000" dirty="0" err="1">
                <a:solidFill>
                  <a:srgbClr val="080808"/>
                </a:solidFill>
                <a:effectLst/>
                <a:latin typeface="Consolas" panose="020B0609020204030204" pitchFamily="49" charset="0"/>
                <a:cs typeface="Consolas" panose="020B0609020204030204" pitchFamily="49" charset="0"/>
              </a:rPr>
              <a:t>._wheels</a:t>
            </a:r>
            <a:r>
              <a:rPr lang="en-GB" sz="1000" dirty="0">
                <a:solidFill>
                  <a:srgbClr val="0037A6"/>
                </a:solidFill>
                <a:effectLst/>
                <a:latin typeface="Consolas" panose="020B0609020204030204" pitchFamily="49" charset="0"/>
                <a:cs typeface="Consolas" panose="020B0609020204030204" pitchFamily="49" charset="0"/>
              </a:rPr>
              <a:t>}</a:t>
            </a:r>
            <a:r>
              <a:rPr lang="en-GB" sz="1000" dirty="0">
                <a:solidFill>
                  <a:srgbClr val="067D17"/>
                </a:solidFill>
                <a:effectLst/>
                <a:latin typeface="Consolas" panose="020B0609020204030204" pitchFamily="49" charset="0"/>
                <a:cs typeface="Consolas" panose="020B0609020204030204" pitchFamily="49" charset="0"/>
              </a:rPr>
              <a:t> wheels."</a:t>
            </a:r>
            <a:br>
              <a:rPr lang="en-GB" sz="1000" dirty="0">
                <a:solidFill>
                  <a:srgbClr val="067D17"/>
                </a:solidFill>
                <a:effectLst/>
                <a:latin typeface="Consolas" panose="020B0609020204030204" pitchFamily="49" charset="0"/>
                <a:cs typeface="Consolas" panose="020B0609020204030204" pitchFamily="49" charset="0"/>
              </a:rPr>
            </a:br>
            <a:br>
              <a:rPr lang="en-GB" sz="1000" dirty="0">
                <a:solidFill>
                  <a:srgbClr val="067D17"/>
                </a:solidFill>
                <a:effectLst/>
                <a:latin typeface="Consolas" panose="020B0609020204030204" pitchFamily="49" charset="0"/>
                <a:cs typeface="Consolas" panose="020B0609020204030204" pitchFamily="49" charset="0"/>
              </a:rPr>
            </a:br>
            <a:endParaRPr lang="en-GB" sz="1000" dirty="0">
              <a:solidFill>
                <a:srgbClr val="080808"/>
              </a:solidFill>
              <a:effectLst/>
              <a:latin typeface="Consolas" panose="020B0609020204030204" pitchFamily="49" charset="0"/>
              <a:cs typeface="Consolas" panose="020B0609020204030204" pitchFamily="49" charset="0"/>
            </a:endParaRPr>
          </a:p>
        </p:txBody>
      </p:sp>
      <p:sp>
        <p:nvSpPr>
          <p:cNvPr id="12" name="Text Placeholder 11">
            <a:extLst>
              <a:ext uri="{FF2B5EF4-FFF2-40B4-BE49-F238E27FC236}">
                <a16:creationId xmlns:a16="http://schemas.microsoft.com/office/drawing/2014/main" id="{FF5E03B2-DAF8-89B0-0F6F-84AE8F745A9F}"/>
              </a:ext>
            </a:extLst>
          </p:cNvPr>
          <p:cNvSpPr>
            <a:spLocks noGrp="1"/>
          </p:cNvSpPr>
          <p:nvPr>
            <p:ph type="body" sz="quarter" idx="3"/>
          </p:nvPr>
        </p:nvSpPr>
        <p:spPr/>
        <p:txBody>
          <a:bodyPr/>
          <a:lstStyle/>
          <a:p>
            <a:r>
              <a:rPr lang="en-GB" dirty="0"/>
              <a:t>Usage</a:t>
            </a:r>
          </a:p>
        </p:txBody>
      </p:sp>
      <p:sp>
        <p:nvSpPr>
          <p:cNvPr id="10" name="Content Placeholder 9">
            <a:extLst>
              <a:ext uri="{FF2B5EF4-FFF2-40B4-BE49-F238E27FC236}">
                <a16:creationId xmlns:a16="http://schemas.microsoft.com/office/drawing/2014/main" id="{AB54D669-6559-AEA5-B185-597C0AD5EBF3}"/>
              </a:ext>
            </a:extLst>
          </p:cNvPr>
          <p:cNvSpPr>
            <a:spLocks noGrp="1"/>
          </p:cNvSpPr>
          <p:nvPr>
            <p:ph sz="quarter" idx="4"/>
          </p:nvPr>
        </p:nvSpPr>
        <p:spPr>
          <a:xfrm>
            <a:off x="6172200" y="2505075"/>
            <a:ext cx="5183188" cy="923925"/>
          </a:xfrm>
          <a:ln>
            <a:solidFill>
              <a:schemeClr val="accent3"/>
            </a:solidFill>
          </a:ln>
        </p:spPr>
        <p:txBody>
          <a:bodyPr>
            <a:normAutofit/>
          </a:bodyPr>
          <a:lstStyle/>
          <a:p>
            <a:pPr marL="0" indent="0">
              <a:buNone/>
            </a:pPr>
            <a:r>
              <a:rPr lang="en-GB" sz="1400" dirty="0">
                <a:solidFill>
                  <a:srgbClr val="080808"/>
                </a:solidFill>
                <a:effectLst/>
                <a:latin typeface="Consolas" panose="020B0609020204030204" pitchFamily="49" charset="0"/>
                <a:cs typeface="Consolas" panose="020B0609020204030204" pitchFamily="49" charset="0"/>
              </a:rPr>
              <a:t>car = Car(</a:t>
            </a:r>
            <a:r>
              <a:rPr lang="en-GB" sz="1400" dirty="0">
                <a:solidFill>
                  <a:srgbClr val="067D17"/>
                </a:solidFill>
                <a:effectLst/>
                <a:latin typeface="Consolas" panose="020B0609020204030204" pitchFamily="49" charset="0"/>
                <a:cs typeface="Consolas" panose="020B0609020204030204" pitchFamily="49" charset="0"/>
              </a:rPr>
              <a:t>"Toyota"</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a:t>
            </a:r>
            <a:r>
              <a:rPr lang="en-GB" sz="1400" dirty="0" err="1">
                <a:solidFill>
                  <a:srgbClr val="080808"/>
                </a:solidFill>
                <a:effectLst/>
                <a:latin typeface="Consolas" panose="020B0609020204030204" pitchFamily="49" charset="0"/>
                <a:cs typeface="Consolas" panose="020B0609020204030204" pitchFamily="49" charset="0"/>
              </a:rPr>
              <a:t>car.describe</a:t>
            </a:r>
            <a:r>
              <a:rPr lang="en-GB" sz="1400" dirty="0">
                <a:solidFill>
                  <a:srgbClr val="080808"/>
                </a:solidFill>
                <a:effectLst/>
                <a:latin typeface="Consolas" panose="020B0609020204030204" pitchFamily="49" charset="0"/>
                <a:cs typeface="Consolas" panose="020B0609020204030204" pitchFamily="49" charset="0"/>
              </a:rPr>
              <a:t>())</a:t>
            </a:r>
          </a:p>
          <a:p>
            <a:endParaRPr lang="en-GB" sz="1400" dirty="0">
              <a:latin typeface="Consolas" panose="020B0609020204030204" pitchFamily="49" charset="0"/>
              <a:cs typeface="Consolas" panose="020B0609020204030204" pitchFamily="49" charset="0"/>
            </a:endParaRPr>
          </a:p>
        </p:txBody>
      </p:sp>
      <p:sp>
        <p:nvSpPr>
          <p:cNvPr id="7" name="Slide Number Placeholder 6">
            <a:extLst>
              <a:ext uri="{FF2B5EF4-FFF2-40B4-BE49-F238E27FC236}">
                <a16:creationId xmlns:a16="http://schemas.microsoft.com/office/drawing/2014/main" id="{44A8010A-F1FB-81DC-C0C0-9F9C5799D958}"/>
              </a:ext>
            </a:extLst>
          </p:cNvPr>
          <p:cNvSpPr>
            <a:spLocks noGrp="1"/>
          </p:cNvSpPr>
          <p:nvPr>
            <p:ph type="sldNum" sz="quarter" idx="12"/>
          </p:nvPr>
        </p:nvSpPr>
        <p:spPr/>
        <p:txBody>
          <a:bodyPr/>
          <a:lstStyle/>
          <a:p>
            <a:fld id="{1AE971F0-0CD2-4C47-8087-EBCE9716EA84}" type="slidenum">
              <a:rPr lang="en-GB" smtClean="0"/>
              <a:t>57</a:t>
            </a:fld>
            <a:endParaRPr lang="en-GB"/>
          </a:p>
        </p:txBody>
      </p:sp>
      <p:sp>
        <p:nvSpPr>
          <p:cNvPr id="13" name="Text Placeholder 11">
            <a:extLst>
              <a:ext uri="{FF2B5EF4-FFF2-40B4-BE49-F238E27FC236}">
                <a16:creationId xmlns:a16="http://schemas.microsoft.com/office/drawing/2014/main" id="{66DCD3BE-2BF6-167E-B36B-A9DC35E7556F}"/>
              </a:ext>
            </a:extLst>
          </p:cNvPr>
          <p:cNvSpPr txBox="1">
            <a:spLocks/>
          </p:cNvSpPr>
          <p:nvPr/>
        </p:nvSpPr>
        <p:spPr>
          <a:xfrm>
            <a:off x="6194427" y="3319462"/>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Output</a:t>
            </a:r>
          </a:p>
        </p:txBody>
      </p:sp>
      <p:sp>
        <p:nvSpPr>
          <p:cNvPr id="14" name="Content Placeholder 9">
            <a:extLst>
              <a:ext uri="{FF2B5EF4-FFF2-40B4-BE49-F238E27FC236}">
                <a16:creationId xmlns:a16="http://schemas.microsoft.com/office/drawing/2014/main" id="{24FE5958-DD56-644F-46E2-907D30BCB1D1}"/>
              </a:ext>
            </a:extLst>
          </p:cNvPr>
          <p:cNvSpPr txBox="1">
            <a:spLocks/>
          </p:cNvSpPr>
          <p:nvPr/>
        </p:nvSpPr>
        <p:spPr>
          <a:xfrm>
            <a:off x="6172200" y="4191221"/>
            <a:ext cx="5183188" cy="558729"/>
          </a:xfrm>
          <a:prstGeom prst="rect">
            <a:avLst/>
          </a:prstGeom>
          <a:ln>
            <a:solidFill>
              <a:schemeClr val="accent4"/>
            </a:solidFill>
          </a:ln>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solidFill>
                  <a:srgbClr val="080808"/>
                </a:solidFill>
                <a:latin typeface="Consolas" panose="020B0609020204030204" pitchFamily="49" charset="0"/>
                <a:cs typeface="Consolas" panose="020B0609020204030204" pitchFamily="49" charset="0"/>
              </a:rPr>
              <a:t>This is a Toyota and has 4 wheels.</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26981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79C824-69D5-BF7C-FCA9-E49EEB5ECA53}"/>
              </a:ext>
            </a:extLst>
          </p:cNvPr>
          <p:cNvSpPr>
            <a:spLocks noGrp="1"/>
          </p:cNvSpPr>
          <p:nvPr>
            <p:ph type="title"/>
          </p:nvPr>
        </p:nvSpPr>
        <p:spPr/>
        <p:txBody>
          <a:bodyPr/>
          <a:lstStyle/>
          <a:p>
            <a:r>
              <a:rPr lang="en-GB" dirty="0"/>
              <a:t>Single Inheritance</a:t>
            </a:r>
          </a:p>
        </p:txBody>
      </p:sp>
      <p:sp>
        <p:nvSpPr>
          <p:cNvPr id="9" name="Content Placeholder 8">
            <a:extLst>
              <a:ext uri="{FF2B5EF4-FFF2-40B4-BE49-F238E27FC236}">
                <a16:creationId xmlns:a16="http://schemas.microsoft.com/office/drawing/2014/main" id="{CE5742EA-E0DB-1FAB-1284-DD8EEA21B2C2}"/>
              </a:ext>
            </a:extLst>
          </p:cNvPr>
          <p:cNvSpPr>
            <a:spLocks noGrp="1"/>
          </p:cNvSpPr>
          <p:nvPr>
            <p:ph idx="1"/>
          </p:nvPr>
        </p:nvSpPr>
        <p:spPr/>
        <p:txBody>
          <a:bodyPr>
            <a:normAutofit fontScale="62500" lnSpcReduction="20000"/>
          </a:bodyPr>
          <a:lstStyle/>
          <a:p>
            <a:pPr marR="0" lvl="0" rtl="0"/>
            <a:r>
              <a:rPr lang="en-GB" altLang="zh-CN" b="0" i="0" u="none" strike="noStrike" kern="100" baseline="0" dirty="0">
                <a:solidFill>
                  <a:srgbClr val="000000"/>
                </a:solidFill>
                <a:ea typeface="DengXian Light" panose="02010600030101010101" pitchFamily="2" charset="-122"/>
              </a:rPr>
              <a:t>Single Inheritance is a fundamental concept in object-oriented programming where a class inherits properties and methods from a single parent class.</a:t>
            </a:r>
          </a:p>
          <a:p>
            <a:pPr marR="0" lvl="0" rtl="0"/>
            <a:r>
              <a:rPr lang="en-GB" altLang="zh-CN" b="0" i="0" u="none" strike="noStrike" kern="100" baseline="0" dirty="0">
                <a:solidFill>
                  <a:srgbClr val="000000"/>
                </a:solidFill>
                <a:ea typeface="DengXian Light" panose="02010600030101010101" pitchFamily="2" charset="-122"/>
              </a:rPr>
              <a:t>Single inheritance is an essential OOP concept that forms the basis for building complex class hierarchies, enabling you to structure your code in a clear and straightforward way.</a:t>
            </a:r>
          </a:p>
          <a:p>
            <a:pPr marR="0" lvl="0" rtl="0"/>
            <a:r>
              <a:rPr lang="en-GB" altLang="zh-CN" b="1" i="0" u="none" strike="noStrike" kern="100" baseline="0" dirty="0">
                <a:solidFill>
                  <a:srgbClr val="000000"/>
                </a:solidFill>
                <a:ea typeface="DengXian Light" panose="02010600030101010101" pitchFamily="2" charset="-122"/>
              </a:rPr>
              <a:t>One Parent, One or many Children</a:t>
            </a:r>
            <a:r>
              <a:rPr lang="en-GB" altLang="zh-CN" b="0" i="0" u="none" strike="noStrike" kern="100" baseline="0" dirty="0">
                <a:solidFill>
                  <a:srgbClr val="000000"/>
                </a:solidFill>
                <a:ea typeface="DengXian Light" panose="02010600030101010101" pitchFamily="2" charset="-122"/>
              </a:rPr>
              <a:t>: In single inheritance, a child class inherits from just one parent class, creating a simple relationship.</a:t>
            </a:r>
          </a:p>
          <a:p>
            <a:pPr marR="0" lvl="0" rtl="0"/>
            <a:r>
              <a:rPr lang="en-GB" altLang="zh-CN" b="1" i="0" u="none" strike="noStrike" kern="100" baseline="0" dirty="0">
                <a:solidFill>
                  <a:srgbClr val="000000"/>
                </a:solidFill>
                <a:ea typeface="DengXian Light" panose="02010600030101010101" pitchFamily="2" charset="-122"/>
              </a:rPr>
              <a:t>Reusing Code</a:t>
            </a:r>
            <a:r>
              <a:rPr lang="en-GB" altLang="zh-CN" b="0" i="0" u="none" strike="noStrike" kern="100" baseline="0" dirty="0">
                <a:solidFill>
                  <a:srgbClr val="000000"/>
                </a:solidFill>
                <a:ea typeface="DengXian Light" panose="02010600030101010101" pitchFamily="2" charset="-122"/>
              </a:rPr>
              <a:t>: Single inheritance promotes code reuse by allowing the child class to inherit and reuse the attributes and methods of its parent.</a:t>
            </a:r>
          </a:p>
          <a:p>
            <a:pPr marR="0" lvl="0" rtl="0"/>
            <a:r>
              <a:rPr lang="en-GB" altLang="zh-CN" b="1" i="0" u="none" strike="noStrike" kern="100" baseline="0" dirty="0">
                <a:solidFill>
                  <a:srgbClr val="000000"/>
                </a:solidFill>
                <a:ea typeface="DengXian Light" panose="02010600030101010101" pitchFamily="2" charset="-122"/>
              </a:rPr>
              <a:t>Ease of Use</a:t>
            </a:r>
            <a:r>
              <a:rPr lang="en-GB" altLang="zh-CN" b="0" i="0" u="none" strike="noStrike" kern="100" baseline="0" dirty="0">
                <a:solidFill>
                  <a:srgbClr val="000000"/>
                </a:solidFill>
                <a:ea typeface="DengXian Light" panose="02010600030101010101" pitchFamily="2" charset="-122"/>
              </a:rPr>
              <a:t>: It simplifies the class hierarchy by making it easy to understand and manage, which can be especially helpful in small to medium-sized projects.</a:t>
            </a:r>
          </a:p>
        </p:txBody>
      </p:sp>
      <p:sp>
        <p:nvSpPr>
          <p:cNvPr id="7" name="Slide Number Placeholder 6">
            <a:extLst>
              <a:ext uri="{FF2B5EF4-FFF2-40B4-BE49-F238E27FC236}">
                <a16:creationId xmlns:a16="http://schemas.microsoft.com/office/drawing/2014/main" id="{51DD98B2-3ADA-8833-CD88-614339C2CB16}"/>
              </a:ext>
            </a:extLst>
          </p:cNvPr>
          <p:cNvSpPr>
            <a:spLocks noGrp="1"/>
          </p:cNvSpPr>
          <p:nvPr>
            <p:ph type="sldNum" sz="quarter" idx="12"/>
          </p:nvPr>
        </p:nvSpPr>
        <p:spPr/>
        <p:txBody>
          <a:bodyPr/>
          <a:lstStyle/>
          <a:p>
            <a:fld id="{1AE971F0-0CD2-4C47-8087-EBCE9716EA84}" type="slidenum">
              <a:rPr lang="en-GB" smtClean="0"/>
              <a:t>58</a:t>
            </a:fld>
            <a:endParaRPr lang="en-GB"/>
          </a:p>
        </p:txBody>
      </p:sp>
    </p:spTree>
    <p:extLst>
      <p:ext uri="{BB962C8B-B14F-4D97-AF65-F5344CB8AC3E}">
        <p14:creationId xmlns:p14="http://schemas.microsoft.com/office/powerpoint/2010/main" val="1224264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2305-3F7F-95A9-7AB8-4D8C9E8AED90}"/>
              </a:ext>
            </a:extLst>
          </p:cNvPr>
          <p:cNvSpPr>
            <a:spLocks noGrp="1"/>
          </p:cNvSpPr>
          <p:nvPr>
            <p:ph type="title"/>
          </p:nvPr>
        </p:nvSpPr>
        <p:spPr/>
        <p:txBody>
          <a:bodyPr/>
          <a:lstStyle/>
          <a:p>
            <a:r>
              <a:rPr lang="en-GB" dirty="0"/>
              <a:t>Method Resolution Order</a:t>
            </a:r>
          </a:p>
        </p:txBody>
      </p:sp>
      <p:sp>
        <p:nvSpPr>
          <p:cNvPr id="3" name="Content Placeholder 2">
            <a:extLst>
              <a:ext uri="{FF2B5EF4-FFF2-40B4-BE49-F238E27FC236}">
                <a16:creationId xmlns:a16="http://schemas.microsoft.com/office/drawing/2014/main" id="{04B6D840-8CBF-4F5C-29E5-A50D118191B0}"/>
              </a:ext>
            </a:extLst>
          </p:cNvPr>
          <p:cNvSpPr>
            <a:spLocks noGrp="1"/>
          </p:cNvSpPr>
          <p:nvPr>
            <p:ph idx="1"/>
          </p:nvPr>
        </p:nvSpPr>
        <p:spPr/>
        <p:txBody>
          <a:bodyPr>
            <a:normAutofit lnSpcReduction="10000"/>
          </a:bodyPr>
          <a:lstStyle/>
          <a:p>
            <a:r>
              <a:rPr lang="en-GB" sz="2000" b="0" i="0" dirty="0">
                <a:solidFill>
                  <a:srgbClr val="374151"/>
                </a:solidFill>
                <a:effectLst/>
              </a:rPr>
              <a:t>The MRO plays a crucial role in determining the order in which base (super) classes are considered when an attribute or method is accessed from a derived (sub) class. It helps ensure that the base class methods are used correctly in an inheritance hierarchy.</a:t>
            </a:r>
          </a:p>
          <a:p>
            <a:endParaRPr lang="en-GB" sz="2000" dirty="0">
              <a:solidFill>
                <a:srgbClr val="374151"/>
              </a:solidFill>
            </a:endParaRPr>
          </a:p>
          <a:p>
            <a:pPr marL="0" indent="0">
              <a:buNone/>
            </a:pPr>
            <a:r>
              <a:rPr lang="en-GB" sz="1400" dirty="0">
                <a:solidFill>
                  <a:srgbClr val="0033B3"/>
                </a:solidFill>
                <a:effectLst/>
                <a:latin typeface="Consolas" panose="020B0609020204030204" pitchFamily="49" charset="0"/>
                <a:cs typeface="Consolas" panose="020B0609020204030204" pitchFamily="49" charset="0"/>
              </a:rPr>
              <a:t>class </a:t>
            </a:r>
            <a:r>
              <a:rPr lang="en-GB" sz="1400" dirty="0">
                <a:solidFill>
                  <a:srgbClr val="000000"/>
                </a:solidFill>
                <a:effectLst/>
                <a:latin typeface="Consolas" panose="020B0609020204030204" pitchFamily="49" charset="0"/>
                <a:cs typeface="Consolas" panose="020B0609020204030204" pitchFamily="49" charset="0"/>
              </a:rPr>
              <a:t>A</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r>
              <a:rPr lang="en-GB" sz="1400" dirty="0">
                <a:solidFill>
                  <a:srgbClr val="080808"/>
                </a:solidFill>
                <a:effectLst/>
                <a:latin typeface="Consolas" panose="020B0609020204030204" pitchFamily="49" charset="0"/>
                <a:cs typeface="Consolas" panose="020B0609020204030204" pitchFamily="49" charset="0"/>
              </a:rPr>
              <a:t>    </a:t>
            </a:r>
            <a:r>
              <a:rPr lang="en-GB" sz="1400" dirty="0">
                <a:solidFill>
                  <a:srgbClr val="0033B3"/>
                </a:solidFill>
                <a:effectLst/>
                <a:latin typeface="Consolas" panose="020B0609020204030204" pitchFamily="49" charset="0"/>
                <a:cs typeface="Consolas" panose="020B0609020204030204" pitchFamily="49" charset="0"/>
              </a:rPr>
              <a:t>pass</a:t>
            </a:r>
            <a:br>
              <a:rPr lang="en-GB" sz="1400" dirty="0">
                <a:solidFill>
                  <a:srgbClr val="0033B3"/>
                </a:solidFill>
                <a:effectLst/>
                <a:latin typeface="Consolas" panose="020B0609020204030204" pitchFamily="49" charset="0"/>
                <a:cs typeface="Consolas" panose="020B0609020204030204" pitchFamily="49" charset="0"/>
              </a:rPr>
            </a:br>
            <a:br>
              <a:rPr lang="en-GB" sz="1400" dirty="0">
                <a:solidFill>
                  <a:srgbClr val="0033B3"/>
                </a:solidFill>
                <a:effectLst/>
                <a:latin typeface="Consolas" panose="020B0609020204030204" pitchFamily="49" charset="0"/>
                <a:cs typeface="Consolas" panose="020B0609020204030204" pitchFamily="49" charset="0"/>
              </a:rPr>
            </a:br>
            <a:r>
              <a:rPr lang="en-GB" sz="1400" dirty="0">
                <a:solidFill>
                  <a:srgbClr val="0033B3"/>
                </a:solidFill>
                <a:effectLst/>
                <a:latin typeface="Consolas" panose="020B0609020204030204" pitchFamily="49" charset="0"/>
                <a:cs typeface="Consolas" panose="020B0609020204030204" pitchFamily="49" charset="0"/>
              </a:rPr>
              <a:t>class </a:t>
            </a:r>
            <a:r>
              <a:rPr lang="en-GB" sz="1400" dirty="0">
                <a:solidFill>
                  <a:srgbClr val="000000"/>
                </a:solidFill>
                <a:effectLst/>
                <a:latin typeface="Consolas" panose="020B0609020204030204" pitchFamily="49" charset="0"/>
                <a:cs typeface="Consolas" panose="020B0609020204030204" pitchFamily="49" charset="0"/>
              </a:rPr>
              <a:t>B</a:t>
            </a:r>
            <a:r>
              <a:rPr lang="en-GB" sz="1400" dirty="0">
                <a:solidFill>
                  <a:srgbClr val="080808"/>
                </a:solidFill>
                <a:effectLst/>
                <a:latin typeface="Consolas" panose="020B0609020204030204" pitchFamily="49" charset="0"/>
                <a:cs typeface="Consolas" panose="020B0609020204030204" pitchFamily="49" charset="0"/>
              </a:rPr>
              <a:t>(A):</a:t>
            </a:r>
            <a:br>
              <a:rPr lang="en-GB" sz="1400" dirty="0">
                <a:solidFill>
                  <a:srgbClr val="080808"/>
                </a:solidFill>
                <a:effectLst/>
                <a:latin typeface="Consolas" panose="020B0609020204030204" pitchFamily="49" charset="0"/>
                <a:cs typeface="Consolas" panose="020B0609020204030204" pitchFamily="49" charset="0"/>
              </a:rPr>
            </a:br>
            <a:r>
              <a:rPr lang="en-GB" sz="1400" dirty="0">
                <a:solidFill>
                  <a:srgbClr val="080808"/>
                </a:solidFill>
                <a:effectLst/>
                <a:latin typeface="Consolas" panose="020B0609020204030204" pitchFamily="49" charset="0"/>
                <a:cs typeface="Consolas" panose="020B0609020204030204" pitchFamily="49" charset="0"/>
              </a:rPr>
              <a:t>    </a:t>
            </a:r>
            <a:r>
              <a:rPr lang="en-GB" sz="1400" dirty="0">
                <a:solidFill>
                  <a:srgbClr val="0033B3"/>
                </a:solidFill>
                <a:effectLst/>
                <a:latin typeface="Consolas" panose="020B0609020204030204" pitchFamily="49" charset="0"/>
                <a:cs typeface="Consolas" panose="020B0609020204030204" pitchFamily="49" charset="0"/>
              </a:rPr>
              <a:t>pass</a:t>
            </a:r>
          </a:p>
          <a:p>
            <a:pPr marL="0" indent="0">
              <a:buNone/>
            </a:pPr>
            <a:r>
              <a:rPr lang="en-GB" sz="1400" dirty="0">
                <a:solidFill>
                  <a:srgbClr val="080808"/>
                </a:solidFill>
                <a:effectLst/>
                <a:latin typeface="Consolas" panose="020B0609020204030204" pitchFamily="49" charset="0"/>
                <a:cs typeface="Consolas" panose="020B0609020204030204" pitchFamily="49" charset="0"/>
              </a:rPr>
              <a:t>b = B()</a:t>
            </a:r>
            <a:br>
              <a:rPr lang="en-GB" sz="1400" dirty="0">
                <a:solidFill>
                  <a:srgbClr val="080808"/>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(B.</a:t>
            </a:r>
            <a:r>
              <a:rPr lang="en-GB" sz="1400" dirty="0">
                <a:solidFill>
                  <a:srgbClr val="B200B2"/>
                </a:solidFill>
                <a:effectLst/>
                <a:latin typeface="Consolas" panose="020B0609020204030204" pitchFamily="49" charset="0"/>
                <a:cs typeface="Consolas" panose="020B0609020204030204" pitchFamily="49" charset="0"/>
              </a:rPr>
              <a:t>__</a:t>
            </a:r>
            <a:r>
              <a:rPr lang="en-GB" sz="1400" dirty="0" err="1">
                <a:solidFill>
                  <a:srgbClr val="B200B2"/>
                </a:solidFill>
                <a:effectLst/>
                <a:latin typeface="Consolas" panose="020B0609020204030204" pitchFamily="49" charset="0"/>
                <a:cs typeface="Consolas" panose="020B0609020204030204" pitchFamily="49" charset="0"/>
              </a:rPr>
              <a:t>mro</a:t>
            </a:r>
            <a:r>
              <a:rPr lang="en-GB" sz="1400" dirty="0">
                <a:solidFill>
                  <a:srgbClr val="B200B2"/>
                </a:solidFill>
                <a:effectLst/>
                <a:latin typeface="Consolas" panose="020B0609020204030204" pitchFamily="49" charset="0"/>
                <a:cs typeface="Consolas" panose="020B0609020204030204" pitchFamily="49" charset="0"/>
              </a:rPr>
              <a:t>__</a:t>
            </a:r>
            <a:r>
              <a:rPr lang="en-GB" sz="1400" dirty="0">
                <a:solidFill>
                  <a:srgbClr val="080808"/>
                </a:solidFill>
                <a:effectLst/>
                <a:latin typeface="Consolas" panose="020B0609020204030204" pitchFamily="49" charset="0"/>
                <a:cs typeface="Consolas" panose="020B0609020204030204" pitchFamily="49" charset="0"/>
              </a:rPr>
              <a:t>)</a:t>
            </a:r>
          </a:p>
          <a:p>
            <a:pPr marL="0" indent="0">
              <a:buNone/>
            </a:pPr>
            <a:endParaRPr lang="en-GB" sz="2000" dirty="0"/>
          </a:p>
        </p:txBody>
      </p:sp>
      <p:sp>
        <p:nvSpPr>
          <p:cNvPr id="4" name="Slide Number Placeholder 3">
            <a:extLst>
              <a:ext uri="{FF2B5EF4-FFF2-40B4-BE49-F238E27FC236}">
                <a16:creationId xmlns:a16="http://schemas.microsoft.com/office/drawing/2014/main" id="{2A93D74C-D319-E302-CD04-7EE0CBDFB8C4}"/>
              </a:ext>
            </a:extLst>
          </p:cNvPr>
          <p:cNvSpPr>
            <a:spLocks noGrp="1"/>
          </p:cNvSpPr>
          <p:nvPr>
            <p:ph type="sldNum" sz="quarter" idx="12"/>
          </p:nvPr>
        </p:nvSpPr>
        <p:spPr/>
        <p:txBody>
          <a:bodyPr/>
          <a:lstStyle/>
          <a:p>
            <a:fld id="{1AE971F0-0CD2-4C47-8087-EBCE9716EA84}" type="slidenum">
              <a:rPr lang="en-GB" smtClean="0"/>
              <a:pPr/>
              <a:t>59</a:t>
            </a:fld>
            <a:endParaRPr lang="en-GB" dirty="0"/>
          </a:p>
        </p:txBody>
      </p:sp>
      <p:sp>
        <p:nvSpPr>
          <p:cNvPr id="5" name="TextBox 4">
            <a:extLst>
              <a:ext uri="{FF2B5EF4-FFF2-40B4-BE49-F238E27FC236}">
                <a16:creationId xmlns:a16="http://schemas.microsoft.com/office/drawing/2014/main" id="{283DAFE5-E14A-104B-2702-F2B28153C147}"/>
              </a:ext>
            </a:extLst>
          </p:cNvPr>
          <p:cNvSpPr txBox="1"/>
          <p:nvPr/>
        </p:nvSpPr>
        <p:spPr>
          <a:xfrm>
            <a:off x="3848985" y="4348071"/>
            <a:ext cx="8036174" cy="646331"/>
          </a:xfrm>
          <a:prstGeom prst="rect">
            <a:avLst/>
          </a:prstGeom>
          <a:noFill/>
          <a:ln>
            <a:solidFill>
              <a:schemeClr val="accent4"/>
            </a:solidFill>
          </a:ln>
        </p:spPr>
        <p:txBody>
          <a:bodyPr wrap="none" rtlCol="0">
            <a:spAutoFit/>
          </a:bodyPr>
          <a:lstStyle/>
          <a:p>
            <a:r>
              <a:rPr lang="en-GB" b="1" dirty="0"/>
              <a:t>Output</a:t>
            </a:r>
            <a:r>
              <a:rPr lang="en-GB" dirty="0"/>
              <a:t>:</a:t>
            </a:r>
          </a:p>
          <a:p>
            <a:r>
              <a:rPr lang="en-GB" dirty="0">
                <a:latin typeface="Consolas" panose="020B0609020204030204" pitchFamily="49" charset="0"/>
                <a:cs typeface="Consolas" panose="020B0609020204030204" pitchFamily="49" charset="0"/>
              </a:rPr>
              <a:t>(&lt;class '__</a:t>
            </a:r>
            <a:r>
              <a:rPr lang="en-GB" dirty="0" err="1">
                <a:latin typeface="Consolas" panose="020B0609020204030204" pitchFamily="49" charset="0"/>
                <a:cs typeface="Consolas" panose="020B0609020204030204" pitchFamily="49" charset="0"/>
              </a:rPr>
              <a:t>main__.B</a:t>
            </a:r>
            <a:r>
              <a:rPr lang="en-GB" dirty="0">
                <a:latin typeface="Consolas" panose="020B0609020204030204" pitchFamily="49" charset="0"/>
                <a:cs typeface="Consolas" panose="020B0609020204030204" pitchFamily="49" charset="0"/>
              </a:rPr>
              <a:t>'&gt;, &lt;class '__</a:t>
            </a:r>
            <a:r>
              <a:rPr lang="en-GB" dirty="0" err="1">
                <a:latin typeface="Consolas" panose="020B0609020204030204" pitchFamily="49" charset="0"/>
                <a:cs typeface="Consolas" panose="020B0609020204030204" pitchFamily="49" charset="0"/>
              </a:rPr>
              <a:t>main__.A</a:t>
            </a:r>
            <a:r>
              <a:rPr lang="en-GB" dirty="0">
                <a:latin typeface="Consolas" panose="020B0609020204030204" pitchFamily="49" charset="0"/>
                <a:cs typeface="Consolas" panose="020B0609020204030204" pitchFamily="49" charset="0"/>
              </a:rPr>
              <a:t>'&gt;, &lt;class 'object'&gt;)</a:t>
            </a:r>
          </a:p>
        </p:txBody>
      </p:sp>
    </p:spTree>
    <p:extLst>
      <p:ext uri="{BB962C8B-B14F-4D97-AF65-F5344CB8AC3E}">
        <p14:creationId xmlns:p14="http://schemas.microsoft.com/office/powerpoint/2010/main" val="196861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B817-30AD-A61A-AED2-9DCC10C9C00E}"/>
              </a:ext>
            </a:extLst>
          </p:cNvPr>
          <p:cNvSpPr>
            <a:spLocks noGrp="1"/>
          </p:cNvSpPr>
          <p:nvPr>
            <p:ph type="title"/>
          </p:nvPr>
        </p:nvSpPr>
        <p:spPr/>
        <p:txBody>
          <a:bodyPr/>
          <a:lstStyle/>
          <a:p>
            <a:r>
              <a:rPr lang="en-GB" dirty="0"/>
              <a:t>The Code: Common Shortcomings</a:t>
            </a:r>
          </a:p>
        </p:txBody>
      </p:sp>
      <p:sp>
        <p:nvSpPr>
          <p:cNvPr id="3" name="Content Placeholder 2">
            <a:extLst>
              <a:ext uri="{FF2B5EF4-FFF2-40B4-BE49-F238E27FC236}">
                <a16:creationId xmlns:a16="http://schemas.microsoft.com/office/drawing/2014/main" id="{72F94791-4A87-9FBA-3664-C968F83D418B}"/>
              </a:ext>
            </a:extLst>
          </p:cNvPr>
          <p:cNvSpPr>
            <a:spLocks noGrp="1"/>
          </p:cNvSpPr>
          <p:nvPr>
            <p:ph idx="1"/>
          </p:nvPr>
        </p:nvSpPr>
        <p:spPr/>
        <p:txBody>
          <a:bodyPr/>
          <a:lstStyle/>
          <a:p>
            <a:r>
              <a:rPr lang="en-GB" dirty="0"/>
              <a:t>Reading instructions.</a:t>
            </a:r>
          </a:p>
          <a:p>
            <a:r>
              <a:rPr lang="en-GB" dirty="0"/>
              <a:t>Defined classes aren’t used.</a:t>
            </a:r>
          </a:p>
          <a:p>
            <a:r>
              <a:rPr lang="en-GB" dirty="0"/>
              <a:t>Lack of comments and documentation.</a:t>
            </a:r>
          </a:p>
          <a:p>
            <a:r>
              <a:rPr lang="en-GB" dirty="0"/>
              <a:t>Lack of coherency.</a:t>
            </a:r>
          </a:p>
          <a:p>
            <a:endParaRPr lang="en-GB" dirty="0"/>
          </a:p>
        </p:txBody>
      </p:sp>
      <p:sp>
        <p:nvSpPr>
          <p:cNvPr id="4" name="Slide Number Placeholder 3">
            <a:extLst>
              <a:ext uri="{FF2B5EF4-FFF2-40B4-BE49-F238E27FC236}">
                <a16:creationId xmlns:a16="http://schemas.microsoft.com/office/drawing/2014/main" id="{4A2D21C9-A490-33A9-F0E6-955FB847743E}"/>
              </a:ext>
            </a:extLst>
          </p:cNvPr>
          <p:cNvSpPr>
            <a:spLocks noGrp="1"/>
          </p:cNvSpPr>
          <p:nvPr>
            <p:ph type="sldNum" sz="quarter" idx="12"/>
          </p:nvPr>
        </p:nvSpPr>
        <p:spPr/>
        <p:txBody>
          <a:bodyPr/>
          <a:lstStyle/>
          <a:p>
            <a:fld id="{1AE971F0-0CD2-4C47-8087-EBCE9716EA84}" type="slidenum">
              <a:rPr lang="en-GB" smtClean="0"/>
              <a:pPr/>
              <a:t>6</a:t>
            </a:fld>
            <a:endParaRPr lang="en-GB" dirty="0"/>
          </a:p>
        </p:txBody>
      </p:sp>
    </p:spTree>
    <p:extLst>
      <p:ext uri="{BB962C8B-B14F-4D97-AF65-F5344CB8AC3E}">
        <p14:creationId xmlns:p14="http://schemas.microsoft.com/office/powerpoint/2010/main" val="3489617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CFFE-B6DB-2823-EE50-A415FA4BE087}"/>
              </a:ext>
            </a:extLst>
          </p:cNvPr>
          <p:cNvSpPr>
            <a:spLocks noGrp="1"/>
          </p:cNvSpPr>
          <p:nvPr>
            <p:ph type="title"/>
          </p:nvPr>
        </p:nvSpPr>
        <p:spPr/>
        <p:txBody>
          <a:bodyPr/>
          <a:lstStyle/>
          <a:p>
            <a:r>
              <a:rPr lang="en-GB" dirty="0"/>
              <a:t>Python Object Class</a:t>
            </a:r>
          </a:p>
        </p:txBody>
      </p:sp>
      <p:sp>
        <p:nvSpPr>
          <p:cNvPr id="3" name="Content Placeholder 2">
            <a:extLst>
              <a:ext uri="{FF2B5EF4-FFF2-40B4-BE49-F238E27FC236}">
                <a16:creationId xmlns:a16="http://schemas.microsoft.com/office/drawing/2014/main" id="{990F5DBC-55EF-2CFF-62D8-67D7E38AEB84}"/>
              </a:ext>
            </a:extLst>
          </p:cNvPr>
          <p:cNvSpPr>
            <a:spLocks noGrp="1"/>
          </p:cNvSpPr>
          <p:nvPr>
            <p:ph idx="1"/>
          </p:nvPr>
        </p:nvSpPr>
        <p:spPr/>
        <p:txBody>
          <a:bodyPr>
            <a:normAutofit lnSpcReduction="10000"/>
          </a:bodyPr>
          <a:lstStyle/>
          <a:p>
            <a:r>
              <a:rPr lang="en-GB" sz="1400" b="1" i="0" dirty="0">
                <a:solidFill>
                  <a:srgbClr val="000000"/>
                </a:solidFill>
                <a:effectLst/>
              </a:rPr>
              <a:t>Base Class</a:t>
            </a:r>
            <a:r>
              <a:rPr lang="en-GB" sz="1400" b="0" i="0" dirty="0">
                <a:solidFill>
                  <a:srgbClr val="000000"/>
                </a:solidFill>
                <a:effectLst/>
              </a:rPr>
              <a:t>: The object class serves as the base class for all classes, creating a hierarchy where all user-defined classes indirectly inherit from it. This hierarchy allows Python to manage objects uniformly.</a:t>
            </a:r>
          </a:p>
          <a:p>
            <a:pPr algn="l">
              <a:buFont typeface="Arial" panose="020B0604020202020204" pitchFamily="34" charset="0"/>
              <a:buChar char="•"/>
            </a:pPr>
            <a:r>
              <a:rPr lang="en-GB" sz="1400" b="1" i="0" dirty="0">
                <a:solidFill>
                  <a:srgbClr val="000000"/>
                </a:solidFill>
                <a:effectLst/>
              </a:rPr>
              <a:t>Inheritance</a:t>
            </a:r>
            <a:r>
              <a:rPr lang="en-GB" sz="1400" b="0" i="0" dirty="0">
                <a:solidFill>
                  <a:srgbClr val="000000"/>
                </a:solidFill>
                <a:effectLst/>
              </a:rPr>
              <a:t>: All classes in Python implicitly inherit from the object class. You don't need to specify this inheritance explicitly; it's automatic. For example, class </a:t>
            </a:r>
            <a:r>
              <a:rPr lang="en-GB" sz="1400" b="0" i="0" dirty="0" err="1">
                <a:solidFill>
                  <a:srgbClr val="000000"/>
                </a:solidFill>
                <a:effectLst/>
              </a:rPr>
              <a:t>MyClass</a:t>
            </a:r>
            <a:r>
              <a:rPr lang="en-GB" sz="1400" b="0" i="0" dirty="0">
                <a:solidFill>
                  <a:srgbClr val="000000"/>
                </a:solidFill>
                <a:effectLst/>
              </a:rPr>
              <a:t>: implicitly inherits from object.</a:t>
            </a:r>
          </a:p>
          <a:p>
            <a:pPr algn="l">
              <a:buFont typeface="Arial" panose="020B0604020202020204" pitchFamily="34" charset="0"/>
              <a:buChar char="•"/>
            </a:pPr>
            <a:r>
              <a:rPr lang="en-GB" sz="1400" b="1" i="0" dirty="0">
                <a:solidFill>
                  <a:srgbClr val="000000"/>
                </a:solidFill>
                <a:effectLst/>
              </a:rPr>
              <a:t>Attributes and Methods</a:t>
            </a:r>
            <a:r>
              <a:rPr lang="en-GB" sz="1400" b="0" i="0" dirty="0">
                <a:solidFill>
                  <a:srgbClr val="000000"/>
                </a:solidFill>
                <a:effectLst/>
              </a:rPr>
              <a:t>: The object class provides fundamental attributes and methods common to all objects in Python. These include __str__, __</a:t>
            </a:r>
            <a:r>
              <a:rPr lang="en-GB" sz="1400" b="0" i="0" dirty="0" err="1">
                <a:solidFill>
                  <a:srgbClr val="000000"/>
                </a:solidFill>
                <a:effectLst/>
              </a:rPr>
              <a:t>repr</a:t>
            </a:r>
            <a:r>
              <a:rPr lang="en-GB" sz="1400" b="0" i="0" dirty="0">
                <a:solidFill>
                  <a:srgbClr val="000000"/>
                </a:solidFill>
                <a:effectLst/>
              </a:rPr>
              <a:t>__, __</a:t>
            </a:r>
            <a:r>
              <a:rPr lang="en-GB" sz="1400" b="0" i="0" dirty="0" err="1">
                <a:solidFill>
                  <a:srgbClr val="000000"/>
                </a:solidFill>
                <a:effectLst/>
              </a:rPr>
              <a:t>eq</a:t>
            </a:r>
            <a:r>
              <a:rPr lang="en-GB" sz="1400" b="0" i="0" dirty="0">
                <a:solidFill>
                  <a:srgbClr val="000000"/>
                </a:solidFill>
                <a:effectLst/>
              </a:rPr>
              <a:t>__, __hash__, and more. These methods are essential for custom classes to work properly.</a:t>
            </a:r>
          </a:p>
          <a:p>
            <a:r>
              <a:rPr lang="en-GB" sz="1400" b="1" i="0" dirty="0">
                <a:solidFill>
                  <a:srgbClr val="000000"/>
                </a:solidFill>
                <a:effectLst/>
              </a:rPr>
              <a:t>Default Implementations</a:t>
            </a:r>
            <a:r>
              <a:rPr lang="en-GB" sz="1400" b="0" i="0" dirty="0">
                <a:solidFill>
                  <a:srgbClr val="000000"/>
                </a:solidFill>
                <a:effectLst/>
              </a:rPr>
              <a:t>: object provides default implementations for methods like __str__ and __</a:t>
            </a:r>
            <a:r>
              <a:rPr lang="en-GB" sz="1400" b="0" i="0" dirty="0" err="1">
                <a:solidFill>
                  <a:srgbClr val="000000"/>
                </a:solidFill>
                <a:effectLst/>
              </a:rPr>
              <a:t>repr</a:t>
            </a:r>
            <a:r>
              <a:rPr lang="en-GB" sz="1400" b="0" i="0" dirty="0">
                <a:solidFill>
                  <a:srgbClr val="000000"/>
                </a:solidFill>
                <a:effectLst/>
              </a:rPr>
              <a:t>__, which, if not overridden in your custom classes, return basic string representations and memory addresses.</a:t>
            </a:r>
          </a:p>
          <a:p>
            <a:pPr algn="l">
              <a:buFont typeface="Arial" panose="020B0604020202020204" pitchFamily="34" charset="0"/>
              <a:buChar char="•"/>
            </a:pPr>
            <a:r>
              <a:rPr lang="en-GB" sz="1400" b="1" i="0" dirty="0">
                <a:solidFill>
                  <a:srgbClr val="000000"/>
                </a:solidFill>
                <a:effectLst/>
              </a:rPr>
              <a:t>Method Overriding</a:t>
            </a:r>
            <a:r>
              <a:rPr lang="en-GB" sz="1400" b="0" i="0" dirty="0">
                <a:solidFill>
                  <a:srgbClr val="000000"/>
                </a:solidFill>
                <a:effectLst/>
              </a:rPr>
              <a:t>: You can override methods inherited from object to customize the behaviour of your own classes. For example, you might override the __str__ method to provide a custom string representation of objects.</a:t>
            </a:r>
          </a:p>
          <a:p>
            <a:r>
              <a:rPr lang="en-GB" sz="1400" b="1" i="0" dirty="0">
                <a:solidFill>
                  <a:srgbClr val="000000"/>
                </a:solidFill>
                <a:effectLst/>
              </a:rPr>
              <a:t>No Direct Instances</a:t>
            </a:r>
            <a:r>
              <a:rPr lang="en-GB" sz="1400" b="0" i="0" dirty="0">
                <a:solidFill>
                  <a:srgbClr val="000000"/>
                </a:solidFill>
                <a:effectLst/>
              </a:rPr>
              <a:t>: You generally don't create instances of the object class directly. Instead, it's used as a building block for other classes and their objects.</a:t>
            </a:r>
          </a:p>
        </p:txBody>
      </p:sp>
      <p:sp>
        <p:nvSpPr>
          <p:cNvPr id="4" name="Slide Number Placeholder 3">
            <a:extLst>
              <a:ext uri="{FF2B5EF4-FFF2-40B4-BE49-F238E27FC236}">
                <a16:creationId xmlns:a16="http://schemas.microsoft.com/office/drawing/2014/main" id="{2698A7B5-1A1B-76EB-D86F-06C12055F3FD}"/>
              </a:ext>
            </a:extLst>
          </p:cNvPr>
          <p:cNvSpPr>
            <a:spLocks noGrp="1"/>
          </p:cNvSpPr>
          <p:nvPr>
            <p:ph type="sldNum" sz="quarter" idx="12"/>
          </p:nvPr>
        </p:nvSpPr>
        <p:spPr/>
        <p:txBody>
          <a:bodyPr/>
          <a:lstStyle/>
          <a:p>
            <a:fld id="{1AE971F0-0CD2-4C47-8087-EBCE9716EA84}" type="slidenum">
              <a:rPr lang="en-GB" smtClean="0"/>
              <a:pPr/>
              <a:t>60</a:t>
            </a:fld>
            <a:endParaRPr lang="en-GB" dirty="0"/>
          </a:p>
        </p:txBody>
      </p:sp>
    </p:spTree>
    <p:extLst>
      <p:ext uri="{BB962C8B-B14F-4D97-AF65-F5344CB8AC3E}">
        <p14:creationId xmlns:p14="http://schemas.microsoft.com/office/powerpoint/2010/main" val="2113875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8CFB-5961-AE49-9872-D508CBF6864D}"/>
              </a:ext>
            </a:extLst>
          </p:cNvPr>
          <p:cNvSpPr>
            <a:spLocks noGrp="1"/>
          </p:cNvSpPr>
          <p:nvPr>
            <p:ph type="title"/>
          </p:nvPr>
        </p:nvSpPr>
        <p:spPr/>
        <p:txBody>
          <a:bodyPr/>
          <a:lstStyle/>
          <a:p>
            <a:r>
              <a:rPr lang="en-GB" dirty="0"/>
              <a:t>Multiple Inheritance</a:t>
            </a:r>
          </a:p>
        </p:txBody>
      </p:sp>
      <p:sp>
        <p:nvSpPr>
          <p:cNvPr id="3" name="Content Placeholder 2">
            <a:extLst>
              <a:ext uri="{FF2B5EF4-FFF2-40B4-BE49-F238E27FC236}">
                <a16:creationId xmlns:a16="http://schemas.microsoft.com/office/drawing/2014/main" id="{51FFDDD6-D91A-7FEF-99E6-A50E23442CD3}"/>
              </a:ext>
            </a:extLst>
          </p:cNvPr>
          <p:cNvSpPr>
            <a:spLocks noGrp="1"/>
          </p:cNvSpPr>
          <p:nvPr>
            <p:ph idx="1"/>
          </p:nvPr>
        </p:nvSpPr>
        <p:spPr/>
        <p:txBody>
          <a:bodyPr>
            <a:normAutofit fontScale="55000" lnSpcReduction="20000"/>
          </a:bodyPr>
          <a:lstStyle/>
          <a:p>
            <a:pPr marR="0" lvl="0" rtl="0"/>
            <a:r>
              <a:rPr lang="en-GB" altLang="zh-CN" b="0" i="0" u="none" strike="noStrike" kern="100" baseline="0" dirty="0">
                <a:solidFill>
                  <a:srgbClr val="000000"/>
                </a:solidFill>
                <a:ea typeface="DengXian Light" panose="02010600030101010101" pitchFamily="2" charset="-122"/>
              </a:rPr>
              <a:t>Multiple inheritance can be a valuable tool in large and complex software systems but must be used with caution due to the increased complexity it introduces. It's essential for designing flexible and extensible class structures.</a:t>
            </a:r>
          </a:p>
          <a:p>
            <a:pPr marR="0" lvl="0" rtl="0"/>
            <a:r>
              <a:rPr lang="en-GB" altLang="zh-CN" b="0" i="0" u="none" strike="noStrike" kern="100" baseline="0" dirty="0">
                <a:solidFill>
                  <a:srgbClr val="000000"/>
                </a:solidFill>
                <a:ea typeface="DengXian Light" panose="02010600030101010101" pitchFamily="2" charset="-122"/>
              </a:rPr>
              <a:t>Multiple Inheritance is an advanced concept in object-oriented programming that allows a class to inherit properties and methods from more than one parent class.</a:t>
            </a:r>
          </a:p>
          <a:p>
            <a:pPr marR="0" lvl="0" rtl="0"/>
            <a:r>
              <a:rPr lang="en-GB" altLang="zh-CN" b="1" i="0" u="none" strike="noStrike" kern="100" baseline="0" dirty="0">
                <a:solidFill>
                  <a:srgbClr val="000000"/>
                </a:solidFill>
                <a:ea typeface="DengXian Light" panose="02010600030101010101" pitchFamily="2" charset="-122"/>
              </a:rPr>
              <a:t>One Child, Multiple Parents</a:t>
            </a:r>
            <a:r>
              <a:rPr lang="en-GB" altLang="zh-CN" b="0" i="0" u="none" strike="noStrike" kern="100" baseline="0" dirty="0">
                <a:solidFill>
                  <a:srgbClr val="000000"/>
                </a:solidFill>
                <a:ea typeface="DengXian Light" panose="02010600030101010101" pitchFamily="2" charset="-122"/>
              </a:rPr>
              <a:t>: In multiple inheritance, a child class inherits attributes and behaviours from two or more parent classes, creating complex class hierarchies.</a:t>
            </a:r>
          </a:p>
          <a:p>
            <a:pPr marR="0" lvl="0" rtl="0"/>
            <a:r>
              <a:rPr lang="en-GB" altLang="zh-CN" b="1" i="0" u="none" strike="noStrike" kern="100" baseline="0" dirty="0">
                <a:solidFill>
                  <a:srgbClr val="000000"/>
                </a:solidFill>
                <a:ea typeface="DengXian Light" panose="02010600030101010101" pitchFamily="2" charset="-122"/>
              </a:rPr>
              <a:t>Mixing Functionality</a:t>
            </a:r>
            <a:r>
              <a:rPr lang="en-GB" altLang="zh-CN" b="0" i="0" u="none" strike="noStrike" kern="100" baseline="0" dirty="0">
                <a:solidFill>
                  <a:srgbClr val="000000"/>
                </a:solidFill>
                <a:ea typeface="DengXian Light" panose="02010600030101010101" pitchFamily="2" charset="-122"/>
              </a:rPr>
              <a:t>: Multiple inheritance is particularly useful when you want to create a class that combines features from several different sources.</a:t>
            </a:r>
          </a:p>
          <a:p>
            <a:pPr marR="0" lvl="0" rtl="0"/>
            <a:r>
              <a:rPr lang="en-GB" altLang="zh-CN" b="1" i="0" u="none" strike="noStrike" kern="100" baseline="0" dirty="0">
                <a:solidFill>
                  <a:srgbClr val="000000"/>
                </a:solidFill>
                <a:ea typeface="DengXian Light" panose="02010600030101010101" pitchFamily="2" charset="-122"/>
              </a:rPr>
              <a:t>Challenges and Ambiguitie</a:t>
            </a:r>
            <a:r>
              <a:rPr lang="en-GB" altLang="zh-CN" b="0" i="0" u="none" strike="noStrike" kern="100" baseline="0" dirty="0">
                <a:solidFill>
                  <a:srgbClr val="000000"/>
                </a:solidFill>
                <a:ea typeface="DengXian Light" panose="02010600030101010101" pitchFamily="2" charset="-122"/>
              </a:rPr>
              <a:t>s: While powerful, multiple inheritance can introduce challenges related to method naming conflicts and code organization. Careful design is crucial to avoid ambiguity.</a:t>
            </a:r>
          </a:p>
        </p:txBody>
      </p:sp>
      <p:sp>
        <p:nvSpPr>
          <p:cNvPr id="4" name="Slide Number Placeholder 3">
            <a:extLst>
              <a:ext uri="{FF2B5EF4-FFF2-40B4-BE49-F238E27FC236}">
                <a16:creationId xmlns:a16="http://schemas.microsoft.com/office/drawing/2014/main" id="{B4B0CC44-85C1-4BC2-6060-FE46A3248D3D}"/>
              </a:ext>
            </a:extLst>
          </p:cNvPr>
          <p:cNvSpPr>
            <a:spLocks noGrp="1"/>
          </p:cNvSpPr>
          <p:nvPr>
            <p:ph type="sldNum" sz="quarter" idx="12"/>
          </p:nvPr>
        </p:nvSpPr>
        <p:spPr/>
        <p:txBody>
          <a:bodyPr/>
          <a:lstStyle/>
          <a:p>
            <a:fld id="{1AE971F0-0CD2-4C47-8087-EBCE9716EA84}" type="slidenum">
              <a:rPr lang="en-GB" smtClean="0"/>
              <a:pPr/>
              <a:t>61</a:t>
            </a:fld>
            <a:endParaRPr lang="en-GB" dirty="0"/>
          </a:p>
        </p:txBody>
      </p:sp>
    </p:spTree>
    <p:extLst>
      <p:ext uri="{BB962C8B-B14F-4D97-AF65-F5344CB8AC3E}">
        <p14:creationId xmlns:p14="http://schemas.microsoft.com/office/powerpoint/2010/main" val="1179679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6794-F545-1988-12B0-D0F4E0D525DD}"/>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BD618D26-E00A-E02D-BB02-3CF5EA6C5729}"/>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dirty="0">
                <a:solidFill>
                  <a:srgbClr val="374151"/>
                </a:solidFill>
                <a:effectLst/>
              </a:rPr>
              <a:t>Versatile Behaviour</a:t>
            </a:r>
            <a:r>
              <a:rPr lang="en-GB" b="0" i="0" dirty="0">
                <a:solidFill>
                  <a:srgbClr val="374151"/>
                </a:solidFill>
                <a:effectLst/>
              </a:rPr>
              <a:t>: Polymorphism in Python allows objects of different classes to be treated as objects of a common base class. This means that objects can be used interchangeably, even if they belong to different classes.</a:t>
            </a:r>
          </a:p>
          <a:p>
            <a:pPr algn="l">
              <a:buFont typeface="Arial" panose="020B0604020202020204" pitchFamily="34" charset="0"/>
              <a:buChar char="•"/>
            </a:pPr>
            <a:r>
              <a:rPr lang="en-GB" b="1" i="0" dirty="0">
                <a:solidFill>
                  <a:srgbClr val="374151"/>
                </a:solidFill>
                <a:effectLst/>
              </a:rPr>
              <a:t>Method Overriding</a:t>
            </a:r>
            <a:r>
              <a:rPr lang="en-GB" b="0" i="0" dirty="0">
                <a:solidFill>
                  <a:srgbClr val="374151"/>
                </a:solidFill>
                <a:effectLst/>
              </a:rPr>
              <a:t>: It often involves method overriding, where a subclass provides a specific implementation of a method that's already defined in its base class. This allows different classes to have methods with the same name but different behaviours.</a:t>
            </a:r>
          </a:p>
          <a:p>
            <a:pPr algn="l">
              <a:buFont typeface="Arial" panose="020B0604020202020204" pitchFamily="34" charset="0"/>
              <a:buChar char="•"/>
            </a:pPr>
            <a:r>
              <a:rPr lang="en-GB" b="1" i="0" dirty="0">
                <a:solidFill>
                  <a:srgbClr val="374151"/>
                </a:solidFill>
                <a:effectLst/>
              </a:rPr>
              <a:t>Dynamic Binding</a:t>
            </a:r>
            <a:r>
              <a:rPr lang="en-GB" b="0" i="0" dirty="0">
                <a:solidFill>
                  <a:srgbClr val="374151"/>
                </a:solidFill>
                <a:effectLst/>
              </a:rPr>
              <a:t>: The specific method called when using polymorphism depends on the actual object's class at runtime. This dynamic binding allows flexibility in method invocation.</a:t>
            </a:r>
          </a:p>
        </p:txBody>
      </p:sp>
      <p:sp>
        <p:nvSpPr>
          <p:cNvPr id="4" name="Slide Number Placeholder 3">
            <a:extLst>
              <a:ext uri="{FF2B5EF4-FFF2-40B4-BE49-F238E27FC236}">
                <a16:creationId xmlns:a16="http://schemas.microsoft.com/office/drawing/2014/main" id="{E03F3548-78D4-2655-5F68-ABE0289C9428}"/>
              </a:ext>
            </a:extLst>
          </p:cNvPr>
          <p:cNvSpPr>
            <a:spLocks noGrp="1"/>
          </p:cNvSpPr>
          <p:nvPr>
            <p:ph type="sldNum" sz="quarter" idx="12"/>
          </p:nvPr>
        </p:nvSpPr>
        <p:spPr/>
        <p:txBody>
          <a:bodyPr/>
          <a:lstStyle/>
          <a:p>
            <a:fld id="{1AE971F0-0CD2-4C47-8087-EBCE9716EA84}" type="slidenum">
              <a:rPr lang="en-GB" smtClean="0"/>
              <a:pPr/>
              <a:t>62</a:t>
            </a:fld>
            <a:endParaRPr lang="en-GB" dirty="0"/>
          </a:p>
        </p:txBody>
      </p:sp>
    </p:spTree>
    <p:extLst>
      <p:ext uri="{BB962C8B-B14F-4D97-AF65-F5344CB8AC3E}">
        <p14:creationId xmlns:p14="http://schemas.microsoft.com/office/powerpoint/2010/main" val="3490694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6AE2-CAE9-2E1D-590C-E7EB735E9E61}"/>
              </a:ext>
            </a:extLst>
          </p:cNvPr>
          <p:cNvSpPr>
            <a:spLocks noGrp="1"/>
          </p:cNvSpPr>
          <p:nvPr>
            <p:ph type="title"/>
          </p:nvPr>
        </p:nvSpPr>
        <p:spPr/>
        <p:txBody>
          <a:bodyPr/>
          <a:lstStyle/>
          <a:p>
            <a:r>
              <a:rPr lang="en-GB" dirty="0"/>
              <a:t>Python Example</a:t>
            </a:r>
          </a:p>
        </p:txBody>
      </p:sp>
      <p:sp>
        <p:nvSpPr>
          <p:cNvPr id="3" name="Content Placeholder 2">
            <a:extLst>
              <a:ext uri="{FF2B5EF4-FFF2-40B4-BE49-F238E27FC236}">
                <a16:creationId xmlns:a16="http://schemas.microsoft.com/office/drawing/2014/main" id="{8730C19E-DB2C-15C8-0976-3F1A1B5BA0B7}"/>
              </a:ext>
            </a:extLst>
          </p:cNvPr>
          <p:cNvSpPr>
            <a:spLocks noGrp="1"/>
          </p:cNvSpPr>
          <p:nvPr>
            <p:ph sz="half" idx="1"/>
          </p:nvPr>
        </p:nvSpPr>
        <p:spPr>
          <a:ln>
            <a:solidFill>
              <a:schemeClr val="accent4"/>
            </a:solidFill>
          </a:ln>
        </p:spPr>
        <p:txBody>
          <a:bodyPr>
            <a:normAutofit fontScale="25000" lnSpcReduction="20000"/>
          </a:bodyPr>
          <a:lstStyle/>
          <a:p>
            <a:pPr marL="0" indent="0">
              <a:buNone/>
            </a:pPr>
            <a:r>
              <a:rPr lang="en-GB" sz="4800" dirty="0">
                <a:solidFill>
                  <a:srgbClr val="0033B3"/>
                </a:solidFill>
                <a:effectLst/>
                <a:latin typeface="Consolas" panose="020B0609020204030204" pitchFamily="49" charset="0"/>
                <a:cs typeface="Consolas" panose="020B0609020204030204" pitchFamily="49" charset="0"/>
              </a:rPr>
              <a:t>class </a:t>
            </a:r>
            <a:r>
              <a:rPr lang="en-GB" sz="4800" dirty="0">
                <a:solidFill>
                  <a:srgbClr val="000000"/>
                </a:solidFill>
                <a:effectLst/>
                <a:latin typeface="Consolas" panose="020B0609020204030204" pitchFamily="49" charset="0"/>
                <a:cs typeface="Consolas" panose="020B0609020204030204" pitchFamily="49" charset="0"/>
              </a:rPr>
              <a:t>Shape</a:t>
            </a:r>
            <a:r>
              <a:rPr lang="en-GB" sz="4800" dirty="0">
                <a:solidFill>
                  <a:srgbClr val="080808"/>
                </a:solidFill>
                <a:effectLst/>
                <a:latin typeface="Consolas" panose="020B0609020204030204" pitchFamily="49" charset="0"/>
                <a:cs typeface="Consolas" panose="020B0609020204030204" pitchFamily="49" charset="0"/>
              </a:rPr>
              <a:t>:</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def </a:t>
            </a:r>
            <a:r>
              <a:rPr lang="en-GB" sz="4800" dirty="0">
                <a:solidFill>
                  <a:srgbClr val="00627A"/>
                </a:solidFill>
                <a:effectLst/>
                <a:latin typeface="Consolas" panose="020B0609020204030204" pitchFamily="49" charset="0"/>
                <a:cs typeface="Consolas" panose="020B0609020204030204" pitchFamily="49" charset="0"/>
              </a:rPr>
              <a:t>area</a:t>
            </a:r>
            <a:r>
              <a:rPr lang="en-GB" sz="4800" dirty="0">
                <a:solidFill>
                  <a:srgbClr val="080808"/>
                </a:solidFill>
                <a:effectLst/>
                <a:latin typeface="Consolas" panose="020B0609020204030204" pitchFamily="49" charset="0"/>
                <a:cs typeface="Consolas" panose="020B0609020204030204" pitchFamily="49" charset="0"/>
              </a:rPr>
              <a:t>(</a:t>
            </a:r>
            <a:r>
              <a:rPr lang="en-GB" sz="4800" dirty="0">
                <a:solidFill>
                  <a:srgbClr val="94558D"/>
                </a:solidFill>
                <a:effectLst/>
                <a:latin typeface="Consolas" panose="020B0609020204030204" pitchFamily="49" charset="0"/>
                <a:cs typeface="Consolas" panose="020B0609020204030204" pitchFamily="49" charset="0"/>
              </a:rPr>
              <a:t>self</a:t>
            </a:r>
            <a:r>
              <a:rPr lang="en-GB" sz="4800" dirty="0">
                <a:solidFill>
                  <a:srgbClr val="080808"/>
                </a:solidFill>
                <a:effectLst/>
                <a:latin typeface="Consolas" panose="020B0609020204030204" pitchFamily="49" charset="0"/>
                <a:cs typeface="Consolas" panose="020B0609020204030204" pitchFamily="49" charset="0"/>
              </a:rPr>
              <a:t>):</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pass  </a:t>
            </a:r>
            <a:r>
              <a:rPr lang="en-GB" sz="4800" i="1" dirty="0">
                <a:solidFill>
                  <a:srgbClr val="8C8C8C"/>
                </a:solidFill>
                <a:effectLst/>
                <a:latin typeface="Consolas" panose="020B0609020204030204" pitchFamily="49" charset="0"/>
                <a:cs typeface="Consolas" panose="020B0609020204030204" pitchFamily="49" charset="0"/>
              </a:rPr>
              <a:t># Placeholder method</a:t>
            </a:r>
            <a:br>
              <a:rPr lang="en-GB" sz="4800" i="1" dirty="0">
                <a:solidFill>
                  <a:srgbClr val="8C8C8C"/>
                </a:solidFill>
                <a:effectLst/>
                <a:latin typeface="Consolas" panose="020B0609020204030204" pitchFamily="49" charset="0"/>
                <a:cs typeface="Consolas" panose="020B0609020204030204" pitchFamily="49" charset="0"/>
              </a:rPr>
            </a:br>
            <a:br>
              <a:rPr lang="en-GB" sz="4800" i="1" dirty="0">
                <a:solidFill>
                  <a:srgbClr val="8C8C8C"/>
                </a:solidFill>
                <a:effectLst/>
                <a:latin typeface="Consolas" panose="020B0609020204030204" pitchFamily="49" charset="0"/>
                <a:cs typeface="Consolas" panose="020B0609020204030204" pitchFamily="49" charset="0"/>
              </a:rPr>
            </a:br>
            <a:r>
              <a:rPr lang="en-GB" sz="4800" dirty="0">
                <a:solidFill>
                  <a:srgbClr val="0033B3"/>
                </a:solidFill>
                <a:effectLst/>
                <a:latin typeface="Consolas" panose="020B0609020204030204" pitchFamily="49" charset="0"/>
                <a:cs typeface="Consolas" panose="020B0609020204030204" pitchFamily="49" charset="0"/>
              </a:rPr>
              <a:t>class </a:t>
            </a:r>
            <a:r>
              <a:rPr lang="en-GB" sz="4800" dirty="0">
                <a:solidFill>
                  <a:srgbClr val="000000"/>
                </a:solidFill>
                <a:effectLst/>
                <a:latin typeface="Consolas" panose="020B0609020204030204" pitchFamily="49" charset="0"/>
                <a:cs typeface="Consolas" panose="020B0609020204030204" pitchFamily="49" charset="0"/>
              </a:rPr>
              <a:t>Circle</a:t>
            </a:r>
            <a:r>
              <a:rPr lang="en-GB" sz="4800" dirty="0">
                <a:solidFill>
                  <a:srgbClr val="080808"/>
                </a:solidFill>
                <a:effectLst/>
                <a:latin typeface="Consolas" panose="020B0609020204030204" pitchFamily="49" charset="0"/>
                <a:cs typeface="Consolas" panose="020B0609020204030204" pitchFamily="49" charset="0"/>
              </a:rPr>
              <a:t>(Shape):</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def </a:t>
            </a:r>
            <a:r>
              <a:rPr lang="en-GB" sz="4800" dirty="0">
                <a:solidFill>
                  <a:srgbClr val="B200B2"/>
                </a:solidFill>
                <a:effectLst/>
                <a:latin typeface="Consolas" panose="020B0609020204030204" pitchFamily="49" charset="0"/>
                <a:cs typeface="Consolas" panose="020B0609020204030204" pitchFamily="49" charset="0"/>
              </a:rPr>
              <a:t>__</a:t>
            </a:r>
            <a:r>
              <a:rPr lang="en-GB" sz="4800" dirty="0" err="1">
                <a:solidFill>
                  <a:srgbClr val="B200B2"/>
                </a:solidFill>
                <a:effectLst/>
                <a:latin typeface="Consolas" panose="020B0609020204030204" pitchFamily="49" charset="0"/>
                <a:cs typeface="Consolas" panose="020B0609020204030204" pitchFamily="49" charset="0"/>
              </a:rPr>
              <a:t>init</a:t>
            </a:r>
            <a:r>
              <a:rPr lang="en-GB" sz="4800" dirty="0">
                <a:solidFill>
                  <a:srgbClr val="B200B2"/>
                </a:solidFill>
                <a:effectLst/>
                <a:latin typeface="Consolas" panose="020B0609020204030204" pitchFamily="49" charset="0"/>
                <a:cs typeface="Consolas" panose="020B0609020204030204" pitchFamily="49" charset="0"/>
              </a:rPr>
              <a:t>__</a:t>
            </a:r>
            <a:r>
              <a:rPr lang="en-GB" sz="4800" dirty="0">
                <a:solidFill>
                  <a:srgbClr val="080808"/>
                </a:solidFill>
                <a:effectLst/>
                <a:latin typeface="Consolas" panose="020B0609020204030204" pitchFamily="49" charset="0"/>
                <a:cs typeface="Consolas" panose="020B0609020204030204" pitchFamily="49" charset="0"/>
              </a:rPr>
              <a:t>(</a:t>
            </a:r>
            <a:r>
              <a:rPr lang="en-GB" sz="4800" dirty="0">
                <a:solidFill>
                  <a:srgbClr val="94558D"/>
                </a:solidFill>
                <a:effectLst/>
                <a:latin typeface="Consolas" panose="020B0609020204030204" pitchFamily="49" charset="0"/>
                <a:cs typeface="Consolas" panose="020B0609020204030204" pitchFamily="49" charset="0"/>
              </a:rPr>
              <a:t>self</a:t>
            </a:r>
            <a:r>
              <a:rPr lang="en-GB" sz="4800" dirty="0">
                <a:solidFill>
                  <a:srgbClr val="080808"/>
                </a:solidFill>
                <a:effectLst/>
                <a:latin typeface="Consolas" panose="020B0609020204030204" pitchFamily="49" charset="0"/>
                <a:cs typeface="Consolas" panose="020B0609020204030204" pitchFamily="49" charset="0"/>
              </a:rPr>
              <a:t>, radius):</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.radius</a:t>
            </a:r>
            <a:r>
              <a:rPr lang="en-GB" sz="4800" dirty="0">
                <a:solidFill>
                  <a:srgbClr val="080808"/>
                </a:solidFill>
                <a:effectLst/>
                <a:latin typeface="Consolas" panose="020B0609020204030204" pitchFamily="49" charset="0"/>
                <a:cs typeface="Consolas" panose="020B0609020204030204" pitchFamily="49" charset="0"/>
              </a:rPr>
              <a:t> = radius</a:t>
            </a:r>
            <a:br>
              <a:rPr lang="en-GB" sz="4800" dirty="0">
                <a:solidFill>
                  <a:srgbClr val="080808"/>
                </a:solidFill>
                <a:effectLst/>
                <a:latin typeface="Consolas" panose="020B0609020204030204" pitchFamily="49" charset="0"/>
                <a:cs typeface="Consolas" panose="020B0609020204030204" pitchFamily="49" charset="0"/>
              </a:rPr>
            </a:b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def </a:t>
            </a:r>
            <a:r>
              <a:rPr lang="en-GB" sz="4800" dirty="0">
                <a:solidFill>
                  <a:srgbClr val="00627A"/>
                </a:solidFill>
                <a:effectLst/>
                <a:latin typeface="Consolas" panose="020B0609020204030204" pitchFamily="49" charset="0"/>
                <a:cs typeface="Consolas" panose="020B0609020204030204" pitchFamily="49" charset="0"/>
              </a:rPr>
              <a:t>area</a:t>
            </a:r>
            <a:r>
              <a:rPr lang="en-GB" sz="4800" dirty="0">
                <a:solidFill>
                  <a:srgbClr val="080808"/>
                </a:solidFill>
                <a:effectLst/>
                <a:latin typeface="Consolas" panose="020B0609020204030204" pitchFamily="49" charset="0"/>
                <a:cs typeface="Consolas" panose="020B0609020204030204" pitchFamily="49" charset="0"/>
              </a:rPr>
              <a:t>(</a:t>
            </a:r>
            <a:r>
              <a:rPr lang="en-GB" sz="4800" dirty="0">
                <a:solidFill>
                  <a:srgbClr val="94558D"/>
                </a:solidFill>
                <a:effectLst/>
                <a:latin typeface="Consolas" panose="020B0609020204030204" pitchFamily="49" charset="0"/>
                <a:cs typeface="Consolas" panose="020B0609020204030204" pitchFamily="49" charset="0"/>
              </a:rPr>
              <a:t>self</a:t>
            </a:r>
            <a:r>
              <a:rPr lang="en-GB" sz="4800" dirty="0">
                <a:solidFill>
                  <a:srgbClr val="080808"/>
                </a:solidFill>
                <a:effectLst/>
                <a:latin typeface="Consolas" panose="020B0609020204030204" pitchFamily="49" charset="0"/>
                <a:cs typeface="Consolas" panose="020B0609020204030204" pitchFamily="49" charset="0"/>
              </a:rPr>
              <a:t>):</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return </a:t>
            </a:r>
            <a:r>
              <a:rPr lang="en-GB" sz="4800" dirty="0">
                <a:solidFill>
                  <a:srgbClr val="1750EB"/>
                </a:solidFill>
                <a:effectLst/>
                <a:latin typeface="Consolas" panose="020B0609020204030204" pitchFamily="49" charset="0"/>
                <a:cs typeface="Consolas" panose="020B0609020204030204" pitchFamily="49" charset="0"/>
              </a:rPr>
              <a:t>3.14 </a:t>
            </a:r>
            <a:r>
              <a:rPr lang="en-GB" sz="4800" dirty="0">
                <a:solidFill>
                  <a:srgbClr val="080808"/>
                </a:solidFill>
                <a:effectLst/>
                <a:latin typeface="Consolas" panose="020B0609020204030204" pitchFamily="49" charset="0"/>
                <a:cs typeface="Consolas" panose="020B0609020204030204" pitchFamily="49" charset="0"/>
              </a:rPr>
              <a:t>*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.radius</a:t>
            </a:r>
            <a:r>
              <a:rPr lang="en-GB" sz="4800" dirty="0">
                <a:solidFill>
                  <a:srgbClr val="080808"/>
                </a:solidFill>
                <a:effectLst/>
                <a:latin typeface="Consolas" panose="020B0609020204030204" pitchFamily="49" charset="0"/>
                <a:cs typeface="Consolas" panose="020B0609020204030204" pitchFamily="49" charset="0"/>
              </a:rPr>
              <a:t> *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.radius</a:t>
            </a:r>
            <a:br>
              <a:rPr lang="en-GB" sz="4800" dirty="0">
                <a:solidFill>
                  <a:srgbClr val="080808"/>
                </a:solidFill>
                <a:effectLst/>
                <a:latin typeface="Consolas" panose="020B0609020204030204" pitchFamily="49" charset="0"/>
                <a:cs typeface="Consolas" panose="020B0609020204030204" pitchFamily="49" charset="0"/>
              </a:rPr>
            </a:b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033B3"/>
                </a:solidFill>
                <a:effectLst/>
                <a:latin typeface="Consolas" panose="020B0609020204030204" pitchFamily="49" charset="0"/>
                <a:cs typeface="Consolas" panose="020B0609020204030204" pitchFamily="49" charset="0"/>
              </a:rPr>
              <a:t>class </a:t>
            </a:r>
            <a:r>
              <a:rPr lang="en-GB" sz="4800" dirty="0">
                <a:solidFill>
                  <a:srgbClr val="000000"/>
                </a:solidFill>
                <a:effectLst/>
                <a:latin typeface="Consolas" panose="020B0609020204030204" pitchFamily="49" charset="0"/>
                <a:cs typeface="Consolas" panose="020B0609020204030204" pitchFamily="49" charset="0"/>
              </a:rPr>
              <a:t>Rectangle</a:t>
            </a:r>
            <a:r>
              <a:rPr lang="en-GB" sz="4800" dirty="0">
                <a:solidFill>
                  <a:srgbClr val="080808"/>
                </a:solidFill>
                <a:effectLst/>
                <a:latin typeface="Consolas" panose="020B0609020204030204" pitchFamily="49" charset="0"/>
                <a:cs typeface="Consolas" panose="020B0609020204030204" pitchFamily="49" charset="0"/>
              </a:rPr>
              <a:t>(Shape):</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def </a:t>
            </a:r>
            <a:r>
              <a:rPr lang="en-GB" sz="4800" dirty="0">
                <a:solidFill>
                  <a:srgbClr val="B200B2"/>
                </a:solidFill>
                <a:effectLst/>
                <a:latin typeface="Consolas" panose="020B0609020204030204" pitchFamily="49" charset="0"/>
                <a:cs typeface="Consolas" panose="020B0609020204030204" pitchFamily="49" charset="0"/>
              </a:rPr>
              <a:t>__</a:t>
            </a:r>
            <a:r>
              <a:rPr lang="en-GB" sz="4800" dirty="0" err="1">
                <a:solidFill>
                  <a:srgbClr val="B200B2"/>
                </a:solidFill>
                <a:effectLst/>
                <a:latin typeface="Consolas" panose="020B0609020204030204" pitchFamily="49" charset="0"/>
                <a:cs typeface="Consolas" panose="020B0609020204030204" pitchFamily="49" charset="0"/>
              </a:rPr>
              <a:t>init</a:t>
            </a:r>
            <a:r>
              <a:rPr lang="en-GB" sz="4800" dirty="0">
                <a:solidFill>
                  <a:srgbClr val="B200B2"/>
                </a:solidFill>
                <a:effectLst/>
                <a:latin typeface="Consolas" panose="020B0609020204030204" pitchFamily="49" charset="0"/>
                <a:cs typeface="Consolas" panose="020B0609020204030204" pitchFamily="49" charset="0"/>
              </a:rPr>
              <a:t>__</a:t>
            </a:r>
            <a:r>
              <a:rPr lang="en-GB" sz="4800" dirty="0">
                <a:solidFill>
                  <a:srgbClr val="080808"/>
                </a:solidFill>
                <a:effectLst/>
                <a:latin typeface="Consolas" panose="020B0609020204030204" pitchFamily="49" charset="0"/>
                <a:cs typeface="Consolas" panose="020B0609020204030204" pitchFamily="49" charset="0"/>
              </a:rPr>
              <a:t>(</a:t>
            </a:r>
            <a:r>
              <a:rPr lang="en-GB" sz="4800" dirty="0">
                <a:solidFill>
                  <a:srgbClr val="94558D"/>
                </a:solidFill>
                <a:effectLst/>
                <a:latin typeface="Consolas" panose="020B0609020204030204" pitchFamily="49" charset="0"/>
                <a:cs typeface="Consolas" panose="020B0609020204030204" pitchFamily="49" charset="0"/>
              </a:rPr>
              <a:t>self</a:t>
            </a:r>
            <a:r>
              <a:rPr lang="en-GB" sz="4800" dirty="0">
                <a:solidFill>
                  <a:srgbClr val="080808"/>
                </a:solidFill>
                <a:effectLst/>
                <a:latin typeface="Consolas" panose="020B0609020204030204" pitchFamily="49" charset="0"/>
                <a:cs typeface="Consolas" panose="020B0609020204030204" pitchFamily="49" charset="0"/>
              </a:rPr>
              <a:t>, width, height):</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.width</a:t>
            </a:r>
            <a:r>
              <a:rPr lang="en-GB" sz="4800" dirty="0">
                <a:solidFill>
                  <a:srgbClr val="080808"/>
                </a:solidFill>
                <a:effectLst/>
                <a:latin typeface="Consolas" panose="020B0609020204030204" pitchFamily="49" charset="0"/>
                <a:cs typeface="Consolas" panose="020B0609020204030204" pitchFamily="49" charset="0"/>
              </a:rPr>
              <a:t> = width</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.height</a:t>
            </a:r>
            <a:r>
              <a:rPr lang="en-GB" sz="4800" dirty="0">
                <a:solidFill>
                  <a:srgbClr val="080808"/>
                </a:solidFill>
                <a:effectLst/>
                <a:latin typeface="Consolas" panose="020B0609020204030204" pitchFamily="49" charset="0"/>
                <a:cs typeface="Consolas" panose="020B0609020204030204" pitchFamily="49" charset="0"/>
              </a:rPr>
              <a:t> = height</a:t>
            </a:r>
            <a:br>
              <a:rPr lang="en-GB" sz="4800" dirty="0">
                <a:solidFill>
                  <a:srgbClr val="080808"/>
                </a:solidFill>
                <a:effectLst/>
                <a:latin typeface="Consolas" panose="020B0609020204030204" pitchFamily="49" charset="0"/>
                <a:cs typeface="Consolas" panose="020B0609020204030204" pitchFamily="49" charset="0"/>
              </a:rPr>
            </a:b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def </a:t>
            </a:r>
            <a:r>
              <a:rPr lang="en-GB" sz="4800" dirty="0">
                <a:solidFill>
                  <a:srgbClr val="00627A"/>
                </a:solidFill>
                <a:effectLst/>
                <a:latin typeface="Consolas" panose="020B0609020204030204" pitchFamily="49" charset="0"/>
                <a:cs typeface="Consolas" panose="020B0609020204030204" pitchFamily="49" charset="0"/>
              </a:rPr>
              <a:t>area</a:t>
            </a:r>
            <a:r>
              <a:rPr lang="en-GB" sz="4800" dirty="0">
                <a:solidFill>
                  <a:srgbClr val="080808"/>
                </a:solidFill>
                <a:effectLst/>
                <a:latin typeface="Consolas" panose="020B0609020204030204" pitchFamily="49" charset="0"/>
                <a:cs typeface="Consolas" panose="020B0609020204030204" pitchFamily="49" charset="0"/>
              </a:rPr>
              <a:t>(</a:t>
            </a:r>
            <a:r>
              <a:rPr lang="en-GB" sz="4800" dirty="0">
                <a:solidFill>
                  <a:srgbClr val="94558D"/>
                </a:solidFill>
                <a:effectLst/>
                <a:latin typeface="Consolas" panose="020B0609020204030204" pitchFamily="49" charset="0"/>
                <a:cs typeface="Consolas" panose="020B0609020204030204" pitchFamily="49" charset="0"/>
              </a:rPr>
              <a:t>self</a:t>
            </a:r>
            <a:r>
              <a:rPr lang="en-GB" sz="4800" dirty="0">
                <a:solidFill>
                  <a:srgbClr val="080808"/>
                </a:solidFill>
                <a:effectLst/>
                <a:latin typeface="Consolas" panose="020B0609020204030204" pitchFamily="49" charset="0"/>
                <a:cs typeface="Consolas" panose="020B0609020204030204" pitchFamily="49" charset="0"/>
              </a:rPr>
              <a:t>):</a:t>
            </a:r>
            <a:br>
              <a:rPr lang="en-GB" sz="4800" dirty="0">
                <a:solidFill>
                  <a:srgbClr val="080808"/>
                </a:solidFill>
                <a:effectLst/>
                <a:latin typeface="Consolas" panose="020B0609020204030204" pitchFamily="49" charset="0"/>
                <a:cs typeface="Consolas" panose="020B0609020204030204" pitchFamily="49" charset="0"/>
              </a:rPr>
            </a:br>
            <a:r>
              <a:rPr lang="en-GB" sz="4800" dirty="0">
                <a:solidFill>
                  <a:srgbClr val="080808"/>
                </a:solidFill>
                <a:effectLst/>
                <a:latin typeface="Consolas" panose="020B0609020204030204" pitchFamily="49" charset="0"/>
                <a:cs typeface="Consolas" panose="020B0609020204030204" pitchFamily="49" charset="0"/>
              </a:rPr>
              <a:t>        </a:t>
            </a:r>
            <a:r>
              <a:rPr lang="en-GB" sz="4800" dirty="0">
                <a:solidFill>
                  <a:srgbClr val="0033B3"/>
                </a:solidFill>
                <a:effectLst/>
                <a:latin typeface="Consolas" panose="020B0609020204030204" pitchFamily="49" charset="0"/>
                <a:cs typeface="Consolas" panose="020B0609020204030204" pitchFamily="49" charset="0"/>
              </a:rPr>
              <a:t>return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.width</a:t>
            </a:r>
            <a:r>
              <a:rPr lang="en-GB" sz="4800" dirty="0">
                <a:solidFill>
                  <a:srgbClr val="080808"/>
                </a:solidFill>
                <a:effectLst/>
                <a:latin typeface="Consolas" panose="020B0609020204030204" pitchFamily="49" charset="0"/>
                <a:cs typeface="Consolas" panose="020B0609020204030204" pitchFamily="49" charset="0"/>
              </a:rPr>
              <a:t> * </a:t>
            </a:r>
            <a:r>
              <a:rPr lang="en-GB" sz="4800" dirty="0" err="1">
                <a:solidFill>
                  <a:srgbClr val="94558D"/>
                </a:solidFill>
                <a:effectLst/>
                <a:latin typeface="Consolas" panose="020B0609020204030204" pitchFamily="49" charset="0"/>
                <a:cs typeface="Consolas" panose="020B0609020204030204" pitchFamily="49" charset="0"/>
              </a:rPr>
              <a:t>self</a:t>
            </a:r>
            <a:r>
              <a:rPr lang="en-GB" sz="4800" dirty="0" err="1">
                <a:solidFill>
                  <a:srgbClr val="080808"/>
                </a:solidFill>
                <a:effectLst/>
                <a:latin typeface="Consolas" panose="020B0609020204030204" pitchFamily="49" charset="0"/>
                <a:cs typeface="Consolas" panose="020B0609020204030204" pitchFamily="49" charset="0"/>
              </a:rPr>
              <a:t>.height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endParaRPr lang="en-GB" dirty="0">
              <a:solidFill>
                <a:srgbClr val="080808"/>
              </a:solidFill>
              <a:effectLst/>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D295B64B-15F9-96C6-CF01-B3E431B32531}"/>
              </a:ext>
            </a:extLst>
          </p:cNvPr>
          <p:cNvSpPr>
            <a:spLocks noGrp="1"/>
          </p:cNvSpPr>
          <p:nvPr>
            <p:ph sz="half" idx="2"/>
          </p:nvPr>
        </p:nvSpPr>
        <p:spPr>
          <a:xfrm>
            <a:off x="6172200" y="1825625"/>
            <a:ext cx="5181600" cy="1948933"/>
          </a:xfrm>
          <a:ln>
            <a:solidFill>
              <a:schemeClr val="accent2"/>
            </a:solidFill>
          </a:ln>
        </p:spPr>
        <p:txBody>
          <a:bodyPr>
            <a:noAutofit/>
          </a:bodyPr>
          <a:lstStyle/>
          <a:p>
            <a:pPr marL="0" indent="0">
              <a:buNone/>
            </a:pPr>
            <a:r>
              <a:rPr lang="en-GB" sz="1200" i="1" dirty="0">
                <a:solidFill>
                  <a:srgbClr val="8C8C8C"/>
                </a:solidFill>
                <a:effectLst/>
                <a:latin typeface="Consolas" panose="020B0609020204030204" pitchFamily="49" charset="0"/>
                <a:cs typeface="Consolas" panose="020B0609020204030204" pitchFamily="49" charset="0"/>
              </a:rPr>
              <a:t># Polymorphism in action</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shapes = [Circle(</a:t>
            </a:r>
            <a:r>
              <a:rPr lang="en-GB" sz="1200" dirty="0">
                <a:solidFill>
                  <a:srgbClr val="1750EB"/>
                </a:solidFill>
                <a:effectLst/>
                <a:latin typeface="Consolas" panose="020B0609020204030204" pitchFamily="49" charset="0"/>
                <a:cs typeface="Consolas" panose="020B0609020204030204" pitchFamily="49" charset="0"/>
              </a:rPr>
              <a:t>5</a:t>
            </a:r>
            <a:r>
              <a:rPr lang="en-GB" sz="1200" dirty="0">
                <a:solidFill>
                  <a:srgbClr val="080808"/>
                </a:solidFill>
                <a:effectLst/>
                <a:latin typeface="Consolas" panose="020B0609020204030204" pitchFamily="49" charset="0"/>
                <a:cs typeface="Consolas" panose="020B0609020204030204" pitchFamily="49" charset="0"/>
              </a:rPr>
              <a:t>), Rectangle(</a:t>
            </a:r>
            <a:r>
              <a:rPr lang="en-GB" sz="1200" dirty="0">
                <a:solidFill>
                  <a:srgbClr val="1750EB"/>
                </a:solidFill>
                <a:effectLst/>
                <a:latin typeface="Consolas" panose="020B0609020204030204" pitchFamily="49" charset="0"/>
                <a:cs typeface="Consolas" panose="020B0609020204030204" pitchFamily="49" charset="0"/>
              </a:rPr>
              <a:t>4</a:t>
            </a: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1750EB"/>
                </a:solidFill>
                <a:effectLst/>
                <a:latin typeface="Consolas" panose="020B0609020204030204" pitchFamily="49" charset="0"/>
                <a:cs typeface="Consolas" panose="020B0609020204030204" pitchFamily="49" charset="0"/>
              </a:rPr>
              <a:t>6</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33B3"/>
                </a:solidFill>
                <a:effectLst/>
                <a:latin typeface="Consolas" panose="020B0609020204030204" pitchFamily="49" charset="0"/>
                <a:cs typeface="Consolas" panose="020B0609020204030204" pitchFamily="49" charset="0"/>
              </a:rPr>
              <a:t>for </a:t>
            </a:r>
            <a:r>
              <a:rPr lang="en-GB" sz="1200" dirty="0">
                <a:solidFill>
                  <a:srgbClr val="080808"/>
                </a:solidFill>
                <a:effectLst/>
                <a:latin typeface="Consolas" panose="020B0609020204030204" pitchFamily="49" charset="0"/>
                <a:cs typeface="Consolas" panose="020B0609020204030204" pitchFamily="49" charset="0"/>
              </a:rPr>
              <a:t>shape </a:t>
            </a:r>
            <a:r>
              <a:rPr lang="en-GB" sz="1200" dirty="0">
                <a:solidFill>
                  <a:srgbClr val="0033B3"/>
                </a:solidFill>
                <a:effectLst/>
                <a:latin typeface="Consolas" panose="020B0609020204030204" pitchFamily="49" charset="0"/>
                <a:cs typeface="Consolas" panose="020B0609020204030204" pitchFamily="49" charset="0"/>
              </a:rPr>
              <a:t>in </a:t>
            </a:r>
            <a:r>
              <a:rPr lang="en-GB" sz="1200" dirty="0">
                <a:solidFill>
                  <a:srgbClr val="080808"/>
                </a:solidFill>
                <a:effectLst/>
                <a:latin typeface="Consolas" panose="020B0609020204030204" pitchFamily="49" charset="0"/>
                <a:cs typeface="Consolas" panose="020B0609020204030204" pitchFamily="49" charset="0"/>
              </a:rPr>
              <a:t>shapes:</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f"Area</a:t>
            </a:r>
            <a:r>
              <a:rPr lang="en-GB" sz="1200" dirty="0">
                <a:solidFill>
                  <a:srgbClr val="067D17"/>
                </a:solidFill>
                <a:effectLst/>
                <a:latin typeface="Consolas" panose="020B0609020204030204" pitchFamily="49" charset="0"/>
                <a:cs typeface="Consolas" panose="020B0609020204030204" pitchFamily="49" charset="0"/>
              </a:rPr>
              <a:t>: </a:t>
            </a:r>
            <a:r>
              <a:rPr lang="en-GB" sz="1200" dirty="0">
                <a:solidFill>
                  <a:srgbClr val="0037A6"/>
                </a:solidFill>
                <a:effectLst/>
                <a:latin typeface="Consolas" panose="020B0609020204030204" pitchFamily="49" charset="0"/>
                <a:cs typeface="Consolas" panose="020B0609020204030204" pitchFamily="49" charset="0"/>
              </a:rPr>
              <a:t>{</a:t>
            </a:r>
            <a:r>
              <a:rPr lang="en-GB" sz="1200" dirty="0" err="1">
                <a:solidFill>
                  <a:srgbClr val="080808"/>
                </a:solidFill>
                <a:effectLst/>
                <a:latin typeface="Consolas" panose="020B0609020204030204" pitchFamily="49" charset="0"/>
                <a:cs typeface="Consolas" panose="020B0609020204030204" pitchFamily="49" charset="0"/>
              </a:rPr>
              <a:t>shape.area</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  </a:t>
            </a:r>
            <a:r>
              <a:rPr lang="en-GB" sz="1200" i="1" dirty="0">
                <a:solidFill>
                  <a:srgbClr val="8C8C8C"/>
                </a:solidFill>
                <a:effectLst/>
                <a:latin typeface="Consolas" panose="020B0609020204030204" pitchFamily="49" charset="0"/>
                <a:cs typeface="Consolas" panose="020B0609020204030204" pitchFamily="49" charset="0"/>
              </a:rPr>
              <a:t># Calls the appropriate area method</a:t>
            </a:r>
            <a:endParaRPr lang="en-GB" sz="1200" dirty="0"/>
          </a:p>
        </p:txBody>
      </p:sp>
      <p:sp>
        <p:nvSpPr>
          <p:cNvPr id="4" name="Slide Number Placeholder 3">
            <a:extLst>
              <a:ext uri="{FF2B5EF4-FFF2-40B4-BE49-F238E27FC236}">
                <a16:creationId xmlns:a16="http://schemas.microsoft.com/office/drawing/2014/main" id="{AE032516-5F4B-4B2F-21E3-D7A3AB239AB2}"/>
              </a:ext>
            </a:extLst>
          </p:cNvPr>
          <p:cNvSpPr>
            <a:spLocks noGrp="1"/>
          </p:cNvSpPr>
          <p:nvPr>
            <p:ph type="sldNum" sz="quarter" idx="12"/>
          </p:nvPr>
        </p:nvSpPr>
        <p:spPr/>
        <p:txBody>
          <a:bodyPr/>
          <a:lstStyle/>
          <a:p>
            <a:fld id="{1AE971F0-0CD2-4C47-8087-EBCE9716EA84}" type="slidenum">
              <a:rPr lang="en-GB" smtClean="0"/>
              <a:pPr/>
              <a:t>63</a:t>
            </a:fld>
            <a:endParaRPr lang="en-GB" dirty="0"/>
          </a:p>
        </p:txBody>
      </p:sp>
      <p:sp>
        <p:nvSpPr>
          <p:cNvPr id="6" name="TextBox 5">
            <a:extLst>
              <a:ext uri="{FF2B5EF4-FFF2-40B4-BE49-F238E27FC236}">
                <a16:creationId xmlns:a16="http://schemas.microsoft.com/office/drawing/2014/main" id="{ADB68F23-A945-7FBF-6AEC-F7740E20EBC2}"/>
              </a:ext>
            </a:extLst>
          </p:cNvPr>
          <p:cNvSpPr txBox="1"/>
          <p:nvPr/>
        </p:nvSpPr>
        <p:spPr>
          <a:xfrm>
            <a:off x="6172200" y="4019107"/>
            <a:ext cx="5181600" cy="1200329"/>
          </a:xfrm>
          <a:prstGeom prst="rect">
            <a:avLst/>
          </a:prstGeom>
          <a:noFill/>
          <a:ln>
            <a:solidFill>
              <a:schemeClr val="accent1"/>
            </a:solidFill>
          </a:ln>
        </p:spPr>
        <p:txBody>
          <a:bodyPr wrap="square" rtlCol="0">
            <a:spAutoFit/>
          </a:bodyPr>
          <a:lstStyle/>
          <a:p>
            <a:r>
              <a:rPr lang="en-GB" dirty="0"/>
              <a:t>Output:</a:t>
            </a:r>
          </a:p>
          <a:p>
            <a:endParaRPr lang="en-GB" dirty="0"/>
          </a:p>
          <a:p>
            <a:r>
              <a:rPr lang="en-GB" dirty="0">
                <a:latin typeface="Consolas" panose="020B0609020204030204" pitchFamily="49" charset="0"/>
                <a:cs typeface="Consolas" panose="020B0609020204030204" pitchFamily="49" charset="0"/>
              </a:rPr>
              <a:t>Area: 78.5</a:t>
            </a:r>
          </a:p>
          <a:p>
            <a:r>
              <a:rPr lang="en-GB" dirty="0">
                <a:latin typeface="Consolas" panose="020B0609020204030204" pitchFamily="49" charset="0"/>
                <a:cs typeface="Consolas" panose="020B0609020204030204" pitchFamily="49" charset="0"/>
              </a:rPr>
              <a:t>Area: 24</a:t>
            </a:r>
          </a:p>
        </p:txBody>
      </p:sp>
    </p:spTree>
    <p:extLst>
      <p:ext uri="{BB962C8B-B14F-4D97-AF65-F5344CB8AC3E}">
        <p14:creationId xmlns:p14="http://schemas.microsoft.com/office/powerpoint/2010/main" val="2191687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F5F1-54E2-9821-417D-76E316540B40}"/>
              </a:ext>
            </a:extLst>
          </p:cNvPr>
          <p:cNvSpPr>
            <a:spLocks noGrp="1"/>
          </p:cNvSpPr>
          <p:nvPr>
            <p:ph type="title"/>
          </p:nvPr>
        </p:nvSpPr>
        <p:spPr/>
        <p:txBody>
          <a:bodyPr/>
          <a:lstStyle/>
          <a:p>
            <a:r>
              <a:rPr lang="en-GB" dirty="0"/>
              <a:t>Polymorphism and Inheritance</a:t>
            </a:r>
          </a:p>
        </p:txBody>
      </p:sp>
      <p:sp>
        <p:nvSpPr>
          <p:cNvPr id="3" name="Content Placeholder 2">
            <a:extLst>
              <a:ext uri="{FF2B5EF4-FFF2-40B4-BE49-F238E27FC236}">
                <a16:creationId xmlns:a16="http://schemas.microsoft.com/office/drawing/2014/main" id="{E34733EB-A6CD-AFE6-CB7E-DDFEDECF5EF8}"/>
              </a:ext>
            </a:extLst>
          </p:cNvPr>
          <p:cNvSpPr>
            <a:spLocks noGrp="1"/>
          </p:cNvSpPr>
          <p:nvPr>
            <p:ph idx="1"/>
          </p:nvPr>
        </p:nvSpPr>
        <p:spPr/>
        <p:txBody>
          <a:bodyPr>
            <a:normAutofit fontScale="47500" lnSpcReduction="20000"/>
          </a:bodyPr>
          <a:lstStyle/>
          <a:p>
            <a:pPr marR="0" lvl="0" rtl="0"/>
            <a:r>
              <a:rPr lang="en-GB" altLang="zh-CN" b="0" i="0" u="none" strike="noStrike" kern="100" baseline="0" dirty="0">
                <a:solidFill>
                  <a:srgbClr val="000000"/>
                </a:solidFill>
                <a:ea typeface="DengXian Light" panose="02010600030101010101" pitchFamily="2" charset="-122"/>
              </a:rPr>
              <a:t>Inheritance and polymorphism work hand in hand, facilitating code organization, reusability, and adaptability in object-oriented programming. Understanding these concepts is fundamental to building flexible and maintainable software systems.</a:t>
            </a:r>
          </a:p>
          <a:p>
            <a:pPr marR="0" lvl="0" rtl="0"/>
            <a:r>
              <a:rPr lang="en-GB" altLang="zh-CN" b="0" i="0" u="none" strike="noStrike" kern="100" baseline="0" dirty="0">
                <a:solidFill>
                  <a:srgbClr val="000000"/>
                </a:solidFill>
                <a:ea typeface="DengXian Light" panose="02010600030101010101" pitchFamily="2" charset="-122"/>
              </a:rPr>
              <a:t>Polymorphism is a fundamental concept in object-oriented programming that plays a crucial role in inheritance. It allows objects of different classes in an inheritance hierarchy to be treated as objects of a common base class.</a:t>
            </a:r>
          </a:p>
          <a:p>
            <a:pPr marR="0" lvl="0" rtl="0"/>
            <a:r>
              <a:rPr lang="en-GB" altLang="zh-CN" b="1" i="0" u="none" strike="noStrike" kern="100" baseline="0" dirty="0">
                <a:solidFill>
                  <a:srgbClr val="000000"/>
                </a:solidFill>
                <a:ea typeface="DengXian Light" panose="02010600030101010101" pitchFamily="2" charset="-122"/>
              </a:rPr>
              <a:t>Realizing Polymorphism</a:t>
            </a:r>
            <a:r>
              <a:rPr lang="en-GB" altLang="zh-CN" b="0" i="0" u="none" strike="noStrike" kern="100" baseline="0" dirty="0">
                <a:solidFill>
                  <a:srgbClr val="000000"/>
                </a:solidFill>
                <a:ea typeface="DengXian Light" panose="02010600030101010101" pitchFamily="2" charset="-122"/>
              </a:rPr>
              <a:t>: Through inheritance, you can create a hierarchy of classes where child classes can be substituted for their parent classes, providing a level of abstraction that simplifies the handling of objects.</a:t>
            </a:r>
          </a:p>
          <a:p>
            <a:pPr marR="0" lvl="0" rtl="0"/>
            <a:r>
              <a:rPr lang="en-GB" altLang="zh-CN" b="1" i="0" u="none" strike="noStrike" kern="100" baseline="0" dirty="0">
                <a:solidFill>
                  <a:srgbClr val="000000"/>
                </a:solidFill>
                <a:ea typeface="DengXian Light" panose="02010600030101010101" pitchFamily="2" charset="-122"/>
              </a:rPr>
              <a:t>Polymorphism and Method Overriding</a:t>
            </a:r>
            <a:r>
              <a:rPr lang="en-GB" altLang="zh-CN" b="0" i="0" u="none" strike="noStrike" kern="100" baseline="0" dirty="0">
                <a:solidFill>
                  <a:srgbClr val="000000"/>
                </a:solidFill>
                <a:ea typeface="DengXian Light" panose="02010600030101010101" pitchFamily="2" charset="-122"/>
              </a:rPr>
              <a:t>: Method overriding enables the implementation of polymorphism. When a child class overrides a method from its parent class, you can invoke the overridden method using a reference to the parent class, but the overridden version will execute.</a:t>
            </a:r>
          </a:p>
          <a:p>
            <a:pPr marR="0" lvl="0" rtl="0"/>
            <a:r>
              <a:rPr lang="en-GB" altLang="zh-CN" b="1" i="0" u="none" strike="noStrike" kern="100" baseline="0" dirty="0">
                <a:solidFill>
                  <a:srgbClr val="000000"/>
                </a:solidFill>
                <a:ea typeface="DengXian Light" panose="02010600030101010101" pitchFamily="2" charset="-122"/>
              </a:rPr>
              <a:t>Dynamic Binding</a:t>
            </a:r>
            <a:r>
              <a:rPr lang="en-GB" altLang="zh-CN" b="0" i="0" u="none" strike="noStrike" kern="100" baseline="0" dirty="0">
                <a:solidFill>
                  <a:srgbClr val="000000"/>
                </a:solidFill>
                <a:ea typeface="DengXian Light" panose="02010600030101010101" pitchFamily="2" charset="-122"/>
              </a:rPr>
              <a:t>: Polymorphism allows for dynamic method binding, meaning the appropriate method to be executed is determined at runtime based on the actual class of the object.</a:t>
            </a:r>
          </a:p>
          <a:p>
            <a:pPr marR="0" lvl="0" rtl="0"/>
            <a:r>
              <a:rPr lang="en-GB" altLang="zh-CN" b="1" i="0" u="none" strike="noStrike" kern="100" baseline="0" dirty="0">
                <a:solidFill>
                  <a:srgbClr val="000000"/>
                </a:solidFill>
                <a:ea typeface="DengXian Light" panose="02010600030101010101" pitchFamily="2" charset="-122"/>
              </a:rPr>
              <a:t>Benefits of Polymorphism</a:t>
            </a:r>
            <a:r>
              <a:rPr lang="en-GB" altLang="zh-CN" b="0" i="0" u="none" strike="noStrike" kern="100" baseline="0" dirty="0">
                <a:solidFill>
                  <a:srgbClr val="000000"/>
                </a:solidFill>
                <a:ea typeface="DengXian Light" panose="02010600030101010101" pitchFamily="2" charset="-122"/>
              </a:rPr>
              <a:t>: Polymorphism enhances code flexibility and reusability, making it easier to work with complex class hierarchies. It simplifies interaction with objects by providing a consistent interface.</a:t>
            </a:r>
          </a:p>
        </p:txBody>
      </p:sp>
      <p:sp>
        <p:nvSpPr>
          <p:cNvPr id="4" name="Slide Number Placeholder 3">
            <a:extLst>
              <a:ext uri="{FF2B5EF4-FFF2-40B4-BE49-F238E27FC236}">
                <a16:creationId xmlns:a16="http://schemas.microsoft.com/office/drawing/2014/main" id="{A2265009-FB2E-6C6B-0DA8-29319F25900A}"/>
              </a:ext>
            </a:extLst>
          </p:cNvPr>
          <p:cNvSpPr>
            <a:spLocks noGrp="1"/>
          </p:cNvSpPr>
          <p:nvPr>
            <p:ph type="sldNum" sz="quarter" idx="12"/>
          </p:nvPr>
        </p:nvSpPr>
        <p:spPr/>
        <p:txBody>
          <a:bodyPr/>
          <a:lstStyle/>
          <a:p>
            <a:fld id="{1AE971F0-0CD2-4C47-8087-EBCE9716EA84}" type="slidenum">
              <a:rPr lang="en-GB" smtClean="0"/>
              <a:pPr/>
              <a:t>64</a:t>
            </a:fld>
            <a:endParaRPr lang="en-GB" dirty="0"/>
          </a:p>
        </p:txBody>
      </p:sp>
    </p:spTree>
    <p:extLst>
      <p:ext uri="{BB962C8B-B14F-4D97-AF65-F5344CB8AC3E}">
        <p14:creationId xmlns:p14="http://schemas.microsoft.com/office/powerpoint/2010/main" val="991244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AB31-3846-1FCA-EE74-902AE97248E9}"/>
              </a:ext>
            </a:extLst>
          </p:cNvPr>
          <p:cNvSpPr>
            <a:spLocks noGrp="1"/>
          </p:cNvSpPr>
          <p:nvPr>
            <p:ph type="title"/>
          </p:nvPr>
        </p:nvSpPr>
        <p:spPr/>
        <p:txBody>
          <a:bodyPr/>
          <a:lstStyle/>
          <a:p>
            <a:r>
              <a:rPr lang="en-GB" dirty="0"/>
              <a:t>Class Hierarchies Overview</a:t>
            </a:r>
          </a:p>
        </p:txBody>
      </p:sp>
      <p:sp>
        <p:nvSpPr>
          <p:cNvPr id="3" name="Content Placeholder 2">
            <a:extLst>
              <a:ext uri="{FF2B5EF4-FFF2-40B4-BE49-F238E27FC236}">
                <a16:creationId xmlns:a16="http://schemas.microsoft.com/office/drawing/2014/main" id="{BD53B6E8-9AFE-FF88-5653-43C7C5FF3184}"/>
              </a:ext>
            </a:extLst>
          </p:cNvPr>
          <p:cNvSpPr>
            <a:spLocks noGrp="1"/>
          </p:cNvSpPr>
          <p:nvPr>
            <p:ph idx="1"/>
          </p:nvPr>
        </p:nvSpPr>
        <p:spPr/>
        <p:txBody>
          <a:bodyPr>
            <a:normAutofit fontScale="55000" lnSpcReduction="20000"/>
          </a:bodyPr>
          <a:lstStyle/>
          <a:p>
            <a:pPr marR="0" lvl="0" rtl="0"/>
            <a:r>
              <a:rPr lang="en-GB" altLang="zh-CN" b="0" i="0" u="none" strike="noStrike" kern="100" baseline="0" dirty="0">
                <a:solidFill>
                  <a:srgbClr val="000000"/>
                </a:solidFill>
                <a:ea typeface="DengXian Light" panose="02010600030101010101" pitchFamily="2" charset="-122"/>
              </a:rPr>
              <a:t>Inheritance leads to the creation of class hierarchies, a way to structure and organize related classes.</a:t>
            </a:r>
          </a:p>
          <a:p>
            <a:pPr marR="0" lvl="0" rtl="0"/>
            <a:r>
              <a:rPr lang="en-GB" altLang="zh-CN" b="1" i="0" u="none" strike="noStrike" kern="100" baseline="0" dirty="0">
                <a:solidFill>
                  <a:srgbClr val="000000"/>
                </a:solidFill>
                <a:ea typeface="DengXian Light" panose="02010600030101010101" pitchFamily="2" charset="-122"/>
              </a:rPr>
              <a:t>Base </a:t>
            </a:r>
            <a:r>
              <a:rPr lang="en-GB" altLang="zh-CN" i="0" u="none" strike="noStrike" kern="100" baseline="0" dirty="0">
                <a:solidFill>
                  <a:srgbClr val="000000"/>
                </a:solidFill>
                <a:ea typeface="DengXian Light" panose="02010600030101010101" pitchFamily="2" charset="-122"/>
              </a:rPr>
              <a:t>or</a:t>
            </a:r>
            <a:r>
              <a:rPr lang="en-GB" altLang="zh-CN" b="1" i="0" u="none" strike="noStrike" kern="100" baseline="0" dirty="0">
                <a:solidFill>
                  <a:srgbClr val="000000"/>
                </a:solidFill>
                <a:ea typeface="DengXian Light" panose="02010600030101010101" pitchFamily="2" charset="-122"/>
              </a:rPr>
              <a:t> Parent Class</a:t>
            </a:r>
            <a:r>
              <a:rPr lang="en-GB" altLang="zh-CN" b="0" i="0" u="none" strike="noStrike" kern="100" baseline="0" dirty="0">
                <a:solidFill>
                  <a:srgbClr val="000000"/>
                </a:solidFill>
                <a:ea typeface="DengXian Light" panose="02010600030101010101" pitchFamily="2" charset="-122"/>
              </a:rPr>
              <a:t>: The top-level class in a hierarchy is often called the "base" or "parent" class. It contains common attributes and methods shared by all the derived classes.</a:t>
            </a:r>
          </a:p>
          <a:p>
            <a:pPr marR="0" lvl="0" rtl="0"/>
            <a:r>
              <a:rPr lang="en-GB" altLang="zh-CN" b="1" i="0" u="none" strike="noStrike" kern="100" baseline="0" dirty="0">
                <a:solidFill>
                  <a:srgbClr val="000000"/>
                </a:solidFill>
                <a:ea typeface="DengXian Light" panose="02010600030101010101" pitchFamily="2" charset="-122"/>
              </a:rPr>
              <a:t>Derived </a:t>
            </a:r>
            <a:r>
              <a:rPr lang="en-GB" altLang="zh-CN" i="0" u="none" strike="noStrike" kern="100" baseline="0" dirty="0">
                <a:solidFill>
                  <a:srgbClr val="000000"/>
                </a:solidFill>
                <a:ea typeface="DengXian Light" panose="02010600030101010101" pitchFamily="2" charset="-122"/>
              </a:rPr>
              <a:t>or</a:t>
            </a:r>
            <a:r>
              <a:rPr lang="en-GB" altLang="zh-CN" b="1" i="0" u="none" strike="noStrike" kern="100" baseline="0" dirty="0">
                <a:solidFill>
                  <a:srgbClr val="000000"/>
                </a:solidFill>
                <a:ea typeface="DengXian Light" panose="02010600030101010101" pitchFamily="2" charset="-122"/>
              </a:rPr>
              <a:t> Child Classes</a:t>
            </a:r>
            <a:r>
              <a:rPr lang="en-GB" altLang="zh-CN" b="0" i="0" u="none" strike="noStrike" kern="100" baseline="0" dirty="0">
                <a:solidFill>
                  <a:srgbClr val="000000"/>
                </a:solidFill>
                <a:ea typeface="DengXian Light" panose="02010600030101010101" pitchFamily="2" charset="-122"/>
              </a:rPr>
              <a:t>: Below the parent class are the "derived" or "child" classes. These classes inherit attributes and behaviours from the parent class and can add new attributes or methods specific to their needs.</a:t>
            </a:r>
          </a:p>
          <a:p>
            <a:pPr marR="0" lvl="0" rtl="0"/>
            <a:r>
              <a:rPr lang="en-GB" altLang="zh-CN" b="1" i="0" u="none" strike="noStrike" kern="100" baseline="0" dirty="0">
                <a:solidFill>
                  <a:srgbClr val="000000"/>
                </a:solidFill>
                <a:ea typeface="DengXian Light" panose="02010600030101010101" pitchFamily="2" charset="-122"/>
              </a:rPr>
              <a:t>Specialization</a:t>
            </a:r>
            <a:r>
              <a:rPr lang="en-GB" altLang="zh-CN" b="0" i="0" u="none" strike="noStrike" kern="100" baseline="0" dirty="0">
                <a:solidFill>
                  <a:srgbClr val="000000"/>
                </a:solidFill>
                <a:ea typeface="DengXian Light" panose="02010600030101010101" pitchFamily="2" charset="-122"/>
              </a:rPr>
              <a:t>: Each derived class represents a specialization of the parent class. It adds its unique features while inheriting and reusing those of the parent class.</a:t>
            </a:r>
          </a:p>
          <a:p>
            <a:pPr marR="0" lvl="0" rtl="0"/>
            <a:r>
              <a:rPr lang="en-GB" altLang="zh-CN" b="1" i="0" u="none" strike="noStrike" kern="100" baseline="0" dirty="0">
                <a:solidFill>
                  <a:srgbClr val="000000"/>
                </a:solidFill>
                <a:ea typeface="DengXian Light" panose="02010600030101010101" pitchFamily="2" charset="-122"/>
              </a:rPr>
              <a:t>Code Reusability</a:t>
            </a:r>
            <a:r>
              <a:rPr lang="en-GB" altLang="zh-CN" b="0" i="0" u="none" strike="noStrike" kern="100" baseline="0" dirty="0">
                <a:solidFill>
                  <a:srgbClr val="000000"/>
                </a:solidFill>
                <a:ea typeface="DengXian Light" panose="02010600030101010101" pitchFamily="2" charset="-122"/>
              </a:rPr>
              <a:t>: Class hierarchies enhance code reusability, reducing redundancy and making it easier to manage and maintain software systems.</a:t>
            </a:r>
          </a:p>
          <a:p>
            <a:pPr marR="0" lvl="0" rtl="0"/>
            <a:r>
              <a:rPr lang="en-GB" altLang="zh-CN" b="0" i="0" u="none" strike="noStrike" kern="100" baseline="0" dirty="0">
                <a:solidFill>
                  <a:srgbClr val="000000"/>
                </a:solidFill>
                <a:ea typeface="DengXian Light" panose="02010600030101010101" pitchFamily="2" charset="-122"/>
              </a:rPr>
              <a:t>Example: In a zoo management system, you might have an Animal base class with common properties like name, age, and species. Derived classes like Lion, Tiger, and Bear inherit from Animal and add specific features.</a:t>
            </a:r>
          </a:p>
        </p:txBody>
      </p:sp>
      <p:sp>
        <p:nvSpPr>
          <p:cNvPr id="4" name="Slide Number Placeholder 3">
            <a:extLst>
              <a:ext uri="{FF2B5EF4-FFF2-40B4-BE49-F238E27FC236}">
                <a16:creationId xmlns:a16="http://schemas.microsoft.com/office/drawing/2014/main" id="{BF524486-3935-949A-E770-A8EC8F5667DA}"/>
              </a:ext>
            </a:extLst>
          </p:cNvPr>
          <p:cNvSpPr>
            <a:spLocks noGrp="1"/>
          </p:cNvSpPr>
          <p:nvPr>
            <p:ph type="sldNum" sz="quarter" idx="12"/>
          </p:nvPr>
        </p:nvSpPr>
        <p:spPr/>
        <p:txBody>
          <a:bodyPr/>
          <a:lstStyle/>
          <a:p>
            <a:fld id="{1AE971F0-0CD2-4C47-8087-EBCE9716EA84}" type="slidenum">
              <a:rPr lang="en-GB" smtClean="0"/>
              <a:pPr/>
              <a:t>65</a:t>
            </a:fld>
            <a:endParaRPr lang="en-GB" dirty="0"/>
          </a:p>
        </p:txBody>
      </p:sp>
    </p:spTree>
    <p:extLst>
      <p:ext uri="{BB962C8B-B14F-4D97-AF65-F5344CB8AC3E}">
        <p14:creationId xmlns:p14="http://schemas.microsoft.com/office/powerpoint/2010/main" val="2370095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59F7-2A2F-1370-E399-1F3BB6FB893C}"/>
              </a:ext>
            </a:extLst>
          </p:cNvPr>
          <p:cNvSpPr>
            <a:spLocks noGrp="1"/>
          </p:cNvSpPr>
          <p:nvPr>
            <p:ph type="title"/>
          </p:nvPr>
        </p:nvSpPr>
        <p:spPr/>
        <p:txBody>
          <a:bodyPr/>
          <a:lstStyle/>
          <a:p>
            <a:r>
              <a:rPr lang="en-GB" dirty="0"/>
              <a:t>Key Takeaways</a:t>
            </a:r>
          </a:p>
        </p:txBody>
      </p:sp>
      <p:sp>
        <p:nvSpPr>
          <p:cNvPr id="3" name="Content Placeholder 2">
            <a:extLst>
              <a:ext uri="{FF2B5EF4-FFF2-40B4-BE49-F238E27FC236}">
                <a16:creationId xmlns:a16="http://schemas.microsoft.com/office/drawing/2014/main" id="{3FE8931D-9A71-C42B-F9C1-ADAA103957E7}"/>
              </a:ext>
            </a:extLst>
          </p:cNvPr>
          <p:cNvSpPr>
            <a:spLocks noGrp="1"/>
          </p:cNvSpPr>
          <p:nvPr>
            <p:ph idx="1"/>
          </p:nvPr>
        </p:nvSpPr>
        <p:spPr/>
        <p:txBody>
          <a:bodyPr>
            <a:normAutofit fontScale="92500"/>
          </a:bodyPr>
          <a:lstStyle/>
          <a:p>
            <a:pPr marR="0" lvl="0" rtl="0"/>
            <a:r>
              <a:rPr lang="en-GB" altLang="zh-CN" sz="1400" b="0" i="0" u="none" strike="noStrike" kern="100" baseline="0" dirty="0">
                <a:solidFill>
                  <a:srgbClr val="000000"/>
                </a:solidFill>
                <a:ea typeface="DengXian Light" panose="02010600030101010101" pitchFamily="2" charset="-122"/>
              </a:rPr>
              <a:t>Inheritance is a fundamental concept in object-oriented programming (OOP) that allows a new class to inherit properties and behaviours from an existing class.</a:t>
            </a:r>
          </a:p>
          <a:p>
            <a:pPr marR="0" lvl="0" rtl="0"/>
            <a:r>
              <a:rPr lang="en-GB" altLang="zh-CN" sz="1400" b="0" i="0" u="none" strike="noStrike" kern="100" baseline="0" dirty="0">
                <a:solidFill>
                  <a:srgbClr val="000000"/>
                </a:solidFill>
                <a:ea typeface="DengXian Light" panose="02010600030101010101" pitchFamily="2" charset="-122"/>
              </a:rPr>
              <a:t>In Python, inheritance is achieved by creating a new class that derives from an existing class, referred to as the base or parent class.</a:t>
            </a:r>
          </a:p>
          <a:p>
            <a:pPr marR="0" lvl="0" rtl="0"/>
            <a:r>
              <a:rPr lang="en-GB" altLang="zh-CN" sz="1400" b="0" i="0" u="none" strike="noStrike" kern="100" baseline="0" dirty="0">
                <a:solidFill>
                  <a:srgbClr val="000000"/>
                </a:solidFill>
                <a:ea typeface="DengXian Light" panose="02010600030101010101" pitchFamily="2" charset="-122"/>
              </a:rPr>
              <a:t>The derived class (subclass) can extend, modify, or customize the attributes and methods inherited from the base class.</a:t>
            </a:r>
          </a:p>
          <a:p>
            <a:pPr marR="0" lvl="0" rtl="0"/>
            <a:r>
              <a:rPr lang="en-GB" altLang="zh-CN" sz="1400" b="0" i="0" u="none" strike="noStrike" kern="100" baseline="0" dirty="0">
                <a:solidFill>
                  <a:srgbClr val="000000"/>
                </a:solidFill>
                <a:ea typeface="DengXian Light" panose="02010600030101010101" pitchFamily="2" charset="-122"/>
              </a:rPr>
              <a:t>Method overriding enables a subclass to provide its own implementation for a method defined in the parent class, allowing for polymorphic behaviour.</a:t>
            </a:r>
          </a:p>
          <a:p>
            <a:pPr marR="0" lvl="0" rtl="0"/>
            <a:r>
              <a:rPr lang="en-GB" altLang="zh-CN" sz="1400" b="0" i="0" u="none" strike="noStrike" kern="100" baseline="0" dirty="0">
                <a:solidFill>
                  <a:srgbClr val="000000"/>
                </a:solidFill>
                <a:ea typeface="DengXian Light" panose="02010600030101010101" pitchFamily="2" charset="-122"/>
              </a:rPr>
              <a:t>The super() function is used to call the overridden method from the parent class within the overriding method.</a:t>
            </a:r>
          </a:p>
          <a:p>
            <a:pPr marR="0" lvl="0" rtl="0"/>
            <a:r>
              <a:rPr lang="en-GB" altLang="zh-CN" sz="1400" b="0" i="0" u="none" strike="noStrike" kern="100" baseline="0" dirty="0">
                <a:solidFill>
                  <a:srgbClr val="000000"/>
                </a:solidFill>
                <a:ea typeface="DengXian Light" panose="02010600030101010101" pitchFamily="2" charset="-122"/>
              </a:rPr>
              <a:t>Single inheritance is when a class inherits from only one base class, while multiple inheritance allows a class to inherit from more than one base class.</a:t>
            </a:r>
          </a:p>
          <a:p>
            <a:pPr marR="0" lvl="0" rtl="0"/>
            <a:r>
              <a:rPr lang="en-GB" altLang="zh-CN" sz="1400" b="0" i="0" u="none" strike="noStrike" kern="100" baseline="0" dirty="0">
                <a:solidFill>
                  <a:srgbClr val="000000"/>
                </a:solidFill>
                <a:ea typeface="DengXian Light" panose="02010600030101010101" pitchFamily="2" charset="-122"/>
              </a:rPr>
              <a:t>Proper design and adherence to best practices are essential for creating maintainable class hierarchies and avoiding common pitfalls.</a:t>
            </a:r>
          </a:p>
        </p:txBody>
      </p:sp>
      <p:sp>
        <p:nvSpPr>
          <p:cNvPr id="4" name="Slide Number Placeholder 3">
            <a:extLst>
              <a:ext uri="{FF2B5EF4-FFF2-40B4-BE49-F238E27FC236}">
                <a16:creationId xmlns:a16="http://schemas.microsoft.com/office/drawing/2014/main" id="{09601282-E899-DDB3-B329-19C7FAC112FA}"/>
              </a:ext>
            </a:extLst>
          </p:cNvPr>
          <p:cNvSpPr>
            <a:spLocks noGrp="1"/>
          </p:cNvSpPr>
          <p:nvPr>
            <p:ph type="sldNum" sz="quarter" idx="12"/>
          </p:nvPr>
        </p:nvSpPr>
        <p:spPr/>
        <p:txBody>
          <a:bodyPr/>
          <a:lstStyle/>
          <a:p>
            <a:fld id="{1AE971F0-0CD2-4C47-8087-EBCE9716EA84}" type="slidenum">
              <a:rPr lang="en-GB" smtClean="0"/>
              <a:pPr/>
              <a:t>66</a:t>
            </a:fld>
            <a:endParaRPr lang="en-GB" dirty="0"/>
          </a:p>
        </p:txBody>
      </p:sp>
    </p:spTree>
    <p:extLst>
      <p:ext uri="{BB962C8B-B14F-4D97-AF65-F5344CB8AC3E}">
        <p14:creationId xmlns:p14="http://schemas.microsoft.com/office/powerpoint/2010/main" val="1591922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6E91-D815-A760-B148-2A6B21E094D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C8F00E21-959A-B5B9-DE9C-3A419B37A18B}"/>
              </a:ext>
            </a:extLst>
          </p:cNvPr>
          <p:cNvSpPr>
            <a:spLocks noGrp="1"/>
          </p:cNvSpPr>
          <p:nvPr>
            <p:ph idx="1"/>
          </p:nvPr>
        </p:nvSpPr>
        <p:spPr/>
        <p:txBody>
          <a:bodyPr>
            <a:normAutofit/>
          </a:bodyPr>
          <a:lstStyle/>
          <a:p>
            <a:pPr marL="514350" indent="-514350">
              <a:buFont typeface="+mj-lt"/>
              <a:buAutoNum type="arabicPeriod"/>
            </a:pPr>
            <a:r>
              <a:rPr lang="en-GB" sz="1800" dirty="0"/>
              <a:t>UML Examples, Visual Paradigm, </a:t>
            </a:r>
            <a:r>
              <a:rPr lang="en-GB" sz="1800" dirty="0">
                <a:hlinkClick r:id="rId2"/>
              </a:rPr>
              <a:t>https://www.visual-paradigm.com/guide/uml-unified-modeling-language/uml-class-diagram-tutorial/</a:t>
            </a:r>
            <a:r>
              <a:rPr lang="en-GB" sz="1800" dirty="0"/>
              <a:t>, accessed Oct 2023.</a:t>
            </a:r>
          </a:p>
        </p:txBody>
      </p:sp>
      <p:sp>
        <p:nvSpPr>
          <p:cNvPr id="4" name="Slide Number Placeholder 3">
            <a:extLst>
              <a:ext uri="{FF2B5EF4-FFF2-40B4-BE49-F238E27FC236}">
                <a16:creationId xmlns:a16="http://schemas.microsoft.com/office/drawing/2014/main" id="{93A172F7-9901-D89B-509E-49645AA3C4E0}"/>
              </a:ext>
            </a:extLst>
          </p:cNvPr>
          <p:cNvSpPr>
            <a:spLocks noGrp="1"/>
          </p:cNvSpPr>
          <p:nvPr>
            <p:ph type="sldNum" sz="quarter" idx="12"/>
          </p:nvPr>
        </p:nvSpPr>
        <p:spPr/>
        <p:txBody>
          <a:bodyPr/>
          <a:lstStyle/>
          <a:p>
            <a:fld id="{1AE971F0-0CD2-4C47-8087-EBCE9716EA84}" type="slidenum">
              <a:rPr lang="en-GB" smtClean="0"/>
              <a:pPr/>
              <a:t>67</a:t>
            </a:fld>
            <a:endParaRPr lang="en-GB" dirty="0"/>
          </a:p>
        </p:txBody>
      </p:sp>
    </p:spTree>
    <p:extLst>
      <p:ext uri="{BB962C8B-B14F-4D97-AF65-F5344CB8AC3E}">
        <p14:creationId xmlns:p14="http://schemas.microsoft.com/office/powerpoint/2010/main" val="868243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8AE-93D8-1741-5EB5-76B2D835E74C}"/>
              </a:ext>
            </a:extLst>
          </p:cNvPr>
          <p:cNvSpPr>
            <a:spLocks noGrp="1"/>
          </p:cNvSpPr>
          <p:nvPr>
            <p:ph type="title"/>
          </p:nvPr>
        </p:nvSpPr>
        <p:spPr/>
        <p:txBody>
          <a:bodyPr/>
          <a:lstStyle/>
          <a:p>
            <a:r>
              <a:rPr lang="en-US" dirty="0">
                <a:cs typeface="Helvetica"/>
              </a:rPr>
              <a:t>Contact Me</a:t>
            </a:r>
            <a:endParaRPr lang="en-US" dirty="0"/>
          </a:p>
        </p:txBody>
      </p:sp>
      <p:sp>
        <p:nvSpPr>
          <p:cNvPr id="5" name="Text Placeholder 4">
            <a:extLst>
              <a:ext uri="{FF2B5EF4-FFF2-40B4-BE49-F238E27FC236}">
                <a16:creationId xmlns:a16="http://schemas.microsoft.com/office/drawing/2014/main" id="{395036D0-DF57-11D1-F0B6-89B1DC69161C}"/>
              </a:ext>
            </a:extLst>
          </p:cNvPr>
          <p:cNvSpPr>
            <a:spLocks noGrp="1"/>
          </p:cNvSpPr>
          <p:nvPr>
            <p:ph type="body" idx="1"/>
          </p:nvPr>
        </p:nvSpPr>
        <p:spPr/>
        <p:txBody>
          <a:bodyPr/>
          <a:lstStyle/>
          <a:p>
            <a:r>
              <a:rPr lang="en-US">
                <a:cs typeface="Helvetica"/>
              </a:rPr>
              <a:t>Via E-Mail</a:t>
            </a:r>
            <a:endParaRPr lang="en-US"/>
          </a:p>
        </p:txBody>
      </p:sp>
      <p:sp>
        <p:nvSpPr>
          <p:cNvPr id="3" name="Content Placeholder 2">
            <a:extLst>
              <a:ext uri="{FF2B5EF4-FFF2-40B4-BE49-F238E27FC236}">
                <a16:creationId xmlns:a16="http://schemas.microsoft.com/office/drawing/2014/main" id="{699EA788-E941-C76F-FCDD-EC34FBF338AF}"/>
              </a:ext>
            </a:extLst>
          </p:cNvPr>
          <p:cNvSpPr>
            <a:spLocks noGrp="1"/>
          </p:cNvSpPr>
          <p:nvPr>
            <p:ph sz="half" idx="2"/>
          </p:nvPr>
        </p:nvSpPr>
        <p:spPr/>
        <p:txBody>
          <a:bodyPr vert="horz" lIns="91440" tIns="45720" rIns="91440" bIns="45720" rtlCol="0" anchor="t">
            <a:normAutofit/>
          </a:bodyPr>
          <a:lstStyle/>
          <a:p>
            <a:pPr marL="0" indent="0">
              <a:buNone/>
            </a:pPr>
            <a:r>
              <a:rPr lang="en-US" sz="2400" dirty="0">
                <a:cs typeface="Helvetica"/>
                <a:hlinkClick r:id="rId2"/>
              </a:rPr>
              <a:t>SunderAli.Khowaja@tudublin.ie</a:t>
            </a:r>
            <a:endParaRPr lang="en-US" sz="2400" dirty="0">
              <a:cs typeface="Helvetica"/>
            </a:endParaRPr>
          </a:p>
          <a:p>
            <a:pPr marL="0" indent="0">
              <a:buNone/>
            </a:pPr>
            <a:r>
              <a:rPr lang="en-US" sz="2400" dirty="0">
                <a:cs typeface="Helvetica"/>
              </a:rPr>
              <a:t>Or contact the School Office:</a:t>
            </a:r>
          </a:p>
          <a:p>
            <a:pPr marL="0" indent="0">
              <a:buNone/>
            </a:pPr>
            <a:r>
              <a:rPr lang="en-US" sz="2400" dirty="0">
                <a:cs typeface="Helvetica"/>
                <a:hlinkClick r:id="rId3"/>
              </a:rPr>
              <a:t>school.cs@tudublin.ie</a:t>
            </a:r>
            <a:endParaRPr lang="en-US" sz="2400" dirty="0">
              <a:cs typeface="Helvetica"/>
            </a:endParaRPr>
          </a:p>
          <a:p>
            <a:pPr marL="0" indent="0">
              <a:buNone/>
            </a:pPr>
            <a:endParaRPr lang="en-US" sz="2400" dirty="0">
              <a:cs typeface="Helvetica"/>
            </a:endParaRPr>
          </a:p>
          <a:p>
            <a:endParaRPr lang="en-US" sz="2400" dirty="0">
              <a:cs typeface="Helvetica"/>
            </a:endParaRPr>
          </a:p>
        </p:txBody>
      </p:sp>
      <p:sp>
        <p:nvSpPr>
          <p:cNvPr id="4" name="Slide Number Placeholder 3">
            <a:extLst>
              <a:ext uri="{FF2B5EF4-FFF2-40B4-BE49-F238E27FC236}">
                <a16:creationId xmlns:a16="http://schemas.microsoft.com/office/drawing/2014/main" id="{0C423B01-C49C-11EF-3211-AF457CB66012}"/>
              </a:ext>
            </a:extLst>
          </p:cNvPr>
          <p:cNvSpPr>
            <a:spLocks noGrp="1"/>
          </p:cNvSpPr>
          <p:nvPr>
            <p:ph type="sldNum" sz="quarter" idx="12"/>
          </p:nvPr>
        </p:nvSpPr>
        <p:spPr/>
        <p:txBody>
          <a:bodyPr/>
          <a:lstStyle/>
          <a:p>
            <a:fld id="{1AE971F0-0CD2-4C47-8087-EBCE9716EA84}" type="slidenum">
              <a:rPr lang="en-GB" smtClean="0"/>
              <a:pPr/>
              <a:t>68</a:t>
            </a:fld>
            <a:endParaRPr lang="en-GB"/>
          </a:p>
        </p:txBody>
      </p:sp>
      <p:sp>
        <p:nvSpPr>
          <p:cNvPr id="8" name="Text Placeholder 7">
            <a:extLst>
              <a:ext uri="{FF2B5EF4-FFF2-40B4-BE49-F238E27FC236}">
                <a16:creationId xmlns:a16="http://schemas.microsoft.com/office/drawing/2014/main" id="{9623D63A-11C1-9458-506C-3691A4ED20AD}"/>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0E6B6B05-3928-2EBC-B95E-64A075D03E9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5786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EFAE-F74D-C65E-BB07-5A73C210A7FB}"/>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9264388F-63CC-1AED-742B-6EF1687A2E54}"/>
              </a:ext>
            </a:extLst>
          </p:cNvPr>
          <p:cNvSpPr>
            <a:spLocks noGrp="1"/>
          </p:cNvSpPr>
          <p:nvPr>
            <p:ph idx="1"/>
          </p:nvPr>
        </p:nvSpPr>
        <p:spPr/>
        <p:txBody>
          <a:bodyPr/>
          <a:lstStyle/>
          <a:p>
            <a:r>
              <a:rPr lang="en-US" dirty="0"/>
              <a:t>From this week, attendance in lab is mandatory. Without attendance the submission in the Brightspace will not be evaluated. </a:t>
            </a:r>
          </a:p>
        </p:txBody>
      </p:sp>
      <p:sp>
        <p:nvSpPr>
          <p:cNvPr id="4" name="Slide Number Placeholder 3">
            <a:extLst>
              <a:ext uri="{FF2B5EF4-FFF2-40B4-BE49-F238E27FC236}">
                <a16:creationId xmlns:a16="http://schemas.microsoft.com/office/drawing/2014/main" id="{999F5E8D-E6F2-DE6C-BC3F-6835ED929FF5}"/>
              </a:ext>
            </a:extLst>
          </p:cNvPr>
          <p:cNvSpPr>
            <a:spLocks noGrp="1"/>
          </p:cNvSpPr>
          <p:nvPr>
            <p:ph type="sldNum" sz="quarter" idx="12"/>
          </p:nvPr>
        </p:nvSpPr>
        <p:spPr/>
        <p:txBody>
          <a:bodyPr/>
          <a:lstStyle/>
          <a:p>
            <a:fld id="{1AE971F0-0CD2-4C47-8087-EBCE9716EA84}" type="slidenum">
              <a:rPr lang="en-GB" smtClean="0"/>
              <a:pPr/>
              <a:t>7</a:t>
            </a:fld>
            <a:endParaRPr lang="en-GB" dirty="0"/>
          </a:p>
        </p:txBody>
      </p:sp>
    </p:spTree>
    <p:extLst>
      <p:ext uri="{BB962C8B-B14F-4D97-AF65-F5344CB8AC3E}">
        <p14:creationId xmlns:p14="http://schemas.microsoft.com/office/powerpoint/2010/main" val="154269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7884-A4AE-23AE-A750-2228A1BBBD4B}"/>
              </a:ext>
            </a:extLst>
          </p:cNvPr>
          <p:cNvSpPr>
            <a:spLocks noGrp="1"/>
          </p:cNvSpPr>
          <p:nvPr>
            <p:ph type="title"/>
          </p:nvPr>
        </p:nvSpPr>
        <p:spPr/>
        <p:txBody>
          <a:bodyPr>
            <a:normAutofit fontScale="90000"/>
          </a:bodyPr>
          <a:lstStyle/>
          <a:p>
            <a:r>
              <a:rPr lang="en-GB" b="1" i="0" dirty="0">
                <a:effectLst/>
              </a:rPr>
              <a:t>Why a Python Class Isn't Run Without Instantiating It and Calling Its Methods:</a:t>
            </a:r>
            <a:endParaRPr lang="en-GB" dirty="0"/>
          </a:p>
        </p:txBody>
      </p:sp>
      <p:sp>
        <p:nvSpPr>
          <p:cNvPr id="3" name="Content Placeholder 2">
            <a:extLst>
              <a:ext uri="{FF2B5EF4-FFF2-40B4-BE49-F238E27FC236}">
                <a16:creationId xmlns:a16="http://schemas.microsoft.com/office/drawing/2014/main" id="{6FF17239-6E3B-C6B5-EA8B-7552B559E047}"/>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374151"/>
                </a:solidFill>
                <a:effectLst/>
              </a:rPr>
              <a:t>Python Class as a Blueprint:</a:t>
            </a:r>
            <a:r>
              <a:rPr lang="en-GB" b="0" i="0" dirty="0">
                <a:solidFill>
                  <a:srgbClr val="374151"/>
                </a:solidFill>
                <a:effectLst/>
              </a:rPr>
              <a:t> A Python class is like a blueprint or a plan for creating objects. It defines the structure and behaviour of objects, similar to how a recipe defines a dish but doesn't make it until you follow the steps.</a:t>
            </a:r>
          </a:p>
          <a:p>
            <a:pPr algn="l">
              <a:buFont typeface="Arial" panose="020B0604020202020204" pitchFamily="34" charset="0"/>
              <a:buChar char="•"/>
            </a:pPr>
            <a:r>
              <a:rPr lang="en-GB" b="1" i="0" dirty="0">
                <a:solidFill>
                  <a:srgbClr val="374151"/>
                </a:solidFill>
                <a:effectLst/>
              </a:rPr>
              <a:t>Class as a Definition:</a:t>
            </a:r>
            <a:r>
              <a:rPr lang="en-GB" b="0" i="0" dirty="0">
                <a:solidFill>
                  <a:srgbClr val="374151"/>
                </a:solidFill>
                <a:effectLst/>
              </a:rPr>
              <a:t> When you define a class, you're essentially creating a definition or a description of what the objects based on that class will look like and what they can do.</a:t>
            </a:r>
          </a:p>
          <a:p>
            <a:pPr algn="l">
              <a:buFont typeface="Arial" panose="020B0604020202020204" pitchFamily="34" charset="0"/>
              <a:buChar char="•"/>
            </a:pPr>
            <a:r>
              <a:rPr lang="en-GB" b="1" i="0" dirty="0">
                <a:solidFill>
                  <a:srgbClr val="374151"/>
                </a:solidFill>
                <a:effectLst/>
              </a:rPr>
              <a:t>Needs an Instance:</a:t>
            </a:r>
            <a:r>
              <a:rPr lang="en-GB" b="0" i="0" dirty="0">
                <a:solidFill>
                  <a:srgbClr val="374151"/>
                </a:solidFill>
                <a:effectLst/>
              </a:rPr>
              <a:t> Just defining a class doesn't create an actual object in memory. It's like having a recipe without cooking. To make use of the class, you need to create an instance (an actual object) from that class.</a:t>
            </a:r>
          </a:p>
        </p:txBody>
      </p:sp>
      <p:sp>
        <p:nvSpPr>
          <p:cNvPr id="4" name="Slide Number Placeholder 3">
            <a:extLst>
              <a:ext uri="{FF2B5EF4-FFF2-40B4-BE49-F238E27FC236}">
                <a16:creationId xmlns:a16="http://schemas.microsoft.com/office/drawing/2014/main" id="{164FACE2-669A-924D-C2D5-1D9CC82313CA}"/>
              </a:ext>
            </a:extLst>
          </p:cNvPr>
          <p:cNvSpPr>
            <a:spLocks noGrp="1"/>
          </p:cNvSpPr>
          <p:nvPr>
            <p:ph type="sldNum" sz="quarter" idx="12"/>
          </p:nvPr>
        </p:nvSpPr>
        <p:spPr/>
        <p:txBody>
          <a:bodyPr/>
          <a:lstStyle/>
          <a:p>
            <a:fld id="{1AE971F0-0CD2-4C47-8087-EBCE9716EA84}" type="slidenum">
              <a:rPr lang="en-GB" smtClean="0"/>
              <a:pPr/>
              <a:t>8</a:t>
            </a:fld>
            <a:endParaRPr lang="en-GB" dirty="0"/>
          </a:p>
        </p:txBody>
      </p:sp>
    </p:spTree>
    <p:extLst>
      <p:ext uri="{BB962C8B-B14F-4D97-AF65-F5344CB8AC3E}">
        <p14:creationId xmlns:p14="http://schemas.microsoft.com/office/powerpoint/2010/main" val="106165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4D5A-4F43-BDCC-A042-87BAEE6B143B}"/>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9D23D70-F4EF-9865-EFA5-0C6970AC460E}"/>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GB" sz="1600" b="1" i="0" dirty="0">
                <a:solidFill>
                  <a:srgbClr val="000000"/>
                </a:solidFill>
                <a:effectLst/>
              </a:rPr>
              <a:t>Instance Runs Methods:</a:t>
            </a:r>
            <a:r>
              <a:rPr lang="en-GB" sz="1600" b="0" i="0" dirty="0">
                <a:solidFill>
                  <a:srgbClr val="000000"/>
                </a:solidFill>
                <a:effectLst/>
              </a:rPr>
              <a:t> Once you have an instance of the class, you can call the methods defined within the class on that instance. This is when the actual "work" or "execution" happens. It's like following the recipe steps to cook a dish after having all the ingredients and instructions.</a:t>
            </a:r>
          </a:p>
          <a:p>
            <a:pPr algn="l">
              <a:buFont typeface="Arial" panose="020B0604020202020204" pitchFamily="34" charset="0"/>
              <a:buChar char="•"/>
            </a:pPr>
            <a:r>
              <a:rPr lang="en-GB" sz="1600" b="1" i="0" dirty="0">
                <a:solidFill>
                  <a:srgbClr val="000000"/>
                </a:solidFill>
                <a:effectLst/>
              </a:rPr>
              <a:t>Separation of Definition and Execution:</a:t>
            </a:r>
            <a:r>
              <a:rPr lang="en-GB" sz="1600" b="0" i="0" dirty="0">
                <a:solidFill>
                  <a:srgbClr val="000000"/>
                </a:solidFill>
                <a:effectLst/>
              </a:rPr>
              <a:t> Python keeps the class definition separate from the execution for a good reason. It allows you to create multiple objects (instances) based on the same class, and each object can operate independently. It's like making multiple dishes from the same recipe – you can serve different plates, but the recipe remains the same.</a:t>
            </a:r>
          </a:p>
          <a:p>
            <a:pPr algn="l">
              <a:buFont typeface="Arial" panose="020B0604020202020204" pitchFamily="34" charset="0"/>
              <a:buChar char="•"/>
            </a:pPr>
            <a:r>
              <a:rPr lang="en-GB" sz="1600" b="1" i="0" dirty="0">
                <a:solidFill>
                  <a:srgbClr val="000000"/>
                </a:solidFill>
                <a:effectLst/>
              </a:rPr>
              <a:t>Control and Reusability:</a:t>
            </a:r>
            <a:r>
              <a:rPr lang="en-GB" sz="1600" b="0" i="0" dirty="0">
                <a:solidFill>
                  <a:srgbClr val="000000"/>
                </a:solidFill>
                <a:effectLst/>
              </a:rPr>
              <a:t> This separation provides better control over your code and promotes reusability. You can define a class once and create as many instances as you need, ensuring consistency and efficiency in your code.</a:t>
            </a:r>
          </a:p>
          <a:p>
            <a:pPr algn="l">
              <a:buFont typeface="Arial" panose="020B0604020202020204" pitchFamily="34" charset="0"/>
              <a:buChar char="•"/>
            </a:pPr>
            <a:r>
              <a:rPr lang="en-GB" sz="1600" b="1" i="0" dirty="0">
                <a:solidFill>
                  <a:srgbClr val="000000"/>
                </a:solidFill>
                <a:effectLst/>
              </a:rPr>
              <a:t>Only When Needed:</a:t>
            </a:r>
            <a:r>
              <a:rPr lang="en-GB" sz="1600" b="0" i="0" dirty="0">
                <a:solidFill>
                  <a:srgbClr val="000000"/>
                </a:solidFill>
                <a:effectLst/>
              </a:rPr>
              <a:t> Python is designed to be efficient, and it doesn't execute code unless explicitly instructed to do so. Defining a class doesn't automatically run the methods; Python waits until you create instances and call those methods.</a:t>
            </a:r>
          </a:p>
        </p:txBody>
      </p:sp>
      <p:sp>
        <p:nvSpPr>
          <p:cNvPr id="4" name="Slide Number Placeholder 3">
            <a:extLst>
              <a:ext uri="{FF2B5EF4-FFF2-40B4-BE49-F238E27FC236}">
                <a16:creationId xmlns:a16="http://schemas.microsoft.com/office/drawing/2014/main" id="{6BFD89D9-D6EA-D484-A2F4-50F50363E13C}"/>
              </a:ext>
            </a:extLst>
          </p:cNvPr>
          <p:cNvSpPr>
            <a:spLocks noGrp="1"/>
          </p:cNvSpPr>
          <p:nvPr>
            <p:ph type="sldNum" sz="quarter" idx="12"/>
          </p:nvPr>
        </p:nvSpPr>
        <p:spPr/>
        <p:txBody>
          <a:bodyPr/>
          <a:lstStyle/>
          <a:p>
            <a:fld id="{1AE971F0-0CD2-4C47-8087-EBCE9716EA84}" type="slidenum">
              <a:rPr lang="en-GB" smtClean="0"/>
              <a:pPr/>
              <a:t>9</a:t>
            </a:fld>
            <a:endParaRPr lang="en-GB" dirty="0"/>
          </a:p>
        </p:txBody>
      </p:sp>
    </p:spTree>
    <p:extLst>
      <p:ext uri="{BB962C8B-B14F-4D97-AF65-F5344CB8AC3E}">
        <p14:creationId xmlns:p14="http://schemas.microsoft.com/office/powerpoint/2010/main" val="353852322"/>
      </p:ext>
    </p:extLst>
  </p:cSld>
  <p:clrMapOvr>
    <a:masterClrMapping/>
  </p:clrMapOvr>
</p:sld>
</file>

<file path=ppt/theme/theme1.xml><?xml version="1.0" encoding="utf-8"?>
<a:theme xmlns:a="http://schemas.openxmlformats.org/drawingml/2006/main" name="Office Theme">
  <a:themeElements>
    <a:clrScheme name="TU D SoC">
      <a:dk1>
        <a:sysClr val="windowText" lastClr="000000"/>
      </a:dk1>
      <a:lt1>
        <a:srgbClr val="FAFBFD"/>
      </a:lt1>
      <a:dk2>
        <a:srgbClr val="004C6C"/>
      </a:dk2>
      <a:lt2>
        <a:srgbClr val="FAFBFD"/>
      </a:lt2>
      <a:accent1>
        <a:srgbClr val="00A9B7"/>
      </a:accent1>
      <a:accent2>
        <a:srgbClr val="EB5793"/>
      </a:accent2>
      <a:accent3>
        <a:srgbClr val="B60057"/>
      </a:accent3>
      <a:accent4>
        <a:srgbClr val="CFC600"/>
      </a:accent4>
      <a:accent5>
        <a:srgbClr val="F49D6C"/>
      </a:accent5>
      <a:accent6>
        <a:srgbClr val="E94A41"/>
      </a:accent6>
      <a:hlink>
        <a:srgbClr val="6359A6"/>
      </a:hlink>
      <a:folHlink>
        <a:srgbClr val="837EBA"/>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Template.potx" id="{19A76EF7-685B-4DD9-AEC2-DD2E690A5E16}" vid="{F9D02FCD-DE17-4A7B-9E71-714D7E1CC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fe8872b-6cbd-4bc2-a1b1-93bd9d636a9c" xsi:nil="true"/>
    <lcf76f155ced4ddcb4097134ff3c332f xmlns="5fa573f1-0388-4933-b06f-1f1a0fb87c89">
      <Terms xmlns="http://schemas.microsoft.com/office/infopath/2007/PartnerControls"/>
    </lcf76f155ced4ddcb4097134ff3c332f>
    <SharedWithUsers xmlns="7fe8872b-6cbd-4bc2-a1b1-93bd9d636a9c">
      <UserInfo>
        <DisplayName>School of Computer Science-Staff-City Members</DisplayName>
        <AccountId>138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F374BB96A3DE46B150CC6A9F517AE9" ma:contentTypeVersion="16" ma:contentTypeDescription="Create a new document." ma:contentTypeScope="" ma:versionID="58eb6e56134c165672897323c007ba07">
  <xsd:schema xmlns:xsd="http://www.w3.org/2001/XMLSchema" xmlns:xs="http://www.w3.org/2001/XMLSchema" xmlns:p="http://schemas.microsoft.com/office/2006/metadata/properties" xmlns:ns2="5fa573f1-0388-4933-b06f-1f1a0fb87c89" xmlns:ns3="7fe8872b-6cbd-4bc2-a1b1-93bd9d636a9c" targetNamespace="http://schemas.microsoft.com/office/2006/metadata/properties" ma:root="true" ma:fieldsID="1fc4ccf92a7e5d2a6ae2d68f2fa9ab8a" ns2:_="" ns3:_="">
    <xsd:import namespace="5fa573f1-0388-4933-b06f-1f1a0fb87c89"/>
    <xsd:import namespace="7fe8872b-6cbd-4bc2-a1b1-93bd9d636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573f1-0388-4933-b06f-1f1a0fb87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168bf0-f213-4887-af2e-cac682fa240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fe8872b-6cbd-4bc2-a1b1-93bd9d636a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5aa41c-e4fb-41a8-90d6-833c8917b781}" ma:internalName="TaxCatchAll" ma:showField="CatchAllData" ma:web="7fe8872b-6cbd-4bc2-a1b1-93bd9d636a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260636-9BC8-41CD-BA34-5B1D5FA4CFBA}">
  <ds:schemaRefs>
    <ds:schemaRef ds:uri="http://schemas.microsoft.com/sharepoint/v3/contenttype/forms"/>
  </ds:schemaRefs>
</ds:datastoreItem>
</file>

<file path=customXml/itemProps2.xml><?xml version="1.0" encoding="utf-8"?>
<ds:datastoreItem xmlns:ds="http://schemas.openxmlformats.org/officeDocument/2006/customXml" ds:itemID="{4E0FDB3D-FF19-4870-A552-A7FC0B3873D1}">
  <ds:schemaRefs>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7fe8872b-6cbd-4bc2-a1b1-93bd9d636a9c"/>
    <ds:schemaRef ds:uri="http://schemas.openxmlformats.org/package/2006/metadata/core-properties"/>
    <ds:schemaRef ds:uri="5fa573f1-0388-4933-b06f-1f1a0fb87c89"/>
    <ds:schemaRef ds:uri="http://purl.org/dc/elements/1.1/"/>
  </ds:schemaRefs>
</ds:datastoreItem>
</file>

<file path=customXml/itemProps3.xml><?xml version="1.0" encoding="utf-8"?>
<ds:datastoreItem xmlns:ds="http://schemas.openxmlformats.org/officeDocument/2006/customXml" ds:itemID="{7AA7A6EA-8ED6-49B7-80BA-80AB3E7256ED}">
  <ds:schemaRefs>
    <ds:schemaRef ds:uri="5fa573f1-0388-4933-b06f-1f1a0fb87c89"/>
    <ds:schemaRef ds:uri="7fe8872b-6cbd-4bc2-a1b1-93bd9d636a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1149</TotalTime>
  <Words>6347</Words>
  <Application>Microsoft Office PowerPoint</Application>
  <PresentationFormat>Widescreen</PresentationFormat>
  <Paragraphs>405</Paragraphs>
  <Slides>68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DengXian Light</vt:lpstr>
      <vt:lpstr>Arial</vt:lpstr>
      <vt:lpstr>Calibri</vt:lpstr>
      <vt:lpstr>Consolas</vt:lpstr>
      <vt:lpstr>Helvetica</vt:lpstr>
      <vt:lpstr>Open sans</vt:lpstr>
      <vt:lpstr>Office Theme</vt:lpstr>
      <vt:lpstr>Inheritance</vt:lpstr>
      <vt:lpstr>Objectives</vt:lpstr>
      <vt:lpstr>PowerPoint Presentation</vt:lpstr>
      <vt:lpstr>Lab Questions</vt:lpstr>
      <vt:lpstr>Lab Overview</vt:lpstr>
      <vt:lpstr>The Code: Common Shortcomings</vt:lpstr>
      <vt:lpstr>Announcement</vt:lpstr>
      <vt:lpstr>Why a Python Class Isn't Run Without Instantiating It and Calling Its Methods:</vt:lpstr>
      <vt:lpstr>Cont’d</vt:lpstr>
      <vt:lpstr>Why Code Indentation Is Important in Python:</vt:lpstr>
      <vt:lpstr>Cont’d</vt:lpstr>
      <vt:lpstr>Why Writing a Good Code Header Is Important:</vt:lpstr>
      <vt:lpstr>Cont’d</vt:lpstr>
      <vt:lpstr>Cont’d</vt:lpstr>
      <vt:lpstr>Why Writing Good Inline Code Comments Is Important:</vt:lpstr>
      <vt:lpstr>Cont’d</vt:lpstr>
      <vt:lpstr>Cont’d</vt:lpstr>
      <vt:lpstr>PowerPoint Presentation</vt:lpstr>
      <vt:lpstr>Motivation</vt:lpstr>
      <vt:lpstr>Unified Modelling Language (UML)</vt:lpstr>
      <vt:lpstr>Purpose of UML</vt:lpstr>
      <vt:lpstr>How UML Helps in OOP</vt:lpstr>
      <vt:lpstr>Basic UML Concepts</vt:lpstr>
      <vt:lpstr>UML diagram types</vt:lpstr>
      <vt:lpstr>UML diagram types</vt:lpstr>
      <vt:lpstr>UML diagram types</vt:lpstr>
      <vt:lpstr>UML use-case</vt:lpstr>
      <vt:lpstr>Boxes: Classes</vt:lpstr>
      <vt:lpstr>Example</vt:lpstr>
      <vt:lpstr>Example</vt:lpstr>
      <vt:lpstr>Example</vt:lpstr>
      <vt:lpstr>Example</vt:lpstr>
      <vt:lpstr>Overview</vt:lpstr>
      <vt:lpstr>Class Diagram Example</vt:lpstr>
      <vt:lpstr>Methods in UML Class Diagrams</vt:lpstr>
      <vt:lpstr>Different Levels of Class Diagrams</vt:lpstr>
      <vt:lpstr>The Class Diagram</vt:lpstr>
      <vt:lpstr>The Class Diagram Cont’d</vt:lpstr>
      <vt:lpstr>Relationships Overview</vt:lpstr>
      <vt:lpstr>Example Instead of a Word Description of Our Lab</vt:lpstr>
      <vt:lpstr>True or False?</vt:lpstr>
      <vt:lpstr>PowerPoint Presentation</vt:lpstr>
      <vt:lpstr>What is Inheritance?</vt:lpstr>
      <vt:lpstr>Basic Inheritance Example</vt:lpstr>
      <vt:lpstr>Inheritance in UML</vt:lpstr>
      <vt:lpstr>Another Inheritance Example</vt:lpstr>
      <vt:lpstr>Benefits of Inheritance</vt:lpstr>
      <vt:lpstr>Extending Classes Through Inheritance</vt:lpstr>
      <vt:lpstr>Customizing Methods</vt:lpstr>
      <vt:lpstr>Method Overriding in Python</vt:lpstr>
      <vt:lpstr>Example Code of Method Overriding</vt:lpstr>
      <vt:lpstr>The super() Method</vt:lpstr>
      <vt:lpstr>Example super() in Python</vt:lpstr>
      <vt:lpstr>Method Overriding Best Practices</vt:lpstr>
      <vt:lpstr>True or False?</vt:lpstr>
      <vt:lpstr>Access Modifier Protected</vt:lpstr>
      <vt:lpstr>Python Example: Protected Access Modifier</vt:lpstr>
      <vt:lpstr>Single Inheritance</vt:lpstr>
      <vt:lpstr>Method Resolution Order</vt:lpstr>
      <vt:lpstr>Python Object Class</vt:lpstr>
      <vt:lpstr>Multiple Inheritance</vt:lpstr>
      <vt:lpstr>Polymorphism</vt:lpstr>
      <vt:lpstr>Python Example</vt:lpstr>
      <vt:lpstr>Polymorphism and Inheritance</vt:lpstr>
      <vt:lpstr>Class Hierarchies Overview</vt:lpstr>
      <vt:lpstr>Key Takeaways</vt:lpstr>
      <vt:lpstr>References</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Bianca Schoen Phelan</dc:creator>
  <cp:lastModifiedBy>Sandar Ali</cp:lastModifiedBy>
  <cp:revision>3</cp:revision>
  <dcterms:created xsi:type="dcterms:W3CDTF">2023-10-07T19:54:07Z</dcterms:created>
  <dcterms:modified xsi:type="dcterms:W3CDTF">2024-10-06T13:47:41Z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0x01010060F374BB96A3DE46B150CC6A9F517AE9</vt:lpwstr>
  </property>
  <property fmtid="{D5CDD505-2E9C-101B-9397-08002B2CF9AE}" pid="3" name="MediaServiceImageTags">
    <vt:lpwstr/>
  </property>
</Properties>
</file>