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7"/>
  </p:notesMasterIdLst>
  <p:handoutMasterIdLst>
    <p:handoutMasterId r:id="rId68"/>
  </p:handoutMasterIdLst>
  <p:sldIdLst>
    <p:sldId id="256" r:id="rId5"/>
    <p:sldId id="292" r:id="rId6"/>
    <p:sldId id="481" r:id="rId7"/>
    <p:sldId id="312" r:id="rId8"/>
    <p:sldId id="463" r:id="rId9"/>
    <p:sldId id="482" r:id="rId10"/>
    <p:sldId id="314" r:id="rId11"/>
    <p:sldId id="464" r:id="rId12"/>
    <p:sldId id="478" r:id="rId13"/>
    <p:sldId id="479" r:id="rId14"/>
    <p:sldId id="471" r:id="rId15"/>
    <p:sldId id="470" r:id="rId16"/>
    <p:sldId id="469" r:id="rId17"/>
    <p:sldId id="472" r:id="rId18"/>
    <p:sldId id="473" r:id="rId19"/>
    <p:sldId id="468" r:id="rId20"/>
    <p:sldId id="467" r:id="rId21"/>
    <p:sldId id="466" r:id="rId22"/>
    <p:sldId id="475" r:id="rId23"/>
    <p:sldId id="476" r:id="rId24"/>
    <p:sldId id="477" r:id="rId25"/>
    <p:sldId id="315" r:id="rId26"/>
    <p:sldId id="420" r:id="rId27"/>
    <p:sldId id="422" r:id="rId28"/>
    <p:sldId id="480" r:id="rId29"/>
    <p:sldId id="351" r:id="rId30"/>
    <p:sldId id="424" r:id="rId31"/>
    <p:sldId id="427" r:id="rId32"/>
    <p:sldId id="428" r:id="rId33"/>
    <p:sldId id="429" r:id="rId34"/>
    <p:sldId id="430" r:id="rId35"/>
    <p:sldId id="431" r:id="rId36"/>
    <p:sldId id="432" r:id="rId37"/>
    <p:sldId id="433" r:id="rId38"/>
    <p:sldId id="436" r:id="rId39"/>
    <p:sldId id="434" r:id="rId40"/>
    <p:sldId id="437" r:id="rId41"/>
    <p:sldId id="441" r:id="rId42"/>
    <p:sldId id="451" r:id="rId43"/>
    <p:sldId id="452" r:id="rId44"/>
    <p:sldId id="455" r:id="rId45"/>
    <p:sldId id="456" r:id="rId46"/>
    <p:sldId id="453" r:id="rId47"/>
    <p:sldId id="462" r:id="rId48"/>
    <p:sldId id="439" r:id="rId49"/>
    <p:sldId id="440" r:id="rId50"/>
    <p:sldId id="442" r:id="rId51"/>
    <p:sldId id="443" r:id="rId52"/>
    <p:sldId id="444" r:id="rId53"/>
    <p:sldId id="445" r:id="rId54"/>
    <p:sldId id="446" r:id="rId55"/>
    <p:sldId id="448" r:id="rId56"/>
    <p:sldId id="447" r:id="rId57"/>
    <p:sldId id="449" r:id="rId58"/>
    <p:sldId id="450" r:id="rId59"/>
    <p:sldId id="457" r:id="rId60"/>
    <p:sldId id="458" r:id="rId61"/>
    <p:sldId id="459" r:id="rId62"/>
    <p:sldId id="460" r:id="rId63"/>
    <p:sldId id="461" r:id="rId64"/>
    <p:sldId id="350" r:id="rId65"/>
    <p:sldId id="36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B7"/>
    <a:srgbClr val="FAFBFC"/>
    <a:srgbClr val="00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8856BF-A5A3-974E-A407-0625D3B77240}" v="1149" dt="2023-10-22T20:58:28.901"/>
    <p1510:client id="{FEF1B448-7A8F-1F35-55A3-E51FF4B13982}" v="744" dt="2023-10-22T14:51:00.8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0" autoAdjust="0"/>
    <p:restoredTop sz="93399" autoAdjust="0"/>
  </p:normalViewPr>
  <p:slideViewPr>
    <p:cSldViewPr snapToGrid="0">
      <p:cViewPr varScale="1">
        <p:scale>
          <a:sx n="104" d="100"/>
          <a:sy n="104" d="100"/>
        </p:scale>
        <p:origin x="936" y="108"/>
      </p:cViewPr>
      <p:guideLst/>
    </p:cSldViewPr>
  </p:slideViewPr>
  <p:outlineViewPr>
    <p:cViewPr>
      <p:scale>
        <a:sx n="33" d="100"/>
        <a:sy n="33" d="100"/>
      </p:scale>
      <p:origin x="0" y="-4524"/>
    </p:cViewPr>
  </p:outlineViewPr>
  <p:notesTextViewPr>
    <p:cViewPr>
      <p:scale>
        <a:sx n="1" d="1"/>
        <a:sy n="1" d="1"/>
      </p:scale>
      <p:origin x="0" y="0"/>
    </p:cViewPr>
  </p:notesText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1D101-FE02-E795-4EE3-6B3F37B9EC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356C3D61-E3D4-89C3-BB4F-A01897E55F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51FD8B-C127-42E1-A677-7DBB302F0765}" type="datetimeFigureOut">
              <a:rPr lang="en-IE" smtClean="0"/>
              <a:t>20/10/2024</a:t>
            </a:fld>
            <a:endParaRPr lang="en-IE"/>
          </a:p>
        </p:txBody>
      </p:sp>
      <p:sp>
        <p:nvSpPr>
          <p:cNvPr id="4" name="Footer Placeholder 3">
            <a:extLst>
              <a:ext uri="{FF2B5EF4-FFF2-40B4-BE49-F238E27FC236}">
                <a16:creationId xmlns:a16="http://schemas.microsoft.com/office/drawing/2014/main" id="{2B8CD473-5FD1-F8B8-7E9F-EB7E9BD197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832D633F-F6F6-60E8-1E0F-503DA71BC5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F9A04-B69E-4EE9-9A07-C5FD8C1409B6}" type="slidenum">
              <a:rPr lang="en-IE" smtClean="0"/>
              <a:t>‹#›</a:t>
            </a:fld>
            <a:endParaRPr lang="en-IE"/>
          </a:p>
        </p:txBody>
      </p:sp>
    </p:spTree>
    <p:extLst>
      <p:ext uri="{BB962C8B-B14F-4D97-AF65-F5344CB8AC3E}">
        <p14:creationId xmlns:p14="http://schemas.microsoft.com/office/powerpoint/2010/main" val="84921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00596-B5EC-404C-A3E5-7C34F07C3CB7}" type="datetimeFigureOut">
              <a:rPr lang="en-GB" smtClean="0"/>
              <a:t>20/10/2024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71F3FA-EEE6-4008-963E-F78DCEBB9B6C}" type="slidenum">
              <a:rPr lang="en-GB" smtClean="0"/>
              <a:t>‹#›</a:t>
            </a:fld>
            <a:endParaRPr lang="en-GB"/>
          </a:p>
        </p:txBody>
      </p:sp>
    </p:spTree>
    <p:extLst>
      <p:ext uri="{BB962C8B-B14F-4D97-AF65-F5344CB8AC3E}">
        <p14:creationId xmlns:p14="http://schemas.microsoft.com/office/powerpoint/2010/main" val="2969330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a factory method is a method in a class that is responsible for creating objects of a particular type, and it can be overridden or implemented differently by subclasses. This flexibility is often used when you want to create objects but don't know the exact class of objects you need until runtime.</a:t>
            </a:r>
            <a:endParaRPr lang="en-GB" dirty="0"/>
          </a:p>
        </p:txBody>
      </p:sp>
      <p:sp>
        <p:nvSpPr>
          <p:cNvPr id="4" name="Slide Number Placeholder 3"/>
          <p:cNvSpPr>
            <a:spLocks noGrp="1"/>
          </p:cNvSpPr>
          <p:nvPr>
            <p:ph type="sldNum" sz="quarter" idx="5"/>
          </p:nvPr>
        </p:nvSpPr>
        <p:spPr/>
        <p:txBody>
          <a:bodyPr/>
          <a:lstStyle/>
          <a:p>
            <a:fld id="{1371F3FA-EEE6-4008-963E-F78DCEBB9B6C}" type="slidenum">
              <a:rPr lang="en-GB" smtClean="0"/>
              <a:t>47</a:t>
            </a:fld>
            <a:endParaRPr lang="en-GB"/>
          </a:p>
        </p:txBody>
      </p:sp>
    </p:spTree>
    <p:extLst>
      <p:ext uri="{BB962C8B-B14F-4D97-AF65-F5344CB8AC3E}">
        <p14:creationId xmlns:p14="http://schemas.microsoft.com/office/powerpoint/2010/main" val="546242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err="1">
                <a:solidFill>
                  <a:srgbClr val="374151"/>
                </a:solidFill>
                <a:effectLst/>
                <a:latin typeface="Söhne"/>
              </a:rPr>
              <a:t>len</a:t>
            </a:r>
            <a:r>
              <a:rPr lang="en-GB" b="0" i="0" dirty="0">
                <a:solidFill>
                  <a:srgbClr val="374151"/>
                </a:solidFill>
                <a:effectLst/>
                <a:latin typeface="Söhne"/>
              </a:rPr>
              <a:t>(): Returns the number of items in an object.</a:t>
            </a:r>
          </a:p>
          <a:p>
            <a:pPr algn="l"/>
            <a:r>
              <a:rPr lang="en-GB" b="0" i="0" dirty="0">
                <a:solidFill>
                  <a:srgbClr val="374151"/>
                </a:solidFill>
                <a:effectLst/>
                <a:latin typeface="Söhne"/>
              </a:rPr>
              <a:t>print(): Outputs text or variables to the console.</a:t>
            </a:r>
          </a:p>
          <a:p>
            <a:pPr algn="l"/>
            <a:r>
              <a:rPr lang="en-GB" b="0" i="0" dirty="0">
                <a:solidFill>
                  <a:srgbClr val="374151"/>
                </a:solidFill>
                <a:effectLst/>
                <a:latin typeface="Söhne"/>
              </a:rPr>
              <a:t>max(): Returns the maximum value from a sequence or a set of arguments.</a:t>
            </a:r>
          </a:p>
          <a:p>
            <a:pPr algn="l"/>
            <a:r>
              <a:rPr lang="en-GB" b="0" i="0" dirty="0">
                <a:solidFill>
                  <a:srgbClr val="374151"/>
                </a:solidFill>
                <a:effectLst/>
                <a:latin typeface="Söhne"/>
              </a:rPr>
              <a:t>min(): Returns the minimum value from a sequence or a set of arguments.</a:t>
            </a:r>
          </a:p>
          <a:p>
            <a:pPr algn="l"/>
            <a:r>
              <a:rPr lang="en-GB" b="0" i="0" dirty="0">
                <a:solidFill>
                  <a:srgbClr val="374151"/>
                </a:solidFill>
                <a:effectLst/>
                <a:latin typeface="Söhne"/>
              </a:rPr>
              <a:t>type(): Returns the type of an object.</a:t>
            </a:r>
          </a:p>
        </p:txBody>
      </p:sp>
      <p:sp>
        <p:nvSpPr>
          <p:cNvPr id="4" name="Slide Number Placeholder 3"/>
          <p:cNvSpPr>
            <a:spLocks noGrp="1"/>
          </p:cNvSpPr>
          <p:nvPr>
            <p:ph type="sldNum" sz="quarter" idx="5"/>
          </p:nvPr>
        </p:nvSpPr>
        <p:spPr/>
        <p:txBody>
          <a:bodyPr/>
          <a:lstStyle/>
          <a:p>
            <a:fld id="{1371F3FA-EEE6-4008-963E-F78DCEBB9B6C}" type="slidenum">
              <a:rPr lang="en-GB" smtClean="0"/>
              <a:t>54</a:t>
            </a:fld>
            <a:endParaRPr lang="en-GB"/>
          </a:p>
        </p:txBody>
      </p:sp>
    </p:spTree>
    <p:extLst>
      <p:ext uri="{BB962C8B-B14F-4D97-AF65-F5344CB8AC3E}">
        <p14:creationId xmlns:p14="http://schemas.microsoft.com/office/powerpoint/2010/main" val="3325163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str(): Converts an object into a string.</a:t>
            </a:r>
          </a:p>
          <a:p>
            <a:pPr algn="l"/>
            <a:r>
              <a:rPr lang="en-GB" b="0" i="0" dirty="0">
                <a:solidFill>
                  <a:srgbClr val="374151"/>
                </a:solidFill>
                <a:effectLst/>
                <a:latin typeface="Söhne"/>
              </a:rPr>
              <a:t>input(): Reads input from the user via the console.</a:t>
            </a:r>
          </a:p>
          <a:p>
            <a:pPr algn="l"/>
            <a:r>
              <a:rPr lang="en-GB" b="0" i="0" dirty="0">
                <a:solidFill>
                  <a:srgbClr val="374151"/>
                </a:solidFill>
                <a:effectLst/>
                <a:latin typeface="Söhne"/>
              </a:rPr>
              <a:t>sum(): Returns the sum of all elements in an </a:t>
            </a:r>
            <a:r>
              <a:rPr lang="en-GB" b="0" i="0" dirty="0" err="1">
                <a:solidFill>
                  <a:srgbClr val="374151"/>
                </a:solidFill>
                <a:effectLst/>
                <a:latin typeface="Söhne"/>
              </a:rPr>
              <a:t>iterable</a:t>
            </a:r>
            <a:r>
              <a:rPr lang="en-GB" b="0" i="0" dirty="0">
                <a:solidFill>
                  <a:srgbClr val="374151"/>
                </a:solidFill>
                <a:effectLst/>
                <a:latin typeface="Söhne"/>
              </a:rPr>
              <a:t>.</a:t>
            </a:r>
          </a:p>
          <a:p>
            <a:pPr algn="l"/>
            <a:r>
              <a:rPr lang="en-GB" b="0" i="0" dirty="0">
                <a:solidFill>
                  <a:srgbClr val="374151"/>
                </a:solidFill>
                <a:effectLst/>
                <a:latin typeface="Söhne"/>
              </a:rPr>
              <a:t>range(): Generates a sequence of numbers within a specified range.</a:t>
            </a:r>
          </a:p>
          <a:p>
            <a:pPr algn="l"/>
            <a:r>
              <a:rPr lang="en-GB" b="0" i="0" dirty="0">
                <a:solidFill>
                  <a:srgbClr val="374151"/>
                </a:solidFill>
                <a:effectLst/>
                <a:latin typeface="Söhne"/>
              </a:rPr>
              <a:t>sorted(): Returns a sorted list from an </a:t>
            </a:r>
            <a:r>
              <a:rPr lang="en-GB" b="0" i="0" dirty="0" err="1">
                <a:solidFill>
                  <a:srgbClr val="374151"/>
                </a:solidFill>
                <a:effectLst/>
                <a:latin typeface="Söhne"/>
              </a:rPr>
              <a:t>iterable</a:t>
            </a:r>
            <a:r>
              <a:rPr lang="en-GB" b="0" i="0" dirty="0">
                <a:solidFill>
                  <a:srgbClr val="374151"/>
                </a:solidFill>
                <a:effectLst/>
                <a:latin typeface="Söhne"/>
              </a:rPr>
              <a:t>.</a:t>
            </a:r>
          </a:p>
        </p:txBody>
      </p:sp>
      <p:sp>
        <p:nvSpPr>
          <p:cNvPr id="4" name="Slide Number Placeholder 3"/>
          <p:cNvSpPr>
            <a:spLocks noGrp="1"/>
          </p:cNvSpPr>
          <p:nvPr>
            <p:ph type="sldNum" sz="quarter" idx="5"/>
          </p:nvPr>
        </p:nvSpPr>
        <p:spPr/>
        <p:txBody>
          <a:bodyPr/>
          <a:lstStyle/>
          <a:p>
            <a:fld id="{1371F3FA-EEE6-4008-963E-F78DCEBB9B6C}" type="slidenum">
              <a:rPr lang="en-GB" smtClean="0"/>
              <a:t>55</a:t>
            </a:fld>
            <a:endParaRPr lang="en-GB"/>
          </a:p>
        </p:txBody>
      </p:sp>
    </p:spTree>
    <p:extLst>
      <p:ext uri="{BB962C8B-B14F-4D97-AF65-F5344CB8AC3E}">
        <p14:creationId xmlns:p14="http://schemas.microsoft.com/office/powerpoint/2010/main" val="206540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317E-4B72-DDFC-3395-0AFCCE2FD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DC926A8-BE5E-DB34-24F4-F8937FEFA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A5AE87C-D5AB-C13D-F314-AE2B2F13007F}"/>
              </a:ext>
            </a:extLst>
          </p:cNvPr>
          <p:cNvSpPr>
            <a:spLocks noGrp="1"/>
          </p:cNvSpPr>
          <p:nvPr>
            <p:ph type="dt" sz="half" idx="10"/>
          </p:nvPr>
        </p:nvSpPr>
        <p:spPr/>
        <p:txBody>
          <a:bodyPr/>
          <a:lstStyle/>
          <a:p>
            <a:fld id="{C628F180-48E0-4AA3-9DDB-28D1E815DAD5}" type="datetime1">
              <a:rPr lang="en-GB" smtClean="0"/>
              <a:t>20/10/2024</a:t>
            </a:fld>
            <a:endParaRPr lang="en-GB"/>
          </a:p>
        </p:txBody>
      </p:sp>
      <p:sp>
        <p:nvSpPr>
          <p:cNvPr id="5" name="Footer Placeholder 4">
            <a:extLst>
              <a:ext uri="{FF2B5EF4-FFF2-40B4-BE49-F238E27FC236}">
                <a16:creationId xmlns:a16="http://schemas.microsoft.com/office/drawing/2014/main" id="{4B2E1232-B827-66CE-45E4-0AC0EE014F3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D97826-01BA-CB0F-0792-6716C480512F}"/>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4522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w colour">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20/10/2024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973100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B3F2E4F-D69A-C303-0281-6BB8BC65FA1A}"/>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DFE483EC-461E-3DF8-7723-85858B6209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ED0BA06-04AB-09B5-645C-2091343E9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FD91B3F-7C7C-73B9-77CB-A11B1FCF8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67F290-2545-0C2B-78A6-D50CE3D009E9}"/>
              </a:ext>
            </a:extLst>
          </p:cNvPr>
          <p:cNvSpPr>
            <a:spLocks noGrp="1"/>
          </p:cNvSpPr>
          <p:nvPr>
            <p:ph type="dt" sz="half" idx="10"/>
          </p:nvPr>
        </p:nvSpPr>
        <p:spPr/>
        <p:txBody>
          <a:bodyPr/>
          <a:lstStyle/>
          <a:p>
            <a:fld id="{B30BCE03-B3A4-4FF4-8428-B21A8B5011F1}" type="datetime1">
              <a:rPr lang="en-GB" smtClean="0"/>
              <a:t>20/10/2024</a:t>
            </a:fld>
            <a:endParaRPr lang="en-GB"/>
          </a:p>
        </p:txBody>
      </p:sp>
      <p:sp>
        <p:nvSpPr>
          <p:cNvPr id="6" name="Footer Placeholder 5">
            <a:extLst>
              <a:ext uri="{FF2B5EF4-FFF2-40B4-BE49-F238E27FC236}">
                <a16:creationId xmlns:a16="http://schemas.microsoft.com/office/drawing/2014/main" id="{770E117D-2169-6E39-149C-5FBECD5E76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3838A-4F66-F529-E239-3AE7FBEDEB56}"/>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43735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54395A0-EB10-01E3-39B4-075A8ACEABC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232FAE3E-C2EA-DDE4-4229-9EB50F2F1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6131BBD-51CD-4DC2-4A60-8A48EA6C6A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683B0D01-09EF-1E92-D338-9CD0EBA94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B20126-F846-16D0-EBDD-34D48607E985}"/>
              </a:ext>
            </a:extLst>
          </p:cNvPr>
          <p:cNvSpPr>
            <a:spLocks noGrp="1"/>
          </p:cNvSpPr>
          <p:nvPr>
            <p:ph type="dt" sz="half" idx="10"/>
          </p:nvPr>
        </p:nvSpPr>
        <p:spPr/>
        <p:txBody>
          <a:bodyPr/>
          <a:lstStyle/>
          <a:p>
            <a:fld id="{0F8FA313-4A38-4EAD-86EB-2D8D5F57D26A}" type="datetime1">
              <a:rPr lang="en-GB" smtClean="0"/>
              <a:t>20/10/2024</a:t>
            </a:fld>
            <a:endParaRPr lang="en-GB"/>
          </a:p>
        </p:txBody>
      </p:sp>
      <p:sp>
        <p:nvSpPr>
          <p:cNvPr id="6" name="Footer Placeholder 5">
            <a:extLst>
              <a:ext uri="{FF2B5EF4-FFF2-40B4-BE49-F238E27FC236}">
                <a16:creationId xmlns:a16="http://schemas.microsoft.com/office/drawing/2014/main" id="{1F34FC57-C801-AEF4-1D0A-E095B6450A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951B0C-275C-33D2-9A96-4D0314E6EEA7}"/>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106154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1A4EC-146B-3381-63D1-52F3C15CB00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B4BEF132-B0C4-CEBA-D9BB-A90CC2A65F9E}"/>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5F3702-713A-C951-9CCF-955488BC64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34A4F3-ECB2-56FC-3055-081257812145}"/>
              </a:ext>
            </a:extLst>
          </p:cNvPr>
          <p:cNvSpPr>
            <a:spLocks noGrp="1"/>
          </p:cNvSpPr>
          <p:nvPr>
            <p:ph type="dt" sz="half" idx="10"/>
          </p:nvPr>
        </p:nvSpPr>
        <p:spPr/>
        <p:txBody>
          <a:bodyPr/>
          <a:lstStyle/>
          <a:p>
            <a:fld id="{1474DD92-0689-46D4-9C2A-552C58686E68}" type="datetime1">
              <a:rPr lang="en-GB" smtClean="0"/>
              <a:t>20/10/2024</a:t>
            </a:fld>
            <a:endParaRPr lang="en-GB"/>
          </a:p>
        </p:txBody>
      </p:sp>
      <p:sp>
        <p:nvSpPr>
          <p:cNvPr id="5" name="Footer Placeholder 4">
            <a:extLst>
              <a:ext uri="{FF2B5EF4-FFF2-40B4-BE49-F238E27FC236}">
                <a16:creationId xmlns:a16="http://schemas.microsoft.com/office/drawing/2014/main" id="{ED1849C6-D413-92F0-6B5F-27BB8AC75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79A6DE-F917-5ECB-80DB-4C5C9924B1F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6651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213BEA-D64A-CDAB-CB01-CACA6AEFB654}"/>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Vertical Title 1">
            <a:extLst>
              <a:ext uri="{FF2B5EF4-FFF2-40B4-BE49-F238E27FC236}">
                <a16:creationId xmlns:a16="http://schemas.microsoft.com/office/drawing/2014/main" id="{E2FFD24A-02C7-3C15-C6A2-2FE1816ED4E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07E5EB9-6E42-B9D7-5671-A15D13E201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3BCAA2-15B7-B922-2788-5986E5EEAC91}"/>
              </a:ext>
            </a:extLst>
          </p:cNvPr>
          <p:cNvSpPr>
            <a:spLocks noGrp="1"/>
          </p:cNvSpPr>
          <p:nvPr>
            <p:ph type="dt" sz="half" idx="10"/>
          </p:nvPr>
        </p:nvSpPr>
        <p:spPr/>
        <p:txBody>
          <a:bodyPr/>
          <a:lstStyle/>
          <a:p>
            <a:fld id="{4309FAC4-3DA8-4863-84F7-7F33571AE90B}" type="datetime1">
              <a:rPr lang="en-GB" smtClean="0"/>
              <a:t>20/10/2024</a:t>
            </a:fld>
            <a:endParaRPr lang="en-GB"/>
          </a:p>
        </p:txBody>
      </p:sp>
      <p:sp>
        <p:nvSpPr>
          <p:cNvPr id="5" name="Footer Placeholder 4">
            <a:extLst>
              <a:ext uri="{FF2B5EF4-FFF2-40B4-BE49-F238E27FC236}">
                <a16:creationId xmlns:a16="http://schemas.microsoft.com/office/drawing/2014/main" id="{45AD40C5-A7B5-0CB8-7A77-77280AC6ED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DA6257-1CC9-8C66-1C48-A645172DCA15}"/>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131842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E4CA-50E3-6697-3DED-5C5047268861}"/>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p>
        </p:txBody>
      </p:sp>
      <p:sp>
        <p:nvSpPr>
          <p:cNvPr id="3" name="Text Placeholder 2">
            <a:extLst>
              <a:ext uri="{FF2B5EF4-FFF2-40B4-BE49-F238E27FC236}">
                <a16:creationId xmlns:a16="http://schemas.microsoft.com/office/drawing/2014/main" id="{05F0F834-C0AC-1289-6AD4-20CF6C798C1B}"/>
              </a:ext>
            </a:extLst>
          </p:cNvPr>
          <p:cNvSpPr>
            <a:spLocks noGrp="1"/>
          </p:cNvSpPr>
          <p:nvPr>
            <p:ph type="body"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11749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007DB-BAC0-B5F7-CD3D-D722F4B0FC67}"/>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A45A55-EFF2-43B6-B7BF-52DAEFC6D4F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solidFill>
              </a:defRPr>
            </a:lvl1pPr>
          </a:lstStyle>
          <a:p>
            <a:fld id="{CF8357B3-792D-45C8-A5E3-375CD2FC93EA}" type="datetime1">
              <a:rPr lang="en-GB" smtClean="0"/>
              <a:pPr/>
              <a:t>20/10/2024</a:t>
            </a:fld>
            <a:endParaRPr lang="en-GB" dirty="0"/>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solidFill>
              </a:defRPr>
            </a:lvl1pPr>
          </a:lstStyle>
          <a:p>
            <a:fld id="{1AE971F0-0CD2-4C47-8087-EBCE9716EA84}" type="slidenum">
              <a:rPr lang="en-GB" smtClean="0"/>
              <a:pPr/>
              <a:t>‹#›</a:t>
            </a:fld>
            <a:endParaRPr lang="en-GB" dirty="0"/>
          </a:p>
        </p:txBody>
      </p:sp>
    </p:spTree>
    <p:extLst>
      <p:ext uri="{BB962C8B-B14F-4D97-AF65-F5344CB8AC3E}">
        <p14:creationId xmlns:p14="http://schemas.microsoft.com/office/powerpoint/2010/main" val="397966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s">
    <p:bg>
      <p:bgPr>
        <a:solidFill>
          <a:srgbClr val="004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980-C7F7-E4BB-3D60-AC4227DD67AA}"/>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A3DDE508-9D0D-1A12-5055-B8C9BE3463E1}"/>
              </a:ext>
            </a:extLst>
          </p:cNvPr>
          <p:cNvSpPr>
            <a:spLocks noGrp="1"/>
          </p:cNvSpPr>
          <p:nvPr>
            <p:ph type="dt" sz="half" idx="10"/>
          </p:nvPr>
        </p:nvSpPr>
        <p:spPr/>
        <p:txBody>
          <a:bodyPr/>
          <a:lstStyle>
            <a:lvl1pPr>
              <a:defRPr>
                <a:solidFill>
                  <a:schemeClr val="bg1">
                    <a:lumMod val="65000"/>
                  </a:schemeClr>
                </a:solidFill>
              </a:defRPr>
            </a:lvl1pPr>
          </a:lstStyle>
          <a:p>
            <a:fld id="{CF8357B3-792D-45C8-A5E3-375CD2FC93EA}" type="datetime1">
              <a:rPr lang="en-GB" smtClean="0"/>
              <a:pPr/>
              <a:t>20/10/2024</a:t>
            </a:fld>
            <a:endParaRPr lang="en-GB"/>
          </a:p>
        </p:txBody>
      </p:sp>
      <p:sp>
        <p:nvSpPr>
          <p:cNvPr id="5" name="Footer Placeholder 4">
            <a:extLst>
              <a:ext uri="{FF2B5EF4-FFF2-40B4-BE49-F238E27FC236}">
                <a16:creationId xmlns:a16="http://schemas.microsoft.com/office/drawing/2014/main" id="{9060AB5E-027B-22C7-C21B-F11F469E42AB}"/>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79186FA1-5E26-507E-BD6D-3316D06DE8C6}"/>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dirty="0"/>
          </a:p>
        </p:txBody>
      </p:sp>
      <p:pic>
        <p:nvPicPr>
          <p:cNvPr id="8" name="Graphic 7" descr="The following is a quote: ">
            <a:extLst>
              <a:ext uri="{FF2B5EF4-FFF2-40B4-BE49-F238E27FC236}">
                <a16:creationId xmlns:a16="http://schemas.microsoft.com/office/drawing/2014/main" id="{BBC1D34B-9075-8D03-3A5C-E7D33712D62A}"/>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4726" y="1825625"/>
            <a:ext cx="2084363" cy="2084363"/>
          </a:xfrm>
          <a:prstGeom prst="rect">
            <a:avLst/>
          </a:prstGeom>
        </p:spPr>
      </p:pic>
      <p:sp>
        <p:nvSpPr>
          <p:cNvPr id="10" name="Text Placeholder 9">
            <a:extLst>
              <a:ext uri="{FF2B5EF4-FFF2-40B4-BE49-F238E27FC236}">
                <a16:creationId xmlns:a16="http://schemas.microsoft.com/office/drawing/2014/main" id="{71D05262-A873-B471-8864-15D00174DECC}"/>
              </a:ext>
            </a:extLst>
          </p:cNvPr>
          <p:cNvSpPr>
            <a:spLocks noGrp="1"/>
          </p:cNvSpPr>
          <p:nvPr>
            <p:ph type="body" sz="quarter" idx="13"/>
          </p:nvPr>
        </p:nvSpPr>
        <p:spPr>
          <a:xfrm>
            <a:off x="2743200" y="2147888"/>
            <a:ext cx="8610600" cy="379571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dirty="0"/>
          </a:p>
        </p:txBody>
      </p:sp>
    </p:spTree>
    <p:extLst>
      <p:ext uri="{BB962C8B-B14F-4D97-AF65-F5344CB8AC3E}">
        <p14:creationId xmlns:p14="http://schemas.microsoft.com/office/powerpoint/2010/main" val="24586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1709738"/>
            <a:ext cx="10515600" cy="2852737"/>
          </a:xfrm>
        </p:spPr>
        <p:txBody>
          <a:bodyPr anchor="b"/>
          <a:lstStyle>
            <a:lvl1pPr>
              <a:defRPr sz="6000">
                <a:solidFill>
                  <a:schemeClr val="accent3"/>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43DD4156-1D08-F755-3CB7-F04B4CB23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lvl1pPr>
              <a:defRPr>
                <a:solidFill>
                  <a:schemeClr val="bg1">
                    <a:lumMod val="65000"/>
                  </a:schemeClr>
                </a:solidFill>
              </a:defRPr>
            </a:lvl1pPr>
          </a:lstStyle>
          <a:p>
            <a:fld id="{53F90AE9-7E54-4C99-8887-D88AF3524E1B}" type="datetime1">
              <a:rPr lang="en-GB" smtClean="0"/>
              <a:pPr/>
              <a:t>20/10/2024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lvl1pPr>
              <a:defRPr>
                <a:solidFill>
                  <a:schemeClr val="bg1">
                    <a:lumMod val="65000"/>
                  </a:schemeClr>
                </a:solidFill>
              </a:defRPr>
            </a:lvl1p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lvl1pPr>
              <a:defRPr>
                <a:solidFill>
                  <a:schemeClr val="bg1">
                    <a:lumMod val="65000"/>
                  </a:schemeClr>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5327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4196-08E0-BC7A-8733-4E756A5FA64A}"/>
              </a:ext>
            </a:extLst>
          </p:cNvPr>
          <p:cNvSpPr>
            <a:spLocks noGrp="1"/>
          </p:cNvSpPr>
          <p:nvPr>
            <p:ph type="title"/>
          </p:nvPr>
        </p:nvSpPr>
        <p:spPr>
          <a:xfrm>
            <a:off x="831850" y="4816548"/>
            <a:ext cx="10515600" cy="1223851"/>
          </a:xfrm>
        </p:spPr>
        <p:txBody>
          <a:bodyPr anchor="b">
            <a:normAutofit/>
          </a:bodyPr>
          <a:lstStyle>
            <a:lvl1pPr algn="ctr">
              <a:defRPr sz="5400">
                <a:solidFill>
                  <a:schemeClr val="accent3"/>
                </a:solidFill>
              </a:defRPr>
            </a:lvl1pPr>
          </a:lstStyle>
          <a:p>
            <a:r>
              <a:rPr lang="en-GB"/>
              <a:t>Click to edit Master title style</a:t>
            </a:r>
            <a:endParaRPr lang="en-GB" dirty="0"/>
          </a:p>
        </p:txBody>
      </p:sp>
      <p:sp>
        <p:nvSpPr>
          <p:cNvPr id="4" name="Date Placeholder 3">
            <a:extLst>
              <a:ext uri="{FF2B5EF4-FFF2-40B4-BE49-F238E27FC236}">
                <a16:creationId xmlns:a16="http://schemas.microsoft.com/office/drawing/2014/main" id="{18A864EA-CCA9-EB4F-A84F-BE9D5F986369}"/>
              </a:ext>
            </a:extLst>
          </p:cNvPr>
          <p:cNvSpPr>
            <a:spLocks noGrp="1"/>
          </p:cNvSpPr>
          <p:nvPr>
            <p:ph type="dt" sz="half" idx="10"/>
          </p:nvPr>
        </p:nvSpPr>
        <p:spPr/>
        <p:txBody>
          <a:bodyPr/>
          <a:lstStyle/>
          <a:p>
            <a:fld id="{53F90AE9-7E54-4C99-8887-D88AF3524E1B}" type="datetime1">
              <a:rPr lang="en-GB" smtClean="0"/>
              <a:t>20/10/2024</a:t>
            </a:fld>
            <a:endParaRPr lang="en-GB"/>
          </a:p>
        </p:txBody>
      </p:sp>
      <p:sp>
        <p:nvSpPr>
          <p:cNvPr id="5" name="Footer Placeholder 4">
            <a:extLst>
              <a:ext uri="{FF2B5EF4-FFF2-40B4-BE49-F238E27FC236}">
                <a16:creationId xmlns:a16="http://schemas.microsoft.com/office/drawing/2014/main" id="{FD1BAC42-79B8-8591-472D-39FDD982E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DDDC1-A48D-40A0-07DA-F99E091C3F22}"/>
              </a:ext>
            </a:extLst>
          </p:cNvPr>
          <p:cNvSpPr>
            <a:spLocks noGrp="1"/>
          </p:cNvSpPr>
          <p:nvPr>
            <p:ph type="sldNum" sz="quarter" idx="12"/>
          </p:nvPr>
        </p:nvSpPr>
        <p:spPr/>
        <p:txBody>
          <a:bodyPr/>
          <a:lstStyle/>
          <a:p>
            <a:fld id="{1AE971F0-0CD2-4C47-8087-EBCE9716EA84}" type="slidenum">
              <a:rPr lang="en-GB" smtClean="0"/>
              <a:t>‹#›</a:t>
            </a:fld>
            <a:endParaRPr lang="en-GB"/>
          </a:p>
        </p:txBody>
      </p:sp>
      <p:sp>
        <p:nvSpPr>
          <p:cNvPr id="8" name="Content Placeholder 7">
            <a:extLst>
              <a:ext uri="{FF2B5EF4-FFF2-40B4-BE49-F238E27FC236}">
                <a16:creationId xmlns:a16="http://schemas.microsoft.com/office/drawing/2014/main" id="{459A2BA5-1AB5-DB59-3C54-16713B4E4270}"/>
              </a:ext>
            </a:extLst>
          </p:cNvPr>
          <p:cNvSpPr>
            <a:spLocks noGrp="1"/>
          </p:cNvSpPr>
          <p:nvPr>
            <p:ph sz="quarter" idx="13"/>
          </p:nvPr>
        </p:nvSpPr>
        <p:spPr>
          <a:xfrm>
            <a:off x="2754313" y="712788"/>
            <a:ext cx="6794500" cy="410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Tree>
    <p:extLst>
      <p:ext uri="{BB962C8B-B14F-4D97-AF65-F5344CB8AC3E}">
        <p14:creationId xmlns:p14="http://schemas.microsoft.com/office/powerpoint/2010/main" val="4068118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B0BE543-0448-3A4C-5F33-EAD956CEEC4F}"/>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109FF7AA-B49C-D561-FA47-CB24D2FBF6F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761E7E-A789-0692-DCFA-73EB3A13A57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8C5CDC2F-840C-693F-493D-EB4B70B829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2413D37-E198-0C87-31DE-C825CE017A07}"/>
              </a:ext>
            </a:extLst>
          </p:cNvPr>
          <p:cNvSpPr>
            <a:spLocks noGrp="1"/>
          </p:cNvSpPr>
          <p:nvPr>
            <p:ph type="dt" sz="half" idx="10"/>
          </p:nvPr>
        </p:nvSpPr>
        <p:spPr/>
        <p:txBody>
          <a:bodyPr/>
          <a:lstStyle/>
          <a:p>
            <a:fld id="{D764A6A6-A921-4A2A-98B6-101BBB6E441B}" type="datetime1">
              <a:rPr lang="en-GB" smtClean="0"/>
              <a:t>20/10/2024</a:t>
            </a:fld>
            <a:endParaRPr lang="en-GB"/>
          </a:p>
        </p:txBody>
      </p:sp>
      <p:sp>
        <p:nvSpPr>
          <p:cNvPr id="6" name="Footer Placeholder 5">
            <a:extLst>
              <a:ext uri="{FF2B5EF4-FFF2-40B4-BE49-F238E27FC236}">
                <a16:creationId xmlns:a16="http://schemas.microsoft.com/office/drawing/2014/main" id="{EF355D9D-23CD-C2B7-2CB9-63A7B666AA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C84A3F-2DEF-A695-73CD-C8A79EDD75B4}"/>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9671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57A7C-8356-9C4D-0FD4-A2809BBA22A6}"/>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8C23E5D6-F819-DF80-8C6A-FE0FD23685E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0634751-4015-7A9E-A494-E4825F6D8A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D0E5A5-4B18-9989-88ED-D6B31265D2D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7685D65-C667-2456-E06F-F0E68B2E5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44F890-33E6-BD4B-978A-E4B20968B8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E26AA7C-81D8-7C95-3E01-76956024FF9F}"/>
              </a:ext>
            </a:extLst>
          </p:cNvPr>
          <p:cNvSpPr>
            <a:spLocks noGrp="1"/>
          </p:cNvSpPr>
          <p:nvPr>
            <p:ph type="dt" sz="half" idx="10"/>
          </p:nvPr>
        </p:nvSpPr>
        <p:spPr/>
        <p:txBody>
          <a:bodyPr/>
          <a:lstStyle/>
          <a:p>
            <a:fld id="{B86ED810-C173-4B0E-912A-A0CE5E563277}" type="datetime1">
              <a:rPr lang="en-GB" smtClean="0"/>
              <a:t>20/10/2024</a:t>
            </a:fld>
            <a:endParaRPr lang="en-GB"/>
          </a:p>
        </p:txBody>
      </p:sp>
      <p:sp>
        <p:nvSpPr>
          <p:cNvPr id="8" name="Footer Placeholder 7">
            <a:extLst>
              <a:ext uri="{FF2B5EF4-FFF2-40B4-BE49-F238E27FC236}">
                <a16:creationId xmlns:a16="http://schemas.microsoft.com/office/drawing/2014/main" id="{137830B1-02EA-A7DB-8FCF-32C06C3E0B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E580A6F-5EBE-2DCC-8CCB-9F05EA6645C0}"/>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375118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8C00E1A-F73B-4343-8C36-A161A0EDF3C9}"/>
              </a:ext>
            </a:extLst>
          </p:cNvPr>
          <p:cNvSpPr/>
          <p:nvPr userDrawn="1"/>
        </p:nvSpPr>
        <p:spPr>
          <a:xfrm>
            <a:off x="0" y="6311900"/>
            <a:ext cx="12192000" cy="546100"/>
          </a:xfrm>
          <a:prstGeom prst="rect">
            <a:avLst/>
          </a:prstGeom>
          <a:solidFill>
            <a:srgbClr val="00A9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 name="Title 1">
            <a:extLst>
              <a:ext uri="{FF2B5EF4-FFF2-40B4-BE49-F238E27FC236}">
                <a16:creationId xmlns:a16="http://schemas.microsoft.com/office/drawing/2014/main" id="{7DCD2DC0-0D4F-4B0E-7C43-38073564822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1278B6D-6F61-EF5E-B5CC-F72AA2353D1E}"/>
              </a:ext>
            </a:extLst>
          </p:cNvPr>
          <p:cNvSpPr>
            <a:spLocks noGrp="1"/>
          </p:cNvSpPr>
          <p:nvPr>
            <p:ph type="dt" sz="half" idx="10"/>
          </p:nvPr>
        </p:nvSpPr>
        <p:spPr/>
        <p:txBody>
          <a:bodyPr/>
          <a:lstStyle/>
          <a:p>
            <a:fld id="{ECC13B55-8FCA-4DA4-AC78-B3100A5B2594}" type="datetime1">
              <a:rPr lang="en-GB" smtClean="0"/>
              <a:t>20/10/2024</a:t>
            </a:fld>
            <a:endParaRPr lang="en-GB"/>
          </a:p>
        </p:txBody>
      </p:sp>
      <p:sp>
        <p:nvSpPr>
          <p:cNvPr id="4" name="Footer Placeholder 3">
            <a:extLst>
              <a:ext uri="{FF2B5EF4-FFF2-40B4-BE49-F238E27FC236}">
                <a16:creationId xmlns:a16="http://schemas.microsoft.com/office/drawing/2014/main" id="{527A9D98-33BD-A8E4-155E-07D8B622BE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44C4ED-AE87-B167-6C8F-8D62A01C4EB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684876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D81B3-DF2D-90A5-75B5-5F66A4EEC34E}"/>
              </a:ext>
            </a:extLst>
          </p:cNvPr>
          <p:cNvSpPr>
            <a:spLocks noGrp="1"/>
          </p:cNvSpPr>
          <p:nvPr>
            <p:ph type="dt" sz="half" idx="10"/>
          </p:nvPr>
        </p:nvSpPr>
        <p:spPr/>
        <p:txBody>
          <a:bodyPr/>
          <a:lstStyle/>
          <a:p>
            <a:fld id="{092FB2E9-2CC8-42D6-A769-E6AC2FC4FFA8}" type="datetime1">
              <a:rPr lang="en-GB" smtClean="0"/>
              <a:t>20/10/2024</a:t>
            </a:fld>
            <a:endParaRPr lang="en-GB"/>
          </a:p>
        </p:txBody>
      </p:sp>
      <p:sp>
        <p:nvSpPr>
          <p:cNvPr id="3" name="Footer Placeholder 2">
            <a:extLst>
              <a:ext uri="{FF2B5EF4-FFF2-40B4-BE49-F238E27FC236}">
                <a16:creationId xmlns:a16="http://schemas.microsoft.com/office/drawing/2014/main" id="{72500BE0-7239-DF9F-8152-6A89D5FD40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6227DB2-2307-A467-49D2-43198D154921}"/>
              </a:ext>
            </a:extLst>
          </p:cNvPr>
          <p:cNvSpPr>
            <a:spLocks noGrp="1"/>
          </p:cNvSpPr>
          <p:nvPr>
            <p:ph type="sldNum" sz="quarter" idx="12"/>
          </p:nvPr>
        </p:nvSpPr>
        <p:spPr/>
        <p:txBody>
          <a:bodyPr/>
          <a:lstStyle/>
          <a:p>
            <a:fld id="{1AE971F0-0CD2-4C47-8087-EBCE9716EA84}" type="slidenum">
              <a:rPr lang="en-GB" smtClean="0"/>
              <a:t>‹#›</a:t>
            </a:fld>
            <a:endParaRPr lang="en-GB"/>
          </a:p>
        </p:txBody>
      </p:sp>
    </p:spTree>
    <p:extLst>
      <p:ext uri="{BB962C8B-B14F-4D97-AF65-F5344CB8AC3E}">
        <p14:creationId xmlns:p14="http://schemas.microsoft.com/office/powerpoint/2010/main" val="125082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BF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0A642-ABE6-FE0E-2BD1-AB0BC48CE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E9047573-978D-7FA9-0D26-40779E976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56631032-3BBA-DDD8-39F1-68FB671B8D3D}"/>
              </a:ext>
            </a:extLst>
          </p:cNvPr>
          <p:cNvSpPr>
            <a:spLocks noGrp="1"/>
          </p:cNvSpPr>
          <p:nvPr>
            <p:ph type="dt" sz="half" idx="2"/>
          </p:nvPr>
        </p:nvSpPr>
        <p:spPr>
          <a:xfrm>
            <a:off x="838200" y="6388249"/>
            <a:ext cx="2743200" cy="365125"/>
          </a:xfrm>
          <a:prstGeom prst="rect">
            <a:avLst/>
          </a:prstGeom>
        </p:spPr>
        <p:txBody>
          <a:bodyPr vert="horz" lIns="91440" tIns="45720" rIns="91440" bIns="45720" rtlCol="0" anchor="ctr"/>
          <a:lstStyle>
            <a:lvl1pPr algn="l">
              <a:defRPr sz="1200">
                <a:solidFill>
                  <a:schemeClr val="bg1"/>
                </a:solidFill>
              </a:defRPr>
            </a:lvl1pPr>
          </a:lstStyle>
          <a:p>
            <a:fld id="{A02127B0-3699-4D16-99C4-CE122436B0DA}" type="datetime1">
              <a:rPr lang="en-GB" smtClean="0"/>
              <a:pPr/>
              <a:t>20/10/2024</a:t>
            </a:fld>
            <a:endParaRPr lang="en-GB" dirty="0"/>
          </a:p>
        </p:txBody>
      </p:sp>
      <p:sp>
        <p:nvSpPr>
          <p:cNvPr id="5" name="Footer Placeholder 4">
            <a:extLst>
              <a:ext uri="{FF2B5EF4-FFF2-40B4-BE49-F238E27FC236}">
                <a16:creationId xmlns:a16="http://schemas.microsoft.com/office/drawing/2014/main" id="{B8C0B08B-CD62-82DF-7BC9-CCDE7E5B639E}"/>
              </a:ext>
            </a:extLst>
          </p:cNvPr>
          <p:cNvSpPr>
            <a:spLocks noGrp="1"/>
          </p:cNvSpPr>
          <p:nvPr>
            <p:ph type="ftr" sz="quarter" idx="3"/>
          </p:nvPr>
        </p:nvSpPr>
        <p:spPr>
          <a:xfrm>
            <a:off x="4038600" y="6388249"/>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2D453A8-267C-532B-1CCE-A59D105FDAE1}"/>
              </a:ext>
            </a:extLst>
          </p:cNvPr>
          <p:cNvSpPr>
            <a:spLocks noGrp="1"/>
          </p:cNvSpPr>
          <p:nvPr>
            <p:ph type="sldNum" sz="quarter" idx="4"/>
          </p:nvPr>
        </p:nvSpPr>
        <p:spPr>
          <a:xfrm>
            <a:off x="8610600" y="6388249"/>
            <a:ext cx="2743200" cy="365125"/>
          </a:xfrm>
          <a:prstGeom prst="rect">
            <a:avLst/>
          </a:prstGeom>
        </p:spPr>
        <p:txBody>
          <a:bodyPr vert="horz" lIns="91440" tIns="45720" rIns="91440" bIns="45720" rtlCol="0" anchor="ctr"/>
          <a:lstStyle>
            <a:lvl1pPr algn="r">
              <a:defRPr sz="1600" b="1">
                <a:solidFill>
                  <a:schemeClr val="bg1"/>
                </a:solidFill>
              </a:defRPr>
            </a:lvl1pPr>
          </a:lstStyle>
          <a:p>
            <a:fld id="{1AE971F0-0CD2-4C47-8087-EBCE9716EA84}" type="slidenum">
              <a:rPr lang="en-GB" smtClean="0"/>
              <a:pPr/>
              <a:t>‹#›</a:t>
            </a:fld>
            <a:endParaRPr lang="en-GB"/>
          </a:p>
        </p:txBody>
      </p:sp>
    </p:spTree>
    <p:extLst>
      <p:ext uri="{BB962C8B-B14F-4D97-AF65-F5344CB8AC3E}">
        <p14:creationId xmlns:p14="http://schemas.microsoft.com/office/powerpoint/2010/main" val="200671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62" r:id="rId10"/>
    <p:sldLayoutId id="2147483656" r:id="rId11"/>
    <p:sldLayoutId id="2147483657" r:id="rId12"/>
    <p:sldLayoutId id="2147483658" r:id="rId13"/>
    <p:sldLayoutId id="2147483659" r:id="rId14"/>
    <p:sldLayoutId id="2147483663" r:id="rId15"/>
  </p:sldLayoutIdLst>
  <p:hf hdr="0" ftr="0" dt="0"/>
  <p:txStyles>
    <p:titleStyle>
      <a:lvl1pPr algn="l" defTabSz="914400" rtl="0" eaLnBrk="1" latinLnBrk="0" hangingPunct="1">
        <a:lnSpc>
          <a:spcPct val="90000"/>
        </a:lnSpc>
        <a:spcBef>
          <a:spcPct val="0"/>
        </a:spcBef>
        <a:buNone/>
        <a:defRPr sz="4400" b="1" kern="1200">
          <a:solidFill>
            <a:srgbClr val="004C6C"/>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mailto:school.cs@tudublin.ie" TargetMode="External"/><Relationship Id="rId2" Type="http://schemas.openxmlformats.org/officeDocument/2006/relationships/hyperlink" Target="mailto:SunderAli.Khowaja@tudublin.i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Open sans"/>
                <a:cs typeface="Helvetica" panose="020B0604020202020204" pitchFamily="34" charset="0"/>
              </a:rPr>
              <a:t>Python Objects</a:t>
            </a:r>
            <a:endPar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8093113" cy="492443"/>
          </a:xfrm>
          <a:prstGeom prst="rect">
            <a:avLst/>
          </a:prstGeom>
          <a:noFill/>
        </p:spPr>
        <p:txBody>
          <a:bodyPr wrap="none" lIns="91440" tIns="45720" rIns="91440" bIns="45720" rtlCol="0" anchor="t">
            <a:spAutoFit/>
          </a:bodyPr>
          <a:lstStyle/>
          <a:p>
            <a:r>
              <a:rPr lang="en-US" sz="2600" dirty="0">
                <a:solidFill>
                  <a:schemeClr val="bg1"/>
                </a:solidFill>
                <a:latin typeface="Open sans"/>
                <a:cs typeface="Open sans"/>
              </a:rPr>
              <a:t>S1-2024-25, Object-Oriented Programming, Week 6</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22A7D-1FF2-8E63-BE92-5F0076C68A8B}"/>
              </a:ext>
            </a:extLst>
          </p:cNvPr>
          <p:cNvSpPr>
            <a:spLocks noGrp="1"/>
          </p:cNvSpPr>
          <p:nvPr>
            <p:ph type="title"/>
          </p:nvPr>
        </p:nvSpPr>
        <p:spPr/>
        <p:txBody>
          <a:bodyPr/>
          <a:lstStyle/>
          <a:p>
            <a:r>
              <a:rPr lang="en-GB" dirty="0"/>
              <a:t>Naming of Variables</a:t>
            </a:r>
          </a:p>
        </p:txBody>
      </p:sp>
      <p:sp>
        <p:nvSpPr>
          <p:cNvPr id="6" name="Text Placeholder 5">
            <a:extLst>
              <a:ext uri="{FF2B5EF4-FFF2-40B4-BE49-F238E27FC236}">
                <a16:creationId xmlns:a16="http://schemas.microsoft.com/office/drawing/2014/main" id="{FB45B195-765C-5973-823F-4390D8628624}"/>
              </a:ext>
            </a:extLst>
          </p:cNvPr>
          <p:cNvSpPr>
            <a:spLocks noGrp="1"/>
          </p:cNvSpPr>
          <p:nvPr>
            <p:ph type="body" idx="1"/>
          </p:nvPr>
        </p:nvSpPr>
        <p:spPr/>
        <p:txBody>
          <a:bodyPr/>
          <a:lstStyle/>
          <a:p>
            <a:r>
              <a:rPr lang="en-GB" dirty="0"/>
              <a:t>Good Names</a:t>
            </a:r>
          </a:p>
        </p:txBody>
      </p:sp>
      <p:sp>
        <p:nvSpPr>
          <p:cNvPr id="7" name="Content Placeholder 6">
            <a:extLst>
              <a:ext uri="{FF2B5EF4-FFF2-40B4-BE49-F238E27FC236}">
                <a16:creationId xmlns:a16="http://schemas.microsoft.com/office/drawing/2014/main" id="{68E78FBF-1EA4-D75A-4904-BA8A6E3D394B}"/>
              </a:ext>
            </a:extLst>
          </p:cNvPr>
          <p:cNvSpPr>
            <a:spLocks noGrp="1"/>
          </p:cNvSpPr>
          <p:nvPr>
            <p:ph sz="half" idx="2"/>
          </p:nvPr>
        </p:nvSpPr>
        <p:spPr/>
        <p:txBody>
          <a:bodyPr>
            <a:normAutofit fontScale="70000" lnSpcReduction="20000"/>
          </a:bodyPr>
          <a:lstStyle/>
          <a:p>
            <a:pPr algn="l">
              <a:buFont typeface="+mj-lt"/>
              <a:buAutoNum type="arabicPeriod"/>
            </a:pPr>
            <a:r>
              <a:rPr lang="en-GB" b="0" i="0" dirty="0" err="1">
                <a:solidFill>
                  <a:srgbClr val="374151"/>
                </a:solidFill>
                <a:effectLst/>
                <a:latin typeface="Consolas" panose="020B0609020204030204" pitchFamily="49" charset="0"/>
                <a:cs typeface="Consolas" panose="020B0609020204030204" pitchFamily="49" charset="0"/>
              </a:rPr>
              <a:t>total_sales</a:t>
            </a:r>
            <a:r>
              <a:rPr lang="en-GB" b="0" i="0" dirty="0">
                <a:solidFill>
                  <a:srgbClr val="374151"/>
                </a:solidFill>
                <a:effectLst/>
                <a:latin typeface="Consolas" panose="020B0609020204030204" pitchFamily="49" charset="0"/>
                <a:cs typeface="Consolas" panose="020B0609020204030204" pitchFamily="49" charset="0"/>
              </a:rPr>
              <a:t> </a:t>
            </a:r>
            <a:r>
              <a:rPr lang="en-GB" b="0" i="0" dirty="0">
                <a:solidFill>
                  <a:srgbClr val="374151"/>
                </a:solidFill>
                <a:effectLst/>
              </a:rPr>
              <a:t>- Descriptive and clear, indicating it stores the total sales.</a:t>
            </a:r>
          </a:p>
          <a:p>
            <a:pPr algn="l">
              <a:buFont typeface="+mj-lt"/>
              <a:buAutoNum type="arabicPeriod"/>
            </a:pPr>
            <a:r>
              <a:rPr lang="en-GB" b="0" i="0" dirty="0" err="1">
                <a:solidFill>
                  <a:srgbClr val="374151"/>
                </a:solidFill>
                <a:effectLst/>
                <a:latin typeface="Consolas" panose="020B0609020204030204" pitchFamily="49" charset="0"/>
                <a:cs typeface="Consolas" panose="020B0609020204030204" pitchFamily="49" charset="0"/>
              </a:rPr>
              <a:t>user_age</a:t>
            </a:r>
            <a:r>
              <a:rPr lang="en-GB" b="0" i="0" dirty="0">
                <a:solidFill>
                  <a:srgbClr val="374151"/>
                </a:solidFill>
                <a:effectLst/>
                <a:latin typeface="Consolas" panose="020B0609020204030204" pitchFamily="49" charset="0"/>
                <a:cs typeface="Consolas" panose="020B0609020204030204" pitchFamily="49" charset="0"/>
              </a:rPr>
              <a:t> </a:t>
            </a:r>
            <a:r>
              <a:rPr lang="en-GB" b="0" i="0" dirty="0">
                <a:solidFill>
                  <a:srgbClr val="374151"/>
                </a:solidFill>
                <a:effectLst/>
              </a:rPr>
              <a:t>- Conveys the purpose of the variable, which is to hold a user's age.</a:t>
            </a:r>
          </a:p>
          <a:p>
            <a:pPr algn="l">
              <a:buFont typeface="+mj-lt"/>
              <a:buAutoNum type="arabicPeriod"/>
            </a:pPr>
            <a:r>
              <a:rPr lang="en-GB" b="0" i="0" dirty="0">
                <a:solidFill>
                  <a:srgbClr val="374151"/>
                </a:solidFill>
                <a:effectLst/>
                <a:latin typeface="Consolas" panose="020B0609020204030204" pitchFamily="49" charset="0"/>
                <a:cs typeface="Consolas" panose="020B0609020204030204" pitchFamily="49" charset="0"/>
              </a:rPr>
              <a:t>MAX_ATTEMPTS </a:t>
            </a:r>
            <a:r>
              <a:rPr lang="en-GB" b="0" i="0" dirty="0">
                <a:solidFill>
                  <a:srgbClr val="374151"/>
                </a:solidFill>
                <a:effectLst/>
              </a:rPr>
              <a:t>- UPPERCASE for class variables and constants is a widely accepted convention.</a:t>
            </a:r>
          </a:p>
        </p:txBody>
      </p:sp>
      <p:sp>
        <p:nvSpPr>
          <p:cNvPr id="8" name="Text Placeholder 7">
            <a:extLst>
              <a:ext uri="{FF2B5EF4-FFF2-40B4-BE49-F238E27FC236}">
                <a16:creationId xmlns:a16="http://schemas.microsoft.com/office/drawing/2014/main" id="{C59D727D-8D2A-369E-F202-F7D483C30DDB}"/>
              </a:ext>
            </a:extLst>
          </p:cNvPr>
          <p:cNvSpPr>
            <a:spLocks noGrp="1"/>
          </p:cNvSpPr>
          <p:nvPr>
            <p:ph type="body" sz="quarter" idx="3"/>
          </p:nvPr>
        </p:nvSpPr>
        <p:spPr/>
        <p:txBody>
          <a:bodyPr/>
          <a:lstStyle/>
          <a:p>
            <a:r>
              <a:rPr lang="en-GB" dirty="0"/>
              <a:t>Bad Names</a:t>
            </a:r>
          </a:p>
        </p:txBody>
      </p:sp>
      <p:sp>
        <p:nvSpPr>
          <p:cNvPr id="9" name="Content Placeholder 8">
            <a:extLst>
              <a:ext uri="{FF2B5EF4-FFF2-40B4-BE49-F238E27FC236}">
                <a16:creationId xmlns:a16="http://schemas.microsoft.com/office/drawing/2014/main" id="{94CD3F57-87E8-7F71-5392-2DA968823031}"/>
              </a:ext>
            </a:extLst>
          </p:cNvPr>
          <p:cNvSpPr>
            <a:spLocks noGrp="1"/>
          </p:cNvSpPr>
          <p:nvPr>
            <p:ph sz="quarter" idx="4"/>
          </p:nvPr>
        </p:nvSpPr>
        <p:spPr/>
        <p:txBody>
          <a:bodyPr>
            <a:normAutofit fontScale="70000" lnSpcReduction="20000"/>
          </a:bodyPr>
          <a:lstStyle/>
          <a:p>
            <a:pPr algn="l">
              <a:buFont typeface="+mj-lt"/>
              <a:buAutoNum type="arabicPeriod"/>
            </a:pPr>
            <a:r>
              <a:rPr lang="en-GB" b="0" i="0" dirty="0" err="1">
                <a:solidFill>
                  <a:srgbClr val="374151"/>
                </a:solidFill>
                <a:effectLst/>
                <a:latin typeface="Consolas" panose="020B0609020204030204" pitchFamily="49" charset="0"/>
                <a:cs typeface="Consolas" panose="020B0609020204030204" pitchFamily="49" charset="0"/>
              </a:rPr>
              <a:t>abc</a:t>
            </a:r>
            <a:r>
              <a:rPr lang="en-GB" b="0" i="0" dirty="0">
                <a:solidFill>
                  <a:srgbClr val="374151"/>
                </a:solidFill>
                <a:effectLst/>
              </a:rPr>
              <a:t> - Too short and cryptic, offering no insight into the variable's purpose.</a:t>
            </a:r>
          </a:p>
          <a:p>
            <a:pPr algn="l">
              <a:buFont typeface="+mj-lt"/>
              <a:buAutoNum type="arabicPeriod"/>
            </a:pPr>
            <a:r>
              <a:rPr lang="en-GB" b="0" i="0" dirty="0" err="1">
                <a:solidFill>
                  <a:srgbClr val="374151"/>
                </a:solidFill>
                <a:effectLst/>
                <a:latin typeface="Consolas" panose="020B0609020204030204" pitchFamily="49" charset="0"/>
                <a:cs typeface="Consolas" panose="020B0609020204030204" pitchFamily="49" charset="0"/>
              </a:rPr>
              <a:t>myVar</a:t>
            </a:r>
            <a:r>
              <a:rPr lang="en-GB" b="0" i="0" dirty="0">
                <a:solidFill>
                  <a:srgbClr val="374151"/>
                </a:solidFill>
                <a:effectLst/>
              </a:rPr>
              <a:t> - Lacks descriptive meaning and doesn't follow naming conventions.</a:t>
            </a:r>
          </a:p>
          <a:p>
            <a:pPr algn="l">
              <a:buFont typeface="+mj-lt"/>
              <a:buAutoNum type="arabicPeriod"/>
            </a:pPr>
            <a:r>
              <a:rPr lang="en-GB" b="0" i="0" dirty="0">
                <a:solidFill>
                  <a:srgbClr val="374151"/>
                </a:solidFill>
                <a:effectLst/>
                <a:latin typeface="Consolas" panose="020B0609020204030204" pitchFamily="49" charset="0"/>
                <a:cs typeface="Consolas" panose="020B0609020204030204" pitchFamily="49" charset="0"/>
              </a:rPr>
              <a:t>value1, value2, value3 </a:t>
            </a:r>
            <a:r>
              <a:rPr lang="en-GB" b="0" i="0" dirty="0">
                <a:solidFill>
                  <a:srgbClr val="374151"/>
                </a:solidFill>
                <a:effectLst/>
              </a:rPr>
              <a:t>- Overly generic and don't provide any context.</a:t>
            </a:r>
          </a:p>
        </p:txBody>
      </p:sp>
      <p:sp>
        <p:nvSpPr>
          <p:cNvPr id="4" name="Slide Number Placeholder 3">
            <a:extLst>
              <a:ext uri="{FF2B5EF4-FFF2-40B4-BE49-F238E27FC236}">
                <a16:creationId xmlns:a16="http://schemas.microsoft.com/office/drawing/2014/main" id="{E6702954-15D1-FCDA-F69F-58AE4CC9921B}"/>
              </a:ext>
            </a:extLst>
          </p:cNvPr>
          <p:cNvSpPr>
            <a:spLocks noGrp="1"/>
          </p:cNvSpPr>
          <p:nvPr>
            <p:ph type="sldNum" sz="quarter" idx="12"/>
          </p:nvPr>
        </p:nvSpPr>
        <p:spPr/>
        <p:txBody>
          <a:bodyPr/>
          <a:lstStyle/>
          <a:p>
            <a:fld id="{1AE971F0-0CD2-4C47-8087-EBCE9716EA84}" type="slidenum">
              <a:rPr lang="en-GB" smtClean="0"/>
              <a:pPr/>
              <a:t>10</a:t>
            </a:fld>
            <a:endParaRPr lang="en-GB" dirty="0"/>
          </a:p>
        </p:txBody>
      </p:sp>
    </p:spTree>
    <p:extLst>
      <p:ext uri="{BB962C8B-B14F-4D97-AF65-F5344CB8AC3E}">
        <p14:creationId xmlns:p14="http://schemas.microsoft.com/office/powerpoint/2010/main" val="2828532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ABE-E0D3-A2FA-E092-10C3DCB6462A}"/>
              </a:ext>
            </a:extLst>
          </p:cNvPr>
          <p:cNvSpPr>
            <a:spLocks noGrp="1"/>
          </p:cNvSpPr>
          <p:nvPr>
            <p:ph type="title"/>
          </p:nvPr>
        </p:nvSpPr>
        <p:spPr/>
        <p:txBody>
          <a:bodyPr/>
          <a:lstStyle/>
          <a:p>
            <a:r>
              <a:rPr lang="en-GB" b="1" i="0">
                <a:effectLst/>
              </a:rPr>
              <a:t>Why Writing a Good Code Header Is Important:</a:t>
            </a:r>
            <a:endParaRPr lang="en-GB"/>
          </a:p>
        </p:txBody>
      </p:sp>
      <p:sp>
        <p:nvSpPr>
          <p:cNvPr id="3" name="Content Placeholder 2">
            <a:extLst>
              <a:ext uri="{FF2B5EF4-FFF2-40B4-BE49-F238E27FC236}">
                <a16:creationId xmlns:a16="http://schemas.microsoft.com/office/drawing/2014/main" id="{3ADB1E01-966A-6FD5-C08B-A399966118D3}"/>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a:solidFill>
                  <a:srgbClr val="374151"/>
                </a:solidFill>
                <a:effectLst/>
              </a:rPr>
              <a:t>Documentation:</a:t>
            </a:r>
            <a:r>
              <a:rPr lang="en-GB" b="0" i="0">
                <a:solidFill>
                  <a:srgbClr val="374151"/>
                </a:solidFill>
                <a:effectLst/>
              </a:rPr>
              <a:t> A code header serves as documentation for your code. It's like the title and summary of a book; it provides essential information about what the code does, who wrote it, and how to use it.</a:t>
            </a:r>
          </a:p>
          <a:p>
            <a:pPr algn="l">
              <a:buFont typeface="Arial" panose="020B0604020202020204" pitchFamily="34" charset="0"/>
              <a:buChar char="•"/>
            </a:pPr>
            <a:r>
              <a:rPr lang="en-GB" b="1" i="0">
                <a:solidFill>
                  <a:srgbClr val="374151"/>
                </a:solidFill>
                <a:effectLst/>
              </a:rPr>
              <a:t>Clarity:</a:t>
            </a:r>
            <a:r>
              <a:rPr lang="en-GB" b="0" i="0">
                <a:solidFill>
                  <a:srgbClr val="374151"/>
                </a:solidFill>
                <a:effectLst/>
              </a:rPr>
              <a:t> A well-crafted code header makes your code more understandable. Just like a book's title gives you a clear idea of its content, a code header helps readers (including yourself) quickly grasp the purpose and functionality of your code.</a:t>
            </a:r>
          </a:p>
          <a:p>
            <a:pPr algn="l">
              <a:buFont typeface="Arial" panose="020B0604020202020204" pitchFamily="34" charset="0"/>
              <a:buChar char="•"/>
            </a:pPr>
            <a:r>
              <a:rPr lang="en-GB" b="1" i="0">
                <a:solidFill>
                  <a:srgbClr val="374151"/>
                </a:solidFill>
                <a:effectLst/>
              </a:rPr>
              <a:t>Context:</a:t>
            </a:r>
            <a:r>
              <a:rPr lang="en-GB" b="0" i="0">
                <a:solidFill>
                  <a:srgbClr val="374151"/>
                </a:solidFill>
                <a:effectLst/>
              </a:rPr>
              <a:t> Think of the code header as the blurb on the back of a book. It sets the context and expectations for the code. It answers questions like </a:t>
            </a:r>
            <a:r>
              <a:rPr lang="en-GB" b="1" i="0">
                <a:solidFill>
                  <a:srgbClr val="374151"/>
                </a:solidFill>
                <a:effectLst/>
              </a:rPr>
              <a:t>"What problem does this code solve?"</a:t>
            </a:r>
            <a:r>
              <a:rPr lang="en-GB" b="0" i="0">
                <a:solidFill>
                  <a:srgbClr val="374151"/>
                </a:solidFill>
                <a:effectLst/>
              </a:rPr>
              <a:t> </a:t>
            </a:r>
            <a:r>
              <a:rPr lang="en-GB" b="1" i="0">
                <a:solidFill>
                  <a:srgbClr val="374151"/>
                </a:solidFill>
                <a:effectLst/>
              </a:rPr>
              <a:t>and "How does it do that?".</a:t>
            </a:r>
          </a:p>
        </p:txBody>
      </p:sp>
      <p:sp>
        <p:nvSpPr>
          <p:cNvPr id="4" name="Slide Number Placeholder 3">
            <a:extLst>
              <a:ext uri="{FF2B5EF4-FFF2-40B4-BE49-F238E27FC236}">
                <a16:creationId xmlns:a16="http://schemas.microsoft.com/office/drawing/2014/main" id="{D931623E-D13D-7065-E9AC-D300FB880BF5}"/>
              </a:ext>
            </a:extLst>
          </p:cNvPr>
          <p:cNvSpPr>
            <a:spLocks noGrp="1"/>
          </p:cNvSpPr>
          <p:nvPr>
            <p:ph type="sldNum" sz="quarter" idx="12"/>
          </p:nvPr>
        </p:nvSpPr>
        <p:spPr/>
        <p:txBody>
          <a:bodyPr/>
          <a:lstStyle/>
          <a:p>
            <a:fld id="{1AE971F0-0CD2-4C47-8087-EBCE9716EA84}" type="slidenum">
              <a:rPr lang="en-GB" smtClean="0"/>
              <a:pPr/>
              <a:t>11</a:t>
            </a:fld>
            <a:endParaRPr lang="en-GB"/>
          </a:p>
        </p:txBody>
      </p:sp>
    </p:spTree>
    <p:extLst>
      <p:ext uri="{BB962C8B-B14F-4D97-AF65-F5344CB8AC3E}">
        <p14:creationId xmlns:p14="http://schemas.microsoft.com/office/powerpoint/2010/main" val="318943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1042-6314-DAC4-BC07-0B0AC9219E06}"/>
              </a:ext>
            </a:extLst>
          </p:cNvPr>
          <p:cNvSpPr>
            <a:spLocks noGrp="1"/>
          </p:cNvSpPr>
          <p:nvPr>
            <p:ph type="title"/>
          </p:nvPr>
        </p:nvSpPr>
        <p:spPr/>
        <p:txBody>
          <a:bodyPr/>
          <a:lstStyle/>
          <a:p>
            <a:r>
              <a:rPr lang="en-GB"/>
              <a:t>Cont’d</a:t>
            </a:r>
          </a:p>
        </p:txBody>
      </p:sp>
      <p:sp>
        <p:nvSpPr>
          <p:cNvPr id="3" name="Content Placeholder 2">
            <a:extLst>
              <a:ext uri="{FF2B5EF4-FFF2-40B4-BE49-F238E27FC236}">
                <a16:creationId xmlns:a16="http://schemas.microsoft.com/office/drawing/2014/main" id="{A7A91BCC-C4C2-2577-41C9-95C5DC04C7F3}"/>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GB" b="1" i="0">
                <a:solidFill>
                  <a:srgbClr val="374151"/>
                </a:solidFill>
                <a:effectLst/>
              </a:rPr>
              <a:t>Attribution:</a:t>
            </a:r>
            <a:r>
              <a:rPr lang="en-GB" b="0" i="0">
                <a:solidFill>
                  <a:srgbClr val="374151"/>
                </a:solidFill>
                <a:effectLst/>
              </a:rPr>
              <a:t> Like the author's name on a book's cover, the code header attributes the author(s) of the code. It provides transparency and credit for the work.</a:t>
            </a:r>
          </a:p>
          <a:p>
            <a:pPr algn="l">
              <a:buFont typeface="Arial" panose="020B0604020202020204" pitchFamily="34" charset="0"/>
              <a:buChar char="•"/>
            </a:pPr>
            <a:r>
              <a:rPr lang="en-GB" b="1" i="0">
                <a:solidFill>
                  <a:srgbClr val="374151"/>
                </a:solidFill>
                <a:effectLst/>
              </a:rPr>
              <a:t>Usage Instructions:</a:t>
            </a:r>
            <a:r>
              <a:rPr lang="en-GB" b="0" i="0">
                <a:solidFill>
                  <a:srgbClr val="374151"/>
                </a:solidFill>
                <a:effectLst/>
              </a:rPr>
              <a:t> A code header often includes usage instructions and examples. It tells users how to interact with the code, which is like a user manual for the book.</a:t>
            </a:r>
          </a:p>
          <a:p>
            <a:pPr algn="l">
              <a:buFont typeface="Arial" panose="020B0604020202020204" pitchFamily="34" charset="0"/>
              <a:buChar char="•"/>
            </a:pPr>
            <a:r>
              <a:rPr lang="en-GB" b="1" i="0">
                <a:solidFill>
                  <a:srgbClr val="374151"/>
                </a:solidFill>
                <a:effectLst/>
              </a:rPr>
              <a:t>Error Prevention:</a:t>
            </a:r>
            <a:r>
              <a:rPr lang="en-GB" b="0" i="0">
                <a:solidFill>
                  <a:srgbClr val="374151"/>
                </a:solidFill>
                <a:effectLst/>
              </a:rPr>
              <a:t> Clear and informative code headers help prevent misunderstandings and misuse of the code. Just as a clear book title avoids confusion, a good code header reduces the chances of errors.</a:t>
            </a:r>
          </a:p>
          <a:p>
            <a:pPr algn="l">
              <a:buFont typeface="Arial" panose="020B0604020202020204" pitchFamily="34" charset="0"/>
              <a:buChar char="•"/>
            </a:pPr>
            <a:r>
              <a:rPr lang="en-GB" b="1" i="0">
                <a:solidFill>
                  <a:srgbClr val="374151"/>
                </a:solidFill>
                <a:effectLst/>
              </a:rPr>
              <a:t>Consistency:</a:t>
            </a:r>
            <a:r>
              <a:rPr lang="en-GB" b="0" i="0">
                <a:solidFill>
                  <a:srgbClr val="374151"/>
                </a:solidFill>
                <a:effectLst/>
              </a:rPr>
              <a:t> Following a standardized format for code headers (like the conventions in a book) ensures that every piece of code in a project is presented in a similar, recognizable manner.</a:t>
            </a:r>
          </a:p>
        </p:txBody>
      </p:sp>
      <p:sp>
        <p:nvSpPr>
          <p:cNvPr id="4" name="Slide Number Placeholder 3">
            <a:extLst>
              <a:ext uri="{FF2B5EF4-FFF2-40B4-BE49-F238E27FC236}">
                <a16:creationId xmlns:a16="http://schemas.microsoft.com/office/drawing/2014/main" id="{43752570-3A60-4FD2-370E-6D9EDAB02B8C}"/>
              </a:ext>
            </a:extLst>
          </p:cNvPr>
          <p:cNvSpPr>
            <a:spLocks noGrp="1"/>
          </p:cNvSpPr>
          <p:nvPr>
            <p:ph type="sldNum" sz="quarter" idx="12"/>
          </p:nvPr>
        </p:nvSpPr>
        <p:spPr/>
        <p:txBody>
          <a:bodyPr/>
          <a:lstStyle/>
          <a:p>
            <a:fld id="{1AE971F0-0CD2-4C47-8087-EBCE9716EA84}" type="slidenum">
              <a:rPr lang="en-GB" smtClean="0"/>
              <a:pPr/>
              <a:t>12</a:t>
            </a:fld>
            <a:endParaRPr lang="en-GB"/>
          </a:p>
        </p:txBody>
      </p:sp>
    </p:spTree>
    <p:extLst>
      <p:ext uri="{BB962C8B-B14F-4D97-AF65-F5344CB8AC3E}">
        <p14:creationId xmlns:p14="http://schemas.microsoft.com/office/powerpoint/2010/main" val="228985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D5754-E8A2-4B00-AD0C-1A5E84B77B3E}"/>
              </a:ext>
            </a:extLst>
          </p:cNvPr>
          <p:cNvSpPr>
            <a:spLocks noGrp="1"/>
          </p:cNvSpPr>
          <p:nvPr>
            <p:ph type="title"/>
          </p:nvPr>
        </p:nvSpPr>
        <p:spPr/>
        <p:txBody>
          <a:bodyPr/>
          <a:lstStyle/>
          <a:p>
            <a:r>
              <a:rPr lang="en-GB"/>
              <a:t>Cont’d</a:t>
            </a:r>
          </a:p>
        </p:txBody>
      </p:sp>
      <p:sp>
        <p:nvSpPr>
          <p:cNvPr id="3" name="Content Placeholder 2">
            <a:extLst>
              <a:ext uri="{FF2B5EF4-FFF2-40B4-BE49-F238E27FC236}">
                <a16:creationId xmlns:a16="http://schemas.microsoft.com/office/drawing/2014/main" id="{0DD53004-0D2E-9D8A-8B11-4BA98A95002F}"/>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GB" b="1" i="0">
                <a:solidFill>
                  <a:srgbClr val="374151"/>
                </a:solidFill>
                <a:effectLst/>
              </a:rPr>
              <a:t>Searchability:</a:t>
            </a:r>
            <a:r>
              <a:rPr lang="en-GB" b="0" i="0">
                <a:solidFill>
                  <a:srgbClr val="374151"/>
                </a:solidFill>
                <a:effectLst/>
              </a:rPr>
              <a:t> When you have a collection of code, well-structured headers make it easier to find the specific code you're looking for. It's like having an index or table of contents in a book.</a:t>
            </a:r>
          </a:p>
          <a:p>
            <a:pPr algn="l">
              <a:buFont typeface="Arial" panose="020B0604020202020204" pitchFamily="34" charset="0"/>
              <a:buChar char="•"/>
            </a:pPr>
            <a:r>
              <a:rPr lang="en-GB" b="1" i="0">
                <a:solidFill>
                  <a:srgbClr val="374151"/>
                </a:solidFill>
                <a:effectLst/>
              </a:rPr>
              <a:t>Compliance:</a:t>
            </a:r>
            <a:r>
              <a:rPr lang="en-GB" b="0" i="0">
                <a:solidFill>
                  <a:srgbClr val="374151"/>
                </a:solidFill>
                <a:effectLst/>
              </a:rPr>
              <a:t> In some cases, industries or organizations require specific information in code headers to comply with legal or ethical standards. A good code header ensures you meet these requirements.</a:t>
            </a:r>
          </a:p>
          <a:p>
            <a:pPr algn="l">
              <a:buFont typeface="Arial" panose="020B0604020202020204" pitchFamily="34" charset="0"/>
              <a:buChar char="•"/>
            </a:pPr>
            <a:r>
              <a:rPr lang="en-GB" b="1" i="0">
                <a:solidFill>
                  <a:srgbClr val="374151"/>
                </a:solidFill>
                <a:effectLst/>
              </a:rPr>
              <a:t>Community and Collaboration:</a:t>
            </a:r>
            <a:r>
              <a:rPr lang="en-GB" b="0" i="0">
                <a:solidFill>
                  <a:srgbClr val="374151"/>
                </a:solidFill>
                <a:effectLst/>
              </a:rPr>
              <a:t> In open-source projects or collaborative coding environments, clear code headers help other developers understand, use, and contribute to your code, similar to how well-documented books can be understood by a wider audience.</a:t>
            </a:r>
          </a:p>
        </p:txBody>
      </p:sp>
      <p:sp>
        <p:nvSpPr>
          <p:cNvPr id="4" name="Slide Number Placeholder 3">
            <a:extLst>
              <a:ext uri="{FF2B5EF4-FFF2-40B4-BE49-F238E27FC236}">
                <a16:creationId xmlns:a16="http://schemas.microsoft.com/office/drawing/2014/main" id="{553C9387-2FEB-7FDE-57DF-9A289529D462}"/>
              </a:ext>
            </a:extLst>
          </p:cNvPr>
          <p:cNvSpPr>
            <a:spLocks noGrp="1"/>
          </p:cNvSpPr>
          <p:nvPr>
            <p:ph type="sldNum" sz="quarter" idx="12"/>
          </p:nvPr>
        </p:nvSpPr>
        <p:spPr/>
        <p:txBody>
          <a:bodyPr/>
          <a:lstStyle/>
          <a:p>
            <a:fld id="{1AE971F0-0CD2-4C47-8087-EBCE9716EA84}" type="slidenum">
              <a:rPr lang="en-GB" smtClean="0"/>
              <a:pPr/>
              <a:t>13</a:t>
            </a:fld>
            <a:endParaRPr lang="en-GB"/>
          </a:p>
        </p:txBody>
      </p:sp>
    </p:spTree>
    <p:extLst>
      <p:ext uri="{BB962C8B-B14F-4D97-AF65-F5344CB8AC3E}">
        <p14:creationId xmlns:p14="http://schemas.microsoft.com/office/powerpoint/2010/main" val="933421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2CAC5-80C4-CDE5-F3D4-D1A484665686}"/>
              </a:ext>
            </a:extLst>
          </p:cNvPr>
          <p:cNvSpPr>
            <a:spLocks noGrp="1"/>
          </p:cNvSpPr>
          <p:nvPr>
            <p:ph type="title"/>
          </p:nvPr>
        </p:nvSpPr>
        <p:spPr/>
        <p:txBody>
          <a:bodyPr/>
          <a:lstStyle/>
          <a:p>
            <a:r>
              <a:rPr lang="en-US">
                <a:cs typeface="Helvetica"/>
              </a:rPr>
              <a:t>A Good File Header</a:t>
            </a:r>
            <a:endParaRPr lang="en-US"/>
          </a:p>
        </p:txBody>
      </p:sp>
      <p:sp>
        <p:nvSpPr>
          <p:cNvPr id="3" name="Content Placeholder 2">
            <a:extLst>
              <a:ext uri="{FF2B5EF4-FFF2-40B4-BE49-F238E27FC236}">
                <a16:creationId xmlns:a16="http://schemas.microsoft.com/office/drawing/2014/main" id="{C4215598-8BF1-36D9-0527-2E2ACF3387DD}"/>
              </a:ext>
            </a:extLst>
          </p:cNvPr>
          <p:cNvSpPr>
            <a:spLocks noGrp="1"/>
          </p:cNvSpPr>
          <p:nvPr>
            <p:ph sz="half" idx="1"/>
          </p:nvPr>
        </p:nvSpPr>
        <p:spPr/>
        <p:txBody>
          <a:bodyPr vert="horz" lIns="91440" tIns="45720" rIns="91440" bIns="45720" rtlCol="0" anchor="t">
            <a:normAutofit fontScale="70000" lnSpcReduction="20000"/>
          </a:bodyPr>
          <a:lstStyle/>
          <a:p>
            <a:r>
              <a:rPr lang="en-US" sz="2600" dirty="0">
                <a:cs typeface="Helvetica"/>
              </a:rPr>
              <a:t>A good header typically includes:</a:t>
            </a:r>
          </a:p>
          <a:p>
            <a:pPr lvl="1" indent="-514350"/>
            <a:r>
              <a:rPr lang="en-US" sz="2600" b="1" dirty="0">
                <a:cs typeface="Helvetica"/>
              </a:rPr>
              <a:t>Author</a:t>
            </a:r>
            <a:r>
              <a:rPr lang="en-US" sz="2600" dirty="0">
                <a:cs typeface="Helvetica"/>
              </a:rPr>
              <a:t>: The name of the code's author.</a:t>
            </a:r>
          </a:p>
          <a:p>
            <a:pPr lvl="1" indent="-514350"/>
            <a:r>
              <a:rPr lang="en-US" sz="2600" b="1" dirty="0">
                <a:cs typeface="Helvetica"/>
              </a:rPr>
              <a:t>Date</a:t>
            </a:r>
            <a:r>
              <a:rPr lang="en-US" sz="2600" dirty="0">
                <a:cs typeface="Helvetica"/>
              </a:rPr>
              <a:t>: The date when the code was written or last modified.</a:t>
            </a:r>
          </a:p>
          <a:p>
            <a:pPr lvl="1" indent="-514350"/>
            <a:r>
              <a:rPr lang="en-US" sz="2600" b="1" dirty="0">
                <a:cs typeface="Helvetica"/>
              </a:rPr>
              <a:t>Description</a:t>
            </a:r>
            <a:r>
              <a:rPr lang="en-US" sz="2600" dirty="0">
                <a:cs typeface="Helvetica"/>
              </a:rPr>
              <a:t>: A (brief) description of the code's </a:t>
            </a:r>
            <a:r>
              <a:rPr lang="en-US" sz="2600" b="1" dirty="0">
                <a:cs typeface="Helvetica"/>
              </a:rPr>
              <a:t>purpose </a:t>
            </a:r>
            <a:r>
              <a:rPr lang="en-US" sz="2600" dirty="0">
                <a:cs typeface="Helvetica"/>
              </a:rPr>
              <a:t>and </a:t>
            </a:r>
            <a:r>
              <a:rPr lang="en-US" sz="2600" b="1" dirty="0">
                <a:cs typeface="Helvetica"/>
              </a:rPr>
              <a:t>functionality</a:t>
            </a:r>
            <a:r>
              <a:rPr lang="en-US" sz="2600" dirty="0">
                <a:cs typeface="Helvetica"/>
              </a:rPr>
              <a:t>.</a:t>
            </a:r>
          </a:p>
          <a:p>
            <a:r>
              <a:rPr lang="en-US" sz="2600" dirty="0">
                <a:cs typeface="Helvetica"/>
              </a:rPr>
              <a:t>Can use docstring notation or # at beginning of the line.</a:t>
            </a:r>
          </a:p>
          <a:p>
            <a:r>
              <a:rPr lang="en-US" sz="2600" dirty="0">
                <a:cs typeface="Helvetica"/>
              </a:rPr>
              <a:t>It is not good enough to just change out your name from mine in the lab code file.</a:t>
            </a:r>
          </a:p>
          <a:p>
            <a:endParaRPr lang="en-US" sz="2000" dirty="0">
              <a:cs typeface="Helvetica"/>
            </a:endParaRPr>
          </a:p>
        </p:txBody>
      </p:sp>
      <p:sp>
        <p:nvSpPr>
          <p:cNvPr id="5" name="Content Placeholder 4">
            <a:extLst>
              <a:ext uri="{FF2B5EF4-FFF2-40B4-BE49-F238E27FC236}">
                <a16:creationId xmlns:a16="http://schemas.microsoft.com/office/drawing/2014/main" id="{B55F2BC5-114C-0C8D-BA17-B1C8FAE2FE11}"/>
              </a:ext>
            </a:extLst>
          </p:cNvPr>
          <p:cNvSpPr>
            <a:spLocks noGrp="1"/>
          </p:cNvSpPr>
          <p:nvPr>
            <p:ph sz="half" idx="2"/>
          </p:nvPr>
        </p:nvSpPr>
        <p:spPr>
          <a:ln>
            <a:solidFill>
              <a:schemeClr val="accent1"/>
            </a:solidFill>
          </a:ln>
        </p:spPr>
        <p:txBody>
          <a:bodyPr vert="horz" lIns="91440" tIns="45720" rIns="91440" bIns="45720" rtlCol="0" anchor="t">
            <a:normAutofit fontScale="70000" lnSpcReduction="20000"/>
          </a:bodyPr>
          <a:lstStyle/>
          <a:p>
            <a:pPr marL="0" indent="0">
              <a:buNone/>
            </a:pPr>
            <a:r>
              <a:rPr lang="en-US" dirty="0">
                <a:solidFill>
                  <a:srgbClr val="7F7F7F"/>
                </a:solidFill>
                <a:latin typeface="Consolas"/>
                <a:cs typeface="Helvetica"/>
              </a:rPr>
              <a:t>""" </a:t>
            </a:r>
          </a:p>
          <a:p>
            <a:pPr marL="0" indent="0">
              <a:buNone/>
            </a:pPr>
            <a:r>
              <a:rPr lang="en-US" dirty="0">
                <a:solidFill>
                  <a:srgbClr val="7F7F7F"/>
                </a:solidFill>
                <a:latin typeface="Consolas"/>
                <a:cs typeface="Helvetica"/>
              </a:rPr>
              <a:t>Author: Jane Smith </a:t>
            </a:r>
          </a:p>
          <a:p>
            <a:pPr marL="0" indent="0">
              <a:buNone/>
            </a:pPr>
            <a:r>
              <a:rPr lang="en-US" dirty="0">
                <a:solidFill>
                  <a:srgbClr val="7F7F7F"/>
                </a:solidFill>
                <a:latin typeface="Consolas"/>
                <a:cs typeface="Helvetica"/>
              </a:rPr>
              <a:t>Date: September 5, 2024 Description: This Python script is for data preprocessing. It reads data from a CSV file, cleans it, and performs feature engineering. </a:t>
            </a:r>
          </a:p>
          <a:p>
            <a:pPr marL="0" indent="0">
              <a:buNone/>
            </a:pPr>
            <a:r>
              <a:rPr lang="en-US" dirty="0">
                <a:solidFill>
                  <a:srgbClr val="7F7F7F"/>
                </a:solidFill>
                <a:latin typeface="Consolas"/>
                <a:cs typeface="Helvetica"/>
              </a:rPr>
              <a:t>"""</a:t>
            </a:r>
            <a:endParaRPr lang="en-US" dirty="0">
              <a:solidFill>
                <a:srgbClr val="7F7F7F"/>
              </a:solidFill>
              <a:latin typeface="Consolas"/>
            </a:endParaRPr>
          </a:p>
        </p:txBody>
      </p:sp>
      <p:sp>
        <p:nvSpPr>
          <p:cNvPr id="4" name="Slide Number Placeholder 3">
            <a:extLst>
              <a:ext uri="{FF2B5EF4-FFF2-40B4-BE49-F238E27FC236}">
                <a16:creationId xmlns:a16="http://schemas.microsoft.com/office/drawing/2014/main" id="{EFCC5899-FB83-6DC4-FE00-9FEC36F547B1}"/>
              </a:ext>
            </a:extLst>
          </p:cNvPr>
          <p:cNvSpPr>
            <a:spLocks noGrp="1"/>
          </p:cNvSpPr>
          <p:nvPr>
            <p:ph type="sldNum" sz="quarter" idx="12"/>
          </p:nvPr>
        </p:nvSpPr>
        <p:spPr/>
        <p:txBody>
          <a:bodyPr/>
          <a:lstStyle/>
          <a:p>
            <a:fld id="{1AE971F0-0CD2-4C47-8087-EBCE9716EA84}" type="slidenum">
              <a:rPr lang="en-GB" smtClean="0"/>
              <a:pPr/>
              <a:t>14</a:t>
            </a:fld>
            <a:endParaRPr lang="en-GB"/>
          </a:p>
        </p:txBody>
      </p:sp>
    </p:spTree>
    <p:extLst>
      <p:ext uri="{BB962C8B-B14F-4D97-AF65-F5344CB8AC3E}">
        <p14:creationId xmlns:p14="http://schemas.microsoft.com/office/powerpoint/2010/main" val="25701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4826-88C6-89BC-0161-A78A3FCE790B}"/>
              </a:ext>
            </a:extLst>
          </p:cNvPr>
          <p:cNvSpPr>
            <a:spLocks noGrp="1"/>
          </p:cNvSpPr>
          <p:nvPr>
            <p:ph type="title"/>
          </p:nvPr>
        </p:nvSpPr>
        <p:spPr/>
        <p:txBody>
          <a:bodyPr/>
          <a:lstStyle/>
          <a:p>
            <a:r>
              <a:rPr lang="en-US">
                <a:cs typeface="Helvetica"/>
              </a:rPr>
              <a:t>File Headers</a:t>
            </a:r>
            <a:endParaRPr lang="en-US"/>
          </a:p>
        </p:txBody>
      </p:sp>
      <p:sp>
        <p:nvSpPr>
          <p:cNvPr id="3" name="Text Placeholder 2">
            <a:extLst>
              <a:ext uri="{FF2B5EF4-FFF2-40B4-BE49-F238E27FC236}">
                <a16:creationId xmlns:a16="http://schemas.microsoft.com/office/drawing/2014/main" id="{62F3C134-221E-2748-9C60-2D27BB0826E7}"/>
              </a:ext>
            </a:extLst>
          </p:cNvPr>
          <p:cNvSpPr>
            <a:spLocks noGrp="1"/>
          </p:cNvSpPr>
          <p:nvPr>
            <p:ph type="body" idx="1"/>
          </p:nvPr>
        </p:nvSpPr>
        <p:spPr/>
        <p:txBody>
          <a:bodyPr/>
          <a:lstStyle/>
          <a:p>
            <a:r>
              <a:rPr lang="en-US">
                <a:cs typeface="Helvetica"/>
              </a:rPr>
              <a:t>A Good Header</a:t>
            </a:r>
            <a:endParaRPr lang="en-US"/>
          </a:p>
        </p:txBody>
      </p:sp>
      <p:sp>
        <p:nvSpPr>
          <p:cNvPr id="5" name="Text Placeholder 4">
            <a:extLst>
              <a:ext uri="{FF2B5EF4-FFF2-40B4-BE49-F238E27FC236}">
                <a16:creationId xmlns:a16="http://schemas.microsoft.com/office/drawing/2014/main" id="{6558E4BA-1DF4-BA64-5CE8-D06BE7AFDAE2}"/>
              </a:ext>
            </a:extLst>
          </p:cNvPr>
          <p:cNvSpPr>
            <a:spLocks noGrp="1"/>
          </p:cNvSpPr>
          <p:nvPr>
            <p:ph type="body" sz="quarter" idx="3"/>
          </p:nvPr>
        </p:nvSpPr>
        <p:spPr/>
        <p:txBody>
          <a:bodyPr/>
          <a:lstStyle/>
          <a:p>
            <a:r>
              <a:rPr lang="en-US">
                <a:cs typeface="Helvetica"/>
              </a:rPr>
              <a:t>A Bad Header</a:t>
            </a:r>
            <a:endParaRPr lang="en-US"/>
          </a:p>
        </p:txBody>
      </p:sp>
      <p:sp>
        <p:nvSpPr>
          <p:cNvPr id="6" name="Content Placeholder 5">
            <a:extLst>
              <a:ext uri="{FF2B5EF4-FFF2-40B4-BE49-F238E27FC236}">
                <a16:creationId xmlns:a16="http://schemas.microsoft.com/office/drawing/2014/main" id="{B11284A2-0DD0-629F-8240-864D7B9D19A0}"/>
              </a:ext>
            </a:extLst>
          </p:cNvPr>
          <p:cNvSpPr>
            <a:spLocks noGrp="1"/>
          </p:cNvSpPr>
          <p:nvPr>
            <p:ph sz="quarter" idx="4"/>
          </p:nvPr>
        </p:nvSpPr>
        <p:spPr>
          <a:ln>
            <a:solidFill>
              <a:schemeClr val="accent3"/>
            </a:solidFill>
          </a:ln>
        </p:spPr>
        <p:txBody>
          <a:bodyPr vert="horz" lIns="91440" tIns="45720" rIns="91440" bIns="45720" rtlCol="0" anchor="t">
            <a:normAutofit/>
          </a:bodyPr>
          <a:lstStyle/>
          <a:p>
            <a:pPr marL="0" indent="0">
              <a:buNone/>
            </a:pPr>
            <a:r>
              <a:rPr lang="en-US" sz="2000">
                <a:solidFill>
                  <a:srgbClr val="7F7F7F"/>
                </a:solidFill>
                <a:latin typeface="Consolas"/>
                <a:cs typeface="Helvetica"/>
              </a:rPr>
              <a:t># My Code</a:t>
            </a:r>
          </a:p>
        </p:txBody>
      </p:sp>
      <p:sp>
        <p:nvSpPr>
          <p:cNvPr id="7" name="Slide Number Placeholder 6">
            <a:extLst>
              <a:ext uri="{FF2B5EF4-FFF2-40B4-BE49-F238E27FC236}">
                <a16:creationId xmlns:a16="http://schemas.microsoft.com/office/drawing/2014/main" id="{AD54E10B-557F-52B8-93DE-CF3FB4A95E63}"/>
              </a:ext>
            </a:extLst>
          </p:cNvPr>
          <p:cNvSpPr>
            <a:spLocks noGrp="1"/>
          </p:cNvSpPr>
          <p:nvPr>
            <p:ph type="sldNum" sz="quarter" idx="12"/>
          </p:nvPr>
        </p:nvSpPr>
        <p:spPr/>
        <p:txBody>
          <a:bodyPr/>
          <a:lstStyle/>
          <a:p>
            <a:fld id="{1AE971F0-0CD2-4C47-8087-EBCE9716EA84}" type="slidenum">
              <a:rPr lang="en-GB" smtClean="0"/>
              <a:t>15</a:t>
            </a:fld>
            <a:endParaRPr lang="en-GB"/>
          </a:p>
        </p:txBody>
      </p:sp>
      <p:sp>
        <p:nvSpPr>
          <p:cNvPr id="9" name="Content Placeholder 4">
            <a:extLst>
              <a:ext uri="{FF2B5EF4-FFF2-40B4-BE49-F238E27FC236}">
                <a16:creationId xmlns:a16="http://schemas.microsoft.com/office/drawing/2014/main" id="{C9D12539-98DB-D6C6-2A18-DF6CA24AB76B}"/>
              </a:ext>
            </a:extLst>
          </p:cNvPr>
          <p:cNvSpPr>
            <a:spLocks noGrp="1"/>
          </p:cNvSpPr>
          <p:nvPr>
            <p:ph sz="half" idx="2"/>
          </p:nvPr>
        </p:nvSpPr>
        <p:spPr>
          <a:xfrm>
            <a:off x="831144" y="2502958"/>
            <a:ext cx="5167489" cy="3688116"/>
          </a:xfrm>
          <a:ln>
            <a:solidFill>
              <a:schemeClr val="accent1"/>
            </a:solidFill>
          </a:ln>
        </p:spPr>
        <p:txBody>
          <a:bodyPr vert="horz" lIns="91440" tIns="45720" rIns="91440" bIns="45720" rtlCol="0" anchor="t">
            <a:normAutofit fontScale="70000" lnSpcReduction="20000"/>
          </a:bodyPr>
          <a:lstStyle/>
          <a:p>
            <a:pPr marL="0" indent="0">
              <a:buNone/>
            </a:pPr>
            <a:r>
              <a:rPr lang="en-US" dirty="0">
                <a:solidFill>
                  <a:srgbClr val="7F7F7F"/>
                </a:solidFill>
                <a:latin typeface="Consolas"/>
                <a:cs typeface="Helvetica"/>
              </a:rPr>
              <a:t>""" </a:t>
            </a:r>
          </a:p>
          <a:p>
            <a:pPr marL="0" indent="0">
              <a:buNone/>
            </a:pPr>
            <a:r>
              <a:rPr lang="en-US" dirty="0">
                <a:solidFill>
                  <a:srgbClr val="7F7F7F"/>
                </a:solidFill>
                <a:latin typeface="Consolas"/>
                <a:cs typeface="Helvetica"/>
              </a:rPr>
              <a:t>Author: Jane Smith </a:t>
            </a:r>
          </a:p>
          <a:p>
            <a:pPr marL="0" indent="0">
              <a:buNone/>
            </a:pPr>
            <a:r>
              <a:rPr lang="en-US" dirty="0">
                <a:solidFill>
                  <a:srgbClr val="7F7F7F"/>
                </a:solidFill>
                <a:latin typeface="Consolas"/>
                <a:cs typeface="Helvetica"/>
              </a:rPr>
              <a:t>Date: September 5, 2024 Description: This Python script is for data preprocessing. It reads data from a CSV file, cleans it, and performs feature engineering. </a:t>
            </a:r>
          </a:p>
          <a:p>
            <a:pPr marL="0" indent="0">
              <a:buNone/>
            </a:pPr>
            <a:r>
              <a:rPr lang="en-US" dirty="0">
                <a:solidFill>
                  <a:srgbClr val="7F7F7F"/>
                </a:solidFill>
                <a:latin typeface="Consolas"/>
                <a:cs typeface="Helvetica"/>
              </a:rPr>
              <a:t>"""</a:t>
            </a:r>
            <a:endParaRPr lang="en-US" dirty="0">
              <a:solidFill>
                <a:srgbClr val="7F7F7F"/>
              </a:solidFill>
              <a:latin typeface="Consolas"/>
            </a:endParaRPr>
          </a:p>
        </p:txBody>
      </p:sp>
      <p:sp>
        <p:nvSpPr>
          <p:cNvPr id="4" name="Rectangular Callout 3">
            <a:extLst>
              <a:ext uri="{FF2B5EF4-FFF2-40B4-BE49-F238E27FC236}">
                <a16:creationId xmlns:a16="http://schemas.microsoft.com/office/drawing/2014/main" id="{E1B47654-0320-8A11-07EE-505DBA2C719C}"/>
              </a:ext>
            </a:extLst>
          </p:cNvPr>
          <p:cNvSpPr/>
          <p:nvPr/>
        </p:nvSpPr>
        <p:spPr>
          <a:xfrm>
            <a:off x="7823200" y="965200"/>
            <a:ext cx="3302000" cy="965200"/>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Providing no code file header at all falls into this category, too!</a:t>
            </a:r>
          </a:p>
        </p:txBody>
      </p:sp>
    </p:spTree>
    <p:extLst>
      <p:ext uri="{BB962C8B-B14F-4D97-AF65-F5344CB8AC3E}">
        <p14:creationId xmlns:p14="http://schemas.microsoft.com/office/powerpoint/2010/main" val="361858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AE44-9103-1EC6-FC28-A99DDC2E7323}"/>
              </a:ext>
            </a:extLst>
          </p:cNvPr>
          <p:cNvSpPr>
            <a:spLocks noGrp="1"/>
          </p:cNvSpPr>
          <p:nvPr>
            <p:ph type="title"/>
          </p:nvPr>
        </p:nvSpPr>
        <p:spPr/>
        <p:txBody>
          <a:bodyPr>
            <a:normAutofit/>
          </a:bodyPr>
          <a:lstStyle/>
          <a:p>
            <a:r>
              <a:rPr lang="en-GB" b="1" i="0">
                <a:solidFill>
                  <a:srgbClr val="374151"/>
                </a:solidFill>
                <a:effectLst/>
              </a:rPr>
              <a:t>Why Writing Good Inline Code Comments Is Important:</a:t>
            </a:r>
            <a:endParaRPr lang="en-GB"/>
          </a:p>
        </p:txBody>
      </p:sp>
      <p:sp>
        <p:nvSpPr>
          <p:cNvPr id="3" name="Content Placeholder 2">
            <a:extLst>
              <a:ext uri="{FF2B5EF4-FFF2-40B4-BE49-F238E27FC236}">
                <a16:creationId xmlns:a16="http://schemas.microsoft.com/office/drawing/2014/main" id="{5C820878-119D-ACDA-9FCF-DBE5C2BE93D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a:solidFill>
                  <a:srgbClr val="374151"/>
                </a:solidFill>
                <a:effectLst/>
              </a:rPr>
              <a:t>Clarity:</a:t>
            </a:r>
            <a:r>
              <a:rPr lang="en-GB" b="0" i="0">
                <a:solidFill>
                  <a:srgbClr val="374151"/>
                </a:solidFill>
                <a:effectLst/>
              </a:rPr>
              <a:t> Inline code comments are like side notes in a book's margins. They provide explanations within your code, helping readers (including yourself) understand complex or non-intuitive sections of code.</a:t>
            </a:r>
          </a:p>
          <a:p>
            <a:pPr algn="l">
              <a:buFont typeface="Arial" panose="020B0604020202020204" pitchFamily="34" charset="0"/>
              <a:buChar char="•"/>
            </a:pPr>
            <a:r>
              <a:rPr lang="en-GB" b="1" i="0">
                <a:solidFill>
                  <a:srgbClr val="374151"/>
                </a:solidFill>
                <a:effectLst/>
              </a:rPr>
              <a:t>Documentation:</a:t>
            </a:r>
            <a:r>
              <a:rPr lang="en-GB" b="0" i="0">
                <a:solidFill>
                  <a:srgbClr val="374151"/>
                </a:solidFill>
                <a:effectLst/>
              </a:rPr>
              <a:t> Just as footnotes in a book provide additional information, inline comments document the code's purpose, logic, and any known issues. They make the code more approachable and usable.</a:t>
            </a:r>
          </a:p>
          <a:p>
            <a:pPr algn="l">
              <a:buFont typeface="Arial" panose="020B0604020202020204" pitchFamily="34" charset="0"/>
              <a:buChar char="•"/>
            </a:pPr>
            <a:r>
              <a:rPr lang="en-GB" b="1" i="0">
                <a:solidFill>
                  <a:srgbClr val="374151"/>
                </a:solidFill>
                <a:effectLst/>
              </a:rPr>
              <a:t>Debugging and Troubleshooting:</a:t>
            </a:r>
            <a:r>
              <a:rPr lang="en-GB" b="0" i="0">
                <a:solidFill>
                  <a:srgbClr val="374151"/>
                </a:solidFill>
                <a:effectLst/>
              </a:rPr>
              <a:t> Code comments can serve as a trail of breadcrumbs, guiding you or other developers during debugging and troubleshooting. They highlight potential issues, solutions, and areas of interest.</a:t>
            </a:r>
          </a:p>
        </p:txBody>
      </p:sp>
      <p:sp>
        <p:nvSpPr>
          <p:cNvPr id="4" name="Slide Number Placeholder 3">
            <a:extLst>
              <a:ext uri="{FF2B5EF4-FFF2-40B4-BE49-F238E27FC236}">
                <a16:creationId xmlns:a16="http://schemas.microsoft.com/office/drawing/2014/main" id="{0EE31303-3103-3DA6-07D8-114238DB1D2D}"/>
              </a:ext>
            </a:extLst>
          </p:cNvPr>
          <p:cNvSpPr>
            <a:spLocks noGrp="1"/>
          </p:cNvSpPr>
          <p:nvPr>
            <p:ph type="sldNum" sz="quarter" idx="12"/>
          </p:nvPr>
        </p:nvSpPr>
        <p:spPr/>
        <p:txBody>
          <a:bodyPr/>
          <a:lstStyle/>
          <a:p>
            <a:fld id="{1AE971F0-0CD2-4C47-8087-EBCE9716EA84}" type="slidenum">
              <a:rPr lang="en-GB" smtClean="0"/>
              <a:pPr/>
              <a:t>16</a:t>
            </a:fld>
            <a:endParaRPr lang="en-GB"/>
          </a:p>
        </p:txBody>
      </p:sp>
    </p:spTree>
    <p:extLst>
      <p:ext uri="{BB962C8B-B14F-4D97-AF65-F5344CB8AC3E}">
        <p14:creationId xmlns:p14="http://schemas.microsoft.com/office/powerpoint/2010/main" val="917220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3687-964D-F025-8CAC-C5F635AF3C78}"/>
              </a:ext>
            </a:extLst>
          </p:cNvPr>
          <p:cNvSpPr>
            <a:spLocks noGrp="1"/>
          </p:cNvSpPr>
          <p:nvPr>
            <p:ph type="title"/>
          </p:nvPr>
        </p:nvSpPr>
        <p:spPr/>
        <p:txBody>
          <a:bodyPr/>
          <a:lstStyle/>
          <a:p>
            <a:r>
              <a:rPr lang="en-GB"/>
              <a:t>Cont’d</a:t>
            </a:r>
          </a:p>
        </p:txBody>
      </p:sp>
      <p:sp>
        <p:nvSpPr>
          <p:cNvPr id="3" name="Content Placeholder 2">
            <a:extLst>
              <a:ext uri="{FF2B5EF4-FFF2-40B4-BE49-F238E27FC236}">
                <a16:creationId xmlns:a16="http://schemas.microsoft.com/office/drawing/2014/main" id="{F93F62F5-E845-CBE4-5639-8B2D66DFE9F6}"/>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a:solidFill>
                  <a:srgbClr val="374151"/>
                </a:solidFill>
                <a:effectLst/>
              </a:rPr>
              <a:t>Change History:</a:t>
            </a:r>
            <a:r>
              <a:rPr lang="en-GB" b="0" i="0">
                <a:solidFill>
                  <a:srgbClr val="374151"/>
                </a:solidFill>
                <a:effectLst/>
              </a:rPr>
              <a:t> Like a book's edition history, comments can record changes made to the code over time. They document why changes were made, when, and by whom, which is invaluable for tracking code evolution.</a:t>
            </a:r>
          </a:p>
          <a:p>
            <a:pPr algn="l">
              <a:buFont typeface="Arial" panose="020B0604020202020204" pitchFamily="34" charset="0"/>
              <a:buChar char="•"/>
            </a:pPr>
            <a:r>
              <a:rPr lang="en-GB" b="1" i="0">
                <a:solidFill>
                  <a:srgbClr val="374151"/>
                </a:solidFill>
                <a:effectLst/>
              </a:rPr>
              <a:t>Collaboration:</a:t>
            </a:r>
            <a:r>
              <a:rPr lang="en-GB" b="0" i="0">
                <a:solidFill>
                  <a:srgbClr val="374151"/>
                </a:solidFill>
                <a:effectLst/>
              </a:rPr>
              <a:t> Inline comments enable easier collaboration. When multiple people work on a project, clear comments help team members understand each other's code, fostering a collaborative atmosphere.</a:t>
            </a:r>
          </a:p>
          <a:p>
            <a:pPr algn="l">
              <a:buFont typeface="Arial" panose="020B0604020202020204" pitchFamily="34" charset="0"/>
              <a:buChar char="•"/>
            </a:pPr>
            <a:r>
              <a:rPr lang="en-GB" b="1" i="0">
                <a:solidFill>
                  <a:srgbClr val="374151"/>
                </a:solidFill>
                <a:effectLst/>
              </a:rPr>
              <a:t>Self-Explanation:</a:t>
            </a:r>
            <a:r>
              <a:rPr lang="en-GB" b="0" i="0">
                <a:solidFill>
                  <a:srgbClr val="374151"/>
                </a:solidFill>
                <a:effectLst/>
              </a:rPr>
              <a:t> A well-commented code section is like a self-explanatory chapter in a book. It reduces the need for extensive external documentation by encapsulating explanations within the code.</a:t>
            </a:r>
          </a:p>
        </p:txBody>
      </p:sp>
      <p:sp>
        <p:nvSpPr>
          <p:cNvPr id="4" name="Slide Number Placeholder 3">
            <a:extLst>
              <a:ext uri="{FF2B5EF4-FFF2-40B4-BE49-F238E27FC236}">
                <a16:creationId xmlns:a16="http://schemas.microsoft.com/office/drawing/2014/main" id="{7446127E-5B15-4C16-F617-05BE20C45E7A}"/>
              </a:ext>
            </a:extLst>
          </p:cNvPr>
          <p:cNvSpPr>
            <a:spLocks noGrp="1"/>
          </p:cNvSpPr>
          <p:nvPr>
            <p:ph type="sldNum" sz="quarter" idx="12"/>
          </p:nvPr>
        </p:nvSpPr>
        <p:spPr/>
        <p:txBody>
          <a:bodyPr/>
          <a:lstStyle/>
          <a:p>
            <a:fld id="{1AE971F0-0CD2-4C47-8087-EBCE9716EA84}" type="slidenum">
              <a:rPr lang="en-GB" smtClean="0"/>
              <a:pPr/>
              <a:t>17</a:t>
            </a:fld>
            <a:endParaRPr lang="en-GB"/>
          </a:p>
        </p:txBody>
      </p:sp>
    </p:spTree>
    <p:extLst>
      <p:ext uri="{BB962C8B-B14F-4D97-AF65-F5344CB8AC3E}">
        <p14:creationId xmlns:p14="http://schemas.microsoft.com/office/powerpoint/2010/main" val="1796339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2791-BD7B-B0B8-47A2-1FCE276FC321}"/>
              </a:ext>
            </a:extLst>
          </p:cNvPr>
          <p:cNvSpPr>
            <a:spLocks noGrp="1"/>
          </p:cNvSpPr>
          <p:nvPr>
            <p:ph type="title"/>
          </p:nvPr>
        </p:nvSpPr>
        <p:spPr/>
        <p:txBody>
          <a:bodyPr/>
          <a:lstStyle/>
          <a:p>
            <a:r>
              <a:rPr lang="en-GB"/>
              <a:t>Cont’d</a:t>
            </a:r>
          </a:p>
        </p:txBody>
      </p:sp>
      <p:sp>
        <p:nvSpPr>
          <p:cNvPr id="3" name="Content Placeholder 2">
            <a:extLst>
              <a:ext uri="{FF2B5EF4-FFF2-40B4-BE49-F238E27FC236}">
                <a16:creationId xmlns:a16="http://schemas.microsoft.com/office/drawing/2014/main" id="{32129263-2001-33AE-C926-E87D5D763CFF}"/>
              </a:ext>
            </a:extLst>
          </p:cNvPr>
          <p:cNvSpPr>
            <a:spLocks noGrp="1"/>
          </p:cNvSpPr>
          <p:nvPr>
            <p:ph idx="1"/>
          </p:nvPr>
        </p:nvSpPr>
        <p:spPr/>
        <p:txBody>
          <a:bodyPr>
            <a:normAutofit lnSpcReduction="10000"/>
          </a:bodyPr>
          <a:lstStyle/>
          <a:p>
            <a:pPr algn="l">
              <a:buFont typeface="Arial" panose="020B0604020202020204" pitchFamily="34" charset="0"/>
              <a:buChar char="•"/>
            </a:pPr>
            <a:r>
              <a:rPr lang="en-GB" sz="1600" b="1" i="0">
                <a:solidFill>
                  <a:srgbClr val="374151"/>
                </a:solidFill>
                <a:effectLst/>
              </a:rPr>
              <a:t>Customization:</a:t>
            </a:r>
            <a:r>
              <a:rPr lang="en-GB" sz="1600" b="0" i="0">
                <a:solidFill>
                  <a:srgbClr val="374151"/>
                </a:solidFill>
                <a:effectLst/>
              </a:rPr>
              <a:t> Comments can provide options for customization, similar to a book with multiple endings or alternate storylines. They allow users to adapt the code to their specific needs by explaining where changes can be made.</a:t>
            </a:r>
          </a:p>
          <a:p>
            <a:pPr algn="l">
              <a:buFont typeface="Arial" panose="020B0604020202020204" pitchFamily="34" charset="0"/>
              <a:buChar char="•"/>
            </a:pPr>
            <a:r>
              <a:rPr lang="en-GB" sz="1600" b="1" i="0">
                <a:solidFill>
                  <a:srgbClr val="374151"/>
                </a:solidFill>
                <a:effectLst/>
              </a:rPr>
              <a:t>Legibility:</a:t>
            </a:r>
            <a:r>
              <a:rPr lang="en-GB" sz="1600" b="0" i="0">
                <a:solidFill>
                  <a:srgbClr val="374151"/>
                </a:solidFill>
                <a:effectLst/>
              </a:rPr>
              <a:t> Well-formatted code comments improve code legibility. Just as a well-structured book with headings and subheadings is easier to read, comments organize and clarify the code's structure and logic.</a:t>
            </a:r>
          </a:p>
          <a:p>
            <a:pPr algn="l">
              <a:buFont typeface="Arial" panose="020B0604020202020204" pitchFamily="34" charset="0"/>
              <a:buChar char="•"/>
            </a:pPr>
            <a:r>
              <a:rPr lang="en-GB" sz="1600" b="1" i="0">
                <a:solidFill>
                  <a:srgbClr val="374151"/>
                </a:solidFill>
                <a:effectLst/>
              </a:rPr>
              <a:t>Reminders:</a:t>
            </a:r>
            <a:r>
              <a:rPr lang="en-GB" sz="1600" b="0" i="0">
                <a:solidFill>
                  <a:srgbClr val="374151"/>
                </a:solidFill>
                <a:effectLst/>
              </a:rPr>
              <a:t> Code comments act as reminders, prompting you to revisit or improve certain parts of the code. They function like sticky notes, marking areas for future attention.</a:t>
            </a:r>
          </a:p>
          <a:p>
            <a:pPr algn="l">
              <a:buFont typeface="Arial" panose="020B0604020202020204" pitchFamily="34" charset="0"/>
              <a:buChar char="•"/>
            </a:pPr>
            <a:r>
              <a:rPr lang="en-GB" sz="1600" b="1" i="0">
                <a:solidFill>
                  <a:srgbClr val="374151"/>
                </a:solidFill>
                <a:effectLst/>
              </a:rPr>
              <a:t>Education and Onboarding:</a:t>
            </a:r>
            <a:r>
              <a:rPr lang="en-GB" sz="1600" b="0" i="0">
                <a:solidFill>
                  <a:srgbClr val="374151"/>
                </a:solidFill>
                <a:effectLst/>
              </a:rPr>
              <a:t> Inline comments help newcomers learn the codebase, like a glossary explaining terminology in a book. They reduce the learning curve and improve onboarding for new developers.</a:t>
            </a:r>
          </a:p>
          <a:p>
            <a:pPr algn="l">
              <a:buFont typeface="Arial" panose="020B0604020202020204" pitchFamily="34" charset="0"/>
              <a:buChar char="•"/>
            </a:pPr>
            <a:r>
              <a:rPr lang="en-GB" sz="1600" b="1" i="0">
                <a:solidFill>
                  <a:srgbClr val="374151"/>
                </a:solidFill>
                <a:effectLst/>
              </a:rPr>
              <a:t>Regulatory Compliance:</a:t>
            </a:r>
            <a:r>
              <a:rPr lang="en-GB" sz="1600" b="0" i="0">
                <a:solidFill>
                  <a:srgbClr val="374151"/>
                </a:solidFill>
                <a:effectLst/>
              </a:rPr>
              <a:t> In regulated industries or open-source projects, inline comments can be crucial for compliance. They document steps taken to ensure adherence to standards and best practices.</a:t>
            </a:r>
          </a:p>
        </p:txBody>
      </p:sp>
      <p:sp>
        <p:nvSpPr>
          <p:cNvPr id="4" name="Slide Number Placeholder 3">
            <a:extLst>
              <a:ext uri="{FF2B5EF4-FFF2-40B4-BE49-F238E27FC236}">
                <a16:creationId xmlns:a16="http://schemas.microsoft.com/office/drawing/2014/main" id="{D1B5579C-432D-E220-E387-4BF0CFC36293}"/>
              </a:ext>
            </a:extLst>
          </p:cNvPr>
          <p:cNvSpPr>
            <a:spLocks noGrp="1"/>
          </p:cNvSpPr>
          <p:nvPr>
            <p:ph type="sldNum" sz="quarter" idx="12"/>
          </p:nvPr>
        </p:nvSpPr>
        <p:spPr/>
        <p:txBody>
          <a:bodyPr/>
          <a:lstStyle/>
          <a:p>
            <a:fld id="{1AE971F0-0CD2-4C47-8087-EBCE9716EA84}" type="slidenum">
              <a:rPr lang="en-GB" smtClean="0"/>
              <a:pPr/>
              <a:t>18</a:t>
            </a:fld>
            <a:endParaRPr lang="en-GB"/>
          </a:p>
        </p:txBody>
      </p:sp>
    </p:spTree>
    <p:extLst>
      <p:ext uri="{BB962C8B-B14F-4D97-AF65-F5344CB8AC3E}">
        <p14:creationId xmlns:p14="http://schemas.microsoft.com/office/powerpoint/2010/main" val="73134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B4025-DD90-F05B-65C1-401506970CC0}"/>
              </a:ext>
            </a:extLst>
          </p:cNvPr>
          <p:cNvSpPr>
            <a:spLocks noGrp="1"/>
          </p:cNvSpPr>
          <p:nvPr>
            <p:ph type="title"/>
          </p:nvPr>
        </p:nvSpPr>
        <p:spPr/>
        <p:txBody>
          <a:bodyPr/>
          <a:lstStyle/>
          <a:p>
            <a:r>
              <a:rPr lang="en-US">
                <a:cs typeface="Helvetica"/>
              </a:rPr>
              <a:t>Good Code Comments</a:t>
            </a:r>
            <a:endParaRPr lang="en-US"/>
          </a:p>
        </p:txBody>
      </p:sp>
      <p:sp>
        <p:nvSpPr>
          <p:cNvPr id="3" name="Content Placeholder 2">
            <a:extLst>
              <a:ext uri="{FF2B5EF4-FFF2-40B4-BE49-F238E27FC236}">
                <a16:creationId xmlns:a16="http://schemas.microsoft.com/office/drawing/2014/main" id="{4810C67E-F64F-D02E-FB10-604904D5A827}"/>
              </a:ext>
            </a:extLst>
          </p:cNvPr>
          <p:cNvSpPr>
            <a:spLocks noGrp="1"/>
          </p:cNvSpPr>
          <p:nvPr>
            <p:ph sz="half" idx="1"/>
          </p:nvPr>
        </p:nvSpPr>
        <p:spPr/>
        <p:txBody>
          <a:bodyPr vert="horz" lIns="91440" tIns="45720" rIns="91440" bIns="45720" rtlCol="0" anchor="t">
            <a:normAutofit fontScale="92500" lnSpcReduction="10000"/>
          </a:bodyPr>
          <a:lstStyle/>
          <a:p>
            <a:pPr marL="514350" indent="-514350">
              <a:buAutoNum type="arabicPeriod"/>
            </a:pPr>
            <a:r>
              <a:rPr lang="en-US" sz="2000">
                <a:cs typeface="Helvetica"/>
              </a:rPr>
              <a:t>Clarifying complex logic:</a:t>
            </a:r>
          </a:p>
          <a:p>
            <a:pPr>
              <a:buNone/>
            </a:pPr>
            <a:r>
              <a:rPr lang="en-US" sz="1400">
                <a:solidFill>
                  <a:srgbClr val="080808"/>
                </a:solidFill>
                <a:latin typeface="Consolas"/>
                <a:ea typeface="+mn-lt"/>
                <a:cs typeface="+mn-lt"/>
              </a:rPr>
              <a:t>values= [</a:t>
            </a:r>
            <a:r>
              <a:rPr lang="en-US" sz="1400">
                <a:solidFill>
                  <a:srgbClr val="1750EB"/>
                </a:solidFill>
                <a:latin typeface="Consolas"/>
                <a:ea typeface="+mn-lt"/>
                <a:cs typeface="+mn-lt"/>
              </a:rPr>
              <a:t>1</a:t>
            </a:r>
            <a:r>
              <a:rPr lang="en-US" sz="1400">
                <a:solidFill>
                  <a:srgbClr val="080808"/>
                </a:solidFill>
                <a:latin typeface="Consolas"/>
                <a:ea typeface="+mn-lt"/>
                <a:cs typeface="+mn-lt"/>
              </a:rPr>
              <a:t>,</a:t>
            </a:r>
            <a:r>
              <a:rPr lang="en-US" sz="1400">
                <a:solidFill>
                  <a:srgbClr val="1750EB"/>
                </a:solidFill>
                <a:latin typeface="Consolas"/>
                <a:ea typeface="+mn-lt"/>
                <a:cs typeface="+mn-lt"/>
              </a:rPr>
              <a:t>2</a:t>
            </a:r>
            <a:r>
              <a:rPr lang="en-US" sz="1400">
                <a:solidFill>
                  <a:srgbClr val="080808"/>
                </a:solidFill>
                <a:latin typeface="Consolas"/>
                <a:ea typeface="+mn-lt"/>
                <a:cs typeface="+mn-lt"/>
              </a:rPr>
              <a:t>,</a:t>
            </a:r>
            <a:r>
              <a:rPr lang="en-US" sz="1400">
                <a:solidFill>
                  <a:srgbClr val="1750EB"/>
                </a:solidFill>
                <a:latin typeface="Consolas"/>
                <a:ea typeface="+mn-lt"/>
                <a:cs typeface="+mn-lt"/>
              </a:rPr>
              <a:t>3</a:t>
            </a:r>
            <a:r>
              <a:rPr lang="en-US" sz="1400">
                <a:solidFill>
                  <a:srgbClr val="080808"/>
                </a:solidFill>
                <a:latin typeface="Consolas"/>
                <a:ea typeface="+mn-lt"/>
                <a:cs typeface="+mn-lt"/>
              </a:rPr>
              <a:t>]</a:t>
            </a:r>
            <a:endParaRPr lang="en-US" sz="1400">
              <a:solidFill>
                <a:srgbClr val="000000"/>
              </a:solidFill>
              <a:latin typeface="Consolas"/>
              <a:ea typeface="+mn-lt"/>
              <a:cs typeface="+mn-lt"/>
            </a:endParaRPr>
          </a:p>
          <a:p>
            <a:pPr>
              <a:buNone/>
            </a:pPr>
            <a:r>
              <a:rPr lang="en-US" sz="1400">
                <a:solidFill>
                  <a:schemeClr val="tx1">
                    <a:lumMod val="50000"/>
                    <a:lumOff val="50000"/>
                  </a:schemeClr>
                </a:solidFill>
                <a:latin typeface="Consolas"/>
                <a:ea typeface="+mn-lt"/>
                <a:cs typeface="+mn-lt"/>
              </a:rPr>
              <a:t># Calculate the average of a list of values</a:t>
            </a:r>
          </a:p>
          <a:p>
            <a:pPr>
              <a:buNone/>
            </a:pPr>
            <a:r>
              <a:rPr lang="en-US" sz="1400">
                <a:solidFill>
                  <a:schemeClr val="tx1">
                    <a:lumMod val="50000"/>
                    <a:lumOff val="50000"/>
                  </a:schemeClr>
                </a:solidFill>
                <a:latin typeface="Consolas"/>
                <a:ea typeface="+mn-lt"/>
                <a:cs typeface="+mn-lt"/>
              </a:rPr>
              <a:t># using the sum of values divided by the number </a:t>
            </a:r>
          </a:p>
          <a:p>
            <a:pPr>
              <a:buNone/>
            </a:pPr>
            <a:r>
              <a:rPr lang="en-US" sz="1400">
                <a:solidFill>
                  <a:schemeClr val="tx1">
                    <a:lumMod val="50000"/>
                    <a:lumOff val="50000"/>
                  </a:schemeClr>
                </a:solidFill>
                <a:latin typeface="Consolas"/>
                <a:ea typeface="+mn-lt"/>
                <a:cs typeface="+mn-lt"/>
              </a:rPr>
              <a:t># of values</a:t>
            </a:r>
          </a:p>
          <a:p>
            <a:pPr>
              <a:buNone/>
            </a:pPr>
            <a:r>
              <a:rPr lang="en-US" sz="1400">
                <a:solidFill>
                  <a:srgbClr val="080808"/>
                </a:solidFill>
                <a:latin typeface="Consolas"/>
                <a:ea typeface="+mn-lt"/>
                <a:cs typeface="+mn-lt"/>
              </a:rPr>
              <a:t>average = </a:t>
            </a:r>
            <a:r>
              <a:rPr lang="en-US" sz="1400">
                <a:solidFill>
                  <a:srgbClr val="000080"/>
                </a:solidFill>
                <a:latin typeface="Consolas"/>
                <a:ea typeface="+mn-lt"/>
                <a:cs typeface="+mn-lt"/>
              </a:rPr>
              <a:t>sum</a:t>
            </a:r>
            <a:r>
              <a:rPr lang="en-US" sz="1400">
                <a:solidFill>
                  <a:srgbClr val="080808"/>
                </a:solidFill>
                <a:latin typeface="Consolas"/>
                <a:ea typeface="+mn-lt"/>
                <a:cs typeface="+mn-lt"/>
              </a:rPr>
              <a:t>(values) / </a:t>
            </a:r>
            <a:r>
              <a:rPr lang="en-US" sz="1400" err="1">
                <a:solidFill>
                  <a:srgbClr val="000080"/>
                </a:solidFill>
                <a:latin typeface="Consolas"/>
                <a:ea typeface="+mn-lt"/>
                <a:cs typeface="+mn-lt"/>
              </a:rPr>
              <a:t>len</a:t>
            </a:r>
            <a:r>
              <a:rPr lang="en-US" sz="1400">
                <a:solidFill>
                  <a:srgbClr val="080808"/>
                </a:solidFill>
                <a:latin typeface="Consolas"/>
                <a:ea typeface="+mn-lt"/>
                <a:cs typeface="+mn-lt"/>
              </a:rPr>
              <a:t>(values)</a:t>
            </a:r>
            <a:endParaRPr lang="en-US" sz="1400">
              <a:latin typeface="Consolas"/>
            </a:endParaRPr>
          </a:p>
          <a:p>
            <a:pPr marL="0" indent="0">
              <a:buNone/>
            </a:pPr>
            <a:r>
              <a:rPr lang="en-US" sz="2000">
                <a:cs typeface="Helvetica"/>
              </a:rPr>
              <a:t>2. Providing context (for example for numbers):</a:t>
            </a:r>
          </a:p>
          <a:p>
            <a:pPr>
              <a:buNone/>
            </a:pPr>
            <a:r>
              <a:rPr lang="en-US" sz="1400">
                <a:solidFill>
                  <a:srgbClr val="8C8C8C"/>
                </a:solidFill>
                <a:latin typeface="Consolas"/>
                <a:ea typeface="+mn-lt"/>
                <a:cs typeface="+mn-lt"/>
              </a:rPr>
              <a:t># Using 360 degrees because it's a full circle</a:t>
            </a:r>
            <a:endParaRPr lang="en-US" sz="1400">
              <a:solidFill>
                <a:srgbClr val="000000"/>
              </a:solidFill>
              <a:latin typeface="Consolas"/>
              <a:ea typeface="+mn-lt"/>
              <a:cs typeface="+mn-lt"/>
            </a:endParaRPr>
          </a:p>
          <a:p>
            <a:pPr>
              <a:buNone/>
            </a:pPr>
            <a:r>
              <a:rPr lang="en-US" sz="1400">
                <a:latin typeface="Consolas"/>
                <a:ea typeface="+mn-lt"/>
                <a:cs typeface="+mn-lt"/>
              </a:rPr>
              <a:t>angle =</a:t>
            </a:r>
            <a:r>
              <a:rPr lang="en-US" sz="1400">
                <a:solidFill>
                  <a:srgbClr val="8C8C8C"/>
                </a:solidFill>
                <a:latin typeface="Consolas"/>
                <a:ea typeface="+mn-lt"/>
                <a:cs typeface="+mn-lt"/>
              </a:rPr>
              <a:t> </a:t>
            </a:r>
            <a:r>
              <a:rPr lang="en-US" sz="1400">
                <a:solidFill>
                  <a:srgbClr val="1750EB"/>
                </a:solidFill>
                <a:latin typeface="Consolas"/>
                <a:ea typeface="+mn-lt"/>
                <a:cs typeface="+mn-lt"/>
              </a:rPr>
              <a:t>360</a:t>
            </a:r>
            <a:endParaRPr lang="en-US" sz="1400">
              <a:latin typeface="Consolas"/>
            </a:endParaRPr>
          </a:p>
          <a:p>
            <a:pPr marL="0" indent="0">
              <a:buNone/>
            </a:pPr>
            <a:endParaRPr lang="en-US" sz="2000">
              <a:cs typeface="Helvetica"/>
            </a:endParaRPr>
          </a:p>
        </p:txBody>
      </p:sp>
      <p:sp>
        <p:nvSpPr>
          <p:cNvPr id="4" name="Content Placeholder 3">
            <a:extLst>
              <a:ext uri="{FF2B5EF4-FFF2-40B4-BE49-F238E27FC236}">
                <a16:creationId xmlns:a16="http://schemas.microsoft.com/office/drawing/2014/main" id="{BC96BE89-691D-D59E-0C78-DE20F294F5E0}"/>
              </a:ext>
            </a:extLst>
          </p:cNvPr>
          <p:cNvSpPr>
            <a:spLocks noGrp="1"/>
          </p:cNvSpPr>
          <p:nvPr>
            <p:ph sz="half" idx="2"/>
          </p:nvPr>
        </p:nvSpPr>
        <p:spPr/>
        <p:txBody>
          <a:bodyPr vert="horz" lIns="91440" tIns="45720" rIns="91440" bIns="45720" rtlCol="0" anchor="t">
            <a:normAutofit fontScale="92500" lnSpcReduction="10000"/>
          </a:bodyPr>
          <a:lstStyle/>
          <a:p>
            <a:pPr marL="0" indent="0">
              <a:buNone/>
            </a:pPr>
            <a:r>
              <a:rPr lang="en-US" sz="2000">
                <a:cs typeface="Helvetica"/>
              </a:rPr>
              <a:t>3. Explaining code choices:</a:t>
            </a:r>
            <a:endParaRPr lang="en-US" sz="2000"/>
          </a:p>
          <a:p>
            <a:pPr>
              <a:buNone/>
            </a:pPr>
            <a:r>
              <a:rPr lang="en-US" sz="1400" err="1">
                <a:solidFill>
                  <a:srgbClr val="080808"/>
                </a:solidFill>
                <a:latin typeface="Consolas"/>
                <a:ea typeface="+mn-lt"/>
                <a:cs typeface="+mn-lt"/>
              </a:rPr>
              <a:t>unsorted_items</a:t>
            </a:r>
            <a:r>
              <a:rPr lang="en-US" sz="1400">
                <a:solidFill>
                  <a:srgbClr val="080808"/>
                </a:solidFill>
                <a:latin typeface="Consolas"/>
                <a:ea typeface="+mn-lt"/>
                <a:cs typeface="+mn-lt"/>
              </a:rPr>
              <a:t> = [</a:t>
            </a:r>
            <a:r>
              <a:rPr lang="en-US" sz="1400">
                <a:solidFill>
                  <a:srgbClr val="067D17"/>
                </a:solidFill>
                <a:latin typeface="Consolas"/>
                <a:ea typeface="+mn-lt"/>
                <a:cs typeface="+mn-lt"/>
              </a:rPr>
              <a:t>'z'</a:t>
            </a:r>
            <a:r>
              <a:rPr lang="en-US" sz="1400">
                <a:solidFill>
                  <a:srgbClr val="080808"/>
                </a:solidFill>
                <a:latin typeface="Consolas"/>
                <a:ea typeface="+mn-lt"/>
                <a:cs typeface="+mn-lt"/>
              </a:rPr>
              <a:t>, </a:t>
            </a:r>
            <a:r>
              <a:rPr lang="en-US" sz="1400">
                <a:solidFill>
                  <a:srgbClr val="067D17"/>
                </a:solidFill>
                <a:latin typeface="Consolas"/>
                <a:ea typeface="+mn-lt"/>
                <a:cs typeface="+mn-lt"/>
              </a:rPr>
              <a:t>'c'</a:t>
            </a:r>
            <a:r>
              <a:rPr lang="en-US" sz="1400">
                <a:solidFill>
                  <a:srgbClr val="080808"/>
                </a:solidFill>
                <a:latin typeface="Consolas"/>
                <a:ea typeface="+mn-lt"/>
                <a:cs typeface="+mn-lt"/>
              </a:rPr>
              <a:t>, </a:t>
            </a:r>
            <a:r>
              <a:rPr lang="en-US" sz="1400">
                <a:solidFill>
                  <a:srgbClr val="067D17"/>
                </a:solidFill>
                <a:latin typeface="Consolas"/>
                <a:ea typeface="+mn-lt"/>
                <a:cs typeface="+mn-lt"/>
              </a:rPr>
              <a:t>'a'</a:t>
            </a:r>
            <a:r>
              <a:rPr lang="en-US" sz="1400">
                <a:solidFill>
                  <a:srgbClr val="080808"/>
                </a:solidFill>
                <a:latin typeface="Consolas"/>
                <a:ea typeface="+mn-lt"/>
                <a:cs typeface="+mn-lt"/>
              </a:rPr>
              <a:t>, </a:t>
            </a:r>
            <a:r>
              <a:rPr lang="en-US" sz="1400">
                <a:solidFill>
                  <a:srgbClr val="067D17"/>
                </a:solidFill>
                <a:latin typeface="Consolas"/>
                <a:ea typeface="+mn-lt"/>
                <a:cs typeface="+mn-lt"/>
              </a:rPr>
              <a:t>'f'</a:t>
            </a:r>
            <a:r>
              <a:rPr lang="en-US" sz="1400">
                <a:solidFill>
                  <a:srgbClr val="080808"/>
                </a:solidFill>
                <a:latin typeface="Consolas"/>
                <a:ea typeface="+mn-lt"/>
                <a:cs typeface="+mn-lt"/>
              </a:rPr>
              <a:t>]</a:t>
            </a:r>
            <a:endParaRPr lang="en-US" sz="1400">
              <a:solidFill>
                <a:srgbClr val="000000"/>
              </a:solidFill>
              <a:latin typeface="Consolas"/>
              <a:ea typeface="+mn-lt"/>
              <a:cs typeface="+mn-lt"/>
            </a:endParaRPr>
          </a:p>
          <a:p>
            <a:pPr>
              <a:buNone/>
            </a:pPr>
            <a:r>
              <a:rPr lang="en-US" sz="1400">
                <a:solidFill>
                  <a:schemeClr val="tx1">
                    <a:lumMod val="50000"/>
                    <a:lumOff val="50000"/>
                  </a:schemeClr>
                </a:solidFill>
                <a:latin typeface="Consolas"/>
                <a:ea typeface="+mn-lt"/>
                <a:cs typeface="+mn-lt"/>
              </a:rPr>
              <a:t># Sorting in ascending order for better readability</a:t>
            </a:r>
          </a:p>
          <a:p>
            <a:pPr>
              <a:buNone/>
            </a:pPr>
            <a:r>
              <a:rPr lang="en-US" sz="1400" err="1">
                <a:solidFill>
                  <a:srgbClr val="080808"/>
                </a:solidFill>
                <a:latin typeface="Consolas"/>
                <a:ea typeface="+mn-lt"/>
                <a:cs typeface="+mn-lt"/>
              </a:rPr>
              <a:t>sorted_items</a:t>
            </a:r>
            <a:r>
              <a:rPr lang="en-US" sz="1400">
                <a:solidFill>
                  <a:srgbClr val="080808"/>
                </a:solidFill>
                <a:latin typeface="Consolas"/>
                <a:ea typeface="+mn-lt"/>
                <a:cs typeface="+mn-lt"/>
              </a:rPr>
              <a:t> = </a:t>
            </a:r>
            <a:r>
              <a:rPr lang="en-US" sz="1400">
                <a:solidFill>
                  <a:srgbClr val="000080"/>
                </a:solidFill>
                <a:latin typeface="Consolas"/>
                <a:ea typeface="+mn-lt"/>
                <a:cs typeface="+mn-lt"/>
              </a:rPr>
              <a:t>sorted</a:t>
            </a:r>
            <a:r>
              <a:rPr lang="en-US" sz="1400">
                <a:solidFill>
                  <a:srgbClr val="080808"/>
                </a:solidFill>
                <a:latin typeface="Consolas"/>
                <a:ea typeface="+mn-lt"/>
                <a:cs typeface="+mn-lt"/>
              </a:rPr>
              <a:t>(</a:t>
            </a:r>
            <a:r>
              <a:rPr lang="en-US" sz="1400" err="1">
                <a:solidFill>
                  <a:srgbClr val="080808"/>
                </a:solidFill>
                <a:latin typeface="Consolas"/>
                <a:ea typeface="+mn-lt"/>
                <a:cs typeface="+mn-lt"/>
              </a:rPr>
              <a:t>unsorted_items</a:t>
            </a:r>
            <a:r>
              <a:rPr lang="en-US" sz="1400">
                <a:solidFill>
                  <a:srgbClr val="080808"/>
                </a:solidFill>
                <a:latin typeface="Consolas"/>
                <a:ea typeface="+mn-lt"/>
                <a:cs typeface="+mn-lt"/>
              </a:rPr>
              <a:t>)</a:t>
            </a:r>
            <a:endParaRPr lang="en-US" sz="1400">
              <a:latin typeface="Consolas"/>
            </a:endParaRPr>
          </a:p>
          <a:p>
            <a:pPr marL="0" indent="0">
              <a:buNone/>
            </a:pPr>
            <a:endParaRPr lang="en-US">
              <a:cs typeface="Helvetica"/>
            </a:endParaRPr>
          </a:p>
          <a:p>
            <a:endParaRPr lang="en-US">
              <a:cs typeface="Helvetica"/>
            </a:endParaRPr>
          </a:p>
        </p:txBody>
      </p:sp>
      <p:sp>
        <p:nvSpPr>
          <p:cNvPr id="5" name="Slide Number Placeholder 4">
            <a:extLst>
              <a:ext uri="{FF2B5EF4-FFF2-40B4-BE49-F238E27FC236}">
                <a16:creationId xmlns:a16="http://schemas.microsoft.com/office/drawing/2014/main" id="{33A79508-C49E-8197-3BCD-DC2BB57F95F5}"/>
              </a:ext>
            </a:extLst>
          </p:cNvPr>
          <p:cNvSpPr>
            <a:spLocks noGrp="1"/>
          </p:cNvSpPr>
          <p:nvPr>
            <p:ph type="sldNum" sz="quarter" idx="12"/>
          </p:nvPr>
        </p:nvSpPr>
        <p:spPr/>
        <p:txBody>
          <a:bodyPr/>
          <a:lstStyle/>
          <a:p>
            <a:fld id="{1AE971F0-0CD2-4C47-8087-EBCE9716EA84}" type="slidenum">
              <a:rPr lang="en-GB" smtClean="0"/>
              <a:t>19</a:t>
            </a:fld>
            <a:endParaRPr lang="en-GB"/>
          </a:p>
        </p:txBody>
      </p:sp>
    </p:spTree>
    <p:extLst>
      <p:ext uri="{BB962C8B-B14F-4D97-AF65-F5344CB8AC3E}">
        <p14:creationId xmlns:p14="http://schemas.microsoft.com/office/powerpoint/2010/main" val="2222828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96FA-066D-7F56-82EB-3CB47DA723A8}"/>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EAC7EC33-AB7C-19C6-0CA2-EA2CCA3E70F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0" i="0" dirty="0">
                <a:solidFill>
                  <a:srgbClr val="374151"/>
                </a:solidFill>
                <a:effectLst/>
              </a:rPr>
              <a:t>Discuss the last lab.</a:t>
            </a:r>
          </a:p>
          <a:p>
            <a:pPr algn="l">
              <a:buFont typeface="Arial" panose="020B0604020202020204" pitchFamily="34" charset="0"/>
              <a:buChar char="•"/>
            </a:pPr>
            <a:r>
              <a:rPr lang="en-GB" b="0" i="0" dirty="0">
                <a:solidFill>
                  <a:srgbClr val="374151"/>
                </a:solidFill>
                <a:effectLst/>
              </a:rPr>
              <a:t>Understand Python's object-oriented nature.</a:t>
            </a:r>
          </a:p>
          <a:p>
            <a:pPr algn="l">
              <a:buFont typeface="Arial" panose="020B0604020202020204" pitchFamily="34" charset="0"/>
              <a:buChar char="•"/>
            </a:pPr>
            <a:r>
              <a:rPr lang="en-GB" b="0" i="0" dirty="0">
                <a:solidFill>
                  <a:srgbClr val="374151"/>
                </a:solidFill>
                <a:effectLst/>
              </a:rPr>
              <a:t>Differentiate mutable and immutable objects.</a:t>
            </a:r>
          </a:p>
          <a:p>
            <a:pPr algn="l">
              <a:buFont typeface="Arial" panose="020B0604020202020204" pitchFamily="34" charset="0"/>
              <a:buChar char="•"/>
            </a:pPr>
            <a:r>
              <a:rPr lang="en-GB" b="0" i="0" dirty="0">
                <a:solidFill>
                  <a:srgbClr val="374151"/>
                </a:solidFill>
                <a:effectLst/>
              </a:rPr>
              <a:t>Explore operator overloading.</a:t>
            </a:r>
          </a:p>
          <a:p>
            <a:pPr algn="l">
              <a:buFont typeface="Arial" panose="020B0604020202020204" pitchFamily="34" charset="0"/>
              <a:buChar char="•"/>
            </a:pPr>
            <a:r>
              <a:rPr lang="en-GB" b="0" i="0" dirty="0">
                <a:solidFill>
                  <a:srgbClr val="374151"/>
                </a:solidFill>
                <a:effectLst/>
              </a:rPr>
              <a:t>Master class methods, instance methods, and static methods.</a:t>
            </a:r>
          </a:p>
          <a:p>
            <a:pPr algn="l">
              <a:buFont typeface="Arial" panose="020B0604020202020204" pitchFamily="34" charset="0"/>
              <a:buChar char="•"/>
            </a:pPr>
            <a:r>
              <a:rPr lang="en-GB" b="0" i="0" dirty="0">
                <a:solidFill>
                  <a:srgbClr val="374151"/>
                </a:solidFill>
                <a:effectLst/>
              </a:rPr>
              <a:t>Learn about Python's object lifecycle.</a:t>
            </a:r>
          </a:p>
          <a:p>
            <a:pPr algn="l">
              <a:buFont typeface="Arial" panose="020B0604020202020204" pitchFamily="34" charset="0"/>
              <a:buChar char="•"/>
            </a:pPr>
            <a:r>
              <a:rPr lang="en-GB" b="0" i="0" dirty="0">
                <a:solidFill>
                  <a:srgbClr val="374151"/>
                </a:solidFill>
                <a:effectLst/>
              </a:rPr>
              <a:t>Discover built-in functions in Python.</a:t>
            </a:r>
          </a:p>
        </p:txBody>
      </p:sp>
      <p:sp>
        <p:nvSpPr>
          <p:cNvPr id="4" name="Slide Number Placeholder 3">
            <a:extLst>
              <a:ext uri="{FF2B5EF4-FFF2-40B4-BE49-F238E27FC236}">
                <a16:creationId xmlns:a16="http://schemas.microsoft.com/office/drawing/2014/main" id="{199CBFFB-3E2C-3170-1D5F-E157DB7CA55F}"/>
              </a:ext>
            </a:extLst>
          </p:cNvPr>
          <p:cNvSpPr>
            <a:spLocks noGrp="1"/>
          </p:cNvSpPr>
          <p:nvPr>
            <p:ph type="sldNum" sz="quarter" idx="12"/>
          </p:nvPr>
        </p:nvSpPr>
        <p:spPr/>
        <p:txBody>
          <a:bodyPr/>
          <a:lstStyle/>
          <a:p>
            <a:fld id="{1AE971F0-0CD2-4C47-8087-EBCE9716EA84}" type="slidenum">
              <a:rPr lang="en-GB" smtClean="0"/>
              <a:pPr/>
              <a:t>2</a:t>
            </a:fld>
            <a:endParaRPr lang="en-GB" dirty="0"/>
          </a:p>
        </p:txBody>
      </p:sp>
    </p:spTree>
    <p:extLst>
      <p:ext uri="{BB962C8B-B14F-4D97-AF65-F5344CB8AC3E}">
        <p14:creationId xmlns:p14="http://schemas.microsoft.com/office/powerpoint/2010/main" val="5087904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D9CC-B079-0B4F-765C-67EC814F66AA}"/>
              </a:ext>
            </a:extLst>
          </p:cNvPr>
          <p:cNvSpPr>
            <a:spLocks noGrp="1"/>
          </p:cNvSpPr>
          <p:nvPr>
            <p:ph type="title"/>
          </p:nvPr>
        </p:nvSpPr>
        <p:spPr/>
        <p:txBody>
          <a:bodyPr/>
          <a:lstStyle/>
          <a:p>
            <a:r>
              <a:rPr lang="en-US" dirty="0">
                <a:cs typeface="Helvetica"/>
              </a:rPr>
              <a:t>Bad Code Comments</a:t>
            </a:r>
            <a:endParaRPr lang="en-US" dirty="0"/>
          </a:p>
        </p:txBody>
      </p:sp>
      <p:sp>
        <p:nvSpPr>
          <p:cNvPr id="3" name="Content Placeholder 2">
            <a:extLst>
              <a:ext uri="{FF2B5EF4-FFF2-40B4-BE49-F238E27FC236}">
                <a16:creationId xmlns:a16="http://schemas.microsoft.com/office/drawing/2014/main" id="{D29B49E3-51ED-18DD-406F-4F1BE616E3A3}"/>
              </a:ext>
            </a:extLst>
          </p:cNvPr>
          <p:cNvSpPr>
            <a:spLocks noGrp="1"/>
          </p:cNvSpPr>
          <p:nvPr>
            <p:ph sz="half" idx="1"/>
          </p:nvPr>
        </p:nvSpPr>
        <p:spPr/>
        <p:txBody>
          <a:bodyPr vert="horz" lIns="91440" tIns="45720" rIns="91440" bIns="45720" rtlCol="0" anchor="t">
            <a:normAutofit fontScale="92500" lnSpcReduction="20000"/>
          </a:bodyPr>
          <a:lstStyle/>
          <a:p>
            <a:pPr marL="514350" indent="-514350">
              <a:buAutoNum type="arabicPeriod"/>
            </a:pPr>
            <a:r>
              <a:rPr lang="en-US" sz="2600" dirty="0">
                <a:cs typeface="Helvetica"/>
              </a:rPr>
              <a:t>Obvious Comments</a:t>
            </a:r>
          </a:p>
          <a:p>
            <a:pPr>
              <a:buNone/>
            </a:pPr>
            <a:r>
              <a:rPr lang="en-US" sz="1800" dirty="0">
                <a:solidFill>
                  <a:srgbClr val="080808"/>
                </a:solidFill>
                <a:latin typeface="Consolas"/>
                <a:ea typeface="+mn-lt"/>
                <a:cs typeface="+mn-lt"/>
              </a:rPr>
              <a:t>num1 = </a:t>
            </a:r>
            <a:r>
              <a:rPr lang="en-US" sz="1800" dirty="0">
                <a:solidFill>
                  <a:srgbClr val="1750EB"/>
                </a:solidFill>
                <a:latin typeface="Consolas"/>
                <a:ea typeface="+mn-lt"/>
                <a:cs typeface="+mn-lt"/>
              </a:rPr>
              <a:t>1</a:t>
            </a:r>
            <a:endParaRPr lang="en-US" sz="1800" dirty="0">
              <a:solidFill>
                <a:srgbClr val="000000"/>
              </a:solidFill>
              <a:latin typeface="Consolas"/>
              <a:ea typeface="+mn-lt"/>
              <a:cs typeface="+mn-lt"/>
            </a:endParaRPr>
          </a:p>
          <a:p>
            <a:pPr>
              <a:buNone/>
            </a:pPr>
            <a:r>
              <a:rPr lang="en-US" sz="1800" dirty="0">
                <a:latin typeface="Consolas"/>
                <a:ea typeface="+mn-lt"/>
                <a:cs typeface="+mn-lt"/>
              </a:rPr>
              <a:t>num2 =</a:t>
            </a:r>
            <a:r>
              <a:rPr lang="en-US" sz="1800" dirty="0">
                <a:solidFill>
                  <a:srgbClr val="1750EB"/>
                </a:solidFill>
                <a:latin typeface="Consolas"/>
                <a:ea typeface="+mn-lt"/>
                <a:cs typeface="+mn-lt"/>
              </a:rPr>
              <a:t> 2</a:t>
            </a:r>
            <a:endParaRPr lang="en-US" sz="1800" dirty="0">
              <a:solidFill>
                <a:srgbClr val="000000"/>
              </a:solidFill>
              <a:latin typeface="Consolas"/>
              <a:ea typeface="+mn-lt"/>
              <a:cs typeface="+mn-lt"/>
            </a:endParaRPr>
          </a:p>
          <a:p>
            <a:pPr>
              <a:buNone/>
            </a:pPr>
            <a:r>
              <a:rPr lang="en-US" sz="1800" dirty="0">
                <a:solidFill>
                  <a:schemeClr val="tx1">
                    <a:lumMod val="50000"/>
                    <a:lumOff val="50000"/>
                  </a:schemeClr>
                </a:solidFill>
                <a:latin typeface="Consolas"/>
                <a:ea typeface="+mn-lt"/>
                <a:cs typeface="+mn-lt"/>
              </a:rPr>
              <a:t># This adds two numbers</a:t>
            </a:r>
          </a:p>
          <a:p>
            <a:pPr>
              <a:buNone/>
            </a:pPr>
            <a:r>
              <a:rPr lang="en-US" sz="1800" dirty="0">
                <a:latin typeface="Consolas"/>
                <a:ea typeface="+mn-lt"/>
                <a:cs typeface="+mn-lt"/>
              </a:rPr>
              <a:t>result = num1 + num2</a:t>
            </a:r>
          </a:p>
          <a:p>
            <a:pPr>
              <a:buNone/>
            </a:pPr>
            <a:endParaRPr lang="en-US" sz="1800" dirty="0">
              <a:latin typeface="Consolas"/>
              <a:cs typeface="Helvetica"/>
            </a:endParaRPr>
          </a:p>
        </p:txBody>
      </p:sp>
      <p:sp>
        <p:nvSpPr>
          <p:cNvPr id="4" name="Content Placeholder 3">
            <a:extLst>
              <a:ext uri="{FF2B5EF4-FFF2-40B4-BE49-F238E27FC236}">
                <a16:creationId xmlns:a16="http://schemas.microsoft.com/office/drawing/2014/main" id="{D3237564-A590-A2E2-EBA5-2B54ED5AD5BA}"/>
              </a:ext>
            </a:extLst>
          </p:cNvPr>
          <p:cNvSpPr>
            <a:spLocks noGrp="1"/>
          </p:cNvSpPr>
          <p:nvPr>
            <p:ph sz="half" idx="2"/>
          </p:nvPr>
        </p:nvSpPr>
        <p:spPr/>
        <p:txBody>
          <a:bodyPr vert="horz" lIns="91440" tIns="45720" rIns="91440" bIns="45720" rtlCol="0" anchor="t">
            <a:normAutofit fontScale="92500" lnSpcReduction="20000"/>
          </a:bodyPr>
          <a:lstStyle/>
          <a:p>
            <a:pPr marL="0" indent="0">
              <a:buNone/>
            </a:pPr>
            <a:r>
              <a:rPr lang="en-US" sz="2400" dirty="0">
                <a:cs typeface="Helvetica"/>
              </a:rPr>
              <a:t>2. Incomplete Comments:</a:t>
            </a:r>
          </a:p>
          <a:p>
            <a:pPr marL="0" indent="0">
              <a:buNone/>
            </a:pPr>
            <a:r>
              <a:rPr lang="en-GB" sz="1800" dirty="0">
                <a:solidFill>
                  <a:srgbClr val="0033B3"/>
                </a:solidFill>
                <a:effectLst/>
                <a:latin typeface="Consolas" panose="020B0609020204030204" pitchFamily="49" charset="0"/>
                <a:cs typeface="Consolas" panose="020B0609020204030204" pitchFamily="49" charset="0"/>
              </a:rPr>
              <a:t>def </a:t>
            </a:r>
            <a:r>
              <a:rPr lang="en-GB" sz="1800" dirty="0" err="1">
                <a:solidFill>
                  <a:srgbClr val="00627A"/>
                </a:solidFill>
                <a:effectLst/>
                <a:latin typeface="Consolas" panose="020B0609020204030204" pitchFamily="49" charset="0"/>
                <a:cs typeface="Consolas" panose="020B0609020204030204" pitchFamily="49" charset="0"/>
              </a:rPr>
              <a:t>complex_operation</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    </a:t>
            </a:r>
            <a:r>
              <a:rPr lang="en-GB" sz="1800" dirty="0">
                <a:solidFill>
                  <a:srgbClr val="0033B3"/>
                </a:solidFill>
                <a:effectLst/>
                <a:latin typeface="Consolas" panose="020B0609020204030204" pitchFamily="49" charset="0"/>
                <a:cs typeface="Consolas" panose="020B0609020204030204" pitchFamily="49" charset="0"/>
              </a:rPr>
              <a:t>pass</a:t>
            </a:r>
            <a:br>
              <a:rPr lang="en-GB" sz="1800" dirty="0">
                <a:solidFill>
                  <a:srgbClr val="0033B3"/>
                </a:solidFill>
                <a:effectLst/>
                <a:latin typeface="Consolas" panose="020B0609020204030204" pitchFamily="49" charset="0"/>
                <a:cs typeface="Consolas" panose="020B0609020204030204" pitchFamily="49" charset="0"/>
              </a:rPr>
            </a:br>
            <a:br>
              <a:rPr lang="en-GB" sz="1800" dirty="0">
                <a:solidFill>
                  <a:srgbClr val="0033B3"/>
                </a:solidFill>
                <a:effectLst/>
                <a:latin typeface="Consolas" panose="020B0609020204030204" pitchFamily="49" charset="0"/>
                <a:cs typeface="Consolas" panose="020B0609020204030204" pitchFamily="49" charset="0"/>
              </a:rPr>
            </a:br>
            <a:r>
              <a:rPr lang="en-GB" sz="1800" dirty="0">
                <a:solidFill>
                  <a:schemeClr val="tx1">
                    <a:lumMod val="50000"/>
                    <a:lumOff val="50000"/>
                  </a:schemeClr>
                </a:solidFill>
                <a:effectLst/>
                <a:latin typeface="Consolas" panose="020B0609020204030204" pitchFamily="49" charset="0"/>
                <a:cs typeface="Consolas" panose="020B0609020204030204" pitchFamily="49" charset="0"/>
              </a:rPr>
              <a:t># TODO: Fix this</a:t>
            </a:r>
            <a:br>
              <a:rPr lang="en-GB" sz="1800" i="1" dirty="0">
                <a:solidFill>
                  <a:srgbClr val="008DDE"/>
                </a:solidFill>
                <a:effectLst/>
                <a:latin typeface="Consolas" panose="020B0609020204030204" pitchFamily="49" charset="0"/>
                <a:cs typeface="Consolas" panose="020B0609020204030204" pitchFamily="49" charset="0"/>
              </a:rPr>
            </a:br>
            <a:r>
              <a:rPr lang="en-GB" sz="1800" dirty="0">
                <a:solidFill>
                  <a:srgbClr val="080808"/>
                </a:solidFill>
                <a:effectLst/>
                <a:latin typeface="Consolas" panose="020B0609020204030204" pitchFamily="49" charset="0"/>
                <a:cs typeface="Consolas" panose="020B0609020204030204" pitchFamily="49" charset="0"/>
              </a:rPr>
              <a:t>result = </a:t>
            </a:r>
            <a:r>
              <a:rPr lang="en-GB" sz="1800" dirty="0" err="1">
                <a:solidFill>
                  <a:srgbClr val="080808"/>
                </a:solidFill>
                <a:effectLst/>
                <a:latin typeface="Consolas" panose="020B0609020204030204" pitchFamily="49" charset="0"/>
                <a:cs typeface="Consolas" panose="020B0609020204030204" pitchFamily="49" charset="0"/>
              </a:rPr>
              <a:t>complex_operation</a:t>
            </a:r>
            <a:r>
              <a:rPr lang="en-GB" sz="1800" dirty="0">
                <a:solidFill>
                  <a:srgbClr val="080808"/>
                </a:solidFill>
                <a:effectLst/>
                <a:latin typeface="Consolas" panose="020B0609020204030204" pitchFamily="49" charset="0"/>
                <a:cs typeface="Consolas" panose="020B0609020204030204" pitchFamily="49" charset="0"/>
              </a:rPr>
              <a:t>()</a:t>
            </a:r>
            <a:br>
              <a:rPr lang="en-GB" sz="1800" dirty="0">
                <a:solidFill>
                  <a:srgbClr val="080808"/>
                </a:solidFill>
                <a:effectLst/>
                <a:latin typeface="Consolas" panose="020B0609020204030204" pitchFamily="49" charset="0"/>
                <a:cs typeface="Consolas" panose="020B0609020204030204" pitchFamily="49" charset="0"/>
              </a:rPr>
            </a:br>
            <a:br>
              <a:rPr lang="en-GB" sz="1800" dirty="0">
                <a:solidFill>
                  <a:srgbClr val="080808"/>
                </a:solidFill>
                <a:effectLst/>
                <a:latin typeface="Consolas" panose="020B0609020204030204" pitchFamily="49" charset="0"/>
                <a:cs typeface="Consolas" panose="020B0609020204030204" pitchFamily="49" charset="0"/>
              </a:rPr>
            </a:br>
            <a:r>
              <a:rPr lang="en-GB" sz="1800" dirty="0">
                <a:solidFill>
                  <a:srgbClr val="000080"/>
                </a:solidFill>
                <a:effectLst/>
                <a:latin typeface="Consolas" panose="020B0609020204030204" pitchFamily="49" charset="0"/>
                <a:cs typeface="Consolas" panose="020B0609020204030204" pitchFamily="49" charset="0"/>
              </a:rPr>
              <a:t>print</a:t>
            </a:r>
            <a:r>
              <a:rPr lang="en-GB" sz="1800" dirty="0">
                <a:solidFill>
                  <a:srgbClr val="080808"/>
                </a:solidFill>
                <a:effectLst/>
                <a:latin typeface="Consolas" panose="020B0609020204030204" pitchFamily="49" charset="0"/>
                <a:cs typeface="Consolas" panose="020B0609020204030204" pitchFamily="49" charset="0"/>
              </a:rPr>
              <a:t>(result)</a:t>
            </a:r>
            <a:endParaRPr lang="en-US" dirty="0">
              <a:cs typeface="Helvetica"/>
            </a:endParaRPr>
          </a:p>
          <a:p>
            <a:pPr marL="0" indent="0">
              <a:buNone/>
            </a:pPr>
            <a:r>
              <a:rPr lang="en-US" sz="2400" dirty="0">
                <a:cs typeface="Helvetica"/>
              </a:rPr>
              <a:t>3. Outdated Comments:</a:t>
            </a:r>
          </a:p>
          <a:p>
            <a:pPr marL="0" indent="0">
              <a:buNone/>
            </a:pPr>
            <a:r>
              <a:rPr lang="en-GB" sz="1600" dirty="0">
                <a:solidFill>
                  <a:srgbClr val="8C8C8C"/>
                </a:solidFill>
                <a:effectLst/>
                <a:latin typeface="Consolas" panose="020B0609020204030204" pitchFamily="49" charset="0"/>
                <a:cs typeface="Consolas" panose="020B0609020204030204" pitchFamily="49" charset="0"/>
              </a:rPr>
              <a:t># To-do: Implement feature X</a:t>
            </a:r>
            <a:br>
              <a:rPr lang="en-GB" sz="1600" dirty="0">
                <a:solidFill>
                  <a:srgbClr val="8C8C8C"/>
                </a:solidFill>
                <a:effectLst/>
                <a:latin typeface="Consolas" panose="020B0609020204030204" pitchFamily="49" charset="0"/>
                <a:cs typeface="Consolas" panose="020B0609020204030204" pitchFamily="49" charset="0"/>
              </a:rPr>
            </a:br>
            <a:r>
              <a:rPr lang="en-GB" sz="1600" dirty="0">
                <a:solidFill>
                  <a:srgbClr val="8C8C8C"/>
                </a:solidFill>
                <a:effectLst/>
                <a:latin typeface="Consolas" panose="020B0609020204030204" pitchFamily="49" charset="0"/>
                <a:cs typeface="Consolas" panose="020B0609020204030204" pitchFamily="49" charset="0"/>
              </a:rPr>
              <a:t># (Feature X was implemented years ago)</a:t>
            </a:r>
            <a:endParaRPr lang="en-GB" sz="1600" dirty="0">
              <a:solidFill>
                <a:srgbClr val="080808"/>
              </a:solidFill>
              <a:effectLst/>
              <a:latin typeface="Consolas" panose="020B0609020204030204" pitchFamily="49" charset="0"/>
              <a:cs typeface="Consolas" panose="020B0609020204030204" pitchFamily="49" charset="0"/>
            </a:endParaRPr>
          </a:p>
          <a:p>
            <a:pPr marL="0" indent="0">
              <a:buNone/>
            </a:pPr>
            <a:endParaRPr lang="en-US" dirty="0"/>
          </a:p>
          <a:p>
            <a:pPr marL="0" indent="0">
              <a:buNone/>
            </a:pPr>
            <a:endParaRPr lang="en-US" dirty="0">
              <a:cs typeface="Helvetica"/>
            </a:endParaRPr>
          </a:p>
        </p:txBody>
      </p:sp>
      <p:sp>
        <p:nvSpPr>
          <p:cNvPr id="5" name="Slide Number Placeholder 4">
            <a:extLst>
              <a:ext uri="{FF2B5EF4-FFF2-40B4-BE49-F238E27FC236}">
                <a16:creationId xmlns:a16="http://schemas.microsoft.com/office/drawing/2014/main" id="{47AF4229-3605-5A3E-1450-53351F8A87E3}"/>
              </a:ext>
            </a:extLst>
          </p:cNvPr>
          <p:cNvSpPr>
            <a:spLocks noGrp="1"/>
          </p:cNvSpPr>
          <p:nvPr>
            <p:ph type="sldNum" sz="quarter" idx="12"/>
          </p:nvPr>
        </p:nvSpPr>
        <p:spPr/>
        <p:txBody>
          <a:bodyPr/>
          <a:lstStyle/>
          <a:p>
            <a:fld id="{1AE971F0-0CD2-4C47-8087-EBCE9716EA84}" type="slidenum">
              <a:rPr lang="en-GB" smtClean="0"/>
              <a:t>20</a:t>
            </a:fld>
            <a:endParaRPr lang="en-GB"/>
          </a:p>
        </p:txBody>
      </p:sp>
      <p:sp>
        <p:nvSpPr>
          <p:cNvPr id="7" name="Rectangular Callout 6">
            <a:extLst>
              <a:ext uri="{FF2B5EF4-FFF2-40B4-BE49-F238E27FC236}">
                <a16:creationId xmlns:a16="http://schemas.microsoft.com/office/drawing/2014/main" id="{9B984CB0-6A1E-1DFA-50A5-3D424D393938}"/>
              </a:ext>
            </a:extLst>
          </p:cNvPr>
          <p:cNvSpPr/>
          <p:nvPr/>
        </p:nvSpPr>
        <p:spPr>
          <a:xfrm>
            <a:off x="7086600" y="203200"/>
            <a:ext cx="2857500" cy="1041400"/>
          </a:xfrm>
          <a:prstGeom prst="wedgeRectCallout">
            <a:avLst>
              <a:gd name="adj1" fmla="val -63944"/>
              <a:gd name="adj2" fmla="val 198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Providing no comments at all is </a:t>
            </a:r>
            <a:r>
              <a:rPr lang="en-GB" b="1" dirty="0"/>
              <a:t>much</a:t>
            </a:r>
            <a:r>
              <a:rPr lang="en-GB" dirty="0"/>
              <a:t> </a:t>
            </a:r>
            <a:r>
              <a:rPr lang="en-GB" b="1" dirty="0"/>
              <a:t>worse</a:t>
            </a:r>
            <a:r>
              <a:rPr lang="en-GB" dirty="0"/>
              <a:t> than writing a bad comment.</a:t>
            </a:r>
          </a:p>
        </p:txBody>
      </p:sp>
    </p:spTree>
    <p:extLst>
      <p:ext uri="{BB962C8B-B14F-4D97-AF65-F5344CB8AC3E}">
        <p14:creationId xmlns:p14="http://schemas.microsoft.com/office/powerpoint/2010/main" val="367586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6F5ECC-430F-3EAF-C1CA-8BC405DFB6C8}"/>
              </a:ext>
            </a:extLst>
          </p:cNvPr>
          <p:cNvSpPr>
            <a:spLocks noGrp="1"/>
          </p:cNvSpPr>
          <p:nvPr>
            <p:ph type="title"/>
          </p:nvPr>
        </p:nvSpPr>
        <p:spPr/>
        <p:txBody>
          <a:bodyPr/>
          <a:lstStyle/>
          <a:p>
            <a:r>
              <a:rPr lang="en-GB" dirty="0"/>
              <a:t>How to Write a Good Code Comment</a:t>
            </a:r>
          </a:p>
        </p:txBody>
      </p:sp>
      <p:sp>
        <p:nvSpPr>
          <p:cNvPr id="7" name="Content Placeholder 6">
            <a:extLst>
              <a:ext uri="{FF2B5EF4-FFF2-40B4-BE49-F238E27FC236}">
                <a16:creationId xmlns:a16="http://schemas.microsoft.com/office/drawing/2014/main" id="{C94B9E60-8C8B-C988-35E9-598DC4A7D666}"/>
              </a:ext>
            </a:extLst>
          </p:cNvPr>
          <p:cNvSpPr>
            <a:spLocks noGrp="1"/>
          </p:cNvSpPr>
          <p:nvPr>
            <p:ph idx="1"/>
          </p:nvPr>
        </p:nvSpPr>
        <p:spPr/>
        <p:txBody>
          <a:bodyPr>
            <a:normAutofit/>
          </a:bodyPr>
          <a:lstStyle/>
          <a:p>
            <a:pPr algn="l">
              <a:buFont typeface="+mj-lt"/>
              <a:buAutoNum type="arabicPeriod"/>
            </a:pPr>
            <a:r>
              <a:rPr lang="en-GB" sz="1600" b="1" i="0" dirty="0">
                <a:solidFill>
                  <a:srgbClr val="374151"/>
                </a:solidFill>
                <a:effectLst/>
              </a:rPr>
              <a:t>Be Clear and Concise</a:t>
            </a:r>
            <a:r>
              <a:rPr lang="en-GB" sz="1600" b="0" i="0" dirty="0">
                <a:solidFill>
                  <a:srgbClr val="374151"/>
                </a:solidFill>
                <a:effectLst/>
              </a:rPr>
              <a:t>: Write comments that are easy to understand and provide valuable information. Avoid overly technical jargon or cryptic messages.</a:t>
            </a:r>
          </a:p>
          <a:p>
            <a:pPr algn="l">
              <a:buFont typeface="+mj-lt"/>
              <a:buAutoNum type="arabicPeriod"/>
            </a:pPr>
            <a:r>
              <a:rPr lang="en-GB" sz="1600" b="1" i="0" dirty="0">
                <a:solidFill>
                  <a:srgbClr val="374151"/>
                </a:solidFill>
                <a:effectLst/>
              </a:rPr>
              <a:t>Explain the </a:t>
            </a:r>
            <a:r>
              <a:rPr lang="en-GB" sz="1600" b="1" i="0" dirty="0">
                <a:solidFill>
                  <a:schemeClr val="accent3"/>
                </a:solidFill>
                <a:effectLst/>
              </a:rPr>
              <a:t>Why</a:t>
            </a:r>
            <a:r>
              <a:rPr lang="en-GB" sz="1600" b="1" i="0" dirty="0">
                <a:solidFill>
                  <a:srgbClr val="374151"/>
                </a:solidFill>
                <a:effectLst/>
              </a:rPr>
              <a:t>, Not the What</a:t>
            </a:r>
            <a:r>
              <a:rPr lang="en-GB" sz="1600" b="0" i="0" dirty="0">
                <a:solidFill>
                  <a:srgbClr val="374151"/>
                </a:solidFill>
                <a:effectLst/>
              </a:rPr>
              <a:t>: Instead of describing what the code does (which should be evident from the code itself), explain why it does it. The "what" should be self-evident from well-written code.</a:t>
            </a:r>
          </a:p>
          <a:p>
            <a:pPr algn="l">
              <a:buFont typeface="+mj-lt"/>
              <a:buAutoNum type="arabicPeriod"/>
            </a:pPr>
            <a:r>
              <a:rPr lang="en-GB" sz="1600" b="1" i="0" dirty="0">
                <a:solidFill>
                  <a:srgbClr val="374151"/>
                </a:solidFill>
                <a:effectLst/>
              </a:rPr>
              <a:t>Keep Comments Updated</a:t>
            </a:r>
            <a:r>
              <a:rPr lang="en-GB" sz="1600" b="0" i="0" dirty="0">
                <a:solidFill>
                  <a:srgbClr val="374151"/>
                </a:solidFill>
                <a:effectLst/>
              </a:rPr>
              <a:t>: If you modify the code, update the comments accordingly. Outdated comments can be misleading.</a:t>
            </a:r>
          </a:p>
          <a:p>
            <a:pPr algn="l">
              <a:buFont typeface="+mj-lt"/>
              <a:buAutoNum type="arabicPeriod"/>
            </a:pPr>
            <a:r>
              <a:rPr lang="en-GB" sz="1600" b="1" i="0" dirty="0">
                <a:solidFill>
                  <a:srgbClr val="374151"/>
                </a:solidFill>
                <a:effectLst/>
              </a:rPr>
              <a:t>Use Consistent Formatting</a:t>
            </a:r>
            <a:r>
              <a:rPr lang="en-GB" sz="1600" b="0" i="0" dirty="0">
                <a:solidFill>
                  <a:srgbClr val="374151"/>
                </a:solidFill>
                <a:effectLst/>
              </a:rPr>
              <a:t>: Maintain a consistent style for your comments. Choose a specific style and stick with it throughout your codebase.</a:t>
            </a:r>
          </a:p>
          <a:p>
            <a:pPr algn="l">
              <a:buFont typeface="+mj-lt"/>
              <a:buAutoNum type="arabicPeriod"/>
            </a:pPr>
            <a:r>
              <a:rPr lang="en-GB" sz="1600" b="1" i="0" dirty="0">
                <a:solidFill>
                  <a:srgbClr val="374151"/>
                </a:solidFill>
                <a:effectLst/>
              </a:rPr>
              <a:t>Avoid Redundancy</a:t>
            </a:r>
            <a:r>
              <a:rPr lang="en-GB" sz="1600" b="0" i="0" dirty="0">
                <a:solidFill>
                  <a:srgbClr val="374151"/>
                </a:solidFill>
                <a:effectLst/>
              </a:rPr>
              <a:t>: Don't repeat what's already clear in the code. Focus on clarifying complex logic, assumptions, or dependencies.</a:t>
            </a:r>
          </a:p>
        </p:txBody>
      </p:sp>
      <p:sp>
        <p:nvSpPr>
          <p:cNvPr id="5" name="Slide Number Placeholder 4">
            <a:extLst>
              <a:ext uri="{FF2B5EF4-FFF2-40B4-BE49-F238E27FC236}">
                <a16:creationId xmlns:a16="http://schemas.microsoft.com/office/drawing/2014/main" id="{9106C42C-4F94-DD00-7B78-DDA42EA2BEB2}"/>
              </a:ext>
            </a:extLst>
          </p:cNvPr>
          <p:cNvSpPr>
            <a:spLocks noGrp="1"/>
          </p:cNvSpPr>
          <p:nvPr>
            <p:ph type="sldNum" sz="quarter" idx="12"/>
          </p:nvPr>
        </p:nvSpPr>
        <p:spPr/>
        <p:txBody>
          <a:bodyPr/>
          <a:lstStyle/>
          <a:p>
            <a:fld id="{1AE971F0-0CD2-4C47-8087-EBCE9716EA84}" type="slidenum">
              <a:rPr lang="en-GB" smtClean="0"/>
              <a:t>21</a:t>
            </a:fld>
            <a:endParaRPr lang="en-GB"/>
          </a:p>
        </p:txBody>
      </p:sp>
    </p:spTree>
    <p:extLst>
      <p:ext uri="{BB962C8B-B14F-4D97-AF65-F5344CB8AC3E}">
        <p14:creationId xmlns:p14="http://schemas.microsoft.com/office/powerpoint/2010/main" val="267987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DC17-1AC6-3AA4-3B6C-9EA0EE17DAD2}"/>
              </a:ext>
            </a:extLst>
          </p:cNvPr>
          <p:cNvSpPr>
            <a:spLocks noGrp="1"/>
          </p:cNvSpPr>
          <p:nvPr>
            <p:ph type="title"/>
          </p:nvPr>
        </p:nvSpPr>
        <p:spPr/>
        <p:txBody>
          <a:bodyPr/>
          <a:lstStyle/>
          <a:p>
            <a:r>
              <a:rPr lang="en-GB" dirty="0"/>
              <a:t>Lab Feedback: Readability</a:t>
            </a:r>
          </a:p>
        </p:txBody>
      </p:sp>
      <p:sp>
        <p:nvSpPr>
          <p:cNvPr id="3" name="Content Placeholder 2">
            <a:extLst>
              <a:ext uri="{FF2B5EF4-FFF2-40B4-BE49-F238E27FC236}">
                <a16:creationId xmlns:a16="http://schemas.microsoft.com/office/drawing/2014/main" id="{5B107385-E7F1-07FC-C66F-559F848D4DDE}"/>
              </a:ext>
            </a:extLst>
          </p:cNvPr>
          <p:cNvSpPr>
            <a:spLocks noGrp="1"/>
          </p:cNvSpPr>
          <p:nvPr>
            <p:ph idx="1"/>
          </p:nvPr>
        </p:nvSpPr>
        <p:spPr/>
        <p:txBody>
          <a:bodyPr>
            <a:normAutofit fontScale="77500" lnSpcReduction="20000"/>
          </a:bodyPr>
          <a:lstStyle/>
          <a:p>
            <a:r>
              <a:rPr lang="en-GB" dirty="0">
                <a:latin typeface="Helvetica" pitchFamily="2" charset="0"/>
              </a:rPr>
              <a:t>F</a:t>
            </a:r>
            <a:r>
              <a:rPr lang="en-GB" dirty="0">
                <a:effectLst/>
                <a:latin typeface="Helvetica" pitchFamily="2" charset="0"/>
              </a:rPr>
              <a:t>ormalities: line length -10 in readability. Set it up in your </a:t>
            </a:r>
            <a:r>
              <a:rPr lang="en-GB" dirty="0" err="1">
                <a:effectLst/>
                <a:latin typeface="Helvetica" pitchFamily="2" charset="0"/>
              </a:rPr>
              <a:t>Pycharm</a:t>
            </a:r>
            <a:r>
              <a:rPr lang="en-GB" dirty="0">
                <a:effectLst/>
                <a:latin typeface="Helvetica" pitchFamily="2" charset="0"/>
              </a:rPr>
              <a:t>!</a:t>
            </a:r>
          </a:p>
          <a:p>
            <a:r>
              <a:rPr lang="en-GB" dirty="0">
                <a:effectLst/>
                <a:latin typeface="Helvetica" pitchFamily="2" charset="0"/>
              </a:rPr>
              <a:t>Unintuitive naming of variables. For example, npc1, npc2, npc3 is not very indicative of their personality or purpose in the game. </a:t>
            </a:r>
          </a:p>
          <a:p>
            <a:r>
              <a:rPr lang="en-GB" dirty="0">
                <a:latin typeface="Helvetica" pitchFamily="2" charset="0"/>
              </a:rPr>
              <a:t>M</a:t>
            </a:r>
            <a:r>
              <a:rPr lang="en-GB" dirty="0">
                <a:effectLst/>
                <a:latin typeface="Helvetica" pitchFamily="2" charset="0"/>
              </a:rPr>
              <a:t>ethods in white space, not associated with any class. (-10-20pts depending on severity in correctness).</a:t>
            </a:r>
          </a:p>
          <a:p>
            <a:r>
              <a:rPr lang="en-GB" dirty="0">
                <a:latin typeface="Helvetica" pitchFamily="2" charset="0"/>
              </a:rPr>
              <a:t>C</a:t>
            </a:r>
            <a:r>
              <a:rPr lang="en-GB" dirty="0">
                <a:effectLst/>
                <a:latin typeface="Helvetica" pitchFamily="2" charset="0"/>
              </a:rPr>
              <a:t>apital notation on attributes that are not class attributes will result in -5pts in category readability.</a:t>
            </a:r>
          </a:p>
          <a:p>
            <a:r>
              <a:rPr lang="en-GB" dirty="0">
                <a:latin typeface="Helvetica" pitchFamily="2" charset="0"/>
              </a:rPr>
              <a:t>T</a:t>
            </a:r>
            <a:r>
              <a:rPr lang="en-GB" dirty="0">
                <a:effectLst/>
                <a:latin typeface="Helvetica" pitchFamily="2" charset="0"/>
              </a:rPr>
              <a:t>oo many white spaces between lines -5pts in category readability.</a:t>
            </a:r>
          </a:p>
        </p:txBody>
      </p:sp>
      <p:sp>
        <p:nvSpPr>
          <p:cNvPr id="4" name="Slide Number Placeholder 3">
            <a:extLst>
              <a:ext uri="{FF2B5EF4-FFF2-40B4-BE49-F238E27FC236}">
                <a16:creationId xmlns:a16="http://schemas.microsoft.com/office/drawing/2014/main" id="{BC020E08-6809-FFF6-6C4A-EF1E1CA5EFF4}"/>
              </a:ext>
            </a:extLst>
          </p:cNvPr>
          <p:cNvSpPr>
            <a:spLocks noGrp="1"/>
          </p:cNvSpPr>
          <p:nvPr>
            <p:ph type="sldNum" sz="quarter" idx="12"/>
          </p:nvPr>
        </p:nvSpPr>
        <p:spPr/>
        <p:txBody>
          <a:bodyPr/>
          <a:lstStyle/>
          <a:p>
            <a:fld id="{1AE971F0-0CD2-4C47-8087-EBCE9716EA84}" type="slidenum">
              <a:rPr lang="en-GB" smtClean="0"/>
              <a:pPr/>
              <a:t>22</a:t>
            </a:fld>
            <a:endParaRPr lang="en-GB" dirty="0"/>
          </a:p>
        </p:txBody>
      </p:sp>
    </p:spTree>
    <p:extLst>
      <p:ext uri="{BB962C8B-B14F-4D97-AF65-F5344CB8AC3E}">
        <p14:creationId xmlns:p14="http://schemas.microsoft.com/office/powerpoint/2010/main" val="4182062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D54DF-EB3C-998F-DCD8-6570F43314AC}"/>
              </a:ext>
            </a:extLst>
          </p:cNvPr>
          <p:cNvSpPr>
            <a:spLocks noGrp="1"/>
          </p:cNvSpPr>
          <p:nvPr>
            <p:ph type="title"/>
          </p:nvPr>
        </p:nvSpPr>
        <p:spPr/>
        <p:txBody>
          <a:bodyPr/>
          <a:lstStyle/>
          <a:p>
            <a:r>
              <a:rPr lang="en-GB" dirty="0"/>
              <a:t>Lab Feedback: Errors</a:t>
            </a:r>
          </a:p>
        </p:txBody>
      </p:sp>
      <p:sp>
        <p:nvSpPr>
          <p:cNvPr id="3" name="Content Placeholder 2">
            <a:extLst>
              <a:ext uri="{FF2B5EF4-FFF2-40B4-BE49-F238E27FC236}">
                <a16:creationId xmlns:a16="http://schemas.microsoft.com/office/drawing/2014/main" id="{94810A24-6CBC-9CE1-F252-A76636703AEE}"/>
              </a:ext>
            </a:extLst>
          </p:cNvPr>
          <p:cNvSpPr>
            <a:spLocks noGrp="1"/>
          </p:cNvSpPr>
          <p:nvPr>
            <p:ph idx="1"/>
          </p:nvPr>
        </p:nvSpPr>
        <p:spPr/>
        <p:txBody>
          <a:bodyPr>
            <a:normAutofit fontScale="92500" lnSpcReduction="10000"/>
          </a:bodyPr>
          <a:lstStyle/>
          <a:p>
            <a:r>
              <a:rPr lang="en-GB" dirty="0">
                <a:effectLst/>
                <a:latin typeface="Helvetica" pitchFamily="2" charset="0"/>
              </a:rPr>
              <a:t>Run time error (-(10-20)pts depending on severity)</a:t>
            </a:r>
          </a:p>
          <a:p>
            <a:pPr lvl="1"/>
            <a:r>
              <a:rPr lang="en-GB" dirty="0">
                <a:latin typeface="Helvetica" pitchFamily="2" charset="0"/>
              </a:rPr>
              <a:t>Typically occurs because of a reference not set.</a:t>
            </a:r>
          </a:p>
          <a:p>
            <a:pPr lvl="1"/>
            <a:r>
              <a:rPr lang="en-GB" dirty="0">
                <a:latin typeface="Helvetica" pitchFamily="2" charset="0"/>
              </a:rPr>
              <a:t>U</a:t>
            </a:r>
            <a:r>
              <a:rPr lang="en-GB" dirty="0">
                <a:effectLst/>
                <a:latin typeface="Helvetica" pitchFamily="2" charset="0"/>
              </a:rPr>
              <a:t>nresolved references: self. Vs other class’s methods/attributes. </a:t>
            </a:r>
          </a:p>
          <a:p>
            <a:pPr lvl="1"/>
            <a:r>
              <a:rPr lang="en-GB" dirty="0">
                <a:effectLst/>
                <a:latin typeface="Helvetica" pitchFamily="2" charset="0"/>
              </a:rPr>
              <a:t>Or reference to methods that have never been defined.</a:t>
            </a:r>
          </a:p>
          <a:p>
            <a:r>
              <a:rPr lang="en-GB" dirty="0">
                <a:latin typeface="Helvetica" pitchFamily="2" charset="0"/>
              </a:rPr>
              <a:t>Can happen as a spelling mistake, but most often these errors display a fundamental non-understanding of core principles, which is why a lot of marks are being deduced.</a:t>
            </a:r>
            <a:endParaRPr lang="en-GB" dirty="0">
              <a:effectLst/>
              <a:latin typeface="Helvetica" pitchFamily="2" charset="0"/>
            </a:endParaRPr>
          </a:p>
          <a:p>
            <a:endParaRPr lang="en-GB" dirty="0">
              <a:effectLst/>
              <a:latin typeface="Helvetica" pitchFamily="2" charset="0"/>
            </a:endParaRPr>
          </a:p>
          <a:p>
            <a:endParaRPr lang="en-GB" dirty="0"/>
          </a:p>
        </p:txBody>
      </p:sp>
      <p:sp>
        <p:nvSpPr>
          <p:cNvPr id="4" name="Slide Number Placeholder 3">
            <a:extLst>
              <a:ext uri="{FF2B5EF4-FFF2-40B4-BE49-F238E27FC236}">
                <a16:creationId xmlns:a16="http://schemas.microsoft.com/office/drawing/2014/main" id="{76C1A646-FB9F-6F76-A98C-56EFC33285FC}"/>
              </a:ext>
            </a:extLst>
          </p:cNvPr>
          <p:cNvSpPr>
            <a:spLocks noGrp="1"/>
          </p:cNvSpPr>
          <p:nvPr>
            <p:ph type="sldNum" sz="quarter" idx="12"/>
          </p:nvPr>
        </p:nvSpPr>
        <p:spPr/>
        <p:txBody>
          <a:bodyPr/>
          <a:lstStyle/>
          <a:p>
            <a:fld id="{1AE971F0-0CD2-4C47-8087-EBCE9716EA84}" type="slidenum">
              <a:rPr lang="en-GB" smtClean="0"/>
              <a:pPr/>
              <a:t>23</a:t>
            </a:fld>
            <a:endParaRPr lang="en-GB" dirty="0"/>
          </a:p>
        </p:txBody>
      </p:sp>
    </p:spTree>
    <p:extLst>
      <p:ext uri="{BB962C8B-B14F-4D97-AF65-F5344CB8AC3E}">
        <p14:creationId xmlns:p14="http://schemas.microsoft.com/office/powerpoint/2010/main" val="1823121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BE1A-676D-0898-AF90-0C97167B344E}"/>
              </a:ext>
            </a:extLst>
          </p:cNvPr>
          <p:cNvSpPr>
            <a:spLocks noGrp="1"/>
          </p:cNvSpPr>
          <p:nvPr>
            <p:ph type="title"/>
          </p:nvPr>
        </p:nvSpPr>
        <p:spPr/>
        <p:txBody>
          <a:bodyPr/>
          <a:lstStyle/>
          <a:p>
            <a:r>
              <a:rPr lang="en-GB" dirty="0"/>
              <a:t>Common Pitfalls: Abstract Classes</a:t>
            </a:r>
          </a:p>
        </p:txBody>
      </p:sp>
      <p:sp>
        <p:nvSpPr>
          <p:cNvPr id="3" name="Content Placeholder 2">
            <a:extLst>
              <a:ext uri="{FF2B5EF4-FFF2-40B4-BE49-F238E27FC236}">
                <a16:creationId xmlns:a16="http://schemas.microsoft.com/office/drawing/2014/main" id="{647BF77E-1735-F2F3-D533-03054521E86E}"/>
              </a:ext>
            </a:extLst>
          </p:cNvPr>
          <p:cNvSpPr>
            <a:spLocks noGrp="1"/>
          </p:cNvSpPr>
          <p:nvPr>
            <p:ph idx="1"/>
          </p:nvPr>
        </p:nvSpPr>
        <p:spPr/>
        <p:txBody>
          <a:bodyPr>
            <a:normAutofit/>
          </a:bodyPr>
          <a:lstStyle/>
          <a:p>
            <a:r>
              <a:rPr lang="en-GB" dirty="0">
                <a:effectLst/>
                <a:latin typeface="Helvetica" pitchFamily="2" charset="0"/>
              </a:rPr>
              <a:t>Making all classes inherit from ABC.</a:t>
            </a:r>
          </a:p>
          <a:p>
            <a:pPr lvl="1"/>
            <a:r>
              <a:rPr lang="en-GB" dirty="0">
                <a:latin typeface="Helvetica" pitchFamily="2" charset="0"/>
              </a:rPr>
              <a:t>Only the base class inherits from ABC.</a:t>
            </a:r>
          </a:p>
          <a:p>
            <a:r>
              <a:rPr lang="en-GB" dirty="0">
                <a:effectLst/>
                <a:latin typeface="Helvetica" pitchFamily="2" charset="0"/>
              </a:rPr>
              <a:t>Abstract classes can have non-abstract methods. An abstract class must have at least one abstract method but often contains non-abstract methods too. You don’t have to take all non-abstract methods out.</a:t>
            </a:r>
          </a:p>
          <a:p>
            <a:endParaRPr lang="en-GB" dirty="0">
              <a:effectLst/>
              <a:latin typeface="Helvetica" pitchFamily="2" charset="0"/>
            </a:endParaRPr>
          </a:p>
        </p:txBody>
      </p:sp>
      <p:sp>
        <p:nvSpPr>
          <p:cNvPr id="4" name="Slide Number Placeholder 3">
            <a:extLst>
              <a:ext uri="{FF2B5EF4-FFF2-40B4-BE49-F238E27FC236}">
                <a16:creationId xmlns:a16="http://schemas.microsoft.com/office/drawing/2014/main" id="{71803B87-A7B9-9534-69A8-558ECD2BBA67}"/>
              </a:ext>
            </a:extLst>
          </p:cNvPr>
          <p:cNvSpPr>
            <a:spLocks noGrp="1"/>
          </p:cNvSpPr>
          <p:nvPr>
            <p:ph type="sldNum" sz="quarter" idx="12"/>
          </p:nvPr>
        </p:nvSpPr>
        <p:spPr/>
        <p:txBody>
          <a:bodyPr/>
          <a:lstStyle/>
          <a:p>
            <a:fld id="{1AE971F0-0CD2-4C47-8087-EBCE9716EA84}" type="slidenum">
              <a:rPr lang="en-GB" smtClean="0"/>
              <a:pPr/>
              <a:t>24</a:t>
            </a:fld>
            <a:endParaRPr lang="en-GB" dirty="0"/>
          </a:p>
        </p:txBody>
      </p:sp>
    </p:spTree>
    <p:extLst>
      <p:ext uri="{BB962C8B-B14F-4D97-AF65-F5344CB8AC3E}">
        <p14:creationId xmlns:p14="http://schemas.microsoft.com/office/powerpoint/2010/main" val="1781478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iangle 4">
            <a:extLst>
              <a:ext uri="{FF2B5EF4-FFF2-40B4-BE49-F238E27FC236}">
                <a16:creationId xmlns:a16="http://schemas.microsoft.com/office/drawing/2014/main" id="{45AC7EAB-72D2-5FC8-5638-A85CA51A7683}"/>
              </a:ext>
            </a:extLst>
          </p:cNvPr>
          <p:cNvSpPr/>
          <p:nvPr/>
        </p:nvSpPr>
        <p:spPr>
          <a:xfrm rot="10800000">
            <a:off x="645160" y="2014188"/>
            <a:ext cx="744728" cy="2175669"/>
          </a:xfrm>
          <a:prstGeom prst="triangle">
            <a:avLst/>
          </a:prstGeom>
          <a:gradFill flip="none" rotWithShape="1">
            <a:gsLst>
              <a:gs pos="0">
                <a:schemeClr val="accent1">
                  <a:lumMod val="40000"/>
                  <a:lumOff val="60000"/>
                </a:schemeClr>
              </a:gs>
              <a:gs pos="62000">
                <a:schemeClr val="accent1">
                  <a:lumMod val="95000"/>
                  <a:lumOff val="5000"/>
                </a:schemeClr>
              </a:gs>
              <a:gs pos="100000">
                <a:schemeClr val="accent1">
                  <a:lumMod val="60000"/>
                </a:schemeClr>
              </a:gs>
            </a:gsLst>
            <a:lin ang="540000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E797E27D-BCD9-5696-4AC5-7DDEA53DF8C6}"/>
              </a:ext>
            </a:extLst>
          </p:cNvPr>
          <p:cNvSpPr>
            <a:spLocks noGrp="1"/>
          </p:cNvSpPr>
          <p:nvPr>
            <p:ph type="title"/>
          </p:nvPr>
        </p:nvSpPr>
        <p:spPr/>
        <p:txBody>
          <a:bodyPr/>
          <a:lstStyle/>
          <a:p>
            <a:r>
              <a:rPr lang="en-GB" dirty="0"/>
              <a:t>Top 3 Reasons for Loosing Lab Marks</a:t>
            </a:r>
          </a:p>
        </p:txBody>
      </p:sp>
      <p:sp>
        <p:nvSpPr>
          <p:cNvPr id="3" name="Content Placeholder 2">
            <a:extLst>
              <a:ext uri="{FF2B5EF4-FFF2-40B4-BE49-F238E27FC236}">
                <a16:creationId xmlns:a16="http://schemas.microsoft.com/office/drawing/2014/main" id="{3A816C88-2202-F114-2A48-CA539C44194F}"/>
              </a:ext>
            </a:extLst>
          </p:cNvPr>
          <p:cNvSpPr>
            <a:spLocks noGrp="1"/>
          </p:cNvSpPr>
          <p:nvPr>
            <p:ph idx="1"/>
          </p:nvPr>
        </p:nvSpPr>
        <p:spPr/>
        <p:txBody>
          <a:bodyPr/>
          <a:lstStyle/>
          <a:p>
            <a:pPr marL="514350" indent="-514350">
              <a:buFont typeface="+mj-lt"/>
              <a:buAutoNum type="arabicPeriod"/>
            </a:pPr>
            <a:r>
              <a:rPr lang="en-GB" dirty="0"/>
              <a:t>Not following instructions: naming of files, methods, variables.</a:t>
            </a:r>
          </a:p>
          <a:p>
            <a:pPr marL="514350" indent="-514350">
              <a:buFont typeface="+mj-lt"/>
              <a:buAutoNum type="arabicPeriod"/>
            </a:pPr>
            <a:r>
              <a:rPr lang="en-GB" dirty="0"/>
              <a:t>Not following the logic of the game.</a:t>
            </a:r>
          </a:p>
          <a:p>
            <a:pPr marL="514350" indent="-514350">
              <a:buFont typeface="+mj-lt"/>
              <a:buAutoNum type="arabicPeriod"/>
            </a:pPr>
            <a:r>
              <a:rPr lang="en-GB" dirty="0"/>
              <a:t>Run time/syntax errors.</a:t>
            </a:r>
          </a:p>
        </p:txBody>
      </p:sp>
      <p:sp>
        <p:nvSpPr>
          <p:cNvPr id="4" name="Slide Number Placeholder 3">
            <a:extLst>
              <a:ext uri="{FF2B5EF4-FFF2-40B4-BE49-F238E27FC236}">
                <a16:creationId xmlns:a16="http://schemas.microsoft.com/office/drawing/2014/main" id="{DC211370-3BCB-15FF-3414-8484D6D30920}"/>
              </a:ext>
            </a:extLst>
          </p:cNvPr>
          <p:cNvSpPr>
            <a:spLocks noGrp="1"/>
          </p:cNvSpPr>
          <p:nvPr>
            <p:ph type="sldNum" sz="quarter" idx="12"/>
          </p:nvPr>
        </p:nvSpPr>
        <p:spPr/>
        <p:txBody>
          <a:bodyPr/>
          <a:lstStyle/>
          <a:p>
            <a:fld id="{1AE971F0-0CD2-4C47-8087-EBCE9716EA84}" type="slidenum">
              <a:rPr lang="en-GB" smtClean="0"/>
              <a:pPr/>
              <a:t>25</a:t>
            </a:fld>
            <a:endParaRPr lang="en-GB" dirty="0"/>
          </a:p>
        </p:txBody>
      </p:sp>
      <p:sp>
        <p:nvSpPr>
          <p:cNvPr id="7" name="Oval 6">
            <a:extLst>
              <a:ext uri="{FF2B5EF4-FFF2-40B4-BE49-F238E27FC236}">
                <a16:creationId xmlns:a16="http://schemas.microsoft.com/office/drawing/2014/main" id="{76A226E1-0D9E-CCFA-D9D0-86D78BB4CF94}"/>
              </a:ext>
            </a:extLst>
          </p:cNvPr>
          <p:cNvSpPr/>
          <p:nvPr/>
        </p:nvSpPr>
        <p:spPr>
          <a:xfrm>
            <a:off x="914400" y="4318000"/>
            <a:ext cx="203200" cy="20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7687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26</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Objects</a:t>
            </a:r>
          </a:p>
        </p:txBody>
      </p:sp>
    </p:spTree>
    <p:extLst>
      <p:ext uri="{BB962C8B-B14F-4D97-AF65-F5344CB8AC3E}">
        <p14:creationId xmlns:p14="http://schemas.microsoft.com/office/powerpoint/2010/main" val="2880468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E53542-341E-2274-3CE6-197D3F0D13C3}"/>
              </a:ext>
            </a:extLst>
          </p:cNvPr>
          <p:cNvSpPr>
            <a:spLocks noGrp="1"/>
          </p:cNvSpPr>
          <p:nvPr>
            <p:ph type="title"/>
          </p:nvPr>
        </p:nvSpPr>
        <p:spPr>
          <a:xfrm>
            <a:off x="838200" y="365125"/>
            <a:ext cx="10795000" cy="1325563"/>
          </a:xfrm>
        </p:spPr>
        <p:txBody>
          <a:bodyPr/>
          <a:lstStyle/>
          <a:p>
            <a:r>
              <a:rPr lang="en-GB" dirty="0"/>
              <a:t>Python is an Object-Oriented Language</a:t>
            </a:r>
          </a:p>
        </p:txBody>
      </p:sp>
      <p:sp>
        <p:nvSpPr>
          <p:cNvPr id="4" name="Content Placeholder 3">
            <a:extLst>
              <a:ext uri="{FF2B5EF4-FFF2-40B4-BE49-F238E27FC236}">
                <a16:creationId xmlns:a16="http://schemas.microsoft.com/office/drawing/2014/main" id="{26D6E080-E724-77D2-276E-24E4CEC091E3}"/>
              </a:ext>
            </a:extLst>
          </p:cNvPr>
          <p:cNvSpPr>
            <a:spLocks noGrp="1"/>
          </p:cNvSpPr>
          <p:nvPr>
            <p:ph idx="1"/>
          </p:nvPr>
        </p:nvSpPr>
        <p:spPr/>
        <p:txBody>
          <a:bodyPr>
            <a:normAutofit fontScale="92500" lnSpcReduction="20000"/>
          </a:bodyPr>
          <a:lstStyle/>
          <a:p>
            <a:r>
              <a:rPr lang="en-GB" dirty="0"/>
              <a:t>In Python, everything is an object because it follows the principles of object-oriented programming (OOP).</a:t>
            </a:r>
          </a:p>
          <a:p>
            <a:r>
              <a:rPr lang="en-GB" dirty="0"/>
              <a:t>Objects are the fundamental building blocks of Python programs.</a:t>
            </a:r>
          </a:p>
          <a:p>
            <a:r>
              <a:rPr lang="en-GB" dirty="0"/>
              <a:t>These objects can represent various entities, such as numbers, text, functions, and data structures.</a:t>
            </a:r>
          </a:p>
          <a:p>
            <a:r>
              <a:rPr lang="en-GB" dirty="0"/>
              <a:t>Even simple data types like integers and strings are objects in Python and have associated behaviours and states.</a:t>
            </a:r>
          </a:p>
          <a:p>
            <a:endParaRPr lang="en-GB" dirty="0"/>
          </a:p>
        </p:txBody>
      </p:sp>
      <p:sp>
        <p:nvSpPr>
          <p:cNvPr id="2" name="Slide Number Placeholder 1">
            <a:extLst>
              <a:ext uri="{FF2B5EF4-FFF2-40B4-BE49-F238E27FC236}">
                <a16:creationId xmlns:a16="http://schemas.microsoft.com/office/drawing/2014/main" id="{F193000C-140E-B4CD-3122-C1D0B5BDFBEB}"/>
              </a:ext>
            </a:extLst>
          </p:cNvPr>
          <p:cNvSpPr>
            <a:spLocks noGrp="1"/>
          </p:cNvSpPr>
          <p:nvPr>
            <p:ph type="sldNum" sz="quarter" idx="12"/>
          </p:nvPr>
        </p:nvSpPr>
        <p:spPr/>
        <p:txBody>
          <a:bodyPr/>
          <a:lstStyle/>
          <a:p>
            <a:fld id="{1AE971F0-0CD2-4C47-8087-EBCE9716EA84}" type="slidenum">
              <a:rPr lang="en-GB" smtClean="0"/>
              <a:t>27</a:t>
            </a:fld>
            <a:endParaRPr lang="en-GB"/>
          </a:p>
        </p:txBody>
      </p:sp>
    </p:spTree>
    <p:extLst>
      <p:ext uri="{BB962C8B-B14F-4D97-AF65-F5344CB8AC3E}">
        <p14:creationId xmlns:p14="http://schemas.microsoft.com/office/powerpoint/2010/main" val="38563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7FF7-69B3-CA6A-32E2-1E38C032122C}"/>
              </a:ext>
            </a:extLst>
          </p:cNvPr>
          <p:cNvSpPr>
            <a:spLocks noGrp="1"/>
          </p:cNvSpPr>
          <p:nvPr>
            <p:ph type="title"/>
          </p:nvPr>
        </p:nvSpPr>
        <p:spPr/>
        <p:txBody>
          <a:bodyPr/>
          <a:lstStyle/>
          <a:p>
            <a:r>
              <a:rPr lang="en-GB" dirty="0"/>
              <a:t>Python Object Lifecycle</a:t>
            </a:r>
          </a:p>
        </p:txBody>
      </p:sp>
      <p:sp>
        <p:nvSpPr>
          <p:cNvPr id="3" name="Content Placeholder 2">
            <a:extLst>
              <a:ext uri="{FF2B5EF4-FFF2-40B4-BE49-F238E27FC236}">
                <a16:creationId xmlns:a16="http://schemas.microsoft.com/office/drawing/2014/main" id="{B6E8A64F-5F17-7887-9045-DEDBCAD43F68}"/>
              </a:ext>
            </a:extLst>
          </p:cNvPr>
          <p:cNvSpPr>
            <a:spLocks noGrp="1"/>
          </p:cNvSpPr>
          <p:nvPr>
            <p:ph idx="1"/>
          </p:nvPr>
        </p:nvSpPr>
        <p:spPr/>
        <p:txBody>
          <a:bodyPr>
            <a:normAutofit fontScale="77500" lnSpcReduction="20000"/>
          </a:bodyPr>
          <a:lstStyle/>
          <a:p>
            <a:r>
              <a:rPr lang="en-GB" dirty="0"/>
              <a:t>Understanding the Python object lifecycle is fundamental for effective object-oriented programming. </a:t>
            </a:r>
          </a:p>
          <a:p>
            <a:r>
              <a:rPr lang="en-GB" dirty="0"/>
              <a:t>Initialization and Destruction Methods:</a:t>
            </a:r>
          </a:p>
          <a:p>
            <a:pPr lvl="1"/>
            <a:r>
              <a:rPr lang="en-GB" dirty="0"/>
              <a:t>__</a:t>
            </a:r>
            <a:r>
              <a:rPr lang="en-GB" dirty="0" err="1"/>
              <a:t>init</a:t>
            </a:r>
            <a:r>
              <a:rPr lang="en-GB" dirty="0"/>
              <a:t>__ Method: The __</a:t>
            </a:r>
            <a:r>
              <a:rPr lang="en-GB" dirty="0" err="1"/>
              <a:t>init</a:t>
            </a:r>
            <a:r>
              <a:rPr lang="en-GB" dirty="0"/>
              <a:t>__ method is used for initializing objects. It's called after an object is created from a class and allows you to set up the object's initial state. </a:t>
            </a:r>
          </a:p>
          <a:p>
            <a:pPr lvl="1"/>
            <a:r>
              <a:rPr lang="en-GB" dirty="0"/>
              <a:t>__del__ Method: The __del__ method is employed for object destruction. It's called when an object is about to be destroyed. This method is less commonly used.</a:t>
            </a:r>
          </a:p>
          <a:p>
            <a:endParaRPr lang="en-GB" dirty="0"/>
          </a:p>
        </p:txBody>
      </p:sp>
      <p:sp>
        <p:nvSpPr>
          <p:cNvPr id="4" name="Slide Number Placeholder 3">
            <a:extLst>
              <a:ext uri="{FF2B5EF4-FFF2-40B4-BE49-F238E27FC236}">
                <a16:creationId xmlns:a16="http://schemas.microsoft.com/office/drawing/2014/main" id="{7190CA31-4331-4599-34DA-E72FEB529C48}"/>
              </a:ext>
            </a:extLst>
          </p:cNvPr>
          <p:cNvSpPr>
            <a:spLocks noGrp="1"/>
          </p:cNvSpPr>
          <p:nvPr>
            <p:ph type="sldNum" sz="quarter" idx="12"/>
          </p:nvPr>
        </p:nvSpPr>
        <p:spPr/>
        <p:txBody>
          <a:bodyPr/>
          <a:lstStyle/>
          <a:p>
            <a:fld id="{1AE971F0-0CD2-4C47-8087-EBCE9716EA84}" type="slidenum">
              <a:rPr lang="en-GB" smtClean="0"/>
              <a:pPr/>
              <a:t>28</a:t>
            </a:fld>
            <a:endParaRPr lang="en-GB" dirty="0"/>
          </a:p>
        </p:txBody>
      </p:sp>
    </p:spTree>
    <p:extLst>
      <p:ext uri="{BB962C8B-B14F-4D97-AF65-F5344CB8AC3E}">
        <p14:creationId xmlns:p14="http://schemas.microsoft.com/office/powerpoint/2010/main" val="1374288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622D-C5EF-FE2D-7433-726ECD4481CC}"/>
              </a:ext>
            </a:extLst>
          </p:cNvPr>
          <p:cNvSpPr>
            <a:spLocks noGrp="1"/>
          </p:cNvSpPr>
          <p:nvPr>
            <p:ph type="title"/>
          </p:nvPr>
        </p:nvSpPr>
        <p:spPr>
          <a:xfrm>
            <a:off x="838200" y="365125"/>
            <a:ext cx="11023600" cy="1325563"/>
          </a:xfrm>
        </p:spPr>
        <p:txBody>
          <a:bodyPr/>
          <a:lstStyle/>
          <a:p>
            <a:r>
              <a:rPr lang="en-GB" dirty="0"/>
              <a:t>Memory Management in Python Objects</a:t>
            </a:r>
          </a:p>
        </p:txBody>
      </p:sp>
      <p:sp>
        <p:nvSpPr>
          <p:cNvPr id="3" name="Content Placeholder 2">
            <a:extLst>
              <a:ext uri="{FF2B5EF4-FFF2-40B4-BE49-F238E27FC236}">
                <a16:creationId xmlns:a16="http://schemas.microsoft.com/office/drawing/2014/main" id="{F340C8FF-9667-36DC-F417-BAC51CD4C437}"/>
              </a:ext>
            </a:extLst>
          </p:cNvPr>
          <p:cNvSpPr>
            <a:spLocks noGrp="1"/>
          </p:cNvSpPr>
          <p:nvPr>
            <p:ph idx="1"/>
          </p:nvPr>
        </p:nvSpPr>
        <p:spPr/>
        <p:txBody>
          <a:bodyPr>
            <a:noAutofit/>
          </a:bodyPr>
          <a:lstStyle/>
          <a:p>
            <a:r>
              <a:rPr lang="en-GB" sz="1600" b="1" dirty="0"/>
              <a:t>Python's Memory Management</a:t>
            </a:r>
            <a:r>
              <a:rPr lang="en-GB" sz="1600" dirty="0"/>
              <a:t>: Python uses an automatic memory management system. Objects are automatically allocated memory when created, and memory is automatically reclaimed when objects are no longer needed.</a:t>
            </a:r>
          </a:p>
          <a:p>
            <a:r>
              <a:rPr lang="en-GB" sz="1600" b="1" dirty="0"/>
              <a:t>Garbage Collector</a:t>
            </a:r>
            <a:r>
              <a:rPr lang="en-GB" sz="1600" dirty="0"/>
              <a:t>: Python employs a garbage collector to track and remove objects that are no longer referenced. This helps prevent memory leaks by automatically releasing memory when objects become unreachable.</a:t>
            </a:r>
          </a:p>
          <a:p>
            <a:r>
              <a:rPr lang="en-GB" sz="1600" b="1" dirty="0"/>
              <a:t>Reference Counting and Memory Release</a:t>
            </a:r>
            <a:r>
              <a:rPr lang="en-GB" sz="1600" dirty="0"/>
              <a:t>: Memory management in Python is often based on reference counting. Objects have reference counts, and when the count reaches zero, the memory is released.</a:t>
            </a:r>
          </a:p>
          <a:p>
            <a:r>
              <a:rPr lang="en-GB" sz="1600" b="1" dirty="0"/>
              <a:t>The Role of the </a:t>
            </a:r>
            <a:r>
              <a:rPr lang="en-GB" sz="1600" b="1" dirty="0" err="1"/>
              <a:t>gc</a:t>
            </a:r>
            <a:r>
              <a:rPr lang="en-GB" sz="1600" b="1" dirty="0"/>
              <a:t> Module: </a:t>
            </a:r>
            <a:r>
              <a:rPr lang="en-GB" sz="1600" dirty="0"/>
              <a:t>The </a:t>
            </a:r>
            <a:r>
              <a:rPr lang="en-GB" sz="1600" dirty="0" err="1"/>
              <a:t>gc</a:t>
            </a:r>
            <a:r>
              <a:rPr lang="en-GB" sz="1600" dirty="0"/>
              <a:t> module provides control and customization for the garbage collection process in Python. It allows you to fine-tune how Python manages memory.</a:t>
            </a:r>
          </a:p>
        </p:txBody>
      </p:sp>
      <p:sp>
        <p:nvSpPr>
          <p:cNvPr id="4" name="Slide Number Placeholder 3">
            <a:extLst>
              <a:ext uri="{FF2B5EF4-FFF2-40B4-BE49-F238E27FC236}">
                <a16:creationId xmlns:a16="http://schemas.microsoft.com/office/drawing/2014/main" id="{35AAFAD6-5B9A-23FB-1644-34925AA41CE6}"/>
              </a:ext>
            </a:extLst>
          </p:cNvPr>
          <p:cNvSpPr>
            <a:spLocks noGrp="1"/>
          </p:cNvSpPr>
          <p:nvPr>
            <p:ph type="sldNum" sz="quarter" idx="12"/>
          </p:nvPr>
        </p:nvSpPr>
        <p:spPr/>
        <p:txBody>
          <a:bodyPr/>
          <a:lstStyle/>
          <a:p>
            <a:fld id="{1AE971F0-0CD2-4C47-8087-EBCE9716EA84}" type="slidenum">
              <a:rPr lang="en-GB" smtClean="0"/>
              <a:pPr/>
              <a:t>29</a:t>
            </a:fld>
            <a:endParaRPr lang="en-GB" dirty="0"/>
          </a:p>
        </p:txBody>
      </p:sp>
    </p:spTree>
    <p:extLst>
      <p:ext uri="{BB962C8B-B14F-4D97-AF65-F5344CB8AC3E}">
        <p14:creationId xmlns:p14="http://schemas.microsoft.com/office/powerpoint/2010/main" val="3883835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C6C7-0644-DDDF-05C5-5A99ACC3FABA}"/>
              </a:ext>
            </a:extLst>
          </p:cNvPr>
          <p:cNvSpPr>
            <a:spLocks noGrp="1"/>
          </p:cNvSpPr>
          <p:nvPr>
            <p:ph type="title"/>
          </p:nvPr>
        </p:nvSpPr>
        <p:spPr/>
        <p:txBody>
          <a:bodyPr/>
          <a:lstStyle/>
          <a:p>
            <a:r>
              <a:rPr lang="en-GB" dirty="0"/>
              <a:t>Review Week is Next Week!</a:t>
            </a:r>
          </a:p>
        </p:txBody>
      </p:sp>
      <p:sp>
        <p:nvSpPr>
          <p:cNvPr id="3" name="Content Placeholder 2">
            <a:extLst>
              <a:ext uri="{FF2B5EF4-FFF2-40B4-BE49-F238E27FC236}">
                <a16:creationId xmlns:a16="http://schemas.microsoft.com/office/drawing/2014/main" id="{75C48D59-BA58-3700-B945-9F70C1EF81A8}"/>
              </a:ext>
            </a:extLst>
          </p:cNvPr>
          <p:cNvSpPr>
            <a:spLocks noGrp="1"/>
          </p:cNvSpPr>
          <p:nvPr>
            <p:ph idx="1"/>
          </p:nvPr>
        </p:nvSpPr>
        <p:spPr/>
        <p:txBody>
          <a:bodyPr>
            <a:normAutofit fontScale="77500" lnSpcReduction="20000"/>
          </a:bodyPr>
          <a:lstStyle/>
          <a:p>
            <a:r>
              <a:rPr lang="en-GB" dirty="0"/>
              <a:t>Our plan for review week:</a:t>
            </a:r>
          </a:p>
          <a:p>
            <a:pPr lvl="1"/>
            <a:r>
              <a:rPr lang="en-GB" dirty="0"/>
              <a:t>No timetabled events are taking place (tutorial, lab), but the rooms are booked for us, so if you need a place to work, please use them.</a:t>
            </a:r>
          </a:p>
          <a:p>
            <a:pPr lvl="1"/>
            <a:r>
              <a:rPr lang="en-GB" dirty="0"/>
              <a:t>There will be a Python exercise for you and a revision quiz that you can complete in your own time. You find it on brightspace in the section for week 7.</a:t>
            </a:r>
          </a:p>
          <a:p>
            <a:pPr lvl="1"/>
            <a:r>
              <a:rPr lang="en-GB" dirty="0"/>
              <a:t>If you are interested in a 1:1 to discussion about course materials this is available for you, too. On-site or on Teams, your preference. Prior booking is essential!</a:t>
            </a:r>
          </a:p>
        </p:txBody>
      </p:sp>
      <p:sp>
        <p:nvSpPr>
          <p:cNvPr id="4" name="Slide Number Placeholder 3">
            <a:extLst>
              <a:ext uri="{FF2B5EF4-FFF2-40B4-BE49-F238E27FC236}">
                <a16:creationId xmlns:a16="http://schemas.microsoft.com/office/drawing/2014/main" id="{D5C6619C-88B7-C50E-9C69-F3F960F5DEAD}"/>
              </a:ext>
            </a:extLst>
          </p:cNvPr>
          <p:cNvSpPr>
            <a:spLocks noGrp="1"/>
          </p:cNvSpPr>
          <p:nvPr>
            <p:ph type="sldNum" sz="quarter" idx="12"/>
          </p:nvPr>
        </p:nvSpPr>
        <p:spPr/>
        <p:txBody>
          <a:bodyPr/>
          <a:lstStyle/>
          <a:p>
            <a:fld id="{1AE971F0-0CD2-4C47-8087-EBCE9716EA84}" type="slidenum">
              <a:rPr lang="en-GB" smtClean="0"/>
              <a:pPr/>
              <a:t>3</a:t>
            </a:fld>
            <a:endParaRPr lang="en-GB" dirty="0"/>
          </a:p>
        </p:txBody>
      </p:sp>
    </p:spTree>
    <p:extLst>
      <p:ext uri="{BB962C8B-B14F-4D97-AF65-F5344CB8AC3E}">
        <p14:creationId xmlns:p14="http://schemas.microsoft.com/office/powerpoint/2010/main" val="31887981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9C68-DA26-7A90-D2B6-6565C8B6C4AE}"/>
              </a:ext>
            </a:extLst>
          </p:cNvPr>
          <p:cNvSpPr>
            <a:spLocks noGrp="1"/>
          </p:cNvSpPr>
          <p:nvPr>
            <p:ph type="title"/>
          </p:nvPr>
        </p:nvSpPr>
        <p:spPr/>
        <p:txBody>
          <a:bodyPr/>
          <a:lstStyle/>
          <a:p>
            <a:r>
              <a:rPr lang="en-GB" dirty="0"/>
              <a:t>Example Lifecycle Code</a:t>
            </a:r>
          </a:p>
        </p:txBody>
      </p:sp>
      <p:sp>
        <p:nvSpPr>
          <p:cNvPr id="3" name="Content Placeholder 2">
            <a:extLst>
              <a:ext uri="{FF2B5EF4-FFF2-40B4-BE49-F238E27FC236}">
                <a16:creationId xmlns:a16="http://schemas.microsoft.com/office/drawing/2014/main" id="{91FE5B61-4108-4F3D-DBBC-AAF286197579}"/>
              </a:ext>
            </a:extLst>
          </p:cNvPr>
          <p:cNvSpPr>
            <a:spLocks noGrp="1"/>
          </p:cNvSpPr>
          <p:nvPr>
            <p:ph sz="half" idx="1"/>
          </p:nvPr>
        </p:nvSpPr>
        <p:spPr>
          <a:xfrm>
            <a:off x="1041400" y="1473200"/>
            <a:ext cx="4978400" cy="4703763"/>
          </a:xfrm>
          <a:ln>
            <a:solidFill>
              <a:schemeClr val="accent1"/>
            </a:solidFill>
          </a:ln>
        </p:spPr>
        <p:txBody>
          <a:bodyPr>
            <a:noAutofit/>
          </a:bodyPr>
          <a:lstStyle/>
          <a:p>
            <a:pPr marL="0" indent="0">
              <a:buNone/>
            </a:pPr>
            <a:r>
              <a:rPr lang="en-GB" sz="1200" dirty="0">
                <a:solidFill>
                  <a:srgbClr val="0033B3"/>
                </a:solidFill>
                <a:effectLst/>
                <a:latin typeface="Consolas" panose="020B0609020204030204" pitchFamily="49" charset="0"/>
                <a:cs typeface="Consolas" panose="020B0609020204030204" pitchFamily="49" charset="0"/>
              </a:rPr>
              <a:t>class </a:t>
            </a:r>
            <a:r>
              <a:rPr lang="en-GB" sz="1200" dirty="0">
                <a:solidFill>
                  <a:srgbClr val="000000"/>
                </a:solidFill>
                <a:effectLst/>
                <a:latin typeface="Consolas" panose="020B0609020204030204" pitchFamily="49" charset="0"/>
                <a:cs typeface="Consolas" panose="020B0609020204030204" pitchFamily="49" charset="0"/>
              </a:rPr>
              <a:t>Example</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0033B3"/>
                </a:solidFill>
                <a:effectLst/>
                <a:latin typeface="Consolas" panose="020B0609020204030204" pitchFamily="49" charset="0"/>
                <a:cs typeface="Consolas" panose="020B0609020204030204" pitchFamily="49" charset="0"/>
              </a:rPr>
              <a:t>def </a:t>
            </a:r>
            <a:r>
              <a:rPr lang="en-GB" sz="1200" dirty="0">
                <a:solidFill>
                  <a:srgbClr val="B200B2"/>
                </a:solidFill>
                <a:effectLst/>
                <a:latin typeface="Consolas" panose="020B0609020204030204" pitchFamily="49" charset="0"/>
                <a:cs typeface="Consolas" panose="020B0609020204030204" pitchFamily="49" charset="0"/>
              </a:rPr>
              <a:t>__</a:t>
            </a:r>
            <a:r>
              <a:rPr lang="en-GB" sz="1200" dirty="0" err="1">
                <a:solidFill>
                  <a:srgbClr val="B200B2"/>
                </a:solidFill>
                <a:effectLst/>
                <a:latin typeface="Consolas" panose="020B0609020204030204" pitchFamily="49" charset="0"/>
                <a:cs typeface="Consolas" panose="020B0609020204030204" pitchFamily="49" charset="0"/>
              </a:rPr>
              <a:t>init</a:t>
            </a:r>
            <a:r>
              <a:rPr lang="en-GB" sz="1200" dirty="0">
                <a:solidFill>
                  <a:srgbClr val="B200B2"/>
                </a:solidFill>
                <a:effectLst/>
                <a:latin typeface="Consolas" panose="020B0609020204030204" pitchFamily="49" charset="0"/>
                <a:cs typeface="Consolas" panose="020B0609020204030204" pitchFamily="49" charset="0"/>
              </a:rPr>
              <a:t>__</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94558D"/>
                </a:solidFill>
                <a:effectLst/>
                <a:latin typeface="Consolas" panose="020B0609020204030204" pitchFamily="49" charset="0"/>
                <a:cs typeface="Consolas" panose="020B0609020204030204" pitchFamily="49" charset="0"/>
              </a:rPr>
              <a:t>self</a:t>
            </a:r>
            <a:r>
              <a:rPr lang="en-GB" sz="1200" dirty="0">
                <a:solidFill>
                  <a:srgbClr val="080808"/>
                </a:solidFill>
                <a:effectLst/>
                <a:latin typeface="Consolas" panose="020B0609020204030204" pitchFamily="49" charset="0"/>
                <a:cs typeface="Consolas" panose="020B0609020204030204" pitchFamily="49" charset="0"/>
              </a:rPr>
              <a:t>, name):</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err="1">
                <a:solidFill>
                  <a:srgbClr val="94558D"/>
                </a:solidFill>
                <a:effectLst/>
                <a:latin typeface="Consolas" panose="020B0609020204030204" pitchFamily="49" charset="0"/>
                <a:cs typeface="Consolas" panose="020B0609020204030204" pitchFamily="49" charset="0"/>
              </a:rPr>
              <a:t>self</a:t>
            </a:r>
            <a:r>
              <a:rPr lang="en-GB" sz="1200" dirty="0" err="1">
                <a:solidFill>
                  <a:srgbClr val="080808"/>
                </a:solidFill>
                <a:effectLst/>
                <a:latin typeface="Consolas" panose="020B0609020204030204" pitchFamily="49" charset="0"/>
                <a:cs typeface="Consolas" panose="020B0609020204030204" pitchFamily="49" charset="0"/>
              </a:rPr>
              <a:t>.name</a:t>
            </a:r>
            <a:r>
              <a:rPr lang="en-GB" sz="1200" dirty="0">
                <a:solidFill>
                  <a:srgbClr val="080808"/>
                </a:solidFill>
                <a:effectLst/>
                <a:latin typeface="Consolas" panose="020B0609020204030204" pitchFamily="49" charset="0"/>
                <a:cs typeface="Consolas" panose="020B0609020204030204" pitchFamily="49" charset="0"/>
              </a:rPr>
              <a:t> = name</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f'Initializing</a:t>
            </a:r>
            <a:r>
              <a:rPr lang="en-GB" sz="1200" dirty="0">
                <a:solidFill>
                  <a:srgbClr val="067D17"/>
                </a:solidFill>
                <a:effectLst/>
                <a:latin typeface="Consolas" panose="020B0609020204030204" pitchFamily="49" charset="0"/>
                <a:cs typeface="Consolas" panose="020B0609020204030204" pitchFamily="49" charset="0"/>
              </a:rPr>
              <a:t> object: </a:t>
            </a:r>
            <a:r>
              <a:rPr lang="en-GB" sz="1200" dirty="0">
                <a:solidFill>
                  <a:srgbClr val="0037A6"/>
                </a:solidFill>
                <a:effectLst/>
                <a:latin typeface="Consolas" panose="020B0609020204030204" pitchFamily="49" charset="0"/>
                <a:cs typeface="Consolas" panose="020B0609020204030204" pitchFamily="49" charset="0"/>
              </a:rPr>
              <a:t>{</a:t>
            </a:r>
            <a:r>
              <a:rPr lang="en-GB" sz="1200" dirty="0" err="1">
                <a:solidFill>
                  <a:srgbClr val="94558D"/>
                </a:solidFill>
                <a:effectLst/>
                <a:latin typeface="Consolas" panose="020B0609020204030204" pitchFamily="49" charset="0"/>
                <a:cs typeface="Consolas" panose="020B0609020204030204" pitchFamily="49" charset="0"/>
              </a:rPr>
              <a:t>self</a:t>
            </a:r>
            <a:r>
              <a:rPr lang="en-GB" sz="1200" dirty="0" err="1">
                <a:solidFill>
                  <a:srgbClr val="080808"/>
                </a:solidFill>
                <a:effectLst/>
                <a:latin typeface="Consolas" panose="020B0609020204030204" pitchFamily="49" charset="0"/>
                <a:cs typeface="Consolas" panose="020B0609020204030204" pitchFamily="49" charset="0"/>
              </a:rPr>
              <a:t>.name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0033B3"/>
                </a:solidFill>
                <a:effectLst/>
                <a:latin typeface="Consolas" panose="020B0609020204030204" pitchFamily="49" charset="0"/>
                <a:cs typeface="Consolas" panose="020B0609020204030204" pitchFamily="49" charset="0"/>
              </a:rPr>
              <a:t>def </a:t>
            </a:r>
            <a:r>
              <a:rPr lang="en-GB" sz="1200" dirty="0">
                <a:solidFill>
                  <a:srgbClr val="B200B2"/>
                </a:solidFill>
                <a:effectLst/>
                <a:latin typeface="Consolas" panose="020B0609020204030204" pitchFamily="49" charset="0"/>
                <a:cs typeface="Consolas" panose="020B0609020204030204" pitchFamily="49" charset="0"/>
              </a:rPr>
              <a:t>__del__</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94558D"/>
                </a:solidFill>
                <a:effectLst/>
                <a:latin typeface="Consolas" panose="020B0609020204030204" pitchFamily="49" charset="0"/>
                <a:cs typeface="Consolas" panose="020B0609020204030204" pitchFamily="49" charset="0"/>
              </a:rPr>
              <a:t>self</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f'Destroying</a:t>
            </a:r>
            <a:r>
              <a:rPr lang="en-GB" sz="1200" dirty="0">
                <a:solidFill>
                  <a:srgbClr val="067D17"/>
                </a:solidFill>
                <a:effectLst/>
                <a:latin typeface="Consolas" panose="020B0609020204030204" pitchFamily="49" charset="0"/>
                <a:cs typeface="Consolas" panose="020B0609020204030204" pitchFamily="49" charset="0"/>
              </a:rPr>
              <a:t> object: </a:t>
            </a:r>
            <a:r>
              <a:rPr lang="en-GB" sz="1200" dirty="0">
                <a:solidFill>
                  <a:srgbClr val="0037A6"/>
                </a:solidFill>
                <a:effectLst/>
                <a:latin typeface="Consolas" panose="020B0609020204030204" pitchFamily="49" charset="0"/>
                <a:cs typeface="Consolas" panose="020B0609020204030204" pitchFamily="49" charset="0"/>
              </a:rPr>
              <a:t>{</a:t>
            </a:r>
            <a:r>
              <a:rPr lang="en-GB" sz="1200" dirty="0" err="1">
                <a:solidFill>
                  <a:srgbClr val="94558D"/>
                </a:solidFill>
                <a:effectLst/>
                <a:latin typeface="Consolas" panose="020B0609020204030204" pitchFamily="49" charset="0"/>
                <a:cs typeface="Consolas" panose="020B0609020204030204" pitchFamily="49" charset="0"/>
              </a:rPr>
              <a:t>self</a:t>
            </a:r>
            <a:r>
              <a:rPr lang="en-GB" sz="1200" dirty="0" err="1">
                <a:solidFill>
                  <a:srgbClr val="080808"/>
                </a:solidFill>
                <a:effectLst/>
                <a:latin typeface="Consolas" panose="020B0609020204030204" pitchFamily="49" charset="0"/>
                <a:cs typeface="Consolas" panose="020B0609020204030204" pitchFamily="49" charset="0"/>
              </a:rPr>
              <a:t>.name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i="1" dirty="0">
                <a:solidFill>
                  <a:srgbClr val="8C8C8C"/>
                </a:solidFill>
                <a:effectLst/>
                <a:latin typeface="Consolas" panose="020B0609020204030204" pitchFamily="49" charset="0"/>
                <a:cs typeface="Consolas" panose="020B0609020204030204" pitchFamily="49" charset="0"/>
              </a:rPr>
              <a:t># Create two objects</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obj1 = Example(</a:t>
            </a:r>
            <a:r>
              <a:rPr lang="en-GB" sz="1200" dirty="0">
                <a:solidFill>
                  <a:srgbClr val="067D17"/>
                </a:solidFill>
                <a:effectLst/>
                <a:latin typeface="Consolas" panose="020B0609020204030204" pitchFamily="49" charset="0"/>
                <a:cs typeface="Consolas" panose="020B0609020204030204" pitchFamily="49" charset="0"/>
              </a:rPr>
              <a:t>"Object 1"</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000080"/>
                </a:solidFill>
                <a:effectLst/>
                <a:latin typeface="Consolas" panose="020B0609020204030204" pitchFamily="49" charset="0"/>
                <a:cs typeface="Consolas" panose="020B0609020204030204" pitchFamily="49" charset="0"/>
              </a:rPr>
              <a:t>id</a:t>
            </a:r>
            <a:r>
              <a:rPr lang="en-GB" sz="1200" dirty="0">
                <a:solidFill>
                  <a:srgbClr val="080808"/>
                </a:solidFill>
                <a:effectLst/>
                <a:latin typeface="Consolas" panose="020B0609020204030204" pitchFamily="49" charset="0"/>
                <a:cs typeface="Consolas" panose="020B0609020204030204" pitchFamily="49" charset="0"/>
              </a:rPr>
              <a:t>(obj1))</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obj2 = Example(</a:t>
            </a:r>
            <a:r>
              <a:rPr lang="en-GB" sz="1200" dirty="0">
                <a:solidFill>
                  <a:srgbClr val="067D17"/>
                </a:solidFill>
                <a:effectLst/>
                <a:latin typeface="Consolas" panose="020B0609020204030204" pitchFamily="49" charset="0"/>
                <a:cs typeface="Consolas" panose="020B0609020204030204" pitchFamily="49" charset="0"/>
              </a:rPr>
              <a:t>"Object 2"</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000080"/>
                </a:solidFill>
                <a:effectLst/>
                <a:latin typeface="Consolas" panose="020B0609020204030204" pitchFamily="49" charset="0"/>
                <a:cs typeface="Consolas" panose="020B0609020204030204" pitchFamily="49" charset="0"/>
              </a:rPr>
              <a:t>id</a:t>
            </a:r>
            <a:r>
              <a:rPr lang="en-GB" sz="1200" dirty="0">
                <a:solidFill>
                  <a:srgbClr val="080808"/>
                </a:solidFill>
                <a:effectLst/>
                <a:latin typeface="Consolas" panose="020B0609020204030204" pitchFamily="49" charset="0"/>
                <a:cs typeface="Consolas" panose="020B0609020204030204" pitchFamily="49" charset="0"/>
              </a:rPr>
              <a:t>(obj2))</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i="1" dirty="0">
                <a:solidFill>
                  <a:srgbClr val="8C8C8C"/>
                </a:solidFill>
                <a:effectLst/>
                <a:latin typeface="Consolas" panose="020B0609020204030204" pitchFamily="49" charset="0"/>
                <a:cs typeface="Consolas" panose="020B0609020204030204" pitchFamily="49" charset="0"/>
              </a:rPr>
              <a:t># Delete one of the objects</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033B3"/>
                </a:solidFill>
                <a:effectLst/>
                <a:latin typeface="Consolas" panose="020B0609020204030204" pitchFamily="49" charset="0"/>
                <a:cs typeface="Consolas" panose="020B0609020204030204" pitchFamily="49" charset="0"/>
              </a:rPr>
              <a:t>del </a:t>
            </a:r>
            <a:r>
              <a:rPr lang="en-GB" sz="1200" dirty="0">
                <a:solidFill>
                  <a:srgbClr val="080808"/>
                </a:solidFill>
                <a:effectLst/>
                <a:latin typeface="Consolas" panose="020B0609020204030204" pitchFamily="49" charset="0"/>
                <a:cs typeface="Consolas" panose="020B0609020204030204" pitchFamily="49" charset="0"/>
              </a:rPr>
              <a:t>obj1</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000080"/>
                </a:solidFill>
                <a:effectLst/>
                <a:latin typeface="Consolas" panose="020B0609020204030204" pitchFamily="49" charset="0"/>
                <a:cs typeface="Consolas" panose="020B0609020204030204" pitchFamily="49" charset="0"/>
              </a:rPr>
              <a:t>id</a:t>
            </a:r>
            <a:r>
              <a:rPr lang="en-GB" sz="1200" dirty="0">
                <a:solidFill>
                  <a:srgbClr val="080808"/>
                </a:solidFill>
                <a:effectLst/>
                <a:latin typeface="Consolas" panose="020B0609020204030204" pitchFamily="49" charset="0"/>
                <a:cs typeface="Consolas" panose="020B0609020204030204" pitchFamily="49" charset="0"/>
              </a:rPr>
              <a:t>(obj1)) </a:t>
            </a:r>
            <a:r>
              <a:rPr lang="en-GB" sz="1200" i="1" dirty="0">
                <a:solidFill>
                  <a:srgbClr val="8C8C8C"/>
                </a:solidFill>
                <a:effectLst/>
                <a:latin typeface="Consolas" panose="020B0609020204030204" pitchFamily="49" charset="0"/>
                <a:cs typeface="Consolas" panose="020B0609020204030204" pitchFamily="49" charset="0"/>
              </a:rPr>
              <a:t># throws an error</a:t>
            </a:r>
            <a:endParaRPr lang="en-GB" sz="1200" dirty="0">
              <a:solidFill>
                <a:srgbClr val="080808"/>
              </a:solidFill>
              <a:effectLst/>
              <a:latin typeface="Consolas" panose="020B0609020204030204" pitchFamily="49" charset="0"/>
              <a:cs typeface="Consolas" panose="020B0609020204030204" pitchFamily="49" charset="0"/>
            </a:endParaRPr>
          </a:p>
        </p:txBody>
      </p:sp>
      <p:sp>
        <p:nvSpPr>
          <p:cNvPr id="5" name="Content Placeholder 4">
            <a:extLst>
              <a:ext uri="{FF2B5EF4-FFF2-40B4-BE49-F238E27FC236}">
                <a16:creationId xmlns:a16="http://schemas.microsoft.com/office/drawing/2014/main" id="{5C33940D-C331-50A9-63E6-E314F207F2D5}"/>
              </a:ext>
            </a:extLst>
          </p:cNvPr>
          <p:cNvSpPr>
            <a:spLocks noGrp="1"/>
          </p:cNvSpPr>
          <p:nvPr>
            <p:ph sz="half" idx="2"/>
          </p:nvPr>
        </p:nvSpPr>
        <p:spPr>
          <a:ln>
            <a:solidFill>
              <a:schemeClr val="accent4"/>
            </a:solidFill>
          </a:ln>
        </p:spPr>
        <p:txBody>
          <a:bodyPr>
            <a:normAutofit fontScale="40000" lnSpcReduction="20000"/>
          </a:bodyPr>
          <a:lstStyle/>
          <a:p>
            <a:pPr marL="0" indent="0">
              <a:buNone/>
            </a:pPr>
            <a:r>
              <a:rPr lang="en-GB" dirty="0">
                <a:latin typeface="Consolas" panose="020B0609020204030204" pitchFamily="49" charset="0"/>
                <a:cs typeface="Consolas" panose="020B0609020204030204" pitchFamily="49" charset="0"/>
              </a:rPr>
              <a:t>Initializing object: Object 1</a:t>
            </a:r>
          </a:p>
          <a:p>
            <a:pPr marL="0" indent="0">
              <a:buNone/>
            </a:pPr>
            <a:r>
              <a:rPr lang="en-GB" dirty="0">
                <a:latin typeface="Consolas" panose="020B0609020204030204" pitchFamily="49" charset="0"/>
                <a:cs typeface="Consolas" panose="020B0609020204030204" pitchFamily="49" charset="0"/>
              </a:rPr>
              <a:t>4471569552</a:t>
            </a:r>
          </a:p>
          <a:p>
            <a:pPr marL="0" indent="0">
              <a:buNone/>
            </a:pPr>
            <a:r>
              <a:rPr lang="en-GB" dirty="0">
                <a:latin typeface="Consolas" panose="020B0609020204030204" pitchFamily="49" charset="0"/>
                <a:cs typeface="Consolas" panose="020B0609020204030204" pitchFamily="49" charset="0"/>
              </a:rPr>
              <a:t>Initializing object: Object 2</a:t>
            </a:r>
          </a:p>
          <a:p>
            <a:pPr marL="0" indent="0">
              <a:buNone/>
            </a:pPr>
            <a:r>
              <a:rPr lang="en-GB" dirty="0">
                <a:latin typeface="Consolas" panose="020B0609020204030204" pitchFamily="49" charset="0"/>
                <a:cs typeface="Consolas" panose="020B0609020204030204" pitchFamily="49" charset="0"/>
              </a:rPr>
              <a:t>4471569616</a:t>
            </a:r>
          </a:p>
          <a:p>
            <a:pPr marL="0" indent="0">
              <a:buNone/>
            </a:pPr>
            <a:r>
              <a:rPr lang="en-GB" dirty="0">
                <a:latin typeface="Consolas" panose="020B0609020204030204" pitchFamily="49" charset="0"/>
                <a:cs typeface="Consolas" panose="020B0609020204030204" pitchFamily="49" charset="0"/>
              </a:rPr>
              <a:t>Destroying object: Object 1</a:t>
            </a:r>
          </a:p>
          <a:p>
            <a:pPr marL="0" indent="0">
              <a:buNone/>
            </a:pPr>
            <a:r>
              <a:rPr lang="en-GB" dirty="0">
                <a:latin typeface="Consolas" panose="020B0609020204030204" pitchFamily="49" charset="0"/>
                <a:cs typeface="Consolas" panose="020B0609020204030204" pitchFamily="49" charset="0"/>
              </a:rPr>
              <a:t>Destroying object: Object 2</a:t>
            </a:r>
          </a:p>
          <a:p>
            <a:pPr marL="0" indent="0">
              <a:buNone/>
            </a:pPr>
            <a:r>
              <a:rPr lang="en-GB" dirty="0">
                <a:solidFill>
                  <a:schemeClr val="accent6"/>
                </a:solidFill>
                <a:latin typeface="Consolas" panose="020B0609020204030204" pitchFamily="49" charset="0"/>
                <a:cs typeface="Consolas" panose="020B0609020204030204" pitchFamily="49" charset="0"/>
              </a:rPr>
              <a:t>Traceback (most recent call last):</a:t>
            </a:r>
          </a:p>
          <a:p>
            <a:pPr marL="0" indent="0">
              <a:buNone/>
            </a:pPr>
            <a:r>
              <a:rPr lang="en-GB" dirty="0">
                <a:solidFill>
                  <a:schemeClr val="accent6"/>
                </a:solidFill>
                <a:latin typeface="Consolas" panose="020B0609020204030204" pitchFamily="49" charset="0"/>
                <a:cs typeface="Consolas" panose="020B0609020204030204" pitchFamily="49" charset="0"/>
              </a:rPr>
              <a:t>  File "/Users/</a:t>
            </a:r>
            <a:r>
              <a:rPr lang="en-GB" dirty="0" err="1">
                <a:solidFill>
                  <a:schemeClr val="accent6"/>
                </a:solidFill>
                <a:latin typeface="Consolas" panose="020B0609020204030204" pitchFamily="49" charset="0"/>
                <a:cs typeface="Consolas" panose="020B0609020204030204" pitchFamily="49" charset="0"/>
              </a:rPr>
              <a:t>bschoenphelan</a:t>
            </a:r>
            <a:r>
              <a:rPr lang="en-GB" dirty="0">
                <a:solidFill>
                  <a:schemeClr val="accent6"/>
                </a:solidFill>
                <a:latin typeface="Consolas" panose="020B0609020204030204" pitchFamily="49" charset="0"/>
                <a:cs typeface="Consolas" panose="020B0609020204030204" pitchFamily="49" charset="0"/>
              </a:rPr>
              <a:t>/</a:t>
            </a:r>
            <a:r>
              <a:rPr lang="en-GB" dirty="0" err="1">
                <a:solidFill>
                  <a:schemeClr val="accent6"/>
                </a:solidFill>
                <a:latin typeface="Consolas" panose="020B0609020204030204" pitchFamily="49" charset="0"/>
                <a:cs typeface="Consolas" panose="020B0609020204030204" pitchFamily="49" charset="0"/>
              </a:rPr>
              <a:t>PycharmProjects</a:t>
            </a:r>
            <a:r>
              <a:rPr lang="en-GB" dirty="0">
                <a:solidFill>
                  <a:schemeClr val="accent6"/>
                </a:solidFill>
                <a:latin typeface="Consolas" panose="020B0609020204030204" pitchFamily="49" charset="0"/>
                <a:cs typeface="Consolas" panose="020B0609020204030204" pitchFamily="49" charset="0"/>
              </a:rPr>
              <a:t>/OOP2023-24/</a:t>
            </a:r>
            <a:r>
              <a:rPr lang="en-GB" dirty="0" err="1">
                <a:solidFill>
                  <a:schemeClr val="accent6"/>
                </a:solidFill>
                <a:latin typeface="Consolas" panose="020B0609020204030204" pitchFamily="49" charset="0"/>
                <a:cs typeface="Consolas" panose="020B0609020204030204" pitchFamily="49" charset="0"/>
              </a:rPr>
              <a:t>lecture_examples.py</a:t>
            </a:r>
            <a:r>
              <a:rPr lang="en-GB" dirty="0">
                <a:solidFill>
                  <a:schemeClr val="accent6"/>
                </a:solidFill>
                <a:latin typeface="Consolas" panose="020B0609020204030204" pitchFamily="49" charset="0"/>
                <a:cs typeface="Consolas" panose="020B0609020204030204" pitchFamily="49" charset="0"/>
              </a:rPr>
              <a:t>", line 367, in &lt;module&gt;</a:t>
            </a:r>
          </a:p>
          <a:p>
            <a:pPr marL="0" indent="0">
              <a:buNone/>
            </a:pPr>
            <a:r>
              <a:rPr lang="en-GB" dirty="0">
                <a:solidFill>
                  <a:schemeClr val="accent6"/>
                </a:solidFill>
                <a:latin typeface="Consolas" panose="020B0609020204030204" pitchFamily="49" charset="0"/>
                <a:cs typeface="Consolas" panose="020B0609020204030204" pitchFamily="49" charset="0"/>
              </a:rPr>
              <a:t>    print(id(obj1))</a:t>
            </a:r>
          </a:p>
          <a:p>
            <a:pPr marL="0" indent="0">
              <a:buNone/>
            </a:pPr>
            <a:r>
              <a:rPr lang="en-GB" dirty="0">
                <a:solidFill>
                  <a:schemeClr val="accent6"/>
                </a:solidFill>
                <a:latin typeface="Consolas" panose="020B0609020204030204" pitchFamily="49" charset="0"/>
                <a:cs typeface="Consolas" panose="020B0609020204030204" pitchFamily="49" charset="0"/>
              </a:rPr>
              <a:t>             ^^^^</a:t>
            </a:r>
          </a:p>
          <a:p>
            <a:pPr marL="0" indent="0">
              <a:buNone/>
            </a:pPr>
            <a:r>
              <a:rPr lang="en-GB" dirty="0" err="1">
                <a:solidFill>
                  <a:schemeClr val="accent6"/>
                </a:solidFill>
                <a:latin typeface="Consolas" panose="020B0609020204030204" pitchFamily="49" charset="0"/>
                <a:cs typeface="Consolas" panose="020B0609020204030204" pitchFamily="49" charset="0"/>
              </a:rPr>
              <a:t>NameError</a:t>
            </a:r>
            <a:r>
              <a:rPr lang="en-GB" dirty="0">
                <a:solidFill>
                  <a:schemeClr val="accent6"/>
                </a:solidFill>
                <a:latin typeface="Consolas" panose="020B0609020204030204" pitchFamily="49" charset="0"/>
                <a:cs typeface="Consolas" panose="020B0609020204030204" pitchFamily="49" charset="0"/>
              </a:rPr>
              <a:t>: name 'obj1' is not defined. Did you mean: 'obj2'?</a:t>
            </a:r>
          </a:p>
        </p:txBody>
      </p:sp>
      <p:sp>
        <p:nvSpPr>
          <p:cNvPr id="4" name="Slide Number Placeholder 3">
            <a:extLst>
              <a:ext uri="{FF2B5EF4-FFF2-40B4-BE49-F238E27FC236}">
                <a16:creationId xmlns:a16="http://schemas.microsoft.com/office/drawing/2014/main" id="{D4DFC01F-A877-A9DA-53ED-FA95268E8C4C}"/>
              </a:ext>
            </a:extLst>
          </p:cNvPr>
          <p:cNvSpPr>
            <a:spLocks noGrp="1"/>
          </p:cNvSpPr>
          <p:nvPr>
            <p:ph type="sldNum" sz="quarter" idx="12"/>
          </p:nvPr>
        </p:nvSpPr>
        <p:spPr/>
        <p:txBody>
          <a:bodyPr/>
          <a:lstStyle/>
          <a:p>
            <a:fld id="{1AE971F0-0CD2-4C47-8087-EBCE9716EA84}" type="slidenum">
              <a:rPr lang="en-GB" smtClean="0"/>
              <a:pPr/>
              <a:t>30</a:t>
            </a:fld>
            <a:endParaRPr lang="en-GB" dirty="0"/>
          </a:p>
        </p:txBody>
      </p:sp>
    </p:spTree>
    <p:extLst>
      <p:ext uri="{BB962C8B-B14F-4D97-AF65-F5344CB8AC3E}">
        <p14:creationId xmlns:p14="http://schemas.microsoft.com/office/powerpoint/2010/main" val="91950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DD0080-A4CA-10A6-340A-B6532FE62071}"/>
              </a:ext>
            </a:extLst>
          </p:cNvPr>
          <p:cNvSpPr>
            <a:spLocks noGrp="1"/>
          </p:cNvSpPr>
          <p:nvPr>
            <p:ph type="title"/>
          </p:nvPr>
        </p:nvSpPr>
        <p:spPr/>
        <p:txBody>
          <a:bodyPr/>
          <a:lstStyle/>
          <a:p>
            <a:r>
              <a:rPr lang="en-GB" dirty="0"/>
              <a:t>Mutable and Immutable Objects</a:t>
            </a:r>
          </a:p>
        </p:txBody>
      </p:sp>
      <p:sp>
        <p:nvSpPr>
          <p:cNvPr id="7" name="Content Placeholder 6">
            <a:extLst>
              <a:ext uri="{FF2B5EF4-FFF2-40B4-BE49-F238E27FC236}">
                <a16:creationId xmlns:a16="http://schemas.microsoft.com/office/drawing/2014/main" id="{3E6D9346-082F-1BE8-7666-FBEF80E59A92}"/>
              </a:ext>
            </a:extLst>
          </p:cNvPr>
          <p:cNvSpPr>
            <a:spLocks noGrp="1"/>
          </p:cNvSpPr>
          <p:nvPr>
            <p:ph idx="1"/>
          </p:nvPr>
        </p:nvSpPr>
        <p:spPr/>
        <p:txBody>
          <a:bodyPr>
            <a:normAutofit/>
          </a:bodyPr>
          <a:lstStyle/>
          <a:p>
            <a:pPr marR="0" lvl="0" rtl="0"/>
            <a:r>
              <a:rPr lang="en-GB" altLang="zh-CN" b="0" i="0" u="none" strike="noStrike" kern="100" baseline="0" dirty="0">
                <a:solidFill>
                  <a:srgbClr val="000000"/>
                </a:solidFill>
                <a:latin typeface="+mn-ea"/>
              </a:rPr>
              <a:t>In Python, data types can be categorized as either mutable or immutable.</a:t>
            </a:r>
          </a:p>
          <a:p>
            <a:pPr marR="0" lvl="0" rtl="0"/>
            <a:r>
              <a:rPr lang="en-GB" altLang="zh-CN" b="0" i="0" u="none" strike="noStrike" kern="100" baseline="0" dirty="0">
                <a:solidFill>
                  <a:srgbClr val="000000"/>
                </a:solidFill>
                <a:latin typeface="+mn-ea"/>
              </a:rPr>
              <a:t>Mutable objects can be altered after creation.</a:t>
            </a:r>
          </a:p>
          <a:p>
            <a:pPr marR="0" lvl="0" rtl="0"/>
            <a:r>
              <a:rPr lang="en-GB" altLang="zh-CN" b="0" i="0" u="none" strike="noStrike" kern="100" baseline="0" dirty="0">
                <a:solidFill>
                  <a:srgbClr val="000000"/>
                </a:solidFill>
                <a:latin typeface="+mn-ea"/>
              </a:rPr>
              <a:t>Immutable objects cannot be changed after creation.</a:t>
            </a:r>
          </a:p>
          <a:p>
            <a:pPr marR="0" lvl="0" rtl="0"/>
            <a:r>
              <a:rPr lang="en-GB" altLang="zh-CN" kern="100" dirty="0">
                <a:solidFill>
                  <a:srgbClr val="000000"/>
                </a:solidFill>
                <a:latin typeface="+mn-ea"/>
              </a:rPr>
              <a:t>Are you surprised?</a:t>
            </a:r>
            <a:endParaRPr lang="en-GB" altLang="zh-CN" b="0" i="0" u="none" strike="noStrike" kern="100" baseline="0" dirty="0">
              <a:solidFill>
                <a:srgbClr val="000000"/>
              </a:solidFill>
              <a:latin typeface="+mn-ea"/>
            </a:endParaRPr>
          </a:p>
        </p:txBody>
      </p:sp>
      <p:sp>
        <p:nvSpPr>
          <p:cNvPr id="5" name="Slide Number Placeholder 4">
            <a:extLst>
              <a:ext uri="{FF2B5EF4-FFF2-40B4-BE49-F238E27FC236}">
                <a16:creationId xmlns:a16="http://schemas.microsoft.com/office/drawing/2014/main" id="{529CC3B5-A739-4C56-04A3-EE28850366A0}"/>
              </a:ext>
            </a:extLst>
          </p:cNvPr>
          <p:cNvSpPr>
            <a:spLocks noGrp="1"/>
          </p:cNvSpPr>
          <p:nvPr>
            <p:ph type="sldNum" sz="quarter" idx="12"/>
          </p:nvPr>
        </p:nvSpPr>
        <p:spPr/>
        <p:txBody>
          <a:bodyPr/>
          <a:lstStyle/>
          <a:p>
            <a:fld id="{1AE971F0-0CD2-4C47-8087-EBCE9716EA84}" type="slidenum">
              <a:rPr lang="en-GB" smtClean="0"/>
              <a:t>31</a:t>
            </a:fld>
            <a:endParaRPr lang="en-GB"/>
          </a:p>
        </p:txBody>
      </p:sp>
    </p:spTree>
    <p:extLst>
      <p:ext uri="{BB962C8B-B14F-4D97-AF65-F5344CB8AC3E}">
        <p14:creationId xmlns:p14="http://schemas.microsoft.com/office/powerpoint/2010/main" val="4045989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E982E6-9244-32E7-9C3E-2660A0B75A98}"/>
              </a:ext>
            </a:extLst>
          </p:cNvPr>
          <p:cNvSpPr>
            <a:spLocks noGrp="1"/>
          </p:cNvSpPr>
          <p:nvPr>
            <p:ph type="title"/>
          </p:nvPr>
        </p:nvSpPr>
        <p:spPr/>
        <p:txBody>
          <a:bodyPr/>
          <a:lstStyle/>
          <a:p>
            <a:r>
              <a:rPr lang="en-GB" dirty="0"/>
              <a:t>Mutable and Immutable Objects</a:t>
            </a:r>
          </a:p>
        </p:txBody>
      </p:sp>
      <p:sp>
        <p:nvSpPr>
          <p:cNvPr id="6" name="Text Placeholder 5">
            <a:extLst>
              <a:ext uri="{FF2B5EF4-FFF2-40B4-BE49-F238E27FC236}">
                <a16:creationId xmlns:a16="http://schemas.microsoft.com/office/drawing/2014/main" id="{A75CF05B-1A1E-0271-E6ED-528784BAF5EA}"/>
              </a:ext>
            </a:extLst>
          </p:cNvPr>
          <p:cNvSpPr>
            <a:spLocks noGrp="1"/>
          </p:cNvSpPr>
          <p:nvPr>
            <p:ph type="body" idx="1"/>
          </p:nvPr>
        </p:nvSpPr>
        <p:spPr/>
        <p:txBody>
          <a:bodyPr/>
          <a:lstStyle/>
          <a:p>
            <a:r>
              <a:rPr lang="en-GB" dirty="0"/>
              <a:t>Mutable</a:t>
            </a:r>
          </a:p>
        </p:txBody>
      </p:sp>
      <p:sp>
        <p:nvSpPr>
          <p:cNvPr id="7" name="Content Placeholder 6">
            <a:extLst>
              <a:ext uri="{FF2B5EF4-FFF2-40B4-BE49-F238E27FC236}">
                <a16:creationId xmlns:a16="http://schemas.microsoft.com/office/drawing/2014/main" id="{35C5B116-BD38-09BE-B223-FCD36F9303AE}"/>
              </a:ext>
            </a:extLst>
          </p:cNvPr>
          <p:cNvSpPr>
            <a:spLocks noGrp="1"/>
          </p:cNvSpPr>
          <p:nvPr>
            <p:ph sz="half" idx="2"/>
          </p:nvPr>
        </p:nvSpPr>
        <p:spPr>
          <a:xfrm>
            <a:off x="203200" y="2505075"/>
            <a:ext cx="5794375" cy="2409825"/>
          </a:xfrm>
          <a:ln>
            <a:solidFill>
              <a:schemeClr val="accent1"/>
            </a:solidFill>
          </a:ln>
        </p:spPr>
        <p:txBody>
          <a:bodyPr>
            <a:normAutofit/>
          </a:bodyPr>
          <a:lstStyle/>
          <a:p>
            <a:pPr marL="0" indent="0">
              <a:buNone/>
            </a:pPr>
            <a:r>
              <a:rPr lang="en-GB" sz="1300" i="1" dirty="0">
                <a:solidFill>
                  <a:srgbClr val="8C8C8C"/>
                </a:solidFill>
                <a:effectLst/>
                <a:latin typeface="Consolas" panose="020B0609020204030204" pitchFamily="49" charset="0"/>
                <a:cs typeface="Consolas" panose="020B0609020204030204" pitchFamily="49" charset="0"/>
              </a:rPr>
              <a:t># Mutable object (list)</a:t>
            </a:r>
            <a:br>
              <a:rPr lang="en-GB" sz="1300" i="1" dirty="0">
                <a:solidFill>
                  <a:srgbClr val="8C8C8C"/>
                </a:solidFill>
                <a:effectLst/>
                <a:latin typeface="Consolas" panose="020B0609020204030204" pitchFamily="49" charset="0"/>
                <a:cs typeface="Consolas" panose="020B0609020204030204" pitchFamily="49" charset="0"/>
              </a:rPr>
            </a:br>
            <a:r>
              <a:rPr lang="en-GB" sz="1300" dirty="0">
                <a:solidFill>
                  <a:srgbClr val="080808"/>
                </a:solidFill>
                <a:effectLst/>
                <a:latin typeface="Consolas" panose="020B0609020204030204" pitchFamily="49" charset="0"/>
                <a:cs typeface="Consolas" panose="020B0609020204030204" pitchFamily="49" charset="0"/>
              </a:rPr>
              <a:t>fruits = [</a:t>
            </a:r>
            <a:r>
              <a:rPr lang="en-GB" sz="1300" dirty="0">
                <a:solidFill>
                  <a:srgbClr val="067D17"/>
                </a:solidFill>
                <a:effectLst/>
                <a:latin typeface="Consolas" panose="020B0609020204030204" pitchFamily="49" charset="0"/>
                <a:cs typeface="Consolas" panose="020B0609020204030204" pitchFamily="49" charset="0"/>
              </a:rPr>
              <a:t>"apple"</a:t>
            </a:r>
            <a:r>
              <a:rPr lang="en-GB" sz="1300" dirty="0">
                <a:solidFill>
                  <a:srgbClr val="080808"/>
                </a:solidFill>
                <a:effectLst/>
                <a:latin typeface="Consolas" panose="020B0609020204030204" pitchFamily="49" charset="0"/>
                <a:cs typeface="Consolas" panose="020B0609020204030204" pitchFamily="49" charset="0"/>
              </a:rPr>
              <a:t>, </a:t>
            </a:r>
            <a:r>
              <a:rPr lang="en-GB" sz="1300" dirty="0">
                <a:solidFill>
                  <a:srgbClr val="067D17"/>
                </a:solidFill>
                <a:effectLst/>
                <a:latin typeface="Consolas" panose="020B0609020204030204" pitchFamily="49" charset="0"/>
                <a:cs typeface="Consolas" panose="020B0609020204030204" pitchFamily="49" charset="0"/>
              </a:rPr>
              <a:t>"banana"</a:t>
            </a:r>
            <a:r>
              <a:rPr lang="en-GB" sz="1300" dirty="0">
                <a:solidFill>
                  <a:srgbClr val="080808"/>
                </a:solidFill>
                <a:effectLst/>
                <a:latin typeface="Consolas" panose="020B0609020204030204" pitchFamily="49" charset="0"/>
                <a:cs typeface="Consolas" panose="020B0609020204030204" pitchFamily="49" charset="0"/>
              </a:rPr>
              <a:t>, </a:t>
            </a:r>
            <a:r>
              <a:rPr lang="en-GB" sz="1300" dirty="0">
                <a:solidFill>
                  <a:srgbClr val="067D17"/>
                </a:solidFill>
                <a:effectLst/>
                <a:latin typeface="Consolas" panose="020B0609020204030204" pitchFamily="49" charset="0"/>
                <a:cs typeface="Consolas" panose="020B0609020204030204" pitchFamily="49" charset="0"/>
              </a:rPr>
              <a:t>"cherry"</a:t>
            </a:r>
            <a:r>
              <a:rPr lang="en-GB" sz="1300" dirty="0">
                <a:solidFill>
                  <a:srgbClr val="080808"/>
                </a:solidFill>
                <a:effectLst/>
                <a:latin typeface="Consolas" panose="020B0609020204030204" pitchFamily="49" charset="0"/>
                <a:cs typeface="Consolas" panose="020B0609020204030204" pitchFamily="49" charset="0"/>
              </a:rPr>
              <a:t>]</a:t>
            </a:r>
            <a:br>
              <a:rPr lang="en-GB" sz="1300" dirty="0">
                <a:solidFill>
                  <a:srgbClr val="080808"/>
                </a:solidFill>
                <a:effectLst/>
                <a:latin typeface="Consolas" panose="020B0609020204030204" pitchFamily="49" charset="0"/>
                <a:cs typeface="Consolas" panose="020B0609020204030204" pitchFamily="49" charset="0"/>
              </a:rPr>
            </a:br>
            <a:r>
              <a:rPr lang="en-GB" sz="1300" dirty="0">
                <a:solidFill>
                  <a:srgbClr val="000080"/>
                </a:solidFill>
                <a:effectLst/>
                <a:latin typeface="Consolas" panose="020B0609020204030204" pitchFamily="49" charset="0"/>
                <a:cs typeface="Consolas" panose="020B0609020204030204" pitchFamily="49" charset="0"/>
              </a:rPr>
              <a:t>print</a:t>
            </a:r>
            <a:r>
              <a:rPr lang="en-GB" sz="1300" dirty="0">
                <a:solidFill>
                  <a:srgbClr val="080808"/>
                </a:solidFill>
                <a:effectLst/>
                <a:latin typeface="Consolas" panose="020B0609020204030204" pitchFamily="49" charset="0"/>
                <a:cs typeface="Consolas" panose="020B0609020204030204" pitchFamily="49" charset="0"/>
              </a:rPr>
              <a:t>(</a:t>
            </a:r>
            <a:r>
              <a:rPr lang="en-GB" sz="1300" dirty="0" err="1">
                <a:solidFill>
                  <a:srgbClr val="067D17"/>
                </a:solidFill>
                <a:effectLst/>
                <a:latin typeface="Consolas" panose="020B0609020204030204" pitchFamily="49" charset="0"/>
                <a:cs typeface="Consolas" panose="020B0609020204030204" pitchFamily="49" charset="0"/>
              </a:rPr>
              <a:t>f"Original</a:t>
            </a:r>
            <a:r>
              <a:rPr lang="en-GB" sz="1300" dirty="0">
                <a:solidFill>
                  <a:srgbClr val="067D17"/>
                </a:solidFill>
                <a:effectLst/>
                <a:latin typeface="Consolas" panose="020B0609020204030204" pitchFamily="49" charset="0"/>
                <a:cs typeface="Consolas" panose="020B0609020204030204" pitchFamily="49" charset="0"/>
              </a:rPr>
              <a:t> fruits list: </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80808"/>
                </a:solidFill>
                <a:effectLst/>
                <a:latin typeface="Consolas" panose="020B0609020204030204" pitchFamily="49" charset="0"/>
                <a:cs typeface="Consolas" panose="020B0609020204030204" pitchFamily="49" charset="0"/>
              </a:rPr>
              <a:t>fruits</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67D17"/>
                </a:solidFill>
                <a:effectLst/>
                <a:latin typeface="Consolas" panose="020B0609020204030204" pitchFamily="49" charset="0"/>
                <a:cs typeface="Consolas" panose="020B0609020204030204" pitchFamily="49" charset="0"/>
              </a:rPr>
              <a:t>, at id: </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00080"/>
                </a:solidFill>
                <a:effectLst/>
                <a:latin typeface="Consolas" panose="020B0609020204030204" pitchFamily="49" charset="0"/>
                <a:cs typeface="Consolas" panose="020B0609020204030204" pitchFamily="49" charset="0"/>
              </a:rPr>
              <a:t>id</a:t>
            </a:r>
            <a:r>
              <a:rPr lang="en-GB" sz="1300" dirty="0">
                <a:solidFill>
                  <a:srgbClr val="080808"/>
                </a:solidFill>
                <a:effectLst/>
                <a:latin typeface="Consolas" panose="020B0609020204030204" pitchFamily="49" charset="0"/>
                <a:cs typeface="Consolas" panose="020B0609020204030204" pitchFamily="49" charset="0"/>
              </a:rPr>
              <a:t>(fruits)</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67D17"/>
                </a:solidFill>
                <a:effectLst/>
                <a:latin typeface="Consolas" panose="020B0609020204030204" pitchFamily="49" charset="0"/>
                <a:cs typeface="Consolas" panose="020B0609020204030204" pitchFamily="49" charset="0"/>
              </a:rPr>
              <a:t>"</a:t>
            </a:r>
            <a:r>
              <a:rPr lang="en-GB" sz="1300" dirty="0">
                <a:solidFill>
                  <a:srgbClr val="080808"/>
                </a:solidFill>
                <a:effectLst/>
                <a:latin typeface="Consolas" panose="020B0609020204030204" pitchFamily="49" charset="0"/>
                <a:cs typeface="Consolas" panose="020B0609020204030204" pitchFamily="49" charset="0"/>
              </a:rPr>
              <a:t>)</a:t>
            </a:r>
            <a:br>
              <a:rPr lang="en-GB" sz="1300" dirty="0">
                <a:solidFill>
                  <a:srgbClr val="080808"/>
                </a:solidFill>
                <a:effectLst/>
                <a:latin typeface="Consolas" panose="020B0609020204030204" pitchFamily="49" charset="0"/>
                <a:cs typeface="Consolas" panose="020B0609020204030204" pitchFamily="49" charset="0"/>
              </a:rPr>
            </a:br>
            <a:br>
              <a:rPr lang="en-GB" sz="1300" dirty="0">
                <a:solidFill>
                  <a:srgbClr val="080808"/>
                </a:solidFill>
                <a:effectLst/>
                <a:latin typeface="Consolas" panose="020B0609020204030204" pitchFamily="49" charset="0"/>
                <a:cs typeface="Consolas" panose="020B0609020204030204" pitchFamily="49" charset="0"/>
              </a:rPr>
            </a:br>
            <a:r>
              <a:rPr lang="en-GB" sz="1300" i="1" dirty="0">
                <a:solidFill>
                  <a:srgbClr val="8C8C8C"/>
                </a:solidFill>
                <a:effectLst/>
                <a:latin typeface="Consolas" panose="020B0609020204030204" pitchFamily="49" charset="0"/>
                <a:cs typeface="Consolas" panose="020B0609020204030204" pitchFamily="49" charset="0"/>
              </a:rPr>
              <a:t># Modifying the list in-place</a:t>
            </a:r>
            <a:br>
              <a:rPr lang="en-GB" sz="1300" i="1" dirty="0">
                <a:solidFill>
                  <a:srgbClr val="8C8C8C"/>
                </a:solidFill>
                <a:effectLst/>
                <a:latin typeface="Consolas" panose="020B0609020204030204" pitchFamily="49" charset="0"/>
                <a:cs typeface="Consolas" panose="020B0609020204030204" pitchFamily="49" charset="0"/>
              </a:rPr>
            </a:br>
            <a:r>
              <a:rPr lang="en-GB" sz="1300" dirty="0" err="1">
                <a:solidFill>
                  <a:srgbClr val="080808"/>
                </a:solidFill>
                <a:effectLst/>
                <a:latin typeface="Consolas" panose="020B0609020204030204" pitchFamily="49" charset="0"/>
                <a:cs typeface="Consolas" panose="020B0609020204030204" pitchFamily="49" charset="0"/>
              </a:rPr>
              <a:t>fruits.append</a:t>
            </a:r>
            <a:r>
              <a:rPr lang="en-GB" sz="1300" dirty="0">
                <a:solidFill>
                  <a:srgbClr val="080808"/>
                </a:solidFill>
                <a:effectLst/>
                <a:latin typeface="Consolas" panose="020B0609020204030204" pitchFamily="49" charset="0"/>
                <a:cs typeface="Consolas" panose="020B0609020204030204" pitchFamily="49" charset="0"/>
              </a:rPr>
              <a:t>(</a:t>
            </a:r>
            <a:r>
              <a:rPr lang="en-GB" sz="1300" dirty="0">
                <a:solidFill>
                  <a:srgbClr val="067D17"/>
                </a:solidFill>
                <a:effectLst/>
                <a:latin typeface="Consolas" panose="020B0609020204030204" pitchFamily="49" charset="0"/>
                <a:cs typeface="Consolas" panose="020B0609020204030204" pitchFamily="49" charset="0"/>
              </a:rPr>
              <a:t>"date"</a:t>
            </a:r>
            <a:r>
              <a:rPr lang="en-GB" sz="1300" dirty="0">
                <a:solidFill>
                  <a:srgbClr val="080808"/>
                </a:solidFill>
                <a:effectLst/>
                <a:latin typeface="Consolas" panose="020B0609020204030204" pitchFamily="49" charset="0"/>
                <a:cs typeface="Consolas" panose="020B0609020204030204" pitchFamily="49" charset="0"/>
              </a:rPr>
              <a:t>)</a:t>
            </a:r>
            <a:br>
              <a:rPr lang="en-GB" sz="1300" dirty="0">
                <a:solidFill>
                  <a:srgbClr val="080808"/>
                </a:solidFill>
                <a:effectLst/>
                <a:latin typeface="Consolas" panose="020B0609020204030204" pitchFamily="49" charset="0"/>
                <a:cs typeface="Consolas" panose="020B0609020204030204" pitchFamily="49" charset="0"/>
              </a:rPr>
            </a:br>
            <a:r>
              <a:rPr lang="en-GB" sz="1300" dirty="0">
                <a:solidFill>
                  <a:srgbClr val="000080"/>
                </a:solidFill>
                <a:effectLst/>
                <a:latin typeface="Consolas" panose="020B0609020204030204" pitchFamily="49" charset="0"/>
                <a:cs typeface="Consolas" panose="020B0609020204030204" pitchFamily="49" charset="0"/>
              </a:rPr>
              <a:t>print</a:t>
            </a:r>
            <a:r>
              <a:rPr lang="en-GB" sz="1300" dirty="0">
                <a:solidFill>
                  <a:srgbClr val="080808"/>
                </a:solidFill>
                <a:effectLst/>
                <a:latin typeface="Consolas" panose="020B0609020204030204" pitchFamily="49" charset="0"/>
                <a:cs typeface="Consolas" panose="020B0609020204030204" pitchFamily="49" charset="0"/>
              </a:rPr>
              <a:t>(</a:t>
            </a:r>
            <a:r>
              <a:rPr lang="en-GB" sz="1300" dirty="0" err="1">
                <a:solidFill>
                  <a:srgbClr val="067D17"/>
                </a:solidFill>
                <a:effectLst/>
                <a:latin typeface="Consolas" panose="020B0609020204030204" pitchFamily="49" charset="0"/>
                <a:cs typeface="Consolas" panose="020B0609020204030204" pitchFamily="49" charset="0"/>
              </a:rPr>
              <a:t>f"Updated</a:t>
            </a:r>
            <a:r>
              <a:rPr lang="en-GB" sz="1300" dirty="0">
                <a:solidFill>
                  <a:srgbClr val="067D17"/>
                </a:solidFill>
                <a:effectLst/>
                <a:latin typeface="Consolas" panose="020B0609020204030204" pitchFamily="49" charset="0"/>
                <a:cs typeface="Consolas" panose="020B0609020204030204" pitchFamily="49" charset="0"/>
              </a:rPr>
              <a:t> fruits list: </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80808"/>
                </a:solidFill>
                <a:effectLst/>
                <a:latin typeface="Consolas" panose="020B0609020204030204" pitchFamily="49" charset="0"/>
                <a:cs typeface="Consolas" panose="020B0609020204030204" pitchFamily="49" charset="0"/>
              </a:rPr>
              <a:t>fruits</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67D17"/>
                </a:solidFill>
                <a:effectLst/>
                <a:latin typeface="Consolas" panose="020B0609020204030204" pitchFamily="49" charset="0"/>
                <a:cs typeface="Consolas" panose="020B0609020204030204" pitchFamily="49" charset="0"/>
              </a:rPr>
              <a:t>, at id: </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00080"/>
                </a:solidFill>
                <a:effectLst/>
                <a:latin typeface="Consolas" panose="020B0609020204030204" pitchFamily="49" charset="0"/>
                <a:cs typeface="Consolas" panose="020B0609020204030204" pitchFamily="49" charset="0"/>
              </a:rPr>
              <a:t>id</a:t>
            </a:r>
            <a:r>
              <a:rPr lang="en-GB" sz="1300" dirty="0">
                <a:solidFill>
                  <a:srgbClr val="080808"/>
                </a:solidFill>
                <a:effectLst/>
                <a:latin typeface="Consolas" panose="020B0609020204030204" pitchFamily="49" charset="0"/>
                <a:cs typeface="Consolas" panose="020B0609020204030204" pitchFamily="49" charset="0"/>
              </a:rPr>
              <a:t>(fruits)</a:t>
            </a:r>
            <a:r>
              <a:rPr lang="en-GB" sz="1300" dirty="0">
                <a:solidFill>
                  <a:srgbClr val="0037A6"/>
                </a:solidFill>
                <a:effectLst/>
                <a:latin typeface="Consolas" panose="020B0609020204030204" pitchFamily="49" charset="0"/>
                <a:cs typeface="Consolas" panose="020B0609020204030204" pitchFamily="49" charset="0"/>
              </a:rPr>
              <a:t>}</a:t>
            </a:r>
            <a:r>
              <a:rPr lang="en-GB" sz="1300" dirty="0">
                <a:solidFill>
                  <a:srgbClr val="067D17"/>
                </a:solidFill>
                <a:effectLst/>
                <a:latin typeface="Consolas" panose="020B0609020204030204" pitchFamily="49" charset="0"/>
                <a:cs typeface="Consolas" panose="020B0609020204030204" pitchFamily="49" charset="0"/>
              </a:rPr>
              <a:t>"</a:t>
            </a:r>
            <a:r>
              <a:rPr lang="en-GB" sz="1300" dirty="0">
                <a:solidFill>
                  <a:srgbClr val="080808"/>
                </a:solidFill>
                <a:effectLst/>
                <a:latin typeface="Consolas" panose="020B0609020204030204" pitchFamily="49" charset="0"/>
                <a:cs typeface="Consolas" panose="020B0609020204030204" pitchFamily="49" charset="0"/>
              </a:rPr>
              <a:t>)</a:t>
            </a:r>
          </a:p>
        </p:txBody>
      </p:sp>
      <p:sp>
        <p:nvSpPr>
          <p:cNvPr id="8" name="Text Placeholder 7">
            <a:extLst>
              <a:ext uri="{FF2B5EF4-FFF2-40B4-BE49-F238E27FC236}">
                <a16:creationId xmlns:a16="http://schemas.microsoft.com/office/drawing/2014/main" id="{DB5C7F34-5601-4EFD-6CE6-DB3DB44C550A}"/>
              </a:ext>
            </a:extLst>
          </p:cNvPr>
          <p:cNvSpPr>
            <a:spLocks noGrp="1"/>
          </p:cNvSpPr>
          <p:nvPr>
            <p:ph type="body" sz="quarter" idx="3"/>
          </p:nvPr>
        </p:nvSpPr>
        <p:spPr/>
        <p:txBody>
          <a:bodyPr/>
          <a:lstStyle/>
          <a:p>
            <a:r>
              <a:rPr lang="en-GB" dirty="0"/>
              <a:t>Immutable</a:t>
            </a:r>
          </a:p>
        </p:txBody>
      </p:sp>
      <p:sp>
        <p:nvSpPr>
          <p:cNvPr id="9" name="Content Placeholder 8">
            <a:extLst>
              <a:ext uri="{FF2B5EF4-FFF2-40B4-BE49-F238E27FC236}">
                <a16:creationId xmlns:a16="http://schemas.microsoft.com/office/drawing/2014/main" id="{6BCAA145-9168-F29E-6A94-D99E3BDDB5FC}"/>
              </a:ext>
            </a:extLst>
          </p:cNvPr>
          <p:cNvSpPr>
            <a:spLocks noGrp="1"/>
          </p:cNvSpPr>
          <p:nvPr>
            <p:ph sz="quarter" idx="4"/>
          </p:nvPr>
        </p:nvSpPr>
        <p:spPr>
          <a:xfrm>
            <a:off x="6172200" y="2505075"/>
            <a:ext cx="5183188" cy="2409825"/>
          </a:xfrm>
          <a:ln>
            <a:solidFill>
              <a:schemeClr val="accent3"/>
            </a:solidFill>
          </a:ln>
        </p:spPr>
        <p:txBody>
          <a:bodyPr>
            <a:normAutofit/>
          </a:bodyPr>
          <a:lstStyle/>
          <a:p>
            <a:pPr marL="0" indent="0">
              <a:buNone/>
            </a:pPr>
            <a:r>
              <a:rPr lang="en-GB" sz="1400" i="1" dirty="0">
                <a:solidFill>
                  <a:srgbClr val="8C8C8C"/>
                </a:solidFill>
                <a:effectLst/>
                <a:latin typeface="Consolas" panose="020B0609020204030204" pitchFamily="49" charset="0"/>
                <a:cs typeface="Consolas" panose="020B0609020204030204" pitchFamily="49" charset="0"/>
              </a:rPr>
              <a:t># Immutable object (str)</a:t>
            </a:r>
            <a:br>
              <a:rPr lang="en-GB" sz="1400" i="1" dirty="0">
                <a:solidFill>
                  <a:srgbClr val="8C8C8C"/>
                </a:solidFill>
                <a:effectLst/>
                <a:latin typeface="Consolas" panose="020B0609020204030204" pitchFamily="49" charset="0"/>
                <a:cs typeface="Consolas" panose="020B0609020204030204" pitchFamily="49" charset="0"/>
              </a:rPr>
            </a:br>
            <a:r>
              <a:rPr lang="en-GB" sz="1400" dirty="0">
                <a:solidFill>
                  <a:srgbClr val="080808"/>
                </a:solidFill>
                <a:effectLst/>
                <a:latin typeface="Consolas" panose="020B0609020204030204" pitchFamily="49" charset="0"/>
                <a:cs typeface="Consolas" panose="020B0609020204030204" pitchFamily="49" charset="0"/>
              </a:rPr>
              <a:t>name = </a:t>
            </a:r>
            <a:r>
              <a:rPr lang="en-GB" sz="1400" dirty="0">
                <a:solidFill>
                  <a:srgbClr val="067D17"/>
                </a:solidFill>
                <a:effectLst/>
                <a:latin typeface="Consolas" panose="020B0609020204030204" pitchFamily="49" charset="0"/>
                <a:cs typeface="Consolas" panose="020B0609020204030204" pitchFamily="49" charset="0"/>
              </a:rPr>
              <a:t>"Alice"</a:t>
            </a:r>
            <a:br>
              <a:rPr lang="en-GB" sz="1400" dirty="0">
                <a:solidFill>
                  <a:srgbClr val="067D17"/>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a:t>
            </a:r>
            <a:r>
              <a:rPr lang="en-GB" sz="1400" dirty="0" err="1">
                <a:solidFill>
                  <a:srgbClr val="067D17"/>
                </a:solidFill>
                <a:effectLst/>
                <a:latin typeface="Consolas" panose="020B0609020204030204" pitchFamily="49" charset="0"/>
                <a:cs typeface="Consolas" panose="020B0609020204030204" pitchFamily="49" charset="0"/>
              </a:rPr>
              <a:t>f"Original</a:t>
            </a:r>
            <a:r>
              <a:rPr lang="en-GB" sz="1400" dirty="0">
                <a:solidFill>
                  <a:srgbClr val="067D17"/>
                </a:solidFill>
                <a:effectLst/>
                <a:latin typeface="Consolas" panose="020B0609020204030204" pitchFamily="49" charset="0"/>
                <a:cs typeface="Consolas" panose="020B0609020204030204" pitchFamily="49" charset="0"/>
              </a:rPr>
              <a:t> name: </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id: </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00080"/>
                </a:solidFill>
                <a:effectLst/>
                <a:latin typeface="Consolas" panose="020B0609020204030204" pitchFamily="49" charset="0"/>
                <a:cs typeface="Consolas" panose="020B0609020204030204" pitchFamily="49" charset="0"/>
              </a:rPr>
              <a:t>id</a:t>
            </a:r>
            <a:r>
              <a:rPr lang="en-GB" sz="1400" dirty="0">
                <a:solidFill>
                  <a:srgbClr val="080808"/>
                </a:solidFill>
                <a:effectLst/>
                <a:latin typeface="Consolas" panose="020B0609020204030204" pitchFamily="49" charset="0"/>
                <a:cs typeface="Consolas" panose="020B0609020204030204" pitchFamily="49" charset="0"/>
              </a:rPr>
              <a:t>(name)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a:t>
            </a:r>
            <a:br>
              <a:rPr lang="en-GB" sz="1400" dirty="0">
                <a:solidFill>
                  <a:srgbClr val="080808"/>
                </a:solidFill>
                <a:effectLst/>
                <a:latin typeface="Consolas" panose="020B0609020204030204" pitchFamily="49" charset="0"/>
                <a:cs typeface="Consolas" panose="020B0609020204030204" pitchFamily="49" charset="0"/>
              </a:rPr>
            </a:br>
            <a:br>
              <a:rPr lang="en-GB" sz="1400" dirty="0">
                <a:solidFill>
                  <a:srgbClr val="080808"/>
                </a:solidFill>
                <a:effectLst/>
                <a:latin typeface="Consolas" panose="020B0609020204030204" pitchFamily="49" charset="0"/>
                <a:cs typeface="Consolas" panose="020B0609020204030204" pitchFamily="49" charset="0"/>
              </a:rPr>
            </a:br>
            <a:r>
              <a:rPr lang="en-GB" sz="1400" i="1" dirty="0">
                <a:solidFill>
                  <a:srgbClr val="8C8C8C"/>
                </a:solidFill>
                <a:effectLst/>
                <a:latin typeface="Consolas" panose="020B0609020204030204" pitchFamily="49" charset="0"/>
                <a:cs typeface="Consolas" panose="020B0609020204030204" pitchFamily="49" charset="0"/>
              </a:rPr>
              <a:t># Reassignment creates a new object</a:t>
            </a:r>
            <a:br>
              <a:rPr lang="en-GB" sz="1400" i="1" dirty="0">
                <a:solidFill>
                  <a:srgbClr val="8C8C8C"/>
                </a:solidFill>
                <a:effectLst/>
                <a:latin typeface="Consolas" panose="020B0609020204030204" pitchFamily="49" charset="0"/>
                <a:cs typeface="Consolas" panose="020B0609020204030204" pitchFamily="49" charset="0"/>
              </a:rPr>
            </a:br>
            <a:r>
              <a:rPr lang="en-GB" sz="1400" dirty="0">
                <a:solidFill>
                  <a:srgbClr val="080808"/>
                </a:solidFill>
                <a:effectLst/>
                <a:latin typeface="Consolas" panose="020B0609020204030204" pitchFamily="49" charset="0"/>
                <a:cs typeface="Consolas" panose="020B0609020204030204" pitchFamily="49" charset="0"/>
              </a:rPr>
              <a:t>name = </a:t>
            </a:r>
            <a:r>
              <a:rPr lang="en-GB" sz="1400" dirty="0">
                <a:solidFill>
                  <a:srgbClr val="067D17"/>
                </a:solidFill>
                <a:effectLst/>
                <a:latin typeface="Consolas" panose="020B0609020204030204" pitchFamily="49" charset="0"/>
                <a:cs typeface="Consolas" panose="020B0609020204030204" pitchFamily="49" charset="0"/>
              </a:rPr>
              <a:t>"Bob"</a:t>
            </a:r>
            <a:br>
              <a:rPr lang="en-GB" sz="1400" dirty="0">
                <a:solidFill>
                  <a:srgbClr val="067D17"/>
                </a:solidFill>
                <a:effectLst/>
                <a:latin typeface="Consolas" panose="020B0609020204030204" pitchFamily="49" charset="0"/>
                <a:cs typeface="Consolas" panose="020B0609020204030204" pitchFamily="49" charset="0"/>
              </a:rPr>
            </a:br>
            <a:r>
              <a:rPr lang="en-GB" sz="1400" dirty="0">
                <a:solidFill>
                  <a:srgbClr val="000080"/>
                </a:solidFill>
                <a:effectLst/>
                <a:latin typeface="Consolas" panose="020B0609020204030204" pitchFamily="49" charset="0"/>
                <a:cs typeface="Consolas" panose="020B0609020204030204" pitchFamily="49" charset="0"/>
              </a:rPr>
              <a:t>print</a:t>
            </a:r>
            <a:r>
              <a:rPr lang="en-GB" sz="1400" dirty="0">
                <a:solidFill>
                  <a:srgbClr val="080808"/>
                </a:solidFill>
                <a:effectLst/>
                <a:latin typeface="Consolas" panose="020B0609020204030204" pitchFamily="49" charset="0"/>
                <a:cs typeface="Consolas" panose="020B0609020204030204" pitchFamily="49" charset="0"/>
              </a:rPr>
              <a:t>(</a:t>
            </a:r>
            <a:r>
              <a:rPr lang="en-GB" sz="1400" dirty="0" err="1">
                <a:solidFill>
                  <a:srgbClr val="067D17"/>
                </a:solidFill>
                <a:effectLst/>
                <a:latin typeface="Consolas" panose="020B0609020204030204" pitchFamily="49" charset="0"/>
                <a:cs typeface="Consolas" panose="020B0609020204030204" pitchFamily="49" charset="0"/>
              </a:rPr>
              <a:t>f"Updated</a:t>
            </a:r>
            <a:r>
              <a:rPr lang="en-GB" sz="1400" dirty="0">
                <a:solidFill>
                  <a:srgbClr val="067D17"/>
                </a:solidFill>
                <a:effectLst/>
                <a:latin typeface="Consolas" panose="020B0609020204030204" pitchFamily="49" charset="0"/>
                <a:cs typeface="Consolas" panose="020B0609020204030204" pitchFamily="49" charset="0"/>
              </a:rPr>
              <a:t> name: </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 at id: </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00080"/>
                </a:solidFill>
                <a:effectLst/>
                <a:latin typeface="Consolas" panose="020B0609020204030204" pitchFamily="49" charset="0"/>
                <a:cs typeface="Consolas" panose="020B0609020204030204" pitchFamily="49" charset="0"/>
              </a:rPr>
              <a:t>id</a:t>
            </a:r>
            <a:r>
              <a:rPr lang="en-GB" sz="1400" dirty="0">
                <a:solidFill>
                  <a:srgbClr val="080808"/>
                </a:solidFill>
                <a:effectLst/>
                <a:latin typeface="Consolas" panose="020B0609020204030204" pitchFamily="49" charset="0"/>
                <a:cs typeface="Consolas" panose="020B0609020204030204" pitchFamily="49" charset="0"/>
              </a:rPr>
              <a:t>(name)</a:t>
            </a:r>
            <a:r>
              <a:rPr lang="en-GB" sz="1400" dirty="0">
                <a:solidFill>
                  <a:srgbClr val="0037A6"/>
                </a:solidFill>
                <a:effectLst/>
                <a:latin typeface="Consolas" panose="020B0609020204030204" pitchFamily="49" charset="0"/>
                <a:cs typeface="Consolas" panose="020B0609020204030204" pitchFamily="49" charset="0"/>
              </a:rPr>
              <a:t>}</a:t>
            </a:r>
            <a:r>
              <a:rPr lang="en-GB" sz="1400" dirty="0">
                <a:solidFill>
                  <a:srgbClr val="067D17"/>
                </a:solidFill>
                <a:effectLst/>
                <a:latin typeface="Consolas" panose="020B0609020204030204" pitchFamily="49" charset="0"/>
                <a:cs typeface="Consolas" panose="020B0609020204030204" pitchFamily="49" charset="0"/>
              </a:rPr>
              <a:t>"</a:t>
            </a:r>
            <a:r>
              <a:rPr lang="en-GB" sz="1400" dirty="0">
                <a:solidFill>
                  <a:srgbClr val="080808"/>
                </a:solidFill>
                <a:effectLst/>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F917AE3-A496-2CED-6F35-3565B485B384}"/>
              </a:ext>
            </a:extLst>
          </p:cNvPr>
          <p:cNvSpPr>
            <a:spLocks noGrp="1"/>
          </p:cNvSpPr>
          <p:nvPr>
            <p:ph type="sldNum" sz="quarter" idx="12"/>
          </p:nvPr>
        </p:nvSpPr>
        <p:spPr/>
        <p:txBody>
          <a:bodyPr/>
          <a:lstStyle/>
          <a:p>
            <a:fld id="{1AE971F0-0CD2-4C47-8087-EBCE9716EA84}" type="slidenum">
              <a:rPr lang="en-GB" smtClean="0"/>
              <a:pPr/>
              <a:t>32</a:t>
            </a:fld>
            <a:endParaRPr lang="en-GB" dirty="0"/>
          </a:p>
        </p:txBody>
      </p:sp>
      <p:sp>
        <p:nvSpPr>
          <p:cNvPr id="10" name="TextBox 9">
            <a:extLst>
              <a:ext uri="{FF2B5EF4-FFF2-40B4-BE49-F238E27FC236}">
                <a16:creationId xmlns:a16="http://schemas.microsoft.com/office/drawing/2014/main" id="{9E47F15A-1171-BE13-21DC-5406DC801AAD}"/>
              </a:ext>
            </a:extLst>
          </p:cNvPr>
          <p:cNvSpPr txBox="1"/>
          <p:nvPr/>
        </p:nvSpPr>
        <p:spPr>
          <a:xfrm>
            <a:off x="6172200" y="5005243"/>
            <a:ext cx="5794375" cy="646331"/>
          </a:xfrm>
          <a:prstGeom prst="rect">
            <a:avLst/>
          </a:prstGeom>
          <a:noFill/>
          <a:ln>
            <a:solidFill>
              <a:schemeClr val="accent4"/>
            </a:solidFill>
          </a:ln>
        </p:spPr>
        <p:txBody>
          <a:bodyPr wrap="square" rtlCol="0">
            <a:spAutoFit/>
          </a:bodyPr>
          <a:lstStyle/>
          <a:p>
            <a:r>
              <a:rPr lang="en-GB" dirty="0">
                <a:latin typeface="Consolas" panose="020B0609020204030204" pitchFamily="49" charset="0"/>
                <a:cs typeface="Consolas" panose="020B0609020204030204" pitchFamily="49" charset="0"/>
              </a:rPr>
              <a:t>Original name: Alice, at id: 4507752560</a:t>
            </a:r>
          </a:p>
          <a:p>
            <a:r>
              <a:rPr lang="en-GB" dirty="0">
                <a:latin typeface="Consolas" panose="020B0609020204030204" pitchFamily="49" charset="0"/>
                <a:cs typeface="Consolas" panose="020B0609020204030204" pitchFamily="49" charset="0"/>
              </a:rPr>
              <a:t>Updated name: Bob, at id: 4507752752</a:t>
            </a:r>
          </a:p>
        </p:txBody>
      </p:sp>
      <p:sp>
        <p:nvSpPr>
          <p:cNvPr id="11" name="TextBox 10">
            <a:extLst>
              <a:ext uri="{FF2B5EF4-FFF2-40B4-BE49-F238E27FC236}">
                <a16:creationId xmlns:a16="http://schemas.microsoft.com/office/drawing/2014/main" id="{E03EC34E-7DA0-77E8-3559-9783834E51B0}"/>
              </a:ext>
            </a:extLst>
          </p:cNvPr>
          <p:cNvSpPr txBox="1"/>
          <p:nvPr/>
        </p:nvSpPr>
        <p:spPr>
          <a:xfrm>
            <a:off x="203200" y="5005243"/>
            <a:ext cx="5794374" cy="1200329"/>
          </a:xfrm>
          <a:prstGeom prst="rect">
            <a:avLst/>
          </a:prstGeom>
          <a:noFill/>
          <a:ln>
            <a:solidFill>
              <a:schemeClr val="accent4"/>
            </a:solidFill>
          </a:ln>
        </p:spPr>
        <p:txBody>
          <a:bodyPr wrap="square" rtlCol="0">
            <a:spAutoFit/>
          </a:bodyPr>
          <a:lstStyle/>
          <a:p>
            <a:r>
              <a:rPr lang="en-GB" dirty="0">
                <a:latin typeface="Consolas" panose="020B0609020204030204" pitchFamily="49" charset="0"/>
                <a:cs typeface="Consolas" panose="020B0609020204030204" pitchFamily="49" charset="0"/>
              </a:rPr>
              <a:t>Original fruits list: ['apple', 'banana', 'cherry'], at id: 4507524928</a:t>
            </a:r>
          </a:p>
          <a:p>
            <a:r>
              <a:rPr lang="en-GB" dirty="0">
                <a:latin typeface="Consolas" panose="020B0609020204030204" pitchFamily="49" charset="0"/>
                <a:cs typeface="Consolas" panose="020B0609020204030204" pitchFamily="49" charset="0"/>
              </a:rPr>
              <a:t>Updated fruits list: ['apple', 'banana', 'cherry', 'date'], at id: 4507524928</a:t>
            </a:r>
          </a:p>
        </p:txBody>
      </p:sp>
    </p:spTree>
    <p:extLst>
      <p:ext uri="{BB962C8B-B14F-4D97-AF65-F5344CB8AC3E}">
        <p14:creationId xmlns:p14="http://schemas.microsoft.com/office/powerpoint/2010/main" val="139003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FDA2-E54B-6A2A-3AC5-97B91E938955}"/>
              </a:ext>
            </a:extLst>
          </p:cNvPr>
          <p:cNvSpPr>
            <a:spLocks noGrp="1"/>
          </p:cNvSpPr>
          <p:nvPr>
            <p:ph type="title"/>
          </p:nvPr>
        </p:nvSpPr>
        <p:spPr/>
        <p:txBody>
          <a:bodyPr/>
          <a:lstStyle/>
          <a:p>
            <a:r>
              <a:rPr lang="en-GB" dirty="0"/>
              <a:t>Common Immutable Data Types</a:t>
            </a:r>
          </a:p>
        </p:txBody>
      </p:sp>
      <p:sp>
        <p:nvSpPr>
          <p:cNvPr id="8" name="Content Placeholder 7">
            <a:extLst>
              <a:ext uri="{FF2B5EF4-FFF2-40B4-BE49-F238E27FC236}">
                <a16:creationId xmlns:a16="http://schemas.microsoft.com/office/drawing/2014/main" id="{DA8C8981-8367-A0FE-2E91-C37BAB91E2B9}"/>
              </a:ext>
            </a:extLst>
          </p:cNvPr>
          <p:cNvSpPr>
            <a:spLocks noGrp="1"/>
          </p:cNvSpPr>
          <p:nvPr>
            <p:ph idx="1"/>
          </p:nvPr>
        </p:nvSpPr>
        <p:spPr/>
        <p:txBody>
          <a:bodyPr/>
          <a:lstStyle/>
          <a:p>
            <a:pPr marR="0" lvl="0" rtl="0"/>
            <a:r>
              <a:rPr lang="en-GB" altLang="zh-CN" b="0" i="0" u="none" strike="noStrike" kern="100" baseline="0" dirty="0">
                <a:solidFill>
                  <a:srgbClr val="000000"/>
                </a:solidFill>
                <a:ea typeface="DengXian Light" panose="02010600030101010101" pitchFamily="2" charset="-122"/>
              </a:rPr>
              <a:t>int: Integer values.</a:t>
            </a:r>
          </a:p>
          <a:p>
            <a:pPr marR="0" lvl="0" rtl="0"/>
            <a:r>
              <a:rPr lang="en-GB" altLang="zh-CN" b="0" i="0" u="none" strike="noStrike" kern="100" baseline="0" dirty="0">
                <a:solidFill>
                  <a:srgbClr val="000000"/>
                </a:solidFill>
                <a:ea typeface="DengXian Light" panose="02010600030101010101" pitchFamily="2" charset="-122"/>
              </a:rPr>
              <a:t>float: Floating-point numbers.</a:t>
            </a:r>
          </a:p>
          <a:p>
            <a:pPr marR="0" lvl="0" rtl="0"/>
            <a:r>
              <a:rPr lang="en-GB" altLang="zh-CN" b="0" i="0" u="none" strike="noStrike" kern="100" baseline="0" dirty="0">
                <a:solidFill>
                  <a:srgbClr val="000000"/>
                </a:solidFill>
                <a:ea typeface="DengXian Light" panose="02010600030101010101" pitchFamily="2" charset="-122"/>
              </a:rPr>
              <a:t>str: Strings.</a:t>
            </a:r>
          </a:p>
          <a:p>
            <a:pPr marR="0" lvl="0" rtl="0"/>
            <a:r>
              <a:rPr lang="en-GB" altLang="zh-CN" b="0" i="0" u="none" strike="noStrike" kern="100" baseline="0" dirty="0">
                <a:solidFill>
                  <a:srgbClr val="000000"/>
                </a:solidFill>
                <a:ea typeface="DengXian Light" panose="02010600030101010101" pitchFamily="2" charset="-122"/>
              </a:rPr>
              <a:t>tuple: Ordered collections of values.</a:t>
            </a:r>
          </a:p>
        </p:txBody>
      </p:sp>
      <p:sp>
        <p:nvSpPr>
          <p:cNvPr id="7" name="Slide Number Placeholder 6">
            <a:extLst>
              <a:ext uri="{FF2B5EF4-FFF2-40B4-BE49-F238E27FC236}">
                <a16:creationId xmlns:a16="http://schemas.microsoft.com/office/drawing/2014/main" id="{391C0C19-71B8-B30E-12B6-67A4BF5608B7}"/>
              </a:ext>
            </a:extLst>
          </p:cNvPr>
          <p:cNvSpPr>
            <a:spLocks noGrp="1"/>
          </p:cNvSpPr>
          <p:nvPr>
            <p:ph type="sldNum" sz="quarter" idx="12"/>
          </p:nvPr>
        </p:nvSpPr>
        <p:spPr/>
        <p:txBody>
          <a:bodyPr/>
          <a:lstStyle/>
          <a:p>
            <a:fld id="{1AE971F0-0CD2-4C47-8087-EBCE9716EA84}" type="slidenum">
              <a:rPr lang="en-GB" smtClean="0"/>
              <a:t>33</a:t>
            </a:fld>
            <a:endParaRPr lang="en-GB"/>
          </a:p>
        </p:txBody>
      </p:sp>
    </p:spTree>
    <p:extLst>
      <p:ext uri="{BB962C8B-B14F-4D97-AF65-F5344CB8AC3E}">
        <p14:creationId xmlns:p14="http://schemas.microsoft.com/office/powerpoint/2010/main" val="1924119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CD30-8C93-3477-171E-217E9ABBFBF6}"/>
              </a:ext>
            </a:extLst>
          </p:cNvPr>
          <p:cNvSpPr>
            <a:spLocks noGrp="1"/>
          </p:cNvSpPr>
          <p:nvPr>
            <p:ph type="title"/>
          </p:nvPr>
        </p:nvSpPr>
        <p:spPr/>
        <p:txBody>
          <a:bodyPr/>
          <a:lstStyle/>
          <a:p>
            <a:r>
              <a:rPr lang="en-GB" dirty="0"/>
              <a:t>Common Mutable Data Types</a:t>
            </a:r>
          </a:p>
        </p:txBody>
      </p:sp>
      <p:sp>
        <p:nvSpPr>
          <p:cNvPr id="3" name="Content Placeholder 2">
            <a:extLst>
              <a:ext uri="{FF2B5EF4-FFF2-40B4-BE49-F238E27FC236}">
                <a16:creationId xmlns:a16="http://schemas.microsoft.com/office/drawing/2014/main" id="{9176AEC1-3715-0DD9-5A21-FCB7891542AC}"/>
              </a:ext>
            </a:extLst>
          </p:cNvPr>
          <p:cNvSpPr>
            <a:spLocks noGrp="1"/>
          </p:cNvSpPr>
          <p:nvPr>
            <p:ph idx="1"/>
          </p:nvPr>
        </p:nvSpPr>
        <p:spPr/>
        <p:txBody>
          <a:bodyPr/>
          <a:lstStyle/>
          <a:p>
            <a:pPr marR="0" lvl="0" rtl="0"/>
            <a:r>
              <a:rPr lang="en-GB" altLang="zh-CN" b="0" i="0" u="none" strike="noStrike" kern="100" baseline="0" dirty="0">
                <a:solidFill>
                  <a:srgbClr val="000000"/>
                </a:solidFill>
                <a:ea typeface="DengXian Light" panose="02010600030101010101" pitchFamily="2" charset="-122"/>
              </a:rPr>
              <a:t>list: Ordered collections of values that can be modified.</a:t>
            </a:r>
          </a:p>
          <a:p>
            <a:pPr marR="0" lvl="0" rtl="0"/>
            <a:r>
              <a:rPr lang="en-GB" altLang="zh-CN" b="0" i="0" u="none" strike="noStrike" kern="100" baseline="0" dirty="0" err="1">
                <a:solidFill>
                  <a:srgbClr val="000000"/>
                </a:solidFill>
                <a:ea typeface="DengXian Light" panose="02010600030101010101" pitchFamily="2" charset="-122"/>
              </a:rPr>
              <a:t>dict</a:t>
            </a:r>
            <a:r>
              <a:rPr lang="en-GB" altLang="zh-CN" b="0" i="0" u="none" strike="noStrike" kern="100" baseline="0" dirty="0">
                <a:solidFill>
                  <a:srgbClr val="000000"/>
                </a:solidFill>
                <a:ea typeface="DengXian Light" panose="02010600030101010101" pitchFamily="2" charset="-122"/>
              </a:rPr>
              <a:t>: Key-value pairs that can be added, modified, or removed.</a:t>
            </a:r>
          </a:p>
          <a:p>
            <a:pPr marR="0" lvl="0" rtl="0"/>
            <a:r>
              <a:rPr lang="en-GB" altLang="zh-CN" b="0" i="0" u="none" strike="noStrike" kern="100" baseline="0" dirty="0">
                <a:solidFill>
                  <a:srgbClr val="000000"/>
                </a:solidFill>
                <a:ea typeface="DengXian Light" panose="02010600030101010101" pitchFamily="2" charset="-122"/>
              </a:rPr>
              <a:t>set: Unordered collections of unique elements, which can be modified.</a:t>
            </a:r>
          </a:p>
        </p:txBody>
      </p:sp>
      <p:sp>
        <p:nvSpPr>
          <p:cNvPr id="4" name="Slide Number Placeholder 3">
            <a:extLst>
              <a:ext uri="{FF2B5EF4-FFF2-40B4-BE49-F238E27FC236}">
                <a16:creationId xmlns:a16="http://schemas.microsoft.com/office/drawing/2014/main" id="{A3C7A84C-1FC8-9671-0B71-416E171E943D}"/>
              </a:ext>
            </a:extLst>
          </p:cNvPr>
          <p:cNvSpPr>
            <a:spLocks noGrp="1"/>
          </p:cNvSpPr>
          <p:nvPr>
            <p:ph type="sldNum" sz="quarter" idx="12"/>
          </p:nvPr>
        </p:nvSpPr>
        <p:spPr/>
        <p:txBody>
          <a:bodyPr/>
          <a:lstStyle/>
          <a:p>
            <a:fld id="{1AE971F0-0CD2-4C47-8087-EBCE9716EA84}" type="slidenum">
              <a:rPr lang="en-GB" smtClean="0"/>
              <a:pPr/>
              <a:t>34</a:t>
            </a:fld>
            <a:endParaRPr lang="en-GB" dirty="0"/>
          </a:p>
        </p:txBody>
      </p:sp>
    </p:spTree>
    <p:extLst>
      <p:ext uri="{BB962C8B-B14F-4D97-AF65-F5344CB8AC3E}">
        <p14:creationId xmlns:p14="http://schemas.microsoft.com/office/powerpoint/2010/main" val="1923402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60BF3-E3FA-5EBB-7B84-198E382B4444}"/>
              </a:ext>
            </a:extLst>
          </p:cNvPr>
          <p:cNvSpPr>
            <a:spLocks noGrp="1"/>
          </p:cNvSpPr>
          <p:nvPr>
            <p:ph type="title"/>
          </p:nvPr>
        </p:nvSpPr>
        <p:spPr/>
        <p:txBody>
          <a:bodyPr/>
          <a:lstStyle/>
          <a:p>
            <a:r>
              <a:rPr lang="en-GB" dirty="0"/>
              <a:t>In-Place Changes</a:t>
            </a:r>
          </a:p>
        </p:txBody>
      </p:sp>
      <p:sp>
        <p:nvSpPr>
          <p:cNvPr id="3" name="Content Placeholder 2">
            <a:extLst>
              <a:ext uri="{FF2B5EF4-FFF2-40B4-BE49-F238E27FC236}">
                <a16:creationId xmlns:a16="http://schemas.microsoft.com/office/drawing/2014/main" id="{7D0D935C-F8CD-40EC-E391-A512FC89BD9B}"/>
              </a:ext>
            </a:extLst>
          </p:cNvPr>
          <p:cNvSpPr>
            <a:spLocks noGrp="1"/>
          </p:cNvSpPr>
          <p:nvPr>
            <p:ph idx="1"/>
          </p:nvPr>
        </p:nvSpPr>
        <p:spPr/>
        <p:txBody>
          <a:bodyPr/>
          <a:lstStyle/>
          <a:p>
            <a:pPr marR="0" lvl="0" rtl="0"/>
            <a:r>
              <a:rPr lang="en-GB" altLang="zh-CN" b="0" i="0" u="none" strike="noStrike" kern="100" baseline="0" dirty="0">
                <a:solidFill>
                  <a:srgbClr val="000000"/>
                </a:solidFill>
                <a:ea typeface="DengXian Light" panose="02010600030101010101" pitchFamily="2" charset="-122"/>
              </a:rPr>
              <a:t>Mutable objects allow modifications directly and affect the original object.</a:t>
            </a:r>
          </a:p>
          <a:p>
            <a:pPr marR="0" lvl="0" rtl="0"/>
            <a:r>
              <a:rPr lang="en-GB" altLang="zh-CN" b="0" i="0" u="none" strike="noStrike" kern="100" baseline="0" dirty="0">
                <a:solidFill>
                  <a:srgbClr val="000000"/>
                </a:solidFill>
                <a:ea typeface="DengXian Light" panose="02010600030101010101" pitchFamily="2" charset="-122"/>
              </a:rPr>
              <a:t>May consume more memory due to changes.</a:t>
            </a:r>
          </a:p>
          <a:p>
            <a:pPr marR="0" lvl="0" rtl="0"/>
            <a:r>
              <a:rPr lang="en-GB" altLang="zh-CN" b="0" i="0" u="none" strike="noStrike" kern="100" baseline="0" dirty="0">
                <a:solidFill>
                  <a:srgbClr val="000000"/>
                </a:solidFill>
                <a:ea typeface="DengXian Light" panose="02010600030101010101" pitchFamily="2" charset="-122"/>
              </a:rPr>
              <a:t>Immutable objects guarantee data consistency:</a:t>
            </a:r>
          </a:p>
          <a:p>
            <a:pPr marR="0" lvl="1" rtl="0"/>
            <a:r>
              <a:rPr lang="en-GB" altLang="zh-CN" b="0" i="0" u="none" strike="noStrike" kern="100" baseline="0" dirty="0">
                <a:solidFill>
                  <a:srgbClr val="000000"/>
                </a:solidFill>
                <a:ea typeface="DengXian Light" panose="02010600030101010101" pitchFamily="2" charset="-122"/>
              </a:rPr>
              <a:t>New objects are created when modified.</a:t>
            </a:r>
          </a:p>
          <a:p>
            <a:pPr marR="0" lvl="1" rtl="0"/>
            <a:r>
              <a:rPr lang="en-GB" altLang="zh-CN" b="0" i="0" u="none" strike="noStrike" kern="100" baseline="0" dirty="0">
                <a:solidFill>
                  <a:srgbClr val="000000"/>
                </a:solidFill>
                <a:ea typeface="DengXian Light" panose="02010600030101010101" pitchFamily="2" charset="-122"/>
              </a:rPr>
              <a:t>Time efficiency due to reduced change operations.</a:t>
            </a:r>
          </a:p>
        </p:txBody>
      </p:sp>
      <p:sp>
        <p:nvSpPr>
          <p:cNvPr id="4" name="Slide Number Placeholder 3">
            <a:extLst>
              <a:ext uri="{FF2B5EF4-FFF2-40B4-BE49-F238E27FC236}">
                <a16:creationId xmlns:a16="http://schemas.microsoft.com/office/drawing/2014/main" id="{EE4403FC-8EC4-F81D-CD79-CAF8BF8B5351}"/>
              </a:ext>
            </a:extLst>
          </p:cNvPr>
          <p:cNvSpPr>
            <a:spLocks noGrp="1"/>
          </p:cNvSpPr>
          <p:nvPr>
            <p:ph type="sldNum" sz="quarter" idx="12"/>
          </p:nvPr>
        </p:nvSpPr>
        <p:spPr/>
        <p:txBody>
          <a:bodyPr/>
          <a:lstStyle/>
          <a:p>
            <a:fld id="{1AE971F0-0CD2-4C47-8087-EBCE9716EA84}" type="slidenum">
              <a:rPr lang="en-GB" smtClean="0"/>
              <a:pPr/>
              <a:t>35</a:t>
            </a:fld>
            <a:endParaRPr lang="en-GB" dirty="0"/>
          </a:p>
        </p:txBody>
      </p:sp>
    </p:spTree>
    <p:extLst>
      <p:ext uri="{BB962C8B-B14F-4D97-AF65-F5344CB8AC3E}">
        <p14:creationId xmlns:p14="http://schemas.microsoft.com/office/powerpoint/2010/main" val="3451299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967B-4288-86B8-D1AC-BC808EC8ECD0}"/>
              </a:ext>
            </a:extLst>
          </p:cNvPr>
          <p:cNvSpPr>
            <a:spLocks noGrp="1"/>
          </p:cNvSpPr>
          <p:nvPr>
            <p:ph type="title"/>
          </p:nvPr>
        </p:nvSpPr>
        <p:spPr/>
        <p:txBody>
          <a:bodyPr/>
          <a:lstStyle/>
          <a:p>
            <a:r>
              <a:rPr lang="en-GB" dirty="0"/>
              <a:t>Implications of Mutability</a:t>
            </a:r>
          </a:p>
        </p:txBody>
      </p:sp>
      <p:sp>
        <p:nvSpPr>
          <p:cNvPr id="3" name="Content Placeholder 2">
            <a:extLst>
              <a:ext uri="{FF2B5EF4-FFF2-40B4-BE49-F238E27FC236}">
                <a16:creationId xmlns:a16="http://schemas.microsoft.com/office/drawing/2014/main" id="{C959D531-C2C7-BB0F-1FA5-59E81BAEB948}"/>
              </a:ext>
            </a:extLst>
          </p:cNvPr>
          <p:cNvSpPr>
            <a:spLocks noGrp="1"/>
          </p:cNvSpPr>
          <p:nvPr>
            <p:ph idx="1"/>
          </p:nvPr>
        </p:nvSpPr>
        <p:spPr/>
        <p:txBody>
          <a:bodyPr>
            <a:normAutofit fontScale="70000" lnSpcReduction="20000"/>
          </a:bodyPr>
          <a:lstStyle/>
          <a:p>
            <a:pPr algn="l">
              <a:buFont typeface="+mj-lt"/>
              <a:buAutoNum type="arabicPeriod"/>
            </a:pPr>
            <a:r>
              <a:rPr lang="en-GB" b="1" i="0" dirty="0">
                <a:solidFill>
                  <a:srgbClr val="374151"/>
                </a:solidFill>
                <a:effectLst/>
              </a:rPr>
              <a:t>Modification of Data</a:t>
            </a:r>
            <a:r>
              <a:rPr lang="en-GB" b="0" i="0" dirty="0">
                <a:solidFill>
                  <a:srgbClr val="374151"/>
                </a:solidFill>
                <a:effectLst/>
              </a:rPr>
              <a:t>: Mutable objects, such as lists and dictionaries, can be modified in place. This means that you can add, remove, or change elements within the object without creating a new object. For example, you can append an item to a list or update a value in a dictionary without allocating additional memory.</a:t>
            </a:r>
          </a:p>
          <a:p>
            <a:pPr algn="l">
              <a:buFont typeface="+mj-lt"/>
              <a:buAutoNum type="arabicPeriod"/>
            </a:pPr>
            <a:r>
              <a:rPr lang="en-GB" b="1" i="0" dirty="0">
                <a:solidFill>
                  <a:srgbClr val="374151"/>
                </a:solidFill>
                <a:effectLst/>
              </a:rPr>
              <a:t>Immutability for Safety</a:t>
            </a:r>
            <a:r>
              <a:rPr lang="en-GB" b="0" i="0" dirty="0">
                <a:solidFill>
                  <a:srgbClr val="374151"/>
                </a:solidFill>
                <a:effectLst/>
              </a:rPr>
              <a:t>: Immutable objects, such as strings and tuples, cannot be modified once created. This immutability provides safety and guarantees that the data remains unchanged, making them suitable for situations where data integrity is essential. However, in Python this is sometimes hidden as often a new variable is created with the same name but different memory location, for example int, string.</a:t>
            </a:r>
          </a:p>
        </p:txBody>
      </p:sp>
      <p:sp>
        <p:nvSpPr>
          <p:cNvPr id="4" name="Slide Number Placeholder 3">
            <a:extLst>
              <a:ext uri="{FF2B5EF4-FFF2-40B4-BE49-F238E27FC236}">
                <a16:creationId xmlns:a16="http://schemas.microsoft.com/office/drawing/2014/main" id="{2E9D8487-B312-2949-9019-EE02918B2865}"/>
              </a:ext>
            </a:extLst>
          </p:cNvPr>
          <p:cNvSpPr>
            <a:spLocks noGrp="1"/>
          </p:cNvSpPr>
          <p:nvPr>
            <p:ph type="sldNum" sz="quarter" idx="12"/>
          </p:nvPr>
        </p:nvSpPr>
        <p:spPr/>
        <p:txBody>
          <a:bodyPr/>
          <a:lstStyle/>
          <a:p>
            <a:fld id="{1AE971F0-0CD2-4C47-8087-EBCE9716EA84}" type="slidenum">
              <a:rPr lang="en-GB" smtClean="0"/>
              <a:pPr/>
              <a:t>36</a:t>
            </a:fld>
            <a:endParaRPr lang="en-GB" dirty="0"/>
          </a:p>
        </p:txBody>
      </p:sp>
    </p:spTree>
    <p:extLst>
      <p:ext uri="{BB962C8B-B14F-4D97-AF65-F5344CB8AC3E}">
        <p14:creationId xmlns:p14="http://schemas.microsoft.com/office/powerpoint/2010/main" val="1101765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F158-887C-791E-3EA1-553840A5C290}"/>
              </a:ext>
            </a:extLst>
          </p:cNvPr>
          <p:cNvSpPr>
            <a:spLocks noGrp="1"/>
          </p:cNvSpPr>
          <p:nvPr>
            <p:ph type="title"/>
          </p:nvPr>
        </p:nvSpPr>
        <p:spPr/>
        <p:txBody>
          <a:bodyPr/>
          <a:lstStyle/>
          <a:p>
            <a:r>
              <a:rPr lang="en-GB" dirty="0"/>
              <a:t>Memory Considerations</a:t>
            </a:r>
          </a:p>
        </p:txBody>
      </p:sp>
      <p:sp>
        <p:nvSpPr>
          <p:cNvPr id="3" name="Content Placeholder 2">
            <a:extLst>
              <a:ext uri="{FF2B5EF4-FFF2-40B4-BE49-F238E27FC236}">
                <a16:creationId xmlns:a16="http://schemas.microsoft.com/office/drawing/2014/main" id="{AC78175E-854E-FF2D-9C13-3F23CF9DDE4D}"/>
              </a:ext>
            </a:extLst>
          </p:cNvPr>
          <p:cNvSpPr>
            <a:spLocks noGrp="1"/>
          </p:cNvSpPr>
          <p:nvPr>
            <p:ph idx="1"/>
          </p:nvPr>
        </p:nvSpPr>
        <p:spPr/>
        <p:txBody>
          <a:bodyPr/>
          <a:lstStyle/>
          <a:p>
            <a:pPr marR="0" lvl="0" rtl="0"/>
            <a:r>
              <a:rPr lang="en-GB" altLang="zh-CN" b="0" i="0" u="none" strike="noStrike" kern="100" baseline="0" dirty="0">
                <a:solidFill>
                  <a:srgbClr val="000000"/>
                </a:solidFill>
                <a:ea typeface="DengXian Light" panose="02010600030101010101" pitchFamily="2" charset="-122"/>
              </a:rPr>
              <a:t>Mutability affects memory management.</a:t>
            </a:r>
          </a:p>
          <a:p>
            <a:pPr marR="0" lvl="0" rtl="0"/>
            <a:r>
              <a:rPr lang="en-GB" altLang="zh-CN" b="0" i="0" u="none" strike="noStrike" kern="100" baseline="0" dirty="0">
                <a:solidFill>
                  <a:srgbClr val="000000"/>
                </a:solidFill>
                <a:ea typeface="DengXian Light" panose="02010600030101010101" pitchFamily="2" charset="-122"/>
              </a:rPr>
              <a:t>Immutability avoids unexpected side effects.</a:t>
            </a:r>
          </a:p>
          <a:p>
            <a:pPr marR="0" lvl="0" rtl="0"/>
            <a:r>
              <a:rPr lang="en-GB" altLang="zh-CN" b="0" i="0" u="none" strike="noStrike" kern="100" baseline="0" dirty="0">
                <a:solidFill>
                  <a:srgbClr val="000000"/>
                </a:solidFill>
                <a:ea typeface="DengXian Light" panose="02010600030101010101" pitchFamily="2" charset="-122"/>
              </a:rPr>
              <a:t>Efficient handling of object copies in memory.</a:t>
            </a:r>
          </a:p>
          <a:p>
            <a:pPr marR="0" lvl="0" rtl="0"/>
            <a:r>
              <a:rPr lang="en-GB" altLang="zh-CN" b="0" i="0" u="none" strike="noStrike" kern="100" baseline="0" dirty="0">
                <a:solidFill>
                  <a:srgbClr val="000000"/>
                </a:solidFill>
                <a:ea typeface="DengXian Light" panose="02010600030101010101" pitchFamily="2" charset="-122"/>
              </a:rPr>
              <a:t>Choose wisely based on data stability and performance.</a:t>
            </a:r>
          </a:p>
        </p:txBody>
      </p:sp>
      <p:sp>
        <p:nvSpPr>
          <p:cNvPr id="4" name="Slide Number Placeholder 3">
            <a:extLst>
              <a:ext uri="{FF2B5EF4-FFF2-40B4-BE49-F238E27FC236}">
                <a16:creationId xmlns:a16="http://schemas.microsoft.com/office/drawing/2014/main" id="{F3A0BFDD-5842-C280-7E09-485268451BE3}"/>
              </a:ext>
            </a:extLst>
          </p:cNvPr>
          <p:cNvSpPr>
            <a:spLocks noGrp="1"/>
          </p:cNvSpPr>
          <p:nvPr>
            <p:ph type="sldNum" sz="quarter" idx="12"/>
          </p:nvPr>
        </p:nvSpPr>
        <p:spPr/>
        <p:txBody>
          <a:bodyPr/>
          <a:lstStyle/>
          <a:p>
            <a:fld id="{1AE971F0-0CD2-4C47-8087-EBCE9716EA84}" type="slidenum">
              <a:rPr lang="en-GB" smtClean="0"/>
              <a:pPr/>
              <a:t>37</a:t>
            </a:fld>
            <a:endParaRPr lang="en-GB" dirty="0"/>
          </a:p>
        </p:txBody>
      </p:sp>
    </p:spTree>
    <p:extLst>
      <p:ext uri="{BB962C8B-B14F-4D97-AF65-F5344CB8AC3E}">
        <p14:creationId xmlns:p14="http://schemas.microsoft.com/office/powerpoint/2010/main" val="1098150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C636D3-5BE9-F70F-36EB-9857D52DFEFE}"/>
              </a:ext>
            </a:extLst>
          </p:cNvPr>
          <p:cNvSpPr>
            <a:spLocks noGrp="1"/>
          </p:cNvSpPr>
          <p:nvPr>
            <p:ph type="title"/>
          </p:nvPr>
        </p:nvSpPr>
        <p:spPr/>
        <p:txBody>
          <a:bodyPr/>
          <a:lstStyle/>
          <a:p>
            <a:r>
              <a:rPr lang="en-GB" dirty="0"/>
              <a:t>True or False?</a:t>
            </a:r>
          </a:p>
        </p:txBody>
      </p:sp>
      <p:sp>
        <p:nvSpPr>
          <p:cNvPr id="4" name="Slide Number Placeholder 3">
            <a:extLst>
              <a:ext uri="{FF2B5EF4-FFF2-40B4-BE49-F238E27FC236}">
                <a16:creationId xmlns:a16="http://schemas.microsoft.com/office/drawing/2014/main" id="{D041BC56-E0AF-B3B9-283F-313C149AABD0}"/>
              </a:ext>
            </a:extLst>
          </p:cNvPr>
          <p:cNvSpPr>
            <a:spLocks noGrp="1"/>
          </p:cNvSpPr>
          <p:nvPr>
            <p:ph type="sldNum" sz="quarter" idx="12"/>
          </p:nvPr>
        </p:nvSpPr>
        <p:spPr/>
        <p:txBody>
          <a:bodyPr/>
          <a:lstStyle/>
          <a:p>
            <a:fld id="{1AE971F0-0CD2-4C47-8087-EBCE9716EA84}" type="slidenum">
              <a:rPr lang="en-GB" smtClean="0"/>
              <a:pPr/>
              <a:t>38</a:t>
            </a:fld>
            <a:endParaRPr lang="en-GB" dirty="0"/>
          </a:p>
        </p:txBody>
      </p:sp>
      <p:sp>
        <p:nvSpPr>
          <p:cNvPr id="6" name="Text Placeholder 5">
            <a:extLst>
              <a:ext uri="{FF2B5EF4-FFF2-40B4-BE49-F238E27FC236}">
                <a16:creationId xmlns:a16="http://schemas.microsoft.com/office/drawing/2014/main" id="{C0AFA3F5-16B4-F545-652A-4DCA0B787783}"/>
              </a:ext>
            </a:extLst>
          </p:cNvPr>
          <p:cNvSpPr>
            <a:spLocks noGrp="1"/>
          </p:cNvSpPr>
          <p:nvPr>
            <p:ph type="body" sz="quarter" idx="13"/>
          </p:nvPr>
        </p:nvSpPr>
        <p:spPr/>
        <p:txBody>
          <a:bodyPr/>
          <a:lstStyle/>
          <a:p>
            <a:pPr marL="0" indent="0">
              <a:buNone/>
            </a:pPr>
            <a:r>
              <a:rPr lang="en-GB" dirty="0"/>
              <a:t>Immutable objects in Python can be modified after they are created.</a:t>
            </a:r>
          </a:p>
        </p:txBody>
      </p:sp>
    </p:spTree>
    <p:extLst>
      <p:ext uri="{BB962C8B-B14F-4D97-AF65-F5344CB8AC3E}">
        <p14:creationId xmlns:p14="http://schemas.microsoft.com/office/powerpoint/2010/main" val="1282440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7A8ED-61DF-EFA0-D37A-989DE32F02AC}"/>
              </a:ext>
            </a:extLst>
          </p:cNvPr>
          <p:cNvSpPr>
            <a:spLocks noGrp="1"/>
          </p:cNvSpPr>
          <p:nvPr>
            <p:ph type="title"/>
          </p:nvPr>
        </p:nvSpPr>
        <p:spPr/>
        <p:txBody>
          <a:bodyPr/>
          <a:lstStyle/>
          <a:p>
            <a:r>
              <a:rPr lang="en-GB" dirty="0"/>
              <a:t>Pass by?</a:t>
            </a:r>
          </a:p>
        </p:txBody>
      </p:sp>
      <p:sp>
        <p:nvSpPr>
          <p:cNvPr id="3" name="Content Placeholder 2">
            <a:extLst>
              <a:ext uri="{FF2B5EF4-FFF2-40B4-BE49-F238E27FC236}">
                <a16:creationId xmlns:a16="http://schemas.microsoft.com/office/drawing/2014/main" id="{62997C2A-E062-851E-5E33-C9BCB0D7D84F}"/>
              </a:ext>
            </a:extLst>
          </p:cNvPr>
          <p:cNvSpPr>
            <a:spLocks noGrp="1"/>
          </p:cNvSpPr>
          <p:nvPr>
            <p:ph idx="1"/>
          </p:nvPr>
        </p:nvSpPr>
        <p:spPr/>
        <p:txBody>
          <a:bodyPr>
            <a:normAutofit fontScale="62500" lnSpcReduction="20000"/>
          </a:bodyPr>
          <a:lstStyle/>
          <a:p>
            <a:pPr algn="l"/>
            <a:r>
              <a:rPr lang="en-GB" b="1" i="0" dirty="0">
                <a:solidFill>
                  <a:srgbClr val="374151"/>
                </a:solidFill>
                <a:effectLst/>
              </a:rPr>
              <a:t>Pass by Value</a:t>
            </a:r>
            <a:r>
              <a:rPr lang="en-GB" b="0" i="0" dirty="0">
                <a:solidFill>
                  <a:srgbClr val="374151"/>
                </a:solidFill>
                <a:effectLst/>
              </a:rPr>
              <a:t>:</a:t>
            </a:r>
          </a:p>
          <a:p>
            <a:pPr lvl="1"/>
            <a:r>
              <a:rPr lang="en-GB" b="0" i="0" dirty="0">
                <a:solidFill>
                  <a:srgbClr val="374151"/>
                </a:solidFill>
                <a:effectLst/>
              </a:rPr>
              <a:t>When you pass a variable by value, you're passing a copy of the variable's value to the function.</a:t>
            </a:r>
          </a:p>
          <a:p>
            <a:pPr lvl="1"/>
            <a:r>
              <a:rPr lang="en-GB" b="0" i="0" dirty="0">
                <a:solidFill>
                  <a:srgbClr val="374151"/>
                </a:solidFill>
                <a:effectLst/>
              </a:rPr>
              <a:t>Any changes made to the parameter inside the function do not affect the original variable outside the function.</a:t>
            </a:r>
          </a:p>
          <a:p>
            <a:r>
              <a:rPr lang="en-GB" b="1" dirty="0">
                <a:solidFill>
                  <a:srgbClr val="374151"/>
                </a:solidFill>
              </a:rPr>
              <a:t>Pass by Reference:</a:t>
            </a:r>
          </a:p>
          <a:p>
            <a:pPr lvl="1"/>
            <a:r>
              <a:rPr lang="en-GB" b="0" i="0" dirty="0">
                <a:solidFill>
                  <a:srgbClr val="374151"/>
                </a:solidFill>
                <a:effectLst/>
              </a:rPr>
              <a:t>When you pass a variable by reference, you're passing a reference to the original variable's memory location.</a:t>
            </a:r>
          </a:p>
          <a:p>
            <a:pPr lvl="1"/>
            <a:r>
              <a:rPr lang="en-GB" b="0" i="0" dirty="0">
                <a:solidFill>
                  <a:srgbClr val="374151"/>
                </a:solidFill>
                <a:effectLst/>
              </a:rPr>
              <a:t>Any changes made to the parameter inside the function affect the original variable outside the function.</a:t>
            </a:r>
          </a:p>
          <a:p>
            <a:endParaRPr lang="en-GB" dirty="0"/>
          </a:p>
        </p:txBody>
      </p:sp>
      <p:sp>
        <p:nvSpPr>
          <p:cNvPr id="4" name="Slide Number Placeholder 3">
            <a:extLst>
              <a:ext uri="{FF2B5EF4-FFF2-40B4-BE49-F238E27FC236}">
                <a16:creationId xmlns:a16="http://schemas.microsoft.com/office/drawing/2014/main" id="{9FA641A5-0C6E-FE5F-8FC5-93A4D33C7966}"/>
              </a:ext>
            </a:extLst>
          </p:cNvPr>
          <p:cNvSpPr>
            <a:spLocks noGrp="1"/>
          </p:cNvSpPr>
          <p:nvPr>
            <p:ph type="sldNum" sz="quarter" idx="12"/>
          </p:nvPr>
        </p:nvSpPr>
        <p:spPr/>
        <p:txBody>
          <a:bodyPr/>
          <a:lstStyle/>
          <a:p>
            <a:fld id="{1AE971F0-0CD2-4C47-8087-EBCE9716EA84}" type="slidenum">
              <a:rPr lang="en-GB" smtClean="0"/>
              <a:pPr/>
              <a:t>39</a:t>
            </a:fld>
            <a:endParaRPr lang="en-GB" dirty="0"/>
          </a:p>
        </p:txBody>
      </p:sp>
    </p:spTree>
    <p:extLst>
      <p:ext uri="{BB962C8B-B14F-4D97-AF65-F5344CB8AC3E}">
        <p14:creationId xmlns:p14="http://schemas.microsoft.com/office/powerpoint/2010/main" val="106325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4</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Revision</a:t>
            </a:r>
          </a:p>
        </p:txBody>
      </p:sp>
    </p:spTree>
    <p:extLst>
      <p:ext uri="{BB962C8B-B14F-4D97-AF65-F5344CB8AC3E}">
        <p14:creationId xmlns:p14="http://schemas.microsoft.com/office/powerpoint/2010/main" val="3223871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B2A8-0CC9-9C81-B957-CA03EA727F48}"/>
              </a:ext>
            </a:extLst>
          </p:cNvPr>
          <p:cNvSpPr>
            <a:spLocks noGrp="1"/>
          </p:cNvSpPr>
          <p:nvPr>
            <p:ph type="title"/>
          </p:nvPr>
        </p:nvSpPr>
        <p:spPr/>
        <p:txBody>
          <a:bodyPr/>
          <a:lstStyle/>
          <a:p>
            <a:r>
              <a:rPr lang="en-GB" dirty="0"/>
              <a:t>C Example</a:t>
            </a:r>
          </a:p>
        </p:txBody>
      </p:sp>
      <p:sp>
        <p:nvSpPr>
          <p:cNvPr id="4" name="Slide Number Placeholder 3">
            <a:extLst>
              <a:ext uri="{FF2B5EF4-FFF2-40B4-BE49-F238E27FC236}">
                <a16:creationId xmlns:a16="http://schemas.microsoft.com/office/drawing/2014/main" id="{95D8C883-BE57-1550-3AC7-3887A61609CD}"/>
              </a:ext>
            </a:extLst>
          </p:cNvPr>
          <p:cNvSpPr>
            <a:spLocks noGrp="1"/>
          </p:cNvSpPr>
          <p:nvPr>
            <p:ph type="sldNum" sz="quarter" idx="12"/>
          </p:nvPr>
        </p:nvSpPr>
        <p:spPr/>
        <p:txBody>
          <a:bodyPr/>
          <a:lstStyle/>
          <a:p>
            <a:fld id="{1AE971F0-0CD2-4C47-8087-EBCE9716EA84}" type="slidenum">
              <a:rPr lang="en-GB" smtClean="0"/>
              <a:pPr/>
              <a:t>40</a:t>
            </a:fld>
            <a:endParaRPr lang="en-GB" dirty="0"/>
          </a:p>
        </p:txBody>
      </p:sp>
      <p:sp>
        <p:nvSpPr>
          <p:cNvPr id="11" name="TextBox 10">
            <a:extLst>
              <a:ext uri="{FF2B5EF4-FFF2-40B4-BE49-F238E27FC236}">
                <a16:creationId xmlns:a16="http://schemas.microsoft.com/office/drawing/2014/main" id="{4D65056D-4F26-9233-FBC1-50A79E24FFA3}"/>
              </a:ext>
            </a:extLst>
          </p:cNvPr>
          <p:cNvSpPr txBox="1"/>
          <p:nvPr/>
        </p:nvSpPr>
        <p:spPr>
          <a:xfrm>
            <a:off x="198120" y="1412240"/>
            <a:ext cx="5897880" cy="3293209"/>
          </a:xfrm>
          <a:prstGeom prst="rect">
            <a:avLst/>
          </a:prstGeom>
          <a:noFill/>
          <a:ln>
            <a:solidFill>
              <a:srgbClr val="00A9B7"/>
            </a:solidFill>
          </a:ln>
        </p:spPr>
        <p:txBody>
          <a:bodyPr wrap="square" rtlCol="0">
            <a:spAutoFit/>
          </a:bodyPr>
          <a:lstStyle/>
          <a:p>
            <a:r>
              <a:rPr lang="en-GB" sz="1600" b="0" dirty="0">
                <a:solidFill>
                  <a:srgbClr val="0000FF"/>
                </a:solidFill>
                <a:effectLst/>
                <a:latin typeface="Consolas" panose="020B0609020204030204" pitchFamily="49" charset="0"/>
                <a:cs typeface="Consolas" panose="020B0609020204030204" pitchFamily="49" charset="0"/>
              </a:rPr>
              <a:t>void</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passByValue</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a:solidFill>
                  <a:srgbClr val="0000FF"/>
                </a:solidFill>
                <a:effectLst/>
                <a:latin typeface="Consolas" panose="020B0609020204030204" pitchFamily="49" charset="0"/>
                <a:cs typeface="Consolas" panose="020B0609020204030204" pitchFamily="49" charset="0"/>
              </a:rPr>
              <a:t>int</a:t>
            </a:r>
            <a:r>
              <a:rPr lang="en-GB" sz="1600" b="0" dirty="0">
                <a:solidFill>
                  <a:srgbClr val="000000"/>
                </a:solidFill>
                <a:effectLst/>
                <a:latin typeface="Consolas" panose="020B0609020204030204" pitchFamily="49" charset="0"/>
                <a:cs typeface="Consolas" panose="020B0609020204030204" pitchFamily="49" charset="0"/>
              </a:rPr>
              <a:t> x) {</a:t>
            </a:r>
          </a:p>
          <a:p>
            <a:r>
              <a:rPr lang="en-GB" sz="1600" b="0" dirty="0">
                <a:solidFill>
                  <a:srgbClr val="000000"/>
                </a:solidFill>
                <a:effectLst/>
                <a:latin typeface="Consolas" panose="020B0609020204030204" pitchFamily="49" charset="0"/>
                <a:cs typeface="Consolas" panose="020B0609020204030204" pitchFamily="49" charset="0"/>
              </a:rPr>
              <a:t>    x = x + </a:t>
            </a:r>
            <a:r>
              <a:rPr lang="en-GB" sz="1600" b="0" dirty="0">
                <a:solidFill>
                  <a:srgbClr val="098658"/>
                </a:solidFill>
                <a:effectLst/>
                <a:latin typeface="Consolas" panose="020B0609020204030204" pitchFamily="49" charset="0"/>
                <a:cs typeface="Consolas" panose="020B0609020204030204" pitchFamily="49" charset="0"/>
              </a:rPr>
              <a:t>1</a:t>
            </a:r>
            <a:r>
              <a:rPr lang="en-GB" sz="1600" b="0" dirty="0">
                <a:solidFill>
                  <a:srgbClr val="000000"/>
                </a:solidFill>
                <a:effectLst/>
                <a:latin typeface="Consolas" panose="020B0609020204030204" pitchFamily="49" charset="0"/>
                <a:cs typeface="Consolas" panose="020B0609020204030204" pitchFamily="49" charset="0"/>
              </a:rPr>
              <a:t>;</a:t>
            </a:r>
          </a:p>
          <a:p>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printf</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a:solidFill>
                  <a:srgbClr val="A31515"/>
                </a:solidFill>
                <a:effectLst/>
                <a:latin typeface="Consolas" panose="020B0609020204030204" pitchFamily="49" charset="0"/>
                <a:cs typeface="Consolas" panose="020B0609020204030204" pitchFamily="49" charset="0"/>
              </a:rPr>
              <a:t>"**Value in function : %d \n"</a:t>
            </a:r>
            <a:r>
              <a:rPr lang="en-GB" sz="1600" b="0" dirty="0">
                <a:solidFill>
                  <a:srgbClr val="000000"/>
                </a:solidFill>
                <a:effectLst/>
                <a:latin typeface="Consolas" panose="020B0609020204030204" pitchFamily="49" charset="0"/>
                <a:cs typeface="Consolas" panose="020B0609020204030204" pitchFamily="49" charset="0"/>
              </a:rPr>
              <a:t>, x);</a:t>
            </a:r>
          </a:p>
          <a:p>
            <a:r>
              <a:rPr lang="en-GB" sz="1600" b="0" dirty="0">
                <a:solidFill>
                  <a:srgbClr val="000000"/>
                </a:solidFill>
                <a:effectLst/>
                <a:latin typeface="Consolas" panose="020B0609020204030204" pitchFamily="49" charset="0"/>
                <a:cs typeface="Consolas" panose="020B0609020204030204" pitchFamily="49" charset="0"/>
              </a:rPr>
              <a:t>}</a:t>
            </a:r>
          </a:p>
          <a:p>
            <a:br>
              <a:rPr lang="en-GB" sz="1600" b="0" dirty="0">
                <a:solidFill>
                  <a:srgbClr val="000000"/>
                </a:solidFill>
                <a:effectLst/>
                <a:latin typeface="Consolas" panose="020B0609020204030204" pitchFamily="49" charset="0"/>
                <a:cs typeface="Consolas" panose="020B0609020204030204" pitchFamily="49" charset="0"/>
              </a:rPr>
            </a:br>
            <a:br>
              <a:rPr lang="en-GB" sz="1600" b="0" dirty="0">
                <a:solidFill>
                  <a:srgbClr val="000000"/>
                </a:solidFill>
                <a:effectLst/>
                <a:latin typeface="Consolas" panose="020B0609020204030204" pitchFamily="49" charset="0"/>
                <a:cs typeface="Consolas" panose="020B0609020204030204" pitchFamily="49" charset="0"/>
              </a:rPr>
            </a:br>
            <a:r>
              <a:rPr lang="en-GB" sz="1600" b="0" dirty="0">
                <a:solidFill>
                  <a:srgbClr val="0000FF"/>
                </a:solidFill>
                <a:effectLst/>
                <a:latin typeface="Consolas" panose="020B0609020204030204" pitchFamily="49" charset="0"/>
                <a:cs typeface="Consolas" panose="020B0609020204030204" pitchFamily="49" charset="0"/>
              </a:rPr>
              <a:t>void</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passByReference</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a:solidFill>
                  <a:srgbClr val="0000FF"/>
                </a:solidFill>
                <a:effectLst/>
                <a:latin typeface="Consolas" panose="020B0609020204030204" pitchFamily="49" charset="0"/>
                <a:cs typeface="Consolas" panose="020B0609020204030204" pitchFamily="49" charset="0"/>
              </a:rPr>
              <a:t>int</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arr</a:t>
            </a:r>
            <a:r>
              <a:rPr lang="en-GB" sz="1600" b="0" dirty="0">
                <a:solidFill>
                  <a:srgbClr val="0000FF"/>
                </a:solidFill>
                <a:effectLst/>
                <a:latin typeface="Consolas" panose="020B0609020204030204" pitchFamily="49" charset="0"/>
                <a:cs typeface="Consolas" panose="020B0609020204030204" pitchFamily="49" charset="0"/>
              </a:rPr>
              <a:t>[]</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a:solidFill>
                  <a:srgbClr val="0000FF"/>
                </a:solidFill>
                <a:effectLst/>
                <a:latin typeface="Consolas" panose="020B0609020204030204" pitchFamily="49" charset="0"/>
                <a:cs typeface="Consolas" panose="020B0609020204030204" pitchFamily="49" charset="0"/>
              </a:rPr>
              <a:t>int</a:t>
            </a:r>
            <a:r>
              <a:rPr lang="en-GB" sz="1600" b="0" dirty="0">
                <a:solidFill>
                  <a:srgbClr val="000000"/>
                </a:solidFill>
                <a:effectLst/>
                <a:latin typeface="Consolas" panose="020B0609020204030204" pitchFamily="49" charset="0"/>
                <a:cs typeface="Consolas" panose="020B0609020204030204" pitchFamily="49" charset="0"/>
              </a:rPr>
              <a:t> size) {</a:t>
            </a:r>
          </a:p>
          <a:p>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printf</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a:solidFill>
                  <a:srgbClr val="A31515"/>
                </a:solidFill>
                <a:effectLst/>
                <a:latin typeface="Consolas" panose="020B0609020204030204" pitchFamily="49" charset="0"/>
                <a:cs typeface="Consolas" panose="020B0609020204030204" pitchFamily="49" charset="0"/>
              </a:rPr>
              <a:t>"\n**Values in function: "</a:t>
            </a:r>
            <a:r>
              <a:rPr lang="en-GB" sz="1600" b="0" dirty="0">
                <a:solidFill>
                  <a:srgbClr val="000000"/>
                </a:solidFill>
                <a:effectLst/>
                <a:latin typeface="Consolas" panose="020B0609020204030204" pitchFamily="49" charset="0"/>
                <a:cs typeface="Consolas" panose="020B0609020204030204" pitchFamily="49" charset="0"/>
              </a:rPr>
              <a:t>);</a:t>
            </a:r>
          </a:p>
          <a:p>
            <a:r>
              <a:rPr lang="en-GB" sz="1600" b="0" dirty="0">
                <a:solidFill>
                  <a:srgbClr val="0000FF"/>
                </a:solidFill>
                <a:effectLst/>
                <a:latin typeface="Consolas" panose="020B0609020204030204" pitchFamily="49" charset="0"/>
                <a:cs typeface="Consolas" panose="020B0609020204030204" pitchFamily="49" charset="0"/>
              </a:rPr>
              <a:t>    for</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a:solidFill>
                  <a:srgbClr val="0000FF"/>
                </a:solidFill>
                <a:effectLst/>
                <a:latin typeface="Consolas" panose="020B0609020204030204" pitchFamily="49" charset="0"/>
                <a:cs typeface="Consolas" panose="020B0609020204030204" pitchFamily="49" charset="0"/>
              </a:rPr>
              <a:t>int</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 = </a:t>
            </a:r>
            <a:r>
              <a:rPr lang="en-GB" sz="1600" b="0" dirty="0">
                <a:solidFill>
                  <a:srgbClr val="098658"/>
                </a:solidFill>
                <a:effectLst/>
                <a:latin typeface="Consolas" panose="020B0609020204030204" pitchFamily="49" charset="0"/>
                <a:cs typeface="Consolas" panose="020B0609020204030204" pitchFamily="49" charset="0"/>
              </a:rPr>
              <a:t>0</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 &lt; size; </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 {</a:t>
            </a:r>
          </a:p>
          <a:p>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arr</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 = </a:t>
            </a:r>
            <a:r>
              <a:rPr lang="en-GB" sz="1600" b="0" dirty="0" err="1">
                <a:solidFill>
                  <a:srgbClr val="000000"/>
                </a:solidFill>
                <a:effectLst/>
                <a:latin typeface="Consolas" panose="020B0609020204030204" pitchFamily="49" charset="0"/>
                <a:cs typeface="Consolas" panose="020B0609020204030204" pitchFamily="49" charset="0"/>
              </a:rPr>
              <a:t>arr</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 * </a:t>
            </a:r>
            <a:r>
              <a:rPr lang="en-GB" sz="1600" b="0" dirty="0">
                <a:solidFill>
                  <a:srgbClr val="098658"/>
                </a:solidFill>
                <a:effectLst/>
                <a:latin typeface="Consolas" panose="020B0609020204030204" pitchFamily="49" charset="0"/>
                <a:cs typeface="Consolas" panose="020B0609020204030204" pitchFamily="49" charset="0"/>
              </a:rPr>
              <a:t>2</a:t>
            </a:r>
            <a:r>
              <a:rPr lang="en-GB" sz="1600" b="0" dirty="0">
                <a:solidFill>
                  <a:srgbClr val="000000"/>
                </a:solidFill>
                <a:effectLst/>
                <a:latin typeface="Consolas" panose="020B0609020204030204" pitchFamily="49" charset="0"/>
                <a:cs typeface="Consolas" panose="020B0609020204030204" pitchFamily="49" charset="0"/>
              </a:rPr>
              <a:t>;</a:t>
            </a:r>
          </a:p>
          <a:p>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printf</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a:solidFill>
                  <a:srgbClr val="A31515"/>
                </a:solidFill>
                <a:effectLst/>
                <a:latin typeface="Consolas" panose="020B0609020204030204" pitchFamily="49" charset="0"/>
                <a:cs typeface="Consolas" panose="020B0609020204030204" pitchFamily="49" charset="0"/>
              </a:rPr>
              <a:t>"%d "</a:t>
            </a:r>
            <a:r>
              <a:rPr lang="en-GB" sz="1600" b="0" dirty="0">
                <a:solidFill>
                  <a:srgbClr val="000000"/>
                </a:solidFill>
                <a:effectLst/>
                <a:latin typeface="Consolas" panose="020B0609020204030204" pitchFamily="49" charset="0"/>
                <a:cs typeface="Consolas" panose="020B0609020204030204" pitchFamily="49" charset="0"/>
              </a:rPr>
              <a:t>, </a:t>
            </a:r>
            <a:r>
              <a:rPr lang="en-GB" sz="1600" b="0" dirty="0" err="1">
                <a:solidFill>
                  <a:srgbClr val="000000"/>
                </a:solidFill>
                <a:effectLst/>
                <a:latin typeface="Consolas" panose="020B0609020204030204" pitchFamily="49" charset="0"/>
                <a:cs typeface="Consolas" panose="020B0609020204030204" pitchFamily="49" charset="0"/>
              </a:rPr>
              <a:t>arr</a:t>
            </a:r>
            <a:r>
              <a:rPr lang="en-GB" sz="1600" b="0" dirty="0">
                <a:solidFill>
                  <a:srgbClr val="000000"/>
                </a:solidFill>
                <a:effectLst/>
                <a:latin typeface="Consolas" panose="020B0609020204030204" pitchFamily="49" charset="0"/>
                <a:cs typeface="Consolas" panose="020B0609020204030204" pitchFamily="49" charset="0"/>
              </a:rPr>
              <a:t>[</a:t>
            </a:r>
            <a:r>
              <a:rPr lang="en-GB" sz="1600" b="0" dirty="0" err="1">
                <a:solidFill>
                  <a:srgbClr val="000000"/>
                </a:solidFill>
                <a:effectLst/>
                <a:latin typeface="Consolas" panose="020B0609020204030204" pitchFamily="49" charset="0"/>
                <a:cs typeface="Consolas" panose="020B0609020204030204" pitchFamily="49" charset="0"/>
              </a:rPr>
              <a:t>i</a:t>
            </a:r>
            <a:r>
              <a:rPr lang="en-GB" sz="1600" b="0" dirty="0">
                <a:solidFill>
                  <a:srgbClr val="000000"/>
                </a:solidFill>
                <a:effectLst/>
                <a:latin typeface="Consolas" panose="020B0609020204030204" pitchFamily="49" charset="0"/>
                <a:cs typeface="Consolas" panose="020B0609020204030204" pitchFamily="49" charset="0"/>
              </a:rPr>
              <a:t>]);</a:t>
            </a:r>
          </a:p>
          <a:p>
            <a:r>
              <a:rPr lang="en-GB" sz="1600" dirty="0">
                <a:solidFill>
                  <a:srgbClr val="000000"/>
                </a:solidFill>
                <a:latin typeface="Consolas" panose="020B0609020204030204" pitchFamily="49" charset="0"/>
                <a:cs typeface="Consolas" panose="020B0609020204030204" pitchFamily="49" charset="0"/>
              </a:rPr>
              <a:t>    </a:t>
            </a:r>
            <a:r>
              <a:rPr lang="en-GB" sz="1600" b="0" dirty="0">
                <a:solidFill>
                  <a:srgbClr val="000000"/>
                </a:solidFill>
                <a:effectLst/>
                <a:latin typeface="Consolas" panose="020B0609020204030204" pitchFamily="49" charset="0"/>
                <a:cs typeface="Consolas" panose="020B0609020204030204" pitchFamily="49" charset="0"/>
              </a:rPr>
              <a:t>}</a:t>
            </a:r>
          </a:p>
          <a:p>
            <a:r>
              <a:rPr lang="en-GB" sz="1600" b="0" dirty="0">
                <a:solidFill>
                  <a:srgbClr val="000000"/>
                </a:solidFill>
                <a:effectLst/>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51FD2DBA-BF18-6087-8012-062DC2D46EAA}"/>
              </a:ext>
            </a:extLst>
          </p:cNvPr>
          <p:cNvSpPr txBox="1"/>
          <p:nvPr/>
        </p:nvSpPr>
        <p:spPr>
          <a:xfrm>
            <a:off x="1107440" y="4326146"/>
            <a:ext cx="5090160" cy="2062103"/>
          </a:xfrm>
          <a:prstGeom prst="rect">
            <a:avLst/>
          </a:prstGeom>
          <a:solidFill>
            <a:schemeClr val="bg1">
              <a:lumMod val="90000"/>
            </a:schemeClr>
          </a:solidFill>
          <a:ln>
            <a:solidFill>
              <a:schemeClr val="accent4"/>
            </a:solidFill>
          </a:ln>
        </p:spPr>
        <p:txBody>
          <a:bodyPr wrap="square" rtlCol="0">
            <a:spAutoFit/>
          </a:bodyPr>
          <a:lstStyle/>
          <a:p>
            <a:r>
              <a:rPr lang="en-GB" sz="1600" dirty="0">
                <a:latin typeface="Consolas" panose="020B0609020204030204" pitchFamily="49" charset="0"/>
                <a:cs typeface="Consolas" panose="020B0609020204030204" pitchFamily="49" charset="0"/>
              </a:rPr>
              <a:t>--- Demo of Pass by value: ---</a:t>
            </a:r>
          </a:p>
          <a:p>
            <a:r>
              <a:rPr lang="en-GB" sz="1600" dirty="0">
                <a:latin typeface="Consolas" panose="020B0609020204030204" pitchFamily="49" charset="0"/>
                <a:cs typeface="Consolas" panose="020B0609020204030204" pitchFamily="49" charset="0"/>
              </a:rPr>
              <a:t>Value before function call: 5</a:t>
            </a:r>
          </a:p>
          <a:p>
            <a:r>
              <a:rPr lang="en-GB" sz="1600" dirty="0">
                <a:latin typeface="Consolas" panose="020B0609020204030204" pitchFamily="49" charset="0"/>
                <a:cs typeface="Consolas" panose="020B0609020204030204" pitchFamily="49" charset="0"/>
              </a:rPr>
              <a:t>**Value in function : 6 </a:t>
            </a:r>
          </a:p>
          <a:p>
            <a:r>
              <a:rPr lang="en-GB" sz="1600" dirty="0">
                <a:latin typeface="Consolas" panose="020B0609020204030204" pitchFamily="49" charset="0"/>
                <a:cs typeface="Consolas" panose="020B0609020204030204" pitchFamily="49" charset="0"/>
              </a:rPr>
              <a:t>Value after function call: 5</a:t>
            </a:r>
          </a:p>
          <a:p>
            <a:r>
              <a:rPr lang="en-GB" sz="1600" dirty="0">
                <a:latin typeface="Consolas" panose="020B0609020204030204" pitchFamily="49" charset="0"/>
                <a:cs typeface="Consolas" panose="020B0609020204030204" pitchFamily="49" charset="0"/>
              </a:rPr>
              <a:t>--- Demo of Pass by reference: ---</a:t>
            </a:r>
          </a:p>
          <a:p>
            <a:r>
              <a:rPr lang="en-GB" sz="1600" dirty="0">
                <a:latin typeface="Consolas" panose="020B0609020204030204" pitchFamily="49" charset="0"/>
                <a:cs typeface="Consolas" panose="020B0609020204030204" pitchFamily="49" charset="0"/>
              </a:rPr>
              <a:t>Array before function call: 1 2 3 4 5 </a:t>
            </a:r>
          </a:p>
          <a:p>
            <a:r>
              <a:rPr lang="en-GB" sz="1600" dirty="0">
                <a:latin typeface="Consolas" panose="020B0609020204030204" pitchFamily="49" charset="0"/>
                <a:cs typeface="Consolas" panose="020B0609020204030204" pitchFamily="49" charset="0"/>
              </a:rPr>
              <a:t>**Values in function: 2 4 6 8 10 </a:t>
            </a:r>
          </a:p>
          <a:p>
            <a:r>
              <a:rPr lang="en-GB" sz="1600" dirty="0">
                <a:latin typeface="Consolas" panose="020B0609020204030204" pitchFamily="49" charset="0"/>
                <a:cs typeface="Consolas" panose="020B0609020204030204" pitchFamily="49" charset="0"/>
              </a:rPr>
              <a:t>Array after function call: 2 4 6 8 10 </a:t>
            </a:r>
          </a:p>
        </p:txBody>
      </p:sp>
      <p:sp>
        <p:nvSpPr>
          <p:cNvPr id="13" name="TextBox 12">
            <a:extLst>
              <a:ext uri="{FF2B5EF4-FFF2-40B4-BE49-F238E27FC236}">
                <a16:creationId xmlns:a16="http://schemas.microsoft.com/office/drawing/2014/main" id="{08CBECF7-3A46-8598-E31A-16C30E885D38}"/>
              </a:ext>
            </a:extLst>
          </p:cNvPr>
          <p:cNvSpPr txBox="1"/>
          <p:nvPr/>
        </p:nvSpPr>
        <p:spPr>
          <a:xfrm>
            <a:off x="6299200" y="193040"/>
            <a:ext cx="5679440" cy="5909310"/>
          </a:xfrm>
          <a:prstGeom prst="rect">
            <a:avLst/>
          </a:prstGeom>
          <a:noFill/>
          <a:ln>
            <a:solidFill>
              <a:schemeClr val="accent3"/>
            </a:solidFill>
          </a:ln>
        </p:spPr>
        <p:txBody>
          <a:bodyPr wrap="square" rtlCol="0">
            <a:spAutoFit/>
          </a:bodyPr>
          <a:lstStyle/>
          <a:p>
            <a:r>
              <a:rPr lang="en-GB" sz="1400" b="0" dirty="0">
                <a:solidFill>
                  <a:srgbClr val="0000FF"/>
                </a:solidFill>
                <a:effectLst/>
                <a:latin typeface="Consolas" panose="020B0609020204030204" pitchFamily="49" charset="0"/>
                <a:cs typeface="Consolas" panose="020B0609020204030204" pitchFamily="49" charset="0"/>
              </a:rPr>
              <a:t>int</a:t>
            </a:r>
            <a:r>
              <a:rPr lang="en-GB" sz="1400" b="0" dirty="0">
                <a:solidFill>
                  <a:srgbClr val="000000"/>
                </a:solidFill>
                <a:effectLst/>
                <a:latin typeface="Consolas" panose="020B0609020204030204" pitchFamily="49" charset="0"/>
                <a:cs typeface="Consolas" panose="020B0609020204030204" pitchFamily="49" charset="0"/>
              </a:rPr>
              <a:t> main() {</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 Demo of Pass by value: ---\n"</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8000"/>
                </a:solidFill>
                <a:effectLst/>
                <a:latin typeface="Consolas" panose="020B0609020204030204" pitchFamily="49" charset="0"/>
                <a:cs typeface="Consolas" panose="020B0609020204030204" pitchFamily="49" charset="0"/>
              </a:rPr>
              <a:t>    //pass by value</a:t>
            </a:r>
            <a:endParaRPr lang="en-GB" sz="1400" b="0" dirty="0">
              <a:solidFill>
                <a:srgbClr val="000000"/>
              </a:solidFill>
              <a:effectLst/>
              <a:latin typeface="Consolas" panose="020B0609020204030204" pitchFamily="49" charset="0"/>
              <a:cs typeface="Consolas" panose="020B0609020204030204" pitchFamily="49" charset="0"/>
            </a:endParaRPr>
          </a:p>
          <a:p>
            <a:r>
              <a:rPr lang="en-GB" sz="1400" b="0" dirty="0">
                <a:solidFill>
                  <a:srgbClr val="0000FF"/>
                </a:solidFill>
                <a:effectLst/>
                <a:latin typeface="Consolas" panose="020B0609020204030204" pitchFamily="49" charset="0"/>
                <a:cs typeface="Consolas" panose="020B0609020204030204" pitchFamily="49" charset="0"/>
              </a:rPr>
              <a:t>    int</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num</a:t>
            </a:r>
            <a:r>
              <a:rPr lang="en-GB" sz="1400" b="0" dirty="0">
                <a:solidFill>
                  <a:srgbClr val="000000"/>
                </a:solidFill>
                <a:effectLst/>
                <a:latin typeface="Consolas" panose="020B0609020204030204" pitchFamily="49" charset="0"/>
                <a:cs typeface="Consolas" panose="020B0609020204030204" pitchFamily="49" charset="0"/>
              </a:rPr>
              <a:t> = </a:t>
            </a:r>
            <a:r>
              <a:rPr lang="en-GB" sz="1400" b="0" dirty="0">
                <a:solidFill>
                  <a:srgbClr val="098658"/>
                </a:solidFill>
                <a:effectLst/>
                <a:latin typeface="Consolas" panose="020B0609020204030204" pitchFamily="49" charset="0"/>
                <a:cs typeface="Consolas" panose="020B0609020204030204" pitchFamily="49" charset="0"/>
              </a:rPr>
              <a:t>5</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"Value before function call: %d\n"</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num</a:t>
            </a:r>
            <a:r>
              <a:rPr lang="en-GB" sz="1400" b="0" dirty="0">
                <a:solidFill>
                  <a:srgbClr val="000000"/>
                </a:solidFill>
                <a:effectLst/>
                <a:latin typeface="Consolas" panose="020B0609020204030204" pitchFamily="49" charset="0"/>
                <a:cs typeface="Consolas" panose="020B0609020204030204" pitchFamily="49" charset="0"/>
              </a:rPr>
              <a:t>); </a:t>
            </a:r>
          </a:p>
          <a:p>
            <a:br>
              <a:rPr lang="en-GB" sz="1400" b="0" dirty="0">
                <a:solidFill>
                  <a:srgbClr val="000000"/>
                </a:solidFill>
                <a:effectLst/>
                <a:latin typeface="Consolas" panose="020B0609020204030204" pitchFamily="49" charset="0"/>
                <a:cs typeface="Consolas" panose="020B0609020204030204" pitchFamily="49" charset="0"/>
              </a:rPr>
            </a:b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passByValue</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err="1">
                <a:solidFill>
                  <a:srgbClr val="000000"/>
                </a:solidFill>
                <a:effectLst/>
                <a:latin typeface="Consolas" panose="020B0609020204030204" pitchFamily="49" charset="0"/>
                <a:cs typeface="Consolas" panose="020B0609020204030204" pitchFamily="49" charset="0"/>
              </a:rPr>
              <a:t>num</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"Value after function call: %d\n"</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num</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008000"/>
                </a:solidFill>
                <a:effectLst/>
                <a:latin typeface="Consolas" panose="020B0609020204030204" pitchFamily="49" charset="0"/>
                <a:cs typeface="Consolas" panose="020B0609020204030204" pitchFamily="49" charset="0"/>
              </a:rPr>
              <a:t> </a:t>
            </a:r>
          </a:p>
          <a:p>
            <a:br>
              <a:rPr lang="en-GB" sz="1400" b="0" dirty="0">
                <a:solidFill>
                  <a:srgbClr val="000000"/>
                </a:solidFill>
                <a:effectLst/>
                <a:latin typeface="Consolas" panose="020B0609020204030204" pitchFamily="49" charset="0"/>
                <a:cs typeface="Consolas" panose="020B0609020204030204" pitchFamily="49" charset="0"/>
              </a:rPr>
            </a:b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 Demo of Pass by reference: ---\n"</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dirty="0">
                <a:solidFill>
                  <a:srgbClr val="008000"/>
                </a:solidFill>
                <a:latin typeface="Consolas" panose="020B0609020204030204" pitchFamily="49" charset="0"/>
                <a:cs typeface="Consolas" panose="020B0609020204030204" pitchFamily="49" charset="0"/>
              </a:rPr>
              <a:t>    </a:t>
            </a:r>
            <a:r>
              <a:rPr lang="en-GB" sz="1400" b="0" dirty="0">
                <a:solidFill>
                  <a:srgbClr val="008000"/>
                </a:solidFill>
                <a:effectLst/>
                <a:latin typeface="Consolas" panose="020B0609020204030204" pitchFamily="49" charset="0"/>
                <a:cs typeface="Consolas" panose="020B0609020204030204" pitchFamily="49" charset="0"/>
              </a:rPr>
              <a:t>// pass by reference</a:t>
            </a:r>
            <a:endParaRPr lang="en-GB" sz="1400" b="0" dirty="0">
              <a:solidFill>
                <a:srgbClr val="000000"/>
              </a:solidFill>
              <a:effectLst/>
              <a:latin typeface="Consolas" panose="020B0609020204030204" pitchFamily="49" charset="0"/>
              <a:cs typeface="Consolas" panose="020B0609020204030204" pitchFamily="49" charset="0"/>
            </a:endParaRPr>
          </a:p>
          <a:p>
            <a:r>
              <a:rPr lang="en-GB" sz="1400" b="0" dirty="0">
                <a:solidFill>
                  <a:srgbClr val="0000FF"/>
                </a:solidFill>
                <a:effectLst/>
                <a:latin typeface="Consolas" panose="020B0609020204030204" pitchFamily="49" charset="0"/>
                <a:cs typeface="Consolas" panose="020B0609020204030204" pitchFamily="49" charset="0"/>
              </a:rPr>
              <a:t>    int</a:t>
            </a:r>
            <a:r>
              <a:rPr lang="en-GB" sz="1400" b="0" dirty="0">
                <a:solidFill>
                  <a:srgbClr val="000000"/>
                </a:solidFill>
                <a:effectLst/>
                <a:latin typeface="Consolas" panose="020B0609020204030204" pitchFamily="49" charset="0"/>
                <a:cs typeface="Consolas" panose="020B0609020204030204" pitchFamily="49" charset="0"/>
              </a:rPr>
              <a:t> numbers</a:t>
            </a:r>
            <a:r>
              <a:rPr lang="en-GB" sz="1400" b="0" dirty="0">
                <a:solidFill>
                  <a:srgbClr val="0000FF"/>
                </a:solidFill>
                <a:effectLst/>
                <a:latin typeface="Consolas" panose="020B0609020204030204" pitchFamily="49" charset="0"/>
                <a:cs typeface="Consolas" panose="020B0609020204030204" pitchFamily="49" charset="0"/>
              </a:rPr>
              <a:t>[]</a:t>
            </a:r>
            <a:r>
              <a:rPr lang="en-GB" sz="1400" b="0" dirty="0">
                <a:solidFill>
                  <a:srgbClr val="000000"/>
                </a:solidFill>
                <a:effectLst/>
                <a:latin typeface="Consolas" panose="020B0609020204030204" pitchFamily="49" charset="0"/>
                <a:cs typeface="Consolas" panose="020B0609020204030204" pitchFamily="49" charset="0"/>
              </a:rPr>
              <a:t> = {</a:t>
            </a:r>
            <a:r>
              <a:rPr lang="en-GB" sz="1400" b="0" dirty="0">
                <a:solidFill>
                  <a:srgbClr val="098658"/>
                </a:solidFill>
                <a:effectLst/>
                <a:latin typeface="Consolas" panose="020B0609020204030204" pitchFamily="49" charset="0"/>
                <a:cs typeface="Consolas" panose="020B0609020204030204" pitchFamily="49" charset="0"/>
              </a:rPr>
              <a:t>1</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98658"/>
                </a:solidFill>
                <a:effectLst/>
                <a:latin typeface="Consolas" panose="020B0609020204030204" pitchFamily="49" charset="0"/>
                <a:cs typeface="Consolas" panose="020B0609020204030204" pitchFamily="49" charset="0"/>
              </a:rPr>
              <a:t>2</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98658"/>
                </a:solidFill>
                <a:effectLst/>
                <a:latin typeface="Consolas" panose="020B0609020204030204" pitchFamily="49" charset="0"/>
                <a:cs typeface="Consolas" panose="020B0609020204030204" pitchFamily="49" charset="0"/>
              </a:rPr>
              <a:t>3</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98658"/>
                </a:solidFill>
                <a:effectLst/>
                <a:latin typeface="Consolas" panose="020B0609020204030204" pitchFamily="49" charset="0"/>
                <a:cs typeface="Consolas" panose="020B0609020204030204" pitchFamily="49" charset="0"/>
              </a:rPr>
              <a:t>4</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98658"/>
                </a:solidFill>
                <a:effectLst/>
                <a:latin typeface="Consolas" panose="020B0609020204030204" pitchFamily="49" charset="0"/>
                <a:cs typeface="Consolas" panose="020B0609020204030204" pitchFamily="49" charset="0"/>
              </a:rPr>
              <a:t>5</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"Array before function call: "</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FF"/>
                </a:solidFill>
                <a:effectLst/>
                <a:latin typeface="Consolas" panose="020B0609020204030204" pitchFamily="49" charset="0"/>
                <a:cs typeface="Consolas" panose="020B0609020204030204" pitchFamily="49" charset="0"/>
              </a:rPr>
              <a:t>    for</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000FF"/>
                </a:solidFill>
                <a:effectLst/>
                <a:latin typeface="Consolas" panose="020B0609020204030204" pitchFamily="49" charset="0"/>
                <a:cs typeface="Consolas" panose="020B0609020204030204" pitchFamily="49" charset="0"/>
              </a:rPr>
              <a:t>int</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 </a:t>
            </a:r>
            <a:r>
              <a:rPr lang="en-GB" sz="1400" b="0" dirty="0">
                <a:solidFill>
                  <a:srgbClr val="098658"/>
                </a:solidFill>
                <a:effectLst/>
                <a:latin typeface="Consolas" panose="020B0609020204030204" pitchFamily="49" charset="0"/>
                <a:cs typeface="Consolas" panose="020B0609020204030204" pitchFamily="49" charset="0"/>
              </a:rPr>
              <a:t>0</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&lt; </a:t>
            </a:r>
            <a:r>
              <a:rPr lang="en-GB" sz="1400" b="0" dirty="0">
                <a:solidFill>
                  <a:srgbClr val="098658"/>
                </a:solidFill>
                <a:effectLst/>
                <a:latin typeface="Consolas" panose="020B0609020204030204" pitchFamily="49" charset="0"/>
                <a:cs typeface="Consolas" panose="020B0609020204030204" pitchFamily="49" charset="0"/>
              </a:rPr>
              <a:t>5</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"%d "</a:t>
            </a:r>
            <a:r>
              <a:rPr lang="en-GB" sz="1400" b="0" dirty="0">
                <a:solidFill>
                  <a:srgbClr val="000000"/>
                </a:solidFill>
                <a:effectLst/>
                <a:latin typeface="Consolas" panose="020B0609020204030204" pitchFamily="49" charset="0"/>
                <a:cs typeface="Consolas" panose="020B0609020204030204" pitchFamily="49" charset="0"/>
              </a:rPr>
              <a:t>, numbers[</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dirty="0">
                <a:solidFill>
                  <a:srgbClr val="000000"/>
                </a:solidFill>
                <a:latin typeface="Consolas" panose="020B0609020204030204" pitchFamily="49" charset="0"/>
                <a:cs typeface="Consolas" panose="020B0609020204030204" pitchFamily="49" charset="0"/>
              </a:rPr>
              <a:t>    </a:t>
            </a:r>
            <a:r>
              <a:rPr lang="en-GB" sz="1400" b="0" dirty="0">
                <a:solidFill>
                  <a:srgbClr val="000000"/>
                </a:solidFill>
                <a:effectLst/>
                <a:latin typeface="Consolas" panose="020B0609020204030204" pitchFamily="49" charset="0"/>
                <a:cs typeface="Consolas" panose="020B0609020204030204" pitchFamily="49" charset="0"/>
              </a:rPr>
              <a:t>}</a:t>
            </a:r>
          </a:p>
          <a:p>
            <a:br>
              <a:rPr lang="en-GB" sz="1400" b="0" dirty="0">
                <a:solidFill>
                  <a:srgbClr val="000000"/>
                </a:solidFill>
                <a:effectLst/>
                <a:latin typeface="Consolas" panose="020B0609020204030204" pitchFamily="49" charset="0"/>
                <a:cs typeface="Consolas" panose="020B0609020204030204" pitchFamily="49" charset="0"/>
              </a:rPr>
            </a:b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passByReference</a:t>
            </a:r>
            <a:r>
              <a:rPr lang="en-GB" sz="1400" b="0" dirty="0">
                <a:solidFill>
                  <a:srgbClr val="000000"/>
                </a:solidFill>
                <a:effectLst/>
                <a:latin typeface="Consolas" panose="020B0609020204030204" pitchFamily="49" charset="0"/>
                <a:cs typeface="Consolas" panose="020B0609020204030204" pitchFamily="49" charset="0"/>
              </a:rPr>
              <a:t>(numbers, </a:t>
            </a:r>
            <a:r>
              <a:rPr lang="en-GB" sz="1400" b="0" dirty="0">
                <a:solidFill>
                  <a:srgbClr val="098658"/>
                </a:solidFill>
                <a:effectLst/>
                <a:latin typeface="Consolas" panose="020B0609020204030204" pitchFamily="49" charset="0"/>
                <a:cs typeface="Consolas" panose="020B0609020204030204" pitchFamily="49" charset="0"/>
              </a:rPr>
              <a:t>5</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a:t>
            </a:r>
            <a:r>
              <a:rPr lang="en-GB" sz="1400" b="0" dirty="0" err="1">
                <a:solidFill>
                  <a:srgbClr val="A31515"/>
                </a:solidFill>
                <a:effectLst/>
                <a:latin typeface="Consolas" panose="020B0609020204030204" pitchFamily="49" charset="0"/>
                <a:cs typeface="Consolas" panose="020B0609020204030204" pitchFamily="49" charset="0"/>
              </a:rPr>
              <a:t>nArray</a:t>
            </a:r>
            <a:r>
              <a:rPr lang="en-GB" sz="1400" b="0" dirty="0">
                <a:solidFill>
                  <a:srgbClr val="A31515"/>
                </a:solidFill>
                <a:effectLst/>
                <a:latin typeface="Consolas" panose="020B0609020204030204" pitchFamily="49" charset="0"/>
                <a:cs typeface="Consolas" panose="020B0609020204030204" pitchFamily="49" charset="0"/>
              </a:rPr>
              <a:t> after function call: "</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FF"/>
                </a:solidFill>
                <a:effectLst/>
                <a:latin typeface="Consolas" panose="020B0609020204030204" pitchFamily="49" charset="0"/>
                <a:cs typeface="Consolas" panose="020B0609020204030204" pitchFamily="49" charset="0"/>
              </a:rPr>
              <a:t>    for</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000FF"/>
                </a:solidFill>
                <a:effectLst/>
                <a:latin typeface="Consolas" panose="020B0609020204030204" pitchFamily="49" charset="0"/>
                <a:cs typeface="Consolas" panose="020B0609020204030204" pitchFamily="49" charset="0"/>
              </a:rPr>
              <a:t>int</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 </a:t>
            </a:r>
            <a:r>
              <a:rPr lang="en-GB" sz="1400" b="0" dirty="0">
                <a:solidFill>
                  <a:srgbClr val="098658"/>
                </a:solidFill>
                <a:effectLst/>
                <a:latin typeface="Consolas" panose="020B0609020204030204" pitchFamily="49" charset="0"/>
                <a:cs typeface="Consolas" panose="020B0609020204030204" pitchFamily="49" charset="0"/>
              </a:rPr>
              <a:t>0</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&lt; </a:t>
            </a:r>
            <a:r>
              <a:rPr lang="en-GB" sz="1400" b="0" dirty="0">
                <a:solidFill>
                  <a:srgbClr val="098658"/>
                </a:solidFill>
                <a:effectLst/>
                <a:latin typeface="Consolas" panose="020B0609020204030204" pitchFamily="49" charset="0"/>
                <a:cs typeface="Consolas" panose="020B0609020204030204" pitchFamily="49" charset="0"/>
              </a:rPr>
              <a:t>5</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 {</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"%d "</a:t>
            </a:r>
            <a:r>
              <a:rPr lang="en-GB" sz="1400" b="0" dirty="0">
                <a:solidFill>
                  <a:srgbClr val="000000"/>
                </a:solidFill>
                <a:effectLst/>
                <a:latin typeface="Consolas" panose="020B0609020204030204" pitchFamily="49" charset="0"/>
                <a:cs typeface="Consolas" panose="020B0609020204030204" pitchFamily="49" charset="0"/>
              </a:rPr>
              <a:t>, numbers[</a:t>
            </a:r>
            <a:r>
              <a:rPr lang="en-GB" sz="1400" b="0" dirty="0" err="1">
                <a:solidFill>
                  <a:srgbClr val="000000"/>
                </a:solidFill>
                <a:effectLst/>
                <a:latin typeface="Consolas" panose="020B0609020204030204" pitchFamily="49" charset="0"/>
                <a:cs typeface="Consolas" panose="020B0609020204030204" pitchFamily="49" charset="0"/>
              </a:rPr>
              <a:t>i</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dirty="0">
                <a:solidFill>
                  <a:srgbClr val="000000"/>
                </a:solidFill>
                <a:latin typeface="Consolas" panose="020B0609020204030204" pitchFamily="49" charset="0"/>
                <a:cs typeface="Consolas" panose="020B0609020204030204" pitchFamily="49" charset="0"/>
              </a:rPr>
              <a:t>    </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err="1">
                <a:solidFill>
                  <a:srgbClr val="000000"/>
                </a:solidFill>
                <a:effectLst/>
                <a:latin typeface="Consolas" panose="020B0609020204030204" pitchFamily="49" charset="0"/>
                <a:cs typeface="Consolas" panose="020B0609020204030204" pitchFamily="49" charset="0"/>
              </a:rPr>
              <a:t>printf</a:t>
            </a:r>
            <a:r>
              <a:rPr lang="en-GB" sz="1400" b="0" dirty="0">
                <a:solidFill>
                  <a:srgbClr val="000000"/>
                </a:solidFill>
                <a:effectLst/>
                <a:latin typeface="Consolas" panose="020B0609020204030204" pitchFamily="49" charset="0"/>
                <a:cs typeface="Consolas" panose="020B0609020204030204" pitchFamily="49" charset="0"/>
              </a:rPr>
              <a:t>(</a:t>
            </a:r>
            <a:r>
              <a:rPr lang="en-GB" sz="1400" b="0" dirty="0">
                <a:solidFill>
                  <a:srgbClr val="A31515"/>
                </a:solidFill>
                <a:effectLst/>
                <a:latin typeface="Consolas" panose="020B0609020204030204" pitchFamily="49" charset="0"/>
                <a:cs typeface="Consolas" panose="020B0609020204030204" pitchFamily="49" charset="0"/>
              </a:rPr>
              <a:t>"\n"</a:t>
            </a:r>
            <a:r>
              <a:rPr lang="en-GB" sz="1400" b="0" dirty="0">
                <a:solidFill>
                  <a:srgbClr val="000000"/>
                </a:solidFill>
                <a:effectLst/>
                <a:latin typeface="Consolas" panose="020B0609020204030204" pitchFamily="49" charset="0"/>
                <a:cs typeface="Consolas" panose="020B0609020204030204" pitchFamily="49" charset="0"/>
              </a:rPr>
              <a:t>);</a:t>
            </a:r>
          </a:p>
          <a:p>
            <a:br>
              <a:rPr lang="en-GB" sz="1400" b="0" dirty="0">
                <a:solidFill>
                  <a:srgbClr val="000000"/>
                </a:solidFill>
                <a:effectLst/>
                <a:latin typeface="Consolas" panose="020B0609020204030204" pitchFamily="49" charset="0"/>
                <a:cs typeface="Consolas" panose="020B0609020204030204" pitchFamily="49" charset="0"/>
              </a:rPr>
            </a:b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000FF"/>
                </a:solidFill>
                <a:effectLst/>
                <a:latin typeface="Consolas" panose="020B0609020204030204" pitchFamily="49" charset="0"/>
                <a:cs typeface="Consolas" panose="020B0609020204030204" pitchFamily="49" charset="0"/>
              </a:rPr>
              <a:t>return</a:t>
            </a:r>
            <a:r>
              <a:rPr lang="en-GB" sz="1400" b="0" dirty="0">
                <a:solidFill>
                  <a:srgbClr val="000000"/>
                </a:solidFill>
                <a:effectLst/>
                <a:latin typeface="Consolas" panose="020B0609020204030204" pitchFamily="49" charset="0"/>
                <a:cs typeface="Consolas" panose="020B0609020204030204" pitchFamily="49" charset="0"/>
              </a:rPr>
              <a:t> </a:t>
            </a:r>
            <a:r>
              <a:rPr lang="en-GB" sz="1400" b="0" dirty="0">
                <a:solidFill>
                  <a:srgbClr val="098658"/>
                </a:solidFill>
                <a:effectLst/>
                <a:latin typeface="Consolas" panose="020B0609020204030204" pitchFamily="49" charset="0"/>
                <a:cs typeface="Consolas" panose="020B0609020204030204" pitchFamily="49" charset="0"/>
              </a:rPr>
              <a:t>0</a:t>
            </a:r>
            <a:r>
              <a:rPr lang="en-GB" sz="1400" b="0" dirty="0">
                <a:solidFill>
                  <a:srgbClr val="000000"/>
                </a:solidFill>
                <a:effectLst/>
                <a:latin typeface="Consolas" panose="020B0609020204030204" pitchFamily="49" charset="0"/>
                <a:cs typeface="Consolas" panose="020B0609020204030204" pitchFamily="49" charset="0"/>
              </a:rPr>
              <a:t>;</a:t>
            </a:r>
          </a:p>
          <a:p>
            <a:r>
              <a:rPr lang="en-GB" sz="1400" b="0" dirty="0">
                <a:solidFill>
                  <a:srgbClr val="000000"/>
                </a:solidFill>
                <a:effectLst/>
                <a:latin typeface="Consolas" panose="020B0609020204030204" pitchFamily="49" charset="0"/>
                <a:cs typeface="Consolas" panose="020B0609020204030204" pitchFamily="49" charset="0"/>
              </a:rPr>
              <a:t>}</a:t>
            </a:r>
          </a:p>
          <a:p>
            <a:endParaRPr lang="en-GB"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6227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52CE-919E-D93A-716A-F03590A15D54}"/>
              </a:ext>
            </a:extLst>
          </p:cNvPr>
          <p:cNvSpPr>
            <a:spLocks noGrp="1"/>
          </p:cNvSpPr>
          <p:nvPr>
            <p:ph type="title"/>
          </p:nvPr>
        </p:nvSpPr>
        <p:spPr/>
        <p:txBody>
          <a:bodyPr/>
          <a:lstStyle/>
          <a:p>
            <a:r>
              <a:rPr lang="en-GB" dirty="0"/>
              <a:t>Check Python</a:t>
            </a:r>
          </a:p>
        </p:txBody>
      </p:sp>
      <p:sp>
        <p:nvSpPr>
          <p:cNvPr id="9" name="Content Placeholder 8">
            <a:extLst>
              <a:ext uri="{FF2B5EF4-FFF2-40B4-BE49-F238E27FC236}">
                <a16:creationId xmlns:a16="http://schemas.microsoft.com/office/drawing/2014/main" id="{98CD909F-0B41-A763-80D6-20FBC2BC7E64}"/>
              </a:ext>
            </a:extLst>
          </p:cNvPr>
          <p:cNvSpPr>
            <a:spLocks noGrp="1"/>
          </p:cNvSpPr>
          <p:nvPr>
            <p:ph sz="half" idx="1"/>
          </p:nvPr>
        </p:nvSpPr>
        <p:spPr>
          <a:ln>
            <a:solidFill>
              <a:schemeClr val="accent1"/>
            </a:solidFill>
          </a:ln>
        </p:spPr>
        <p:txBody>
          <a:bodyPr>
            <a:noAutofit/>
          </a:bodyPr>
          <a:lstStyle/>
          <a:p>
            <a:pPr marL="0" indent="0">
              <a:buNone/>
            </a:pPr>
            <a:r>
              <a:rPr lang="en-GB" sz="1600" dirty="0">
                <a:solidFill>
                  <a:srgbClr val="0033B3"/>
                </a:solidFill>
                <a:effectLst/>
                <a:latin typeface="Consolas" panose="020B0609020204030204" pitchFamily="49" charset="0"/>
                <a:cs typeface="Consolas" panose="020B0609020204030204" pitchFamily="49" charset="0"/>
              </a:rPr>
              <a:t>def </a:t>
            </a:r>
            <a:r>
              <a:rPr lang="en-GB" sz="1600" dirty="0" err="1">
                <a:solidFill>
                  <a:srgbClr val="00627A"/>
                </a:solidFill>
                <a:effectLst/>
                <a:latin typeface="Consolas" panose="020B0609020204030204" pitchFamily="49" charset="0"/>
                <a:cs typeface="Consolas" panose="020B0609020204030204" pitchFamily="49" charset="0"/>
              </a:rPr>
              <a:t>my_function</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808080"/>
                </a:solidFill>
                <a:effectLst/>
                <a:latin typeface="Consolas" panose="020B0609020204030204" pitchFamily="49" charset="0"/>
                <a:cs typeface="Consolas" panose="020B0609020204030204" pitchFamily="49" charset="0"/>
              </a:rPr>
              <a:t>x</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0000"/>
                </a:solidFill>
                <a:effectLst/>
                <a:latin typeface="Consolas" panose="020B0609020204030204" pitchFamily="49" charset="0"/>
                <a:cs typeface="Consolas" panose="020B0609020204030204" pitchFamily="49" charset="0"/>
              </a:rPr>
              <a:t>x </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4</a:t>
            </a:r>
            <a:br>
              <a:rPr lang="en-GB" sz="1600" dirty="0">
                <a:solidFill>
                  <a:srgbClr val="1750EB"/>
                </a:solidFill>
                <a:effectLst/>
                <a:latin typeface="Consolas" panose="020B0609020204030204" pitchFamily="49" charset="0"/>
                <a:cs typeface="Consolas" panose="020B0609020204030204" pitchFamily="49" charset="0"/>
              </a:rPr>
            </a:br>
            <a:r>
              <a:rPr lang="en-GB" sz="1600" dirty="0">
                <a:solidFill>
                  <a:srgbClr val="1750EB"/>
                </a:solidFill>
                <a:effectLst/>
                <a:latin typeface="Consolas" panose="020B0609020204030204" pitchFamily="49" charset="0"/>
                <a:cs typeface="Consolas" panose="020B0609020204030204" pitchFamily="49" charset="0"/>
              </a:rPr>
              <a:t>    </a:t>
            </a: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67D17"/>
                </a:solidFill>
                <a:effectLst/>
                <a:latin typeface="Consolas" panose="020B0609020204030204" pitchFamily="49" charset="0"/>
                <a:cs typeface="Consolas" panose="020B0609020204030204" pitchFamily="49" charset="0"/>
              </a:rPr>
              <a:t>f"In</a:t>
            </a:r>
            <a:r>
              <a:rPr lang="en-GB" sz="1600" dirty="0">
                <a:solidFill>
                  <a:srgbClr val="067D17"/>
                </a:solidFill>
                <a:effectLst/>
                <a:latin typeface="Consolas" panose="020B0609020204030204" pitchFamily="49" charset="0"/>
                <a:cs typeface="Consolas" panose="020B0609020204030204" pitchFamily="49" charset="0"/>
              </a:rPr>
              <a:t> function x is at: 	</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00080"/>
                </a:solidFill>
                <a:effectLst/>
                <a:latin typeface="Consolas" panose="020B0609020204030204" pitchFamily="49" charset="0"/>
                <a:cs typeface="Consolas" panose="020B0609020204030204" pitchFamily="49" charset="0"/>
              </a:rPr>
              <a:t>id</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00000"/>
                </a:solidFill>
                <a:effectLst/>
                <a:latin typeface="Consolas" panose="020B0609020204030204" pitchFamily="49" charset="0"/>
                <a:cs typeface="Consolas" panose="020B0609020204030204" pitchFamily="49" charset="0"/>
              </a:rPr>
              <a:t>x</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a:t>
            </a:r>
            <a:r>
              <a:rPr lang="en-GB" sz="1600" dirty="0">
                <a:solidFill>
                  <a:srgbClr val="080808"/>
                </a:solidFill>
                <a:effectLst/>
                <a:latin typeface="Consolas" panose="020B0609020204030204" pitchFamily="49" charset="0"/>
                <a:cs typeface="Consolas" panose="020B0609020204030204" pitchFamily="49" charset="0"/>
              </a:rPr>
              <a:t>)</a:t>
            </a:r>
            <a:br>
              <a:rPr lang="en-GB" sz="1600" i="1" dirty="0">
                <a:solidFill>
                  <a:srgbClr val="8C8C8C"/>
                </a:solidFill>
                <a:effectLst/>
                <a:latin typeface="Consolas" panose="020B0609020204030204" pitchFamily="49" charset="0"/>
                <a:cs typeface="Consolas" panose="020B0609020204030204" pitchFamily="49" charset="0"/>
              </a:rPr>
            </a:br>
            <a:br>
              <a:rPr lang="en-GB" sz="1600" i="1" dirty="0">
                <a:solidFill>
                  <a:srgbClr val="8C8C8C"/>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a = </a:t>
            </a:r>
            <a:r>
              <a:rPr lang="en-GB" sz="1600" dirty="0">
                <a:solidFill>
                  <a:srgbClr val="1750EB"/>
                </a:solidFill>
                <a:effectLst/>
                <a:latin typeface="Consolas" panose="020B0609020204030204" pitchFamily="49" charset="0"/>
                <a:cs typeface="Consolas" panose="020B0609020204030204" pitchFamily="49" charset="0"/>
              </a:rPr>
              <a:t>3</a:t>
            </a:r>
            <a:br>
              <a:rPr lang="en-GB" sz="1600" dirty="0">
                <a:solidFill>
                  <a:srgbClr val="1750EB"/>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67D17"/>
                </a:solidFill>
                <a:effectLst/>
                <a:latin typeface="Consolas" panose="020B0609020204030204" pitchFamily="49" charset="0"/>
                <a:cs typeface="Consolas" panose="020B0609020204030204" pitchFamily="49" charset="0"/>
              </a:rPr>
              <a:t>f"Outside</a:t>
            </a:r>
            <a:r>
              <a:rPr lang="en-GB" sz="1600" dirty="0">
                <a:solidFill>
                  <a:srgbClr val="067D17"/>
                </a:solidFill>
                <a:effectLst/>
                <a:latin typeface="Consolas" panose="020B0609020204030204" pitchFamily="49" charset="0"/>
                <a:cs typeface="Consolas" panose="020B0609020204030204" pitchFamily="49" charset="0"/>
              </a:rPr>
              <a:t> function a is at: </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00080"/>
                </a:solidFill>
                <a:effectLst/>
                <a:latin typeface="Consolas" panose="020B0609020204030204" pitchFamily="49" charset="0"/>
                <a:cs typeface="Consolas" panose="020B0609020204030204" pitchFamily="49" charset="0"/>
              </a:rPr>
              <a:t>id</a:t>
            </a:r>
            <a:r>
              <a:rPr lang="en-GB" sz="1600" dirty="0">
                <a:solidFill>
                  <a:srgbClr val="080808"/>
                </a:solidFill>
                <a:effectLst/>
                <a:latin typeface="Consolas" panose="020B0609020204030204" pitchFamily="49" charset="0"/>
                <a:cs typeface="Consolas" panose="020B0609020204030204" pitchFamily="49" charset="0"/>
              </a:rPr>
              <a:t>(a)</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err="1">
                <a:solidFill>
                  <a:srgbClr val="080808"/>
                </a:solidFill>
                <a:effectLst/>
                <a:latin typeface="Consolas" panose="020B0609020204030204" pitchFamily="49" charset="0"/>
                <a:cs typeface="Consolas" panose="020B0609020204030204" pitchFamily="49" charset="0"/>
              </a:rPr>
              <a:t>my_function</a:t>
            </a:r>
            <a:r>
              <a:rPr lang="en-GB" sz="1600" dirty="0">
                <a:solidFill>
                  <a:srgbClr val="080808"/>
                </a:solidFill>
                <a:effectLst/>
                <a:latin typeface="Consolas" panose="020B0609020204030204" pitchFamily="49" charset="0"/>
                <a:cs typeface="Consolas" panose="020B0609020204030204" pitchFamily="49" charset="0"/>
              </a:rPr>
              <a:t>(a)</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67D17"/>
                </a:solidFill>
                <a:effectLst/>
                <a:latin typeface="Consolas" panose="020B0609020204030204" pitchFamily="49" charset="0"/>
                <a:cs typeface="Consolas" panose="020B0609020204030204" pitchFamily="49" charset="0"/>
              </a:rPr>
              <a:t>f"Outside</a:t>
            </a:r>
            <a:r>
              <a:rPr lang="en-GB" sz="1600" dirty="0">
                <a:solidFill>
                  <a:srgbClr val="067D17"/>
                </a:solidFill>
                <a:effectLst/>
                <a:latin typeface="Consolas" panose="020B0609020204030204" pitchFamily="49" charset="0"/>
                <a:cs typeface="Consolas" panose="020B0609020204030204" pitchFamily="49" charset="0"/>
              </a:rPr>
              <a:t> function a is at: </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00080"/>
                </a:solidFill>
                <a:effectLst/>
                <a:latin typeface="Consolas" panose="020B0609020204030204" pitchFamily="49" charset="0"/>
                <a:cs typeface="Consolas" panose="020B0609020204030204" pitchFamily="49" charset="0"/>
              </a:rPr>
              <a:t>id</a:t>
            </a:r>
            <a:r>
              <a:rPr lang="en-GB" sz="1600" dirty="0">
                <a:solidFill>
                  <a:srgbClr val="080808"/>
                </a:solidFill>
                <a:effectLst/>
                <a:latin typeface="Consolas" panose="020B0609020204030204" pitchFamily="49" charset="0"/>
                <a:cs typeface="Consolas" panose="020B0609020204030204" pitchFamily="49" charset="0"/>
              </a:rPr>
              <a:t>(a)</a:t>
            </a:r>
            <a:r>
              <a:rPr lang="en-GB" sz="1600" dirty="0">
                <a:solidFill>
                  <a:srgbClr val="0037A6"/>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a:t>
            </a:r>
            <a:r>
              <a:rPr lang="en-GB" sz="1600" dirty="0">
                <a:solidFill>
                  <a:srgbClr val="080808"/>
                </a:solidFill>
                <a:effectLst/>
                <a:latin typeface="Consolas" panose="020B0609020204030204" pitchFamily="49" charset="0"/>
                <a:cs typeface="Consolas" panose="020B0609020204030204" pitchFamily="49" charset="0"/>
              </a:rPr>
              <a:t>)</a:t>
            </a:r>
            <a:br>
              <a:rPr lang="en-GB" sz="1600" i="1" dirty="0">
                <a:solidFill>
                  <a:srgbClr val="8C8C8C"/>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a:t>
            </a:r>
          </a:p>
        </p:txBody>
      </p:sp>
      <p:sp>
        <p:nvSpPr>
          <p:cNvPr id="10" name="Content Placeholder 9">
            <a:extLst>
              <a:ext uri="{FF2B5EF4-FFF2-40B4-BE49-F238E27FC236}">
                <a16:creationId xmlns:a16="http://schemas.microsoft.com/office/drawing/2014/main" id="{34C17619-2CE6-1484-F727-C4477D3B7356}"/>
              </a:ext>
            </a:extLst>
          </p:cNvPr>
          <p:cNvSpPr>
            <a:spLocks noGrp="1"/>
          </p:cNvSpPr>
          <p:nvPr>
            <p:ph sz="half" idx="2"/>
          </p:nvPr>
        </p:nvSpPr>
        <p:spPr>
          <a:xfrm>
            <a:off x="6172200" y="1825625"/>
            <a:ext cx="5181600" cy="1517015"/>
          </a:xfrm>
          <a:ln>
            <a:solidFill>
              <a:schemeClr val="accent4"/>
            </a:solidFill>
          </a:ln>
        </p:spPr>
        <p:txBody>
          <a:bodyPr>
            <a:normAutofit/>
          </a:bodyPr>
          <a:lstStyle/>
          <a:p>
            <a:pPr marL="0" indent="0">
              <a:buNone/>
            </a:pPr>
            <a:r>
              <a:rPr lang="en-GB" sz="1600" dirty="0">
                <a:latin typeface="Consolas" panose="020B0609020204030204" pitchFamily="49" charset="0"/>
                <a:cs typeface="Consolas" panose="020B0609020204030204" pitchFamily="49" charset="0"/>
              </a:rPr>
              <a:t>Outside function a is at: 4457004520</a:t>
            </a:r>
          </a:p>
          <a:p>
            <a:pPr marL="0" indent="0">
              <a:buNone/>
            </a:pPr>
            <a:r>
              <a:rPr lang="en-GB" sz="1600" dirty="0">
                <a:latin typeface="Consolas" panose="020B0609020204030204" pitchFamily="49" charset="0"/>
                <a:cs typeface="Consolas" panose="020B0609020204030204" pitchFamily="49" charset="0"/>
              </a:rPr>
              <a:t>In function x is at: 4457004552</a:t>
            </a:r>
          </a:p>
          <a:p>
            <a:pPr marL="0" indent="0">
              <a:buNone/>
            </a:pPr>
            <a:r>
              <a:rPr lang="en-GB" sz="1600" dirty="0">
                <a:latin typeface="Consolas" panose="020B0609020204030204" pitchFamily="49" charset="0"/>
                <a:cs typeface="Consolas" panose="020B0609020204030204" pitchFamily="49" charset="0"/>
              </a:rPr>
              <a:t>Outside function a is at: 4457004520</a:t>
            </a:r>
          </a:p>
        </p:txBody>
      </p:sp>
      <p:sp>
        <p:nvSpPr>
          <p:cNvPr id="4" name="Slide Number Placeholder 3">
            <a:extLst>
              <a:ext uri="{FF2B5EF4-FFF2-40B4-BE49-F238E27FC236}">
                <a16:creationId xmlns:a16="http://schemas.microsoft.com/office/drawing/2014/main" id="{EC7E8AE5-EE11-0262-3EA7-C401F9E4B67B}"/>
              </a:ext>
            </a:extLst>
          </p:cNvPr>
          <p:cNvSpPr>
            <a:spLocks noGrp="1"/>
          </p:cNvSpPr>
          <p:nvPr>
            <p:ph type="sldNum" sz="quarter" idx="12"/>
          </p:nvPr>
        </p:nvSpPr>
        <p:spPr/>
        <p:txBody>
          <a:bodyPr/>
          <a:lstStyle/>
          <a:p>
            <a:fld id="{1AE971F0-0CD2-4C47-8087-EBCE9716EA84}" type="slidenum">
              <a:rPr lang="en-GB" smtClean="0"/>
              <a:pPr/>
              <a:t>41</a:t>
            </a:fld>
            <a:endParaRPr lang="en-GB" dirty="0"/>
          </a:p>
        </p:txBody>
      </p:sp>
      <p:sp>
        <p:nvSpPr>
          <p:cNvPr id="11" name="TextBox 10">
            <a:extLst>
              <a:ext uri="{FF2B5EF4-FFF2-40B4-BE49-F238E27FC236}">
                <a16:creationId xmlns:a16="http://schemas.microsoft.com/office/drawing/2014/main" id="{3635C9A6-4677-CB99-4532-FDEF21C4F584}"/>
              </a:ext>
            </a:extLst>
          </p:cNvPr>
          <p:cNvSpPr txBox="1"/>
          <p:nvPr/>
        </p:nvSpPr>
        <p:spPr>
          <a:xfrm>
            <a:off x="6172200" y="4413131"/>
            <a:ext cx="5181600" cy="646331"/>
          </a:xfrm>
          <a:prstGeom prst="rect">
            <a:avLst/>
          </a:prstGeom>
          <a:noFill/>
        </p:spPr>
        <p:txBody>
          <a:bodyPr wrap="square" rtlCol="0">
            <a:spAutoFit/>
          </a:bodyPr>
          <a:lstStyle/>
          <a:p>
            <a:pPr marL="285750" indent="-285750">
              <a:buFont typeface="Arial" panose="020B0604020202020204" pitchFamily="34" charset="0"/>
              <a:buChar char="•"/>
            </a:pPr>
            <a:r>
              <a:rPr lang="en-GB" dirty="0"/>
              <a:t>Does this suggest pass by value?</a:t>
            </a:r>
          </a:p>
          <a:p>
            <a:pPr marL="285750" indent="-285750">
              <a:buFont typeface="Arial" panose="020B0604020202020204" pitchFamily="34" charset="0"/>
              <a:buChar char="•"/>
            </a:pPr>
            <a:r>
              <a:rPr lang="en-GB" dirty="0"/>
              <a:t>Let’s check with a mutable type.</a:t>
            </a:r>
          </a:p>
        </p:txBody>
      </p:sp>
    </p:spTree>
    <p:extLst>
      <p:ext uri="{BB962C8B-B14F-4D97-AF65-F5344CB8AC3E}">
        <p14:creationId xmlns:p14="http://schemas.microsoft.com/office/powerpoint/2010/main" val="1977307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AC1B-8478-8F3C-FBE2-CE34573A7F52}"/>
              </a:ext>
            </a:extLst>
          </p:cNvPr>
          <p:cNvSpPr>
            <a:spLocks noGrp="1"/>
          </p:cNvSpPr>
          <p:nvPr>
            <p:ph type="title"/>
          </p:nvPr>
        </p:nvSpPr>
        <p:spPr/>
        <p:txBody>
          <a:bodyPr/>
          <a:lstStyle/>
          <a:p>
            <a:r>
              <a:rPr lang="en-GB" dirty="0"/>
              <a:t>Check no.2 in Python</a:t>
            </a:r>
          </a:p>
        </p:txBody>
      </p:sp>
      <p:sp>
        <p:nvSpPr>
          <p:cNvPr id="3" name="Content Placeholder 2">
            <a:extLst>
              <a:ext uri="{FF2B5EF4-FFF2-40B4-BE49-F238E27FC236}">
                <a16:creationId xmlns:a16="http://schemas.microsoft.com/office/drawing/2014/main" id="{6918E36A-A295-F791-2070-1094460E3EA1}"/>
              </a:ext>
            </a:extLst>
          </p:cNvPr>
          <p:cNvSpPr>
            <a:spLocks noGrp="1"/>
          </p:cNvSpPr>
          <p:nvPr>
            <p:ph sz="half" idx="1"/>
          </p:nvPr>
        </p:nvSpPr>
        <p:spPr>
          <a:xfrm>
            <a:off x="101600" y="1825625"/>
            <a:ext cx="5918200" cy="4351338"/>
          </a:xfrm>
          <a:ln>
            <a:solidFill>
              <a:schemeClr val="accent1"/>
            </a:solidFill>
          </a:ln>
        </p:spPr>
        <p:txBody>
          <a:bodyPr>
            <a:normAutofit fontScale="55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00627A"/>
                </a:solidFill>
                <a:effectLst/>
                <a:latin typeface="Consolas" panose="020B0609020204030204" pitchFamily="49" charset="0"/>
                <a:cs typeface="Consolas" panose="020B0609020204030204" pitchFamily="49" charset="0"/>
              </a:rPr>
              <a:t>my_function_2</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my_list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080808"/>
                </a:solidFill>
                <a:effectLst/>
                <a:latin typeface="Consolas" panose="020B0609020204030204" pitchFamily="49" charset="0"/>
                <a:cs typeface="Consolas" panose="020B0609020204030204" pitchFamily="49" charset="0"/>
              </a:rPr>
              <a:t>my_list</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1750EB"/>
                </a:solidFill>
                <a:effectLst/>
                <a:latin typeface="Consolas" panose="020B0609020204030204" pitchFamily="49" charset="0"/>
                <a:cs typeface="Consolas" panose="020B0609020204030204" pitchFamily="49" charset="0"/>
              </a:rPr>
              <a:t>0</a:t>
            </a:r>
            <a:r>
              <a:rPr lang="en-GB" dirty="0">
                <a:solidFill>
                  <a:srgbClr val="080808"/>
                </a:solidFill>
                <a:effectLst/>
                <a:latin typeface="Consolas" panose="020B0609020204030204" pitchFamily="49" charset="0"/>
                <a:cs typeface="Consolas" panose="020B0609020204030204" pitchFamily="49" charset="0"/>
              </a:rPr>
              <a:t>] = </a:t>
            </a:r>
            <a:r>
              <a:rPr lang="en-GB" dirty="0">
                <a:solidFill>
                  <a:srgbClr val="1750EB"/>
                </a:solidFill>
                <a:effectLst/>
                <a:latin typeface="Consolas" panose="020B0609020204030204" pitchFamily="49" charset="0"/>
                <a:cs typeface="Consolas" panose="020B0609020204030204" pitchFamily="49" charset="0"/>
              </a:rPr>
              <a:t>42</a:t>
            </a:r>
            <a:br>
              <a:rPr lang="en-GB" dirty="0">
                <a:solidFill>
                  <a:srgbClr val="1750EB"/>
                </a:solidFill>
                <a:effectLst/>
                <a:latin typeface="Consolas" panose="020B0609020204030204" pitchFamily="49" charset="0"/>
                <a:cs typeface="Consolas" panose="020B0609020204030204" pitchFamily="49" charset="0"/>
              </a:rPr>
            </a:br>
            <a:r>
              <a:rPr lang="en-GB" dirty="0">
                <a:solidFill>
                  <a:srgbClr val="1750EB"/>
                </a:solidFill>
                <a:effectLst/>
                <a:latin typeface="Consolas" panose="020B0609020204030204" pitchFamily="49" charset="0"/>
                <a:cs typeface="Consolas" panose="020B0609020204030204" pitchFamily="49" charset="0"/>
              </a:rPr>
              <a:t>    </a:t>
            </a: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67D17"/>
                </a:solidFill>
                <a:effectLst/>
                <a:latin typeface="Consolas" panose="020B0609020204030204" pitchFamily="49" charset="0"/>
                <a:cs typeface="Consolas" panose="020B0609020204030204" pitchFamily="49" charset="0"/>
              </a:rPr>
              <a:t>f"In</a:t>
            </a:r>
            <a:r>
              <a:rPr lang="en-GB" dirty="0">
                <a:solidFill>
                  <a:srgbClr val="067D17"/>
                </a:solidFill>
                <a:effectLst/>
                <a:latin typeface="Consolas" panose="020B0609020204030204" pitchFamily="49" charset="0"/>
                <a:cs typeface="Consolas" panose="020B0609020204030204" pitchFamily="49" charset="0"/>
              </a:rPr>
              <a:t> function </a:t>
            </a:r>
            <a:r>
              <a:rPr lang="en-GB" dirty="0" err="1">
                <a:solidFill>
                  <a:srgbClr val="067D17"/>
                </a:solidFill>
                <a:effectLst/>
                <a:latin typeface="Consolas" panose="020B0609020204030204" pitchFamily="49" charset="0"/>
                <a:cs typeface="Consolas" panose="020B0609020204030204" pitchFamily="49" charset="0"/>
              </a:rPr>
              <a:t>my_list</a:t>
            </a:r>
            <a:r>
              <a:rPr lang="en-GB" dirty="0">
                <a:solidFill>
                  <a:srgbClr val="067D17"/>
                </a:solidFill>
                <a:effectLst/>
                <a:latin typeface="Consolas" panose="020B0609020204030204" pitchFamily="49" charset="0"/>
                <a:cs typeface="Consolas" panose="020B0609020204030204" pitchFamily="49" charset="0"/>
              </a:rPr>
              <a:t> is at: </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00080"/>
                </a:solidFill>
                <a:effectLst/>
                <a:latin typeface="Consolas" panose="020B0609020204030204" pitchFamily="49" charset="0"/>
                <a:cs typeface="Consolas" panose="020B0609020204030204" pitchFamily="49" charset="0"/>
              </a:rPr>
              <a:t>id</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my_list</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err="1">
                <a:solidFill>
                  <a:srgbClr val="080808"/>
                </a:solidFill>
                <a:effectLst/>
                <a:latin typeface="Consolas" panose="020B0609020204030204" pitchFamily="49" charset="0"/>
                <a:cs typeface="Consolas" panose="020B0609020204030204" pitchFamily="49" charset="0"/>
              </a:rPr>
              <a:t>number_list</a:t>
            </a:r>
            <a:r>
              <a:rPr lang="en-GB" dirty="0">
                <a:solidFill>
                  <a:srgbClr val="080808"/>
                </a:solidFill>
                <a:effectLst/>
                <a:latin typeface="Consolas" panose="020B0609020204030204" pitchFamily="49" charset="0"/>
                <a:cs typeface="Consolas" panose="020B0609020204030204" pitchFamily="49" charset="0"/>
              </a:rPr>
              <a:t> = [</a:t>
            </a:r>
            <a:r>
              <a:rPr lang="en-GB" dirty="0">
                <a:solidFill>
                  <a:srgbClr val="1750EB"/>
                </a:solidFill>
                <a:effectLst/>
                <a:latin typeface="Consolas" panose="020B0609020204030204" pitchFamily="49" charset="0"/>
                <a:cs typeface="Consolas" panose="020B0609020204030204" pitchFamily="49" charset="0"/>
              </a:rPr>
              <a:t>1</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1750EB"/>
                </a:solidFill>
                <a:effectLst/>
                <a:latin typeface="Consolas" panose="020B0609020204030204" pitchFamily="49" charset="0"/>
                <a:cs typeface="Consolas" panose="020B0609020204030204" pitchFamily="49" charset="0"/>
              </a:rPr>
              <a:t>2</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1750EB"/>
                </a:solidFill>
                <a:effectLst/>
                <a:latin typeface="Consolas" panose="020B0609020204030204" pitchFamily="49" charset="0"/>
                <a:cs typeface="Consolas" panose="020B0609020204030204" pitchFamily="49" charset="0"/>
              </a:rPr>
              <a:t>3</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67D17"/>
                </a:solidFill>
                <a:effectLst/>
                <a:latin typeface="Consolas" panose="020B0609020204030204" pitchFamily="49" charset="0"/>
                <a:cs typeface="Consolas" panose="020B0609020204030204" pitchFamily="49" charset="0"/>
              </a:rPr>
              <a:t>f"Outside</a:t>
            </a:r>
            <a:r>
              <a:rPr lang="en-GB" dirty="0">
                <a:solidFill>
                  <a:srgbClr val="067D17"/>
                </a:solidFill>
                <a:effectLst/>
                <a:latin typeface="Consolas" panose="020B0609020204030204" pitchFamily="49" charset="0"/>
                <a:cs typeface="Consolas" panose="020B0609020204030204" pitchFamily="49" charset="0"/>
              </a:rPr>
              <a:t> function </a:t>
            </a:r>
            <a:r>
              <a:rPr lang="en-GB" dirty="0" err="1">
                <a:solidFill>
                  <a:srgbClr val="067D17"/>
                </a:solidFill>
                <a:effectLst/>
                <a:latin typeface="Consolas" panose="020B0609020204030204" pitchFamily="49" charset="0"/>
                <a:cs typeface="Consolas" panose="020B0609020204030204" pitchFamily="49" charset="0"/>
              </a:rPr>
              <a:t>my_list</a:t>
            </a:r>
            <a:r>
              <a:rPr lang="en-GB" dirty="0">
                <a:solidFill>
                  <a:srgbClr val="067D17"/>
                </a:solidFill>
                <a:effectLst/>
                <a:latin typeface="Consolas" panose="020B0609020204030204" pitchFamily="49" charset="0"/>
                <a:cs typeface="Consolas" panose="020B0609020204030204" pitchFamily="49" charset="0"/>
              </a:rPr>
              <a:t> is at: 	</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00080"/>
                </a:solidFill>
                <a:effectLst/>
                <a:latin typeface="Consolas" panose="020B0609020204030204" pitchFamily="49" charset="0"/>
                <a:cs typeface="Consolas" panose="020B0609020204030204" pitchFamily="49" charset="0"/>
              </a:rPr>
              <a:t>id</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number_list</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my_function_2(</a:t>
            </a:r>
            <a:r>
              <a:rPr lang="en-GB" dirty="0" err="1">
                <a:solidFill>
                  <a:srgbClr val="080808"/>
                </a:solidFill>
                <a:effectLst/>
                <a:latin typeface="Consolas" panose="020B0609020204030204" pitchFamily="49" charset="0"/>
                <a:cs typeface="Consolas" panose="020B0609020204030204" pitchFamily="49" charset="0"/>
              </a:rPr>
              <a:t>number_list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67D17"/>
                </a:solidFill>
                <a:effectLst/>
                <a:latin typeface="Consolas" panose="020B0609020204030204" pitchFamily="49" charset="0"/>
                <a:cs typeface="Consolas" panose="020B0609020204030204" pitchFamily="49" charset="0"/>
              </a:rPr>
              <a:t>f"After</a:t>
            </a:r>
            <a:r>
              <a:rPr lang="en-GB" dirty="0">
                <a:solidFill>
                  <a:srgbClr val="067D17"/>
                </a:solidFill>
                <a:effectLst/>
                <a:latin typeface="Consolas" panose="020B0609020204030204" pitchFamily="49" charset="0"/>
                <a:cs typeface="Consolas" panose="020B0609020204030204" pitchFamily="49" charset="0"/>
              </a:rPr>
              <a:t> function </a:t>
            </a:r>
            <a:r>
              <a:rPr lang="en-GB" dirty="0" err="1">
                <a:solidFill>
                  <a:srgbClr val="067D17"/>
                </a:solidFill>
                <a:effectLst/>
                <a:latin typeface="Consolas" panose="020B0609020204030204" pitchFamily="49" charset="0"/>
                <a:cs typeface="Consolas" panose="020B0609020204030204" pitchFamily="49" charset="0"/>
              </a:rPr>
              <a:t>my_list</a:t>
            </a:r>
            <a:r>
              <a:rPr lang="en-GB" dirty="0">
                <a:solidFill>
                  <a:srgbClr val="067D17"/>
                </a:solidFill>
                <a:effectLst/>
                <a:latin typeface="Consolas" panose="020B0609020204030204" pitchFamily="49" charset="0"/>
                <a:cs typeface="Consolas" panose="020B0609020204030204" pitchFamily="49" charset="0"/>
              </a:rPr>
              <a:t> is at: 	</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00080"/>
                </a:solidFill>
                <a:effectLst/>
                <a:latin typeface="Consolas" panose="020B0609020204030204" pitchFamily="49" charset="0"/>
                <a:cs typeface="Consolas" panose="020B0609020204030204" pitchFamily="49" charset="0"/>
              </a:rPr>
              <a:t>id</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number_list</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err="1">
                <a:solidFill>
                  <a:srgbClr val="080808"/>
                </a:solidFill>
                <a:effectLst/>
                <a:latin typeface="Consolas" panose="020B0609020204030204" pitchFamily="49" charset="0"/>
                <a:cs typeface="Consolas" panose="020B0609020204030204" pitchFamily="49" charset="0"/>
              </a:rPr>
              <a:t>number_list</a:t>
            </a:r>
            <a:r>
              <a:rPr lang="en-GB" dirty="0">
                <a:solidFill>
                  <a:srgbClr val="080808"/>
                </a:solidFill>
                <a:effectLst/>
                <a:latin typeface="Consolas" panose="020B0609020204030204" pitchFamily="49" charset="0"/>
                <a:cs typeface="Consolas" panose="020B0609020204030204" pitchFamily="49" charset="0"/>
              </a:rPr>
              <a:t>)</a:t>
            </a:r>
          </a:p>
        </p:txBody>
      </p:sp>
      <p:sp>
        <p:nvSpPr>
          <p:cNvPr id="4" name="Content Placeholder 3">
            <a:extLst>
              <a:ext uri="{FF2B5EF4-FFF2-40B4-BE49-F238E27FC236}">
                <a16:creationId xmlns:a16="http://schemas.microsoft.com/office/drawing/2014/main" id="{8AF20464-187A-928F-F341-DC984140A3B6}"/>
              </a:ext>
            </a:extLst>
          </p:cNvPr>
          <p:cNvSpPr>
            <a:spLocks noGrp="1"/>
          </p:cNvSpPr>
          <p:nvPr>
            <p:ph sz="half" idx="2"/>
          </p:nvPr>
        </p:nvSpPr>
        <p:spPr>
          <a:xfrm>
            <a:off x="6172200" y="1825625"/>
            <a:ext cx="5181600" cy="2014855"/>
          </a:xfrm>
          <a:ln>
            <a:solidFill>
              <a:schemeClr val="accent4"/>
            </a:solidFill>
          </a:ln>
        </p:spPr>
        <p:txBody>
          <a:bodyPr>
            <a:normAutofit fontScale="55000" lnSpcReduction="20000"/>
          </a:bodyPr>
          <a:lstStyle/>
          <a:p>
            <a:pPr marL="0" indent="0">
              <a:buNone/>
            </a:pPr>
            <a:r>
              <a:rPr lang="en-GB" dirty="0">
                <a:latin typeface="Consolas" panose="020B0609020204030204" pitchFamily="49" charset="0"/>
                <a:cs typeface="Consolas" panose="020B0609020204030204" pitchFamily="49" charset="0"/>
              </a:rPr>
              <a:t>Outside function </a:t>
            </a:r>
            <a:r>
              <a:rPr lang="en-GB" dirty="0" err="1">
                <a:latin typeface="Consolas" panose="020B0609020204030204" pitchFamily="49" charset="0"/>
                <a:cs typeface="Consolas" panose="020B0609020204030204" pitchFamily="49" charset="0"/>
              </a:rPr>
              <a:t>my_list</a:t>
            </a:r>
            <a:r>
              <a:rPr lang="en-GB" dirty="0">
                <a:latin typeface="Consolas" panose="020B0609020204030204" pitchFamily="49" charset="0"/>
                <a:cs typeface="Consolas" panose="020B0609020204030204" pitchFamily="49" charset="0"/>
              </a:rPr>
              <a:t> is at: 4440252288</a:t>
            </a:r>
          </a:p>
          <a:p>
            <a:pPr marL="0" indent="0">
              <a:buNone/>
            </a:pPr>
            <a:r>
              <a:rPr lang="en-GB" dirty="0">
                <a:latin typeface="Consolas" panose="020B0609020204030204" pitchFamily="49" charset="0"/>
                <a:cs typeface="Consolas" panose="020B0609020204030204" pitchFamily="49" charset="0"/>
              </a:rPr>
              <a:t>In function </a:t>
            </a:r>
            <a:r>
              <a:rPr lang="en-GB" dirty="0" err="1">
                <a:latin typeface="Consolas" panose="020B0609020204030204" pitchFamily="49" charset="0"/>
                <a:cs typeface="Consolas" panose="020B0609020204030204" pitchFamily="49" charset="0"/>
              </a:rPr>
              <a:t>my_list</a:t>
            </a:r>
            <a:r>
              <a:rPr lang="en-GB" dirty="0">
                <a:latin typeface="Consolas" panose="020B0609020204030204" pitchFamily="49" charset="0"/>
                <a:cs typeface="Consolas" panose="020B0609020204030204" pitchFamily="49" charset="0"/>
              </a:rPr>
              <a:t> is at: 4440252288</a:t>
            </a:r>
          </a:p>
          <a:p>
            <a:pPr marL="0" indent="0">
              <a:buNone/>
            </a:pPr>
            <a:r>
              <a:rPr lang="en-GB" dirty="0">
                <a:latin typeface="Consolas" panose="020B0609020204030204" pitchFamily="49" charset="0"/>
                <a:cs typeface="Consolas" panose="020B0609020204030204" pitchFamily="49" charset="0"/>
              </a:rPr>
              <a:t>After function </a:t>
            </a:r>
            <a:r>
              <a:rPr lang="en-GB" dirty="0" err="1">
                <a:latin typeface="Consolas" panose="020B0609020204030204" pitchFamily="49" charset="0"/>
                <a:cs typeface="Consolas" panose="020B0609020204030204" pitchFamily="49" charset="0"/>
              </a:rPr>
              <a:t>my_list</a:t>
            </a:r>
            <a:r>
              <a:rPr lang="en-GB" dirty="0">
                <a:latin typeface="Consolas" panose="020B0609020204030204" pitchFamily="49" charset="0"/>
                <a:cs typeface="Consolas" panose="020B0609020204030204" pitchFamily="49" charset="0"/>
              </a:rPr>
              <a:t> is at: 4440252288</a:t>
            </a:r>
          </a:p>
          <a:p>
            <a:pPr marL="0" indent="0">
              <a:buNone/>
            </a:pPr>
            <a:r>
              <a:rPr lang="en-GB" dirty="0">
                <a:latin typeface="Consolas" panose="020B0609020204030204" pitchFamily="49" charset="0"/>
                <a:cs typeface="Consolas" panose="020B0609020204030204" pitchFamily="49" charset="0"/>
              </a:rPr>
              <a:t>[42, 2, 3]</a:t>
            </a:r>
          </a:p>
        </p:txBody>
      </p:sp>
      <p:sp>
        <p:nvSpPr>
          <p:cNvPr id="5" name="Slide Number Placeholder 4">
            <a:extLst>
              <a:ext uri="{FF2B5EF4-FFF2-40B4-BE49-F238E27FC236}">
                <a16:creationId xmlns:a16="http://schemas.microsoft.com/office/drawing/2014/main" id="{32F6E21D-4B2C-306C-E604-16BF5472D5EC}"/>
              </a:ext>
            </a:extLst>
          </p:cNvPr>
          <p:cNvSpPr>
            <a:spLocks noGrp="1"/>
          </p:cNvSpPr>
          <p:nvPr>
            <p:ph type="sldNum" sz="quarter" idx="12"/>
          </p:nvPr>
        </p:nvSpPr>
        <p:spPr/>
        <p:txBody>
          <a:bodyPr/>
          <a:lstStyle/>
          <a:p>
            <a:fld id="{1AE971F0-0CD2-4C47-8087-EBCE9716EA84}" type="slidenum">
              <a:rPr lang="en-GB" smtClean="0"/>
              <a:t>42</a:t>
            </a:fld>
            <a:endParaRPr lang="en-GB"/>
          </a:p>
        </p:txBody>
      </p:sp>
      <p:sp>
        <p:nvSpPr>
          <p:cNvPr id="6" name="TextBox 5">
            <a:extLst>
              <a:ext uri="{FF2B5EF4-FFF2-40B4-BE49-F238E27FC236}">
                <a16:creationId xmlns:a16="http://schemas.microsoft.com/office/drawing/2014/main" id="{79BB397C-F138-9791-7E99-123D5215247B}"/>
              </a:ext>
            </a:extLst>
          </p:cNvPr>
          <p:cNvSpPr txBox="1"/>
          <p:nvPr/>
        </p:nvSpPr>
        <p:spPr>
          <a:xfrm>
            <a:off x="6172200" y="4084320"/>
            <a:ext cx="5181600" cy="1200329"/>
          </a:xfrm>
          <a:prstGeom prst="rect">
            <a:avLst/>
          </a:prstGeom>
          <a:noFill/>
        </p:spPr>
        <p:txBody>
          <a:bodyPr wrap="square" rtlCol="0">
            <a:spAutoFit/>
          </a:bodyPr>
          <a:lstStyle/>
          <a:p>
            <a:pPr marL="285750" indent="-285750">
              <a:buFont typeface="Arial" panose="020B0604020202020204" pitchFamily="34" charset="0"/>
              <a:buChar char="•"/>
            </a:pPr>
            <a:r>
              <a:rPr lang="en-GB" dirty="0"/>
              <a:t>Clearly, this is not pass by value because the first element in the list has been changed.</a:t>
            </a:r>
          </a:p>
          <a:p>
            <a:pPr marL="285750" indent="-285750">
              <a:buFont typeface="Arial" panose="020B0604020202020204" pitchFamily="34" charset="0"/>
              <a:buChar char="•"/>
            </a:pPr>
            <a:r>
              <a:rPr lang="en-GB" dirty="0"/>
              <a:t>Python does something called </a:t>
            </a:r>
            <a:r>
              <a:rPr lang="en-GB" b="1" dirty="0"/>
              <a:t>pass by assignment</a:t>
            </a:r>
            <a:r>
              <a:rPr lang="en-GB" dirty="0"/>
              <a:t> or </a:t>
            </a:r>
            <a:r>
              <a:rPr lang="en-GB" b="1" dirty="0"/>
              <a:t>pass by object reference</a:t>
            </a:r>
            <a:r>
              <a:rPr lang="en-GB" dirty="0"/>
              <a:t>.</a:t>
            </a:r>
          </a:p>
        </p:txBody>
      </p:sp>
    </p:spTree>
    <p:extLst>
      <p:ext uri="{BB962C8B-B14F-4D97-AF65-F5344CB8AC3E}">
        <p14:creationId xmlns:p14="http://schemas.microsoft.com/office/powerpoint/2010/main" val="3404391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623F-8011-F8BD-1838-7E6A93B696E0}"/>
              </a:ext>
            </a:extLst>
          </p:cNvPr>
          <p:cNvSpPr>
            <a:spLocks noGrp="1"/>
          </p:cNvSpPr>
          <p:nvPr>
            <p:ph type="title"/>
          </p:nvPr>
        </p:nvSpPr>
        <p:spPr>
          <a:xfrm>
            <a:off x="838200" y="365125"/>
            <a:ext cx="11130280" cy="1325563"/>
          </a:xfrm>
        </p:spPr>
        <p:txBody>
          <a:bodyPr/>
          <a:lstStyle/>
          <a:p>
            <a:r>
              <a:rPr lang="en-GB" dirty="0"/>
              <a:t>Now in Python: Pass-by-object-reference</a:t>
            </a:r>
          </a:p>
        </p:txBody>
      </p:sp>
      <p:sp>
        <p:nvSpPr>
          <p:cNvPr id="3" name="Content Placeholder 2">
            <a:extLst>
              <a:ext uri="{FF2B5EF4-FFF2-40B4-BE49-F238E27FC236}">
                <a16:creationId xmlns:a16="http://schemas.microsoft.com/office/drawing/2014/main" id="{3140697C-A964-8B2E-0FBB-EA36FBE42C6A}"/>
              </a:ext>
            </a:extLst>
          </p:cNvPr>
          <p:cNvSpPr>
            <a:spLocks noGrp="1"/>
          </p:cNvSpPr>
          <p:nvPr>
            <p:ph idx="1"/>
          </p:nvPr>
        </p:nvSpPr>
        <p:spPr/>
        <p:txBody>
          <a:bodyPr>
            <a:normAutofit/>
          </a:bodyPr>
          <a:lstStyle/>
          <a:p>
            <a:r>
              <a:rPr lang="en-GB" dirty="0"/>
              <a:t>In Python, the concept of pass-by-object-reference is different from traditional pass by value or pass by reference.</a:t>
            </a:r>
          </a:p>
          <a:p>
            <a:r>
              <a:rPr lang="en-GB" dirty="0"/>
              <a:t>The reference to the object is passed to the function.</a:t>
            </a:r>
          </a:p>
          <a:p>
            <a:r>
              <a:rPr lang="en-GB" dirty="0"/>
              <a:t>Changes made to the object itself (e.g., appending elements to a list) are reflected outside the function </a:t>
            </a:r>
            <a:r>
              <a:rPr lang="en-GB" b="1" dirty="0"/>
              <a:t>depending on mutability </a:t>
            </a:r>
            <a:r>
              <a:rPr lang="en-GB" dirty="0"/>
              <a:t>of the type.</a:t>
            </a:r>
          </a:p>
        </p:txBody>
      </p:sp>
      <p:sp>
        <p:nvSpPr>
          <p:cNvPr id="4" name="Slide Number Placeholder 3">
            <a:extLst>
              <a:ext uri="{FF2B5EF4-FFF2-40B4-BE49-F238E27FC236}">
                <a16:creationId xmlns:a16="http://schemas.microsoft.com/office/drawing/2014/main" id="{56EB545A-9924-2E62-9422-F875E4E60224}"/>
              </a:ext>
            </a:extLst>
          </p:cNvPr>
          <p:cNvSpPr>
            <a:spLocks noGrp="1"/>
          </p:cNvSpPr>
          <p:nvPr>
            <p:ph type="sldNum" sz="quarter" idx="12"/>
          </p:nvPr>
        </p:nvSpPr>
        <p:spPr/>
        <p:txBody>
          <a:bodyPr/>
          <a:lstStyle/>
          <a:p>
            <a:fld id="{1AE971F0-0CD2-4C47-8087-EBCE9716EA84}" type="slidenum">
              <a:rPr lang="en-GB" smtClean="0"/>
              <a:pPr/>
              <a:t>43</a:t>
            </a:fld>
            <a:endParaRPr lang="en-GB" dirty="0"/>
          </a:p>
        </p:txBody>
      </p:sp>
    </p:spTree>
    <p:extLst>
      <p:ext uri="{BB962C8B-B14F-4D97-AF65-F5344CB8AC3E}">
        <p14:creationId xmlns:p14="http://schemas.microsoft.com/office/powerpoint/2010/main" val="3636703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F96691-AA00-2DB2-C89B-AEBCCDD3FFA1}"/>
              </a:ext>
            </a:extLst>
          </p:cNvPr>
          <p:cNvSpPr>
            <a:spLocks noGrp="1"/>
          </p:cNvSpPr>
          <p:nvPr>
            <p:ph type="title"/>
          </p:nvPr>
        </p:nvSpPr>
        <p:spPr/>
        <p:txBody>
          <a:bodyPr/>
          <a:lstStyle/>
          <a:p>
            <a:r>
              <a:rPr lang="en-GB" dirty="0"/>
              <a:t>True or False?</a:t>
            </a:r>
          </a:p>
        </p:txBody>
      </p:sp>
      <p:sp>
        <p:nvSpPr>
          <p:cNvPr id="4" name="Slide Number Placeholder 3">
            <a:extLst>
              <a:ext uri="{FF2B5EF4-FFF2-40B4-BE49-F238E27FC236}">
                <a16:creationId xmlns:a16="http://schemas.microsoft.com/office/drawing/2014/main" id="{6D92FB72-19DA-C072-A8E9-793CA1859947}"/>
              </a:ext>
            </a:extLst>
          </p:cNvPr>
          <p:cNvSpPr>
            <a:spLocks noGrp="1"/>
          </p:cNvSpPr>
          <p:nvPr>
            <p:ph type="sldNum" sz="quarter" idx="12"/>
          </p:nvPr>
        </p:nvSpPr>
        <p:spPr/>
        <p:txBody>
          <a:bodyPr/>
          <a:lstStyle/>
          <a:p>
            <a:fld id="{1AE971F0-0CD2-4C47-8087-EBCE9716EA84}" type="slidenum">
              <a:rPr lang="en-GB" smtClean="0"/>
              <a:pPr/>
              <a:t>44</a:t>
            </a:fld>
            <a:endParaRPr lang="en-GB" dirty="0"/>
          </a:p>
        </p:txBody>
      </p:sp>
      <p:sp>
        <p:nvSpPr>
          <p:cNvPr id="6" name="Text Placeholder 5">
            <a:extLst>
              <a:ext uri="{FF2B5EF4-FFF2-40B4-BE49-F238E27FC236}">
                <a16:creationId xmlns:a16="http://schemas.microsoft.com/office/drawing/2014/main" id="{191C5066-87DE-E29D-8299-9E860C8914FF}"/>
              </a:ext>
            </a:extLst>
          </p:cNvPr>
          <p:cNvSpPr>
            <a:spLocks noGrp="1"/>
          </p:cNvSpPr>
          <p:nvPr>
            <p:ph type="body" sz="quarter" idx="13"/>
          </p:nvPr>
        </p:nvSpPr>
        <p:spPr/>
        <p:txBody>
          <a:bodyPr/>
          <a:lstStyle/>
          <a:p>
            <a:pPr marL="0" indent="0">
              <a:buNone/>
            </a:pPr>
            <a:r>
              <a:rPr lang="en-GB" dirty="0"/>
              <a:t>In Python, variables passed to functions are always passed by value.</a:t>
            </a:r>
          </a:p>
        </p:txBody>
      </p:sp>
    </p:spTree>
    <p:extLst>
      <p:ext uri="{BB962C8B-B14F-4D97-AF65-F5344CB8AC3E}">
        <p14:creationId xmlns:p14="http://schemas.microsoft.com/office/powerpoint/2010/main" val="1572428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45</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Methods</a:t>
            </a:r>
          </a:p>
        </p:txBody>
      </p:sp>
    </p:spTree>
    <p:extLst>
      <p:ext uri="{BB962C8B-B14F-4D97-AF65-F5344CB8AC3E}">
        <p14:creationId xmlns:p14="http://schemas.microsoft.com/office/powerpoint/2010/main" val="28970914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92E60B-F00C-3875-7165-D982AF74C5C0}"/>
              </a:ext>
            </a:extLst>
          </p:cNvPr>
          <p:cNvSpPr>
            <a:spLocks noGrp="1"/>
          </p:cNvSpPr>
          <p:nvPr>
            <p:ph type="title"/>
          </p:nvPr>
        </p:nvSpPr>
        <p:spPr/>
        <p:txBody>
          <a:bodyPr/>
          <a:lstStyle/>
          <a:p>
            <a:r>
              <a:rPr lang="en-GB" dirty="0"/>
              <a:t>Class, Instance and Static</a:t>
            </a:r>
          </a:p>
        </p:txBody>
      </p:sp>
      <p:sp>
        <p:nvSpPr>
          <p:cNvPr id="4" name="Content Placeholder 3">
            <a:extLst>
              <a:ext uri="{FF2B5EF4-FFF2-40B4-BE49-F238E27FC236}">
                <a16:creationId xmlns:a16="http://schemas.microsoft.com/office/drawing/2014/main" id="{D922994E-E643-0411-A352-3EA5BDE05E7E}"/>
              </a:ext>
            </a:extLst>
          </p:cNvPr>
          <p:cNvSpPr>
            <a:spLocks noGrp="1"/>
          </p:cNvSpPr>
          <p:nvPr>
            <p:ph idx="1"/>
          </p:nvPr>
        </p:nvSpPr>
        <p:spPr/>
        <p:txBody>
          <a:bodyPr/>
          <a:lstStyle/>
          <a:p>
            <a:pPr marR="0" lvl="0" rtl="0"/>
            <a:r>
              <a:rPr lang="en-GB" altLang="zh-CN" b="1" i="0" u="none" strike="noStrike" kern="100" baseline="0" dirty="0">
                <a:solidFill>
                  <a:srgbClr val="000000"/>
                </a:solidFill>
                <a:ea typeface="DengXian Light" panose="02010600030101010101" pitchFamily="2" charset="-122"/>
              </a:rPr>
              <a:t>Class</a:t>
            </a:r>
            <a:r>
              <a:rPr lang="en-GB" altLang="zh-CN" b="0" i="0" u="none" strike="noStrike" kern="100" baseline="0" dirty="0">
                <a:solidFill>
                  <a:srgbClr val="000000"/>
                </a:solidFill>
                <a:ea typeface="DengXian Light" panose="02010600030101010101" pitchFamily="2" charset="-122"/>
              </a:rPr>
              <a:t> methods: Associated with the class itself.</a:t>
            </a:r>
          </a:p>
          <a:p>
            <a:pPr marR="0" lvl="0" rtl="0"/>
            <a:r>
              <a:rPr lang="en-GB" altLang="zh-CN" b="1" i="0" u="none" strike="noStrike" kern="100" baseline="0" dirty="0">
                <a:solidFill>
                  <a:srgbClr val="000000"/>
                </a:solidFill>
                <a:ea typeface="DengXian Light" panose="02010600030101010101" pitchFamily="2" charset="-122"/>
              </a:rPr>
              <a:t>Instance</a:t>
            </a:r>
            <a:r>
              <a:rPr lang="en-GB" altLang="zh-CN" b="0" i="0" u="none" strike="noStrike" kern="100" baseline="0" dirty="0">
                <a:solidFill>
                  <a:srgbClr val="000000"/>
                </a:solidFill>
                <a:ea typeface="DengXian Light" panose="02010600030101010101" pitchFamily="2" charset="-122"/>
              </a:rPr>
              <a:t> methods: Operate on instance-specific data.</a:t>
            </a:r>
          </a:p>
          <a:p>
            <a:pPr marR="0" lvl="0" rtl="0"/>
            <a:r>
              <a:rPr lang="en-GB" altLang="zh-CN" b="1" i="0" u="none" strike="noStrike" kern="100" baseline="0" dirty="0">
                <a:solidFill>
                  <a:srgbClr val="000000"/>
                </a:solidFill>
                <a:ea typeface="DengXian Light" panose="02010600030101010101" pitchFamily="2" charset="-122"/>
              </a:rPr>
              <a:t>Static</a:t>
            </a:r>
            <a:r>
              <a:rPr lang="en-GB" altLang="zh-CN" b="0" i="0" u="none" strike="noStrike" kern="100" baseline="0" dirty="0">
                <a:solidFill>
                  <a:srgbClr val="000000"/>
                </a:solidFill>
                <a:ea typeface="DengXian Light" panose="02010600030101010101" pitchFamily="2" charset="-122"/>
              </a:rPr>
              <a:t> methods: Independent of class and instance data.</a:t>
            </a:r>
          </a:p>
        </p:txBody>
      </p:sp>
      <p:sp>
        <p:nvSpPr>
          <p:cNvPr id="2" name="Slide Number Placeholder 1">
            <a:extLst>
              <a:ext uri="{FF2B5EF4-FFF2-40B4-BE49-F238E27FC236}">
                <a16:creationId xmlns:a16="http://schemas.microsoft.com/office/drawing/2014/main" id="{0DF4C512-C209-8982-3D31-85E639C5FE02}"/>
              </a:ext>
            </a:extLst>
          </p:cNvPr>
          <p:cNvSpPr>
            <a:spLocks noGrp="1"/>
          </p:cNvSpPr>
          <p:nvPr>
            <p:ph type="sldNum" sz="quarter" idx="12"/>
          </p:nvPr>
        </p:nvSpPr>
        <p:spPr/>
        <p:txBody>
          <a:bodyPr/>
          <a:lstStyle/>
          <a:p>
            <a:fld id="{1AE971F0-0CD2-4C47-8087-EBCE9716EA84}" type="slidenum">
              <a:rPr lang="en-GB" smtClean="0"/>
              <a:t>46</a:t>
            </a:fld>
            <a:endParaRPr lang="en-GB"/>
          </a:p>
        </p:txBody>
      </p:sp>
    </p:spTree>
    <p:extLst>
      <p:ext uri="{BB962C8B-B14F-4D97-AF65-F5344CB8AC3E}">
        <p14:creationId xmlns:p14="http://schemas.microsoft.com/office/powerpoint/2010/main" val="24654664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F88649-FF71-F374-42A0-902B9A1FB5E0}"/>
              </a:ext>
            </a:extLst>
          </p:cNvPr>
          <p:cNvSpPr>
            <a:spLocks noGrp="1"/>
          </p:cNvSpPr>
          <p:nvPr>
            <p:ph type="title"/>
          </p:nvPr>
        </p:nvSpPr>
        <p:spPr/>
        <p:txBody>
          <a:bodyPr/>
          <a:lstStyle/>
          <a:p>
            <a:r>
              <a:rPr lang="en-GB" dirty="0"/>
              <a:t>Class Method</a:t>
            </a:r>
          </a:p>
        </p:txBody>
      </p:sp>
      <p:sp>
        <p:nvSpPr>
          <p:cNvPr id="6" name="Content Placeholder 5">
            <a:extLst>
              <a:ext uri="{FF2B5EF4-FFF2-40B4-BE49-F238E27FC236}">
                <a16:creationId xmlns:a16="http://schemas.microsoft.com/office/drawing/2014/main" id="{48D8639D-9234-6606-7E75-1CD02E16E326}"/>
              </a:ext>
            </a:extLst>
          </p:cNvPr>
          <p:cNvSpPr>
            <a:spLocks noGrp="1"/>
          </p:cNvSpPr>
          <p:nvPr>
            <p:ph sz="half" idx="1"/>
          </p:nvPr>
        </p:nvSpPr>
        <p:spPr/>
        <p:txBody>
          <a:bodyPr>
            <a:normAutofit fontScale="70000" lnSpcReduction="20000"/>
          </a:bodyPr>
          <a:lstStyle/>
          <a:p>
            <a:r>
              <a:rPr lang="en-GB" dirty="0"/>
              <a:t>Access and modify class-level attributes.</a:t>
            </a:r>
          </a:p>
          <a:p>
            <a:r>
              <a:rPr lang="en-GB" dirty="0"/>
              <a:t>Commonly used for factory methods (a design pattern).</a:t>
            </a:r>
          </a:p>
          <a:p>
            <a:r>
              <a:rPr lang="en-GB" dirty="0"/>
              <a:t>Defined with the @</a:t>
            </a:r>
            <a:r>
              <a:rPr lang="en-GB" dirty="0" err="1"/>
              <a:t>classmethod</a:t>
            </a:r>
            <a:r>
              <a:rPr lang="en-GB" dirty="0"/>
              <a:t> decorator.</a:t>
            </a:r>
          </a:p>
          <a:p>
            <a:r>
              <a:rPr lang="en-GB" dirty="0"/>
              <a:t>Class methods do not have any direct access to instance variables. The variable would have to be passed to the class method as part of the argument list.</a:t>
            </a:r>
          </a:p>
        </p:txBody>
      </p:sp>
      <p:sp>
        <p:nvSpPr>
          <p:cNvPr id="7" name="Content Placeholder 6">
            <a:extLst>
              <a:ext uri="{FF2B5EF4-FFF2-40B4-BE49-F238E27FC236}">
                <a16:creationId xmlns:a16="http://schemas.microsoft.com/office/drawing/2014/main" id="{F04FC4A5-4310-5455-6AEE-6B5F45BAE550}"/>
              </a:ext>
            </a:extLst>
          </p:cNvPr>
          <p:cNvSpPr>
            <a:spLocks noGrp="1"/>
          </p:cNvSpPr>
          <p:nvPr>
            <p:ph sz="half" idx="2"/>
          </p:nvPr>
        </p:nvSpPr>
        <p:spPr>
          <a:xfrm>
            <a:off x="6096000" y="121771"/>
            <a:ext cx="5181600" cy="2507863"/>
          </a:xfrm>
          <a:ln>
            <a:solidFill>
              <a:schemeClr val="accent3"/>
            </a:solidFill>
          </a:ln>
        </p:spPr>
        <p:txBody>
          <a:bodyPr>
            <a:noAutofit/>
          </a:bodyPr>
          <a:lstStyle/>
          <a:p>
            <a:pPr marL="0" indent="0">
              <a:buNone/>
            </a:pPr>
            <a:r>
              <a:rPr lang="en-GB" sz="1200" dirty="0">
                <a:solidFill>
                  <a:srgbClr val="0033B3"/>
                </a:solidFill>
                <a:effectLst/>
                <a:latin typeface="Consolas" panose="020B0609020204030204" pitchFamily="49" charset="0"/>
                <a:cs typeface="Consolas" panose="020B0609020204030204" pitchFamily="49" charset="0"/>
              </a:rPr>
              <a:t>class </a:t>
            </a:r>
            <a:r>
              <a:rPr lang="en-GB" sz="1200" dirty="0" err="1">
                <a:solidFill>
                  <a:srgbClr val="000000"/>
                </a:solidFill>
                <a:effectLst/>
                <a:latin typeface="Consolas" panose="020B0609020204030204" pitchFamily="49" charset="0"/>
                <a:cs typeface="Consolas" panose="020B0609020204030204" pitchFamily="49" charset="0"/>
              </a:rPr>
              <a:t>MyClass</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err="1">
                <a:solidFill>
                  <a:srgbClr val="080808"/>
                </a:solidFill>
                <a:effectLst/>
                <a:latin typeface="Consolas" panose="020B0609020204030204" pitchFamily="49" charset="0"/>
                <a:cs typeface="Consolas" panose="020B0609020204030204" pitchFamily="49" charset="0"/>
              </a:rPr>
              <a:t>class_variable</a:t>
            </a:r>
            <a:r>
              <a:rPr lang="en-GB" sz="1200" dirty="0">
                <a:solidFill>
                  <a:srgbClr val="080808"/>
                </a:solidFill>
                <a:effectLst/>
                <a:latin typeface="Consolas" panose="020B0609020204030204" pitchFamily="49" charset="0"/>
                <a:cs typeface="Consolas" panose="020B0609020204030204" pitchFamily="49" charset="0"/>
              </a:rPr>
              <a:t> = </a:t>
            </a:r>
            <a:r>
              <a:rPr lang="en-GB" sz="1200" dirty="0">
                <a:solidFill>
                  <a:srgbClr val="1750EB"/>
                </a:solidFill>
                <a:effectLst/>
                <a:latin typeface="Consolas" panose="020B0609020204030204" pitchFamily="49" charset="0"/>
                <a:cs typeface="Consolas" panose="020B0609020204030204" pitchFamily="49" charset="0"/>
              </a:rPr>
              <a:t>0</a:t>
            </a:r>
            <a:br>
              <a:rPr lang="en-GB" sz="1200" dirty="0">
                <a:solidFill>
                  <a:srgbClr val="1750EB"/>
                </a:solidFill>
                <a:effectLst/>
                <a:latin typeface="Consolas" panose="020B0609020204030204" pitchFamily="49" charset="0"/>
                <a:cs typeface="Consolas" panose="020B0609020204030204" pitchFamily="49" charset="0"/>
              </a:rPr>
            </a:br>
            <a:br>
              <a:rPr lang="en-GB" sz="1200" dirty="0">
                <a:solidFill>
                  <a:srgbClr val="1750EB"/>
                </a:solidFill>
                <a:effectLst/>
                <a:latin typeface="Consolas" panose="020B0609020204030204" pitchFamily="49" charset="0"/>
                <a:cs typeface="Consolas" panose="020B0609020204030204" pitchFamily="49" charset="0"/>
              </a:rPr>
            </a:br>
            <a:r>
              <a:rPr lang="en-GB" sz="1200" dirty="0">
                <a:solidFill>
                  <a:srgbClr val="1750EB"/>
                </a:solidFill>
                <a:effectLst/>
                <a:latin typeface="Consolas" panose="020B0609020204030204" pitchFamily="49" charset="0"/>
                <a:cs typeface="Consolas" panose="020B0609020204030204" pitchFamily="49" charset="0"/>
              </a:rPr>
              <a:t>    </a:t>
            </a:r>
            <a:r>
              <a:rPr lang="en-GB" sz="1200" dirty="0">
                <a:solidFill>
                  <a:srgbClr val="0033B3"/>
                </a:solidFill>
                <a:effectLst/>
                <a:latin typeface="Consolas" panose="020B0609020204030204" pitchFamily="49" charset="0"/>
                <a:cs typeface="Consolas" panose="020B0609020204030204" pitchFamily="49" charset="0"/>
              </a:rPr>
              <a:t>def </a:t>
            </a:r>
            <a:r>
              <a:rPr lang="en-GB" sz="1200" dirty="0">
                <a:solidFill>
                  <a:srgbClr val="B200B2"/>
                </a:solidFill>
                <a:effectLst/>
                <a:latin typeface="Consolas" panose="020B0609020204030204" pitchFamily="49" charset="0"/>
                <a:cs typeface="Consolas" panose="020B0609020204030204" pitchFamily="49" charset="0"/>
              </a:rPr>
              <a:t>__</a:t>
            </a:r>
            <a:r>
              <a:rPr lang="en-GB" sz="1200" dirty="0" err="1">
                <a:solidFill>
                  <a:srgbClr val="B200B2"/>
                </a:solidFill>
                <a:effectLst/>
                <a:latin typeface="Consolas" panose="020B0609020204030204" pitchFamily="49" charset="0"/>
                <a:cs typeface="Consolas" panose="020B0609020204030204" pitchFamily="49" charset="0"/>
              </a:rPr>
              <a:t>init</a:t>
            </a:r>
            <a:r>
              <a:rPr lang="en-GB" sz="1200" dirty="0">
                <a:solidFill>
                  <a:srgbClr val="B200B2"/>
                </a:solidFill>
                <a:effectLst/>
                <a:latin typeface="Consolas" panose="020B0609020204030204" pitchFamily="49" charset="0"/>
                <a:cs typeface="Consolas" panose="020B0609020204030204" pitchFamily="49" charset="0"/>
              </a:rPr>
              <a:t>__</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94558D"/>
                </a:solidFill>
                <a:effectLst/>
                <a:latin typeface="Consolas" panose="020B0609020204030204" pitchFamily="49" charset="0"/>
                <a:cs typeface="Consolas" panose="020B0609020204030204" pitchFamily="49" charset="0"/>
              </a:rPr>
              <a:t>self</a:t>
            </a:r>
            <a:r>
              <a:rPr lang="en-GB" sz="1200" dirty="0">
                <a:solidFill>
                  <a:srgbClr val="080808"/>
                </a:solidFill>
                <a:effectLst/>
                <a:latin typeface="Consolas" panose="020B0609020204030204" pitchFamily="49" charset="0"/>
                <a:cs typeface="Consolas" panose="020B0609020204030204" pitchFamily="49" charset="0"/>
              </a:rPr>
              <a:t>, value):</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err="1">
                <a:solidFill>
                  <a:srgbClr val="94558D"/>
                </a:solidFill>
                <a:effectLst/>
                <a:latin typeface="Consolas" panose="020B0609020204030204" pitchFamily="49" charset="0"/>
                <a:cs typeface="Consolas" panose="020B0609020204030204" pitchFamily="49" charset="0"/>
              </a:rPr>
              <a:t>self</a:t>
            </a:r>
            <a:r>
              <a:rPr lang="en-GB" sz="1200" dirty="0" err="1">
                <a:solidFill>
                  <a:srgbClr val="080808"/>
                </a:solidFill>
                <a:effectLst/>
                <a:latin typeface="Consolas" panose="020B0609020204030204" pitchFamily="49" charset="0"/>
                <a:cs typeface="Consolas" panose="020B0609020204030204" pitchFamily="49" charset="0"/>
              </a:rPr>
              <a:t>.instance_variable</a:t>
            </a:r>
            <a:r>
              <a:rPr lang="en-GB" sz="1200" dirty="0">
                <a:solidFill>
                  <a:srgbClr val="080808"/>
                </a:solidFill>
                <a:effectLst/>
                <a:latin typeface="Consolas" panose="020B0609020204030204" pitchFamily="49" charset="0"/>
                <a:cs typeface="Consolas" panose="020B0609020204030204" pitchFamily="49" charset="0"/>
              </a:rPr>
              <a:t> = value</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a:solidFill>
                  <a:srgbClr val="9E880D"/>
                </a:solidFill>
                <a:effectLst/>
                <a:latin typeface="Consolas" panose="020B0609020204030204" pitchFamily="49" charset="0"/>
                <a:cs typeface="Consolas" panose="020B0609020204030204" pitchFamily="49" charset="0"/>
              </a:rPr>
              <a:t>@</a:t>
            </a:r>
            <a:r>
              <a:rPr lang="en-GB" sz="1200" dirty="0" err="1">
                <a:solidFill>
                  <a:srgbClr val="9E880D"/>
                </a:solidFill>
                <a:effectLst/>
                <a:latin typeface="Consolas" panose="020B0609020204030204" pitchFamily="49" charset="0"/>
                <a:cs typeface="Consolas" panose="020B0609020204030204" pitchFamily="49" charset="0"/>
              </a:rPr>
              <a:t>classmethod</a:t>
            </a:r>
            <a:br>
              <a:rPr lang="en-GB" sz="1200" dirty="0">
                <a:solidFill>
                  <a:srgbClr val="9E880D"/>
                </a:solidFill>
                <a:effectLst/>
                <a:latin typeface="Consolas" panose="020B0609020204030204" pitchFamily="49" charset="0"/>
                <a:cs typeface="Consolas" panose="020B0609020204030204" pitchFamily="49" charset="0"/>
              </a:rPr>
            </a:br>
            <a:r>
              <a:rPr lang="en-GB" sz="1200" dirty="0">
                <a:solidFill>
                  <a:srgbClr val="9E880D"/>
                </a:solidFill>
                <a:effectLst/>
                <a:latin typeface="Consolas" panose="020B0609020204030204" pitchFamily="49" charset="0"/>
                <a:cs typeface="Consolas" panose="020B0609020204030204" pitchFamily="49" charset="0"/>
              </a:rPr>
              <a:t>    </a:t>
            </a:r>
            <a:r>
              <a:rPr lang="en-GB" sz="1200" dirty="0">
                <a:solidFill>
                  <a:srgbClr val="0033B3"/>
                </a:solidFill>
                <a:effectLst/>
                <a:latin typeface="Consolas" panose="020B0609020204030204" pitchFamily="49" charset="0"/>
                <a:cs typeface="Consolas" panose="020B0609020204030204" pitchFamily="49" charset="0"/>
              </a:rPr>
              <a:t>def </a:t>
            </a:r>
            <a:r>
              <a:rPr lang="en-GB" sz="1200" dirty="0" err="1">
                <a:solidFill>
                  <a:srgbClr val="00627A"/>
                </a:solidFill>
                <a:effectLst/>
                <a:latin typeface="Consolas" panose="020B0609020204030204" pitchFamily="49" charset="0"/>
                <a:cs typeface="Consolas" panose="020B0609020204030204" pitchFamily="49" charset="0"/>
              </a:rPr>
              <a:t>increment_class_variable</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94558D"/>
                </a:solidFill>
                <a:effectLst/>
                <a:latin typeface="Consolas" panose="020B0609020204030204" pitchFamily="49" charset="0"/>
                <a:cs typeface="Consolas" panose="020B0609020204030204" pitchFamily="49" charset="0"/>
              </a:rPr>
              <a:t>cls</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        </a:t>
            </a:r>
            <a:r>
              <a:rPr lang="en-GB" sz="1200" dirty="0" err="1">
                <a:solidFill>
                  <a:srgbClr val="94558D"/>
                </a:solidFill>
                <a:effectLst/>
                <a:latin typeface="Consolas" panose="020B0609020204030204" pitchFamily="49" charset="0"/>
                <a:cs typeface="Consolas" panose="020B0609020204030204" pitchFamily="49" charset="0"/>
              </a:rPr>
              <a:t>cls</a:t>
            </a:r>
            <a:r>
              <a:rPr lang="en-GB" sz="1200" dirty="0" err="1">
                <a:solidFill>
                  <a:srgbClr val="080808"/>
                </a:solidFill>
                <a:effectLst/>
                <a:latin typeface="Consolas" panose="020B0609020204030204" pitchFamily="49" charset="0"/>
                <a:cs typeface="Consolas" panose="020B0609020204030204" pitchFamily="49" charset="0"/>
              </a:rPr>
              <a:t>.class_variable</a:t>
            </a:r>
            <a:r>
              <a:rPr lang="en-GB" sz="1200" dirty="0">
                <a:solidFill>
                  <a:srgbClr val="080808"/>
                </a:solidFill>
                <a:effectLst/>
                <a:latin typeface="Consolas" panose="020B0609020204030204" pitchFamily="49" charset="0"/>
                <a:cs typeface="Consolas" panose="020B0609020204030204" pitchFamily="49" charset="0"/>
              </a:rPr>
              <a:t> += </a:t>
            </a:r>
            <a:r>
              <a:rPr lang="en-GB" sz="1200" dirty="0">
                <a:solidFill>
                  <a:srgbClr val="1750EB"/>
                </a:solidFill>
                <a:effectLst/>
                <a:latin typeface="Consolas" panose="020B0609020204030204" pitchFamily="49" charset="0"/>
                <a:cs typeface="Consolas" panose="020B0609020204030204" pitchFamily="49" charset="0"/>
              </a:rPr>
              <a:t>1</a:t>
            </a:r>
            <a:endParaRPr lang="en-GB" sz="1200" dirty="0">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06B6BE3-A785-E109-1D2D-0E4A6F4758C3}"/>
              </a:ext>
            </a:extLst>
          </p:cNvPr>
          <p:cNvSpPr>
            <a:spLocks noGrp="1"/>
          </p:cNvSpPr>
          <p:nvPr>
            <p:ph type="sldNum" sz="quarter" idx="12"/>
          </p:nvPr>
        </p:nvSpPr>
        <p:spPr/>
        <p:txBody>
          <a:bodyPr/>
          <a:lstStyle/>
          <a:p>
            <a:fld id="{1AE971F0-0CD2-4C47-8087-EBCE9716EA84}" type="slidenum">
              <a:rPr lang="en-GB" smtClean="0"/>
              <a:pPr/>
              <a:t>47</a:t>
            </a:fld>
            <a:endParaRPr lang="en-GB" dirty="0"/>
          </a:p>
        </p:txBody>
      </p:sp>
      <p:sp>
        <p:nvSpPr>
          <p:cNvPr id="8" name="TextBox 7">
            <a:extLst>
              <a:ext uri="{FF2B5EF4-FFF2-40B4-BE49-F238E27FC236}">
                <a16:creationId xmlns:a16="http://schemas.microsoft.com/office/drawing/2014/main" id="{A4089841-6213-2E6F-FC78-425CEF70301E}"/>
              </a:ext>
            </a:extLst>
          </p:cNvPr>
          <p:cNvSpPr txBox="1"/>
          <p:nvPr/>
        </p:nvSpPr>
        <p:spPr>
          <a:xfrm>
            <a:off x="6096000" y="2700640"/>
            <a:ext cx="5181600" cy="2677656"/>
          </a:xfrm>
          <a:prstGeom prst="rect">
            <a:avLst/>
          </a:prstGeom>
          <a:noFill/>
          <a:ln>
            <a:solidFill>
              <a:schemeClr val="accent1"/>
            </a:solidFill>
          </a:ln>
        </p:spPr>
        <p:txBody>
          <a:bodyPr wrap="square" rtlCol="0">
            <a:spAutoFit/>
          </a:bodyPr>
          <a:lstStyle/>
          <a:p>
            <a:r>
              <a:rPr lang="en-GB" sz="1200" dirty="0">
                <a:solidFill>
                  <a:srgbClr val="080808"/>
                </a:solidFill>
                <a:effectLst/>
                <a:latin typeface="Consolas" panose="020B0609020204030204" pitchFamily="49" charset="0"/>
                <a:cs typeface="Consolas" panose="020B0609020204030204" pitchFamily="49" charset="0"/>
              </a:rPr>
              <a:t>obj1 = </a:t>
            </a:r>
            <a:r>
              <a:rPr lang="en-GB" sz="1200" dirty="0" err="1">
                <a:solidFill>
                  <a:srgbClr val="080808"/>
                </a:solidFill>
                <a:effectLst/>
                <a:latin typeface="Consolas" panose="020B0609020204030204" pitchFamily="49" charset="0"/>
                <a:cs typeface="Consolas" panose="020B0609020204030204" pitchFamily="49" charset="0"/>
              </a:rPr>
              <a:t>MyClass</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1750EB"/>
                </a:solidFill>
                <a:effectLst/>
                <a:latin typeface="Consolas" panose="020B0609020204030204" pitchFamily="49" charset="0"/>
                <a:cs typeface="Consolas" panose="020B0609020204030204" pitchFamily="49" charset="0"/>
              </a:rPr>
              <a:t>10</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80808"/>
                </a:solidFill>
                <a:effectLst/>
                <a:latin typeface="Consolas" panose="020B0609020204030204" pitchFamily="49" charset="0"/>
                <a:cs typeface="Consolas" panose="020B0609020204030204" pitchFamily="49" charset="0"/>
              </a:rPr>
              <a:t>obj2 = </a:t>
            </a:r>
            <a:r>
              <a:rPr lang="en-GB" sz="1200" dirty="0" err="1">
                <a:solidFill>
                  <a:srgbClr val="080808"/>
                </a:solidFill>
                <a:effectLst/>
                <a:latin typeface="Consolas" panose="020B0609020204030204" pitchFamily="49" charset="0"/>
                <a:cs typeface="Consolas" panose="020B0609020204030204" pitchFamily="49" charset="0"/>
              </a:rPr>
              <a:t>MyClass</a:t>
            </a:r>
            <a:r>
              <a:rPr lang="en-GB" sz="1200" dirty="0">
                <a:solidFill>
                  <a:srgbClr val="080808"/>
                </a:solidFill>
                <a:effectLst/>
                <a:latin typeface="Consolas" panose="020B0609020204030204" pitchFamily="49" charset="0"/>
                <a:cs typeface="Consolas" panose="020B0609020204030204" pitchFamily="49" charset="0"/>
              </a:rPr>
              <a:t>(</a:t>
            </a:r>
            <a:r>
              <a:rPr lang="en-GB" sz="1200" dirty="0">
                <a:solidFill>
                  <a:srgbClr val="1750EB"/>
                </a:solidFill>
                <a:effectLst/>
                <a:latin typeface="Consolas" panose="020B0609020204030204" pitchFamily="49" charset="0"/>
                <a:cs typeface="Consolas" panose="020B0609020204030204" pitchFamily="49" charset="0"/>
              </a:rPr>
              <a:t>20</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br>
              <a:rPr lang="en-GB" sz="1200" dirty="0">
                <a:solidFill>
                  <a:srgbClr val="080808"/>
                </a:solidFill>
                <a:effectLst/>
                <a:latin typeface="Consolas" panose="020B0609020204030204" pitchFamily="49" charset="0"/>
                <a:cs typeface="Consolas" panose="020B0609020204030204" pitchFamily="49" charset="0"/>
              </a:rPr>
            </a:br>
            <a:r>
              <a:rPr lang="en-GB" sz="1200" i="1" dirty="0">
                <a:solidFill>
                  <a:srgbClr val="8C8C8C"/>
                </a:solidFill>
                <a:effectLst/>
                <a:latin typeface="Consolas" panose="020B0609020204030204" pitchFamily="49" charset="0"/>
                <a:cs typeface="Consolas" panose="020B0609020204030204" pitchFamily="49" charset="0"/>
              </a:rPr>
              <a:t># Accessing class and instance variables</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f'Class</a:t>
            </a:r>
            <a:r>
              <a:rPr lang="en-GB" sz="1200" dirty="0">
                <a:solidFill>
                  <a:srgbClr val="067D17"/>
                </a:solidFill>
                <a:effectLst/>
                <a:latin typeface="Consolas" panose="020B0609020204030204" pitchFamily="49" charset="0"/>
                <a:cs typeface="Consolas" panose="020B0609020204030204" pitchFamily="49" charset="0"/>
              </a:rPr>
              <a:t> variable: </a:t>
            </a:r>
            <a:r>
              <a:rPr lang="en-GB" sz="1200" dirty="0">
                <a:solidFill>
                  <a:srgbClr val="0037A6"/>
                </a:solidFill>
                <a:effectLst/>
                <a:latin typeface="Consolas" panose="020B0609020204030204" pitchFamily="49" charset="0"/>
                <a:cs typeface="Consolas" panose="020B0609020204030204" pitchFamily="49" charset="0"/>
              </a:rPr>
              <a:t>{</a:t>
            </a:r>
            <a:r>
              <a:rPr lang="en-GB" sz="1200" dirty="0" err="1">
                <a:solidFill>
                  <a:srgbClr val="080808"/>
                </a:solidFill>
                <a:effectLst/>
                <a:latin typeface="Consolas" panose="020B0609020204030204" pitchFamily="49" charset="0"/>
                <a:cs typeface="Consolas" panose="020B0609020204030204" pitchFamily="49" charset="0"/>
              </a:rPr>
              <a:t>MyClass.class_variable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f'Instance</a:t>
            </a:r>
            <a:r>
              <a:rPr lang="en-GB" sz="1200" dirty="0">
                <a:solidFill>
                  <a:srgbClr val="067D17"/>
                </a:solidFill>
                <a:effectLst/>
                <a:latin typeface="Consolas" panose="020B0609020204030204" pitchFamily="49" charset="0"/>
                <a:cs typeface="Consolas" panose="020B0609020204030204" pitchFamily="49" charset="0"/>
              </a:rPr>
              <a:t> variable of obj1: </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obj1.instance_variable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i="1" dirty="0">
                <a:solidFill>
                  <a:srgbClr val="8C8C8C"/>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f'Instance</a:t>
            </a:r>
            <a:r>
              <a:rPr lang="en-GB" sz="1200" dirty="0">
                <a:solidFill>
                  <a:srgbClr val="067D17"/>
                </a:solidFill>
                <a:effectLst/>
                <a:latin typeface="Consolas" panose="020B0609020204030204" pitchFamily="49" charset="0"/>
                <a:cs typeface="Consolas" panose="020B0609020204030204" pitchFamily="49" charset="0"/>
              </a:rPr>
              <a:t> variable of obj2: </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obj2.instance_variable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br>
              <a:rPr lang="en-GB" sz="1200" i="1" dirty="0">
                <a:solidFill>
                  <a:srgbClr val="8C8C8C"/>
                </a:solidFill>
                <a:effectLst/>
                <a:latin typeface="Consolas" panose="020B0609020204030204" pitchFamily="49" charset="0"/>
                <a:cs typeface="Consolas" panose="020B0609020204030204" pitchFamily="49" charset="0"/>
              </a:rPr>
            </a:br>
            <a:br>
              <a:rPr lang="en-GB" sz="1200" i="1" dirty="0">
                <a:solidFill>
                  <a:srgbClr val="8C8C8C"/>
                </a:solidFill>
                <a:effectLst/>
                <a:latin typeface="Consolas" panose="020B0609020204030204" pitchFamily="49" charset="0"/>
                <a:cs typeface="Consolas" panose="020B0609020204030204" pitchFamily="49" charset="0"/>
              </a:rPr>
            </a:br>
            <a:br>
              <a:rPr lang="en-GB" sz="1200" i="1" dirty="0">
                <a:solidFill>
                  <a:srgbClr val="8C8C8C"/>
                </a:solidFill>
                <a:effectLst/>
                <a:latin typeface="Consolas" panose="020B0609020204030204" pitchFamily="49" charset="0"/>
                <a:cs typeface="Consolas" panose="020B0609020204030204" pitchFamily="49" charset="0"/>
              </a:rPr>
            </a:br>
            <a:r>
              <a:rPr lang="en-GB" sz="1200" dirty="0" err="1">
                <a:solidFill>
                  <a:srgbClr val="080808"/>
                </a:solidFill>
                <a:effectLst/>
                <a:latin typeface="Consolas" panose="020B0609020204030204" pitchFamily="49" charset="0"/>
                <a:cs typeface="Consolas" panose="020B0609020204030204" pitchFamily="49" charset="0"/>
              </a:rPr>
              <a:t>MyClass.increment_class_variable</a:t>
            </a:r>
            <a:r>
              <a:rPr lang="en-GB" sz="1200" dirty="0">
                <a:solidFill>
                  <a:srgbClr val="080808"/>
                </a:solidFill>
                <a:effectLst/>
                <a:latin typeface="Consolas" panose="020B0609020204030204" pitchFamily="49" charset="0"/>
                <a:cs typeface="Consolas" panose="020B0609020204030204" pitchFamily="49" charset="0"/>
              </a:rPr>
              <a:t>()</a:t>
            </a:r>
            <a:br>
              <a:rPr lang="en-GB" sz="1200" dirty="0">
                <a:solidFill>
                  <a:srgbClr val="080808"/>
                </a:solidFill>
                <a:effectLst/>
                <a:latin typeface="Consolas" panose="020B0609020204030204" pitchFamily="49" charset="0"/>
                <a:cs typeface="Consolas" panose="020B0609020204030204" pitchFamily="49" charset="0"/>
              </a:rPr>
            </a:br>
            <a:r>
              <a:rPr lang="en-GB" sz="1200" dirty="0">
                <a:solidFill>
                  <a:srgbClr val="000080"/>
                </a:solidFill>
                <a:effectLst/>
                <a:latin typeface="Consolas" panose="020B0609020204030204" pitchFamily="49" charset="0"/>
                <a:cs typeface="Consolas" panose="020B0609020204030204" pitchFamily="49" charset="0"/>
              </a:rPr>
              <a:t>print</a:t>
            </a:r>
            <a:r>
              <a:rPr lang="en-GB" sz="1200" dirty="0">
                <a:solidFill>
                  <a:srgbClr val="080808"/>
                </a:solidFill>
                <a:effectLst/>
                <a:latin typeface="Consolas" panose="020B0609020204030204" pitchFamily="49" charset="0"/>
                <a:cs typeface="Consolas" panose="020B0609020204030204" pitchFamily="49" charset="0"/>
              </a:rPr>
              <a:t>(</a:t>
            </a:r>
            <a:r>
              <a:rPr lang="en-GB" sz="1200" dirty="0" err="1">
                <a:solidFill>
                  <a:srgbClr val="067D17"/>
                </a:solidFill>
                <a:effectLst/>
                <a:latin typeface="Consolas" panose="020B0609020204030204" pitchFamily="49" charset="0"/>
                <a:cs typeface="Consolas" panose="020B0609020204030204" pitchFamily="49" charset="0"/>
              </a:rPr>
              <a:t>f'Updated</a:t>
            </a:r>
            <a:r>
              <a:rPr lang="en-GB" sz="1200" dirty="0">
                <a:solidFill>
                  <a:srgbClr val="067D17"/>
                </a:solidFill>
                <a:effectLst/>
                <a:latin typeface="Consolas" panose="020B0609020204030204" pitchFamily="49" charset="0"/>
                <a:cs typeface="Consolas" panose="020B0609020204030204" pitchFamily="49" charset="0"/>
              </a:rPr>
              <a:t> class variable: </a:t>
            </a:r>
            <a:r>
              <a:rPr lang="en-GB" sz="1200" dirty="0">
                <a:solidFill>
                  <a:srgbClr val="0037A6"/>
                </a:solidFill>
                <a:effectLst/>
                <a:latin typeface="Consolas" panose="020B0609020204030204" pitchFamily="49" charset="0"/>
                <a:cs typeface="Consolas" panose="020B0609020204030204" pitchFamily="49" charset="0"/>
              </a:rPr>
              <a:t>{</a:t>
            </a:r>
            <a:r>
              <a:rPr lang="en-GB" sz="1200" dirty="0" err="1">
                <a:solidFill>
                  <a:srgbClr val="080808"/>
                </a:solidFill>
                <a:effectLst/>
                <a:latin typeface="Consolas" panose="020B0609020204030204" pitchFamily="49" charset="0"/>
                <a:cs typeface="Consolas" panose="020B0609020204030204" pitchFamily="49" charset="0"/>
              </a:rPr>
              <a:t>MyClass.class_variable</a:t>
            </a:r>
            <a:r>
              <a:rPr lang="en-GB" sz="1200" dirty="0">
                <a:solidFill>
                  <a:srgbClr val="0037A6"/>
                </a:solidFill>
                <a:effectLst/>
                <a:latin typeface="Consolas" panose="020B0609020204030204" pitchFamily="49" charset="0"/>
                <a:cs typeface="Consolas" panose="020B0609020204030204" pitchFamily="49" charset="0"/>
              </a:rPr>
              <a:t>}</a:t>
            </a:r>
            <a:r>
              <a:rPr lang="en-GB" sz="1200" dirty="0">
                <a:solidFill>
                  <a:srgbClr val="067D17"/>
                </a:solidFill>
                <a:effectLst/>
                <a:latin typeface="Consolas" panose="020B0609020204030204" pitchFamily="49" charset="0"/>
                <a:cs typeface="Consolas" panose="020B0609020204030204" pitchFamily="49" charset="0"/>
              </a:rPr>
              <a:t>'</a:t>
            </a:r>
            <a:r>
              <a:rPr lang="en-GB" sz="1200" dirty="0">
                <a:solidFill>
                  <a:srgbClr val="080808"/>
                </a:solidFill>
                <a:effectLst/>
                <a:latin typeface="Consolas" panose="020B0609020204030204" pitchFamily="49" charset="0"/>
                <a:cs typeface="Consolas" panose="020B0609020204030204" pitchFamily="49" charset="0"/>
              </a:rPr>
              <a:t>)</a:t>
            </a:r>
          </a:p>
          <a:p>
            <a:endParaRPr lang="en-GB" sz="12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41DD79A5-8D95-D26A-7B99-BDA7D6DFFAF7}"/>
              </a:ext>
            </a:extLst>
          </p:cNvPr>
          <p:cNvSpPr txBox="1"/>
          <p:nvPr/>
        </p:nvSpPr>
        <p:spPr>
          <a:xfrm>
            <a:off x="6096000" y="5449302"/>
            <a:ext cx="5181600" cy="830997"/>
          </a:xfrm>
          <a:prstGeom prst="rect">
            <a:avLst/>
          </a:prstGeom>
          <a:noFill/>
          <a:ln>
            <a:solidFill>
              <a:schemeClr val="accent4"/>
            </a:solidFill>
          </a:ln>
        </p:spPr>
        <p:txBody>
          <a:bodyPr wrap="square" rtlCol="0">
            <a:spAutoFit/>
          </a:bodyPr>
          <a:lstStyle/>
          <a:p>
            <a:r>
              <a:rPr lang="en-GB" sz="1200" dirty="0">
                <a:latin typeface="Consolas" panose="020B0609020204030204" pitchFamily="49" charset="0"/>
                <a:cs typeface="Consolas" panose="020B0609020204030204" pitchFamily="49" charset="0"/>
              </a:rPr>
              <a:t>Class variable: 0</a:t>
            </a:r>
          </a:p>
          <a:p>
            <a:r>
              <a:rPr lang="en-GB" sz="1200" dirty="0">
                <a:latin typeface="Consolas" panose="020B0609020204030204" pitchFamily="49" charset="0"/>
                <a:cs typeface="Consolas" panose="020B0609020204030204" pitchFamily="49" charset="0"/>
              </a:rPr>
              <a:t>Instance variable of obj1: 10</a:t>
            </a:r>
          </a:p>
          <a:p>
            <a:r>
              <a:rPr lang="en-GB" sz="1200" dirty="0">
                <a:latin typeface="Consolas" panose="020B0609020204030204" pitchFamily="49" charset="0"/>
                <a:cs typeface="Consolas" panose="020B0609020204030204" pitchFamily="49" charset="0"/>
              </a:rPr>
              <a:t>Instance variable of obj2: 20</a:t>
            </a:r>
          </a:p>
          <a:p>
            <a:r>
              <a:rPr lang="en-GB" sz="1200" dirty="0">
                <a:latin typeface="Consolas" panose="020B0609020204030204" pitchFamily="49" charset="0"/>
                <a:cs typeface="Consolas" panose="020B0609020204030204" pitchFamily="49" charset="0"/>
              </a:rPr>
              <a:t>Updated class variable: 1</a:t>
            </a:r>
          </a:p>
        </p:txBody>
      </p:sp>
    </p:spTree>
    <p:extLst>
      <p:ext uri="{BB962C8B-B14F-4D97-AF65-F5344CB8AC3E}">
        <p14:creationId xmlns:p14="http://schemas.microsoft.com/office/powerpoint/2010/main" val="25577047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AB26-F3BF-6EBC-D5EF-0E6788E43114}"/>
              </a:ext>
            </a:extLst>
          </p:cNvPr>
          <p:cNvSpPr>
            <a:spLocks noGrp="1"/>
          </p:cNvSpPr>
          <p:nvPr>
            <p:ph type="title"/>
          </p:nvPr>
        </p:nvSpPr>
        <p:spPr/>
        <p:txBody>
          <a:bodyPr/>
          <a:lstStyle/>
          <a:p>
            <a:r>
              <a:rPr lang="en-GB" dirty="0"/>
              <a:t>Design Patterns</a:t>
            </a:r>
          </a:p>
        </p:txBody>
      </p:sp>
      <p:sp>
        <p:nvSpPr>
          <p:cNvPr id="3" name="Content Placeholder 2">
            <a:extLst>
              <a:ext uri="{FF2B5EF4-FFF2-40B4-BE49-F238E27FC236}">
                <a16:creationId xmlns:a16="http://schemas.microsoft.com/office/drawing/2014/main" id="{27425CBE-5FD6-3DE5-E5DC-79A42E514B9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374151"/>
                </a:solidFill>
                <a:effectLst/>
              </a:rPr>
              <a:t>Design patterns</a:t>
            </a:r>
            <a:r>
              <a:rPr lang="en-GB" b="0" i="0" dirty="0">
                <a:solidFill>
                  <a:srgbClr val="374151"/>
                </a:solidFill>
                <a:effectLst/>
              </a:rPr>
              <a:t> are recurring solutions in software design.</a:t>
            </a:r>
          </a:p>
          <a:p>
            <a:pPr algn="l">
              <a:buFont typeface="Arial" panose="020B0604020202020204" pitchFamily="34" charset="0"/>
              <a:buChar char="•"/>
            </a:pPr>
            <a:r>
              <a:rPr lang="en-GB" b="0" i="0" dirty="0">
                <a:solidFill>
                  <a:srgbClr val="374151"/>
                </a:solidFill>
                <a:effectLst/>
              </a:rPr>
              <a:t>They offer templates and best practices for solving common problems efficiently and provide improved code quality, code reuse, and better developer collaboration.</a:t>
            </a:r>
          </a:p>
          <a:p>
            <a:pPr algn="l">
              <a:buFont typeface="Arial" panose="020B0604020202020204" pitchFamily="34" charset="0"/>
              <a:buChar char="•"/>
            </a:pPr>
            <a:r>
              <a:rPr lang="en-GB" b="0" i="0" dirty="0">
                <a:solidFill>
                  <a:srgbClr val="374151"/>
                </a:solidFill>
                <a:effectLst/>
              </a:rPr>
              <a:t>Design patterns are not code or libraries but general principles and guidelines.</a:t>
            </a:r>
          </a:p>
          <a:p>
            <a:pPr algn="l">
              <a:buFont typeface="Arial" panose="020B0604020202020204" pitchFamily="34" charset="0"/>
              <a:buChar char="•"/>
            </a:pPr>
            <a:r>
              <a:rPr lang="en-GB" b="0" i="0" dirty="0">
                <a:solidFill>
                  <a:srgbClr val="374151"/>
                </a:solidFill>
                <a:effectLst/>
              </a:rPr>
              <a:t>Types of design patterns include creational, structural, and behavioural patterns.</a:t>
            </a:r>
          </a:p>
          <a:p>
            <a:pPr algn="l">
              <a:buFont typeface="Arial" panose="020B0604020202020204" pitchFamily="34" charset="0"/>
              <a:buChar char="•"/>
            </a:pPr>
            <a:r>
              <a:rPr lang="en-GB" b="0" i="0" dirty="0">
                <a:solidFill>
                  <a:srgbClr val="374151"/>
                </a:solidFill>
                <a:effectLst/>
              </a:rPr>
              <a:t>Examples include Singleton, Factory, Observer, and Strategy patterns.</a:t>
            </a:r>
          </a:p>
        </p:txBody>
      </p:sp>
      <p:sp>
        <p:nvSpPr>
          <p:cNvPr id="5" name="Slide Number Placeholder 4">
            <a:extLst>
              <a:ext uri="{FF2B5EF4-FFF2-40B4-BE49-F238E27FC236}">
                <a16:creationId xmlns:a16="http://schemas.microsoft.com/office/drawing/2014/main" id="{ACBEE652-AF38-CFA1-14C2-E325B23FFB41}"/>
              </a:ext>
            </a:extLst>
          </p:cNvPr>
          <p:cNvSpPr>
            <a:spLocks noGrp="1"/>
          </p:cNvSpPr>
          <p:nvPr>
            <p:ph type="sldNum" sz="quarter" idx="12"/>
          </p:nvPr>
        </p:nvSpPr>
        <p:spPr/>
        <p:txBody>
          <a:bodyPr/>
          <a:lstStyle/>
          <a:p>
            <a:fld id="{1AE971F0-0CD2-4C47-8087-EBCE9716EA84}" type="slidenum">
              <a:rPr lang="en-GB" smtClean="0"/>
              <a:t>48</a:t>
            </a:fld>
            <a:endParaRPr lang="en-GB"/>
          </a:p>
        </p:txBody>
      </p:sp>
    </p:spTree>
    <p:extLst>
      <p:ext uri="{BB962C8B-B14F-4D97-AF65-F5344CB8AC3E}">
        <p14:creationId xmlns:p14="http://schemas.microsoft.com/office/powerpoint/2010/main" val="88037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0C54F-2CD0-9EBC-989A-66F3E56D2E96}"/>
              </a:ext>
            </a:extLst>
          </p:cNvPr>
          <p:cNvSpPr>
            <a:spLocks noGrp="1"/>
          </p:cNvSpPr>
          <p:nvPr>
            <p:ph type="title"/>
          </p:nvPr>
        </p:nvSpPr>
        <p:spPr/>
        <p:txBody>
          <a:bodyPr/>
          <a:lstStyle/>
          <a:p>
            <a:r>
              <a:rPr lang="en-GB" dirty="0"/>
              <a:t>Instance Methods</a:t>
            </a:r>
          </a:p>
        </p:txBody>
      </p:sp>
      <p:sp>
        <p:nvSpPr>
          <p:cNvPr id="3" name="Content Placeholder 2">
            <a:extLst>
              <a:ext uri="{FF2B5EF4-FFF2-40B4-BE49-F238E27FC236}">
                <a16:creationId xmlns:a16="http://schemas.microsoft.com/office/drawing/2014/main" id="{6B0CB077-B778-3161-06A0-83F629869503}"/>
              </a:ext>
            </a:extLst>
          </p:cNvPr>
          <p:cNvSpPr>
            <a:spLocks noGrp="1"/>
          </p:cNvSpPr>
          <p:nvPr>
            <p:ph idx="1"/>
          </p:nvPr>
        </p:nvSpPr>
        <p:spPr/>
        <p:txBody>
          <a:bodyPr/>
          <a:lstStyle/>
          <a:p>
            <a:r>
              <a:rPr lang="en-GB" dirty="0"/>
              <a:t>What you have used so far.</a:t>
            </a:r>
          </a:p>
          <a:p>
            <a:r>
              <a:rPr lang="en-GB" dirty="0"/>
              <a:t>Access and modify </a:t>
            </a:r>
            <a:r>
              <a:rPr lang="en-GB" b="1" dirty="0"/>
              <a:t>instance-specific</a:t>
            </a:r>
            <a:r>
              <a:rPr lang="en-GB" dirty="0"/>
              <a:t> behaviours and states.</a:t>
            </a:r>
          </a:p>
          <a:p>
            <a:r>
              <a:rPr lang="en-GB" dirty="0"/>
              <a:t>Implicitly receive self as the first parameter.</a:t>
            </a:r>
          </a:p>
          <a:p>
            <a:r>
              <a:rPr lang="en-GB" dirty="0"/>
              <a:t>Interact with instance attributes and behaviour.</a:t>
            </a:r>
          </a:p>
        </p:txBody>
      </p:sp>
      <p:sp>
        <p:nvSpPr>
          <p:cNvPr id="4" name="Slide Number Placeholder 3">
            <a:extLst>
              <a:ext uri="{FF2B5EF4-FFF2-40B4-BE49-F238E27FC236}">
                <a16:creationId xmlns:a16="http://schemas.microsoft.com/office/drawing/2014/main" id="{5C702DB0-1B65-3A9A-2CCE-B1C724C7F853}"/>
              </a:ext>
            </a:extLst>
          </p:cNvPr>
          <p:cNvSpPr>
            <a:spLocks noGrp="1"/>
          </p:cNvSpPr>
          <p:nvPr>
            <p:ph type="sldNum" sz="quarter" idx="12"/>
          </p:nvPr>
        </p:nvSpPr>
        <p:spPr/>
        <p:txBody>
          <a:bodyPr/>
          <a:lstStyle/>
          <a:p>
            <a:fld id="{1AE971F0-0CD2-4C47-8087-EBCE9716EA84}" type="slidenum">
              <a:rPr lang="en-GB" smtClean="0"/>
              <a:pPr/>
              <a:t>49</a:t>
            </a:fld>
            <a:endParaRPr lang="en-GB" dirty="0"/>
          </a:p>
        </p:txBody>
      </p:sp>
    </p:spTree>
    <p:extLst>
      <p:ext uri="{BB962C8B-B14F-4D97-AF65-F5344CB8AC3E}">
        <p14:creationId xmlns:p14="http://schemas.microsoft.com/office/powerpoint/2010/main" val="2055252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F4AFB-9389-A9A6-6094-82968B38DCD1}"/>
              </a:ext>
            </a:extLst>
          </p:cNvPr>
          <p:cNvSpPr>
            <a:spLocks noGrp="1"/>
          </p:cNvSpPr>
          <p:nvPr>
            <p:ph type="title"/>
          </p:nvPr>
        </p:nvSpPr>
        <p:spPr/>
        <p:txBody>
          <a:bodyPr/>
          <a:lstStyle/>
          <a:p>
            <a:r>
              <a:rPr lang="en-US">
                <a:cs typeface="Helvetica"/>
              </a:rPr>
              <a:t>Lab Questions</a:t>
            </a:r>
            <a:endParaRPr lang="en-US"/>
          </a:p>
        </p:txBody>
      </p:sp>
      <p:sp>
        <p:nvSpPr>
          <p:cNvPr id="3" name="Content Placeholder 2">
            <a:extLst>
              <a:ext uri="{FF2B5EF4-FFF2-40B4-BE49-F238E27FC236}">
                <a16:creationId xmlns:a16="http://schemas.microsoft.com/office/drawing/2014/main" id="{0A132CF0-DA34-99EA-9CD5-6278A49907F0}"/>
              </a:ext>
            </a:extLst>
          </p:cNvPr>
          <p:cNvSpPr>
            <a:spLocks noGrp="1"/>
          </p:cNvSpPr>
          <p:nvPr>
            <p:ph sz="half" idx="1"/>
          </p:nvPr>
        </p:nvSpPr>
        <p:spPr/>
        <p:txBody>
          <a:bodyPr vert="horz" lIns="91440" tIns="45720" rIns="91440" bIns="45720" rtlCol="0" anchor="t">
            <a:normAutofit fontScale="70000" lnSpcReduction="20000"/>
          </a:bodyPr>
          <a:lstStyle/>
          <a:p>
            <a:pPr marL="514350" indent="-514350">
              <a:buAutoNum type="arabicPeriod"/>
            </a:pPr>
            <a:r>
              <a:rPr lang="en-GB" sz="2600" dirty="0">
                <a:cs typeface="Helvetica"/>
              </a:rPr>
              <a:t>What is the primary purpose of an abstract class in object-oriented programming?</a:t>
            </a:r>
            <a:endParaRPr lang="en-US" sz="2600" dirty="0">
              <a:cs typeface="Helvetica"/>
            </a:endParaRPr>
          </a:p>
          <a:p>
            <a:pPr marL="971550" lvl="1" indent="-514350">
              <a:buAutoNum type="alphaLcPeriod"/>
            </a:pPr>
            <a:r>
              <a:rPr lang="en-GB" sz="2600" dirty="0">
                <a:cs typeface="Helvetica"/>
              </a:rPr>
              <a:t>To define attributes that must be present in all subclasses.</a:t>
            </a:r>
            <a:endParaRPr lang="en-US" sz="2600" dirty="0">
              <a:cs typeface="Helvetica"/>
            </a:endParaRPr>
          </a:p>
          <a:p>
            <a:pPr marL="971550" lvl="1" indent="-514350">
              <a:buAutoNum type="alphaLcPeriod"/>
            </a:pPr>
            <a:r>
              <a:rPr lang="en-GB" sz="2600" dirty="0">
                <a:cs typeface="Helvetica"/>
              </a:rPr>
              <a:t>To prevent the creation of objects from the class.</a:t>
            </a:r>
            <a:endParaRPr lang="en-US" sz="2600" dirty="0">
              <a:cs typeface="Helvetica"/>
            </a:endParaRPr>
          </a:p>
          <a:p>
            <a:pPr marL="971550" lvl="1" indent="-514350">
              <a:buAutoNum type="alphaLcPeriod"/>
            </a:pPr>
            <a:r>
              <a:rPr lang="en-GB" sz="2600" b="1" dirty="0">
                <a:cs typeface="Helvetica"/>
              </a:rPr>
              <a:t>To provide a common interface for subclasses and declare abstract methods.</a:t>
            </a:r>
            <a:endParaRPr lang="en-US" sz="2600" b="1" dirty="0">
              <a:cs typeface="Helvetica"/>
            </a:endParaRPr>
          </a:p>
          <a:p>
            <a:pPr marL="971550" lvl="1" indent="-514350">
              <a:buAutoNum type="alphaLcPeriod"/>
            </a:pPr>
            <a:r>
              <a:rPr lang="en-GB" sz="2600" dirty="0">
                <a:cs typeface="Helvetica"/>
              </a:rPr>
              <a:t>To encapsulate data and methods within a single entity.</a:t>
            </a:r>
          </a:p>
        </p:txBody>
      </p:sp>
      <p:sp>
        <p:nvSpPr>
          <p:cNvPr id="4" name="Content Placeholder 3">
            <a:extLst>
              <a:ext uri="{FF2B5EF4-FFF2-40B4-BE49-F238E27FC236}">
                <a16:creationId xmlns:a16="http://schemas.microsoft.com/office/drawing/2014/main" id="{4CB3BADC-746C-42C8-4613-9B8E9EFC2E74}"/>
              </a:ext>
            </a:extLst>
          </p:cNvPr>
          <p:cNvSpPr>
            <a:spLocks noGrp="1"/>
          </p:cNvSpPr>
          <p:nvPr>
            <p:ph sz="half" idx="2"/>
          </p:nvPr>
        </p:nvSpPr>
        <p:spPr/>
        <p:txBody>
          <a:bodyPr vert="horz" lIns="91440" tIns="45720" rIns="91440" bIns="45720" rtlCol="0" anchor="t">
            <a:normAutofit fontScale="70000" lnSpcReduction="20000"/>
          </a:bodyPr>
          <a:lstStyle/>
          <a:p>
            <a:pPr marL="514350" indent="-514350">
              <a:buFont typeface="+mj-lt"/>
              <a:buAutoNum type="arabicPeriod" startAt="2"/>
            </a:pPr>
            <a:r>
              <a:rPr lang="en-US" dirty="0">
                <a:cs typeface="Helvetica"/>
              </a:rPr>
              <a:t>Which</a:t>
            </a:r>
            <a:r>
              <a:rPr lang="en-US" dirty="0">
                <a:ea typeface="+mn-lt"/>
                <a:cs typeface="+mn-lt"/>
              </a:rPr>
              <a:t> keyword is used to declare an abstract method within an abstract class?</a:t>
            </a:r>
            <a:endParaRPr lang="en-US" dirty="0">
              <a:cs typeface="Helvetica"/>
            </a:endParaRPr>
          </a:p>
          <a:p>
            <a:pPr marL="971550" lvl="1" indent="-514350">
              <a:buAutoNum type="alphaLcPeriod"/>
            </a:pPr>
            <a:r>
              <a:rPr lang="en-US" dirty="0">
                <a:cs typeface="Helvetica"/>
              </a:rPr>
              <a:t>abstract</a:t>
            </a:r>
          </a:p>
          <a:p>
            <a:pPr marL="971550" lvl="1" indent="-514350">
              <a:buAutoNum type="alphaLcPeriod"/>
            </a:pPr>
            <a:r>
              <a:rPr lang="en-US" dirty="0">
                <a:cs typeface="Helvetica"/>
              </a:rPr>
              <a:t>method</a:t>
            </a:r>
          </a:p>
          <a:p>
            <a:pPr marL="971550" lvl="1" indent="-514350">
              <a:buAutoNum type="alphaLcPeriod"/>
            </a:pPr>
            <a:r>
              <a:rPr lang="en-US" b="1" dirty="0" err="1">
                <a:cs typeface="Helvetica"/>
              </a:rPr>
              <a:t>abstractmethod</a:t>
            </a:r>
            <a:endParaRPr lang="en-US" b="1" dirty="0">
              <a:cs typeface="Helvetica"/>
            </a:endParaRPr>
          </a:p>
          <a:p>
            <a:pPr marL="971550" lvl="1" indent="-514350">
              <a:buAutoNum type="alphaLcPeriod"/>
            </a:pPr>
            <a:r>
              <a:rPr lang="en-US" dirty="0">
                <a:cs typeface="Helvetica"/>
              </a:rPr>
              <a:t>virtual</a:t>
            </a:r>
          </a:p>
          <a:p>
            <a:pPr marL="0" indent="0">
              <a:buNone/>
            </a:pPr>
            <a:endParaRPr lang="en-US" dirty="0">
              <a:cs typeface="Helvetica"/>
            </a:endParaRPr>
          </a:p>
          <a:p>
            <a:pPr marL="0" indent="0">
              <a:buNone/>
            </a:pPr>
            <a:endParaRPr lang="en-US" dirty="0">
              <a:cs typeface="Helvetica"/>
            </a:endParaRPr>
          </a:p>
        </p:txBody>
      </p:sp>
      <p:sp>
        <p:nvSpPr>
          <p:cNvPr id="5" name="Slide Number Placeholder 4">
            <a:extLst>
              <a:ext uri="{FF2B5EF4-FFF2-40B4-BE49-F238E27FC236}">
                <a16:creationId xmlns:a16="http://schemas.microsoft.com/office/drawing/2014/main" id="{96D5E7BB-15A9-7372-E676-4C9AFE679825}"/>
              </a:ext>
            </a:extLst>
          </p:cNvPr>
          <p:cNvSpPr>
            <a:spLocks noGrp="1"/>
          </p:cNvSpPr>
          <p:nvPr>
            <p:ph type="sldNum" sz="quarter" idx="12"/>
          </p:nvPr>
        </p:nvSpPr>
        <p:spPr/>
        <p:txBody>
          <a:bodyPr/>
          <a:lstStyle/>
          <a:p>
            <a:fld id="{1AE971F0-0CD2-4C47-8087-EBCE9716EA84}" type="slidenum">
              <a:rPr lang="en-GB" smtClean="0"/>
              <a:t>5</a:t>
            </a:fld>
            <a:endParaRPr lang="en-GB"/>
          </a:p>
        </p:txBody>
      </p:sp>
    </p:spTree>
    <p:extLst>
      <p:ext uri="{BB962C8B-B14F-4D97-AF65-F5344CB8AC3E}">
        <p14:creationId xmlns:p14="http://schemas.microsoft.com/office/powerpoint/2010/main" val="23335400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2190-B835-F3EB-1FA2-C3C7B8477236}"/>
              </a:ext>
            </a:extLst>
          </p:cNvPr>
          <p:cNvSpPr>
            <a:spLocks noGrp="1"/>
          </p:cNvSpPr>
          <p:nvPr>
            <p:ph type="title"/>
          </p:nvPr>
        </p:nvSpPr>
        <p:spPr/>
        <p:txBody>
          <a:bodyPr/>
          <a:lstStyle/>
          <a:p>
            <a:r>
              <a:rPr lang="en-GB" dirty="0"/>
              <a:t>Static Methods</a:t>
            </a:r>
          </a:p>
        </p:txBody>
      </p:sp>
      <p:sp>
        <p:nvSpPr>
          <p:cNvPr id="3" name="Content Placeholder 2">
            <a:extLst>
              <a:ext uri="{FF2B5EF4-FFF2-40B4-BE49-F238E27FC236}">
                <a16:creationId xmlns:a16="http://schemas.microsoft.com/office/drawing/2014/main" id="{DD2D6D49-68E3-AB5F-5052-F758E51F90E9}"/>
              </a:ext>
            </a:extLst>
          </p:cNvPr>
          <p:cNvSpPr>
            <a:spLocks noGrp="1"/>
          </p:cNvSpPr>
          <p:nvPr>
            <p:ph sz="half" idx="1"/>
          </p:nvPr>
        </p:nvSpPr>
        <p:spPr/>
        <p:txBody>
          <a:bodyPr>
            <a:normAutofit fontScale="85000" lnSpcReduction="20000"/>
          </a:bodyPr>
          <a:lstStyle/>
          <a:p>
            <a:r>
              <a:rPr lang="en-GB" b="1" dirty="0"/>
              <a:t>Independent</a:t>
            </a:r>
            <a:r>
              <a:rPr lang="en-GB" dirty="0"/>
              <a:t> of class and instance data.</a:t>
            </a:r>
          </a:p>
          <a:p>
            <a:r>
              <a:rPr lang="en-GB" dirty="0"/>
              <a:t>Don't require the self or </a:t>
            </a:r>
            <a:r>
              <a:rPr lang="en-GB" dirty="0" err="1"/>
              <a:t>cls</a:t>
            </a:r>
            <a:r>
              <a:rPr lang="en-GB" dirty="0"/>
              <a:t> parameter.</a:t>
            </a:r>
          </a:p>
          <a:p>
            <a:r>
              <a:rPr lang="en-GB" dirty="0"/>
              <a:t>Similar to regular functions but </a:t>
            </a:r>
            <a:r>
              <a:rPr lang="en-GB" b="1" dirty="0"/>
              <a:t>logically related </a:t>
            </a:r>
            <a:r>
              <a:rPr lang="en-GB" dirty="0"/>
              <a:t>to the class.</a:t>
            </a:r>
          </a:p>
          <a:p>
            <a:r>
              <a:rPr lang="en-GB" dirty="0"/>
              <a:t>No need to create an instance of the class to use the method.</a:t>
            </a:r>
          </a:p>
        </p:txBody>
      </p:sp>
      <p:sp>
        <p:nvSpPr>
          <p:cNvPr id="5" name="Content Placeholder 4">
            <a:extLst>
              <a:ext uri="{FF2B5EF4-FFF2-40B4-BE49-F238E27FC236}">
                <a16:creationId xmlns:a16="http://schemas.microsoft.com/office/drawing/2014/main" id="{1AB36226-CB82-BB35-CB41-CC15FC8874A0}"/>
              </a:ext>
            </a:extLst>
          </p:cNvPr>
          <p:cNvSpPr>
            <a:spLocks noGrp="1"/>
          </p:cNvSpPr>
          <p:nvPr>
            <p:ph sz="half" idx="2"/>
          </p:nvPr>
        </p:nvSpPr>
        <p:spPr>
          <a:ln>
            <a:solidFill>
              <a:schemeClr val="accent3"/>
            </a:solidFill>
          </a:ln>
        </p:spPr>
        <p:txBody>
          <a:bodyPr>
            <a:normAutofit fontScale="85000" lnSpcReduction="20000"/>
          </a:bodyPr>
          <a:lstStyle/>
          <a:p>
            <a:pPr marL="0" indent="0">
              <a:buNone/>
            </a:pPr>
            <a:r>
              <a:rPr lang="en-GB" sz="2400" dirty="0">
                <a:solidFill>
                  <a:srgbClr val="0033B3"/>
                </a:solidFill>
                <a:effectLst/>
                <a:latin typeface="Consolas" panose="020B0609020204030204" pitchFamily="49" charset="0"/>
                <a:cs typeface="Consolas" panose="020B0609020204030204" pitchFamily="49" charset="0"/>
              </a:rPr>
              <a:t>class </a:t>
            </a:r>
            <a:r>
              <a:rPr lang="en-GB" sz="2400" dirty="0" err="1">
                <a:solidFill>
                  <a:srgbClr val="000000"/>
                </a:solidFill>
                <a:effectLst/>
                <a:latin typeface="Consolas" panose="020B0609020204030204" pitchFamily="49" charset="0"/>
                <a:cs typeface="Consolas" panose="020B0609020204030204" pitchFamily="49" charset="0"/>
              </a:rPr>
              <a:t>MathUtil</a:t>
            </a:r>
            <a:r>
              <a:rPr lang="en-GB" sz="2400" dirty="0">
                <a:solidFill>
                  <a:srgbClr val="080808"/>
                </a:solidFill>
                <a:effectLst/>
                <a:latin typeface="Consolas" panose="020B0609020204030204" pitchFamily="49" charset="0"/>
                <a:cs typeface="Consolas" panose="020B0609020204030204" pitchFamily="49" charset="0"/>
              </a:rPr>
              <a:t>:</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9E880D"/>
                </a:solidFill>
                <a:effectLst/>
                <a:latin typeface="Consolas" panose="020B0609020204030204" pitchFamily="49" charset="0"/>
                <a:cs typeface="Consolas" panose="020B0609020204030204" pitchFamily="49" charset="0"/>
              </a:rPr>
              <a:t>@</a:t>
            </a:r>
            <a:r>
              <a:rPr lang="en-GB" sz="2400" dirty="0" err="1">
                <a:solidFill>
                  <a:srgbClr val="9E880D"/>
                </a:solidFill>
                <a:effectLst/>
                <a:latin typeface="Consolas" panose="020B0609020204030204" pitchFamily="49" charset="0"/>
                <a:cs typeface="Consolas" panose="020B0609020204030204" pitchFamily="49" charset="0"/>
              </a:rPr>
              <a:t>staticmethod</a:t>
            </a:r>
            <a:br>
              <a:rPr lang="en-GB" sz="2400" dirty="0">
                <a:solidFill>
                  <a:srgbClr val="9E880D"/>
                </a:solidFill>
                <a:effectLst/>
                <a:latin typeface="Consolas" panose="020B0609020204030204" pitchFamily="49" charset="0"/>
                <a:cs typeface="Consolas" panose="020B0609020204030204" pitchFamily="49" charset="0"/>
              </a:rPr>
            </a:br>
            <a:r>
              <a:rPr lang="en-GB" sz="2400" dirty="0">
                <a:solidFill>
                  <a:srgbClr val="9E880D"/>
                </a:solidFill>
                <a:effectLst/>
                <a:latin typeface="Consolas" panose="020B0609020204030204" pitchFamily="49" charset="0"/>
                <a:cs typeface="Consolas" panose="020B0609020204030204" pitchFamily="49" charset="0"/>
              </a:rPr>
              <a:t>    </a:t>
            </a:r>
            <a:r>
              <a:rPr lang="en-GB" sz="2400" dirty="0">
                <a:solidFill>
                  <a:srgbClr val="0033B3"/>
                </a:solidFill>
                <a:effectLst/>
                <a:latin typeface="Consolas" panose="020B0609020204030204" pitchFamily="49" charset="0"/>
                <a:cs typeface="Consolas" panose="020B0609020204030204" pitchFamily="49" charset="0"/>
              </a:rPr>
              <a:t>def </a:t>
            </a:r>
            <a:r>
              <a:rPr lang="en-GB" sz="2400" dirty="0">
                <a:solidFill>
                  <a:srgbClr val="00627A"/>
                </a:solidFill>
                <a:effectLst/>
                <a:latin typeface="Consolas" panose="020B0609020204030204" pitchFamily="49" charset="0"/>
                <a:cs typeface="Consolas" panose="020B0609020204030204" pitchFamily="49" charset="0"/>
              </a:rPr>
              <a:t>add</a:t>
            </a:r>
            <a:r>
              <a:rPr lang="en-GB" sz="2400" dirty="0">
                <a:solidFill>
                  <a:srgbClr val="080808"/>
                </a:solidFill>
                <a:effectLst/>
                <a:latin typeface="Consolas" panose="020B0609020204030204" pitchFamily="49" charset="0"/>
                <a:cs typeface="Consolas" panose="020B0609020204030204" pitchFamily="49" charset="0"/>
              </a:rPr>
              <a:t>(x, y):</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0033B3"/>
                </a:solidFill>
                <a:effectLst/>
                <a:latin typeface="Consolas" panose="020B0609020204030204" pitchFamily="49" charset="0"/>
                <a:cs typeface="Consolas" panose="020B0609020204030204" pitchFamily="49" charset="0"/>
              </a:rPr>
              <a:t>return </a:t>
            </a:r>
            <a:r>
              <a:rPr lang="en-GB" sz="2400" dirty="0">
                <a:solidFill>
                  <a:srgbClr val="080808"/>
                </a:solidFill>
                <a:effectLst/>
                <a:latin typeface="Consolas" panose="020B0609020204030204" pitchFamily="49" charset="0"/>
                <a:cs typeface="Consolas" panose="020B0609020204030204" pitchFamily="49" charset="0"/>
              </a:rPr>
              <a:t>x + y</a:t>
            </a:r>
            <a:br>
              <a:rPr lang="en-GB" sz="2400" dirty="0">
                <a:solidFill>
                  <a:srgbClr val="080808"/>
                </a:solidFill>
                <a:effectLst/>
                <a:latin typeface="Consolas" panose="020B0609020204030204" pitchFamily="49" charset="0"/>
                <a:cs typeface="Consolas" panose="020B0609020204030204" pitchFamily="49" charset="0"/>
              </a:rPr>
            </a:b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80808"/>
                </a:solidFill>
                <a:effectLst/>
                <a:latin typeface="Consolas" panose="020B0609020204030204" pitchFamily="49" charset="0"/>
                <a:cs typeface="Consolas" panose="020B0609020204030204" pitchFamily="49" charset="0"/>
              </a:rPr>
              <a:t>result = </a:t>
            </a:r>
            <a:r>
              <a:rPr lang="en-GB" sz="2400" dirty="0" err="1">
                <a:solidFill>
                  <a:srgbClr val="080808"/>
                </a:solidFill>
                <a:effectLst/>
                <a:latin typeface="Consolas" panose="020B0609020204030204" pitchFamily="49" charset="0"/>
                <a:cs typeface="Consolas" panose="020B0609020204030204" pitchFamily="49" charset="0"/>
              </a:rPr>
              <a:t>MathUtil.add</a:t>
            </a:r>
            <a:r>
              <a:rPr lang="en-GB" sz="2400" dirty="0">
                <a:solidFill>
                  <a:srgbClr val="080808"/>
                </a:solidFill>
                <a:effectLst/>
                <a:latin typeface="Consolas" panose="020B0609020204030204" pitchFamily="49" charset="0"/>
                <a:cs typeface="Consolas" panose="020B0609020204030204" pitchFamily="49" charset="0"/>
              </a:rPr>
              <a:t>(</a:t>
            </a:r>
            <a:r>
              <a:rPr lang="en-GB" sz="2400" dirty="0">
                <a:solidFill>
                  <a:srgbClr val="1750EB"/>
                </a:solidFill>
                <a:effectLst/>
                <a:latin typeface="Consolas" panose="020B0609020204030204" pitchFamily="49" charset="0"/>
                <a:cs typeface="Consolas" panose="020B0609020204030204" pitchFamily="49" charset="0"/>
              </a:rPr>
              <a:t>5</a:t>
            </a:r>
            <a:r>
              <a:rPr lang="en-GB" sz="2400" dirty="0">
                <a:solidFill>
                  <a:srgbClr val="080808"/>
                </a:solidFill>
                <a:effectLst/>
                <a:latin typeface="Consolas" panose="020B0609020204030204" pitchFamily="49" charset="0"/>
                <a:cs typeface="Consolas" panose="020B0609020204030204" pitchFamily="49" charset="0"/>
              </a:rPr>
              <a:t>, </a:t>
            </a:r>
            <a:r>
              <a:rPr lang="en-GB" sz="2400" dirty="0">
                <a:solidFill>
                  <a:srgbClr val="1750EB"/>
                </a:solidFill>
                <a:effectLst/>
                <a:latin typeface="Consolas" panose="020B0609020204030204" pitchFamily="49" charset="0"/>
                <a:cs typeface="Consolas" panose="020B0609020204030204" pitchFamily="49" charset="0"/>
              </a:rPr>
              <a:t>3</a:t>
            </a:r>
            <a:r>
              <a:rPr lang="en-GB" sz="2400" dirty="0">
                <a:solidFill>
                  <a:srgbClr val="080808"/>
                </a:solidFill>
                <a:effectLst/>
                <a:latin typeface="Consolas" panose="020B0609020204030204" pitchFamily="49" charset="0"/>
                <a:cs typeface="Consolas" panose="020B0609020204030204" pitchFamily="49" charset="0"/>
              </a:rPr>
              <a:t>)</a:t>
            </a:r>
            <a:br>
              <a:rPr lang="en-GB" sz="2400" dirty="0">
                <a:solidFill>
                  <a:srgbClr val="080808"/>
                </a:solidFill>
                <a:effectLst/>
                <a:latin typeface="Consolas" panose="020B0609020204030204" pitchFamily="49" charset="0"/>
                <a:cs typeface="Consolas" panose="020B0609020204030204" pitchFamily="49" charset="0"/>
              </a:rPr>
            </a:br>
            <a:r>
              <a:rPr lang="en-GB" sz="2400" dirty="0">
                <a:solidFill>
                  <a:srgbClr val="000080"/>
                </a:solidFill>
                <a:effectLst/>
                <a:latin typeface="Consolas" panose="020B0609020204030204" pitchFamily="49" charset="0"/>
                <a:cs typeface="Consolas" panose="020B0609020204030204" pitchFamily="49" charset="0"/>
              </a:rPr>
              <a:t>print</a:t>
            </a:r>
            <a:r>
              <a:rPr lang="en-GB" sz="2400" dirty="0">
                <a:solidFill>
                  <a:srgbClr val="080808"/>
                </a:solidFill>
                <a:effectLst/>
                <a:latin typeface="Consolas" panose="020B0609020204030204" pitchFamily="49" charset="0"/>
                <a:cs typeface="Consolas" panose="020B0609020204030204" pitchFamily="49" charset="0"/>
              </a:rPr>
              <a:t>(result)  </a:t>
            </a:r>
            <a:r>
              <a:rPr lang="en-GB" sz="2400" i="1" dirty="0">
                <a:solidFill>
                  <a:srgbClr val="8C8C8C"/>
                </a:solidFill>
                <a:effectLst/>
                <a:latin typeface="Consolas" panose="020B0609020204030204" pitchFamily="49" charset="0"/>
                <a:cs typeface="Consolas" panose="020B0609020204030204" pitchFamily="49" charset="0"/>
              </a:rPr>
              <a:t># Output: 8</a:t>
            </a:r>
            <a:endParaRPr lang="en-GB" sz="2400" dirty="0">
              <a:solidFill>
                <a:srgbClr val="080808"/>
              </a:solidFill>
              <a:effectLst/>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825A944-D36F-368D-573A-1ECCCACBADF8}"/>
              </a:ext>
            </a:extLst>
          </p:cNvPr>
          <p:cNvSpPr>
            <a:spLocks noGrp="1"/>
          </p:cNvSpPr>
          <p:nvPr>
            <p:ph type="sldNum" sz="quarter" idx="12"/>
          </p:nvPr>
        </p:nvSpPr>
        <p:spPr/>
        <p:txBody>
          <a:bodyPr/>
          <a:lstStyle/>
          <a:p>
            <a:fld id="{1AE971F0-0CD2-4C47-8087-EBCE9716EA84}" type="slidenum">
              <a:rPr lang="en-GB" smtClean="0"/>
              <a:pPr/>
              <a:t>50</a:t>
            </a:fld>
            <a:endParaRPr lang="en-GB" dirty="0"/>
          </a:p>
        </p:txBody>
      </p:sp>
    </p:spTree>
    <p:extLst>
      <p:ext uri="{BB962C8B-B14F-4D97-AF65-F5344CB8AC3E}">
        <p14:creationId xmlns:p14="http://schemas.microsoft.com/office/powerpoint/2010/main" val="1749818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8170-22D1-E673-7F20-F84205B28DC3}"/>
              </a:ext>
            </a:extLst>
          </p:cNvPr>
          <p:cNvSpPr>
            <a:spLocks noGrp="1"/>
          </p:cNvSpPr>
          <p:nvPr>
            <p:ph type="title"/>
          </p:nvPr>
        </p:nvSpPr>
        <p:spPr/>
        <p:txBody>
          <a:bodyPr/>
          <a:lstStyle/>
          <a:p>
            <a:r>
              <a:rPr lang="en-GB" dirty="0"/>
              <a:t>Use Cases</a:t>
            </a:r>
          </a:p>
        </p:txBody>
      </p:sp>
      <p:sp>
        <p:nvSpPr>
          <p:cNvPr id="6" name="Content Placeholder 5">
            <a:extLst>
              <a:ext uri="{FF2B5EF4-FFF2-40B4-BE49-F238E27FC236}">
                <a16:creationId xmlns:a16="http://schemas.microsoft.com/office/drawing/2014/main" id="{FA0BF09D-C0DE-6893-359F-AD11049AAF5D}"/>
              </a:ext>
            </a:extLst>
          </p:cNvPr>
          <p:cNvSpPr>
            <a:spLocks noGrp="1"/>
          </p:cNvSpPr>
          <p:nvPr>
            <p:ph idx="1"/>
          </p:nvPr>
        </p:nvSpPr>
        <p:spPr/>
        <p:txBody>
          <a:bodyPr>
            <a:normAutofit/>
          </a:bodyPr>
          <a:lstStyle/>
          <a:p>
            <a:r>
              <a:rPr lang="en-GB" dirty="0"/>
              <a:t>Class methods for creating and managing class-specific resources.</a:t>
            </a:r>
          </a:p>
          <a:p>
            <a:r>
              <a:rPr lang="en-GB" dirty="0"/>
              <a:t>Instance methods for interacting with and modifying instance-specific data and behaviours.</a:t>
            </a:r>
          </a:p>
          <a:p>
            <a:r>
              <a:rPr lang="en-GB" dirty="0"/>
              <a:t>Static methods for utility functions related to the class but independent of data.</a:t>
            </a:r>
          </a:p>
        </p:txBody>
      </p:sp>
      <p:sp>
        <p:nvSpPr>
          <p:cNvPr id="5" name="Slide Number Placeholder 4">
            <a:extLst>
              <a:ext uri="{FF2B5EF4-FFF2-40B4-BE49-F238E27FC236}">
                <a16:creationId xmlns:a16="http://schemas.microsoft.com/office/drawing/2014/main" id="{81C08CB7-40AE-2DCD-EEA4-24129D0AF46D}"/>
              </a:ext>
            </a:extLst>
          </p:cNvPr>
          <p:cNvSpPr>
            <a:spLocks noGrp="1"/>
          </p:cNvSpPr>
          <p:nvPr>
            <p:ph type="sldNum" sz="quarter" idx="12"/>
          </p:nvPr>
        </p:nvSpPr>
        <p:spPr/>
        <p:txBody>
          <a:bodyPr/>
          <a:lstStyle/>
          <a:p>
            <a:fld id="{1AE971F0-0CD2-4C47-8087-EBCE9716EA84}" type="slidenum">
              <a:rPr lang="en-GB" smtClean="0"/>
              <a:t>51</a:t>
            </a:fld>
            <a:endParaRPr lang="en-GB"/>
          </a:p>
        </p:txBody>
      </p:sp>
    </p:spTree>
    <p:extLst>
      <p:ext uri="{BB962C8B-B14F-4D97-AF65-F5344CB8AC3E}">
        <p14:creationId xmlns:p14="http://schemas.microsoft.com/office/powerpoint/2010/main" val="2704312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3306A3-5AB0-F82E-E593-A05D831CC9FA}"/>
              </a:ext>
            </a:extLst>
          </p:cNvPr>
          <p:cNvSpPr>
            <a:spLocks noGrp="1"/>
          </p:cNvSpPr>
          <p:nvPr>
            <p:ph type="title"/>
          </p:nvPr>
        </p:nvSpPr>
        <p:spPr/>
        <p:txBody>
          <a:bodyPr/>
          <a:lstStyle/>
          <a:p>
            <a:r>
              <a:rPr lang="en-GB" dirty="0"/>
              <a:t>True or False?</a:t>
            </a:r>
          </a:p>
        </p:txBody>
      </p:sp>
      <p:sp>
        <p:nvSpPr>
          <p:cNvPr id="4" name="Slide Number Placeholder 3">
            <a:extLst>
              <a:ext uri="{FF2B5EF4-FFF2-40B4-BE49-F238E27FC236}">
                <a16:creationId xmlns:a16="http://schemas.microsoft.com/office/drawing/2014/main" id="{161F0D5F-ECCF-682D-4820-BBF9EBA1ADF2}"/>
              </a:ext>
            </a:extLst>
          </p:cNvPr>
          <p:cNvSpPr>
            <a:spLocks noGrp="1"/>
          </p:cNvSpPr>
          <p:nvPr>
            <p:ph type="sldNum" sz="quarter" idx="12"/>
          </p:nvPr>
        </p:nvSpPr>
        <p:spPr/>
        <p:txBody>
          <a:bodyPr/>
          <a:lstStyle/>
          <a:p>
            <a:fld id="{1AE971F0-0CD2-4C47-8087-EBCE9716EA84}" type="slidenum">
              <a:rPr lang="en-GB" smtClean="0"/>
              <a:pPr/>
              <a:t>52</a:t>
            </a:fld>
            <a:endParaRPr lang="en-GB" dirty="0"/>
          </a:p>
        </p:txBody>
      </p:sp>
      <p:sp>
        <p:nvSpPr>
          <p:cNvPr id="6" name="Text Placeholder 5">
            <a:extLst>
              <a:ext uri="{FF2B5EF4-FFF2-40B4-BE49-F238E27FC236}">
                <a16:creationId xmlns:a16="http://schemas.microsoft.com/office/drawing/2014/main" id="{F94D2451-5085-0C87-44AE-B9521B36DE72}"/>
              </a:ext>
            </a:extLst>
          </p:cNvPr>
          <p:cNvSpPr>
            <a:spLocks noGrp="1"/>
          </p:cNvSpPr>
          <p:nvPr>
            <p:ph type="body" sz="quarter" idx="13"/>
          </p:nvPr>
        </p:nvSpPr>
        <p:spPr/>
        <p:txBody>
          <a:bodyPr/>
          <a:lstStyle/>
          <a:p>
            <a:pPr marL="0" indent="0">
              <a:buNone/>
            </a:pPr>
            <a:r>
              <a:rPr lang="en-GB" dirty="0"/>
              <a:t>Static methods in Python must be called using an instance of the class.</a:t>
            </a:r>
          </a:p>
        </p:txBody>
      </p:sp>
    </p:spTree>
    <p:extLst>
      <p:ext uri="{BB962C8B-B14F-4D97-AF65-F5344CB8AC3E}">
        <p14:creationId xmlns:p14="http://schemas.microsoft.com/office/powerpoint/2010/main" val="34967944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7CB-9355-8B12-0DA1-F8019CBFDCB7}"/>
              </a:ext>
            </a:extLst>
          </p:cNvPr>
          <p:cNvSpPr>
            <a:spLocks noGrp="1"/>
          </p:cNvSpPr>
          <p:nvPr>
            <p:ph type="title"/>
          </p:nvPr>
        </p:nvSpPr>
        <p:spPr/>
        <p:txBody>
          <a:bodyPr/>
          <a:lstStyle/>
          <a:p>
            <a:r>
              <a:rPr lang="en-GB" dirty="0"/>
              <a:t>Built-in Functions in Python</a:t>
            </a:r>
          </a:p>
        </p:txBody>
      </p:sp>
      <p:sp>
        <p:nvSpPr>
          <p:cNvPr id="3" name="Content Placeholder 2">
            <a:extLst>
              <a:ext uri="{FF2B5EF4-FFF2-40B4-BE49-F238E27FC236}">
                <a16:creationId xmlns:a16="http://schemas.microsoft.com/office/drawing/2014/main" id="{54FE3CF0-46E3-97B3-37E3-78EAC3FC8017}"/>
              </a:ext>
            </a:extLst>
          </p:cNvPr>
          <p:cNvSpPr>
            <a:spLocks noGrp="1"/>
          </p:cNvSpPr>
          <p:nvPr>
            <p:ph idx="1"/>
          </p:nvPr>
        </p:nvSpPr>
        <p:spPr/>
        <p:txBody>
          <a:bodyPr/>
          <a:lstStyle/>
          <a:p>
            <a:r>
              <a:rPr lang="en-GB" dirty="0"/>
              <a:t>In an object-oriented program, built-in functions can be applied to objects.</a:t>
            </a:r>
          </a:p>
          <a:p>
            <a:r>
              <a:rPr lang="en-GB" dirty="0"/>
              <a:t>For example, you can use </a:t>
            </a:r>
            <a:r>
              <a:rPr lang="en-GB" dirty="0" err="1"/>
              <a:t>len</a:t>
            </a:r>
            <a:r>
              <a:rPr lang="en-GB" dirty="0"/>
              <a:t>(</a:t>
            </a:r>
            <a:r>
              <a:rPr lang="en-GB" dirty="0" err="1"/>
              <a:t>collection_type</a:t>
            </a:r>
            <a:r>
              <a:rPr lang="en-GB" dirty="0"/>
              <a:t>) to determine the length of an object or container.</a:t>
            </a:r>
          </a:p>
          <a:p>
            <a:r>
              <a:rPr lang="en-GB" dirty="0"/>
              <a:t>The ability to use built-in functions with objects enhances the flexibility of OOP.</a:t>
            </a:r>
          </a:p>
        </p:txBody>
      </p:sp>
      <p:sp>
        <p:nvSpPr>
          <p:cNvPr id="4" name="Slide Number Placeholder 3">
            <a:extLst>
              <a:ext uri="{FF2B5EF4-FFF2-40B4-BE49-F238E27FC236}">
                <a16:creationId xmlns:a16="http://schemas.microsoft.com/office/drawing/2014/main" id="{E2A0A836-53B1-0FA9-B47F-4F006E37DAA0}"/>
              </a:ext>
            </a:extLst>
          </p:cNvPr>
          <p:cNvSpPr>
            <a:spLocks noGrp="1"/>
          </p:cNvSpPr>
          <p:nvPr>
            <p:ph type="sldNum" sz="quarter" idx="12"/>
          </p:nvPr>
        </p:nvSpPr>
        <p:spPr/>
        <p:txBody>
          <a:bodyPr/>
          <a:lstStyle/>
          <a:p>
            <a:fld id="{1AE971F0-0CD2-4C47-8087-EBCE9716EA84}" type="slidenum">
              <a:rPr lang="en-GB" smtClean="0"/>
              <a:pPr/>
              <a:t>53</a:t>
            </a:fld>
            <a:endParaRPr lang="en-GB" dirty="0"/>
          </a:p>
        </p:txBody>
      </p:sp>
    </p:spTree>
    <p:extLst>
      <p:ext uri="{BB962C8B-B14F-4D97-AF65-F5344CB8AC3E}">
        <p14:creationId xmlns:p14="http://schemas.microsoft.com/office/powerpoint/2010/main" val="513551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73C7-4EA1-C55C-FABC-C0D5598C7C09}"/>
              </a:ext>
            </a:extLst>
          </p:cNvPr>
          <p:cNvSpPr>
            <a:spLocks noGrp="1"/>
          </p:cNvSpPr>
          <p:nvPr>
            <p:ph type="title"/>
          </p:nvPr>
        </p:nvSpPr>
        <p:spPr/>
        <p:txBody>
          <a:bodyPr/>
          <a:lstStyle/>
          <a:p>
            <a:r>
              <a:rPr lang="en-GB" dirty="0"/>
              <a:t>Most Popular Built-ins in Python</a:t>
            </a:r>
          </a:p>
        </p:txBody>
      </p:sp>
      <p:sp>
        <p:nvSpPr>
          <p:cNvPr id="3" name="Content Placeholder 2">
            <a:extLst>
              <a:ext uri="{FF2B5EF4-FFF2-40B4-BE49-F238E27FC236}">
                <a16:creationId xmlns:a16="http://schemas.microsoft.com/office/drawing/2014/main" id="{79E46454-B562-DE91-BA2C-33EE990BC4D6}"/>
              </a:ext>
            </a:extLst>
          </p:cNvPr>
          <p:cNvSpPr>
            <a:spLocks noGrp="1"/>
          </p:cNvSpPr>
          <p:nvPr>
            <p:ph idx="1"/>
          </p:nvPr>
        </p:nvSpPr>
        <p:spPr>
          <a:xfrm>
            <a:off x="838200" y="1825625"/>
            <a:ext cx="2656840" cy="4351338"/>
          </a:xfrm>
        </p:spPr>
        <p:txBody>
          <a:bodyPr>
            <a:normAutofit/>
          </a:bodyPr>
          <a:lstStyle/>
          <a:p>
            <a:r>
              <a:rPr lang="en-GB" dirty="0" err="1"/>
              <a:t>len</a:t>
            </a:r>
            <a:r>
              <a:rPr lang="en-GB" dirty="0"/>
              <a:t>( )</a:t>
            </a:r>
          </a:p>
          <a:p>
            <a:r>
              <a:rPr lang="en-GB" dirty="0"/>
              <a:t>print( )</a:t>
            </a:r>
          </a:p>
          <a:p>
            <a:r>
              <a:rPr lang="en-GB" dirty="0"/>
              <a:t>max( )</a:t>
            </a:r>
          </a:p>
          <a:p>
            <a:r>
              <a:rPr lang="en-GB" dirty="0"/>
              <a:t>min( )</a:t>
            </a:r>
          </a:p>
          <a:p>
            <a:r>
              <a:rPr lang="en-GB" dirty="0"/>
              <a:t>type( )</a:t>
            </a:r>
          </a:p>
          <a:p>
            <a:pPr marL="0" indent="0">
              <a:buNone/>
            </a:pPr>
            <a:endParaRPr lang="en-GB" dirty="0"/>
          </a:p>
        </p:txBody>
      </p:sp>
      <p:sp>
        <p:nvSpPr>
          <p:cNvPr id="4" name="Slide Number Placeholder 3">
            <a:extLst>
              <a:ext uri="{FF2B5EF4-FFF2-40B4-BE49-F238E27FC236}">
                <a16:creationId xmlns:a16="http://schemas.microsoft.com/office/drawing/2014/main" id="{27C09FC7-5B6D-9387-621E-850D2A45B33D}"/>
              </a:ext>
            </a:extLst>
          </p:cNvPr>
          <p:cNvSpPr>
            <a:spLocks noGrp="1"/>
          </p:cNvSpPr>
          <p:nvPr>
            <p:ph type="sldNum" sz="quarter" idx="12"/>
          </p:nvPr>
        </p:nvSpPr>
        <p:spPr/>
        <p:txBody>
          <a:bodyPr/>
          <a:lstStyle/>
          <a:p>
            <a:fld id="{1AE971F0-0CD2-4C47-8087-EBCE9716EA84}" type="slidenum">
              <a:rPr lang="en-GB" smtClean="0"/>
              <a:pPr/>
              <a:t>54</a:t>
            </a:fld>
            <a:endParaRPr lang="en-GB" dirty="0"/>
          </a:p>
        </p:txBody>
      </p:sp>
      <p:sp>
        <p:nvSpPr>
          <p:cNvPr id="5" name="TextBox 4">
            <a:extLst>
              <a:ext uri="{FF2B5EF4-FFF2-40B4-BE49-F238E27FC236}">
                <a16:creationId xmlns:a16="http://schemas.microsoft.com/office/drawing/2014/main" id="{4893C3AE-23C4-F58B-937B-540B6DDB26C1}"/>
              </a:ext>
            </a:extLst>
          </p:cNvPr>
          <p:cNvSpPr txBox="1"/>
          <p:nvPr/>
        </p:nvSpPr>
        <p:spPr>
          <a:xfrm>
            <a:off x="3891280" y="1676400"/>
            <a:ext cx="6116320" cy="830997"/>
          </a:xfrm>
          <a:prstGeom prst="rect">
            <a:avLst/>
          </a:prstGeom>
          <a:noFill/>
          <a:ln>
            <a:solidFill>
              <a:schemeClr val="accent1"/>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1750EB"/>
                </a:solidFill>
                <a:effectLst/>
                <a:latin typeface="Consolas" panose="020B0609020204030204" pitchFamily="49" charset="0"/>
                <a:cs typeface="Consolas" panose="020B0609020204030204" pitchFamily="49" charset="0"/>
              </a:rPr>
              <a:t>1</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4</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5</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length = </a:t>
            </a:r>
            <a:r>
              <a:rPr lang="en-GB" sz="1600" dirty="0" err="1">
                <a:solidFill>
                  <a:srgbClr val="000080"/>
                </a:solidFill>
                <a:effectLst/>
                <a:latin typeface="Consolas" panose="020B0609020204030204" pitchFamily="49" charset="0"/>
                <a:cs typeface="Consolas" panose="020B0609020204030204" pitchFamily="49" charset="0"/>
              </a:rPr>
              <a:t>len</a:t>
            </a:r>
            <a:r>
              <a:rPr lang="en-GB" sz="1600" dirty="0">
                <a:solidFill>
                  <a:srgbClr val="080808"/>
                </a:solidFill>
                <a:effectLst/>
                <a:latin typeface="Consolas" panose="020B0609020204030204" pitchFamily="49" charset="0"/>
                <a:cs typeface="Consolas" panose="020B0609020204030204" pitchFamily="49" charset="0"/>
              </a:rPr>
              <a:t>(numbers)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(length)  </a:t>
            </a:r>
            <a:r>
              <a:rPr lang="en-GB" sz="1600" i="1" dirty="0">
                <a:solidFill>
                  <a:srgbClr val="8C8C8C"/>
                </a:solidFill>
                <a:effectLst/>
                <a:latin typeface="Consolas" panose="020B0609020204030204" pitchFamily="49" charset="0"/>
                <a:cs typeface="Consolas" panose="020B0609020204030204" pitchFamily="49" charset="0"/>
              </a:rPr>
              <a:t># Output: 5</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C4D3CCD2-2850-4FB7-BD5C-7BC87D1C0698}"/>
              </a:ext>
            </a:extLst>
          </p:cNvPr>
          <p:cNvSpPr txBox="1"/>
          <p:nvPr/>
        </p:nvSpPr>
        <p:spPr>
          <a:xfrm>
            <a:off x="3891280" y="2567037"/>
            <a:ext cx="6116320" cy="584775"/>
          </a:xfrm>
          <a:prstGeom prst="rect">
            <a:avLst/>
          </a:prstGeom>
          <a:noFill/>
          <a:ln>
            <a:solidFill>
              <a:schemeClr val="accent1"/>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name = </a:t>
            </a:r>
            <a:r>
              <a:rPr lang="en-GB" sz="1600" dirty="0">
                <a:solidFill>
                  <a:srgbClr val="067D17"/>
                </a:solidFill>
                <a:effectLst/>
                <a:latin typeface="Consolas" panose="020B0609020204030204" pitchFamily="49" charset="0"/>
                <a:cs typeface="Consolas" panose="020B0609020204030204" pitchFamily="49" charset="0"/>
              </a:rPr>
              <a:t>"Alice"</a:t>
            </a:r>
            <a:br>
              <a:rPr lang="en-GB" sz="1600" dirty="0">
                <a:solidFill>
                  <a:srgbClr val="067D17"/>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"Hello, " </a:t>
            </a:r>
            <a:r>
              <a:rPr lang="en-GB" sz="1600" dirty="0">
                <a:solidFill>
                  <a:srgbClr val="080808"/>
                </a:solidFill>
                <a:effectLst/>
                <a:latin typeface="Consolas" panose="020B0609020204030204" pitchFamily="49" charset="0"/>
                <a:cs typeface="Consolas" panose="020B0609020204030204" pitchFamily="49" charset="0"/>
              </a:rPr>
              <a:t>+ name)  </a:t>
            </a:r>
            <a:r>
              <a:rPr lang="en-GB" sz="1600" i="1" dirty="0">
                <a:solidFill>
                  <a:srgbClr val="8C8C8C"/>
                </a:solidFill>
                <a:effectLst/>
                <a:latin typeface="Consolas" panose="020B0609020204030204" pitchFamily="49" charset="0"/>
                <a:cs typeface="Consolas" panose="020B0609020204030204" pitchFamily="49" charset="0"/>
              </a:rPr>
              <a:t># Output: Hello, Alice</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D7BC2A9-E39E-380A-2EFB-B7C09801A44F}"/>
              </a:ext>
            </a:extLst>
          </p:cNvPr>
          <p:cNvSpPr txBox="1"/>
          <p:nvPr/>
        </p:nvSpPr>
        <p:spPr>
          <a:xfrm>
            <a:off x="3891280" y="3210560"/>
            <a:ext cx="6116320" cy="830997"/>
          </a:xfrm>
          <a:prstGeom prst="rect">
            <a:avLst/>
          </a:prstGeom>
          <a:noFill/>
          <a:ln>
            <a:solidFill>
              <a:schemeClr val="accent1"/>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1750EB"/>
                </a:solidFill>
                <a:effectLst/>
                <a:latin typeface="Consolas" panose="020B0609020204030204" pitchFamily="49" charset="0"/>
                <a:cs typeface="Consolas" panose="020B0609020204030204" pitchFamily="49" charset="0"/>
              </a:rPr>
              <a:t>10</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22</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7</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18</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err="1">
                <a:solidFill>
                  <a:srgbClr val="080808"/>
                </a:solidFill>
                <a:effectLst/>
                <a:latin typeface="Consolas" panose="020B0609020204030204" pitchFamily="49" charset="0"/>
                <a:cs typeface="Consolas" panose="020B0609020204030204" pitchFamily="49" charset="0"/>
              </a:rPr>
              <a:t>max_value</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000080"/>
                </a:solidFill>
                <a:effectLst/>
                <a:latin typeface="Consolas" panose="020B0609020204030204" pitchFamily="49" charset="0"/>
                <a:cs typeface="Consolas" panose="020B0609020204030204" pitchFamily="49" charset="0"/>
              </a:rPr>
              <a:t>max</a:t>
            </a:r>
            <a:r>
              <a:rPr lang="en-GB" sz="1600" dirty="0">
                <a:solidFill>
                  <a:srgbClr val="080808"/>
                </a:solidFill>
                <a:effectLst/>
                <a:latin typeface="Consolas" panose="020B0609020204030204" pitchFamily="49" charset="0"/>
                <a:cs typeface="Consolas" panose="020B0609020204030204" pitchFamily="49" charset="0"/>
              </a:rPr>
              <a:t>(numbers)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max_value</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22</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8" name="Right Arrow 7">
            <a:extLst>
              <a:ext uri="{FF2B5EF4-FFF2-40B4-BE49-F238E27FC236}">
                <a16:creationId xmlns:a16="http://schemas.microsoft.com/office/drawing/2014/main" id="{F9CD189C-3A11-E252-070D-F56F9ADB279E}"/>
              </a:ext>
            </a:extLst>
          </p:cNvPr>
          <p:cNvSpPr/>
          <p:nvPr/>
        </p:nvSpPr>
        <p:spPr>
          <a:xfrm>
            <a:off x="2407920" y="2082800"/>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ight Arrow 8">
            <a:extLst>
              <a:ext uri="{FF2B5EF4-FFF2-40B4-BE49-F238E27FC236}">
                <a16:creationId xmlns:a16="http://schemas.microsoft.com/office/drawing/2014/main" id="{79E85836-82A8-90AF-A9A6-7E41CEF89A49}"/>
              </a:ext>
            </a:extLst>
          </p:cNvPr>
          <p:cNvSpPr/>
          <p:nvPr/>
        </p:nvSpPr>
        <p:spPr>
          <a:xfrm>
            <a:off x="2407920" y="2854344"/>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a:extLst>
              <a:ext uri="{FF2B5EF4-FFF2-40B4-BE49-F238E27FC236}">
                <a16:creationId xmlns:a16="http://schemas.microsoft.com/office/drawing/2014/main" id="{80D59A21-CB9E-3F77-1436-B8104F6092C7}"/>
              </a:ext>
            </a:extLst>
          </p:cNvPr>
          <p:cNvSpPr/>
          <p:nvPr/>
        </p:nvSpPr>
        <p:spPr>
          <a:xfrm>
            <a:off x="2407920" y="3617109"/>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41BA2B32-E547-972C-884B-8A114CEE3F2E}"/>
              </a:ext>
            </a:extLst>
          </p:cNvPr>
          <p:cNvSpPr txBox="1"/>
          <p:nvPr/>
        </p:nvSpPr>
        <p:spPr>
          <a:xfrm>
            <a:off x="3891280" y="4094480"/>
            <a:ext cx="6116320" cy="830997"/>
          </a:xfrm>
          <a:prstGeom prst="rect">
            <a:avLst/>
          </a:prstGeom>
          <a:noFill/>
          <a:ln>
            <a:solidFill>
              <a:srgbClr val="00A9B7"/>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1750EB"/>
                </a:solidFill>
                <a:effectLst/>
                <a:latin typeface="Consolas" panose="020B0609020204030204" pitchFamily="49" charset="0"/>
                <a:cs typeface="Consolas" panose="020B0609020204030204" pitchFamily="49" charset="0"/>
              </a:rPr>
              <a:t>10</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22</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7</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18</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err="1">
                <a:solidFill>
                  <a:srgbClr val="080808"/>
                </a:solidFill>
                <a:effectLst/>
                <a:latin typeface="Consolas" panose="020B0609020204030204" pitchFamily="49" charset="0"/>
                <a:cs typeface="Consolas" panose="020B0609020204030204" pitchFamily="49" charset="0"/>
              </a:rPr>
              <a:t>min_value</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000080"/>
                </a:solidFill>
                <a:effectLst/>
                <a:latin typeface="Consolas" panose="020B0609020204030204" pitchFamily="49" charset="0"/>
                <a:cs typeface="Consolas" panose="020B0609020204030204" pitchFamily="49" charset="0"/>
              </a:rPr>
              <a:t>min</a:t>
            </a:r>
            <a:r>
              <a:rPr lang="en-GB" sz="1600" dirty="0">
                <a:solidFill>
                  <a:srgbClr val="080808"/>
                </a:solidFill>
                <a:effectLst/>
                <a:latin typeface="Consolas" panose="020B0609020204030204" pitchFamily="49" charset="0"/>
                <a:cs typeface="Consolas" panose="020B0609020204030204" pitchFamily="49" charset="0"/>
              </a:rPr>
              <a:t>(numbers)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min_value</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3</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12" name="Right Arrow 11">
            <a:extLst>
              <a:ext uri="{FF2B5EF4-FFF2-40B4-BE49-F238E27FC236}">
                <a16:creationId xmlns:a16="http://schemas.microsoft.com/office/drawing/2014/main" id="{4FD16175-D683-A123-3876-134EC94A2A65}"/>
              </a:ext>
            </a:extLst>
          </p:cNvPr>
          <p:cNvSpPr/>
          <p:nvPr/>
        </p:nvSpPr>
        <p:spPr>
          <a:xfrm>
            <a:off x="2407920" y="4409441"/>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FE37C277-F736-C2E6-FEA0-54BA505CAE81}"/>
              </a:ext>
            </a:extLst>
          </p:cNvPr>
          <p:cNvSpPr txBox="1"/>
          <p:nvPr/>
        </p:nvSpPr>
        <p:spPr>
          <a:xfrm>
            <a:off x="3891280" y="4976277"/>
            <a:ext cx="6116320" cy="1077218"/>
          </a:xfrm>
          <a:prstGeom prst="rect">
            <a:avLst/>
          </a:prstGeom>
          <a:noFill/>
          <a:ln>
            <a:solidFill>
              <a:srgbClr val="00A9B7"/>
            </a:solidFill>
          </a:ln>
        </p:spPr>
        <p:txBody>
          <a:bodyPr wrap="square" rtlCol="0">
            <a:spAutoFit/>
          </a:bodyPr>
          <a:lstStyle/>
          <a:p>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1750EB"/>
                </a:solidFill>
                <a:effectLst/>
                <a:latin typeface="Consolas" panose="020B0609020204030204" pitchFamily="49" charset="0"/>
                <a:cs typeface="Consolas" panose="020B0609020204030204" pitchFamily="49" charset="0"/>
              </a:rPr>
              <a:t>42</a:t>
            </a:r>
            <a:br>
              <a:rPr lang="en-GB" sz="1600" dirty="0">
                <a:solidFill>
                  <a:srgbClr val="1750EB"/>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data = [</a:t>
            </a:r>
            <a:r>
              <a:rPr lang="en-GB" sz="1600" dirty="0">
                <a:solidFill>
                  <a:srgbClr val="1750EB"/>
                </a:solidFill>
                <a:effectLst/>
                <a:latin typeface="Consolas" panose="020B0609020204030204" pitchFamily="49" charset="0"/>
                <a:cs typeface="Consolas" panose="020B0609020204030204" pitchFamily="49" charset="0"/>
              </a:rPr>
              <a:t>1</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00080"/>
                </a:solidFill>
                <a:effectLst/>
                <a:latin typeface="Consolas" panose="020B0609020204030204" pitchFamily="49" charset="0"/>
                <a:cs typeface="Consolas" panose="020B0609020204030204" pitchFamily="49" charset="0"/>
              </a:rPr>
              <a:t>type</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&lt;class 'int'&gt;</a:t>
            </a:r>
            <a:br>
              <a:rPr lang="en-GB" sz="1600" i="1" dirty="0">
                <a:solidFill>
                  <a:srgbClr val="8C8C8C"/>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00080"/>
                </a:solidFill>
                <a:effectLst/>
                <a:latin typeface="Consolas" panose="020B0609020204030204" pitchFamily="49" charset="0"/>
                <a:cs typeface="Consolas" panose="020B0609020204030204" pitchFamily="49" charset="0"/>
              </a:rPr>
              <a:t>type</a:t>
            </a:r>
            <a:r>
              <a:rPr lang="en-GB" sz="1600" dirty="0">
                <a:solidFill>
                  <a:srgbClr val="080808"/>
                </a:solidFill>
                <a:effectLst/>
                <a:latin typeface="Consolas" panose="020B0609020204030204" pitchFamily="49" charset="0"/>
                <a:cs typeface="Consolas" panose="020B0609020204030204" pitchFamily="49" charset="0"/>
              </a:rPr>
              <a:t>(data))  </a:t>
            </a:r>
            <a:r>
              <a:rPr lang="en-GB" sz="1600" i="1" dirty="0">
                <a:solidFill>
                  <a:srgbClr val="8C8C8C"/>
                </a:solidFill>
                <a:effectLst/>
                <a:latin typeface="Consolas" panose="020B0609020204030204" pitchFamily="49" charset="0"/>
                <a:cs typeface="Consolas" panose="020B0609020204030204" pitchFamily="49" charset="0"/>
              </a:rPr>
              <a:t># Output: &lt;class 'list'&gt;</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14" name="Right Arrow 13">
            <a:extLst>
              <a:ext uri="{FF2B5EF4-FFF2-40B4-BE49-F238E27FC236}">
                <a16:creationId xmlns:a16="http://schemas.microsoft.com/office/drawing/2014/main" id="{70B583EE-0CAA-90E8-C2DD-81B65D9ACB7D}"/>
              </a:ext>
            </a:extLst>
          </p:cNvPr>
          <p:cNvSpPr/>
          <p:nvPr/>
        </p:nvSpPr>
        <p:spPr>
          <a:xfrm>
            <a:off x="2407920" y="5201773"/>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94541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082C-BB84-36E4-B6F1-305368056079}"/>
              </a:ext>
            </a:extLst>
          </p:cNvPr>
          <p:cNvSpPr>
            <a:spLocks noGrp="1"/>
          </p:cNvSpPr>
          <p:nvPr>
            <p:ph type="title"/>
          </p:nvPr>
        </p:nvSpPr>
        <p:spPr/>
        <p:txBody>
          <a:bodyPr/>
          <a:lstStyle/>
          <a:p>
            <a:r>
              <a:rPr lang="en-GB" dirty="0"/>
              <a:t>Most Popular Built-ins Cont’d</a:t>
            </a:r>
          </a:p>
        </p:txBody>
      </p:sp>
      <p:sp>
        <p:nvSpPr>
          <p:cNvPr id="3" name="Content Placeholder 2">
            <a:extLst>
              <a:ext uri="{FF2B5EF4-FFF2-40B4-BE49-F238E27FC236}">
                <a16:creationId xmlns:a16="http://schemas.microsoft.com/office/drawing/2014/main" id="{4B9B6B79-7316-A97E-D045-31B199349B19}"/>
              </a:ext>
            </a:extLst>
          </p:cNvPr>
          <p:cNvSpPr>
            <a:spLocks noGrp="1"/>
          </p:cNvSpPr>
          <p:nvPr>
            <p:ph idx="1"/>
          </p:nvPr>
        </p:nvSpPr>
        <p:spPr>
          <a:xfrm>
            <a:off x="838200" y="1825625"/>
            <a:ext cx="2413000" cy="4351338"/>
          </a:xfrm>
        </p:spPr>
        <p:txBody>
          <a:bodyPr/>
          <a:lstStyle/>
          <a:p>
            <a:r>
              <a:rPr lang="en-GB" dirty="0"/>
              <a:t>str( )</a:t>
            </a:r>
          </a:p>
          <a:p>
            <a:r>
              <a:rPr lang="en-GB" dirty="0"/>
              <a:t>input( )</a:t>
            </a:r>
          </a:p>
          <a:p>
            <a:r>
              <a:rPr lang="en-GB" dirty="0"/>
              <a:t>sum( )</a:t>
            </a:r>
          </a:p>
          <a:p>
            <a:r>
              <a:rPr lang="en-GB" dirty="0"/>
              <a:t>range( )</a:t>
            </a:r>
          </a:p>
          <a:p>
            <a:r>
              <a:rPr lang="en-GB" dirty="0"/>
              <a:t>sorted( )</a:t>
            </a:r>
          </a:p>
        </p:txBody>
      </p:sp>
      <p:sp>
        <p:nvSpPr>
          <p:cNvPr id="4" name="Slide Number Placeholder 3">
            <a:extLst>
              <a:ext uri="{FF2B5EF4-FFF2-40B4-BE49-F238E27FC236}">
                <a16:creationId xmlns:a16="http://schemas.microsoft.com/office/drawing/2014/main" id="{3D0C9624-0DAC-05F8-C7AE-4788C80ED148}"/>
              </a:ext>
            </a:extLst>
          </p:cNvPr>
          <p:cNvSpPr>
            <a:spLocks noGrp="1"/>
          </p:cNvSpPr>
          <p:nvPr>
            <p:ph type="sldNum" sz="quarter" idx="12"/>
          </p:nvPr>
        </p:nvSpPr>
        <p:spPr/>
        <p:txBody>
          <a:bodyPr/>
          <a:lstStyle/>
          <a:p>
            <a:fld id="{1AE971F0-0CD2-4C47-8087-EBCE9716EA84}" type="slidenum">
              <a:rPr lang="en-GB" smtClean="0"/>
              <a:pPr/>
              <a:t>55</a:t>
            </a:fld>
            <a:endParaRPr lang="en-GB" dirty="0"/>
          </a:p>
        </p:txBody>
      </p:sp>
      <p:sp>
        <p:nvSpPr>
          <p:cNvPr id="6" name="TextBox 5">
            <a:extLst>
              <a:ext uri="{FF2B5EF4-FFF2-40B4-BE49-F238E27FC236}">
                <a16:creationId xmlns:a16="http://schemas.microsoft.com/office/drawing/2014/main" id="{C600477F-8057-3471-C221-AB2CD079503E}"/>
              </a:ext>
            </a:extLst>
          </p:cNvPr>
          <p:cNvSpPr txBox="1"/>
          <p:nvPr/>
        </p:nvSpPr>
        <p:spPr>
          <a:xfrm>
            <a:off x="4409440" y="1690688"/>
            <a:ext cx="6116320" cy="830997"/>
          </a:xfrm>
          <a:prstGeom prst="rect">
            <a:avLst/>
          </a:prstGeom>
          <a:noFill/>
          <a:ln>
            <a:solidFill>
              <a:srgbClr val="00A9B7"/>
            </a:solidFill>
          </a:ln>
        </p:spPr>
        <p:txBody>
          <a:bodyPr wrap="square" rtlCol="0">
            <a:spAutoFit/>
          </a:bodyPr>
          <a:lstStyle/>
          <a:p>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1750EB"/>
                </a:solidFill>
                <a:effectLst/>
                <a:latin typeface="Consolas" panose="020B0609020204030204" pitchFamily="49" charset="0"/>
                <a:cs typeface="Consolas" panose="020B0609020204030204" pitchFamily="49" charset="0"/>
              </a:rPr>
              <a:t>42</a:t>
            </a:r>
            <a:br>
              <a:rPr lang="en-GB" sz="1600" dirty="0">
                <a:solidFill>
                  <a:srgbClr val="1750EB"/>
                </a:solidFill>
                <a:effectLst/>
                <a:latin typeface="Consolas" panose="020B0609020204030204" pitchFamily="49" charset="0"/>
                <a:cs typeface="Consolas" panose="020B0609020204030204" pitchFamily="49" charset="0"/>
              </a:rPr>
            </a:br>
            <a:r>
              <a:rPr lang="en-GB" sz="1600" dirty="0" err="1">
                <a:solidFill>
                  <a:srgbClr val="080808"/>
                </a:solidFill>
                <a:effectLst/>
                <a:latin typeface="Consolas" panose="020B0609020204030204" pitchFamily="49" charset="0"/>
                <a:cs typeface="Consolas" panose="020B0609020204030204" pitchFamily="49" charset="0"/>
              </a:rPr>
              <a:t>num_str</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000080"/>
                </a:solidFill>
                <a:effectLst/>
                <a:latin typeface="Consolas" panose="020B0609020204030204" pitchFamily="49" charset="0"/>
                <a:cs typeface="Consolas" panose="020B0609020204030204" pitchFamily="49" charset="0"/>
              </a:rPr>
              <a:t>str</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num_str</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'42'</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158AF556-8FCF-D720-8D81-41D54275A8FD}"/>
              </a:ext>
            </a:extLst>
          </p:cNvPr>
          <p:cNvSpPr txBox="1"/>
          <p:nvPr/>
        </p:nvSpPr>
        <p:spPr>
          <a:xfrm>
            <a:off x="4409440" y="2600752"/>
            <a:ext cx="6116320" cy="584775"/>
          </a:xfrm>
          <a:prstGeom prst="rect">
            <a:avLst/>
          </a:prstGeom>
          <a:noFill/>
          <a:ln>
            <a:solidFill>
              <a:srgbClr val="00A9B7"/>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name = </a:t>
            </a:r>
            <a:r>
              <a:rPr lang="en-GB" sz="1600" dirty="0">
                <a:solidFill>
                  <a:srgbClr val="000080"/>
                </a:solidFill>
                <a:effectLst/>
                <a:latin typeface="Consolas" panose="020B0609020204030204" pitchFamily="49" charset="0"/>
                <a:cs typeface="Consolas" panose="020B0609020204030204" pitchFamily="49" charset="0"/>
              </a:rPr>
              <a:t>input</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"Enter your name: "</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067D17"/>
                </a:solidFill>
                <a:effectLst/>
                <a:latin typeface="Consolas" panose="020B0609020204030204" pitchFamily="49" charset="0"/>
                <a:cs typeface="Consolas" panose="020B0609020204030204" pitchFamily="49" charset="0"/>
              </a:rPr>
              <a:t>"Hello, " </a:t>
            </a:r>
            <a:r>
              <a:rPr lang="en-GB" sz="1600" dirty="0">
                <a:solidFill>
                  <a:srgbClr val="080808"/>
                </a:solidFill>
                <a:effectLst/>
                <a:latin typeface="Consolas" panose="020B0609020204030204" pitchFamily="49" charset="0"/>
                <a:cs typeface="Consolas" panose="020B0609020204030204" pitchFamily="49" charset="0"/>
              </a:rPr>
              <a:t>+ name)</a:t>
            </a:r>
          </a:p>
        </p:txBody>
      </p:sp>
      <p:sp>
        <p:nvSpPr>
          <p:cNvPr id="8" name="TextBox 7">
            <a:extLst>
              <a:ext uri="{FF2B5EF4-FFF2-40B4-BE49-F238E27FC236}">
                <a16:creationId xmlns:a16="http://schemas.microsoft.com/office/drawing/2014/main" id="{851CEBA0-976E-FD39-2CAF-A751F488B426}"/>
              </a:ext>
            </a:extLst>
          </p:cNvPr>
          <p:cNvSpPr txBox="1"/>
          <p:nvPr/>
        </p:nvSpPr>
        <p:spPr>
          <a:xfrm>
            <a:off x="4409440" y="3247600"/>
            <a:ext cx="6116320" cy="830997"/>
          </a:xfrm>
          <a:prstGeom prst="rect">
            <a:avLst/>
          </a:prstGeom>
          <a:noFill/>
          <a:ln>
            <a:solidFill>
              <a:srgbClr val="00A9B7"/>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1750EB"/>
                </a:solidFill>
                <a:effectLst/>
                <a:latin typeface="Consolas" panose="020B0609020204030204" pitchFamily="49" charset="0"/>
                <a:cs typeface="Consolas" panose="020B0609020204030204" pitchFamily="49" charset="0"/>
              </a:rPr>
              <a:t>1</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4</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5</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total = sum(numbers)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print(total)  </a:t>
            </a:r>
            <a:r>
              <a:rPr lang="en-GB" sz="1600" i="1" dirty="0">
                <a:solidFill>
                  <a:srgbClr val="8C8C8C"/>
                </a:solidFill>
                <a:effectLst/>
                <a:latin typeface="Consolas" panose="020B0609020204030204" pitchFamily="49" charset="0"/>
                <a:cs typeface="Consolas" panose="020B0609020204030204" pitchFamily="49" charset="0"/>
              </a:rPr>
              <a:t># Output: 15</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9ADDC3DC-6E12-62E8-7593-EC47D9EA95D5}"/>
              </a:ext>
            </a:extLst>
          </p:cNvPr>
          <p:cNvSpPr txBox="1"/>
          <p:nvPr/>
        </p:nvSpPr>
        <p:spPr>
          <a:xfrm>
            <a:off x="4409440" y="4171150"/>
            <a:ext cx="6116320" cy="830997"/>
          </a:xfrm>
          <a:prstGeom prst="rect">
            <a:avLst/>
          </a:prstGeom>
          <a:noFill/>
          <a:ln>
            <a:solidFill>
              <a:srgbClr val="00A9B7"/>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000080"/>
                </a:solidFill>
                <a:effectLst/>
                <a:latin typeface="Consolas" panose="020B0609020204030204" pitchFamily="49" charset="0"/>
                <a:cs typeface="Consolas" panose="020B0609020204030204" pitchFamily="49" charset="0"/>
              </a:rPr>
              <a:t>range</a:t>
            </a:r>
            <a:r>
              <a:rPr lang="en-GB" sz="1600" dirty="0">
                <a:solidFill>
                  <a:srgbClr val="080808"/>
                </a:solidFill>
                <a:effectLst/>
                <a:latin typeface="Consolas" panose="020B0609020204030204" pitchFamily="49" charset="0"/>
                <a:cs typeface="Consolas" panose="020B0609020204030204" pitchFamily="49" charset="0"/>
              </a:rPr>
              <a:t>(</a:t>
            </a:r>
            <a:r>
              <a:rPr lang="en-GB" sz="1600" dirty="0">
                <a:solidFill>
                  <a:srgbClr val="1750EB"/>
                </a:solidFill>
                <a:effectLst/>
                <a:latin typeface="Consolas" panose="020B0609020204030204" pitchFamily="49" charset="0"/>
                <a:cs typeface="Consolas" panose="020B0609020204030204" pitchFamily="49" charset="0"/>
              </a:rPr>
              <a:t>1</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6</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33B3"/>
                </a:solidFill>
                <a:effectLst/>
                <a:latin typeface="Consolas" panose="020B0609020204030204" pitchFamily="49" charset="0"/>
                <a:cs typeface="Consolas" panose="020B0609020204030204" pitchFamily="49" charset="0"/>
              </a:rPr>
              <a:t>for </a:t>
            </a:r>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33B3"/>
                </a:solidFill>
                <a:effectLst/>
                <a:latin typeface="Consolas" panose="020B0609020204030204" pitchFamily="49" charset="0"/>
                <a:cs typeface="Consolas" panose="020B0609020204030204" pitchFamily="49" charset="0"/>
              </a:rPr>
              <a:t>in </a:t>
            </a:r>
            <a:r>
              <a:rPr lang="en-GB" sz="1600" dirty="0">
                <a:solidFill>
                  <a:srgbClr val="080808"/>
                </a:solidFill>
                <a:effectLst/>
                <a:latin typeface="Consolas" panose="020B0609020204030204" pitchFamily="49" charset="0"/>
                <a:cs typeface="Consolas" panose="020B0609020204030204" pitchFamily="49" charset="0"/>
              </a:rPr>
              <a:t>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num</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1 2 3 4 5</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25DFFB9-FECE-9760-E97E-3627A8580AEF}"/>
              </a:ext>
            </a:extLst>
          </p:cNvPr>
          <p:cNvSpPr txBox="1"/>
          <p:nvPr/>
        </p:nvSpPr>
        <p:spPr>
          <a:xfrm>
            <a:off x="4409440" y="5049200"/>
            <a:ext cx="6116320" cy="830997"/>
          </a:xfrm>
          <a:prstGeom prst="rect">
            <a:avLst/>
          </a:prstGeom>
          <a:noFill/>
          <a:ln>
            <a:solidFill>
              <a:srgbClr val="00A9B7"/>
            </a:solidFill>
          </a:ln>
        </p:spPr>
        <p:txBody>
          <a:bodyPr wrap="square" rtlCol="0">
            <a:spAutoFit/>
          </a:bodyPr>
          <a:lstStyle/>
          <a:p>
            <a:r>
              <a:rPr lang="en-GB" sz="1600" dirty="0">
                <a:solidFill>
                  <a:srgbClr val="080808"/>
                </a:solidFill>
                <a:effectLst/>
                <a:latin typeface="Consolas" panose="020B0609020204030204" pitchFamily="49" charset="0"/>
                <a:cs typeface="Consolas" panose="020B0609020204030204" pitchFamily="49" charset="0"/>
              </a:rPr>
              <a:t>numbers = [</a:t>
            </a:r>
            <a:r>
              <a:rPr lang="en-GB" sz="1600" dirty="0">
                <a:solidFill>
                  <a:srgbClr val="1750EB"/>
                </a:solidFill>
                <a:effectLst/>
                <a:latin typeface="Consolas" panose="020B0609020204030204" pitchFamily="49" charset="0"/>
                <a:cs typeface="Consolas" panose="020B0609020204030204" pitchFamily="49" charset="0"/>
              </a:rPr>
              <a:t>5</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3</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1</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4</a:t>
            </a:r>
            <a:r>
              <a:rPr lang="en-GB" sz="1600" dirty="0">
                <a:solidFill>
                  <a:srgbClr val="080808"/>
                </a:solidFill>
                <a:effectLst/>
                <a:latin typeface="Consolas" panose="020B0609020204030204" pitchFamily="49" charset="0"/>
                <a:cs typeface="Consolas" panose="020B0609020204030204" pitchFamily="49" charset="0"/>
              </a:rPr>
              <a:t>, </a:t>
            </a:r>
            <a:r>
              <a:rPr lang="en-GB" sz="1600" dirty="0">
                <a:solidFill>
                  <a:srgbClr val="1750EB"/>
                </a:solidFill>
                <a:effectLst/>
                <a:latin typeface="Consolas" panose="020B0609020204030204" pitchFamily="49" charset="0"/>
                <a:cs typeface="Consolas" panose="020B0609020204030204" pitchFamily="49" charset="0"/>
              </a:rPr>
              <a:t>2</a:t>
            </a:r>
            <a:r>
              <a:rPr lang="en-GB" sz="1600" dirty="0">
                <a:solidFill>
                  <a:srgbClr val="080808"/>
                </a:solidFill>
                <a:effectLst/>
                <a:latin typeface="Consolas" panose="020B0609020204030204" pitchFamily="49" charset="0"/>
                <a:cs typeface="Consolas" panose="020B0609020204030204" pitchFamily="49" charset="0"/>
              </a:rPr>
              <a:t>]</a:t>
            </a:r>
            <a:br>
              <a:rPr lang="en-GB" sz="1600" dirty="0">
                <a:solidFill>
                  <a:srgbClr val="080808"/>
                </a:solidFill>
                <a:effectLst/>
                <a:latin typeface="Consolas" panose="020B0609020204030204" pitchFamily="49" charset="0"/>
                <a:cs typeface="Consolas" panose="020B0609020204030204" pitchFamily="49" charset="0"/>
              </a:rPr>
            </a:br>
            <a:r>
              <a:rPr lang="en-GB" sz="1600" dirty="0" err="1">
                <a:solidFill>
                  <a:srgbClr val="080808"/>
                </a:solidFill>
                <a:effectLst/>
                <a:latin typeface="Consolas" panose="020B0609020204030204" pitchFamily="49" charset="0"/>
                <a:cs typeface="Consolas" panose="020B0609020204030204" pitchFamily="49" charset="0"/>
              </a:rPr>
              <a:t>sorted_numbers</a:t>
            </a:r>
            <a:r>
              <a:rPr lang="en-GB" sz="1600" dirty="0">
                <a:solidFill>
                  <a:srgbClr val="080808"/>
                </a:solidFill>
                <a:effectLst/>
                <a:latin typeface="Consolas" panose="020B0609020204030204" pitchFamily="49" charset="0"/>
                <a:cs typeface="Consolas" panose="020B0609020204030204" pitchFamily="49" charset="0"/>
              </a:rPr>
              <a:t> = </a:t>
            </a:r>
            <a:r>
              <a:rPr lang="en-GB" sz="1600" dirty="0">
                <a:solidFill>
                  <a:srgbClr val="000080"/>
                </a:solidFill>
                <a:effectLst/>
                <a:latin typeface="Consolas" panose="020B0609020204030204" pitchFamily="49" charset="0"/>
                <a:cs typeface="Consolas" panose="020B0609020204030204" pitchFamily="49" charset="0"/>
              </a:rPr>
              <a:t>sorted</a:t>
            </a:r>
            <a:r>
              <a:rPr lang="en-GB" sz="1600" dirty="0">
                <a:solidFill>
                  <a:srgbClr val="080808"/>
                </a:solidFill>
                <a:effectLst/>
                <a:latin typeface="Consolas" panose="020B0609020204030204" pitchFamily="49" charset="0"/>
                <a:cs typeface="Consolas" panose="020B0609020204030204" pitchFamily="49" charset="0"/>
              </a:rPr>
              <a:t>(numbers)</a:t>
            </a:r>
            <a:br>
              <a:rPr lang="en-GB" sz="1600" dirty="0">
                <a:solidFill>
                  <a:srgbClr val="080808"/>
                </a:solidFill>
                <a:effectLst/>
                <a:latin typeface="Consolas" panose="020B0609020204030204" pitchFamily="49" charset="0"/>
                <a:cs typeface="Consolas" panose="020B0609020204030204" pitchFamily="49" charset="0"/>
              </a:rPr>
            </a:br>
            <a:r>
              <a:rPr lang="en-GB" sz="1600" dirty="0">
                <a:solidFill>
                  <a:srgbClr val="000080"/>
                </a:solidFill>
                <a:effectLst/>
                <a:latin typeface="Consolas" panose="020B0609020204030204" pitchFamily="49" charset="0"/>
                <a:cs typeface="Consolas" panose="020B0609020204030204" pitchFamily="49" charset="0"/>
              </a:rPr>
              <a:t>print</a:t>
            </a:r>
            <a:r>
              <a:rPr lang="en-GB" sz="1600" dirty="0">
                <a:solidFill>
                  <a:srgbClr val="080808"/>
                </a:solidFill>
                <a:effectLst/>
                <a:latin typeface="Consolas" panose="020B0609020204030204" pitchFamily="49" charset="0"/>
                <a:cs typeface="Consolas" panose="020B0609020204030204" pitchFamily="49" charset="0"/>
              </a:rPr>
              <a:t>(</a:t>
            </a:r>
            <a:r>
              <a:rPr lang="en-GB" sz="1600" dirty="0" err="1">
                <a:solidFill>
                  <a:srgbClr val="080808"/>
                </a:solidFill>
                <a:effectLst/>
                <a:latin typeface="Consolas" panose="020B0609020204030204" pitchFamily="49" charset="0"/>
                <a:cs typeface="Consolas" panose="020B0609020204030204" pitchFamily="49" charset="0"/>
              </a:rPr>
              <a:t>sorted_numbers</a:t>
            </a:r>
            <a:r>
              <a:rPr lang="en-GB" sz="1600" dirty="0">
                <a:solidFill>
                  <a:srgbClr val="080808"/>
                </a:solidFill>
                <a:effectLst/>
                <a:latin typeface="Consolas" panose="020B0609020204030204" pitchFamily="49" charset="0"/>
                <a:cs typeface="Consolas" panose="020B0609020204030204" pitchFamily="49" charset="0"/>
              </a:rPr>
              <a:t>)  </a:t>
            </a:r>
            <a:r>
              <a:rPr lang="en-GB" sz="1600" i="1" dirty="0">
                <a:solidFill>
                  <a:srgbClr val="8C8C8C"/>
                </a:solidFill>
                <a:effectLst/>
                <a:latin typeface="Consolas" panose="020B0609020204030204" pitchFamily="49" charset="0"/>
                <a:cs typeface="Consolas" panose="020B0609020204030204" pitchFamily="49" charset="0"/>
              </a:rPr>
              <a:t># Output: [1, 2, 3, 4, 5]</a:t>
            </a:r>
            <a:endParaRPr lang="en-GB" sz="1600" dirty="0">
              <a:solidFill>
                <a:srgbClr val="080808"/>
              </a:solidFill>
              <a:effectLst/>
              <a:latin typeface="Consolas" panose="020B0609020204030204" pitchFamily="49" charset="0"/>
              <a:cs typeface="Consolas" panose="020B0609020204030204" pitchFamily="49" charset="0"/>
            </a:endParaRPr>
          </a:p>
        </p:txBody>
      </p:sp>
      <p:sp>
        <p:nvSpPr>
          <p:cNvPr id="11" name="Right Arrow 10">
            <a:extLst>
              <a:ext uri="{FF2B5EF4-FFF2-40B4-BE49-F238E27FC236}">
                <a16:creationId xmlns:a16="http://schemas.microsoft.com/office/drawing/2014/main" id="{432DF1A7-920B-C836-C5EC-5A043DD0542A}"/>
              </a:ext>
            </a:extLst>
          </p:cNvPr>
          <p:cNvSpPr/>
          <p:nvPr/>
        </p:nvSpPr>
        <p:spPr>
          <a:xfrm>
            <a:off x="2804160" y="2057664"/>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ight Arrow 11">
            <a:extLst>
              <a:ext uri="{FF2B5EF4-FFF2-40B4-BE49-F238E27FC236}">
                <a16:creationId xmlns:a16="http://schemas.microsoft.com/office/drawing/2014/main" id="{2AD91D1A-5B04-C42C-D6FC-59E3214CB6EF}"/>
              </a:ext>
            </a:extLst>
          </p:cNvPr>
          <p:cNvSpPr/>
          <p:nvPr/>
        </p:nvSpPr>
        <p:spPr>
          <a:xfrm>
            <a:off x="2804160" y="2793759"/>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440AB929-B70E-E8CB-25F7-BDC6278FF749}"/>
              </a:ext>
            </a:extLst>
          </p:cNvPr>
          <p:cNvSpPr/>
          <p:nvPr/>
        </p:nvSpPr>
        <p:spPr>
          <a:xfrm>
            <a:off x="2804160" y="3531090"/>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Arrow 13">
            <a:extLst>
              <a:ext uri="{FF2B5EF4-FFF2-40B4-BE49-F238E27FC236}">
                <a16:creationId xmlns:a16="http://schemas.microsoft.com/office/drawing/2014/main" id="{C3F69DBB-59C0-0189-4BB3-2F9948FFD718}"/>
              </a:ext>
            </a:extLst>
          </p:cNvPr>
          <p:cNvSpPr/>
          <p:nvPr/>
        </p:nvSpPr>
        <p:spPr>
          <a:xfrm>
            <a:off x="2804160" y="4388857"/>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ight Arrow 14">
            <a:extLst>
              <a:ext uri="{FF2B5EF4-FFF2-40B4-BE49-F238E27FC236}">
                <a16:creationId xmlns:a16="http://schemas.microsoft.com/office/drawing/2014/main" id="{BDCDB85D-548A-9FE2-76D3-09DC288AC58C}"/>
              </a:ext>
            </a:extLst>
          </p:cNvPr>
          <p:cNvSpPr/>
          <p:nvPr/>
        </p:nvSpPr>
        <p:spPr>
          <a:xfrm>
            <a:off x="2804160" y="5175650"/>
            <a:ext cx="1341120" cy="274320"/>
          </a:xfrm>
          <a:prstGeom prst="rightArrow">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497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E95290-4EEC-BA98-9B54-1B9895DBFE7B}"/>
              </a:ext>
            </a:extLst>
          </p:cNvPr>
          <p:cNvSpPr>
            <a:spLocks noGrp="1"/>
          </p:cNvSpPr>
          <p:nvPr>
            <p:ph type="sldNum" sz="quarter" idx="12"/>
          </p:nvPr>
        </p:nvSpPr>
        <p:spPr/>
        <p:txBody>
          <a:bodyPr/>
          <a:lstStyle/>
          <a:p>
            <a:fld id="{1AE971F0-0CD2-4C47-8087-EBCE9716EA84}" type="slidenum">
              <a:rPr lang="en-GB" smtClean="0"/>
              <a:pPr/>
              <a:t>56</a:t>
            </a:fld>
            <a:endParaRPr lang="en-GB" dirty="0"/>
          </a:p>
        </p:txBody>
      </p:sp>
      <p:sp>
        <p:nvSpPr>
          <p:cNvPr id="5" name="TextBox 4">
            <a:extLst>
              <a:ext uri="{FF2B5EF4-FFF2-40B4-BE49-F238E27FC236}">
                <a16:creationId xmlns:a16="http://schemas.microsoft.com/office/drawing/2014/main" id="{1E1C3229-1914-061C-3132-C28FCFF41822}"/>
              </a:ext>
            </a:extLst>
          </p:cNvPr>
          <p:cNvSpPr txBox="1"/>
          <p:nvPr/>
        </p:nvSpPr>
        <p:spPr>
          <a:xfrm>
            <a:off x="596348" y="5459896"/>
            <a:ext cx="5698435" cy="769441"/>
          </a:xfrm>
          <a:prstGeom prst="rect">
            <a:avLst/>
          </a:prstGeom>
          <a:noFill/>
        </p:spPr>
        <p:txBody>
          <a:bodyPr wrap="square" rtlCol="0">
            <a:spAutoFit/>
          </a:bodyPr>
          <a:lstStyle/>
          <a:p>
            <a:r>
              <a:rPr lang="en-GB" sz="4400" dirty="0">
                <a:solidFill>
                  <a:schemeClr val="bg2"/>
                </a:solidFill>
              </a:rPr>
              <a:t>Operator Overloading</a:t>
            </a:r>
          </a:p>
        </p:txBody>
      </p:sp>
    </p:spTree>
    <p:extLst>
      <p:ext uri="{BB962C8B-B14F-4D97-AF65-F5344CB8AC3E}">
        <p14:creationId xmlns:p14="http://schemas.microsoft.com/office/powerpoint/2010/main" val="1401832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DBF12D-A274-4426-FD7B-3A224571C73A}"/>
              </a:ext>
            </a:extLst>
          </p:cNvPr>
          <p:cNvSpPr>
            <a:spLocks noGrp="1"/>
          </p:cNvSpPr>
          <p:nvPr>
            <p:ph type="title"/>
          </p:nvPr>
        </p:nvSpPr>
        <p:spPr/>
        <p:txBody>
          <a:bodyPr/>
          <a:lstStyle/>
          <a:p>
            <a:r>
              <a:rPr lang="en-GB" dirty="0"/>
              <a:t>Operator Overloading</a:t>
            </a:r>
          </a:p>
        </p:txBody>
      </p:sp>
      <p:sp>
        <p:nvSpPr>
          <p:cNvPr id="4" name="Content Placeholder 3">
            <a:extLst>
              <a:ext uri="{FF2B5EF4-FFF2-40B4-BE49-F238E27FC236}">
                <a16:creationId xmlns:a16="http://schemas.microsoft.com/office/drawing/2014/main" id="{085D9C10-9962-AA70-824C-3EA6B04C3778}"/>
              </a:ext>
            </a:extLst>
          </p:cNvPr>
          <p:cNvSpPr>
            <a:spLocks noGrp="1"/>
          </p:cNvSpPr>
          <p:nvPr>
            <p:ph idx="1"/>
          </p:nvPr>
        </p:nvSpPr>
        <p:spPr/>
        <p:txBody>
          <a:bodyPr/>
          <a:lstStyle/>
          <a:p>
            <a:r>
              <a:rPr lang="en-GB" dirty="0"/>
              <a:t>Operator overloading is the ability to define custom behaviour for standard Python operators such as +, -, *, and more.</a:t>
            </a:r>
          </a:p>
          <a:p>
            <a:r>
              <a:rPr lang="en-GB" dirty="0"/>
              <a:t>It allows you to define meaningful operations for objects of user-defined classes.</a:t>
            </a:r>
          </a:p>
          <a:p>
            <a:r>
              <a:rPr lang="en-GB" dirty="0"/>
              <a:t>Enhances code readability and reduces ambiguity when working with custom classes.</a:t>
            </a:r>
          </a:p>
        </p:txBody>
      </p:sp>
      <p:sp>
        <p:nvSpPr>
          <p:cNvPr id="2" name="Slide Number Placeholder 1">
            <a:extLst>
              <a:ext uri="{FF2B5EF4-FFF2-40B4-BE49-F238E27FC236}">
                <a16:creationId xmlns:a16="http://schemas.microsoft.com/office/drawing/2014/main" id="{DD20542D-94B5-AF1A-07EF-D3269753958E}"/>
              </a:ext>
            </a:extLst>
          </p:cNvPr>
          <p:cNvSpPr>
            <a:spLocks noGrp="1"/>
          </p:cNvSpPr>
          <p:nvPr>
            <p:ph type="sldNum" sz="quarter" idx="12"/>
          </p:nvPr>
        </p:nvSpPr>
        <p:spPr/>
        <p:txBody>
          <a:bodyPr/>
          <a:lstStyle/>
          <a:p>
            <a:fld id="{1AE971F0-0CD2-4C47-8087-EBCE9716EA84}" type="slidenum">
              <a:rPr lang="en-GB" smtClean="0"/>
              <a:t>57</a:t>
            </a:fld>
            <a:endParaRPr lang="en-GB"/>
          </a:p>
        </p:txBody>
      </p:sp>
    </p:spTree>
    <p:extLst>
      <p:ext uri="{BB962C8B-B14F-4D97-AF65-F5344CB8AC3E}">
        <p14:creationId xmlns:p14="http://schemas.microsoft.com/office/powerpoint/2010/main" val="3507424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DC2A-F819-DA0F-E477-475F1CA94352}"/>
              </a:ext>
            </a:extLst>
          </p:cNvPr>
          <p:cNvSpPr>
            <a:spLocks noGrp="1"/>
          </p:cNvSpPr>
          <p:nvPr>
            <p:ph type="title"/>
          </p:nvPr>
        </p:nvSpPr>
        <p:spPr/>
        <p:txBody>
          <a:bodyPr/>
          <a:lstStyle/>
          <a:p>
            <a:r>
              <a:rPr lang="en-GB" dirty="0"/>
              <a:t>The Magic Methods Behind Operator Overloading</a:t>
            </a:r>
          </a:p>
        </p:txBody>
      </p:sp>
      <p:sp>
        <p:nvSpPr>
          <p:cNvPr id="3" name="Content Placeholder 2">
            <a:extLst>
              <a:ext uri="{FF2B5EF4-FFF2-40B4-BE49-F238E27FC236}">
                <a16:creationId xmlns:a16="http://schemas.microsoft.com/office/drawing/2014/main" id="{5C9A9866-94F2-CD2C-7E7D-2B6B154DA40E}"/>
              </a:ext>
            </a:extLst>
          </p:cNvPr>
          <p:cNvSpPr>
            <a:spLocks noGrp="1"/>
          </p:cNvSpPr>
          <p:nvPr>
            <p:ph idx="1"/>
          </p:nvPr>
        </p:nvSpPr>
        <p:spPr/>
        <p:txBody>
          <a:bodyPr>
            <a:normAutofit fontScale="70000" lnSpcReduction="20000"/>
          </a:bodyPr>
          <a:lstStyle/>
          <a:p>
            <a:pPr marR="0" lvl="0" rtl="0"/>
            <a:r>
              <a:rPr lang="en-GB" altLang="zh-CN" b="0" i="0" u="none" strike="noStrike" kern="100" baseline="0" dirty="0">
                <a:solidFill>
                  <a:srgbClr val="000000"/>
                </a:solidFill>
                <a:ea typeface="DengXian Light" panose="02010600030101010101" pitchFamily="2" charset="-122"/>
              </a:rPr>
              <a:t>Python provides special methods, called "magic methods" or “</a:t>
            </a:r>
            <a:r>
              <a:rPr lang="en-GB" altLang="zh-CN" b="0" i="0" u="none" strike="noStrike" kern="100" baseline="0" dirty="0" err="1">
                <a:solidFill>
                  <a:srgbClr val="000000"/>
                </a:solidFill>
                <a:ea typeface="DengXian Light" panose="02010600030101010101" pitchFamily="2" charset="-122"/>
              </a:rPr>
              <a:t>dunder</a:t>
            </a:r>
            <a:r>
              <a:rPr lang="en-GB" altLang="zh-CN" b="0" i="0" u="none" strike="noStrike" kern="100" baseline="0" dirty="0">
                <a:solidFill>
                  <a:srgbClr val="000000"/>
                </a:solidFill>
                <a:ea typeface="DengXian Light" panose="02010600030101010101" pitchFamily="2" charset="-122"/>
              </a:rPr>
              <a:t> methods” for operator overloading.</a:t>
            </a:r>
          </a:p>
          <a:p>
            <a:pPr marR="0" lvl="0" rtl="0"/>
            <a:r>
              <a:rPr lang="en-GB" altLang="zh-CN" b="0" i="0" u="none" strike="noStrike" kern="100" baseline="0" dirty="0">
                <a:solidFill>
                  <a:srgbClr val="000000"/>
                </a:solidFill>
                <a:ea typeface="DengXian Light" panose="02010600030101010101" pitchFamily="2" charset="-122"/>
              </a:rPr>
              <a:t>Magic methods have double underscores before and after the operator (e.g., __add__ for addition).</a:t>
            </a:r>
          </a:p>
          <a:p>
            <a:pPr marR="0" lvl="0" rtl="0"/>
            <a:r>
              <a:rPr lang="en-GB" altLang="zh-CN" b="0" i="0" u="none" strike="noStrike" kern="100" baseline="0" dirty="0">
                <a:solidFill>
                  <a:srgbClr val="000000"/>
                </a:solidFill>
                <a:ea typeface="DengXian Light" panose="02010600030101010101" pitchFamily="2" charset="-122"/>
              </a:rPr>
              <a:t>Common Operator Overloading Methods:</a:t>
            </a:r>
          </a:p>
          <a:p>
            <a:pPr marR="0" lvl="1" rtl="0"/>
            <a:r>
              <a:rPr lang="en-GB" altLang="zh-CN" b="0" i="0" u="none" strike="noStrike" kern="100" baseline="0" dirty="0">
                <a:solidFill>
                  <a:srgbClr val="000000"/>
                </a:solidFill>
                <a:ea typeface="DengXian Light" panose="02010600030101010101" pitchFamily="2" charset="-122"/>
              </a:rPr>
              <a:t>__add__(self, other): Overload the + operator.</a:t>
            </a:r>
          </a:p>
          <a:p>
            <a:pPr marR="0" lvl="1" rtl="0"/>
            <a:r>
              <a:rPr lang="en-GB" altLang="zh-CN" b="0" i="0" u="none" strike="noStrike" kern="100" baseline="0" dirty="0">
                <a:solidFill>
                  <a:srgbClr val="000000"/>
                </a:solidFill>
                <a:ea typeface="DengXian Light" panose="02010600030101010101" pitchFamily="2" charset="-122"/>
              </a:rPr>
              <a:t>__sub__(self, other): Overload the - operator.</a:t>
            </a:r>
          </a:p>
          <a:p>
            <a:pPr marR="0" lvl="1" rtl="0"/>
            <a:r>
              <a:rPr lang="en-GB" altLang="zh-CN" b="0" i="0" u="none" strike="noStrike" kern="100" baseline="0" dirty="0">
                <a:solidFill>
                  <a:srgbClr val="000000"/>
                </a:solidFill>
                <a:ea typeface="DengXian Light" panose="02010600030101010101" pitchFamily="2" charset="-122"/>
              </a:rPr>
              <a:t>__</a:t>
            </a:r>
            <a:r>
              <a:rPr lang="en-GB" altLang="zh-CN" b="0" i="0" u="none" strike="noStrike" kern="100" baseline="0" dirty="0" err="1">
                <a:solidFill>
                  <a:srgbClr val="000000"/>
                </a:solidFill>
                <a:ea typeface="DengXian Light" panose="02010600030101010101" pitchFamily="2" charset="-122"/>
              </a:rPr>
              <a:t>mul</a:t>
            </a:r>
            <a:r>
              <a:rPr lang="en-GB" altLang="zh-CN" b="0" i="0" u="none" strike="noStrike" kern="100" baseline="0" dirty="0">
                <a:solidFill>
                  <a:srgbClr val="000000"/>
                </a:solidFill>
                <a:ea typeface="DengXian Light" panose="02010600030101010101" pitchFamily="2" charset="-122"/>
              </a:rPr>
              <a:t>__(self, other): Overload the * operator.</a:t>
            </a:r>
          </a:p>
          <a:p>
            <a:pPr marR="0" lvl="1" rtl="0"/>
            <a:r>
              <a:rPr lang="en-GB" altLang="zh-CN" b="0" i="0" u="none" strike="noStrike" kern="100" baseline="0" dirty="0">
                <a:solidFill>
                  <a:srgbClr val="000000"/>
                </a:solidFill>
                <a:ea typeface="DengXian Light" panose="02010600030101010101" pitchFamily="2" charset="-122"/>
              </a:rPr>
              <a:t>__div__(self, other): Overload the / operator.</a:t>
            </a:r>
          </a:p>
        </p:txBody>
      </p:sp>
      <p:sp>
        <p:nvSpPr>
          <p:cNvPr id="4" name="Slide Number Placeholder 3">
            <a:extLst>
              <a:ext uri="{FF2B5EF4-FFF2-40B4-BE49-F238E27FC236}">
                <a16:creationId xmlns:a16="http://schemas.microsoft.com/office/drawing/2014/main" id="{89D7B5A1-5A97-CA53-FDB3-AB4E85E5B4DC}"/>
              </a:ext>
            </a:extLst>
          </p:cNvPr>
          <p:cNvSpPr>
            <a:spLocks noGrp="1"/>
          </p:cNvSpPr>
          <p:nvPr>
            <p:ph type="sldNum" sz="quarter" idx="12"/>
          </p:nvPr>
        </p:nvSpPr>
        <p:spPr/>
        <p:txBody>
          <a:bodyPr/>
          <a:lstStyle/>
          <a:p>
            <a:fld id="{1AE971F0-0CD2-4C47-8087-EBCE9716EA84}" type="slidenum">
              <a:rPr lang="en-GB" smtClean="0"/>
              <a:pPr/>
              <a:t>58</a:t>
            </a:fld>
            <a:endParaRPr lang="en-GB" dirty="0"/>
          </a:p>
        </p:txBody>
      </p:sp>
    </p:spTree>
    <p:extLst>
      <p:ext uri="{BB962C8B-B14F-4D97-AF65-F5344CB8AC3E}">
        <p14:creationId xmlns:p14="http://schemas.microsoft.com/office/powerpoint/2010/main" val="11468684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EDFA-DC8D-F1FA-94F9-D86884E89036}"/>
              </a:ext>
            </a:extLst>
          </p:cNvPr>
          <p:cNvSpPr>
            <a:spLocks noGrp="1"/>
          </p:cNvSpPr>
          <p:nvPr>
            <p:ph type="title"/>
          </p:nvPr>
        </p:nvSpPr>
        <p:spPr/>
        <p:txBody>
          <a:bodyPr/>
          <a:lstStyle/>
          <a:p>
            <a:r>
              <a:rPr lang="en-GB" dirty="0"/>
              <a:t>Example: Overloading the + operator</a:t>
            </a:r>
          </a:p>
        </p:txBody>
      </p:sp>
      <p:sp>
        <p:nvSpPr>
          <p:cNvPr id="5" name="Content Placeholder 4">
            <a:extLst>
              <a:ext uri="{FF2B5EF4-FFF2-40B4-BE49-F238E27FC236}">
                <a16:creationId xmlns:a16="http://schemas.microsoft.com/office/drawing/2014/main" id="{A8AD4C66-F3C0-8BB7-EA55-EC3803741A14}"/>
              </a:ext>
            </a:extLst>
          </p:cNvPr>
          <p:cNvSpPr>
            <a:spLocks noGrp="1"/>
          </p:cNvSpPr>
          <p:nvPr>
            <p:ph sz="half" idx="1"/>
          </p:nvPr>
        </p:nvSpPr>
        <p:spPr>
          <a:xfrm>
            <a:off x="132080" y="1825625"/>
            <a:ext cx="5887720" cy="4351338"/>
          </a:xfrm>
          <a:ln>
            <a:solidFill>
              <a:schemeClr val="accent1"/>
            </a:solidFill>
          </a:ln>
        </p:spPr>
        <p:txBody>
          <a:bodyPr>
            <a:normAutofit fontScale="55000" lnSpcReduction="20000"/>
          </a:bodyPr>
          <a:lstStyle/>
          <a:p>
            <a:pPr marL="0" indent="0">
              <a:buNone/>
            </a:pPr>
            <a:r>
              <a:rPr lang="en-GB" dirty="0">
                <a:solidFill>
                  <a:srgbClr val="0033B3"/>
                </a:solidFill>
                <a:effectLst/>
                <a:latin typeface="Consolas" panose="020B0609020204030204" pitchFamily="49" charset="0"/>
                <a:cs typeface="Consolas" panose="020B0609020204030204" pitchFamily="49" charset="0"/>
              </a:rPr>
              <a:t>class </a:t>
            </a:r>
            <a:r>
              <a:rPr lang="en-GB" dirty="0">
                <a:solidFill>
                  <a:srgbClr val="000000"/>
                </a:solidFill>
                <a:effectLst/>
                <a:latin typeface="Consolas" panose="020B0609020204030204" pitchFamily="49" charset="0"/>
                <a:cs typeface="Consolas" panose="020B0609020204030204" pitchFamily="49" charset="0"/>
              </a:rPr>
              <a:t>Vector2D</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t>
            </a:r>
            <a:r>
              <a:rPr lang="en-GB" dirty="0" err="1">
                <a:solidFill>
                  <a:srgbClr val="B200B2"/>
                </a:solidFill>
                <a:effectLst/>
                <a:latin typeface="Consolas" panose="020B0609020204030204" pitchFamily="49" charset="0"/>
                <a:cs typeface="Consolas" panose="020B0609020204030204" pitchFamily="49" charset="0"/>
              </a:rPr>
              <a:t>init</a:t>
            </a:r>
            <a:r>
              <a:rPr lang="en-GB" dirty="0">
                <a:solidFill>
                  <a:srgbClr val="B200B2"/>
                </a:solidFill>
                <a:effectLst/>
                <a:latin typeface="Consolas" panose="020B0609020204030204" pitchFamily="49" charset="0"/>
                <a:cs typeface="Consolas" panose="020B0609020204030204" pitchFamily="49" charset="0"/>
              </a:rPr>
              <a:t>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x, y):</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.x</a:t>
            </a:r>
            <a:r>
              <a:rPr lang="en-GB" dirty="0">
                <a:solidFill>
                  <a:srgbClr val="080808"/>
                </a:solidFill>
                <a:effectLst/>
                <a:latin typeface="Consolas" panose="020B0609020204030204" pitchFamily="49" charset="0"/>
                <a:cs typeface="Consolas" panose="020B0609020204030204" pitchFamily="49" charset="0"/>
              </a:rPr>
              <a:t> = x</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.y</a:t>
            </a:r>
            <a:r>
              <a:rPr lang="en-GB" dirty="0">
                <a:solidFill>
                  <a:srgbClr val="080808"/>
                </a:solidFill>
                <a:effectLst/>
                <a:latin typeface="Consolas" panose="020B0609020204030204" pitchFamily="49" charset="0"/>
                <a:cs typeface="Consolas" panose="020B0609020204030204" pitchFamily="49" charset="0"/>
              </a:rPr>
              <a:t> = y</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__add__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 other):</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i="1" dirty="0">
                <a:solidFill>
                  <a:srgbClr val="8C8C8C"/>
                </a:solidFill>
                <a:effectLst/>
                <a:latin typeface="Consolas" panose="020B0609020204030204" pitchFamily="49" charset="0"/>
                <a:cs typeface="Consolas" panose="020B0609020204030204" pitchFamily="49" charset="0"/>
              </a:rPr>
              <a:t># Overload the + operator for Vector2D objects</a:t>
            </a:r>
            <a:br>
              <a:rPr lang="en-GB" i="1" dirty="0">
                <a:solidFill>
                  <a:srgbClr val="8C8C8C"/>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a:t>
            </a:r>
            <a:r>
              <a:rPr lang="en-GB" dirty="0" err="1">
                <a:solidFill>
                  <a:srgbClr val="000000"/>
                </a:solidFill>
                <a:effectLst/>
                <a:latin typeface="Consolas" panose="020B0609020204030204" pitchFamily="49" charset="0"/>
                <a:cs typeface="Consolas" panose="020B0609020204030204" pitchFamily="49" charset="0"/>
              </a:rPr>
              <a:t>sum_x</a:t>
            </a:r>
            <a:r>
              <a:rPr lang="en-GB" dirty="0">
                <a:solidFill>
                  <a:srgbClr val="000000"/>
                </a:solidFill>
                <a:effectLst/>
                <a:latin typeface="Consolas" panose="020B0609020204030204" pitchFamily="49" charset="0"/>
                <a:cs typeface="Consolas" panose="020B0609020204030204" pitchFamily="49" charset="0"/>
              </a:rPr>
              <a:t> </a:t>
            </a: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.x</a:t>
            </a:r>
            <a:r>
              <a:rPr lang="en-GB" dirty="0">
                <a:solidFill>
                  <a:srgbClr val="080808"/>
                </a:solidFill>
                <a:effectLst/>
                <a:latin typeface="Consolas" panose="020B0609020204030204" pitchFamily="49" charset="0"/>
                <a:cs typeface="Consolas" panose="020B0609020204030204" pitchFamily="49" charset="0"/>
              </a:rPr>
              <a:t> + </a:t>
            </a:r>
            <a:r>
              <a:rPr lang="en-GB" dirty="0" err="1">
                <a:solidFill>
                  <a:srgbClr val="080808"/>
                </a:solidFill>
                <a:effectLst/>
                <a:latin typeface="Consolas" panose="020B0609020204030204" pitchFamily="49" charset="0"/>
                <a:cs typeface="Consolas" panose="020B0609020204030204" pitchFamily="49" charset="0"/>
              </a:rPr>
              <a:t>other.x</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000000"/>
                </a:solidFill>
                <a:effectLst/>
                <a:latin typeface="Consolas" panose="020B0609020204030204" pitchFamily="49" charset="0"/>
                <a:cs typeface="Consolas" panose="020B0609020204030204" pitchFamily="49" charset="0"/>
              </a:rPr>
              <a:t>sum_y</a:t>
            </a:r>
            <a:r>
              <a:rPr lang="en-GB" dirty="0">
                <a:solidFill>
                  <a:srgbClr val="000000"/>
                </a:solidFill>
                <a:effectLst/>
                <a:latin typeface="Consolas" panose="020B0609020204030204" pitchFamily="49" charset="0"/>
                <a:cs typeface="Consolas" panose="020B0609020204030204" pitchFamily="49" charset="0"/>
              </a:rPr>
              <a:t> </a:t>
            </a: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.y</a:t>
            </a:r>
            <a:r>
              <a:rPr lang="en-GB" dirty="0">
                <a:solidFill>
                  <a:srgbClr val="080808"/>
                </a:solidFill>
                <a:effectLst/>
                <a:latin typeface="Consolas" panose="020B0609020204030204" pitchFamily="49" charset="0"/>
                <a:cs typeface="Consolas" panose="020B0609020204030204" pitchFamily="49" charset="0"/>
              </a:rPr>
              <a:t> + </a:t>
            </a:r>
            <a:r>
              <a:rPr lang="en-GB" dirty="0" err="1">
                <a:solidFill>
                  <a:srgbClr val="080808"/>
                </a:solidFill>
                <a:effectLst/>
                <a:latin typeface="Consolas" panose="020B0609020204030204" pitchFamily="49" charset="0"/>
                <a:cs typeface="Consolas" panose="020B0609020204030204" pitchFamily="49" charset="0"/>
              </a:rPr>
              <a:t>other.y</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80808"/>
                </a:solidFill>
                <a:effectLst/>
                <a:latin typeface="Consolas" panose="020B0609020204030204" pitchFamily="49" charset="0"/>
                <a:cs typeface="Consolas" panose="020B0609020204030204" pitchFamily="49" charset="0"/>
              </a:rPr>
              <a:t>Vector2D(</a:t>
            </a:r>
            <a:r>
              <a:rPr lang="en-GB" dirty="0" err="1">
                <a:solidFill>
                  <a:srgbClr val="000000"/>
                </a:solidFill>
                <a:effectLst/>
                <a:latin typeface="Consolas" panose="020B0609020204030204" pitchFamily="49" charset="0"/>
                <a:cs typeface="Consolas" panose="020B0609020204030204" pitchFamily="49" charset="0"/>
              </a:rPr>
              <a:t>sum_x</a:t>
            </a: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000000"/>
                </a:solidFill>
                <a:effectLst/>
                <a:latin typeface="Consolas" panose="020B0609020204030204" pitchFamily="49" charset="0"/>
                <a:cs typeface="Consolas" panose="020B0609020204030204" pitchFamily="49" charset="0"/>
              </a:rPr>
              <a:t>sum_y</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def </a:t>
            </a:r>
            <a:r>
              <a:rPr lang="en-GB" dirty="0">
                <a:solidFill>
                  <a:srgbClr val="B200B2"/>
                </a:solidFill>
                <a:effectLst/>
                <a:latin typeface="Consolas" panose="020B0609020204030204" pitchFamily="49" charset="0"/>
                <a:cs typeface="Consolas" panose="020B0609020204030204" pitchFamily="49" charset="0"/>
              </a:rPr>
              <a:t>__str__</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94558D"/>
                </a:solidFill>
                <a:effectLst/>
                <a:latin typeface="Consolas" panose="020B0609020204030204" pitchFamily="49" charset="0"/>
                <a:cs typeface="Consolas" panose="020B0609020204030204" pitchFamily="49" charset="0"/>
              </a:rPr>
              <a:t>self</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0033B3"/>
                </a:solidFill>
                <a:effectLst/>
                <a:latin typeface="Consolas" panose="020B0609020204030204" pitchFamily="49" charset="0"/>
                <a:cs typeface="Consolas" panose="020B0609020204030204" pitchFamily="49" charset="0"/>
              </a:rPr>
              <a:t>return </a:t>
            </a:r>
            <a:r>
              <a:rPr lang="en-GB" dirty="0">
                <a:solidFill>
                  <a:srgbClr val="067D17"/>
                </a:solidFill>
                <a:effectLst/>
                <a:latin typeface="Consolas" panose="020B0609020204030204" pitchFamily="49" charset="0"/>
                <a:cs typeface="Consolas" panose="020B0609020204030204" pitchFamily="49" charset="0"/>
              </a:rPr>
              <a:t>f"(</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.x</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 </a:t>
            </a:r>
            <a:r>
              <a:rPr lang="en-GB" dirty="0">
                <a:solidFill>
                  <a:srgbClr val="0037A6"/>
                </a:solidFill>
                <a:effectLst/>
                <a:latin typeface="Consolas" panose="020B0609020204030204" pitchFamily="49" charset="0"/>
                <a:cs typeface="Consolas" panose="020B0609020204030204" pitchFamily="49" charset="0"/>
              </a:rPr>
              <a:t>{</a:t>
            </a:r>
            <a:r>
              <a:rPr lang="en-GB" dirty="0" err="1">
                <a:solidFill>
                  <a:srgbClr val="94558D"/>
                </a:solidFill>
                <a:effectLst/>
                <a:latin typeface="Consolas" panose="020B0609020204030204" pitchFamily="49" charset="0"/>
                <a:cs typeface="Consolas" panose="020B0609020204030204" pitchFamily="49" charset="0"/>
              </a:rPr>
              <a:t>self</a:t>
            </a:r>
            <a:r>
              <a:rPr lang="en-GB" dirty="0" err="1">
                <a:solidFill>
                  <a:srgbClr val="080808"/>
                </a:solidFill>
                <a:effectLst/>
                <a:latin typeface="Consolas" panose="020B0609020204030204" pitchFamily="49" charset="0"/>
                <a:cs typeface="Consolas" panose="020B0609020204030204" pitchFamily="49" charset="0"/>
              </a:rPr>
              <a:t>.y</a:t>
            </a:r>
            <a:r>
              <a:rPr lang="en-GB" dirty="0">
                <a:solidFill>
                  <a:srgbClr val="0037A6"/>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a:t>
            </a:r>
            <a:endParaRPr lang="en-GB" dirty="0">
              <a:solidFill>
                <a:srgbClr val="080808"/>
              </a:solidFill>
              <a:effectLst/>
              <a:latin typeface="Consolas" panose="020B0609020204030204" pitchFamily="49" charset="0"/>
              <a:cs typeface="Consolas" panose="020B0609020204030204" pitchFamily="49" charset="0"/>
            </a:endParaRPr>
          </a:p>
        </p:txBody>
      </p:sp>
      <p:sp>
        <p:nvSpPr>
          <p:cNvPr id="6" name="Content Placeholder 5">
            <a:extLst>
              <a:ext uri="{FF2B5EF4-FFF2-40B4-BE49-F238E27FC236}">
                <a16:creationId xmlns:a16="http://schemas.microsoft.com/office/drawing/2014/main" id="{D43505B9-2ADA-5BE0-BF5A-9B89E18E1BCF}"/>
              </a:ext>
            </a:extLst>
          </p:cNvPr>
          <p:cNvSpPr>
            <a:spLocks noGrp="1"/>
          </p:cNvSpPr>
          <p:nvPr>
            <p:ph sz="half" idx="2"/>
          </p:nvPr>
        </p:nvSpPr>
        <p:spPr>
          <a:ln>
            <a:solidFill>
              <a:schemeClr val="accent3"/>
            </a:solidFill>
          </a:ln>
        </p:spPr>
        <p:txBody>
          <a:bodyPr>
            <a:normAutofit fontScale="55000" lnSpcReduction="20000"/>
          </a:bodyPr>
          <a:lstStyle/>
          <a:p>
            <a:pPr marL="0" indent="0">
              <a:buNone/>
            </a:pPr>
            <a:r>
              <a:rPr lang="en-GB" i="1" dirty="0">
                <a:solidFill>
                  <a:srgbClr val="8C8C8C"/>
                </a:solidFill>
                <a:effectLst/>
                <a:latin typeface="Consolas" panose="020B0609020204030204" pitchFamily="49" charset="0"/>
                <a:cs typeface="Consolas" panose="020B0609020204030204" pitchFamily="49" charset="0"/>
              </a:rPr>
              <a:t># Create 2D vectors</a:t>
            </a:r>
            <a:br>
              <a:rPr lang="en-GB" i="1" dirty="0">
                <a:solidFill>
                  <a:srgbClr val="8C8C8C"/>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vector1 = Vector2D(</a:t>
            </a:r>
            <a:r>
              <a:rPr lang="en-GB" dirty="0">
                <a:solidFill>
                  <a:srgbClr val="1750EB"/>
                </a:solidFill>
                <a:effectLst/>
                <a:latin typeface="Consolas" panose="020B0609020204030204" pitchFamily="49" charset="0"/>
                <a:cs typeface="Consolas" panose="020B0609020204030204" pitchFamily="49" charset="0"/>
              </a:rPr>
              <a:t>3</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1750EB"/>
                </a:solidFill>
                <a:effectLst/>
                <a:latin typeface="Consolas" panose="020B0609020204030204" pitchFamily="49" charset="0"/>
                <a:cs typeface="Consolas" panose="020B0609020204030204" pitchFamily="49" charset="0"/>
              </a:rPr>
              <a:t>2</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80808"/>
                </a:solidFill>
                <a:effectLst/>
                <a:latin typeface="Consolas" panose="020B0609020204030204" pitchFamily="49" charset="0"/>
                <a:cs typeface="Consolas" panose="020B0609020204030204" pitchFamily="49" charset="0"/>
              </a:rPr>
              <a:t>vector2 = Vector2D(</a:t>
            </a:r>
            <a:r>
              <a:rPr lang="en-GB" dirty="0">
                <a:solidFill>
                  <a:srgbClr val="1750EB"/>
                </a:solidFill>
                <a:effectLst/>
                <a:latin typeface="Consolas" panose="020B0609020204030204" pitchFamily="49" charset="0"/>
                <a:cs typeface="Consolas" panose="020B0609020204030204" pitchFamily="49" charset="0"/>
              </a:rPr>
              <a:t>1</a:t>
            </a:r>
            <a:r>
              <a:rPr lang="en-GB" dirty="0">
                <a:solidFill>
                  <a:srgbClr val="080808"/>
                </a:solidFill>
                <a:effectLst/>
                <a:latin typeface="Consolas" panose="020B0609020204030204" pitchFamily="49" charset="0"/>
                <a:cs typeface="Consolas" panose="020B0609020204030204" pitchFamily="49" charset="0"/>
              </a:rPr>
              <a:t>, </a:t>
            </a:r>
            <a:r>
              <a:rPr lang="en-GB" dirty="0">
                <a:solidFill>
                  <a:srgbClr val="1750EB"/>
                </a:solidFill>
                <a:effectLst/>
                <a:latin typeface="Consolas" panose="020B0609020204030204" pitchFamily="49" charset="0"/>
                <a:cs typeface="Consolas" panose="020B0609020204030204" pitchFamily="49" charset="0"/>
              </a:rPr>
              <a:t>7</a:t>
            </a:r>
            <a:r>
              <a:rPr lang="en-GB" dirty="0">
                <a:solidFill>
                  <a:srgbClr val="080808"/>
                </a:solidFill>
                <a:effectLst/>
                <a:latin typeface="Consolas" panose="020B0609020204030204" pitchFamily="49" charset="0"/>
                <a:cs typeface="Consolas" panose="020B0609020204030204" pitchFamily="49" charset="0"/>
              </a:rPr>
              <a:t>)</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i="1" dirty="0">
                <a:solidFill>
                  <a:srgbClr val="8C8C8C"/>
                </a:solidFill>
                <a:effectLst/>
                <a:latin typeface="Consolas" panose="020B0609020204030204" pitchFamily="49" charset="0"/>
                <a:cs typeface="Consolas" panose="020B0609020204030204" pitchFamily="49" charset="0"/>
              </a:rPr>
              <a:t># Use the overloaded + operator</a:t>
            </a:r>
            <a:br>
              <a:rPr lang="en-GB" i="1" dirty="0">
                <a:solidFill>
                  <a:srgbClr val="8C8C8C"/>
                </a:solidFill>
                <a:effectLst/>
                <a:latin typeface="Consolas" panose="020B0609020204030204" pitchFamily="49" charset="0"/>
                <a:cs typeface="Consolas" panose="020B0609020204030204" pitchFamily="49" charset="0"/>
              </a:rPr>
            </a:br>
            <a:r>
              <a:rPr lang="en-GB" dirty="0" err="1">
                <a:solidFill>
                  <a:srgbClr val="080808"/>
                </a:solidFill>
                <a:effectLst/>
                <a:latin typeface="Consolas" panose="020B0609020204030204" pitchFamily="49" charset="0"/>
                <a:cs typeface="Consolas" panose="020B0609020204030204" pitchFamily="49" charset="0"/>
              </a:rPr>
              <a:t>result_vector</a:t>
            </a:r>
            <a:r>
              <a:rPr lang="en-GB" dirty="0">
                <a:solidFill>
                  <a:srgbClr val="080808"/>
                </a:solidFill>
                <a:effectLst/>
                <a:latin typeface="Consolas" panose="020B0609020204030204" pitchFamily="49" charset="0"/>
                <a:cs typeface="Consolas" panose="020B0609020204030204" pitchFamily="49" charset="0"/>
              </a:rPr>
              <a:t> = vector1 + vector2</a:t>
            </a:r>
            <a:br>
              <a:rPr lang="en-GB" dirty="0">
                <a:solidFill>
                  <a:srgbClr val="080808"/>
                </a:solidFill>
                <a:effectLst/>
                <a:latin typeface="Consolas" panose="020B0609020204030204" pitchFamily="49" charset="0"/>
                <a:cs typeface="Consolas" panose="020B0609020204030204" pitchFamily="49" charset="0"/>
              </a:rPr>
            </a:br>
            <a:br>
              <a:rPr lang="en-GB" dirty="0">
                <a:solidFill>
                  <a:srgbClr val="080808"/>
                </a:solidFill>
                <a:effectLst/>
                <a:latin typeface="Consolas" panose="020B0609020204030204" pitchFamily="49" charset="0"/>
                <a:cs typeface="Consolas" panose="020B0609020204030204" pitchFamily="49" charset="0"/>
              </a:rPr>
            </a:br>
            <a:r>
              <a:rPr lang="en-GB" dirty="0">
                <a:solidFill>
                  <a:srgbClr val="000080"/>
                </a:solidFill>
                <a:effectLst/>
                <a:latin typeface="Consolas" panose="020B0609020204030204" pitchFamily="49" charset="0"/>
                <a:cs typeface="Consolas" panose="020B0609020204030204" pitchFamily="49" charset="0"/>
              </a:rPr>
              <a:t>print</a:t>
            </a:r>
            <a:r>
              <a:rPr lang="en-GB" dirty="0">
                <a:solidFill>
                  <a:srgbClr val="080808"/>
                </a:solidFill>
                <a:effectLst/>
                <a:latin typeface="Consolas" panose="020B0609020204030204" pitchFamily="49" charset="0"/>
                <a:cs typeface="Consolas" panose="020B0609020204030204" pitchFamily="49" charset="0"/>
              </a:rPr>
              <a:t>(</a:t>
            </a:r>
            <a:r>
              <a:rPr lang="en-GB" dirty="0">
                <a:solidFill>
                  <a:srgbClr val="067D17"/>
                </a:solidFill>
                <a:effectLst/>
                <a:latin typeface="Consolas" panose="020B0609020204030204" pitchFamily="49" charset="0"/>
                <a:cs typeface="Consolas" panose="020B0609020204030204" pitchFamily="49" charset="0"/>
              </a:rPr>
              <a:t>"Result:"</a:t>
            </a:r>
            <a:r>
              <a:rPr lang="en-GB" dirty="0">
                <a:solidFill>
                  <a:srgbClr val="080808"/>
                </a:solidFill>
                <a:effectLst/>
                <a:latin typeface="Consolas" panose="020B0609020204030204" pitchFamily="49" charset="0"/>
                <a:cs typeface="Consolas" panose="020B0609020204030204" pitchFamily="49" charset="0"/>
              </a:rPr>
              <a:t>, </a:t>
            </a:r>
            <a:r>
              <a:rPr lang="en-GB" dirty="0" err="1">
                <a:solidFill>
                  <a:srgbClr val="080808"/>
                </a:solidFill>
                <a:effectLst/>
                <a:latin typeface="Consolas" panose="020B0609020204030204" pitchFamily="49" charset="0"/>
                <a:cs typeface="Consolas" panose="020B0609020204030204" pitchFamily="49" charset="0"/>
              </a:rPr>
              <a:t>result_vector</a:t>
            </a:r>
            <a:r>
              <a:rPr lang="en-GB" dirty="0">
                <a:solidFill>
                  <a:srgbClr val="080808"/>
                </a:solidFill>
                <a:effectLst/>
                <a:latin typeface="Consolas" panose="020B0609020204030204" pitchFamily="49" charset="0"/>
                <a:cs typeface="Consolas" panose="020B0609020204030204" pitchFamily="49" charset="0"/>
              </a:rPr>
              <a:t>)  </a:t>
            </a:r>
            <a:r>
              <a:rPr lang="en-GB" i="1" dirty="0">
                <a:solidFill>
                  <a:srgbClr val="8C8C8C"/>
                </a:solidFill>
                <a:effectLst/>
                <a:latin typeface="Consolas" panose="020B0609020204030204" pitchFamily="49" charset="0"/>
                <a:cs typeface="Consolas" panose="020B0609020204030204" pitchFamily="49" charset="0"/>
              </a:rPr>
              <a:t># Output: Result: (4, 9)</a:t>
            </a:r>
            <a:endParaRPr lang="en-GB" dirty="0">
              <a:solidFill>
                <a:srgbClr val="080808"/>
              </a:solidFill>
              <a:effectLst/>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D9C9AAF3-F233-4074-7DE5-147A993BFA45}"/>
              </a:ext>
            </a:extLst>
          </p:cNvPr>
          <p:cNvSpPr>
            <a:spLocks noGrp="1"/>
          </p:cNvSpPr>
          <p:nvPr>
            <p:ph type="sldNum" sz="quarter" idx="12"/>
          </p:nvPr>
        </p:nvSpPr>
        <p:spPr/>
        <p:txBody>
          <a:bodyPr/>
          <a:lstStyle/>
          <a:p>
            <a:fld id="{1AE971F0-0CD2-4C47-8087-EBCE9716EA84}" type="slidenum">
              <a:rPr lang="en-GB" smtClean="0"/>
              <a:pPr/>
              <a:t>59</a:t>
            </a:fld>
            <a:endParaRPr lang="en-GB" dirty="0"/>
          </a:p>
        </p:txBody>
      </p:sp>
    </p:spTree>
    <p:extLst>
      <p:ext uri="{BB962C8B-B14F-4D97-AF65-F5344CB8AC3E}">
        <p14:creationId xmlns:p14="http://schemas.microsoft.com/office/powerpoint/2010/main" val="160904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78AD-05D5-9683-24B8-21AB153DD012}"/>
              </a:ext>
            </a:extLst>
          </p:cNvPr>
          <p:cNvSpPr>
            <a:spLocks noGrp="1"/>
          </p:cNvSpPr>
          <p:nvPr>
            <p:ph type="title"/>
          </p:nvPr>
        </p:nvSpPr>
        <p:spPr/>
        <p:txBody>
          <a:bodyPr/>
          <a:lstStyle/>
          <a:p>
            <a:r>
              <a:rPr lang="en-US" dirty="0"/>
              <a:t>Lab Questions</a:t>
            </a:r>
          </a:p>
        </p:txBody>
      </p:sp>
      <p:sp>
        <p:nvSpPr>
          <p:cNvPr id="3" name="Content Placeholder 2">
            <a:extLst>
              <a:ext uri="{FF2B5EF4-FFF2-40B4-BE49-F238E27FC236}">
                <a16:creationId xmlns:a16="http://schemas.microsoft.com/office/drawing/2014/main" id="{E42BFD3D-B28F-A981-D85E-C29255130CC2}"/>
              </a:ext>
            </a:extLst>
          </p:cNvPr>
          <p:cNvSpPr>
            <a:spLocks noGrp="1"/>
          </p:cNvSpPr>
          <p:nvPr>
            <p:ph sz="half" idx="1"/>
          </p:nvPr>
        </p:nvSpPr>
        <p:spPr/>
        <p:txBody>
          <a:bodyPr>
            <a:normAutofit fontScale="55000" lnSpcReduction="20000"/>
          </a:bodyPr>
          <a:lstStyle/>
          <a:p>
            <a:r>
              <a:rPr lang="en-US" dirty="0"/>
              <a:t>Which of the following best describes polymorphism?</a:t>
            </a:r>
          </a:p>
          <a:p>
            <a:pPr marL="514350" indent="-514350">
              <a:buAutoNum type="alphaLcPeriod"/>
            </a:pPr>
            <a:r>
              <a:rPr lang="en-US" b="1" dirty="0"/>
              <a:t>Allows for objects of different types and </a:t>
            </a:r>
            <a:r>
              <a:rPr lang="en-US" b="1" dirty="0" err="1"/>
              <a:t>behaviour</a:t>
            </a:r>
            <a:r>
              <a:rPr lang="en-US" b="1" dirty="0"/>
              <a:t> to be treated as the same general type</a:t>
            </a:r>
          </a:p>
          <a:p>
            <a:pPr marL="514350" indent="-514350">
              <a:buAutoNum type="alphaLcPeriod"/>
            </a:pPr>
            <a:r>
              <a:rPr lang="en-US" dirty="0"/>
              <a:t>Focuses on variables and passing of variables to functions</a:t>
            </a:r>
          </a:p>
          <a:p>
            <a:pPr marL="514350" indent="-514350">
              <a:buAutoNum type="alphaLcPeriod"/>
            </a:pPr>
            <a:r>
              <a:rPr lang="en-US" dirty="0"/>
              <a:t>Ability of a class to derive members of another class as a part of its own definition</a:t>
            </a:r>
          </a:p>
          <a:p>
            <a:pPr marL="514350" indent="-514350">
              <a:buAutoNum type="alphaLcPeriod"/>
            </a:pPr>
            <a:r>
              <a:rPr lang="en-US" dirty="0"/>
              <a:t>Means of bundling instance variables and methods in order to restrict access to certain class members</a:t>
            </a:r>
          </a:p>
        </p:txBody>
      </p:sp>
      <p:sp>
        <p:nvSpPr>
          <p:cNvPr id="4" name="Content Placeholder 3">
            <a:extLst>
              <a:ext uri="{FF2B5EF4-FFF2-40B4-BE49-F238E27FC236}">
                <a16:creationId xmlns:a16="http://schemas.microsoft.com/office/drawing/2014/main" id="{207E371D-B01C-9385-2492-6CB7A6B9331F}"/>
              </a:ext>
            </a:extLst>
          </p:cNvPr>
          <p:cNvSpPr>
            <a:spLocks noGrp="1"/>
          </p:cNvSpPr>
          <p:nvPr>
            <p:ph sz="half" idx="2"/>
          </p:nvPr>
        </p:nvSpPr>
        <p:spPr/>
        <p:txBody>
          <a:bodyPr>
            <a:normAutofit fontScale="55000" lnSpcReduction="20000"/>
          </a:bodyPr>
          <a:lstStyle/>
          <a:p>
            <a:r>
              <a:rPr lang="en-US" dirty="0"/>
              <a:t>Which of the following is true about abstract methods in Python?</a:t>
            </a:r>
          </a:p>
          <a:p>
            <a:pPr marL="514350" indent="-514350">
              <a:buAutoNum type="alphaLcPeriod"/>
            </a:pPr>
            <a:r>
              <a:rPr lang="en-US" b="1" dirty="0"/>
              <a:t>Abstract methods have no body and must be implemented in the derived class.</a:t>
            </a:r>
          </a:p>
          <a:p>
            <a:pPr marL="514350" indent="-514350">
              <a:buAutoNum type="alphaLcPeriod"/>
            </a:pPr>
            <a:r>
              <a:rPr lang="en-US" dirty="0"/>
              <a:t>Abstract methods are optional to implement in the derived class.</a:t>
            </a:r>
          </a:p>
          <a:p>
            <a:pPr marL="514350" indent="-514350">
              <a:buAutoNum type="alphaLcPeriod"/>
            </a:pPr>
            <a:r>
              <a:rPr lang="en-US" dirty="0"/>
              <a:t>Abstract methods cannot be overridden in the derived class</a:t>
            </a:r>
          </a:p>
          <a:p>
            <a:pPr marL="514350" indent="-514350">
              <a:buAutoNum type="alphaLcPeriod"/>
            </a:pPr>
            <a:r>
              <a:rPr lang="en-US" dirty="0"/>
              <a:t>Abstract methods have a body and must be implemented in the derived class.</a:t>
            </a:r>
          </a:p>
        </p:txBody>
      </p:sp>
      <p:sp>
        <p:nvSpPr>
          <p:cNvPr id="5" name="Slide Number Placeholder 4">
            <a:extLst>
              <a:ext uri="{FF2B5EF4-FFF2-40B4-BE49-F238E27FC236}">
                <a16:creationId xmlns:a16="http://schemas.microsoft.com/office/drawing/2014/main" id="{C3265885-AB94-E7A1-8CE1-11678D60B6AC}"/>
              </a:ext>
            </a:extLst>
          </p:cNvPr>
          <p:cNvSpPr>
            <a:spLocks noGrp="1"/>
          </p:cNvSpPr>
          <p:nvPr>
            <p:ph type="sldNum" sz="quarter" idx="12"/>
          </p:nvPr>
        </p:nvSpPr>
        <p:spPr/>
        <p:txBody>
          <a:bodyPr/>
          <a:lstStyle/>
          <a:p>
            <a:fld id="{1AE971F0-0CD2-4C47-8087-EBCE9716EA84}" type="slidenum">
              <a:rPr lang="en-GB" smtClean="0"/>
              <a:t>6</a:t>
            </a:fld>
            <a:endParaRPr lang="en-GB"/>
          </a:p>
        </p:txBody>
      </p:sp>
    </p:spTree>
    <p:extLst>
      <p:ext uri="{BB962C8B-B14F-4D97-AF65-F5344CB8AC3E}">
        <p14:creationId xmlns:p14="http://schemas.microsoft.com/office/powerpoint/2010/main" val="4849202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FA23-837B-DFBB-6890-73CCA3CA701F}"/>
              </a:ext>
            </a:extLst>
          </p:cNvPr>
          <p:cNvSpPr>
            <a:spLocks noGrp="1"/>
          </p:cNvSpPr>
          <p:nvPr>
            <p:ph type="title"/>
          </p:nvPr>
        </p:nvSpPr>
        <p:spPr/>
        <p:txBody>
          <a:bodyPr/>
          <a:lstStyle/>
          <a:p>
            <a:r>
              <a:rPr lang="en-GB" dirty="0"/>
              <a:t>Why is this useful?</a:t>
            </a:r>
          </a:p>
        </p:txBody>
      </p:sp>
      <p:sp>
        <p:nvSpPr>
          <p:cNvPr id="6" name="Content Placeholder 5">
            <a:extLst>
              <a:ext uri="{FF2B5EF4-FFF2-40B4-BE49-F238E27FC236}">
                <a16:creationId xmlns:a16="http://schemas.microsoft.com/office/drawing/2014/main" id="{35D2EB9D-DFA2-61B3-16D2-3E0EA326C457}"/>
              </a:ext>
            </a:extLst>
          </p:cNvPr>
          <p:cNvSpPr>
            <a:spLocks noGrp="1"/>
          </p:cNvSpPr>
          <p:nvPr>
            <p:ph idx="1"/>
          </p:nvPr>
        </p:nvSpPr>
        <p:spPr/>
        <p:txBody>
          <a:bodyPr>
            <a:normAutofit fontScale="62500" lnSpcReduction="20000"/>
          </a:bodyPr>
          <a:lstStyle/>
          <a:p>
            <a:r>
              <a:rPr lang="en-GB" dirty="0"/>
              <a:t>It makes code more intuitive. You can add two objects like they were regular numbers or other built-in types.</a:t>
            </a:r>
          </a:p>
          <a:p>
            <a:r>
              <a:rPr lang="en-GB" dirty="0"/>
              <a:t>It simplifies complex operations specific to your classes.</a:t>
            </a:r>
          </a:p>
          <a:p>
            <a:r>
              <a:rPr lang="en-GB" dirty="0"/>
              <a:t>It enhances the readability of your code by making it more natural.</a:t>
            </a:r>
          </a:p>
          <a:p>
            <a:r>
              <a:rPr lang="en-GB" dirty="0"/>
              <a:t>Magic methods have specific names that correspond to the operator they overload. For example, the __add__ method overloads the + operator.</a:t>
            </a:r>
          </a:p>
          <a:p>
            <a:r>
              <a:rPr lang="en-GB" dirty="0"/>
              <a:t>Operator overloading is especially useful when working with mathematical or data-related classes.</a:t>
            </a:r>
          </a:p>
          <a:p>
            <a:r>
              <a:rPr lang="en-GB" dirty="0"/>
              <a:t>Libraries and frameworks often use operator overloading to simplify interactions with complex data structures.</a:t>
            </a:r>
          </a:p>
        </p:txBody>
      </p:sp>
      <p:sp>
        <p:nvSpPr>
          <p:cNvPr id="5" name="Slide Number Placeholder 4">
            <a:extLst>
              <a:ext uri="{FF2B5EF4-FFF2-40B4-BE49-F238E27FC236}">
                <a16:creationId xmlns:a16="http://schemas.microsoft.com/office/drawing/2014/main" id="{D5A7CDDF-0874-FFF9-F25B-87BF0E3483BF}"/>
              </a:ext>
            </a:extLst>
          </p:cNvPr>
          <p:cNvSpPr>
            <a:spLocks noGrp="1"/>
          </p:cNvSpPr>
          <p:nvPr>
            <p:ph type="sldNum" sz="quarter" idx="12"/>
          </p:nvPr>
        </p:nvSpPr>
        <p:spPr/>
        <p:txBody>
          <a:bodyPr/>
          <a:lstStyle/>
          <a:p>
            <a:fld id="{1AE971F0-0CD2-4C47-8087-EBCE9716EA84}" type="slidenum">
              <a:rPr lang="en-GB" smtClean="0"/>
              <a:t>60</a:t>
            </a:fld>
            <a:endParaRPr lang="en-GB"/>
          </a:p>
        </p:txBody>
      </p:sp>
    </p:spTree>
    <p:extLst>
      <p:ext uri="{BB962C8B-B14F-4D97-AF65-F5344CB8AC3E}">
        <p14:creationId xmlns:p14="http://schemas.microsoft.com/office/powerpoint/2010/main" val="3028928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6F4989-D114-D51A-6BE9-74FE93D13EF0}"/>
              </a:ext>
            </a:extLst>
          </p:cNvPr>
          <p:cNvSpPr>
            <a:spLocks noGrp="1"/>
          </p:cNvSpPr>
          <p:nvPr>
            <p:ph type="title"/>
          </p:nvPr>
        </p:nvSpPr>
        <p:spPr/>
        <p:txBody>
          <a:bodyPr/>
          <a:lstStyle/>
          <a:p>
            <a:r>
              <a:rPr lang="en-GB" dirty="0"/>
              <a:t>Key Takeaways</a:t>
            </a:r>
          </a:p>
        </p:txBody>
      </p:sp>
      <p:sp>
        <p:nvSpPr>
          <p:cNvPr id="7" name="Content Placeholder 6">
            <a:extLst>
              <a:ext uri="{FF2B5EF4-FFF2-40B4-BE49-F238E27FC236}">
                <a16:creationId xmlns:a16="http://schemas.microsoft.com/office/drawing/2014/main" id="{A9062BE9-89C6-1B8C-CE8F-C634F44E44CE}"/>
              </a:ext>
            </a:extLst>
          </p:cNvPr>
          <p:cNvSpPr>
            <a:spLocks noGrp="1"/>
          </p:cNvSpPr>
          <p:nvPr>
            <p:ph idx="1"/>
          </p:nvPr>
        </p:nvSpPr>
        <p:spPr/>
        <p:txBody>
          <a:bodyPr>
            <a:noAutofit/>
          </a:bodyPr>
          <a:lstStyle/>
          <a:p>
            <a:r>
              <a:rPr lang="en-GB" sz="2000" b="0" i="0" dirty="0">
                <a:solidFill>
                  <a:srgbClr val="374151"/>
                </a:solidFill>
                <a:effectLst/>
              </a:rPr>
              <a:t>Python is a versatile and dynamic Object-Oriented language.</a:t>
            </a:r>
          </a:p>
          <a:p>
            <a:r>
              <a:rPr lang="en-GB" sz="2000" b="0" i="0" dirty="0">
                <a:solidFill>
                  <a:srgbClr val="374151"/>
                </a:solidFill>
                <a:effectLst/>
              </a:rPr>
              <a:t>Operator overloading enables customization of operators for classes.</a:t>
            </a:r>
          </a:p>
          <a:p>
            <a:r>
              <a:rPr lang="en-GB" sz="2000" b="0" i="0" dirty="0">
                <a:solidFill>
                  <a:srgbClr val="374151"/>
                </a:solidFill>
                <a:effectLst/>
              </a:rPr>
              <a:t>Distinguish between class methods, instance methods, and static methods in Python.</a:t>
            </a:r>
          </a:p>
          <a:p>
            <a:r>
              <a:rPr lang="en-GB" sz="2000" b="0" i="0" dirty="0">
                <a:solidFill>
                  <a:srgbClr val="374151"/>
                </a:solidFill>
                <a:effectLst/>
              </a:rPr>
              <a:t>Understanding the Python object lifecycle helps in effective resource management.</a:t>
            </a:r>
          </a:p>
          <a:p>
            <a:r>
              <a:rPr lang="en-GB" sz="2000" b="0" i="0" dirty="0">
                <a:solidFill>
                  <a:srgbClr val="374151"/>
                </a:solidFill>
                <a:effectLst/>
              </a:rPr>
              <a:t>Recognize mutable and immutable objects, impacting data modification and memory handling.</a:t>
            </a:r>
          </a:p>
          <a:p>
            <a:r>
              <a:rPr lang="en-GB" sz="2000" dirty="0">
                <a:solidFill>
                  <a:srgbClr val="374151"/>
                </a:solidFill>
              </a:rPr>
              <a:t>Built-in </a:t>
            </a:r>
            <a:r>
              <a:rPr lang="en-GB" sz="2000" b="0" i="0" dirty="0">
                <a:solidFill>
                  <a:srgbClr val="374151"/>
                </a:solidFill>
                <a:effectLst/>
              </a:rPr>
              <a:t>functions provide powerful tools for coding efficiency.</a:t>
            </a:r>
          </a:p>
        </p:txBody>
      </p:sp>
      <p:sp>
        <p:nvSpPr>
          <p:cNvPr id="5" name="Slide Number Placeholder 4">
            <a:extLst>
              <a:ext uri="{FF2B5EF4-FFF2-40B4-BE49-F238E27FC236}">
                <a16:creationId xmlns:a16="http://schemas.microsoft.com/office/drawing/2014/main" id="{2DB646C0-F4D6-4803-6761-AE874738B914}"/>
              </a:ext>
            </a:extLst>
          </p:cNvPr>
          <p:cNvSpPr>
            <a:spLocks noGrp="1"/>
          </p:cNvSpPr>
          <p:nvPr>
            <p:ph type="sldNum" sz="quarter" idx="12"/>
          </p:nvPr>
        </p:nvSpPr>
        <p:spPr/>
        <p:txBody>
          <a:bodyPr/>
          <a:lstStyle/>
          <a:p>
            <a:fld id="{1AE971F0-0CD2-4C47-8087-EBCE9716EA84}" type="slidenum">
              <a:rPr lang="en-GB" smtClean="0"/>
              <a:t>61</a:t>
            </a:fld>
            <a:endParaRPr lang="en-GB"/>
          </a:p>
        </p:txBody>
      </p:sp>
    </p:spTree>
    <p:extLst>
      <p:ext uri="{BB962C8B-B14F-4D97-AF65-F5344CB8AC3E}">
        <p14:creationId xmlns:p14="http://schemas.microsoft.com/office/powerpoint/2010/main" val="1398929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C8AE-93D8-1741-5EB5-76B2D835E74C}"/>
              </a:ext>
            </a:extLst>
          </p:cNvPr>
          <p:cNvSpPr>
            <a:spLocks noGrp="1"/>
          </p:cNvSpPr>
          <p:nvPr>
            <p:ph type="title"/>
          </p:nvPr>
        </p:nvSpPr>
        <p:spPr/>
        <p:txBody>
          <a:bodyPr/>
          <a:lstStyle/>
          <a:p>
            <a:r>
              <a:rPr lang="en-US" dirty="0">
                <a:cs typeface="Helvetica"/>
              </a:rPr>
              <a:t>Contact Me</a:t>
            </a:r>
            <a:endParaRPr lang="en-US" dirty="0"/>
          </a:p>
        </p:txBody>
      </p:sp>
      <p:sp>
        <p:nvSpPr>
          <p:cNvPr id="5" name="Text Placeholder 4">
            <a:extLst>
              <a:ext uri="{FF2B5EF4-FFF2-40B4-BE49-F238E27FC236}">
                <a16:creationId xmlns:a16="http://schemas.microsoft.com/office/drawing/2014/main" id="{395036D0-DF57-11D1-F0B6-89B1DC69161C}"/>
              </a:ext>
            </a:extLst>
          </p:cNvPr>
          <p:cNvSpPr>
            <a:spLocks noGrp="1"/>
          </p:cNvSpPr>
          <p:nvPr>
            <p:ph type="body" idx="1"/>
          </p:nvPr>
        </p:nvSpPr>
        <p:spPr/>
        <p:txBody>
          <a:bodyPr/>
          <a:lstStyle/>
          <a:p>
            <a:r>
              <a:rPr lang="en-US">
                <a:cs typeface="Helvetica"/>
              </a:rPr>
              <a:t>Via E-Mail</a:t>
            </a:r>
            <a:endParaRPr lang="en-US"/>
          </a:p>
        </p:txBody>
      </p:sp>
      <p:sp>
        <p:nvSpPr>
          <p:cNvPr id="3" name="Content Placeholder 2">
            <a:extLst>
              <a:ext uri="{FF2B5EF4-FFF2-40B4-BE49-F238E27FC236}">
                <a16:creationId xmlns:a16="http://schemas.microsoft.com/office/drawing/2014/main" id="{699EA788-E941-C76F-FCDD-EC34FBF338AF}"/>
              </a:ext>
            </a:extLst>
          </p:cNvPr>
          <p:cNvSpPr>
            <a:spLocks noGrp="1"/>
          </p:cNvSpPr>
          <p:nvPr>
            <p:ph sz="half" idx="2"/>
          </p:nvPr>
        </p:nvSpPr>
        <p:spPr/>
        <p:txBody>
          <a:bodyPr vert="horz" lIns="91440" tIns="45720" rIns="91440" bIns="45720" rtlCol="0" anchor="t">
            <a:normAutofit/>
          </a:bodyPr>
          <a:lstStyle/>
          <a:p>
            <a:pPr marL="0" indent="0">
              <a:buNone/>
            </a:pPr>
            <a:r>
              <a:rPr lang="en-US" sz="2400" dirty="0">
                <a:cs typeface="Helvetica"/>
                <a:hlinkClick r:id="rId2"/>
              </a:rPr>
              <a:t>SunderAli.Khowaja@tudublin.ie</a:t>
            </a:r>
            <a:r>
              <a:rPr lang="en-US" sz="2400" dirty="0">
                <a:cs typeface="Helvetica"/>
              </a:rPr>
              <a:t> </a:t>
            </a:r>
          </a:p>
          <a:p>
            <a:pPr marL="0" indent="0">
              <a:buNone/>
            </a:pPr>
            <a:r>
              <a:rPr lang="en-US" sz="2400" dirty="0">
                <a:cs typeface="Helvetica"/>
              </a:rPr>
              <a:t>Or contact the School Office:</a:t>
            </a:r>
          </a:p>
          <a:p>
            <a:pPr marL="0" indent="0">
              <a:buNone/>
            </a:pPr>
            <a:r>
              <a:rPr lang="en-US" sz="2400" dirty="0">
                <a:cs typeface="Helvetica"/>
                <a:hlinkClick r:id="rId3"/>
              </a:rPr>
              <a:t>school.cs@tudublin.ie</a:t>
            </a:r>
            <a:endParaRPr lang="en-US" sz="2400" dirty="0">
              <a:cs typeface="Helvetica"/>
            </a:endParaRPr>
          </a:p>
          <a:p>
            <a:pPr marL="0" indent="0">
              <a:buNone/>
            </a:pPr>
            <a:endParaRPr lang="en-US" sz="2400" dirty="0">
              <a:cs typeface="Helvetica"/>
            </a:endParaRPr>
          </a:p>
          <a:p>
            <a:endParaRPr lang="en-US" sz="2400" dirty="0">
              <a:cs typeface="Helvetica"/>
            </a:endParaRPr>
          </a:p>
        </p:txBody>
      </p:sp>
      <p:sp>
        <p:nvSpPr>
          <p:cNvPr id="4" name="Slide Number Placeholder 3">
            <a:extLst>
              <a:ext uri="{FF2B5EF4-FFF2-40B4-BE49-F238E27FC236}">
                <a16:creationId xmlns:a16="http://schemas.microsoft.com/office/drawing/2014/main" id="{0C423B01-C49C-11EF-3211-AF457CB66012}"/>
              </a:ext>
            </a:extLst>
          </p:cNvPr>
          <p:cNvSpPr>
            <a:spLocks noGrp="1"/>
          </p:cNvSpPr>
          <p:nvPr>
            <p:ph type="sldNum" sz="quarter" idx="12"/>
          </p:nvPr>
        </p:nvSpPr>
        <p:spPr/>
        <p:txBody>
          <a:bodyPr/>
          <a:lstStyle/>
          <a:p>
            <a:fld id="{1AE971F0-0CD2-4C47-8087-EBCE9716EA84}" type="slidenum">
              <a:rPr lang="en-GB" smtClean="0"/>
              <a:pPr/>
              <a:t>62</a:t>
            </a:fld>
            <a:endParaRPr lang="en-GB"/>
          </a:p>
        </p:txBody>
      </p:sp>
    </p:spTree>
    <p:extLst>
      <p:ext uri="{BB962C8B-B14F-4D97-AF65-F5344CB8AC3E}">
        <p14:creationId xmlns:p14="http://schemas.microsoft.com/office/powerpoint/2010/main" val="1557864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4BD6-1785-86A5-7D82-F95CA1A46280}"/>
              </a:ext>
            </a:extLst>
          </p:cNvPr>
          <p:cNvSpPr>
            <a:spLocks noGrp="1"/>
          </p:cNvSpPr>
          <p:nvPr>
            <p:ph type="title"/>
          </p:nvPr>
        </p:nvSpPr>
        <p:spPr/>
        <p:txBody>
          <a:bodyPr/>
          <a:lstStyle/>
          <a:p>
            <a:r>
              <a:rPr lang="en-GB" dirty="0"/>
              <a:t>Lab </a:t>
            </a:r>
            <a:r>
              <a:rPr lang="en-GB"/>
              <a:t>Feedback</a:t>
            </a:r>
            <a:endParaRPr lang="en-GB" dirty="0"/>
          </a:p>
        </p:txBody>
      </p:sp>
      <p:sp>
        <p:nvSpPr>
          <p:cNvPr id="4" name="Slide Number Placeholder 3">
            <a:extLst>
              <a:ext uri="{FF2B5EF4-FFF2-40B4-BE49-F238E27FC236}">
                <a16:creationId xmlns:a16="http://schemas.microsoft.com/office/drawing/2014/main" id="{1722C3A6-61F3-47C7-1BAC-3A53E4F4763A}"/>
              </a:ext>
            </a:extLst>
          </p:cNvPr>
          <p:cNvSpPr>
            <a:spLocks noGrp="1"/>
          </p:cNvSpPr>
          <p:nvPr>
            <p:ph type="sldNum" sz="quarter" idx="12"/>
          </p:nvPr>
        </p:nvSpPr>
        <p:spPr/>
        <p:txBody>
          <a:bodyPr/>
          <a:lstStyle/>
          <a:p>
            <a:fld id="{1AE971F0-0CD2-4C47-8087-EBCE9716EA84}" type="slidenum">
              <a:rPr lang="en-GB" smtClean="0"/>
              <a:pPr/>
              <a:t>7</a:t>
            </a:fld>
            <a:endParaRPr lang="en-GB" dirty="0"/>
          </a:p>
        </p:txBody>
      </p:sp>
      <p:sp>
        <p:nvSpPr>
          <p:cNvPr id="5" name="Content Placeholder 4">
            <a:extLst>
              <a:ext uri="{FF2B5EF4-FFF2-40B4-BE49-F238E27FC236}">
                <a16:creationId xmlns:a16="http://schemas.microsoft.com/office/drawing/2014/main" id="{CD349CDF-216E-6328-3313-FE3DDEA636D3}"/>
              </a:ext>
            </a:extLst>
          </p:cNvPr>
          <p:cNvSpPr>
            <a:spLocks noGrp="1"/>
          </p:cNvSpPr>
          <p:nvPr>
            <p:ph idx="1"/>
          </p:nvPr>
        </p:nvSpPr>
        <p:spPr/>
        <p:txBody>
          <a:bodyPr vert="horz" lIns="91440" tIns="45720" rIns="91440" bIns="45720" rtlCol="0" anchor="t">
            <a:normAutofit fontScale="70000" lnSpcReduction="20000"/>
          </a:bodyPr>
          <a:lstStyle/>
          <a:p>
            <a:r>
              <a:rPr lang="en-GB" dirty="0">
                <a:ea typeface="+mn-lt"/>
                <a:cs typeface="+mn-lt"/>
              </a:rPr>
              <a:t>The naming of the lab file seems to confuse. It may be week 5, but it was submission 4, because we had no submission in week 1. Maybe we should change in future labs to &lt;</a:t>
            </a:r>
            <a:r>
              <a:rPr lang="en-GB" dirty="0" err="1">
                <a:ea typeface="+mn-lt"/>
                <a:cs typeface="+mn-lt"/>
              </a:rPr>
              <a:t>studentID</a:t>
            </a:r>
            <a:r>
              <a:rPr lang="en-GB" dirty="0">
                <a:ea typeface="+mn-lt"/>
                <a:cs typeface="+mn-lt"/>
              </a:rPr>
              <a:t>&gt;_submission5.py?</a:t>
            </a:r>
            <a:endParaRPr lang="en-GB" dirty="0">
              <a:cs typeface="Helvetica"/>
            </a:endParaRPr>
          </a:p>
          <a:p>
            <a:r>
              <a:rPr lang="en-GB" dirty="0">
                <a:ea typeface="+mn-lt"/>
                <a:cs typeface="+mn-lt"/>
              </a:rPr>
              <a:t>Making existing methods static. We haven’t discussed static methods yet or what they do. Please do not change the code you have been given in such a significant manner.</a:t>
            </a:r>
          </a:p>
          <a:p>
            <a:r>
              <a:rPr lang="en-GB" dirty="0">
                <a:effectLst/>
                <a:latin typeface="Helvetica" pitchFamily="2" charset="0"/>
              </a:rPr>
              <a:t>Logic is not fully following the script and the requirements. This usually makes programming easier but game play less intuitive. For example, not being able to interact with any characters any more just, because one set has been visited. Forgetting to add NPCs to clues as “unimportant”. Points lost in category correctness.</a:t>
            </a:r>
            <a:endParaRPr lang="en-GB" dirty="0"/>
          </a:p>
          <a:p>
            <a:endParaRPr lang="en-GB" dirty="0">
              <a:cs typeface="Helvetica"/>
            </a:endParaRPr>
          </a:p>
        </p:txBody>
      </p:sp>
    </p:spTree>
    <p:extLst>
      <p:ext uri="{BB962C8B-B14F-4D97-AF65-F5344CB8AC3E}">
        <p14:creationId xmlns:p14="http://schemas.microsoft.com/office/powerpoint/2010/main" val="1402825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742DA-DD7F-881F-F80D-EE9A51AF4D07}"/>
              </a:ext>
            </a:extLst>
          </p:cNvPr>
          <p:cNvSpPr>
            <a:spLocks noGrp="1"/>
          </p:cNvSpPr>
          <p:nvPr>
            <p:ph type="title"/>
          </p:nvPr>
        </p:nvSpPr>
        <p:spPr/>
        <p:txBody>
          <a:bodyPr/>
          <a:lstStyle/>
          <a:p>
            <a:r>
              <a:rPr lang="en-US">
                <a:cs typeface="Helvetica"/>
              </a:rPr>
              <a:t>Lab Feedback</a:t>
            </a:r>
            <a:endParaRPr lang="en-US"/>
          </a:p>
        </p:txBody>
      </p:sp>
      <p:sp>
        <p:nvSpPr>
          <p:cNvPr id="3" name="Content Placeholder 2">
            <a:extLst>
              <a:ext uri="{FF2B5EF4-FFF2-40B4-BE49-F238E27FC236}">
                <a16:creationId xmlns:a16="http://schemas.microsoft.com/office/drawing/2014/main" id="{B4D2BB68-584C-D109-E471-EC6E7522AEBA}"/>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You are expected to follow the explanation/UML class diagram. The class diagram shows exactly how many classes to create; less or more are not acceptable.</a:t>
            </a:r>
            <a:endParaRPr lang="en-US" dirty="0">
              <a:cs typeface="Helvetica"/>
            </a:endParaRPr>
          </a:p>
          <a:p>
            <a:r>
              <a:rPr lang="en-US" dirty="0">
                <a:cs typeface="Helvetica"/>
              </a:rPr>
              <a:t>The same goes for the number of methods and the names of variables.</a:t>
            </a:r>
          </a:p>
          <a:p>
            <a:pPr lvl="1"/>
            <a:r>
              <a:rPr lang="en-GB" dirty="0">
                <a:effectLst/>
                <a:latin typeface="Helvetica" pitchFamily="2" charset="0"/>
              </a:rPr>
              <a:t>Unintuitive naming of variables. For example, npc1, npc2, npc3 is not very indicative of their personality or purpose in the game. Loss of points in correctness.</a:t>
            </a:r>
            <a:endParaRPr lang="en-US" dirty="0">
              <a:cs typeface="Helvetica"/>
            </a:endParaRPr>
          </a:p>
          <a:p>
            <a:r>
              <a:rPr lang="en-US" dirty="0">
                <a:ea typeface="+mn-lt"/>
                <a:cs typeface="+mn-lt"/>
              </a:rPr>
              <a:t>Strong lack of commenting. This is part of the documentation section. Connected to file header documentation.</a:t>
            </a:r>
            <a:endParaRPr lang="en-US" dirty="0">
              <a:cs typeface="Helvetica"/>
            </a:endParaRPr>
          </a:p>
          <a:p>
            <a:endParaRPr lang="en-US" dirty="0">
              <a:cs typeface="Helvetica"/>
            </a:endParaRPr>
          </a:p>
        </p:txBody>
      </p:sp>
      <p:sp>
        <p:nvSpPr>
          <p:cNvPr id="4" name="Slide Number Placeholder 3">
            <a:extLst>
              <a:ext uri="{FF2B5EF4-FFF2-40B4-BE49-F238E27FC236}">
                <a16:creationId xmlns:a16="http://schemas.microsoft.com/office/drawing/2014/main" id="{B430EA9A-3380-7A70-2CF8-CB261EC41BE3}"/>
              </a:ext>
            </a:extLst>
          </p:cNvPr>
          <p:cNvSpPr>
            <a:spLocks noGrp="1"/>
          </p:cNvSpPr>
          <p:nvPr>
            <p:ph type="sldNum" sz="quarter" idx="12"/>
          </p:nvPr>
        </p:nvSpPr>
        <p:spPr/>
        <p:txBody>
          <a:bodyPr/>
          <a:lstStyle/>
          <a:p>
            <a:fld id="{1AE971F0-0CD2-4C47-8087-EBCE9716EA84}" type="slidenum">
              <a:rPr lang="en-GB" smtClean="0"/>
              <a:pPr/>
              <a:t>8</a:t>
            </a:fld>
            <a:endParaRPr lang="en-GB"/>
          </a:p>
        </p:txBody>
      </p:sp>
    </p:spTree>
    <p:extLst>
      <p:ext uri="{BB962C8B-B14F-4D97-AF65-F5344CB8AC3E}">
        <p14:creationId xmlns:p14="http://schemas.microsoft.com/office/powerpoint/2010/main" val="10066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1F41-3848-BC75-0552-68437D673578}"/>
              </a:ext>
            </a:extLst>
          </p:cNvPr>
          <p:cNvSpPr>
            <a:spLocks noGrp="1"/>
          </p:cNvSpPr>
          <p:nvPr>
            <p:ph type="title"/>
          </p:nvPr>
        </p:nvSpPr>
        <p:spPr/>
        <p:txBody>
          <a:bodyPr/>
          <a:lstStyle/>
          <a:p>
            <a:r>
              <a:rPr lang="en-GB" dirty="0"/>
              <a:t>Naming of Code Variables</a:t>
            </a:r>
          </a:p>
        </p:txBody>
      </p:sp>
      <p:sp>
        <p:nvSpPr>
          <p:cNvPr id="3" name="Content Placeholder 2">
            <a:extLst>
              <a:ext uri="{FF2B5EF4-FFF2-40B4-BE49-F238E27FC236}">
                <a16:creationId xmlns:a16="http://schemas.microsoft.com/office/drawing/2014/main" id="{5E6DF9A0-D20E-F006-1ACE-57D2D1E92ACD}"/>
              </a:ext>
            </a:extLst>
          </p:cNvPr>
          <p:cNvSpPr>
            <a:spLocks noGrp="1"/>
          </p:cNvSpPr>
          <p:nvPr>
            <p:ph idx="1"/>
          </p:nvPr>
        </p:nvSpPr>
        <p:spPr/>
        <p:txBody>
          <a:bodyPr>
            <a:normAutofit/>
          </a:bodyPr>
          <a:lstStyle/>
          <a:p>
            <a:pPr algn="l">
              <a:buFont typeface="+mj-lt"/>
              <a:buAutoNum type="arabicPeriod"/>
            </a:pPr>
            <a:r>
              <a:rPr lang="en-GB" sz="1600" b="1" i="0" dirty="0">
                <a:solidFill>
                  <a:srgbClr val="374151"/>
                </a:solidFill>
                <a:effectLst/>
              </a:rPr>
              <a:t>Descriptive and Clear</a:t>
            </a:r>
            <a:r>
              <a:rPr lang="en-GB" sz="1600" b="0" i="0" dirty="0">
                <a:solidFill>
                  <a:srgbClr val="374151"/>
                </a:solidFill>
                <a:effectLst/>
              </a:rPr>
              <a:t>: Choose variable names that clearly describe their </a:t>
            </a:r>
            <a:r>
              <a:rPr lang="en-GB" sz="1600" b="1" i="0" dirty="0">
                <a:solidFill>
                  <a:srgbClr val="374151"/>
                </a:solidFill>
                <a:effectLst/>
              </a:rPr>
              <a:t>purpose</a:t>
            </a:r>
            <a:r>
              <a:rPr lang="en-GB" sz="1600" b="0" i="0" dirty="0">
                <a:solidFill>
                  <a:srgbClr val="374151"/>
                </a:solidFill>
                <a:effectLst/>
              </a:rPr>
              <a:t> and </a:t>
            </a:r>
            <a:r>
              <a:rPr lang="en-GB" sz="1600" b="1" i="0" dirty="0">
                <a:solidFill>
                  <a:srgbClr val="374151"/>
                </a:solidFill>
                <a:effectLst/>
              </a:rPr>
              <a:t>meaning</a:t>
            </a:r>
            <a:r>
              <a:rPr lang="en-GB" sz="1600" b="0" i="0" dirty="0">
                <a:solidFill>
                  <a:srgbClr val="374151"/>
                </a:solidFill>
                <a:effectLst/>
              </a:rPr>
              <a:t> in the context of your code. If someone else reads your code, they should be able to understand the role of each variable.</a:t>
            </a:r>
          </a:p>
          <a:p>
            <a:pPr algn="l">
              <a:buFont typeface="+mj-lt"/>
              <a:buAutoNum type="arabicPeriod"/>
            </a:pPr>
            <a:r>
              <a:rPr lang="en-GB" sz="1600" b="1" i="0" dirty="0">
                <a:solidFill>
                  <a:srgbClr val="374151"/>
                </a:solidFill>
                <a:effectLst/>
              </a:rPr>
              <a:t>Use Readable Names</a:t>
            </a:r>
            <a:r>
              <a:rPr lang="en-GB" sz="1600" b="0" i="0" dirty="0">
                <a:solidFill>
                  <a:srgbClr val="374151"/>
                </a:solidFill>
                <a:effectLst/>
              </a:rPr>
              <a:t>: </a:t>
            </a:r>
            <a:r>
              <a:rPr lang="en-GB" sz="1600" b="0" i="0" dirty="0" err="1">
                <a:solidFill>
                  <a:srgbClr val="374151"/>
                </a:solidFill>
                <a:effectLst/>
              </a:rPr>
              <a:t>Opt</a:t>
            </a:r>
            <a:r>
              <a:rPr lang="en-GB" sz="1600" b="0" i="0" dirty="0">
                <a:solidFill>
                  <a:srgbClr val="374151"/>
                </a:solidFill>
                <a:effectLst/>
              </a:rPr>
              <a:t> for variable names that are easy to read and pronounce. Avoid excessively short or cryptic names, as they can lead to confusion.</a:t>
            </a:r>
          </a:p>
          <a:p>
            <a:pPr algn="l">
              <a:buFont typeface="+mj-lt"/>
              <a:buAutoNum type="arabicPeriod"/>
            </a:pPr>
            <a:r>
              <a:rPr lang="en-GB" sz="1600" b="1" i="0" dirty="0">
                <a:solidFill>
                  <a:srgbClr val="374151"/>
                </a:solidFill>
                <a:effectLst/>
              </a:rPr>
              <a:t>Follow Conventions</a:t>
            </a:r>
            <a:r>
              <a:rPr lang="en-GB" sz="1600" b="0" i="0" dirty="0">
                <a:solidFill>
                  <a:srgbClr val="374151"/>
                </a:solidFill>
                <a:effectLst/>
              </a:rPr>
              <a:t>: Adhere to naming conventions, such as using lowercase letters for variable names, separating words with underscores (</a:t>
            </a:r>
            <a:r>
              <a:rPr lang="en-GB" sz="1600" b="0" i="0" dirty="0" err="1">
                <a:solidFill>
                  <a:srgbClr val="374151"/>
                </a:solidFill>
                <a:effectLst/>
                <a:latin typeface="Consolas" panose="020B0609020204030204" pitchFamily="49" charset="0"/>
                <a:cs typeface="Consolas" panose="020B0609020204030204" pitchFamily="49" charset="0"/>
              </a:rPr>
              <a:t>snake_case</a:t>
            </a:r>
            <a:r>
              <a:rPr lang="en-GB" sz="1600" b="0" i="0" dirty="0">
                <a:solidFill>
                  <a:srgbClr val="374151"/>
                </a:solidFill>
                <a:effectLst/>
              </a:rPr>
              <a:t>), and using </a:t>
            </a:r>
            <a:r>
              <a:rPr lang="en-GB" sz="1600" b="0" i="0" dirty="0">
                <a:solidFill>
                  <a:srgbClr val="374151"/>
                </a:solidFill>
                <a:effectLst/>
                <a:latin typeface="Consolas" panose="020B0609020204030204" pitchFamily="49" charset="0"/>
                <a:cs typeface="Consolas" panose="020B0609020204030204" pitchFamily="49" charset="0"/>
              </a:rPr>
              <a:t>UPPERCASE</a:t>
            </a:r>
            <a:r>
              <a:rPr lang="en-GB" sz="1600" b="0" i="0" dirty="0">
                <a:solidFill>
                  <a:srgbClr val="374151"/>
                </a:solidFill>
                <a:effectLst/>
              </a:rPr>
              <a:t> for class variables.</a:t>
            </a:r>
          </a:p>
          <a:p>
            <a:pPr algn="l">
              <a:buFont typeface="+mj-lt"/>
              <a:buAutoNum type="arabicPeriod"/>
            </a:pPr>
            <a:r>
              <a:rPr lang="en-GB" sz="1600" b="1" i="0" dirty="0">
                <a:solidFill>
                  <a:srgbClr val="374151"/>
                </a:solidFill>
                <a:effectLst/>
              </a:rPr>
              <a:t>Consistency</a:t>
            </a:r>
            <a:r>
              <a:rPr lang="en-GB" sz="1600" b="0" i="0" dirty="0">
                <a:solidFill>
                  <a:srgbClr val="374151"/>
                </a:solidFill>
                <a:effectLst/>
              </a:rPr>
              <a:t>: Maintain consistency in your variable naming style throughout your codebase. If you choose one naming convention, stick with it to make your code more predictable.</a:t>
            </a:r>
          </a:p>
          <a:p>
            <a:pPr algn="l">
              <a:buFont typeface="+mj-lt"/>
              <a:buAutoNum type="arabicPeriod"/>
            </a:pPr>
            <a:r>
              <a:rPr lang="en-GB" sz="1600" b="1" i="0" dirty="0">
                <a:solidFill>
                  <a:srgbClr val="374151"/>
                </a:solidFill>
                <a:effectLst/>
              </a:rPr>
              <a:t>Avoid Ambiguity</a:t>
            </a:r>
            <a:r>
              <a:rPr lang="en-GB" sz="1600" b="0" i="0" dirty="0">
                <a:solidFill>
                  <a:srgbClr val="374151"/>
                </a:solidFill>
                <a:effectLst/>
              </a:rPr>
              <a:t>: Steer clear of names that could have multiple interpretations. Choose names that are precise and unambiguous to prevent confusion.</a:t>
            </a:r>
          </a:p>
        </p:txBody>
      </p:sp>
      <p:sp>
        <p:nvSpPr>
          <p:cNvPr id="4" name="Slide Number Placeholder 3">
            <a:extLst>
              <a:ext uri="{FF2B5EF4-FFF2-40B4-BE49-F238E27FC236}">
                <a16:creationId xmlns:a16="http://schemas.microsoft.com/office/drawing/2014/main" id="{FAC9278C-18FF-6DEB-5954-F83649CE8662}"/>
              </a:ext>
            </a:extLst>
          </p:cNvPr>
          <p:cNvSpPr>
            <a:spLocks noGrp="1"/>
          </p:cNvSpPr>
          <p:nvPr>
            <p:ph type="sldNum" sz="quarter" idx="12"/>
          </p:nvPr>
        </p:nvSpPr>
        <p:spPr/>
        <p:txBody>
          <a:bodyPr/>
          <a:lstStyle/>
          <a:p>
            <a:fld id="{1AE971F0-0CD2-4C47-8087-EBCE9716EA84}" type="slidenum">
              <a:rPr lang="en-GB" smtClean="0"/>
              <a:pPr/>
              <a:t>9</a:t>
            </a:fld>
            <a:endParaRPr lang="en-GB" dirty="0"/>
          </a:p>
        </p:txBody>
      </p:sp>
    </p:spTree>
    <p:extLst>
      <p:ext uri="{BB962C8B-B14F-4D97-AF65-F5344CB8AC3E}">
        <p14:creationId xmlns:p14="http://schemas.microsoft.com/office/powerpoint/2010/main" val="2137243767"/>
      </p:ext>
    </p:extLst>
  </p:cSld>
  <p:clrMapOvr>
    <a:masterClrMapping/>
  </p:clrMapOvr>
</p:sld>
</file>

<file path=ppt/theme/theme1.xml><?xml version="1.0" encoding="utf-8"?>
<a:theme xmlns:a="http://schemas.openxmlformats.org/drawingml/2006/main" name="Office Theme">
  <a:themeElements>
    <a:clrScheme name="TU D SoC">
      <a:dk1>
        <a:sysClr val="windowText" lastClr="000000"/>
      </a:dk1>
      <a:lt1>
        <a:srgbClr val="FAFBFD"/>
      </a:lt1>
      <a:dk2>
        <a:srgbClr val="004C6C"/>
      </a:dk2>
      <a:lt2>
        <a:srgbClr val="FAFBFD"/>
      </a:lt2>
      <a:accent1>
        <a:srgbClr val="00A9B7"/>
      </a:accent1>
      <a:accent2>
        <a:srgbClr val="EB5793"/>
      </a:accent2>
      <a:accent3>
        <a:srgbClr val="B60057"/>
      </a:accent3>
      <a:accent4>
        <a:srgbClr val="CFC600"/>
      </a:accent4>
      <a:accent5>
        <a:srgbClr val="F49D6C"/>
      </a:accent5>
      <a:accent6>
        <a:srgbClr val="E94A41"/>
      </a:accent6>
      <a:hlink>
        <a:srgbClr val="6359A6"/>
      </a:hlink>
      <a:folHlink>
        <a:srgbClr val="837EBA"/>
      </a:folHlink>
    </a:clrScheme>
    <a:fontScheme name="Custom 3">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Template.potx" id="{19A76EF7-685B-4DD9-AEC2-DD2E690A5E16}" vid="{F9D02FCD-DE17-4A7B-9E71-714D7E1CC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fe8872b-6cbd-4bc2-a1b1-93bd9d636a9c" xsi:nil="true"/>
    <lcf76f155ced4ddcb4097134ff3c332f xmlns="5fa573f1-0388-4933-b06f-1f1a0fb87c89">
      <Terms xmlns="http://schemas.microsoft.com/office/infopath/2007/PartnerControls"/>
    </lcf76f155ced4ddcb4097134ff3c332f>
    <SharedWithUsers xmlns="7fe8872b-6cbd-4bc2-a1b1-93bd9d636a9c">
      <UserInfo>
        <DisplayName>School of Computer Science-Staff-City Members</DisplayName>
        <AccountId>138</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374BB96A3DE46B150CC6A9F517AE9" ma:contentTypeVersion="16" ma:contentTypeDescription="Create a new document." ma:contentTypeScope="" ma:versionID="58eb6e56134c165672897323c007ba07">
  <xsd:schema xmlns:xsd="http://www.w3.org/2001/XMLSchema" xmlns:xs="http://www.w3.org/2001/XMLSchema" xmlns:p="http://schemas.microsoft.com/office/2006/metadata/properties" xmlns:ns2="5fa573f1-0388-4933-b06f-1f1a0fb87c89" xmlns:ns3="7fe8872b-6cbd-4bc2-a1b1-93bd9d636a9c" targetNamespace="http://schemas.microsoft.com/office/2006/metadata/properties" ma:root="true" ma:fieldsID="1fc4ccf92a7e5d2a6ae2d68f2fa9ab8a" ns2:_="" ns3:_="">
    <xsd:import namespace="5fa573f1-0388-4933-b06f-1f1a0fb87c89"/>
    <xsd:import namespace="7fe8872b-6cbd-4bc2-a1b1-93bd9d636a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573f1-0388-4933-b06f-1f1a0fb87c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b168bf0-f213-4887-af2e-cac682fa240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fe8872b-6cbd-4bc2-a1b1-93bd9d636a9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b5aa41c-e4fb-41a8-90d6-833c8917b781}" ma:internalName="TaxCatchAll" ma:showField="CatchAllData" ma:web="7fe8872b-6cbd-4bc2-a1b1-93bd9d636a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0FDB3D-FF19-4870-A552-A7FC0B3873D1}">
  <ds:schemaRefs>
    <ds:schemaRef ds:uri="5fa573f1-0388-4933-b06f-1f1a0fb87c89"/>
    <ds:schemaRef ds:uri="7fe8872b-6cbd-4bc2-a1b1-93bd9d636a9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A7A6EA-8ED6-49B7-80BA-80AB3E7256ED}">
  <ds:schemaRefs>
    <ds:schemaRef ds:uri="5fa573f1-0388-4933-b06f-1f1a0fb87c89"/>
    <ds:schemaRef ds:uri="7fe8872b-6cbd-4bc2-a1b1-93bd9d636a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260636-9BC8-41CD-BA34-5B1D5FA4CF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12746</TotalTime>
  <Words>5882</Words>
  <Application>Microsoft Office PowerPoint</Application>
  <PresentationFormat>Widescreen</PresentationFormat>
  <Paragraphs>473</Paragraphs>
  <Slides>62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DengXian Light</vt:lpstr>
      <vt:lpstr>Arial</vt:lpstr>
      <vt:lpstr>Calibri</vt:lpstr>
      <vt:lpstr>Consolas</vt:lpstr>
      <vt:lpstr>Helvetica</vt:lpstr>
      <vt:lpstr>Open sans</vt:lpstr>
      <vt:lpstr>Söhne</vt:lpstr>
      <vt:lpstr>Office Theme</vt:lpstr>
      <vt:lpstr>Python Objects</vt:lpstr>
      <vt:lpstr>Objectives</vt:lpstr>
      <vt:lpstr>Review Week is Next Week!</vt:lpstr>
      <vt:lpstr>PowerPoint Presentation</vt:lpstr>
      <vt:lpstr>Lab Questions</vt:lpstr>
      <vt:lpstr>Lab Questions</vt:lpstr>
      <vt:lpstr>Lab Feedback</vt:lpstr>
      <vt:lpstr>Lab Feedback</vt:lpstr>
      <vt:lpstr>Naming of Code Variables</vt:lpstr>
      <vt:lpstr>Naming of Variables</vt:lpstr>
      <vt:lpstr>Why Writing a Good Code Header Is Important:</vt:lpstr>
      <vt:lpstr>Cont’d</vt:lpstr>
      <vt:lpstr>Cont’d</vt:lpstr>
      <vt:lpstr>A Good File Header</vt:lpstr>
      <vt:lpstr>File Headers</vt:lpstr>
      <vt:lpstr>Why Writing Good Inline Code Comments Is Important:</vt:lpstr>
      <vt:lpstr>Cont’d</vt:lpstr>
      <vt:lpstr>Cont’d</vt:lpstr>
      <vt:lpstr>Good Code Comments</vt:lpstr>
      <vt:lpstr>Bad Code Comments</vt:lpstr>
      <vt:lpstr>How to Write a Good Code Comment</vt:lpstr>
      <vt:lpstr>Lab Feedback: Readability</vt:lpstr>
      <vt:lpstr>Lab Feedback: Errors</vt:lpstr>
      <vt:lpstr>Common Pitfalls: Abstract Classes</vt:lpstr>
      <vt:lpstr>Top 3 Reasons for Loosing Lab Marks</vt:lpstr>
      <vt:lpstr>PowerPoint Presentation</vt:lpstr>
      <vt:lpstr>Python is an Object-Oriented Language</vt:lpstr>
      <vt:lpstr>Python Object Lifecycle</vt:lpstr>
      <vt:lpstr>Memory Management in Python Objects</vt:lpstr>
      <vt:lpstr>Example Lifecycle Code</vt:lpstr>
      <vt:lpstr>Mutable and Immutable Objects</vt:lpstr>
      <vt:lpstr>Mutable and Immutable Objects</vt:lpstr>
      <vt:lpstr>Common Immutable Data Types</vt:lpstr>
      <vt:lpstr>Common Mutable Data Types</vt:lpstr>
      <vt:lpstr>In-Place Changes</vt:lpstr>
      <vt:lpstr>Implications of Mutability</vt:lpstr>
      <vt:lpstr>Memory Considerations</vt:lpstr>
      <vt:lpstr>True or False?</vt:lpstr>
      <vt:lpstr>Pass by?</vt:lpstr>
      <vt:lpstr>C Example</vt:lpstr>
      <vt:lpstr>Check Python</vt:lpstr>
      <vt:lpstr>Check no.2 in Python</vt:lpstr>
      <vt:lpstr>Now in Python: Pass-by-object-reference</vt:lpstr>
      <vt:lpstr>True or False?</vt:lpstr>
      <vt:lpstr>PowerPoint Presentation</vt:lpstr>
      <vt:lpstr>Class, Instance and Static</vt:lpstr>
      <vt:lpstr>Class Method</vt:lpstr>
      <vt:lpstr>Design Patterns</vt:lpstr>
      <vt:lpstr>Instance Methods</vt:lpstr>
      <vt:lpstr>Static Methods</vt:lpstr>
      <vt:lpstr>Use Cases</vt:lpstr>
      <vt:lpstr>True or False?</vt:lpstr>
      <vt:lpstr>Built-in Functions in Python</vt:lpstr>
      <vt:lpstr>Most Popular Built-ins in Python</vt:lpstr>
      <vt:lpstr>Most Popular Built-ins Cont’d</vt:lpstr>
      <vt:lpstr>PowerPoint Presentation</vt:lpstr>
      <vt:lpstr>Operator Overloading</vt:lpstr>
      <vt:lpstr>The Magic Methods Behind Operator Overloading</vt:lpstr>
      <vt:lpstr>Example: Overloading the + operator</vt:lpstr>
      <vt:lpstr>Why is this useful?</vt:lpstr>
      <vt:lpstr>Key Takeaways</vt:lpstr>
      <vt:lpstr>Contact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Bianca Schoen Phelan</dc:creator>
  <cp:lastModifiedBy>Sandar Ali</cp:lastModifiedBy>
  <cp:revision>4</cp:revision>
  <dcterms:created xsi:type="dcterms:W3CDTF">2023-10-09T18:48:50Z</dcterms:created>
  <dcterms:modified xsi:type="dcterms:W3CDTF">2024-10-20T13:59:58Z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0x01010060F374BB96A3DE46B150CC6A9F517AE9</vt:lpwstr>
  </property>
  <property fmtid="{D5CDD505-2E9C-101B-9397-08002B2CF9AE}" pid="3" name="MediaServiceImageTags">
    <vt:lpwstr/>
  </property>
</Properties>
</file>