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handoutMasterIdLst>
    <p:handoutMasterId r:id="rId49"/>
  </p:handoutMasterIdLst>
  <p:sldIdLst>
    <p:sldId id="256" r:id="rId5"/>
    <p:sldId id="313" r:id="rId6"/>
    <p:sldId id="314" r:id="rId7"/>
    <p:sldId id="293" r:id="rId8"/>
    <p:sldId id="292" r:id="rId9"/>
    <p:sldId id="315" r:id="rId10"/>
    <p:sldId id="318" r:id="rId11"/>
    <p:sldId id="319" r:id="rId12"/>
    <p:sldId id="320" r:id="rId13"/>
    <p:sldId id="321" r:id="rId14"/>
    <p:sldId id="323" r:id="rId15"/>
    <p:sldId id="361" r:id="rId16"/>
    <p:sldId id="386" r:id="rId17"/>
    <p:sldId id="316" r:id="rId18"/>
    <p:sldId id="317" r:id="rId19"/>
    <p:sldId id="362" r:id="rId20"/>
    <p:sldId id="363" r:id="rId21"/>
    <p:sldId id="365" r:id="rId22"/>
    <p:sldId id="364" r:id="rId23"/>
    <p:sldId id="368" r:id="rId24"/>
    <p:sldId id="366" r:id="rId25"/>
    <p:sldId id="367" r:id="rId26"/>
    <p:sldId id="369" r:id="rId27"/>
    <p:sldId id="371" r:id="rId28"/>
    <p:sldId id="372" r:id="rId29"/>
    <p:sldId id="387" r:id="rId30"/>
    <p:sldId id="370" r:id="rId31"/>
    <p:sldId id="373" r:id="rId32"/>
    <p:sldId id="374" r:id="rId33"/>
    <p:sldId id="375" r:id="rId34"/>
    <p:sldId id="376" r:id="rId35"/>
    <p:sldId id="377" r:id="rId36"/>
    <p:sldId id="378" r:id="rId37"/>
    <p:sldId id="379" r:id="rId38"/>
    <p:sldId id="380" r:id="rId39"/>
    <p:sldId id="388" r:id="rId40"/>
    <p:sldId id="381" r:id="rId41"/>
    <p:sldId id="382" r:id="rId42"/>
    <p:sldId id="383" r:id="rId43"/>
    <p:sldId id="384" r:id="rId44"/>
    <p:sldId id="385" r:id="rId45"/>
    <p:sldId id="322" r:id="rId46"/>
    <p:sldId id="36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BFC"/>
    <a:srgbClr val="00A9B7"/>
    <a:srgbClr val="00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6A86B-5D41-6751-B513-F8C85066AD89}" v="109" dt="2023-10-02T08:06:50.610"/>
    <p1510:client id="{BCCDCCE0-E75F-224B-B066-D626C0807447}" v="19" dt="2023-09-29T14:10:03.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D101-FE02-E795-4EE3-6B3F37B9E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356C3D61-E3D4-89C3-BB4F-A01897E55F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1FD8B-C127-42E1-A677-7DBB302F0765}" type="datetimeFigureOut">
              <a:rPr lang="en-IE" smtClean="0"/>
              <a:t>29/09/2024</a:t>
            </a:fld>
            <a:endParaRPr lang="en-IE"/>
          </a:p>
        </p:txBody>
      </p:sp>
      <p:sp>
        <p:nvSpPr>
          <p:cNvPr id="4" name="Footer Placeholder 3">
            <a:extLst>
              <a:ext uri="{FF2B5EF4-FFF2-40B4-BE49-F238E27FC236}">
                <a16:creationId xmlns:a16="http://schemas.microsoft.com/office/drawing/2014/main" id="{2B8CD473-5FD1-F8B8-7E9F-EB7E9BD19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832D633F-F6F6-60E8-1E0F-503DA71BC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F9A04-B69E-4EE9-9A07-C5FD8C1409B6}" type="slidenum">
              <a:rPr lang="en-IE" smtClean="0"/>
              <a:t>‹#›</a:t>
            </a:fld>
            <a:endParaRPr lang="en-IE"/>
          </a:p>
        </p:txBody>
      </p:sp>
    </p:spTree>
    <p:extLst>
      <p:ext uri="{BB962C8B-B14F-4D97-AF65-F5344CB8AC3E}">
        <p14:creationId xmlns:p14="http://schemas.microsoft.com/office/powerpoint/2010/main" val="84921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0596-B5EC-404C-A3E5-7C34F07C3CB7}" type="datetimeFigureOut">
              <a:rPr lang="en-GB" smtClean="0"/>
              <a:t>29/09/2024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F3FA-EEE6-4008-963E-F78DCEBB9B6C}" type="slidenum">
              <a:rPr lang="en-GB" smtClean="0"/>
              <a:t>‹#›</a:t>
            </a:fld>
            <a:endParaRPr lang="en-GB"/>
          </a:p>
        </p:txBody>
      </p:sp>
    </p:spTree>
    <p:extLst>
      <p:ext uri="{BB962C8B-B14F-4D97-AF65-F5344CB8AC3E}">
        <p14:creationId xmlns:p14="http://schemas.microsoft.com/office/powerpoint/2010/main" val="296933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And 4. check if you have understood the code base that you were given</a:t>
            </a:r>
          </a:p>
          <a:p>
            <a:pPr marL="0" indent="0">
              <a:buNone/>
            </a:pPr>
            <a:r>
              <a:rPr lang="en-GB" dirty="0"/>
              <a:t>2 checks if you have read the instructions to the lab.</a:t>
            </a:r>
          </a:p>
          <a:p>
            <a:pPr marL="0" indent="0">
              <a:buNone/>
            </a:pPr>
            <a:r>
              <a:rPr lang="en-GB" dirty="0"/>
              <a:t>3 checks your general knowledge of programming. This is not specific to Python.</a:t>
            </a:r>
          </a:p>
        </p:txBody>
      </p:sp>
      <p:sp>
        <p:nvSpPr>
          <p:cNvPr id="4" name="Slide Number Placeholder 3"/>
          <p:cNvSpPr>
            <a:spLocks noGrp="1"/>
          </p:cNvSpPr>
          <p:nvPr>
            <p:ph type="sldNum" sz="quarter" idx="5"/>
          </p:nvPr>
        </p:nvSpPr>
        <p:spPr/>
        <p:txBody>
          <a:bodyPr/>
          <a:lstStyle/>
          <a:p>
            <a:fld id="{1371F3FA-EEE6-4008-963E-F78DCEBB9B6C}" type="slidenum">
              <a:rPr lang="en-GB" smtClean="0"/>
              <a:t>5</a:t>
            </a:fld>
            <a:endParaRPr lang="en-GB"/>
          </a:p>
        </p:txBody>
      </p:sp>
    </p:spTree>
    <p:extLst>
      <p:ext uri="{BB962C8B-B14F-4D97-AF65-F5344CB8AC3E}">
        <p14:creationId xmlns:p14="http://schemas.microsoft.com/office/powerpoint/2010/main" val="82497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programming, a "boilerplate method" typically refers to a standard or generic piece of code that is used in many places with little or no alteration. These methods often serve as templates or scaffolding for various tasks and are reused to ensure consistency and to save time when writing code. </a:t>
            </a:r>
            <a:endParaRPr lang="en-US" dirty="0"/>
          </a:p>
          <a:p>
            <a:endParaRPr lang="en-GB" dirty="0"/>
          </a:p>
          <a:p>
            <a:r>
              <a:rPr lang="en-GB" dirty="0"/>
              <a:t>The term "boilerplate" essentially means that the code is generic, repetitive, and often similar across different parts of a program. It's used to save time and maintain consistency. However, excessive boilerplate code can also make the codebase harder to maintain, so it's important to strike a balance between reusing boilerplate code and keeping the codebase clean.</a:t>
            </a:r>
            <a:endParaRPr lang="en-US" dirty="0"/>
          </a:p>
          <a:p>
            <a:endParaRPr lang="en-GB" dirty="0"/>
          </a:p>
          <a:p>
            <a:r>
              <a:rPr lang="en-GB" dirty="0"/>
              <a:t>In OOP, boilerplate methods can include constructors, getters and setters, and other standard methods that are common to many classes.</a:t>
            </a:r>
          </a:p>
        </p:txBody>
      </p:sp>
      <p:sp>
        <p:nvSpPr>
          <p:cNvPr id="4" name="Slide Number Placeholder 3"/>
          <p:cNvSpPr>
            <a:spLocks noGrp="1"/>
          </p:cNvSpPr>
          <p:nvPr>
            <p:ph type="sldNum" sz="quarter" idx="5"/>
          </p:nvPr>
        </p:nvSpPr>
        <p:spPr/>
        <p:txBody>
          <a:bodyPr/>
          <a:lstStyle/>
          <a:p>
            <a:fld id="{1371F3FA-EEE6-4008-963E-F78DCEBB9B6C}" type="slidenum">
              <a:rPr lang="en-GB" smtClean="0"/>
              <a:t>31</a:t>
            </a:fld>
            <a:endParaRPr lang="en-GB"/>
          </a:p>
        </p:txBody>
      </p:sp>
    </p:spTree>
    <p:extLst>
      <p:ext uri="{BB962C8B-B14F-4D97-AF65-F5344CB8AC3E}">
        <p14:creationId xmlns:p14="http://schemas.microsoft.com/office/powerpoint/2010/main" val="250189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rgbClr val="374151"/>
              </a:solidFill>
              <a:latin typeface="Söhne"/>
            </a:endParaRPr>
          </a:p>
        </p:txBody>
      </p:sp>
      <p:sp>
        <p:nvSpPr>
          <p:cNvPr id="4" name="Slide Number Placeholder 3"/>
          <p:cNvSpPr>
            <a:spLocks noGrp="1"/>
          </p:cNvSpPr>
          <p:nvPr>
            <p:ph type="sldNum" sz="quarter" idx="5"/>
          </p:nvPr>
        </p:nvSpPr>
        <p:spPr/>
        <p:txBody>
          <a:bodyPr/>
          <a:lstStyle/>
          <a:p>
            <a:fld id="{1371F3FA-EEE6-4008-963E-F78DCEBB9B6C}" type="slidenum">
              <a:rPr lang="en-GB" smtClean="0"/>
              <a:t>32</a:t>
            </a:fld>
            <a:endParaRPr lang="en-GB"/>
          </a:p>
        </p:txBody>
      </p:sp>
    </p:spTree>
    <p:extLst>
      <p:ext uri="{BB962C8B-B14F-4D97-AF65-F5344CB8AC3E}">
        <p14:creationId xmlns:p14="http://schemas.microsoft.com/office/powerpoint/2010/main" val="308651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17E-4B72-DDFC-3395-0AFCCE2FD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DC926A8-BE5E-DB34-24F4-F8937FEFA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5AE87C-D5AB-C13D-F314-AE2B2F13007F}"/>
              </a:ext>
            </a:extLst>
          </p:cNvPr>
          <p:cNvSpPr>
            <a:spLocks noGrp="1"/>
          </p:cNvSpPr>
          <p:nvPr>
            <p:ph type="dt" sz="half" idx="10"/>
          </p:nvPr>
        </p:nvSpPr>
        <p:spPr/>
        <p:txBody>
          <a:bodyPr/>
          <a:lstStyle/>
          <a:p>
            <a:fld id="{C628F180-48E0-4AA3-9DDB-28D1E815DAD5}" type="datetime1">
              <a:rPr lang="en-GB" smtClean="0"/>
              <a:t>29/09/2024</a:t>
            </a:fld>
            <a:endParaRPr lang="en-GB"/>
          </a:p>
        </p:txBody>
      </p:sp>
      <p:sp>
        <p:nvSpPr>
          <p:cNvPr id="5" name="Footer Placeholder 4">
            <a:extLst>
              <a:ext uri="{FF2B5EF4-FFF2-40B4-BE49-F238E27FC236}">
                <a16:creationId xmlns:a16="http://schemas.microsoft.com/office/drawing/2014/main" id="{4B2E1232-B827-66CE-45E4-0AC0EE014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D97826-01BA-CB0F-0792-6716C480512F}"/>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4522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 colour">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29/09/2024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9731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3F2E4F-D69A-C303-0281-6BB8BC65FA1A}"/>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FE483EC-461E-3DF8-7723-85858B62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D0BA06-04AB-09B5-645C-2091343E9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D91B3F-7C7C-73B9-77CB-A11B1FCF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67F290-2545-0C2B-78A6-D50CE3D009E9}"/>
              </a:ext>
            </a:extLst>
          </p:cNvPr>
          <p:cNvSpPr>
            <a:spLocks noGrp="1"/>
          </p:cNvSpPr>
          <p:nvPr>
            <p:ph type="dt" sz="half" idx="10"/>
          </p:nvPr>
        </p:nvSpPr>
        <p:spPr/>
        <p:txBody>
          <a:bodyPr/>
          <a:lstStyle/>
          <a:p>
            <a:fld id="{B30BCE03-B3A4-4FF4-8428-B21A8B5011F1}" type="datetime1">
              <a:rPr lang="en-GB" smtClean="0"/>
              <a:t>29/09/2024</a:t>
            </a:fld>
            <a:endParaRPr lang="en-GB"/>
          </a:p>
        </p:txBody>
      </p:sp>
      <p:sp>
        <p:nvSpPr>
          <p:cNvPr id="6" name="Footer Placeholder 5">
            <a:extLst>
              <a:ext uri="{FF2B5EF4-FFF2-40B4-BE49-F238E27FC236}">
                <a16:creationId xmlns:a16="http://schemas.microsoft.com/office/drawing/2014/main" id="{770E117D-2169-6E39-149C-5FBECD5E7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3838A-4F66-F529-E239-3AE7FBEDEB56}"/>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4373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395A0-EB10-01E3-39B4-075A8ACEABC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232FAE3E-C2EA-DDE4-4229-9EB50F2F1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131BBD-51CD-4DC2-4A60-8A48EA6C6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683B0D01-09EF-1E92-D338-9CD0EBA94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B20126-F846-16D0-EBDD-34D48607E985}"/>
              </a:ext>
            </a:extLst>
          </p:cNvPr>
          <p:cNvSpPr>
            <a:spLocks noGrp="1"/>
          </p:cNvSpPr>
          <p:nvPr>
            <p:ph type="dt" sz="half" idx="10"/>
          </p:nvPr>
        </p:nvSpPr>
        <p:spPr/>
        <p:txBody>
          <a:bodyPr/>
          <a:lstStyle/>
          <a:p>
            <a:fld id="{0F8FA313-4A38-4EAD-86EB-2D8D5F57D26A}" type="datetime1">
              <a:rPr lang="en-GB" smtClean="0"/>
              <a:t>29/09/2024</a:t>
            </a:fld>
            <a:endParaRPr lang="en-GB"/>
          </a:p>
        </p:txBody>
      </p:sp>
      <p:sp>
        <p:nvSpPr>
          <p:cNvPr id="6" name="Footer Placeholder 5">
            <a:extLst>
              <a:ext uri="{FF2B5EF4-FFF2-40B4-BE49-F238E27FC236}">
                <a16:creationId xmlns:a16="http://schemas.microsoft.com/office/drawing/2014/main" id="{1F34FC57-C801-AEF4-1D0A-E095B6450A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51B0C-275C-33D2-9A96-4D0314E6EEA7}"/>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1061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1A4EC-146B-3381-63D1-52F3C15CB00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4BEF132-B0C4-CEBA-D9BB-A90CC2A65F9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5F3702-713A-C951-9CCF-955488BC64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34A4F3-ECB2-56FC-3055-081257812145}"/>
              </a:ext>
            </a:extLst>
          </p:cNvPr>
          <p:cNvSpPr>
            <a:spLocks noGrp="1"/>
          </p:cNvSpPr>
          <p:nvPr>
            <p:ph type="dt" sz="half" idx="10"/>
          </p:nvPr>
        </p:nvSpPr>
        <p:spPr/>
        <p:txBody>
          <a:bodyPr/>
          <a:lstStyle/>
          <a:p>
            <a:fld id="{1474DD92-0689-46D4-9C2A-552C58686E68}" type="datetime1">
              <a:rPr lang="en-GB" smtClean="0"/>
              <a:t>29/09/2024</a:t>
            </a:fld>
            <a:endParaRPr lang="en-GB"/>
          </a:p>
        </p:txBody>
      </p:sp>
      <p:sp>
        <p:nvSpPr>
          <p:cNvPr id="5" name="Footer Placeholder 4">
            <a:extLst>
              <a:ext uri="{FF2B5EF4-FFF2-40B4-BE49-F238E27FC236}">
                <a16:creationId xmlns:a16="http://schemas.microsoft.com/office/drawing/2014/main" id="{ED1849C6-D413-92F0-6B5F-27BB8AC75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9A6DE-F917-5ECB-80DB-4C5C9924B1F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6651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13BEA-D64A-CDAB-CB01-CACA6AEFB65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Vertical Title 1">
            <a:extLst>
              <a:ext uri="{FF2B5EF4-FFF2-40B4-BE49-F238E27FC236}">
                <a16:creationId xmlns:a16="http://schemas.microsoft.com/office/drawing/2014/main" id="{E2FFD24A-02C7-3C15-C6A2-2FE1816ED4E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07E5EB9-6E42-B9D7-5671-A15D13E201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3BCAA2-15B7-B922-2788-5986E5EEAC91}"/>
              </a:ext>
            </a:extLst>
          </p:cNvPr>
          <p:cNvSpPr>
            <a:spLocks noGrp="1"/>
          </p:cNvSpPr>
          <p:nvPr>
            <p:ph type="dt" sz="half" idx="10"/>
          </p:nvPr>
        </p:nvSpPr>
        <p:spPr/>
        <p:txBody>
          <a:bodyPr/>
          <a:lstStyle/>
          <a:p>
            <a:fld id="{4309FAC4-3DA8-4863-84F7-7F33571AE90B}" type="datetime1">
              <a:rPr lang="en-GB" smtClean="0"/>
              <a:t>29/09/2024</a:t>
            </a:fld>
            <a:endParaRPr lang="en-GB"/>
          </a:p>
        </p:txBody>
      </p:sp>
      <p:sp>
        <p:nvSpPr>
          <p:cNvPr id="5" name="Footer Placeholder 4">
            <a:extLst>
              <a:ext uri="{FF2B5EF4-FFF2-40B4-BE49-F238E27FC236}">
                <a16:creationId xmlns:a16="http://schemas.microsoft.com/office/drawing/2014/main" id="{45AD40C5-A7B5-0CB8-7A77-77280AC6E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A6257-1CC9-8C66-1C48-A645172DCA15}"/>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131842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B575-1CE8-F99E-4FBC-E240BD1CB7A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p>
        </p:txBody>
      </p:sp>
      <p:sp>
        <p:nvSpPr>
          <p:cNvPr id="3" name="Text Placeholder 2">
            <a:extLst>
              <a:ext uri="{FF2B5EF4-FFF2-40B4-BE49-F238E27FC236}">
                <a16:creationId xmlns:a16="http://schemas.microsoft.com/office/drawing/2014/main" id="{6E0EA9B9-75BC-FB13-E6AD-EC1291FB9715}"/>
              </a:ext>
            </a:extLst>
          </p:cNvPr>
          <p:cNvSpPr>
            <a:spLocks noGrp="1"/>
          </p:cNvSpPr>
          <p:nvPr>
            <p:ph type="body"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9986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007DB-BAC0-B5F7-CD3D-D722F4B0FC6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45A55-EFF2-43B6-B7BF-52DAEFC6D4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solidFill>
              </a:defRPr>
            </a:lvl1pPr>
          </a:lstStyle>
          <a:p>
            <a:fld id="{CF8357B3-792D-45C8-A5E3-375CD2FC93EA}" type="datetime1">
              <a:rPr lang="en-GB" smtClean="0"/>
              <a:pPr/>
              <a:t>29/09/2024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39796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04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lvl1pPr>
              <a:defRPr>
                <a:solidFill>
                  <a:schemeClr val="bg1"/>
                </a:solidFill>
              </a:defRPr>
            </a:lvl1pPr>
          </a:lstStyle>
          <a:p>
            <a:r>
              <a:rPr lang="en-GB"/>
              <a:t>Click to edit Master title style</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lumMod val="65000"/>
                  </a:schemeClr>
                </a:solidFill>
              </a:defRPr>
            </a:lvl1pPr>
          </a:lstStyle>
          <a:p>
            <a:fld id="{CF8357B3-792D-45C8-A5E3-375CD2FC93EA}" type="datetime1">
              <a:rPr lang="en-GB" smtClean="0"/>
              <a:pPr/>
              <a:t>29/09/2024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pic>
        <p:nvPicPr>
          <p:cNvPr id="8" name="Graphic 7" descr="The following is a quote: ">
            <a:extLst>
              <a:ext uri="{FF2B5EF4-FFF2-40B4-BE49-F238E27FC236}">
                <a16:creationId xmlns:a16="http://schemas.microsoft.com/office/drawing/2014/main" id="{BBC1D34B-9075-8D03-3A5C-E7D33712D62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726" y="1825625"/>
            <a:ext cx="2084363" cy="2084363"/>
          </a:xfrm>
          <a:prstGeom prst="rect">
            <a:avLst/>
          </a:prstGeom>
        </p:spPr>
      </p:pic>
      <p:sp>
        <p:nvSpPr>
          <p:cNvPr id="10" name="Text Placeholder 9">
            <a:extLst>
              <a:ext uri="{FF2B5EF4-FFF2-40B4-BE49-F238E27FC236}">
                <a16:creationId xmlns:a16="http://schemas.microsoft.com/office/drawing/2014/main" id="{71D05262-A873-B471-8864-15D00174DECC}"/>
              </a:ext>
            </a:extLst>
          </p:cNvPr>
          <p:cNvSpPr>
            <a:spLocks noGrp="1"/>
          </p:cNvSpPr>
          <p:nvPr>
            <p:ph type="body" sz="quarter" idx="13"/>
          </p:nvPr>
        </p:nvSpPr>
        <p:spPr>
          <a:xfrm>
            <a:off x="2743200" y="2147888"/>
            <a:ext cx="8610600" cy="37957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245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1709738"/>
            <a:ext cx="10515600" cy="2852737"/>
          </a:xfrm>
        </p:spPr>
        <p:txBody>
          <a:bodyPr anchor="b"/>
          <a:lstStyle>
            <a:lvl1pPr>
              <a:defRPr sz="6000">
                <a:solidFill>
                  <a:schemeClr val="accent3"/>
                </a:solidFill>
              </a:defRPr>
            </a:lvl1pPr>
          </a:lstStyle>
          <a:p>
            <a:r>
              <a:rPr lang="en-GB"/>
              <a:t>Click to edit Master title style</a:t>
            </a:r>
          </a:p>
        </p:txBody>
      </p:sp>
      <p:sp>
        <p:nvSpPr>
          <p:cNvPr id="3" name="Text Placeholder 2">
            <a:extLst>
              <a:ext uri="{FF2B5EF4-FFF2-40B4-BE49-F238E27FC236}">
                <a16:creationId xmlns:a16="http://schemas.microsoft.com/office/drawing/2014/main" id="{43DD4156-1D08-F755-3CB7-F04B4CB23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lvl1pPr>
              <a:defRPr>
                <a:solidFill>
                  <a:schemeClr val="bg1">
                    <a:lumMod val="65000"/>
                  </a:schemeClr>
                </a:solidFill>
              </a:defRPr>
            </a:lvl1pPr>
          </a:lstStyle>
          <a:p>
            <a:fld id="{53F90AE9-7E54-4C99-8887-D88AF3524E1B}" type="datetime1">
              <a:rPr lang="en-GB" smtClean="0"/>
              <a:pPr/>
              <a:t>29/09/2024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5327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4816548"/>
            <a:ext cx="10515600" cy="1223851"/>
          </a:xfrm>
        </p:spPr>
        <p:txBody>
          <a:bodyPr anchor="b">
            <a:normAutofit/>
          </a:bodyPr>
          <a:lstStyle>
            <a:lvl1pPr algn="ctr">
              <a:defRPr sz="5400">
                <a:solidFill>
                  <a:schemeClr val="accent3"/>
                </a:solidFill>
              </a:defRPr>
            </a:lvl1pPr>
          </a:lstStyle>
          <a:p>
            <a:r>
              <a:rPr lang="en-GB"/>
              <a:t>Click to edit Master title style</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p>
            <a:fld id="{53F90AE9-7E54-4C99-8887-D88AF3524E1B}" type="datetime1">
              <a:rPr lang="en-GB" smtClean="0"/>
              <a:t>29/09/2024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p>
            <a:fld id="{1AE971F0-0CD2-4C47-8087-EBCE9716EA84}" type="slidenum">
              <a:rPr lang="en-GB" smtClean="0"/>
              <a:t>‹#›</a:t>
            </a:fld>
            <a:endParaRPr lang="en-GB"/>
          </a:p>
        </p:txBody>
      </p:sp>
      <p:sp>
        <p:nvSpPr>
          <p:cNvPr id="8" name="Content Placeholder 7">
            <a:extLst>
              <a:ext uri="{FF2B5EF4-FFF2-40B4-BE49-F238E27FC236}">
                <a16:creationId xmlns:a16="http://schemas.microsoft.com/office/drawing/2014/main" id="{459A2BA5-1AB5-DB59-3C54-16713B4E4270}"/>
              </a:ext>
            </a:extLst>
          </p:cNvPr>
          <p:cNvSpPr>
            <a:spLocks noGrp="1"/>
          </p:cNvSpPr>
          <p:nvPr>
            <p:ph sz="quarter" idx="13"/>
          </p:nvPr>
        </p:nvSpPr>
        <p:spPr>
          <a:xfrm>
            <a:off x="2754313" y="712788"/>
            <a:ext cx="6794500" cy="410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40681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BE543-0448-3A4C-5F33-EAD956CEEC4F}"/>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109FF7AA-B49C-D561-FA47-CB24D2FBF6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61E7E-A789-0692-DCFA-73EB3A13A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C5CDC2F-840C-693F-493D-EB4B70B829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413D37-E198-0C87-31DE-C825CE017A07}"/>
              </a:ext>
            </a:extLst>
          </p:cNvPr>
          <p:cNvSpPr>
            <a:spLocks noGrp="1"/>
          </p:cNvSpPr>
          <p:nvPr>
            <p:ph type="dt" sz="half" idx="10"/>
          </p:nvPr>
        </p:nvSpPr>
        <p:spPr/>
        <p:txBody>
          <a:bodyPr/>
          <a:lstStyle/>
          <a:p>
            <a:fld id="{D764A6A6-A921-4A2A-98B6-101BBB6E441B}" type="datetime1">
              <a:rPr lang="en-GB" smtClean="0"/>
              <a:t>29/09/2024</a:t>
            </a:fld>
            <a:endParaRPr lang="en-GB"/>
          </a:p>
        </p:txBody>
      </p:sp>
      <p:sp>
        <p:nvSpPr>
          <p:cNvPr id="6" name="Footer Placeholder 5">
            <a:extLst>
              <a:ext uri="{FF2B5EF4-FFF2-40B4-BE49-F238E27FC236}">
                <a16:creationId xmlns:a16="http://schemas.microsoft.com/office/drawing/2014/main" id="{EF355D9D-23CD-C2B7-2CB9-63A7B666AA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84A3F-2DEF-A695-73CD-C8A79EDD75B4}"/>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9671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57A7C-8356-9C4D-0FD4-A2809BBA22A6}"/>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8C23E5D6-F819-DF80-8C6A-FE0FD23685E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0634751-4015-7A9E-A494-E4825F6D8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D0E5A5-4B18-9989-88ED-D6B31265D2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7685D65-C667-2456-E06F-F0E68B2E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44F890-33E6-BD4B-978A-E4B20968B8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E26AA7C-81D8-7C95-3E01-76956024FF9F}"/>
              </a:ext>
            </a:extLst>
          </p:cNvPr>
          <p:cNvSpPr>
            <a:spLocks noGrp="1"/>
          </p:cNvSpPr>
          <p:nvPr>
            <p:ph type="dt" sz="half" idx="10"/>
          </p:nvPr>
        </p:nvSpPr>
        <p:spPr/>
        <p:txBody>
          <a:bodyPr/>
          <a:lstStyle/>
          <a:p>
            <a:fld id="{B86ED810-C173-4B0E-912A-A0CE5E563277}" type="datetime1">
              <a:rPr lang="en-GB" smtClean="0"/>
              <a:t>29/09/2024</a:t>
            </a:fld>
            <a:endParaRPr lang="en-GB"/>
          </a:p>
        </p:txBody>
      </p:sp>
      <p:sp>
        <p:nvSpPr>
          <p:cNvPr id="8" name="Footer Placeholder 7">
            <a:extLst>
              <a:ext uri="{FF2B5EF4-FFF2-40B4-BE49-F238E27FC236}">
                <a16:creationId xmlns:a16="http://schemas.microsoft.com/office/drawing/2014/main" id="{137830B1-02EA-A7DB-8FCF-32C06C3E0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80A6F-5EBE-2DCC-8CCB-9F05EA6645C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7511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C00E1A-F73B-4343-8C36-A161A0EDF3C9}"/>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7DCD2DC0-0D4F-4B0E-7C43-38073564822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1278B6D-6F61-EF5E-B5CC-F72AA2353D1E}"/>
              </a:ext>
            </a:extLst>
          </p:cNvPr>
          <p:cNvSpPr>
            <a:spLocks noGrp="1"/>
          </p:cNvSpPr>
          <p:nvPr>
            <p:ph type="dt" sz="half" idx="10"/>
          </p:nvPr>
        </p:nvSpPr>
        <p:spPr/>
        <p:txBody>
          <a:bodyPr/>
          <a:lstStyle/>
          <a:p>
            <a:fld id="{ECC13B55-8FCA-4DA4-AC78-B3100A5B2594}" type="datetime1">
              <a:rPr lang="en-GB" smtClean="0"/>
              <a:t>29/09/2024</a:t>
            </a:fld>
            <a:endParaRPr lang="en-GB"/>
          </a:p>
        </p:txBody>
      </p:sp>
      <p:sp>
        <p:nvSpPr>
          <p:cNvPr id="4" name="Footer Placeholder 3">
            <a:extLst>
              <a:ext uri="{FF2B5EF4-FFF2-40B4-BE49-F238E27FC236}">
                <a16:creationId xmlns:a16="http://schemas.microsoft.com/office/drawing/2014/main" id="{527A9D98-33BD-A8E4-155E-07D8B622BE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4C4ED-AE87-B167-6C8F-8D62A01C4EB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6848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29/09/2024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5082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0A642-ABE6-FE0E-2BD1-AB0BC48CE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9047573-978D-7FA9-0D26-40779E976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6631032-3BBA-DDD8-39F1-68FB671B8D3D}"/>
              </a:ext>
            </a:extLst>
          </p:cNvPr>
          <p:cNvSpPr>
            <a:spLocks noGrp="1"/>
          </p:cNvSpPr>
          <p:nvPr>
            <p:ph type="dt" sz="half" idx="2"/>
          </p:nvPr>
        </p:nvSpPr>
        <p:spPr>
          <a:xfrm>
            <a:off x="838200" y="6388249"/>
            <a:ext cx="2743200" cy="365125"/>
          </a:xfrm>
          <a:prstGeom prst="rect">
            <a:avLst/>
          </a:prstGeom>
        </p:spPr>
        <p:txBody>
          <a:bodyPr vert="horz" lIns="91440" tIns="45720" rIns="91440" bIns="45720" rtlCol="0" anchor="ctr"/>
          <a:lstStyle>
            <a:lvl1pPr algn="l">
              <a:defRPr sz="1200">
                <a:solidFill>
                  <a:schemeClr val="bg1"/>
                </a:solidFill>
              </a:defRPr>
            </a:lvl1pPr>
          </a:lstStyle>
          <a:p>
            <a:fld id="{A02127B0-3699-4D16-99C4-CE122436B0DA}" type="datetime1">
              <a:rPr lang="en-GB" smtClean="0"/>
              <a:pPr/>
              <a:t>29/09/2024</a:t>
            </a:fld>
            <a:endParaRPr lang="en-GB"/>
          </a:p>
        </p:txBody>
      </p:sp>
      <p:sp>
        <p:nvSpPr>
          <p:cNvPr id="5" name="Footer Placeholder 4">
            <a:extLst>
              <a:ext uri="{FF2B5EF4-FFF2-40B4-BE49-F238E27FC236}">
                <a16:creationId xmlns:a16="http://schemas.microsoft.com/office/drawing/2014/main" id="{B8C0B08B-CD62-82DF-7BC9-CCDE7E5B639E}"/>
              </a:ext>
            </a:extLst>
          </p:cNvPr>
          <p:cNvSpPr>
            <a:spLocks noGrp="1"/>
          </p:cNvSpPr>
          <p:nvPr>
            <p:ph type="ftr" sz="quarter" idx="3"/>
          </p:nvPr>
        </p:nvSpPr>
        <p:spPr>
          <a:xfrm>
            <a:off x="4038600" y="6388249"/>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2D453A8-267C-532B-1CCE-A59D105FDAE1}"/>
              </a:ext>
            </a:extLst>
          </p:cNvPr>
          <p:cNvSpPr>
            <a:spLocks noGrp="1"/>
          </p:cNvSpPr>
          <p:nvPr>
            <p:ph type="sldNum" sz="quarter" idx="4"/>
          </p:nvPr>
        </p:nvSpPr>
        <p:spPr>
          <a:xfrm>
            <a:off x="8610600" y="6388249"/>
            <a:ext cx="2743200" cy="365125"/>
          </a:xfrm>
          <a:prstGeom prst="rect">
            <a:avLst/>
          </a:prstGeom>
        </p:spPr>
        <p:txBody>
          <a:bodyPr vert="horz" lIns="91440" tIns="45720" rIns="91440" bIns="45720" rtlCol="0" anchor="ctr"/>
          <a:lstStyle>
            <a:lvl1pPr algn="r">
              <a:defRPr sz="1600" b="1">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200671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 id="2147483663" r:id="rId15"/>
  </p:sldLayoutIdLst>
  <p:hf hdr="0" ftr="0" dt="0"/>
  <p:txStyles>
    <p:titleStyle>
      <a:lvl1pPr algn="l" defTabSz="914400" rtl="0" eaLnBrk="1" latinLnBrk="0" hangingPunct="1">
        <a:lnSpc>
          <a:spcPct val="90000"/>
        </a:lnSpc>
        <a:spcBef>
          <a:spcPct val="0"/>
        </a:spcBef>
        <a:buNone/>
        <a:defRPr sz="4400" b="1" kern="1200">
          <a:solidFill>
            <a:srgbClr val="004C6C"/>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unicode.org/emoji/charts/emoji-list.html" TargetMode="External"/><Relationship Id="rId2" Type="http://schemas.openxmlformats.org/officeDocument/2006/relationships/hyperlink" Target="https://www.jetbrains.com/help/pycharm/stepping-through-the-program.html#step-ov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mailto:school.cs@tudublin.ie" TargetMode="External"/><Relationship Id="rId2" Type="http://schemas.openxmlformats.org/officeDocument/2006/relationships/hyperlink" Target="mailto:SunderAli.Khowaja@tudublin.i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a:ln>
                  <a:noFill/>
                </a:ln>
                <a:solidFill>
                  <a:schemeClr val="bg1"/>
                </a:solidFill>
                <a:effectLst/>
                <a:uLnTx/>
                <a:uFillTx/>
                <a:latin typeface="Helvetica" panose="020B0604020202020204" pitchFamily="34" charset="0"/>
                <a:ea typeface="Open sans"/>
                <a:cs typeface="Helvetica" panose="020B0604020202020204" pitchFamily="34" charset="0"/>
              </a:rPr>
              <a:t>Encapsulation</a:t>
            </a:r>
            <a:endParaRPr kumimoji="0" lang="en-IE" sz="4000" b="1" i="0" u="none" strike="noStrike" kern="1200" cap="none" spc="0" normalizeH="0" baseline="0" noProof="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8093113" cy="492443"/>
          </a:xfrm>
          <a:prstGeom prst="rect">
            <a:avLst/>
          </a:prstGeom>
          <a:noFill/>
        </p:spPr>
        <p:txBody>
          <a:bodyPr wrap="none" lIns="91440" tIns="45720" rIns="91440" bIns="45720" rtlCol="0" anchor="t">
            <a:spAutoFit/>
          </a:bodyPr>
          <a:lstStyle/>
          <a:p>
            <a:r>
              <a:rPr lang="en-US" sz="2600" dirty="0">
                <a:solidFill>
                  <a:schemeClr val="bg1"/>
                </a:solidFill>
                <a:latin typeface="Open sans"/>
                <a:cs typeface="Open sans"/>
              </a:rPr>
              <a:t>S1-2024-25, Object-Oriented Programming, Week 3</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B264-BBA1-AFC4-0D97-1638284C0FCB}"/>
              </a:ext>
            </a:extLst>
          </p:cNvPr>
          <p:cNvSpPr>
            <a:spLocks noGrp="1"/>
          </p:cNvSpPr>
          <p:nvPr>
            <p:ph type="title"/>
          </p:nvPr>
        </p:nvSpPr>
        <p:spPr/>
        <p:txBody>
          <a:bodyPr/>
          <a:lstStyle/>
          <a:p>
            <a:r>
              <a:rPr lang="en-GB"/>
              <a:t>Step Through your Code</a:t>
            </a:r>
          </a:p>
        </p:txBody>
      </p:sp>
      <p:sp>
        <p:nvSpPr>
          <p:cNvPr id="4" name="Content Placeholder 3">
            <a:extLst>
              <a:ext uri="{FF2B5EF4-FFF2-40B4-BE49-F238E27FC236}">
                <a16:creationId xmlns:a16="http://schemas.microsoft.com/office/drawing/2014/main" id="{A4FC703C-AFC1-621D-ECA9-B2040BC9BD54}"/>
              </a:ext>
            </a:extLst>
          </p:cNvPr>
          <p:cNvSpPr>
            <a:spLocks noGrp="1"/>
          </p:cNvSpPr>
          <p:nvPr>
            <p:ph sz="half" idx="2"/>
          </p:nvPr>
        </p:nvSpPr>
        <p:spPr/>
        <p:txBody>
          <a:bodyPr>
            <a:normAutofit fontScale="77500" lnSpcReduction="20000"/>
          </a:bodyPr>
          <a:lstStyle/>
          <a:p>
            <a:r>
              <a:rPr lang="en-GB"/>
              <a:t>Step over: </a:t>
            </a:r>
            <a:r>
              <a:rPr lang="en-GB" b="0" i="0">
                <a:solidFill>
                  <a:srgbClr val="19191C"/>
                </a:solidFill>
                <a:effectLst/>
              </a:rPr>
              <a:t>Steps over the current line of code and takes you to the next line even if the highlighted line has method calls in it.</a:t>
            </a:r>
            <a:r>
              <a:rPr lang="en-GB"/>
              <a:t> Probably most common choice.</a:t>
            </a:r>
          </a:p>
          <a:p>
            <a:r>
              <a:rPr lang="en-GB"/>
              <a:t>Step into my code: 2</a:t>
            </a:r>
            <a:r>
              <a:rPr lang="en-GB" baseline="30000"/>
              <a:t>nd</a:t>
            </a:r>
            <a:r>
              <a:rPr lang="en-GB"/>
              <a:t> most common choice. </a:t>
            </a:r>
          </a:p>
          <a:p>
            <a:r>
              <a:rPr lang="en-GB"/>
              <a:t>Many others. Start with 1-2 and get to know them well before moving on.</a:t>
            </a:r>
          </a:p>
        </p:txBody>
      </p:sp>
      <p:sp>
        <p:nvSpPr>
          <p:cNvPr id="5" name="Slide Number Placeholder 4">
            <a:extLst>
              <a:ext uri="{FF2B5EF4-FFF2-40B4-BE49-F238E27FC236}">
                <a16:creationId xmlns:a16="http://schemas.microsoft.com/office/drawing/2014/main" id="{BB698332-C5E5-DB14-CFE1-812C89AACC89}"/>
              </a:ext>
            </a:extLst>
          </p:cNvPr>
          <p:cNvSpPr>
            <a:spLocks noGrp="1"/>
          </p:cNvSpPr>
          <p:nvPr>
            <p:ph type="sldNum" sz="quarter" idx="12"/>
          </p:nvPr>
        </p:nvSpPr>
        <p:spPr/>
        <p:txBody>
          <a:bodyPr/>
          <a:lstStyle/>
          <a:p>
            <a:fld id="{1AE971F0-0CD2-4C47-8087-EBCE9716EA84}" type="slidenum">
              <a:rPr lang="en-GB" smtClean="0"/>
              <a:t>10</a:t>
            </a:fld>
            <a:endParaRPr lang="en-GB"/>
          </a:p>
        </p:txBody>
      </p:sp>
      <p:pic>
        <p:nvPicPr>
          <p:cNvPr id="11" name="Content Placeholder 10" descr="Screenshot of the debug window. We see the buttons for controlling the stepping through the code.">
            <a:extLst>
              <a:ext uri="{FF2B5EF4-FFF2-40B4-BE49-F238E27FC236}">
                <a16:creationId xmlns:a16="http://schemas.microsoft.com/office/drawing/2014/main" id="{C44137A4-DC00-7B26-B9A5-59687680DC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924647"/>
            <a:ext cx="5181600" cy="2153293"/>
          </a:xfrm>
          <a:ln>
            <a:solidFill>
              <a:schemeClr val="accent1"/>
            </a:solidFill>
          </a:ln>
        </p:spPr>
      </p:pic>
      <p:sp>
        <p:nvSpPr>
          <p:cNvPr id="12" name="TextBox 11">
            <a:extLst>
              <a:ext uri="{FF2B5EF4-FFF2-40B4-BE49-F238E27FC236}">
                <a16:creationId xmlns:a16="http://schemas.microsoft.com/office/drawing/2014/main" id="{9D20F7D0-7242-E229-D7AB-6843AC9F6474}"/>
              </a:ext>
            </a:extLst>
          </p:cNvPr>
          <p:cNvSpPr txBox="1"/>
          <p:nvPr/>
        </p:nvSpPr>
        <p:spPr>
          <a:xfrm>
            <a:off x="1948070" y="5473148"/>
            <a:ext cx="1086678" cy="369332"/>
          </a:xfrm>
          <a:prstGeom prst="rect">
            <a:avLst/>
          </a:prstGeom>
          <a:noFill/>
        </p:spPr>
        <p:txBody>
          <a:bodyPr wrap="square" rtlCol="0">
            <a:spAutoFit/>
          </a:bodyPr>
          <a:lstStyle/>
          <a:p>
            <a:r>
              <a:rPr lang="en-GB"/>
              <a:t>[1]</a:t>
            </a:r>
          </a:p>
        </p:txBody>
      </p:sp>
      <p:sp>
        <p:nvSpPr>
          <p:cNvPr id="13" name="Rounded Rectangle 12">
            <a:extLst>
              <a:ext uri="{FF2B5EF4-FFF2-40B4-BE49-F238E27FC236}">
                <a16:creationId xmlns:a16="http://schemas.microsoft.com/office/drawing/2014/main" id="{F7366E7D-AFED-C7D3-6749-4AC5E0AF325D}"/>
              </a:ext>
            </a:extLst>
          </p:cNvPr>
          <p:cNvSpPr/>
          <p:nvPr/>
        </p:nvSpPr>
        <p:spPr>
          <a:xfrm>
            <a:off x="2213113" y="2924647"/>
            <a:ext cx="1868557" cy="640188"/>
          </a:xfrm>
          <a:prstGeom prst="roundRect">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346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8FF0-DB19-0989-A343-E6E0C2FD54A2}"/>
              </a:ext>
            </a:extLst>
          </p:cNvPr>
          <p:cNvSpPr>
            <a:spLocks noGrp="1"/>
          </p:cNvSpPr>
          <p:nvPr>
            <p:ph type="title"/>
          </p:nvPr>
        </p:nvSpPr>
        <p:spPr/>
        <p:txBody>
          <a:bodyPr/>
          <a:lstStyle/>
          <a:p>
            <a:r>
              <a:rPr lang="en-GB"/>
              <a:t>Common Debugging Scenarios</a:t>
            </a:r>
          </a:p>
        </p:txBody>
      </p:sp>
      <p:sp>
        <p:nvSpPr>
          <p:cNvPr id="6" name="Content Placeholder 5">
            <a:extLst>
              <a:ext uri="{FF2B5EF4-FFF2-40B4-BE49-F238E27FC236}">
                <a16:creationId xmlns:a16="http://schemas.microsoft.com/office/drawing/2014/main" id="{8F6F45E6-26D3-467A-366D-D5FB7B5AAA86}"/>
              </a:ext>
            </a:extLst>
          </p:cNvPr>
          <p:cNvSpPr>
            <a:spLocks noGrp="1"/>
          </p:cNvSpPr>
          <p:nvPr>
            <p:ph sz="half" idx="1"/>
          </p:nvPr>
        </p:nvSpPr>
        <p:spPr/>
        <p:txBody>
          <a:bodyPr>
            <a:normAutofit fontScale="62500" lnSpcReduction="20000"/>
          </a:bodyPr>
          <a:lstStyle/>
          <a:p>
            <a:pPr marR="0" lvl="0" rtl="0"/>
            <a:r>
              <a:rPr lang="en-GB" altLang="zh-CN" b="1" i="0" u="none" strike="noStrike" baseline="0">
                <a:solidFill>
                  <a:srgbClr val="000000"/>
                </a:solidFill>
                <a:latin typeface="+mn-ea"/>
              </a:rPr>
              <a:t>Debugging Logic Errors:</a:t>
            </a:r>
          </a:p>
          <a:p>
            <a:pPr marR="0" lvl="1" rtl="0"/>
            <a:r>
              <a:rPr lang="en-GB" altLang="zh-CN" b="0" i="0" u="none" strike="noStrike" baseline="0">
                <a:solidFill>
                  <a:srgbClr val="000000"/>
                </a:solidFill>
                <a:latin typeface="+mn-ea"/>
              </a:rPr>
              <a:t>Identifying and correcting logical errors in the code.</a:t>
            </a:r>
          </a:p>
          <a:p>
            <a:pPr marR="0" lvl="1" rtl="0"/>
            <a:r>
              <a:rPr lang="en-GB" altLang="zh-CN" b="0" i="0" u="none" strike="noStrike" baseline="0">
                <a:solidFill>
                  <a:srgbClr val="000000"/>
                </a:solidFill>
                <a:latin typeface="+mn-ea"/>
              </a:rPr>
              <a:t>Understanding when the program doesn't produce the expected results.</a:t>
            </a:r>
          </a:p>
          <a:p>
            <a:pPr marR="0" lvl="0" rtl="0"/>
            <a:r>
              <a:rPr lang="en-GB" altLang="zh-CN" b="1" i="0" u="none" strike="noStrike" baseline="0">
                <a:solidFill>
                  <a:srgbClr val="000000"/>
                </a:solidFill>
                <a:latin typeface="+mn-ea"/>
              </a:rPr>
              <a:t>Inspecting Variables:</a:t>
            </a:r>
          </a:p>
          <a:p>
            <a:pPr marR="0" lvl="1" rtl="0"/>
            <a:r>
              <a:rPr lang="en-GB" altLang="zh-CN" b="0" i="0" u="none" strike="noStrike" baseline="0">
                <a:solidFill>
                  <a:srgbClr val="000000"/>
                </a:solidFill>
                <a:latin typeface="+mn-ea"/>
              </a:rPr>
              <a:t>Examining the values of variables at specific points in the program.</a:t>
            </a:r>
          </a:p>
          <a:p>
            <a:pPr marR="0" lvl="1" rtl="0"/>
            <a:r>
              <a:rPr lang="en-GB" altLang="zh-CN" b="0" i="0" u="none" strike="noStrike" baseline="0">
                <a:solidFill>
                  <a:srgbClr val="000000"/>
                </a:solidFill>
                <a:latin typeface="+mn-ea"/>
              </a:rPr>
              <a:t>Understanding how data changes during execution.</a:t>
            </a:r>
          </a:p>
        </p:txBody>
      </p:sp>
      <p:sp>
        <p:nvSpPr>
          <p:cNvPr id="7" name="Content Placeholder 6">
            <a:extLst>
              <a:ext uri="{FF2B5EF4-FFF2-40B4-BE49-F238E27FC236}">
                <a16:creationId xmlns:a16="http://schemas.microsoft.com/office/drawing/2014/main" id="{43F86E28-94E2-7A62-C4A0-A45D389C3A9C}"/>
              </a:ext>
            </a:extLst>
          </p:cNvPr>
          <p:cNvSpPr>
            <a:spLocks noGrp="1"/>
          </p:cNvSpPr>
          <p:nvPr>
            <p:ph sz="half" idx="2"/>
          </p:nvPr>
        </p:nvSpPr>
        <p:spPr/>
        <p:txBody>
          <a:bodyPr>
            <a:normAutofit fontScale="62500" lnSpcReduction="20000"/>
          </a:bodyPr>
          <a:lstStyle/>
          <a:p>
            <a:pPr marR="0" lvl="0" rtl="0"/>
            <a:r>
              <a:rPr lang="en-GB" altLang="zh-CN" b="1" i="0" u="none" strike="noStrike" baseline="0">
                <a:solidFill>
                  <a:srgbClr val="000000"/>
                </a:solidFill>
                <a:latin typeface="+mn-ea"/>
              </a:rPr>
              <a:t>Handling Exceptions:</a:t>
            </a:r>
          </a:p>
          <a:p>
            <a:pPr marR="0" lvl="1" rtl="0"/>
            <a:r>
              <a:rPr lang="en-GB" altLang="zh-CN" b="0" i="0" u="none" strike="noStrike" baseline="0">
                <a:solidFill>
                  <a:srgbClr val="000000"/>
                </a:solidFill>
                <a:latin typeface="+mn-ea"/>
              </a:rPr>
              <a:t>Identifying exceptions and their causes.</a:t>
            </a:r>
          </a:p>
          <a:p>
            <a:pPr marR="0" lvl="1" rtl="0"/>
            <a:r>
              <a:rPr lang="en-GB" altLang="zh-CN" b="0" i="0" u="none" strike="noStrike" baseline="0">
                <a:solidFill>
                  <a:srgbClr val="000000"/>
                </a:solidFill>
                <a:latin typeface="+mn-ea"/>
              </a:rPr>
              <a:t>Troubleshooting exceptions to improve code stability.</a:t>
            </a:r>
          </a:p>
          <a:p>
            <a:pPr marR="0" lvl="0" rtl="0"/>
            <a:r>
              <a:rPr lang="en-GB" altLang="zh-CN" b="1" i="0" u="none" strike="noStrike" baseline="0">
                <a:solidFill>
                  <a:srgbClr val="000000"/>
                </a:solidFill>
                <a:latin typeface="+mn-ea"/>
              </a:rPr>
              <a:t>Investigating Performance Issues:</a:t>
            </a:r>
          </a:p>
          <a:p>
            <a:pPr marR="0" lvl="1" rtl="0"/>
            <a:r>
              <a:rPr lang="en-GB" altLang="zh-CN" b="0" i="0" u="none" strike="noStrike" baseline="0">
                <a:solidFill>
                  <a:srgbClr val="000000"/>
                </a:solidFill>
                <a:latin typeface="+mn-ea"/>
              </a:rPr>
              <a:t>Profiling and analysing code for performance bottlenecks.</a:t>
            </a:r>
          </a:p>
          <a:p>
            <a:pPr marR="0" lvl="1" rtl="0"/>
            <a:r>
              <a:rPr lang="en-GB" altLang="zh-CN" b="0" i="0" u="none" strike="noStrike" baseline="0">
                <a:solidFill>
                  <a:srgbClr val="000000"/>
                </a:solidFill>
                <a:latin typeface="+mn-ea"/>
              </a:rPr>
              <a:t>Finding and optimizing resource-intensive sections of the code.</a:t>
            </a:r>
          </a:p>
        </p:txBody>
      </p:sp>
      <p:sp>
        <p:nvSpPr>
          <p:cNvPr id="5" name="Slide Number Placeholder 4">
            <a:extLst>
              <a:ext uri="{FF2B5EF4-FFF2-40B4-BE49-F238E27FC236}">
                <a16:creationId xmlns:a16="http://schemas.microsoft.com/office/drawing/2014/main" id="{65616C28-EF41-BF70-E97D-91DFC5EF2D89}"/>
              </a:ext>
            </a:extLst>
          </p:cNvPr>
          <p:cNvSpPr>
            <a:spLocks noGrp="1"/>
          </p:cNvSpPr>
          <p:nvPr>
            <p:ph type="sldNum" sz="quarter" idx="12"/>
          </p:nvPr>
        </p:nvSpPr>
        <p:spPr/>
        <p:txBody>
          <a:bodyPr/>
          <a:lstStyle/>
          <a:p>
            <a:fld id="{1AE971F0-0CD2-4C47-8087-EBCE9716EA84}" type="slidenum">
              <a:rPr lang="en-GB" smtClean="0"/>
              <a:t>11</a:t>
            </a:fld>
            <a:endParaRPr lang="en-GB"/>
          </a:p>
        </p:txBody>
      </p:sp>
      <p:cxnSp>
        <p:nvCxnSpPr>
          <p:cNvPr id="9" name="Straight Connector 8">
            <a:extLst>
              <a:ext uri="{FF2B5EF4-FFF2-40B4-BE49-F238E27FC236}">
                <a16:creationId xmlns:a16="http://schemas.microsoft.com/office/drawing/2014/main" id="{363D22CE-421A-FDCB-2F81-2E824CD056DB}"/>
              </a:ext>
            </a:extLst>
          </p:cNvPr>
          <p:cNvCxnSpPr/>
          <p:nvPr/>
        </p:nvCxnSpPr>
        <p:spPr>
          <a:xfrm>
            <a:off x="6019800" y="1825625"/>
            <a:ext cx="0" cy="3872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35B9-980B-EE6F-0E74-36E271C3B5A2}"/>
              </a:ext>
            </a:extLst>
          </p:cNvPr>
          <p:cNvSpPr>
            <a:spLocks noGrp="1"/>
          </p:cNvSpPr>
          <p:nvPr>
            <p:ph type="title"/>
          </p:nvPr>
        </p:nvSpPr>
        <p:spPr/>
        <p:txBody>
          <a:bodyPr/>
          <a:lstStyle/>
          <a:p>
            <a:r>
              <a:rPr lang="en-GB" dirty="0"/>
              <a:t>Demo of Debugging</a:t>
            </a:r>
          </a:p>
        </p:txBody>
      </p:sp>
      <p:sp>
        <p:nvSpPr>
          <p:cNvPr id="5" name="Slide Number Placeholder 4">
            <a:extLst>
              <a:ext uri="{FF2B5EF4-FFF2-40B4-BE49-F238E27FC236}">
                <a16:creationId xmlns:a16="http://schemas.microsoft.com/office/drawing/2014/main" id="{4C68D815-DE0C-1C7E-095C-33B4CD88BB4B}"/>
              </a:ext>
            </a:extLst>
          </p:cNvPr>
          <p:cNvSpPr>
            <a:spLocks noGrp="1"/>
          </p:cNvSpPr>
          <p:nvPr>
            <p:ph type="sldNum" sz="quarter" idx="12"/>
          </p:nvPr>
        </p:nvSpPr>
        <p:spPr/>
        <p:txBody>
          <a:bodyPr/>
          <a:lstStyle/>
          <a:p>
            <a:fld id="{1AE971F0-0CD2-4C47-8087-EBCE9716EA84}" type="slidenum">
              <a:rPr lang="en-GB" smtClean="0"/>
              <a:t>12</a:t>
            </a:fld>
            <a:endParaRPr lang="en-GB"/>
          </a:p>
        </p:txBody>
      </p:sp>
    </p:spTree>
    <p:extLst>
      <p:ext uri="{BB962C8B-B14F-4D97-AF65-F5344CB8AC3E}">
        <p14:creationId xmlns:p14="http://schemas.microsoft.com/office/powerpoint/2010/main" val="1266288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24BE53-CF2C-22C2-5092-7C3CC57D860D}"/>
              </a:ext>
            </a:extLst>
          </p:cNvPr>
          <p:cNvSpPr>
            <a:spLocks noGrp="1"/>
          </p:cNvSpPr>
          <p:nvPr>
            <p:ph type="title"/>
          </p:nvPr>
        </p:nvSpPr>
        <p:spPr/>
        <p:txBody>
          <a:bodyPr/>
          <a:lstStyle/>
          <a:p>
            <a:r>
              <a:rPr lang="en-GB"/>
              <a:t>True or False?</a:t>
            </a:r>
          </a:p>
        </p:txBody>
      </p:sp>
      <p:sp>
        <p:nvSpPr>
          <p:cNvPr id="4" name="Slide Number Placeholder 3">
            <a:extLst>
              <a:ext uri="{FF2B5EF4-FFF2-40B4-BE49-F238E27FC236}">
                <a16:creationId xmlns:a16="http://schemas.microsoft.com/office/drawing/2014/main" id="{8551DA71-7E4E-6746-CA67-DE921F0A0D9D}"/>
              </a:ext>
            </a:extLst>
          </p:cNvPr>
          <p:cNvSpPr>
            <a:spLocks noGrp="1"/>
          </p:cNvSpPr>
          <p:nvPr>
            <p:ph type="sldNum" sz="quarter" idx="12"/>
          </p:nvPr>
        </p:nvSpPr>
        <p:spPr/>
        <p:txBody>
          <a:bodyPr/>
          <a:lstStyle/>
          <a:p>
            <a:fld id="{1AE971F0-0CD2-4C47-8087-EBCE9716EA84}" type="slidenum">
              <a:rPr lang="en-GB" smtClean="0"/>
              <a:pPr/>
              <a:t>13</a:t>
            </a:fld>
            <a:endParaRPr lang="en-GB"/>
          </a:p>
        </p:txBody>
      </p:sp>
      <p:sp>
        <p:nvSpPr>
          <p:cNvPr id="6" name="Text Placeholder 5">
            <a:extLst>
              <a:ext uri="{FF2B5EF4-FFF2-40B4-BE49-F238E27FC236}">
                <a16:creationId xmlns:a16="http://schemas.microsoft.com/office/drawing/2014/main" id="{8BE4805B-9C86-A917-71B0-62BF6AEE5E94}"/>
              </a:ext>
            </a:extLst>
          </p:cNvPr>
          <p:cNvSpPr>
            <a:spLocks noGrp="1"/>
          </p:cNvSpPr>
          <p:nvPr>
            <p:ph type="body" sz="quarter" idx="13"/>
          </p:nvPr>
        </p:nvSpPr>
        <p:spPr/>
        <p:txBody>
          <a:bodyPr/>
          <a:lstStyle/>
          <a:p>
            <a:pPr marL="0" indent="0">
              <a:buNone/>
            </a:pPr>
            <a:r>
              <a:rPr lang="en-GB"/>
              <a:t>Debugging is a process that helps identify and fix errors or issues in code, making it easier to understand existing code.</a:t>
            </a:r>
          </a:p>
        </p:txBody>
      </p:sp>
    </p:spTree>
    <p:extLst>
      <p:ext uri="{BB962C8B-B14F-4D97-AF65-F5344CB8AC3E}">
        <p14:creationId xmlns:p14="http://schemas.microsoft.com/office/powerpoint/2010/main" val="350576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CDD3-338A-2FD8-5FA5-AAAEFE1F9A04}"/>
              </a:ext>
            </a:extLst>
          </p:cNvPr>
          <p:cNvSpPr>
            <a:spLocks noGrp="1"/>
          </p:cNvSpPr>
          <p:nvPr>
            <p:ph type="title"/>
          </p:nvPr>
        </p:nvSpPr>
        <p:spPr/>
        <p:txBody>
          <a:bodyPr/>
          <a:lstStyle/>
          <a:p>
            <a:r>
              <a:rPr lang="en-GB"/>
              <a:t>Main Points from Last Week</a:t>
            </a:r>
          </a:p>
        </p:txBody>
      </p:sp>
      <p:sp>
        <p:nvSpPr>
          <p:cNvPr id="3" name="Content Placeholder 2">
            <a:extLst>
              <a:ext uri="{FF2B5EF4-FFF2-40B4-BE49-F238E27FC236}">
                <a16:creationId xmlns:a16="http://schemas.microsoft.com/office/drawing/2014/main" id="{5AC150A1-4CC1-DCB9-8CBB-8A9B669D2143}"/>
              </a:ext>
            </a:extLst>
          </p:cNvPr>
          <p:cNvSpPr>
            <a:spLocks noGrp="1"/>
          </p:cNvSpPr>
          <p:nvPr>
            <p:ph idx="1"/>
          </p:nvPr>
        </p:nvSpPr>
        <p:spPr/>
        <p:txBody>
          <a:bodyPr/>
          <a:lstStyle/>
          <a:p>
            <a:r>
              <a:rPr lang="en-GB"/>
              <a:t>Lots of OOP terminology.</a:t>
            </a:r>
          </a:p>
          <a:p>
            <a:r>
              <a:rPr lang="en-GB"/>
              <a:t>Classes, attributes, methods and objects.</a:t>
            </a:r>
          </a:p>
        </p:txBody>
      </p:sp>
      <p:sp>
        <p:nvSpPr>
          <p:cNvPr id="4" name="Slide Number Placeholder 3">
            <a:extLst>
              <a:ext uri="{FF2B5EF4-FFF2-40B4-BE49-F238E27FC236}">
                <a16:creationId xmlns:a16="http://schemas.microsoft.com/office/drawing/2014/main" id="{A6572012-8E55-9576-C24B-D1C4CFE854E2}"/>
              </a:ext>
            </a:extLst>
          </p:cNvPr>
          <p:cNvSpPr>
            <a:spLocks noGrp="1"/>
          </p:cNvSpPr>
          <p:nvPr>
            <p:ph type="sldNum" sz="quarter" idx="12"/>
          </p:nvPr>
        </p:nvSpPr>
        <p:spPr/>
        <p:txBody>
          <a:bodyPr/>
          <a:lstStyle/>
          <a:p>
            <a:fld id="{1AE971F0-0CD2-4C47-8087-EBCE9716EA84}" type="slidenum">
              <a:rPr lang="en-GB" smtClean="0"/>
              <a:pPr/>
              <a:t>14</a:t>
            </a:fld>
            <a:endParaRPr lang="en-GB"/>
          </a:p>
        </p:txBody>
      </p:sp>
    </p:spTree>
    <p:extLst>
      <p:ext uri="{BB962C8B-B14F-4D97-AF65-F5344CB8AC3E}">
        <p14:creationId xmlns:p14="http://schemas.microsoft.com/office/powerpoint/2010/main" val="49634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0C425-D34D-AC26-DA8E-A4BCDE9B0D40}"/>
              </a:ext>
            </a:extLst>
          </p:cNvPr>
          <p:cNvSpPr>
            <a:spLocks noGrp="1"/>
          </p:cNvSpPr>
          <p:nvPr>
            <p:ph type="sldNum" sz="quarter" idx="12"/>
          </p:nvPr>
        </p:nvSpPr>
        <p:spPr/>
        <p:txBody>
          <a:bodyPr/>
          <a:lstStyle/>
          <a:p>
            <a:fld id="{1AE971F0-0CD2-4C47-8087-EBCE9716EA84}" type="slidenum">
              <a:rPr lang="en-GB" smtClean="0"/>
              <a:pPr/>
              <a:t>15</a:t>
            </a:fld>
            <a:endParaRPr lang="en-GB"/>
          </a:p>
        </p:txBody>
      </p:sp>
      <p:sp>
        <p:nvSpPr>
          <p:cNvPr id="5" name="TextBox 4">
            <a:extLst>
              <a:ext uri="{FF2B5EF4-FFF2-40B4-BE49-F238E27FC236}">
                <a16:creationId xmlns:a16="http://schemas.microsoft.com/office/drawing/2014/main" id="{635F6886-EC64-4CF0-B1BF-46AC976A3014}"/>
              </a:ext>
            </a:extLst>
          </p:cNvPr>
          <p:cNvSpPr txBox="1"/>
          <p:nvPr/>
        </p:nvSpPr>
        <p:spPr>
          <a:xfrm>
            <a:off x="315310" y="5834251"/>
            <a:ext cx="6257768" cy="1107996"/>
          </a:xfrm>
          <a:prstGeom prst="rect">
            <a:avLst/>
          </a:prstGeom>
          <a:noFill/>
        </p:spPr>
        <p:txBody>
          <a:bodyPr wrap="square" rtlCol="0">
            <a:spAutoFit/>
          </a:bodyPr>
          <a:lstStyle/>
          <a:p>
            <a:r>
              <a:rPr lang="en-GB" sz="6600">
                <a:solidFill>
                  <a:schemeClr val="bg2"/>
                </a:solidFill>
              </a:rPr>
              <a:t>Encapsulation</a:t>
            </a:r>
          </a:p>
        </p:txBody>
      </p:sp>
    </p:spTree>
    <p:extLst>
      <p:ext uri="{BB962C8B-B14F-4D97-AF65-F5344CB8AC3E}">
        <p14:creationId xmlns:p14="http://schemas.microsoft.com/office/powerpoint/2010/main" val="135931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5058A7-1A03-2632-72A8-4F640A92C6D3}"/>
              </a:ext>
            </a:extLst>
          </p:cNvPr>
          <p:cNvSpPr>
            <a:spLocks noGrp="1"/>
          </p:cNvSpPr>
          <p:nvPr>
            <p:ph type="title"/>
          </p:nvPr>
        </p:nvSpPr>
        <p:spPr/>
        <p:txBody>
          <a:bodyPr/>
          <a:lstStyle/>
          <a:p>
            <a:r>
              <a:rPr lang="en-GB"/>
              <a:t>Definition of Encapsulation</a:t>
            </a:r>
          </a:p>
        </p:txBody>
      </p:sp>
      <p:sp>
        <p:nvSpPr>
          <p:cNvPr id="4" name="Content Placeholder 3">
            <a:extLst>
              <a:ext uri="{FF2B5EF4-FFF2-40B4-BE49-F238E27FC236}">
                <a16:creationId xmlns:a16="http://schemas.microsoft.com/office/drawing/2014/main" id="{7846754E-E617-066B-8B46-5DBECCC2566D}"/>
              </a:ext>
            </a:extLst>
          </p:cNvPr>
          <p:cNvSpPr>
            <a:spLocks noGrp="1"/>
          </p:cNvSpPr>
          <p:nvPr>
            <p:ph idx="1"/>
          </p:nvPr>
        </p:nvSpPr>
        <p:spPr/>
        <p:txBody>
          <a:bodyPr>
            <a:normAutofit fontScale="92500" lnSpcReduction="20000"/>
          </a:bodyPr>
          <a:lstStyle/>
          <a:p>
            <a:r>
              <a:rPr lang="en-GB" sz="1800"/>
              <a:t>Encapsulation is the practice of bundling the data (attributes) and methods (functions) that operate on the data into a single unit known as a class.</a:t>
            </a:r>
          </a:p>
          <a:p>
            <a:r>
              <a:rPr lang="en-GB" sz="1800"/>
              <a:t>It allows the internal state of an object to be protected from unintended interference and modification.</a:t>
            </a:r>
          </a:p>
          <a:p>
            <a:r>
              <a:rPr lang="en-GB" sz="1800" b="1"/>
              <a:t>Data Hiding</a:t>
            </a:r>
            <a:r>
              <a:rPr lang="en-GB" sz="1800"/>
              <a:t>: Encapsulation promotes data hiding, making the internal data of an object private, accessible only through well-defined methods. This prevents unauthorized access and manipulation of data.</a:t>
            </a:r>
          </a:p>
          <a:p>
            <a:r>
              <a:rPr lang="en-GB" sz="1800" b="1"/>
              <a:t>Maintainability</a:t>
            </a:r>
            <a:r>
              <a:rPr lang="en-GB" sz="1800"/>
              <a:t>: Encapsulation ensures that changes to the internal structure of a class do not affect the code that uses the class. This simplifies maintenance and reduces the risk of introducing errors.</a:t>
            </a:r>
          </a:p>
          <a:p>
            <a:r>
              <a:rPr lang="en-GB" sz="1800" b="1"/>
              <a:t>Flexibility and Control</a:t>
            </a:r>
            <a:r>
              <a:rPr lang="en-GB" sz="1800"/>
              <a:t>: By providing well-defined methods for accessing and modifying data, encapsulation offers greater control over data behaviour. It allows you to enforce constraints and ensure data integrity.</a:t>
            </a:r>
          </a:p>
        </p:txBody>
      </p:sp>
      <p:sp>
        <p:nvSpPr>
          <p:cNvPr id="2" name="Slide Number Placeholder 1">
            <a:extLst>
              <a:ext uri="{FF2B5EF4-FFF2-40B4-BE49-F238E27FC236}">
                <a16:creationId xmlns:a16="http://schemas.microsoft.com/office/drawing/2014/main" id="{5A610A66-86DC-F514-6420-4EEED2C76C91}"/>
              </a:ext>
            </a:extLst>
          </p:cNvPr>
          <p:cNvSpPr>
            <a:spLocks noGrp="1"/>
          </p:cNvSpPr>
          <p:nvPr>
            <p:ph type="sldNum" sz="quarter" idx="12"/>
          </p:nvPr>
        </p:nvSpPr>
        <p:spPr/>
        <p:txBody>
          <a:bodyPr/>
          <a:lstStyle/>
          <a:p>
            <a:fld id="{1AE971F0-0CD2-4C47-8087-EBCE9716EA84}" type="slidenum">
              <a:rPr lang="en-GB" smtClean="0"/>
              <a:t>16</a:t>
            </a:fld>
            <a:endParaRPr lang="en-GB"/>
          </a:p>
        </p:txBody>
      </p:sp>
    </p:spTree>
    <p:extLst>
      <p:ext uri="{BB962C8B-B14F-4D97-AF65-F5344CB8AC3E}">
        <p14:creationId xmlns:p14="http://schemas.microsoft.com/office/powerpoint/2010/main" val="139023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4E28-C4AC-E51B-3A1B-BA724518D651}"/>
              </a:ext>
            </a:extLst>
          </p:cNvPr>
          <p:cNvSpPr>
            <a:spLocks noGrp="1"/>
          </p:cNvSpPr>
          <p:nvPr>
            <p:ph type="title"/>
          </p:nvPr>
        </p:nvSpPr>
        <p:spPr/>
        <p:txBody>
          <a:bodyPr/>
          <a:lstStyle/>
          <a:p>
            <a:r>
              <a:rPr lang="en-GB"/>
              <a:t>Access Modifiers in Python</a:t>
            </a:r>
          </a:p>
        </p:txBody>
      </p:sp>
      <p:sp>
        <p:nvSpPr>
          <p:cNvPr id="3" name="Content Placeholder 2">
            <a:extLst>
              <a:ext uri="{FF2B5EF4-FFF2-40B4-BE49-F238E27FC236}">
                <a16:creationId xmlns:a16="http://schemas.microsoft.com/office/drawing/2014/main" id="{724434FB-61B1-74D4-F917-B2DEBA0F5AE4}"/>
              </a:ext>
            </a:extLst>
          </p:cNvPr>
          <p:cNvSpPr>
            <a:spLocks noGrp="1"/>
          </p:cNvSpPr>
          <p:nvPr>
            <p:ph idx="1"/>
          </p:nvPr>
        </p:nvSpPr>
        <p:spPr/>
        <p:txBody>
          <a:bodyPr>
            <a:normAutofit fontScale="92500" lnSpcReduction="20000"/>
          </a:bodyPr>
          <a:lstStyle/>
          <a:p>
            <a:r>
              <a:rPr lang="en-GB" sz="1800"/>
              <a:t>Access modifiers are keywords used in object-oriented programming to control the visibility and accessibility of class members (attributes and methods). These modifiers determine who can access or modify class members and provide essential security and encapsulation features. In Python, there are three primary access modifiers: public, private, and protected. Python is not strict about this.</a:t>
            </a:r>
          </a:p>
          <a:p>
            <a:r>
              <a:rPr lang="en-GB" sz="1800" b="1"/>
              <a:t>Public</a:t>
            </a:r>
            <a:r>
              <a:rPr lang="en-GB" sz="1800"/>
              <a:t> (Default): Members declared without any access modifier are considered public. They can be accessed from outside the class.</a:t>
            </a:r>
          </a:p>
          <a:p>
            <a:r>
              <a:rPr lang="en-GB" sz="1800" b="1"/>
              <a:t>Protected</a:t>
            </a:r>
            <a:r>
              <a:rPr lang="en-GB" sz="1800"/>
              <a:t> (_): Members prefixed with single underscores (e.g., _variable) are considered protected. While they can be accessed outside the class, it is a convention not to do so directly.</a:t>
            </a:r>
          </a:p>
          <a:p>
            <a:r>
              <a:rPr lang="en-GB" sz="1800" b="1"/>
              <a:t>Private</a:t>
            </a:r>
            <a:r>
              <a:rPr lang="en-GB" sz="1800"/>
              <a:t> (__): Members prefixed with a double underscore (e.g., __variable) are considered private. They should not be accessed or modified directly from outside the class, although Python doesn't enforce this rule. Python uses “name mangling” to achieve the effect.</a:t>
            </a:r>
          </a:p>
        </p:txBody>
      </p:sp>
      <p:sp>
        <p:nvSpPr>
          <p:cNvPr id="4" name="Slide Number Placeholder 3">
            <a:extLst>
              <a:ext uri="{FF2B5EF4-FFF2-40B4-BE49-F238E27FC236}">
                <a16:creationId xmlns:a16="http://schemas.microsoft.com/office/drawing/2014/main" id="{A7DDDCC6-A797-23DF-9DC8-3E153CFDACB3}"/>
              </a:ext>
            </a:extLst>
          </p:cNvPr>
          <p:cNvSpPr>
            <a:spLocks noGrp="1"/>
          </p:cNvSpPr>
          <p:nvPr>
            <p:ph type="sldNum" sz="quarter" idx="12"/>
          </p:nvPr>
        </p:nvSpPr>
        <p:spPr/>
        <p:txBody>
          <a:bodyPr/>
          <a:lstStyle/>
          <a:p>
            <a:fld id="{1AE971F0-0CD2-4C47-8087-EBCE9716EA84}" type="slidenum">
              <a:rPr lang="en-GB" smtClean="0"/>
              <a:pPr/>
              <a:t>17</a:t>
            </a:fld>
            <a:endParaRPr lang="en-GB"/>
          </a:p>
        </p:txBody>
      </p:sp>
    </p:spTree>
    <p:extLst>
      <p:ext uri="{BB962C8B-B14F-4D97-AF65-F5344CB8AC3E}">
        <p14:creationId xmlns:p14="http://schemas.microsoft.com/office/powerpoint/2010/main" val="318272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CB65-7576-DB7F-3A5E-5868122EAE37}"/>
              </a:ext>
            </a:extLst>
          </p:cNvPr>
          <p:cNvSpPr>
            <a:spLocks noGrp="1"/>
          </p:cNvSpPr>
          <p:nvPr>
            <p:ph type="title"/>
          </p:nvPr>
        </p:nvSpPr>
        <p:spPr/>
        <p:txBody>
          <a:bodyPr/>
          <a:lstStyle/>
          <a:p>
            <a:r>
              <a:rPr lang="en-GB"/>
              <a:t>Public Access Modifier</a:t>
            </a:r>
          </a:p>
        </p:txBody>
      </p:sp>
      <p:sp>
        <p:nvSpPr>
          <p:cNvPr id="3" name="Content Placeholder 2">
            <a:extLst>
              <a:ext uri="{FF2B5EF4-FFF2-40B4-BE49-F238E27FC236}">
                <a16:creationId xmlns:a16="http://schemas.microsoft.com/office/drawing/2014/main" id="{C71078C8-0864-1637-40EC-445FD3881AA0}"/>
              </a:ext>
            </a:extLst>
          </p:cNvPr>
          <p:cNvSpPr>
            <a:spLocks noGrp="1"/>
          </p:cNvSpPr>
          <p:nvPr>
            <p:ph idx="1"/>
          </p:nvPr>
        </p:nvSpPr>
        <p:spPr/>
        <p:txBody>
          <a:bodyPr>
            <a:normAutofit fontScale="92500"/>
          </a:bodyPr>
          <a:lstStyle/>
          <a:p>
            <a:r>
              <a:rPr lang="en-GB" sz="2400"/>
              <a:t>In Python, the public access modifier is the default access level for class members, meaning that they can be accessed and modified from anywhere in the code. However, it's essential to understand the various aspects and advanced use cases of the public access modifier to maximize its potential.</a:t>
            </a:r>
          </a:p>
          <a:p>
            <a:r>
              <a:rPr lang="en-GB" sz="2400"/>
              <a:t>Public members have no access restrictions, meaning they can be accessed and modified from any part of the code.</a:t>
            </a:r>
          </a:p>
          <a:p>
            <a:r>
              <a:rPr lang="en-GB" sz="2400"/>
              <a:t>They are widely used to represent the interface of a class, as they define how objects of the class interact with the external world.</a:t>
            </a:r>
          </a:p>
        </p:txBody>
      </p:sp>
      <p:sp>
        <p:nvSpPr>
          <p:cNvPr id="4" name="Slide Number Placeholder 3">
            <a:extLst>
              <a:ext uri="{FF2B5EF4-FFF2-40B4-BE49-F238E27FC236}">
                <a16:creationId xmlns:a16="http://schemas.microsoft.com/office/drawing/2014/main" id="{975032F8-3720-99FE-3808-33D1ECF43111}"/>
              </a:ext>
            </a:extLst>
          </p:cNvPr>
          <p:cNvSpPr>
            <a:spLocks noGrp="1"/>
          </p:cNvSpPr>
          <p:nvPr>
            <p:ph type="sldNum" sz="quarter" idx="12"/>
          </p:nvPr>
        </p:nvSpPr>
        <p:spPr/>
        <p:txBody>
          <a:bodyPr/>
          <a:lstStyle/>
          <a:p>
            <a:fld id="{1AE971F0-0CD2-4C47-8087-EBCE9716EA84}" type="slidenum">
              <a:rPr lang="en-GB" smtClean="0"/>
              <a:pPr/>
              <a:t>18</a:t>
            </a:fld>
            <a:endParaRPr lang="en-GB"/>
          </a:p>
        </p:txBody>
      </p:sp>
    </p:spTree>
    <p:extLst>
      <p:ext uri="{BB962C8B-B14F-4D97-AF65-F5344CB8AC3E}">
        <p14:creationId xmlns:p14="http://schemas.microsoft.com/office/powerpoint/2010/main" val="152245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9B2C-9D20-D6CB-B1E0-E50CA08C4B49}"/>
              </a:ext>
            </a:extLst>
          </p:cNvPr>
          <p:cNvSpPr>
            <a:spLocks noGrp="1"/>
          </p:cNvSpPr>
          <p:nvPr>
            <p:ph type="title"/>
          </p:nvPr>
        </p:nvSpPr>
        <p:spPr/>
        <p:txBody>
          <a:bodyPr/>
          <a:lstStyle/>
          <a:p>
            <a:r>
              <a:rPr lang="en-GB"/>
              <a:t>Public Access Modifier: Attribute</a:t>
            </a:r>
          </a:p>
        </p:txBody>
      </p:sp>
      <p:sp>
        <p:nvSpPr>
          <p:cNvPr id="3" name="Content Placeholder 2">
            <a:extLst>
              <a:ext uri="{FF2B5EF4-FFF2-40B4-BE49-F238E27FC236}">
                <a16:creationId xmlns:a16="http://schemas.microsoft.com/office/drawing/2014/main" id="{24F2ED92-D9A5-3ED8-AC3D-A069775B83DD}"/>
              </a:ext>
            </a:extLst>
          </p:cNvPr>
          <p:cNvSpPr>
            <a:spLocks noGrp="1"/>
          </p:cNvSpPr>
          <p:nvPr>
            <p:ph idx="1"/>
          </p:nvPr>
        </p:nvSpPr>
        <p:spPr>
          <a:ln>
            <a:solidFill>
              <a:schemeClr val="accent1"/>
            </a:solidFill>
          </a:ln>
        </p:spPr>
        <p:txBody>
          <a:bodyPr>
            <a:normAutofit/>
          </a:bodyPr>
          <a:lstStyle/>
          <a:p>
            <a:pPr marL="0" indent="0">
              <a:buNone/>
            </a:pPr>
            <a:r>
              <a:rPr lang="en-GB" sz="2400">
                <a:solidFill>
                  <a:srgbClr val="0033B3"/>
                </a:solidFill>
                <a:effectLst/>
                <a:latin typeface="Consolas" panose="020B0609020204030204" pitchFamily="49" charset="0"/>
                <a:cs typeface="Consolas" panose="020B0609020204030204" pitchFamily="49" charset="0"/>
              </a:rPr>
              <a:t>class </a:t>
            </a:r>
            <a:r>
              <a:rPr lang="en-GB" sz="2400">
                <a:solidFill>
                  <a:srgbClr val="000000"/>
                </a:solidFill>
                <a:effectLst/>
                <a:latin typeface="Consolas" panose="020B0609020204030204" pitchFamily="49" charset="0"/>
                <a:cs typeface="Consolas" panose="020B0609020204030204" pitchFamily="49" charset="0"/>
              </a:rPr>
              <a:t>Book</a:t>
            </a:r>
            <a:r>
              <a:rPr lang="en-GB" sz="2400">
                <a:solidFill>
                  <a:srgbClr val="080808"/>
                </a:solidFill>
                <a:effectLst/>
                <a:latin typeface="Consolas" panose="020B0609020204030204" pitchFamily="49" charset="0"/>
                <a:cs typeface="Consolas" panose="020B0609020204030204" pitchFamily="49" charset="0"/>
              </a:rPr>
              <a:t>:</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    </a:t>
            </a:r>
            <a:r>
              <a:rPr lang="en-GB" sz="2400">
                <a:solidFill>
                  <a:srgbClr val="0033B3"/>
                </a:solidFill>
                <a:effectLst/>
                <a:latin typeface="Consolas" panose="020B0609020204030204" pitchFamily="49" charset="0"/>
                <a:cs typeface="Consolas" panose="020B0609020204030204" pitchFamily="49" charset="0"/>
              </a:rPr>
              <a:t>def </a:t>
            </a:r>
            <a:r>
              <a:rPr lang="en-GB" sz="2400">
                <a:solidFill>
                  <a:srgbClr val="B200B2"/>
                </a:solidFill>
                <a:effectLst/>
                <a:latin typeface="Consolas" panose="020B0609020204030204" pitchFamily="49" charset="0"/>
                <a:cs typeface="Consolas" panose="020B0609020204030204" pitchFamily="49" charset="0"/>
              </a:rPr>
              <a:t>__</a:t>
            </a:r>
            <a:r>
              <a:rPr lang="en-GB" sz="2400" err="1">
                <a:solidFill>
                  <a:srgbClr val="B200B2"/>
                </a:solidFill>
                <a:effectLst/>
                <a:latin typeface="Consolas" panose="020B0609020204030204" pitchFamily="49" charset="0"/>
                <a:cs typeface="Consolas" panose="020B0609020204030204" pitchFamily="49" charset="0"/>
              </a:rPr>
              <a:t>init</a:t>
            </a:r>
            <a:r>
              <a:rPr lang="en-GB" sz="2400">
                <a:solidFill>
                  <a:srgbClr val="B200B2"/>
                </a:solidFill>
                <a:effectLst/>
                <a:latin typeface="Consolas" panose="020B0609020204030204" pitchFamily="49" charset="0"/>
                <a:cs typeface="Consolas" panose="020B0609020204030204" pitchFamily="49" charset="0"/>
              </a:rPr>
              <a:t>__</a:t>
            </a:r>
            <a:r>
              <a:rPr lang="en-GB" sz="2400">
                <a:solidFill>
                  <a:srgbClr val="080808"/>
                </a:solidFill>
                <a:effectLst/>
                <a:latin typeface="Consolas" panose="020B0609020204030204" pitchFamily="49" charset="0"/>
                <a:cs typeface="Consolas" panose="020B0609020204030204" pitchFamily="49" charset="0"/>
              </a:rPr>
              <a:t>(</a:t>
            </a:r>
            <a:r>
              <a:rPr lang="en-GB" sz="2400">
                <a:solidFill>
                  <a:srgbClr val="94558D"/>
                </a:solidFill>
                <a:effectLst/>
                <a:latin typeface="Consolas" panose="020B0609020204030204" pitchFamily="49" charset="0"/>
                <a:cs typeface="Consolas" panose="020B0609020204030204" pitchFamily="49" charset="0"/>
              </a:rPr>
              <a:t>self</a:t>
            </a:r>
            <a:r>
              <a:rPr lang="en-GB" sz="2400">
                <a:solidFill>
                  <a:srgbClr val="080808"/>
                </a:solidFill>
                <a:effectLst/>
                <a:latin typeface="Consolas" panose="020B0609020204030204" pitchFamily="49" charset="0"/>
                <a:cs typeface="Consolas" panose="020B0609020204030204" pitchFamily="49" charset="0"/>
              </a:rPr>
              <a:t>, title, author):</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        </a:t>
            </a:r>
            <a:r>
              <a:rPr lang="en-GB" sz="2400" err="1">
                <a:solidFill>
                  <a:srgbClr val="94558D"/>
                </a:solidFill>
                <a:effectLst/>
                <a:latin typeface="Consolas" panose="020B0609020204030204" pitchFamily="49" charset="0"/>
                <a:cs typeface="Consolas" panose="020B0609020204030204" pitchFamily="49" charset="0"/>
              </a:rPr>
              <a:t>self</a:t>
            </a:r>
            <a:r>
              <a:rPr lang="en-GB" sz="2400" err="1">
                <a:solidFill>
                  <a:srgbClr val="080808"/>
                </a:solidFill>
                <a:effectLst/>
                <a:latin typeface="Consolas" panose="020B0609020204030204" pitchFamily="49" charset="0"/>
                <a:cs typeface="Consolas" panose="020B0609020204030204" pitchFamily="49" charset="0"/>
              </a:rPr>
              <a:t>.title</a:t>
            </a:r>
            <a:r>
              <a:rPr lang="en-GB" sz="2400">
                <a:solidFill>
                  <a:srgbClr val="080808"/>
                </a:solidFill>
                <a:effectLst/>
                <a:latin typeface="Consolas" panose="020B0609020204030204" pitchFamily="49" charset="0"/>
                <a:cs typeface="Consolas" panose="020B0609020204030204" pitchFamily="49" charset="0"/>
              </a:rPr>
              <a:t> = title</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        </a:t>
            </a:r>
            <a:r>
              <a:rPr lang="en-GB" sz="2400" err="1">
                <a:solidFill>
                  <a:srgbClr val="94558D"/>
                </a:solidFill>
                <a:effectLst/>
                <a:latin typeface="Consolas" panose="020B0609020204030204" pitchFamily="49" charset="0"/>
                <a:cs typeface="Consolas" panose="020B0609020204030204" pitchFamily="49" charset="0"/>
              </a:rPr>
              <a:t>self</a:t>
            </a:r>
            <a:r>
              <a:rPr lang="en-GB" sz="2400" err="1">
                <a:solidFill>
                  <a:srgbClr val="080808"/>
                </a:solidFill>
                <a:effectLst/>
                <a:latin typeface="Consolas" panose="020B0609020204030204" pitchFamily="49" charset="0"/>
                <a:cs typeface="Consolas" panose="020B0609020204030204" pitchFamily="49" charset="0"/>
              </a:rPr>
              <a:t>.author</a:t>
            </a:r>
            <a:r>
              <a:rPr lang="en-GB" sz="2400">
                <a:solidFill>
                  <a:srgbClr val="080808"/>
                </a:solidFill>
                <a:effectLst/>
                <a:latin typeface="Consolas" panose="020B0609020204030204" pitchFamily="49" charset="0"/>
                <a:cs typeface="Consolas" panose="020B0609020204030204" pitchFamily="49" charset="0"/>
              </a:rPr>
              <a:t> = author</a:t>
            </a:r>
            <a:br>
              <a:rPr lang="en-GB" sz="2400">
                <a:solidFill>
                  <a:srgbClr val="080808"/>
                </a:solidFill>
                <a:effectLst/>
                <a:latin typeface="Consolas" panose="020B0609020204030204" pitchFamily="49" charset="0"/>
                <a:cs typeface="Consolas" panose="020B0609020204030204" pitchFamily="49" charset="0"/>
              </a:rPr>
            </a:b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book = Book(</a:t>
            </a:r>
            <a:r>
              <a:rPr lang="en-GB" sz="2400">
                <a:solidFill>
                  <a:srgbClr val="067D17"/>
                </a:solidFill>
                <a:effectLst/>
                <a:latin typeface="Consolas" panose="020B0609020204030204" pitchFamily="49" charset="0"/>
                <a:cs typeface="Consolas" panose="020B0609020204030204" pitchFamily="49" charset="0"/>
              </a:rPr>
              <a:t>"Python 101"</a:t>
            </a:r>
            <a:r>
              <a:rPr lang="en-GB" sz="2400">
                <a:solidFill>
                  <a:srgbClr val="080808"/>
                </a:solidFill>
                <a:effectLst/>
                <a:latin typeface="Consolas" panose="020B0609020204030204" pitchFamily="49" charset="0"/>
                <a:cs typeface="Consolas" panose="020B0609020204030204" pitchFamily="49" charset="0"/>
              </a:rPr>
              <a:t>, </a:t>
            </a:r>
            <a:r>
              <a:rPr lang="en-GB" sz="2400">
                <a:solidFill>
                  <a:srgbClr val="067D17"/>
                </a:solidFill>
                <a:effectLst/>
                <a:latin typeface="Consolas" panose="020B0609020204030204" pitchFamily="49" charset="0"/>
                <a:cs typeface="Consolas" panose="020B0609020204030204" pitchFamily="49" charset="0"/>
              </a:rPr>
              <a:t>"John Doe"</a:t>
            </a:r>
            <a:r>
              <a:rPr lang="en-GB" sz="2400">
                <a:solidFill>
                  <a:srgbClr val="080808"/>
                </a:solidFill>
                <a:effectLst/>
                <a:latin typeface="Consolas" panose="020B0609020204030204" pitchFamily="49" charset="0"/>
                <a:cs typeface="Consolas" panose="020B0609020204030204" pitchFamily="49" charset="0"/>
              </a:rPr>
              <a:t>)</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00080"/>
                </a:solidFill>
                <a:effectLst/>
                <a:latin typeface="Consolas" panose="020B0609020204030204" pitchFamily="49" charset="0"/>
                <a:cs typeface="Consolas" panose="020B0609020204030204" pitchFamily="49" charset="0"/>
              </a:rPr>
              <a:t>print</a:t>
            </a:r>
            <a:r>
              <a:rPr lang="en-GB" sz="2400">
                <a:solidFill>
                  <a:srgbClr val="080808"/>
                </a:solidFill>
                <a:effectLst/>
                <a:latin typeface="Consolas" panose="020B0609020204030204" pitchFamily="49" charset="0"/>
                <a:cs typeface="Consolas" panose="020B0609020204030204" pitchFamily="49" charset="0"/>
              </a:rPr>
              <a:t>(</a:t>
            </a:r>
            <a:r>
              <a:rPr lang="en-GB" sz="2400" err="1">
                <a:solidFill>
                  <a:srgbClr val="080808"/>
                </a:solidFill>
                <a:effectLst/>
                <a:latin typeface="Consolas" panose="020B0609020204030204" pitchFamily="49" charset="0"/>
                <a:cs typeface="Consolas" panose="020B0609020204030204" pitchFamily="49" charset="0"/>
              </a:rPr>
              <a:t>book.title</a:t>
            </a:r>
            <a:r>
              <a:rPr lang="en-GB" sz="2400">
                <a:solidFill>
                  <a:srgbClr val="080808"/>
                </a:solidFill>
                <a:effectLst/>
                <a:latin typeface="Consolas" panose="020B0609020204030204" pitchFamily="49" charset="0"/>
                <a:cs typeface="Consolas" panose="020B0609020204030204" pitchFamily="49" charset="0"/>
              </a:rPr>
              <a:t>)  </a:t>
            </a:r>
            <a:r>
              <a:rPr lang="en-GB" sz="2400" i="1">
                <a:solidFill>
                  <a:srgbClr val="8C8C8C"/>
                </a:solidFill>
                <a:effectLst/>
                <a:latin typeface="Consolas" panose="020B0609020204030204" pitchFamily="49" charset="0"/>
                <a:cs typeface="Consolas" panose="020B0609020204030204" pitchFamily="49" charset="0"/>
              </a:rPr>
              <a:t># Accessing a public attribute</a:t>
            </a:r>
            <a:endParaRPr lang="en-GB" sz="2400">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0B00F70-3B92-38CF-793B-D56C7951E008}"/>
              </a:ext>
            </a:extLst>
          </p:cNvPr>
          <p:cNvSpPr>
            <a:spLocks noGrp="1"/>
          </p:cNvSpPr>
          <p:nvPr>
            <p:ph type="sldNum" sz="quarter" idx="12"/>
          </p:nvPr>
        </p:nvSpPr>
        <p:spPr/>
        <p:txBody>
          <a:bodyPr/>
          <a:lstStyle/>
          <a:p>
            <a:fld id="{1AE971F0-0CD2-4C47-8087-EBCE9716EA84}" type="slidenum">
              <a:rPr lang="en-GB" smtClean="0"/>
              <a:pPr/>
              <a:t>19</a:t>
            </a:fld>
            <a:endParaRPr lang="en-GB"/>
          </a:p>
        </p:txBody>
      </p:sp>
    </p:spTree>
    <p:extLst>
      <p:ext uri="{BB962C8B-B14F-4D97-AF65-F5344CB8AC3E}">
        <p14:creationId xmlns:p14="http://schemas.microsoft.com/office/powerpoint/2010/main" val="63696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5A82-7545-6F04-B3CE-A9B57F56EFB5}"/>
              </a:ext>
            </a:extLst>
          </p:cNvPr>
          <p:cNvSpPr>
            <a:spLocks noGrp="1"/>
          </p:cNvSpPr>
          <p:nvPr>
            <p:ph type="title"/>
          </p:nvPr>
        </p:nvSpPr>
        <p:spPr/>
        <p:txBody>
          <a:bodyPr/>
          <a:lstStyle/>
          <a:p>
            <a:r>
              <a:rPr lang="en-GB"/>
              <a:t>Objectives</a:t>
            </a:r>
          </a:p>
        </p:txBody>
      </p:sp>
      <p:sp>
        <p:nvSpPr>
          <p:cNvPr id="3" name="Content Placeholder 2">
            <a:extLst>
              <a:ext uri="{FF2B5EF4-FFF2-40B4-BE49-F238E27FC236}">
                <a16:creationId xmlns:a16="http://schemas.microsoft.com/office/drawing/2014/main" id="{670B1BB4-4241-D69D-EFF4-2F684ED8562E}"/>
              </a:ext>
            </a:extLst>
          </p:cNvPr>
          <p:cNvSpPr>
            <a:spLocks noGrp="1"/>
          </p:cNvSpPr>
          <p:nvPr>
            <p:ph idx="1"/>
          </p:nvPr>
        </p:nvSpPr>
        <p:spPr/>
        <p:txBody>
          <a:bodyPr vert="horz" lIns="91440" tIns="45720" rIns="91440" bIns="45720" rtlCol="0" anchor="t">
            <a:normAutofit/>
          </a:bodyPr>
          <a:lstStyle/>
          <a:p>
            <a:r>
              <a:rPr lang="en-GB"/>
              <a:t>Revise last week and lab.</a:t>
            </a:r>
          </a:p>
          <a:p>
            <a:r>
              <a:rPr lang="en-GB"/>
              <a:t>Unpacking the benefits of encapsulation.</a:t>
            </a:r>
          </a:p>
          <a:p>
            <a:r>
              <a:rPr lang="en-GB"/>
              <a:t>Public, private, and protected access modifiers.</a:t>
            </a:r>
          </a:p>
          <a:p>
            <a:r>
              <a:rPr lang="en-GB"/>
              <a:t>Safeguarding data with encapsulation.</a:t>
            </a:r>
            <a:endParaRPr lang="en-GB">
              <a:cs typeface="Helvetica"/>
            </a:endParaRPr>
          </a:p>
        </p:txBody>
      </p:sp>
      <p:sp>
        <p:nvSpPr>
          <p:cNvPr id="4" name="Slide Number Placeholder 3">
            <a:extLst>
              <a:ext uri="{FF2B5EF4-FFF2-40B4-BE49-F238E27FC236}">
                <a16:creationId xmlns:a16="http://schemas.microsoft.com/office/drawing/2014/main" id="{0C0BCD17-201D-09FB-3D59-9B7E3CF94826}"/>
              </a:ext>
            </a:extLst>
          </p:cNvPr>
          <p:cNvSpPr>
            <a:spLocks noGrp="1"/>
          </p:cNvSpPr>
          <p:nvPr>
            <p:ph type="sldNum" sz="quarter" idx="12"/>
          </p:nvPr>
        </p:nvSpPr>
        <p:spPr/>
        <p:txBody>
          <a:bodyPr/>
          <a:lstStyle/>
          <a:p>
            <a:fld id="{1AE971F0-0CD2-4C47-8087-EBCE9716EA84}" type="slidenum">
              <a:rPr lang="en-GB" smtClean="0"/>
              <a:pPr/>
              <a:t>2</a:t>
            </a:fld>
            <a:endParaRPr lang="en-GB"/>
          </a:p>
        </p:txBody>
      </p:sp>
    </p:spTree>
    <p:extLst>
      <p:ext uri="{BB962C8B-B14F-4D97-AF65-F5344CB8AC3E}">
        <p14:creationId xmlns:p14="http://schemas.microsoft.com/office/powerpoint/2010/main" val="1362809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7E93-B69D-65AD-2256-9FAB84173DC8}"/>
              </a:ext>
            </a:extLst>
          </p:cNvPr>
          <p:cNvSpPr>
            <a:spLocks noGrp="1"/>
          </p:cNvSpPr>
          <p:nvPr>
            <p:ph type="title"/>
          </p:nvPr>
        </p:nvSpPr>
        <p:spPr/>
        <p:txBody>
          <a:bodyPr/>
          <a:lstStyle/>
          <a:p>
            <a:r>
              <a:rPr lang="en-GB"/>
              <a:t>Public Access Modifier: Method</a:t>
            </a:r>
          </a:p>
        </p:txBody>
      </p:sp>
      <p:sp>
        <p:nvSpPr>
          <p:cNvPr id="3" name="Content Placeholder 2">
            <a:extLst>
              <a:ext uri="{FF2B5EF4-FFF2-40B4-BE49-F238E27FC236}">
                <a16:creationId xmlns:a16="http://schemas.microsoft.com/office/drawing/2014/main" id="{B630DD22-1BE1-7A54-A6FE-A2876E7979A0}"/>
              </a:ext>
            </a:extLst>
          </p:cNvPr>
          <p:cNvSpPr>
            <a:spLocks noGrp="1"/>
          </p:cNvSpPr>
          <p:nvPr>
            <p:ph sz="half" idx="1"/>
          </p:nvPr>
        </p:nvSpPr>
        <p:spPr>
          <a:ln>
            <a:solidFill>
              <a:schemeClr val="accent1"/>
            </a:solidFill>
          </a:ln>
        </p:spPr>
        <p:txBody>
          <a:bodyPr>
            <a:normAutofit lnSpcReduction="10000"/>
          </a:bodyPr>
          <a:lstStyle/>
          <a:p>
            <a:pPr marL="0" indent="0">
              <a:buNone/>
            </a:pPr>
            <a:r>
              <a:rPr lang="en-GB" sz="2400">
                <a:solidFill>
                  <a:srgbClr val="0033B3"/>
                </a:solidFill>
                <a:effectLst/>
                <a:latin typeface="Consolas" panose="020B0609020204030204" pitchFamily="49" charset="0"/>
                <a:cs typeface="Consolas" panose="020B0609020204030204" pitchFamily="49" charset="0"/>
              </a:rPr>
              <a:t>class </a:t>
            </a:r>
            <a:r>
              <a:rPr lang="en-GB" sz="2400">
                <a:solidFill>
                  <a:srgbClr val="000000"/>
                </a:solidFill>
                <a:effectLst/>
                <a:latin typeface="Consolas" panose="020B0609020204030204" pitchFamily="49" charset="0"/>
                <a:cs typeface="Consolas" panose="020B0609020204030204" pitchFamily="49" charset="0"/>
              </a:rPr>
              <a:t>Calculator</a:t>
            </a:r>
            <a:r>
              <a:rPr lang="en-GB" sz="2400">
                <a:solidFill>
                  <a:srgbClr val="080808"/>
                </a:solidFill>
                <a:effectLst/>
                <a:latin typeface="Consolas" panose="020B0609020204030204" pitchFamily="49" charset="0"/>
                <a:cs typeface="Consolas" panose="020B0609020204030204" pitchFamily="49" charset="0"/>
              </a:rPr>
              <a:t>:</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    </a:t>
            </a:r>
            <a:r>
              <a:rPr lang="en-GB" sz="2400">
                <a:solidFill>
                  <a:srgbClr val="0033B3"/>
                </a:solidFill>
                <a:effectLst/>
                <a:latin typeface="Consolas" panose="020B0609020204030204" pitchFamily="49" charset="0"/>
                <a:cs typeface="Consolas" panose="020B0609020204030204" pitchFamily="49" charset="0"/>
              </a:rPr>
              <a:t>def </a:t>
            </a:r>
            <a:r>
              <a:rPr lang="en-GB" sz="2400">
                <a:solidFill>
                  <a:srgbClr val="00627A"/>
                </a:solidFill>
                <a:effectLst/>
                <a:latin typeface="Consolas" panose="020B0609020204030204" pitchFamily="49" charset="0"/>
                <a:cs typeface="Consolas" panose="020B0609020204030204" pitchFamily="49" charset="0"/>
              </a:rPr>
              <a:t>add</a:t>
            </a:r>
            <a:r>
              <a:rPr lang="en-GB" sz="2400">
                <a:solidFill>
                  <a:srgbClr val="080808"/>
                </a:solidFill>
                <a:effectLst/>
                <a:latin typeface="Consolas" panose="020B0609020204030204" pitchFamily="49" charset="0"/>
                <a:cs typeface="Consolas" panose="020B0609020204030204" pitchFamily="49" charset="0"/>
              </a:rPr>
              <a:t>(</a:t>
            </a:r>
            <a:r>
              <a:rPr lang="en-GB" sz="2400">
                <a:solidFill>
                  <a:srgbClr val="94558D"/>
                </a:solidFill>
                <a:effectLst/>
                <a:latin typeface="Consolas" panose="020B0609020204030204" pitchFamily="49" charset="0"/>
                <a:cs typeface="Consolas" panose="020B0609020204030204" pitchFamily="49" charset="0"/>
              </a:rPr>
              <a:t>self</a:t>
            </a:r>
            <a:r>
              <a:rPr lang="en-GB" sz="2400">
                <a:solidFill>
                  <a:srgbClr val="080808"/>
                </a:solidFill>
                <a:effectLst/>
                <a:latin typeface="Consolas" panose="020B0609020204030204" pitchFamily="49" charset="0"/>
                <a:cs typeface="Consolas" panose="020B0609020204030204" pitchFamily="49" charset="0"/>
              </a:rPr>
              <a:t>, x, y):</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        </a:t>
            </a:r>
            <a:r>
              <a:rPr lang="en-GB" sz="2400">
                <a:solidFill>
                  <a:srgbClr val="0033B3"/>
                </a:solidFill>
                <a:effectLst/>
                <a:latin typeface="Consolas" panose="020B0609020204030204" pitchFamily="49" charset="0"/>
                <a:cs typeface="Consolas" panose="020B0609020204030204" pitchFamily="49" charset="0"/>
              </a:rPr>
              <a:t>return </a:t>
            </a:r>
            <a:r>
              <a:rPr lang="en-GB" sz="2400">
                <a:solidFill>
                  <a:srgbClr val="080808"/>
                </a:solidFill>
                <a:effectLst/>
                <a:latin typeface="Consolas" panose="020B0609020204030204" pitchFamily="49" charset="0"/>
                <a:cs typeface="Consolas" panose="020B0609020204030204" pitchFamily="49" charset="0"/>
              </a:rPr>
              <a:t>x + y</a:t>
            </a:r>
            <a:br>
              <a:rPr lang="en-GB" sz="2400">
                <a:solidFill>
                  <a:srgbClr val="080808"/>
                </a:solidFill>
                <a:effectLst/>
                <a:latin typeface="Consolas" panose="020B0609020204030204" pitchFamily="49" charset="0"/>
                <a:cs typeface="Consolas" panose="020B0609020204030204" pitchFamily="49" charset="0"/>
              </a:rPr>
            </a:b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calc = Calculator()</a:t>
            </a:r>
            <a:br>
              <a:rPr lang="en-GB" sz="2400">
                <a:solidFill>
                  <a:srgbClr val="080808"/>
                </a:solidFill>
                <a:effectLst/>
                <a:latin typeface="Consolas" panose="020B0609020204030204" pitchFamily="49" charset="0"/>
                <a:cs typeface="Consolas" panose="020B0609020204030204" pitchFamily="49" charset="0"/>
              </a:rPr>
            </a:br>
            <a:r>
              <a:rPr lang="en-GB" sz="2400">
                <a:solidFill>
                  <a:srgbClr val="080808"/>
                </a:solidFill>
                <a:effectLst/>
                <a:latin typeface="Consolas" panose="020B0609020204030204" pitchFamily="49" charset="0"/>
                <a:cs typeface="Consolas" panose="020B0609020204030204" pitchFamily="49" charset="0"/>
              </a:rPr>
              <a:t>result = </a:t>
            </a:r>
            <a:r>
              <a:rPr lang="en-GB" sz="2400" err="1">
                <a:solidFill>
                  <a:srgbClr val="080808"/>
                </a:solidFill>
                <a:effectLst/>
                <a:latin typeface="Consolas" panose="020B0609020204030204" pitchFamily="49" charset="0"/>
                <a:cs typeface="Consolas" panose="020B0609020204030204" pitchFamily="49" charset="0"/>
              </a:rPr>
              <a:t>calc.add</a:t>
            </a:r>
            <a:r>
              <a:rPr lang="en-GB" sz="2400">
                <a:solidFill>
                  <a:srgbClr val="080808"/>
                </a:solidFill>
                <a:effectLst/>
                <a:latin typeface="Consolas" panose="020B0609020204030204" pitchFamily="49" charset="0"/>
                <a:cs typeface="Consolas" panose="020B0609020204030204" pitchFamily="49" charset="0"/>
              </a:rPr>
              <a:t>(</a:t>
            </a:r>
            <a:r>
              <a:rPr lang="en-GB" sz="2400">
                <a:solidFill>
                  <a:srgbClr val="1750EB"/>
                </a:solidFill>
                <a:effectLst/>
                <a:latin typeface="Consolas" panose="020B0609020204030204" pitchFamily="49" charset="0"/>
                <a:cs typeface="Consolas" panose="020B0609020204030204" pitchFamily="49" charset="0"/>
              </a:rPr>
              <a:t>5</a:t>
            </a:r>
            <a:r>
              <a:rPr lang="en-GB" sz="2400">
                <a:solidFill>
                  <a:srgbClr val="080808"/>
                </a:solidFill>
                <a:effectLst/>
                <a:latin typeface="Consolas" panose="020B0609020204030204" pitchFamily="49" charset="0"/>
                <a:cs typeface="Consolas" panose="020B0609020204030204" pitchFamily="49" charset="0"/>
              </a:rPr>
              <a:t>, </a:t>
            </a:r>
            <a:r>
              <a:rPr lang="en-GB" sz="2400">
                <a:solidFill>
                  <a:srgbClr val="1750EB"/>
                </a:solidFill>
                <a:effectLst/>
                <a:latin typeface="Consolas" panose="020B0609020204030204" pitchFamily="49" charset="0"/>
                <a:cs typeface="Consolas" panose="020B0609020204030204" pitchFamily="49" charset="0"/>
              </a:rPr>
              <a:t>7</a:t>
            </a:r>
            <a:r>
              <a:rPr lang="en-GB" sz="2400">
                <a:solidFill>
                  <a:srgbClr val="080808"/>
                </a:solidFill>
                <a:effectLst/>
                <a:latin typeface="Consolas" panose="020B0609020204030204" pitchFamily="49" charset="0"/>
                <a:cs typeface="Consolas" panose="020B0609020204030204" pitchFamily="49" charset="0"/>
              </a:rPr>
              <a:t>)  </a:t>
            </a:r>
            <a:r>
              <a:rPr lang="en-GB" sz="2400" i="1">
                <a:solidFill>
                  <a:srgbClr val="8C8C8C"/>
                </a:solidFill>
                <a:effectLst/>
                <a:latin typeface="Consolas" panose="020B0609020204030204" pitchFamily="49" charset="0"/>
                <a:cs typeface="Consolas" panose="020B0609020204030204" pitchFamily="49" charset="0"/>
              </a:rPr>
              <a:t># Accessing a public method</a:t>
            </a:r>
            <a:br>
              <a:rPr lang="en-GB" sz="2400" i="1">
                <a:solidFill>
                  <a:srgbClr val="8C8C8C"/>
                </a:solidFill>
                <a:effectLst/>
                <a:latin typeface="Consolas" panose="020B0609020204030204" pitchFamily="49" charset="0"/>
                <a:cs typeface="Consolas" panose="020B0609020204030204" pitchFamily="49" charset="0"/>
              </a:rPr>
            </a:br>
            <a:r>
              <a:rPr lang="en-GB" sz="2400">
                <a:solidFill>
                  <a:srgbClr val="000080"/>
                </a:solidFill>
                <a:effectLst/>
                <a:latin typeface="Consolas" panose="020B0609020204030204" pitchFamily="49" charset="0"/>
                <a:cs typeface="Consolas" panose="020B0609020204030204" pitchFamily="49" charset="0"/>
              </a:rPr>
              <a:t>print</a:t>
            </a:r>
            <a:r>
              <a:rPr lang="en-GB" sz="2400">
                <a:solidFill>
                  <a:srgbClr val="080808"/>
                </a:solidFill>
                <a:effectLst/>
                <a:latin typeface="Consolas" panose="020B0609020204030204" pitchFamily="49" charset="0"/>
                <a:cs typeface="Consolas" panose="020B0609020204030204" pitchFamily="49" charset="0"/>
              </a:rPr>
              <a:t>(result)</a:t>
            </a:r>
          </a:p>
        </p:txBody>
      </p:sp>
      <p:sp>
        <p:nvSpPr>
          <p:cNvPr id="5" name="Content Placeholder 4">
            <a:extLst>
              <a:ext uri="{FF2B5EF4-FFF2-40B4-BE49-F238E27FC236}">
                <a16:creationId xmlns:a16="http://schemas.microsoft.com/office/drawing/2014/main" id="{CDE6DEB1-7D12-4163-EB30-B2D988056116}"/>
              </a:ext>
            </a:extLst>
          </p:cNvPr>
          <p:cNvSpPr>
            <a:spLocks noGrp="1"/>
          </p:cNvSpPr>
          <p:nvPr>
            <p:ph sz="half" idx="2"/>
          </p:nvPr>
        </p:nvSpPr>
        <p:spPr/>
        <p:txBody>
          <a:bodyPr>
            <a:normAutofit lnSpcReduction="10000"/>
          </a:bodyPr>
          <a:lstStyle/>
          <a:p>
            <a:r>
              <a:rPr lang="en-GB"/>
              <a:t>Public methods define how objects interact with the class and other classes.</a:t>
            </a:r>
          </a:p>
          <a:p>
            <a:r>
              <a:rPr lang="en-GB"/>
              <a:t>They are accessible from outside the class and can be used to perform various operations.</a:t>
            </a:r>
          </a:p>
        </p:txBody>
      </p:sp>
      <p:sp>
        <p:nvSpPr>
          <p:cNvPr id="4" name="Slide Number Placeholder 3">
            <a:extLst>
              <a:ext uri="{FF2B5EF4-FFF2-40B4-BE49-F238E27FC236}">
                <a16:creationId xmlns:a16="http://schemas.microsoft.com/office/drawing/2014/main" id="{58808E51-65F3-574D-CCEA-6368795EEC20}"/>
              </a:ext>
            </a:extLst>
          </p:cNvPr>
          <p:cNvSpPr>
            <a:spLocks noGrp="1"/>
          </p:cNvSpPr>
          <p:nvPr>
            <p:ph type="sldNum" sz="quarter" idx="12"/>
          </p:nvPr>
        </p:nvSpPr>
        <p:spPr/>
        <p:txBody>
          <a:bodyPr/>
          <a:lstStyle/>
          <a:p>
            <a:fld id="{1AE971F0-0CD2-4C47-8087-EBCE9716EA84}" type="slidenum">
              <a:rPr lang="en-GB" smtClean="0"/>
              <a:pPr/>
              <a:t>20</a:t>
            </a:fld>
            <a:endParaRPr lang="en-GB"/>
          </a:p>
        </p:txBody>
      </p:sp>
    </p:spTree>
    <p:extLst>
      <p:ext uri="{BB962C8B-B14F-4D97-AF65-F5344CB8AC3E}">
        <p14:creationId xmlns:p14="http://schemas.microsoft.com/office/powerpoint/2010/main" val="1834732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5C7E-E4BC-DAA0-7418-A4298B4F0F64}"/>
              </a:ext>
            </a:extLst>
          </p:cNvPr>
          <p:cNvSpPr>
            <a:spLocks noGrp="1"/>
          </p:cNvSpPr>
          <p:nvPr>
            <p:ph type="title"/>
          </p:nvPr>
        </p:nvSpPr>
        <p:spPr/>
        <p:txBody>
          <a:bodyPr/>
          <a:lstStyle/>
          <a:p>
            <a:r>
              <a:rPr lang="en-GB"/>
              <a:t>Private Access Modifier</a:t>
            </a:r>
          </a:p>
        </p:txBody>
      </p:sp>
      <p:sp>
        <p:nvSpPr>
          <p:cNvPr id="3" name="Content Placeholder 2">
            <a:extLst>
              <a:ext uri="{FF2B5EF4-FFF2-40B4-BE49-F238E27FC236}">
                <a16:creationId xmlns:a16="http://schemas.microsoft.com/office/drawing/2014/main" id="{8A8B8812-8146-F666-0DCD-09D35317D011}"/>
              </a:ext>
            </a:extLst>
          </p:cNvPr>
          <p:cNvSpPr>
            <a:spLocks noGrp="1"/>
          </p:cNvSpPr>
          <p:nvPr>
            <p:ph idx="1"/>
          </p:nvPr>
        </p:nvSpPr>
        <p:spPr/>
        <p:txBody>
          <a:bodyPr vert="horz" lIns="91440" tIns="45720" rIns="91440" bIns="45720" rtlCol="0" anchor="t">
            <a:normAutofit fontScale="85000" lnSpcReduction="20000"/>
          </a:bodyPr>
          <a:lstStyle/>
          <a:p>
            <a:r>
              <a:rPr lang="en-GB"/>
              <a:t>The private access modifier in Python is crucial for maintaining data integrity and protecting sensitive information within a class. In this section, we'll delve deeper into the private access modifier and its significance. An "afterthought" in Python.</a:t>
            </a:r>
          </a:p>
          <a:p>
            <a:r>
              <a:rPr lang="en-GB"/>
              <a:t>Members designated as private are prefixed by a double underscore (__). Achieved through name mangling.</a:t>
            </a:r>
            <a:endParaRPr lang="en-GB">
              <a:cs typeface="Helvetica"/>
            </a:endParaRPr>
          </a:p>
          <a:p>
            <a:r>
              <a:rPr lang="en-GB"/>
              <a:t>Private members are not accessible outside the class in which they are defined.</a:t>
            </a:r>
          </a:p>
          <a:p>
            <a:pPr marL="0" indent="0">
              <a:buNone/>
            </a:pPr>
            <a:endParaRPr lang="en-GB">
              <a:cs typeface="Helvetica"/>
            </a:endParaRPr>
          </a:p>
        </p:txBody>
      </p:sp>
      <p:sp>
        <p:nvSpPr>
          <p:cNvPr id="4" name="Slide Number Placeholder 3">
            <a:extLst>
              <a:ext uri="{FF2B5EF4-FFF2-40B4-BE49-F238E27FC236}">
                <a16:creationId xmlns:a16="http://schemas.microsoft.com/office/drawing/2014/main" id="{BDED6A22-E81A-8060-C27B-CD870C2631BE}"/>
              </a:ext>
            </a:extLst>
          </p:cNvPr>
          <p:cNvSpPr>
            <a:spLocks noGrp="1"/>
          </p:cNvSpPr>
          <p:nvPr>
            <p:ph type="sldNum" sz="quarter" idx="12"/>
          </p:nvPr>
        </p:nvSpPr>
        <p:spPr/>
        <p:txBody>
          <a:bodyPr/>
          <a:lstStyle/>
          <a:p>
            <a:fld id="{1AE971F0-0CD2-4C47-8087-EBCE9716EA84}" type="slidenum">
              <a:rPr lang="en-GB" smtClean="0"/>
              <a:pPr/>
              <a:t>21</a:t>
            </a:fld>
            <a:endParaRPr lang="en-GB"/>
          </a:p>
        </p:txBody>
      </p:sp>
    </p:spTree>
    <p:extLst>
      <p:ext uri="{BB962C8B-B14F-4D97-AF65-F5344CB8AC3E}">
        <p14:creationId xmlns:p14="http://schemas.microsoft.com/office/powerpoint/2010/main" val="267323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358B-4004-0EB3-948F-D6F3322FCA72}"/>
              </a:ext>
            </a:extLst>
          </p:cNvPr>
          <p:cNvSpPr>
            <a:spLocks noGrp="1"/>
          </p:cNvSpPr>
          <p:nvPr>
            <p:ph type="title"/>
          </p:nvPr>
        </p:nvSpPr>
        <p:spPr/>
        <p:txBody>
          <a:bodyPr/>
          <a:lstStyle/>
          <a:p>
            <a:r>
              <a:rPr lang="en-GB"/>
              <a:t>Private Access Modifier: Attribute</a:t>
            </a:r>
          </a:p>
        </p:txBody>
      </p:sp>
      <p:sp>
        <p:nvSpPr>
          <p:cNvPr id="3" name="Content Placeholder 2">
            <a:extLst>
              <a:ext uri="{FF2B5EF4-FFF2-40B4-BE49-F238E27FC236}">
                <a16:creationId xmlns:a16="http://schemas.microsoft.com/office/drawing/2014/main" id="{A584E755-5161-2F29-26A4-8A9C81EF8A95}"/>
              </a:ext>
            </a:extLst>
          </p:cNvPr>
          <p:cNvSpPr>
            <a:spLocks noGrp="1"/>
          </p:cNvSpPr>
          <p:nvPr>
            <p:ph idx="1"/>
          </p:nvPr>
        </p:nvSpPr>
        <p:spPr>
          <a:xfrm>
            <a:off x="838200" y="1825625"/>
            <a:ext cx="7772400" cy="4351338"/>
          </a:xfrm>
          <a:ln>
            <a:solidFill>
              <a:schemeClr val="accent1"/>
            </a:solidFill>
          </a:ln>
        </p:spPr>
        <p:txBody>
          <a:bodyPr>
            <a:normAutofit fontScale="625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err="1">
                <a:solidFill>
                  <a:srgbClr val="000000"/>
                </a:solidFill>
                <a:effectLst/>
                <a:latin typeface="Consolas" panose="020B0609020204030204" pitchFamily="49" charset="0"/>
                <a:cs typeface="Consolas" panose="020B0609020204030204" pitchFamily="49" charset="0"/>
              </a:rPr>
              <a:t>SecretAgent</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t>
            </a:r>
            <a:r>
              <a:rPr lang="en-GB" err="1">
                <a:solidFill>
                  <a:srgbClr val="B200B2"/>
                </a:solidFill>
                <a:effectLst/>
                <a:latin typeface="Consolas" panose="020B0609020204030204" pitchFamily="49" charset="0"/>
                <a:cs typeface="Consolas" panose="020B0609020204030204" pitchFamily="49" charset="0"/>
              </a:rPr>
              <a:t>init</a:t>
            </a:r>
            <a:r>
              <a:rPr lang="en-GB">
                <a:solidFill>
                  <a:srgbClr val="B200B2"/>
                </a:solidFill>
                <a:effectLst/>
                <a:latin typeface="Consolas" panose="020B0609020204030204" pitchFamily="49" charset="0"/>
                <a:cs typeface="Consolas" panose="020B0609020204030204" pitchFamily="49" charset="0"/>
              </a:rPr>
              <a:t>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name, code):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r>
              <a:rPr lang="en-GB">
                <a:solidFill>
                  <a:srgbClr val="080808"/>
                </a:solidFill>
                <a:effectLst/>
                <a:latin typeface="Consolas" panose="020B0609020204030204" pitchFamily="49" charset="0"/>
                <a:cs typeface="Consolas" panose="020B0609020204030204" pitchFamily="49" charset="0"/>
              </a:rPr>
              <a:t> = name  </a:t>
            </a:r>
            <a:r>
              <a:rPr lang="en-GB" i="1">
                <a:solidFill>
                  <a:srgbClr val="8C8C8C"/>
                </a:solidFill>
                <a:effectLst/>
                <a:latin typeface="Consolas" panose="020B0609020204030204" pitchFamily="49" charset="0"/>
                <a:cs typeface="Consolas" panose="020B0609020204030204" pitchFamily="49" charset="0"/>
              </a:rPr>
              <a:t># Private attribute</a:t>
            </a:r>
            <a:br>
              <a:rPr lang="en-GB" i="1">
                <a:solidFill>
                  <a:srgbClr val="8C8C8C"/>
                </a:solidFill>
                <a:effectLst/>
                <a:latin typeface="Consolas" panose="020B0609020204030204" pitchFamily="49" charset="0"/>
                <a:cs typeface="Consolas" panose="020B0609020204030204" pitchFamily="49" charset="0"/>
              </a:rPr>
            </a:br>
            <a:r>
              <a:rPr lang="en-GB" i="1">
                <a:solidFill>
                  <a:srgbClr val="8C8C8C"/>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.__code</a:t>
            </a:r>
            <a:r>
              <a:rPr lang="en-GB">
                <a:solidFill>
                  <a:srgbClr val="080808"/>
                </a:solidFill>
                <a:effectLst/>
                <a:latin typeface="Consolas" panose="020B0609020204030204" pitchFamily="49" charset="0"/>
                <a:cs typeface="Consolas" panose="020B0609020204030204" pitchFamily="49" charset="0"/>
              </a:rPr>
              <a:t> = code  </a:t>
            </a:r>
            <a:r>
              <a:rPr lang="en-GB" i="1">
                <a:solidFill>
                  <a:srgbClr val="8C8C8C"/>
                </a:solidFill>
                <a:effectLst/>
                <a:latin typeface="Consolas" panose="020B0609020204030204" pitchFamily="49" charset="0"/>
                <a:cs typeface="Consolas" panose="020B0609020204030204" pitchFamily="49" charset="0"/>
              </a:rPr>
              <a:t># Private attribute</a:t>
            </a:r>
            <a:br>
              <a:rPr lang="en-GB" i="1">
                <a:solidFill>
                  <a:srgbClr val="8C8C8C"/>
                </a:solidFill>
                <a:effectLst/>
                <a:latin typeface="Consolas" panose="020B0609020204030204" pitchFamily="49" charset="0"/>
                <a:cs typeface="Consolas" panose="020B0609020204030204" pitchFamily="49" charset="0"/>
              </a:rPr>
            </a:br>
            <a:br>
              <a:rPr lang="en-GB" i="1">
                <a:solidFill>
                  <a:srgbClr val="8C8C8C"/>
                </a:solidFill>
                <a:effectLst/>
                <a:latin typeface="Consolas" panose="020B0609020204030204" pitchFamily="49" charset="0"/>
                <a:cs typeface="Consolas" panose="020B0609020204030204" pitchFamily="49" charset="0"/>
              </a:rPr>
            </a:br>
            <a:r>
              <a:rPr lang="en-GB" i="1">
                <a:solidFill>
                  <a:srgbClr val="8C8C8C"/>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introduce</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067D17"/>
                </a:solidFill>
                <a:effectLst/>
                <a:latin typeface="Consolas" panose="020B0609020204030204" pitchFamily="49" charset="0"/>
                <a:cs typeface="Consolas" panose="020B0609020204030204" pitchFamily="49" charset="0"/>
              </a:rPr>
              <a:t>f"My</a:t>
            </a:r>
            <a:r>
              <a:rPr lang="en-GB">
                <a:solidFill>
                  <a:srgbClr val="067D17"/>
                </a:solidFill>
                <a:effectLst/>
                <a:latin typeface="Consolas" panose="020B0609020204030204" pitchFamily="49" charset="0"/>
                <a:cs typeface="Consolas" panose="020B0609020204030204" pitchFamily="49" charset="0"/>
              </a:rPr>
              <a:t> name is </a:t>
            </a:r>
            <a:r>
              <a:rPr lang="en-GB">
                <a:solidFill>
                  <a:srgbClr val="0037A6"/>
                </a:solidFill>
                <a:effectLst/>
                <a:latin typeface="Consolas" panose="020B0609020204030204" pitchFamily="49" charset="0"/>
                <a:cs typeface="Consolas" panose="020B0609020204030204" pitchFamily="49" charset="0"/>
              </a:rPr>
              <a:t>{</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r>
              <a:rPr lang="en-GB">
                <a:solidFill>
                  <a:srgbClr val="0037A6"/>
                </a:solidFill>
                <a:effectLst/>
                <a:latin typeface="Consolas" panose="020B0609020204030204" pitchFamily="49" charset="0"/>
                <a:cs typeface="Consolas" panose="020B0609020204030204" pitchFamily="49" charset="0"/>
              </a:rPr>
              <a:t>}</a:t>
            </a:r>
            <a:r>
              <a:rPr lang="en-GB">
                <a:solidFill>
                  <a:srgbClr val="067D17"/>
                </a:solidFill>
                <a:effectLst/>
                <a:latin typeface="Consolas" panose="020B0609020204030204" pitchFamily="49" charset="0"/>
                <a:cs typeface="Consolas" panose="020B0609020204030204" pitchFamily="49" charset="0"/>
              </a:rPr>
              <a:t>."</a:t>
            </a:r>
            <a:br>
              <a:rPr lang="en-GB">
                <a:solidFill>
                  <a:srgbClr val="067D17"/>
                </a:solidFill>
                <a:effectLst/>
                <a:latin typeface="Consolas" panose="020B0609020204030204" pitchFamily="49" charset="0"/>
                <a:cs typeface="Consolas" panose="020B0609020204030204" pitchFamily="49" charset="0"/>
              </a:rPr>
            </a:br>
            <a:br>
              <a:rPr lang="en-GB">
                <a:solidFill>
                  <a:srgbClr val="067D17"/>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agent = </a:t>
            </a:r>
            <a:r>
              <a:rPr lang="en-GB" err="1">
                <a:solidFill>
                  <a:srgbClr val="080808"/>
                </a:solidFill>
                <a:effectLst/>
                <a:latin typeface="Consolas" panose="020B0609020204030204" pitchFamily="49" charset="0"/>
                <a:cs typeface="Consolas" panose="020B0609020204030204" pitchFamily="49" charset="0"/>
              </a:rPr>
              <a:t>SecretAgent</a:t>
            </a:r>
            <a:r>
              <a:rPr lang="en-GB">
                <a:solidFill>
                  <a:srgbClr val="080808"/>
                </a:solidFill>
                <a:effectLst/>
                <a:latin typeface="Consolas" panose="020B0609020204030204" pitchFamily="49" charset="0"/>
                <a:cs typeface="Consolas" panose="020B0609020204030204" pitchFamily="49" charset="0"/>
              </a:rPr>
              <a:t>(</a:t>
            </a:r>
            <a:r>
              <a:rPr lang="en-GB">
                <a:solidFill>
                  <a:srgbClr val="067D17"/>
                </a:solidFill>
                <a:effectLst/>
                <a:latin typeface="Consolas" panose="020B0609020204030204" pitchFamily="49" charset="0"/>
                <a:cs typeface="Consolas" panose="020B0609020204030204" pitchFamily="49" charset="0"/>
              </a:rPr>
              <a:t>"James Bond"</a:t>
            </a:r>
            <a:r>
              <a:rPr lang="en-GB">
                <a:solidFill>
                  <a:srgbClr val="080808"/>
                </a:solidFill>
                <a:effectLst/>
                <a:latin typeface="Consolas" panose="020B0609020204030204" pitchFamily="49" charset="0"/>
                <a:cs typeface="Consolas" panose="020B0609020204030204" pitchFamily="49" charset="0"/>
              </a:rPr>
              <a:t>, </a:t>
            </a:r>
            <a:r>
              <a:rPr lang="en-GB">
                <a:solidFill>
                  <a:srgbClr val="067D17"/>
                </a:solidFill>
                <a:effectLst/>
                <a:latin typeface="Consolas" panose="020B0609020204030204" pitchFamily="49" charset="0"/>
                <a:cs typeface="Consolas" panose="020B0609020204030204" pitchFamily="49" charset="0"/>
              </a:rPr>
              <a:t>"007"</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00080"/>
                </a:solidFill>
                <a:effectLst/>
                <a:latin typeface="Consolas" panose="020B0609020204030204" pitchFamily="49" charset="0"/>
                <a:cs typeface="Consolas" panose="020B0609020204030204" pitchFamily="49" charset="0"/>
              </a:rPr>
              <a:t>print</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agent.introduce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00080"/>
                </a:solidFill>
                <a:effectLst/>
                <a:latin typeface="Consolas" panose="020B0609020204030204" pitchFamily="49" charset="0"/>
                <a:cs typeface="Consolas" panose="020B0609020204030204" pitchFamily="49" charset="0"/>
              </a:rPr>
              <a:t>print</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agent.__name</a:t>
            </a:r>
            <a:r>
              <a:rPr lang="en-GB">
                <a:solidFill>
                  <a:srgbClr val="080808"/>
                </a:solidFill>
                <a:effectLst/>
                <a:latin typeface="Consolas" panose="020B0609020204030204" pitchFamily="49" charset="0"/>
                <a:cs typeface="Consolas" panose="020B0609020204030204" pitchFamily="49" charset="0"/>
              </a:rPr>
              <a:t>)  </a:t>
            </a:r>
            <a:r>
              <a:rPr lang="en-GB" i="1">
                <a:solidFill>
                  <a:srgbClr val="8C8C8C"/>
                </a:solidFill>
                <a:effectLst/>
                <a:latin typeface="Consolas" panose="020B0609020204030204" pitchFamily="49" charset="0"/>
                <a:cs typeface="Consolas" panose="020B0609020204030204" pitchFamily="49" charset="0"/>
              </a:rPr>
              <a:t># This will raise an </a:t>
            </a:r>
            <a:r>
              <a:rPr lang="en-GB" i="1" err="1">
                <a:solidFill>
                  <a:srgbClr val="8C8C8C"/>
                </a:solidFill>
                <a:effectLst/>
                <a:latin typeface="Consolas" panose="020B0609020204030204" pitchFamily="49" charset="0"/>
                <a:cs typeface="Consolas" panose="020B0609020204030204" pitchFamily="49" charset="0"/>
              </a:rPr>
              <a:t>AttributeError</a:t>
            </a:r>
            <a:endParaRPr lang="en-GB">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D7D1428-43AC-428D-7C83-81B863C8F8A8}"/>
              </a:ext>
            </a:extLst>
          </p:cNvPr>
          <p:cNvSpPr>
            <a:spLocks noGrp="1"/>
          </p:cNvSpPr>
          <p:nvPr>
            <p:ph type="sldNum" sz="quarter" idx="12"/>
          </p:nvPr>
        </p:nvSpPr>
        <p:spPr/>
        <p:txBody>
          <a:bodyPr/>
          <a:lstStyle/>
          <a:p>
            <a:fld id="{1AE971F0-0CD2-4C47-8087-EBCE9716EA84}" type="slidenum">
              <a:rPr lang="en-GB" smtClean="0"/>
              <a:pPr/>
              <a:t>22</a:t>
            </a:fld>
            <a:endParaRPr lang="en-GB"/>
          </a:p>
        </p:txBody>
      </p:sp>
    </p:spTree>
    <p:extLst>
      <p:ext uri="{BB962C8B-B14F-4D97-AF65-F5344CB8AC3E}">
        <p14:creationId xmlns:p14="http://schemas.microsoft.com/office/powerpoint/2010/main" val="413980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C032-F97D-C649-12CC-4C53E0B20D9B}"/>
              </a:ext>
            </a:extLst>
          </p:cNvPr>
          <p:cNvSpPr>
            <a:spLocks noGrp="1"/>
          </p:cNvSpPr>
          <p:nvPr>
            <p:ph type="title"/>
          </p:nvPr>
        </p:nvSpPr>
        <p:spPr/>
        <p:txBody>
          <a:bodyPr/>
          <a:lstStyle/>
          <a:p>
            <a:r>
              <a:rPr lang="en-GB"/>
              <a:t>Private Access Modifier: Method</a:t>
            </a:r>
          </a:p>
        </p:txBody>
      </p:sp>
      <p:sp>
        <p:nvSpPr>
          <p:cNvPr id="3" name="Content Placeholder 2">
            <a:extLst>
              <a:ext uri="{FF2B5EF4-FFF2-40B4-BE49-F238E27FC236}">
                <a16:creationId xmlns:a16="http://schemas.microsoft.com/office/drawing/2014/main" id="{F23DA6BC-CCE4-CF04-CFF6-089CD4038884}"/>
              </a:ext>
            </a:extLst>
          </p:cNvPr>
          <p:cNvSpPr>
            <a:spLocks noGrp="1"/>
          </p:cNvSpPr>
          <p:nvPr>
            <p:ph idx="1"/>
          </p:nvPr>
        </p:nvSpPr>
        <p:spPr>
          <a:xfrm>
            <a:off x="838200" y="1825625"/>
            <a:ext cx="7391400" cy="4351338"/>
          </a:xfrm>
          <a:ln>
            <a:solidFill>
              <a:schemeClr val="accent1"/>
            </a:solidFill>
          </a:ln>
        </p:spPr>
        <p:txBody>
          <a:bodyPr>
            <a:normAutofit fontScale="475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Student</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t>
            </a:r>
            <a:r>
              <a:rPr lang="en-GB" err="1">
                <a:solidFill>
                  <a:srgbClr val="B200B2"/>
                </a:solidFill>
                <a:effectLst/>
                <a:latin typeface="Consolas" panose="020B0609020204030204" pitchFamily="49" charset="0"/>
                <a:cs typeface="Consolas" panose="020B0609020204030204" pitchFamily="49" charset="0"/>
              </a:rPr>
              <a:t>init</a:t>
            </a:r>
            <a:r>
              <a:rPr lang="en-GB">
                <a:solidFill>
                  <a:srgbClr val="B200B2"/>
                </a:solidFill>
                <a:effectLst/>
                <a:latin typeface="Consolas" panose="020B0609020204030204" pitchFamily="49" charset="0"/>
                <a:cs typeface="Consolas" panose="020B0609020204030204" pitchFamily="49" charset="0"/>
              </a:rPr>
              <a:t>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name, age):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r>
              <a:rPr lang="en-GB">
                <a:solidFill>
                  <a:srgbClr val="080808"/>
                </a:solidFill>
                <a:effectLst/>
                <a:latin typeface="Consolas" panose="020B0609020204030204" pitchFamily="49" charset="0"/>
                <a:cs typeface="Consolas" panose="020B0609020204030204" pitchFamily="49" charset="0"/>
              </a:rPr>
              <a:t> = name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.__age</a:t>
            </a:r>
            <a:r>
              <a:rPr lang="en-GB">
                <a:solidFill>
                  <a:srgbClr val="080808"/>
                </a:solidFill>
                <a:effectLst/>
                <a:latin typeface="Consolas" panose="020B0609020204030204" pitchFamily="49" charset="0"/>
                <a:cs typeface="Consolas" panose="020B0609020204030204" pitchFamily="49" charset="0"/>
              </a:rPr>
              <a:t> = age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__</a:t>
            </a:r>
            <a:r>
              <a:rPr lang="en-GB" err="1">
                <a:solidFill>
                  <a:srgbClr val="00627A"/>
                </a:solidFill>
                <a:effectLst/>
                <a:latin typeface="Consolas" panose="020B0609020204030204" pitchFamily="49" charset="0"/>
                <a:cs typeface="Consolas" panose="020B0609020204030204" pitchFamily="49" charset="0"/>
              </a:rPr>
              <a:t>validate_age</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age):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if </a:t>
            </a:r>
            <a:r>
              <a:rPr lang="en-GB">
                <a:solidFill>
                  <a:srgbClr val="080808"/>
                </a:solidFill>
                <a:effectLst/>
                <a:latin typeface="Consolas" panose="020B0609020204030204" pitchFamily="49" charset="0"/>
                <a:cs typeface="Consolas" panose="020B0609020204030204" pitchFamily="49" charset="0"/>
              </a:rPr>
              <a:t>age &lt; </a:t>
            </a:r>
            <a:r>
              <a:rPr lang="en-GB">
                <a:solidFill>
                  <a:srgbClr val="1750EB"/>
                </a:solidFill>
                <a:effectLst/>
                <a:latin typeface="Consolas" panose="020B0609020204030204" pitchFamily="49" charset="0"/>
                <a:cs typeface="Consolas" panose="020B0609020204030204" pitchFamily="49" charset="0"/>
              </a:rPr>
              <a:t>16</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a:solidFill>
                  <a:srgbClr val="1750EB"/>
                </a:solidFill>
                <a:effectLst/>
                <a:latin typeface="Consolas" panose="020B0609020204030204" pitchFamily="49" charset="0"/>
                <a:cs typeface="Consolas" panose="020B0609020204030204" pitchFamily="49" charset="0"/>
              </a:rPr>
              <a:t>16  </a:t>
            </a:r>
            <a:r>
              <a:rPr lang="en-GB" i="1">
                <a:solidFill>
                  <a:srgbClr val="8C8C8C"/>
                </a:solidFill>
                <a:effectLst/>
                <a:latin typeface="Consolas" panose="020B0609020204030204" pitchFamily="49" charset="0"/>
                <a:cs typeface="Consolas" panose="020B0609020204030204" pitchFamily="49" charset="0"/>
              </a:rPr>
              <a:t># Ensure the minimum age is 16</a:t>
            </a:r>
            <a:br>
              <a:rPr lang="en-GB" i="1">
                <a:solidFill>
                  <a:srgbClr val="8C8C8C"/>
                </a:solidFill>
                <a:effectLst/>
                <a:latin typeface="Consolas" panose="020B0609020204030204" pitchFamily="49" charset="0"/>
                <a:cs typeface="Consolas" panose="020B0609020204030204" pitchFamily="49" charset="0"/>
              </a:rPr>
            </a:br>
            <a:r>
              <a:rPr lang="en-GB" i="1">
                <a:solidFill>
                  <a:srgbClr val="8C8C8C"/>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a:solidFill>
                  <a:srgbClr val="080808"/>
                </a:solidFill>
                <a:effectLst/>
                <a:latin typeface="Consolas" panose="020B0609020204030204" pitchFamily="49" charset="0"/>
                <a:cs typeface="Consolas" panose="020B0609020204030204" pitchFamily="49" charset="0"/>
              </a:rPr>
              <a:t>age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err="1">
                <a:solidFill>
                  <a:srgbClr val="00627A"/>
                </a:solidFill>
                <a:effectLst/>
                <a:latin typeface="Consolas" panose="020B0609020204030204" pitchFamily="49" charset="0"/>
                <a:cs typeface="Consolas" panose="020B0609020204030204" pitchFamily="49" charset="0"/>
              </a:rPr>
              <a:t>update_age</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a:t>
            </a:r>
            <a:r>
              <a:rPr lang="en-GB" err="1">
                <a:solidFill>
                  <a:srgbClr val="080808"/>
                </a:solidFill>
                <a:effectLst/>
                <a:latin typeface="Consolas" panose="020B0609020204030204" pitchFamily="49" charset="0"/>
                <a:cs typeface="Consolas" panose="020B0609020204030204" pitchFamily="49" charset="0"/>
              </a:rPr>
              <a:t>new_age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.__age</a:t>
            </a:r>
            <a:r>
              <a:rPr lang="en-GB">
                <a:solidFill>
                  <a:srgbClr val="080808"/>
                </a:solidFill>
                <a:effectLst/>
                <a:latin typeface="Consolas" panose="020B0609020204030204" pitchFamily="49" charset="0"/>
                <a:cs typeface="Consolas" panose="020B0609020204030204" pitchFamily="49" charset="0"/>
              </a:rPr>
              <a:t> = </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.__</a:t>
            </a:r>
            <a:r>
              <a:rPr lang="en-GB" err="1">
                <a:solidFill>
                  <a:srgbClr val="080808"/>
                </a:solidFill>
                <a:effectLst/>
                <a:latin typeface="Consolas" panose="020B0609020204030204" pitchFamily="49" charset="0"/>
                <a:cs typeface="Consolas" panose="020B0609020204030204" pitchFamily="49" charset="0"/>
              </a:rPr>
              <a:t>validate_age</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new_age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student = Student(</a:t>
            </a:r>
            <a:r>
              <a:rPr lang="en-GB">
                <a:solidFill>
                  <a:srgbClr val="067D17"/>
                </a:solidFill>
                <a:effectLst/>
                <a:latin typeface="Consolas" panose="020B0609020204030204" pitchFamily="49" charset="0"/>
                <a:cs typeface="Consolas" panose="020B0609020204030204" pitchFamily="49" charset="0"/>
              </a:rPr>
              <a:t>"Alice"</a:t>
            </a:r>
            <a:r>
              <a:rPr lang="en-GB">
                <a:solidFill>
                  <a:srgbClr val="080808"/>
                </a:solidFill>
                <a:effectLst/>
                <a:latin typeface="Consolas" panose="020B0609020204030204" pitchFamily="49" charset="0"/>
                <a:cs typeface="Consolas" panose="020B0609020204030204" pitchFamily="49" charset="0"/>
              </a:rPr>
              <a:t>, </a:t>
            </a:r>
            <a:r>
              <a:rPr lang="en-GB">
                <a:solidFill>
                  <a:srgbClr val="1750EB"/>
                </a:solidFill>
                <a:effectLst/>
                <a:latin typeface="Consolas" panose="020B0609020204030204" pitchFamily="49" charset="0"/>
                <a:cs typeface="Consolas" panose="020B0609020204030204" pitchFamily="49" charset="0"/>
              </a:rPr>
              <a:t>15</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err="1">
                <a:solidFill>
                  <a:srgbClr val="080808"/>
                </a:solidFill>
                <a:effectLst/>
                <a:latin typeface="Consolas" panose="020B0609020204030204" pitchFamily="49" charset="0"/>
                <a:cs typeface="Consolas" panose="020B0609020204030204" pitchFamily="49" charset="0"/>
              </a:rPr>
              <a:t>student.update_age</a:t>
            </a:r>
            <a:r>
              <a:rPr lang="en-GB">
                <a:solidFill>
                  <a:srgbClr val="080808"/>
                </a:solidFill>
                <a:effectLst/>
                <a:latin typeface="Consolas" panose="020B0609020204030204" pitchFamily="49" charset="0"/>
                <a:cs typeface="Consolas" panose="020B0609020204030204" pitchFamily="49" charset="0"/>
              </a:rPr>
              <a:t>(</a:t>
            </a:r>
            <a:r>
              <a:rPr lang="en-GB">
                <a:solidFill>
                  <a:srgbClr val="1750EB"/>
                </a:solidFill>
                <a:effectLst/>
                <a:latin typeface="Consolas" panose="020B0609020204030204" pitchFamily="49" charset="0"/>
                <a:cs typeface="Consolas" panose="020B0609020204030204" pitchFamily="49" charset="0"/>
              </a:rPr>
              <a:t>14</a:t>
            </a:r>
            <a:r>
              <a:rPr lang="en-GB">
                <a:solidFill>
                  <a:srgbClr val="080808"/>
                </a:solidFill>
                <a:effectLst/>
                <a:latin typeface="Consolas" panose="020B0609020204030204" pitchFamily="49" charset="0"/>
                <a:cs typeface="Consolas" panose="020B0609020204030204" pitchFamily="49" charset="0"/>
              </a:rPr>
              <a:t>)  </a:t>
            </a:r>
            <a:r>
              <a:rPr lang="en-GB" i="1">
                <a:solidFill>
                  <a:srgbClr val="8C8C8C"/>
                </a:solidFill>
                <a:effectLst/>
                <a:latin typeface="Consolas" panose="020B0609020204030204" pitchFamily="49" charset="0"/>
                <a:cs typeface="Consolas" panose="020B0609020204030204" pitchFamily="49" charset="0"/>
              </a:rPr>
              <a:t># The private method ensures the age is set to 16</a:t>
            </a:r>
            <a:br>
              <a:rPr lang="en-GB" i="1">
                <a:solidFill>
                  <a:srgbClr val="8C8C8C"/>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student.__</a:t>
            </a:r>
            <a:r>
              <a:rPr lang="en-GB" err="1">
                <a:solidFill>
                  <a:srgbClr val="080808"/>
                </a:solidFill>
                <a:effectLst/>
                <a:latin typeface="Consolas" panose="020B0609020204030204" pitchFamily="49" charset="0"/>
                <a:cs typeface="Consolas" panose="020B0609020204030204" pitchFamily="49" charset="0"/>
              </a:rPr>
              <a:t>validate_age</a:t>
            </a:r>
            <a:r>
              <a:rPr lang="en-GB">
                <a:solidFill>
                  <a:srgbClr val="080808"/>
                </a:solidFill>
                <a:effectLst/>
                <a:latin typeface="Consolas" panose="020B0609020204030204" pitchFamily="49" charset="0"/>
                <a:cs typeface="Consolas" panose="020B0609020204030204" pitchFamily="49" charset="0"/>
              </a:rPr>
              <a:t>(</a:t>
            </a:r>
            <a:r>
              <a:rPr lang="en-GB">
                <a:solidFill>
                  <a:srgbClr val="1750EB"/>
                </a:solidFill>
                <a:effectLst/>
                <a:latin typeface="Consolas" panose="020B0609020204030204" pitchFamily="49" charset="0"/>
                <a:cs typeface="Consolas" panose="020B0609020204030204" pitchFamily="49" charset="0"/>
              </a:rPr>
              <a:t>20</a:t>
            </a:r>
            <a:r>
              <a:rPr lang="en-GB">
                <a:solidFill>
                  <a:srgbClr val="080808"/>
                </a:solidFill>
                <a:effectLst/>
                <a:latin typeface="Consolas" panose="020B0609020204030204" pitchFamily="49" charset="0"/>
                <a:cs typeface="Consolas" panose="020B0609020204030204" pitchFamily="49" charset="0"/>
              </a:rPr>
              <a:t>) </a:t>
            </a:r>
            <a:r>
              <a:rPr lang="en-GB" i="1">
                <a:solidFill>
                  <a:srgbClr val="8C8C8C"/>
                </a:solidFill>
                <a:effectLst/>
                <a:latin typeface="Consolas" panose="020B0609020204030204" pitchFamily="49" charset="0"/>
                <a:cs typeface="Consolas" panose="020B0609020204030204" pitchFamily="49" charset="0"/>
              </a:rPr>
              <a:t># This will raise an </a:t>
            </a:r>
            <a:r>
              <a:rPr lang="en-GB" i="1" err="1">
                <a:solidFill>
                  <a:srgbClr val="8C8C8C"/>
                </a:solidFill>
                <a:effectLst/>
                <a:latin typeface="Consolas" panose="020B0609020204030204" pitchFamily="49" charset="0"/>
                <a:cs typeface="Consolas" panose="020B0609020204030204" pitchFamily="49" charset="0"/>
              </a:rPr>
              <a:t>AttributeError</a:t>
            </a:r>
            <a:endParaRPr lang="en-GB">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EE743EF-EDF4-2CD7-9538-CD48026A53F2}"/>
              </a:ext>
            </a:extLst>
          </p:cNvPr>
          <p:cNvSpPr>
            <a:spLocks noGrp="1"/>
          </p:cNvSpPr>
          <p:nvPr>
            <p:ph type="sldNum" sz="quarter" idx="12"/>
          </p:nvPr>
        </p:nvSpPr>
        <p:spPr/>
        <p:txBody>
          <a:bodyPr/>
          <a:lstStyle/>
          <a:p>
            <a:fld id="{1AE971F0-0CD2-4C47-8087-EBCE9716EA84}" type="slidenum">
              <a:rPr lang="en-GB" smtClean="0"/>
              <a:pPr/>
              <a:t>23</a:t>
            </a:fld>
            <a:endParaRPr lang="en-GB"/>
          </a:p>
        </p:txBody>
      </p:sp>
    </p:spTree>
    <p:extLst>
      <p:ext uri="{BB962C8B-B14F-4D97-AF65-F5344CB8AC3E}">
        <p14:creationId xmlns:p14="http://schemas.microsoft.com/office/powerpoint/2010/main" val="3748218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4A14-E609-180D-E032-B5B91EBB5C6C}"/>
              </a:ext>
            </a:extLst>
          </p:cNvPr>
          <p:cNvSpPr>
            <a:spLocks noGrp="1"/>
          </p:cNvSpPr>
          <p:nvPr>
            <p:ph type="title"/>
          </p:nvPr>
        </p:nvSpPr>
        <p:spPr/>
        <p:txBody>
          <a:bodyPr/>
          <a:lstStyle/>
          <a:p>
            <a:r>
              <a:rPr lang="en-GB"/>
              <a:t>Protected Access Modifier</a:t>
            </a:r>
          </a:p>
        </p:txBody>
      </p:sp>
      <p:sp>
        <p:nvSpPr>
          <p:cNvPr id="3" name="Content Placeholder 2">
            <a:extLst>
              <a:ext uri="{FF2B5EF4-FFF2-40B4-BE49-F238E27FC236}">
                <a16:creationId xmlns:a16="http://schemas.microsoft.com/office/drawing/2014/main" id="{57E68006-DC8A-A796-DF46-B0F27E2D2450}"/>
              </a:ext>
            </a:extLst>
          </p:cNvPr>
          <p:cNvSpPr>
            <a:spLocks noGrp="1"/>
          </p:cNvSpPr>
          <p:nvPr>
            <p:ph idx="1"/>
          </p:nvPr>
        </p:nvSpPr>
        <p:spPr/>
        <p:txBody>
          <a:bodyPr vert="horz" lIns="91440" tIns="45720" rIns="91440" bIns="45720" rtlCol="0" anchor="t">
            <a:normAutofit fontScale="92500" lnSpcReduction="10000"/>
          </a:bodyPr>
          <a:lstStyle/>
          <a:p>
            <a:r>
              <a:rPr lang="en-GB"/>
              <a:t>Members designated as protected are prefixed by a single underscore (_).</a:t>
            </a:r>
            <a:endParaRPr lang="en-GB">
              <a:cs typeface="Helvetica"/>
            </a:endParaRPr>
          </a:p>
          <a:p>
            <a:r>
              <a:rPr lang="en-GB"/>
              <a:t>Protected members are accessible within their class and derived classes. We discuss inheritance next week. It is supposed to be used like the private access modifier, but for related classes.</a:t>
            </a:r>
            <a:endParaRPr lang="en-GB">
              <a:cs typeface="Helvetica"/>
            </a:endParaRPr>
          </a:p>
          <a:p>
            <a:r>
              <a:rPr lang="en-GB"/>
              <a:t>This access modifier aims to balance data hiding and providing limited access when needed.</a:t>
            </a:r>
          </a:p>
        </p:txBody>
      </p:sp>
      <p:sp>
        <p:nvSpPr>
          <p:cNvPr id="4" name="Slide Number Placeholder 3">
            <a:extLst>
              <a:ext uri="{FF2B5EF4-FFF2-40B4-BE49-F238E27FC236}">
                <a16:creationId xmlns:a16="http://schemas.microsoft.com/office/drawing/2014/main" id="{1D1446F8-DB9B-8E54-AC43-79E1463C453D}"/>
              </a:ext>
            </a:extLst>
          </p:cNvPr>
          <p:cNvSpPr>
            <a:spLocks noGrp="1"/>
          </p:cNvSpPr>
          <p:nvPr>
            <p:ph type="sldNum" sz="quarter" idx="12"/>
          </p:nvPr>
        </p:nvSpPr>
        <p:spPr/>
        <p:txBody>
          <a:bodyPr/>
          <a:lstStyle/>
          <a:p>
            <a:fld id="{1AE971F0-0CD2-4C47-8087-EBCE9716EA84}" type="slidenum">
              <a:rPr lang="en-GB" smtClean="0"/>
              <a:pPr/>
              <a:t>24</a:t>
            </a:fld>
            <a:endParaRPr lang="en-GB"/>
          </a:p>
        </p:txBody>
      </p:sp>
    </p:spTree>
    <p:extLst>
      <p:ext uri="{BB962C8B-B14F-4D97-AF65-F5344CB8AC3E}">
        <p14:creationId xmlns:p14="http://schemas.microsoft.com/office/powerpoint/2010/main" val="136313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CF65-F22C-DAA5-4DAE-6C261BDB8B7F}"/>
              </a:ext>
            </a:extLst>
          </p:cNvPr>
          <p:cNvSpPr>
            <a:spLocks noGrp="1"/>
          </p:cNvSpPr>
          <p:nvPr>
            <p:ph type="title"/>
          </p:nvPr>
        </p:nvSpPr>
        <p:spPr/>
        <p:txBody>
          <a:bodyPr/>
          <a:lstStyle/>
          <a:p>
            <a:r>
              <a:rPr lang="en-GB"/>
              <a:t>When is the Protected Access Modifier Useful?</a:t>
            </a:r>
          </a:p>
        </p:txBody>
      </p:sp>
      <p:sp>
        <p:nvSpPr>
          <p:cNvPr id="3" name="Content Placeholder 2">
            <a:extLst>
              <a:ext uri="{FF2B5EF4-FFF2-40B4-BE49-F238E27FC236}">
                <a16:creationId xmlns:a16="http://schemas.microsoft.com/office/drawing/2014/main" id="{576CD51D-D024-C655-630A-4C5345E591A4}"/>
              </a:ext>
            </a:extLst>
          </p:cNvPr>
          <p:cNvSpPr>
            <a:spLocks noGrp="1"/>
          </p:cNvSpPr>
          <p:nvPr>
            <p:ph idx="1"/>
          </p:nvPr>
        </p:nvSpPr>
        <p:spPr/>
        <p:txBody>
          <a:bodyPr vert="horz" lIns="91440" tIns="45720" rIns="91440" bIns="45720" rtlCol="0" anchor="t">
            <a:normAutofit fontScale="92500" lnSpcReduction="10000"/>
          </a:bodyPr>
          <a:lstStyle/>
          <a:p>
            <a:pPr marL="514350" indent="-514350">
              <a:buFont typeface="+mj-lt"/>
              <a:buAutoNum type="arabicPeriod"/>
            </a:pPr>
            <a:r>
              <a:rPr lang="en-GB" sz="1600" b="1"/>
              <a:t>Inheritance and Code Reusability</a:t>
            </a:r>
          </a:p>
          <a:p>
            <a:pPr lvl="1"/>
            <a:r>
              <a:rPr lang="en-GB" sz="1600"/>
              <a:t>Protected members allow derived classes to access and modify data from their base class.</a:t>
            </a:r>
          </a:p>
          <a:p>
            <a:pPr lvl="1"/>
            <a:r>
              <a:rPr lang="en-GB" sz="1600"/>
              <a:t>Inherited attributes and methods can be reused and adapted in derived classes, reducing code duplication.</a:t>
            </a:r>
          </a:p>
          <a:p>
            <a:pPr lvl="1"/>
            <a:r>
              <a:rPr lang="en-GB" sz="1600"/>
              <a:t>We cover inheritance next week!</a:t>
            </a:r>
          </a:p>
          <a:p>
            <a:pPr marL="514350" indent="-514350">
              <a:buFont typeface="+mj-lt"/>
              <a:buAutoNum type="arabicPeriod"/>
            </a:pPr>
            <a:r>
              <a:rPr lang="en-GB" sz="1600" b="1"/>
              <a:t>Extension and Specialization</a:t>
            </a:r>
            <a:endParaRPr lang="en-GB" sz="1600" b="1">
              <a:cs typeface="Helvetica"/>
            </a:endParaRPr>
          </a:p>
          <a:p>
            <a:pPr lvl="1"/>
            <a:r>
              <a:rPr lang="en-GB" sz="1600"/>
              <a:t>Derived classes can further extend and specialize the behaviour of base classes by accessing and overriding protected members.</a:t>
            </a:r>
          </a:p>
          <a:p>
            <a:pPr lvl="1"/>
            <a:r>
              <a:rPr lang="en-GB" sz="1600"/>
              <a:t>This is valuable in cases where a base class provides common functionalities that derived classes customize.</a:t>
            </a:r>
          </a:p>
          <a:p>
            <a:pPr marL="514350" indent="-514350">
              <a:buFont typeface="+mj-lt"/>
              <a:buAutoNum type="arabicPeriod"/>
            </a:pPr>
            <a:r>
              <a:rPr lang="en-GB" sz="1600" b="1"/>
              <a:t>Controlled Access</a:t>
            </a:r>
            <a:endParaRPr lang="en-GB" sz="1600" b="1">
              <a:cs typeface="Helvetica"/>
            </a:endParaRPr>
          </a:p>
          <a:p>
            <a:pPr lvl="1"/>
            <a:r>
              <a:rPr lang="en-GB" sz="1600"/>
              <a:t>The protected access modifier offers a level of controlled access to class members. This ensures data integrity while allowing for inheritance-based customization.</a:t>
            </a:r>
          </a:p>
        </p:txBody>
      </p:sp>
      <p:sp>
        <p:nvSpPr>
          <p:cNvPr id="4" name="Slide Number Placeholder 3">
            <a:extLst>
              <a:ext uri="{FF2B5EF4-FFF2-40B4-BE49-F238E27FC236}">
                <a16:creationId xmlns:a16="http://schemas.microsoft.com/office/drawing/2014/main" id="{272F626E-4C70-CAAD-DDDB-1D9A182DD3A4}"/>
              </a:ext>
            </a:extLst>
          </p:cNvPr>
          <p:cNvSpPr>
            <a:spLocks noGrp="1"/>
          </p:cNvSpPr>
          <p:nvPr>
            <p:ph type="sldNum" sz="quarter" idx="12"/>
          </p:nvPr>
        </p:nvSpPr>
        <p:spPr/>
        <p:txBody>
          <a:bodyPr/>
          <a:lstStyle/>
          <a:p>
            <a:fld id="{1AE971F0-0CD2-4C47-8087-EBCE9716EA84}" type="slidenum">
              <a:rPr lang="en-GB" smtClean="0"/>
              <a:pPr/>
              <a:t>25</a:t>
            </a:fld>
            <a:endParaRPr lang="en-GB"/>
          </a:p>
        </p:txBody>
      </p:sp>
    </p:spTree>
    <p:extLst>
      <p:ext uri="{BB962C8B-B14F-4D97-AF65-F5344CB8AC3E}">
        <p14:creationId xmlns:p14="http://schemas.microsoft.com/office/powerpoint/2010/main" val="195155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9BC2C0-C511-44CE-725D-7C292015BE87}"/>
              </a:ext>
            </a:extLst>
          </p:cNvPr>
          <p:cNvSpPr>
            <a:spLocks noGrp="1"/>
          </p:cNvSpPr>
          <p:nvPr>
            <p:ph type="title"/>
          </p:nvPr>
        </p:nvSpPr>
        <p:spPr/>
        <p:txBody>
          <a:bodyPr/>
          <a:lstStyle/>
          <a:p>
            <a:r>
              <a:rPr lang="en-GB"/>
              <a:t>True or False?</a:t>
            </a:r>
          </a:p>
        </p:txBody>
      </p:sp>
      <p:sp>
        <p:nvSpPr>
          <p:cNvPr id="4" name="Slide Number Placeholder 3">
            <a:extLst>
              <a:ext uri="{FF2B5EF4-FFF2-40B4-BE49-F238E27FC236}">
                <a16:creationId xmlns:a16="http://schemas.microsoft.com/office/drawing/2014/main" id="{B4366E41-1C57-AD11-16BF-1D7BEDB2A24C}"/>
              </a:ext>
            </a:extLst>
          </p:cNvPr>
          <p:cNvSpPr>
            <a:spLocks noGrp="1"/>
          </p:cNvSpPr>
          <p:nvPr>
            <p:ph type="sldNum" sz="quarter" idx="12"/>
          </p:nvPr>
        </p:nvSpPr>
        <p:spPr/>
        <p:txBody>
          <a:bodyPr/>
          <a:lstStyle/>
          <a:p>
            <a:fld id="{1AE971F0-0CD2-4C47-8087-EBCE9716EA84}" type="slidenum">
              <a:rPr lang="en-GB" smtClean="0"/>
              <a:pPr/>
              <a:t>26</a:t>
            </a:fld>
            <a:endParaRPr lang="en-GB"/>
          </a:p>
        </p:txBody>
      </p:sp>
      <p:sp>
        <p:nvSpPr>
          <p:cNvPr id="8" name="Text Placeholder 7">
            <a:extLst>
              <a:ext uri="{FF2B5EF4-FFF2-40B4-BE49-F238E27FC236}">
                <a16:creationId xmlns:a16="http://schemas.microsoft.com/office/drawing/2014/main" id="{38C4A398-CF5E-AE6E-5DE3-035E2ACD09B5}"/>
              </a:ext>
            </a:extLst>
          </p:cNvPr>
          <p:cNvSpPr>
            <a:spLocks noGrp="1"/>
          </p:cNvSpPr>
          <p:nvPr>
            <p:ph type="body" sz="quarter" idx="13"/>
          </p:nvPr>
        </p:nvSpPr>
        <p:spPr/>
        <p:txBody>
          <a:bodyPr/>
          <a:lstStyle/>
          <a:p>
            <a:pPr marL="0" indent="0">
              <a:buNone/>
            </a:pPr>
            <a:r>
              <a:rPr lang="en-GB"/>
              <a:t>Through encapsulation, all class attributes and methods are accessible from outside the class.</a:t>
            </a:r>
          </a:p>
        </p:txBody>
      </p:sp>
    </p:spTree>
    <p:extLst>
      <p:ext uri="{BB962C8B-B14F-4D97-AF65-F5344CB8AC3E}">
        <p14:creationId xmlns:p14="http://schemas.microsoft.com/office/powerpoint/2010/main" val="84308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362C-DFAD-1211-B8B9-CF38206C3DD5}"/>
              </a:ext>
            </a:extLst>
          </p:cNvPr>
          <p:cNvSpPr>
            <a:spLocks noGrp="1"/>
          </p:cNvSpPr>
          <p:nvPr>
            <p:ph type="title"/>
          </p:nvPr>
        </p:nvSpPr>
        <p:spPr/>
        <p:txBody>
          <a:bodyPr/>
          <a:lstStyle/>
          <a:p>
            <a:r>
              <a:rPr lang="en-GB"/>
              <a:t>Why Data Hiding is Essential</a:t>
            </a:r>
          </a:p>
        </p:txBody>
      </p:sp>
      <p:sp>
        <p:nvSpPr>
          <p:cNvPr id="3" name="Content Placeholder 2">
            <a:extLst>
              <a:ext uri="{FF2B5EF4-FFF2-40B4-BE49-F238E27FC236}">
                <a16:creationId xmlns:a16="http://schemas.microsoft.com/office/drawing/2014/main" id="{95EE81F5-65BA-5804-0EF3-8898E5FBEA2D}"/>
              </a:ext>
            </a:extLst>
          </p:cNvPr>
          <p:cNvSpPr>
            <a:spLocks noGrp="1"/>
          </p:cNvSpPr>
          <p:nvPr>
            <p:ph idx="1"/>
          </p:nvPr>
        </p:nvSpPr>
        <p:spPr/>
        <p:txBody>
          <a:bodyPr>
            <a:normAutofit fontScale="92500"/>
          </a:bodyPr>
          <a:lstStyle/>
          <a:p>
            <a:pPr marL="514350" indent="-514350">
              <a:buFont typeface="+mj-lt"/>
              <a:buAutoNum type="arabicPeriod"/>
            </a:pPr>
            <a:r>
              <a:rPr lang="en-GB" sz="1600" b="1"/>
              <a:t>Data Security</a:t>
            </a:r>
          </a:p>
          <a:p>
            <a:pPr lvl="1"/>
            <a:r>
              <a:rPr lang="en-GB" sz="1600"/>
              <a:t>Private members protect sensitive data from being accidentally or intentionally modified from outside the class.</a:t>
            </a:r>
          </a:p>
          <a:p>
            <a:pPr lvl="1"/>
            <a:r>
              <a:rPr lang="en-GB" sz="1600"/>
              <a:t>Prevents unauthorized access and manipulation of critical attributes.</a:t>
            </a:r>
          </a:p>
          <a:p>
            <a:pPr marL="514350" indent="-514350">
              <a:buFont typeface="+mj-lt"/>
              <a:buAutoNum type="arabicPeriod"/>
            </a:pPr>
            <a:r>
              <a:rPr lang="en-GB" sz="1600" b="1"/>
              <a:t>Code Maintenance</a:t>
            </a:r>
          </a:p>
          <a:p>
            <a:pPr lvl="1"/>
            <a:r>
              <a:rPr lang="en-GB" sz="1600"/>
              <a:t>Data hiding simplifies the debugging process by localizing potential issues to the class's methods.</a:t>
            </a:r>
          </a:p>
          <a:p>
            <a:pPr lvl="1"/>
            <a:r>
              <a:rPr lang="en-GB" sz="1600"/>
              <a:t>Modifications to the internal data structure of the class do not affect external code.</a:t>
            </a:r>
          </a:p>
          <a:p>
            <a:pPr marL="514350" indent="-514350">
              <a:buFont typeface="+mj-lt"/>
              <a:buAutoNum type="arabicPeriod"/>
            </a:pPr>
            <a:r>
              <a:rPr lang="en-GB" sz="1600" b="1"/>
              <a:t>Enhanced Encapsulation</a:t>
            </a:r>
          </a:p>
          <a:p>
            <a:pPr lvl="1"/>
            <a:r>
              <a:rPr lang="en-GB" sz="1600"/>
              <a:t>Encapsulation is strengthened as private members define a clear boundary between a class's interface and its internal implementation.</a:t>
            </a:r>
          </a:p>
          <a:p>
            <a:pPr lvl="1"/>
            <a:r>
              <a:rPr lang="en-GB" sz="1600"/>
              <a:t>External code interacts with the class through public methods, ensuring a clean and predictable interface.</a:t>
            </a:r>
          </a:p>
        </p:txBody>
      </p:sp>
      <p:sp>
        <p:nvSpPr>
          <p:cNvPr id="4" name="Slide Number Placeholder 3">
            <a:extLst>
              <a:ext uri="{FF2B5EF4-FFF2-40B4-BE49-F238E27FC236}">
                <a16:creationId xmlns:a16="http://schemas.microsoft.com/office/drawing/2014/main" id="{FD6CD72C-4217-9065-4735-13779DFE9BF7}"/>
              </a:ext>
            </a:extLst>
          </p:cNvPr>
          <p:cNvSpPr>
            <a:spLocks noGrp="1"/>
          </p:cNvSpPr>
          <p:nvPr>
            <p:ph type="sldNum" sz="quarter" idx="12"/>
          </p:nvPr>
        </p:nvSpPr>
        <p:spPr/>
        <p:txBody>
          <a:bodyPr/>
          <a:lstStyle/>
          <a:p>
            <a:fld id="{1AE971F0-0CD2-4C47-8087-EBCE9716EA84}" type="slidenum">
              <a:rPr lang="en-GB" smtClean="0"/>
              <a:pPr/>
              <a:t>27</a:t>
            </a:fld>
            <a:endParaRPr lang="en-GB"/>
          </a:p>
        </p:txBody>
      </p:sp>
    </p:spTree>
    <p:extLst>
      <p:ext uri="{BB962C8B-B14F-4D97-AF65-F5344CB8AC3E}">
        <p14:creationId xmlns:p14="http://schemas.microsoft.com/office/powerpoint/2010/main" val="1284535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F970-35F6-A986-BB5E-71797ADD2A1B}"/>
              </a:ext>
            </a:extLst>
          </p:cNvPr>
          <p:cNvSpPr>
            <a:spLocks noGrp="1"/>
          </p:cNvSpPr>
          <p:nvPr>
            <p:ph type="title"/>
          </p:nvPr>
        </p:nvSpPr>
        <p:spPr/>
        <p:txBody>
          <a:bodyPr/>
          <a:lstStyle/>
          <a:p>
            <a:r>
              <a:rPr lang="en-GB"/>
              <a:t>Traditional Getter and Setter Methods</a:t>
            </a:r>
          </a:p>
        </p:txBody>
      </p:sp>
      <p:sp>
        <p:nvSpPr>
          <p:cNvPr id="3" name="Content Placeholder 2">
            <a:extLst>
              <a:ext uri="{FF2B5EF4-FFF2-40B4-BE49-F238E27FC236}">
                <a16:creationId xmlns:a16="http://schemas.microsoft.com/office/drawing/2014/main" id="{A6F83243-FC37-A911-713A-6F22A70C5F7E}"/>
              </a:ext>
            </a:extLst>
          </p:cNvPr>
          <p:cNvSpPr>
            <a:spLocks noGrp="1"/>
          </p:cNvSpPr>
          <p:nvPr>
            <p:ph idx="1"/>
          </p:nvPr>
        </p:nvSpPr>
        <p:spPr/>
        <p:txBody>
          <a:bodyPr>
            <a:normAutofit fontScale="92500" lnSpcReduction="10000"/>
          </a:bodyPr>
          <a:lstStyle/>
          <a:p>
            <a:r>
              <a:rPr lang="en-GB"/>
              <a:t>Getter and setter methods are used to access and modify the attributes of a class.</a:t>
            </a:r>
          </a:p>
          <a:p>
            <a:r>
              <a:rPr lang="en-GB"/>
              <a:t>Getter Methods:</a:t>
            </a:r>
          </a:p>
          <a:p>
            <a:pPr lvl="1"/>
            <a:r>
              <a:rPr lang="en-GB"/>
              <a:t>A getter method allows you to retrieve the value of an attribute.</a:t>
            </a:r>
          </a:p>
          <a:p>
            <a:pPr lvl="1"/>
            <a:r>
              <a:rPr lang="en-GB"/>
              <a:t>Typically, a getter method has the same name as the attribute it retrieves.</a:t>
            </a:r>
          </a:p>
          <a:p>
            <a:pPr lvl="1"/>
            <a:r>
              <a:rPr lang="en-GB"/>
              <a:t>It uses the return statement to provide the value.</a:t>
            </a:r>
          </a:p>
        </p:txBody>
      </p:sp>
      <p:sp>
        <p:nvSpPr>
          <p:cNvPr id="4" name="Slide Number Placeholder 3">
            <a:extLst>
              <a:ext uri="{FF2B5EF4-FFF2-40B4-BE49-F238E27FC236}">
                <a16:creationId xmlns:a16="http://schemas.microsoft.com/office/drawing/2014/main" id="{F8D1900E-03DD-A306-AD1A-ED627548E9EC}"/>
              </a:ext>
            </a:extLst>
          </p:cNvPr>
          <p:cNvSpPr>
            <a:spLocks noGrp="1"/>
          </p:cNvSpPr>
          <p:nvPr>
            <p:ph type="sldNum" sz="quarter" idx="12"/>
          </p:nvPr>
        </p:nvSpPr>
        <p:spPr/>
        <p:txBody>
          <a:bodyPr/>
          <a:lstStyle/>
          <a:p>
            <a:fld id="{1AE971F0-0CD2-4C47-8087-EBCE9716EA84}" type="slidenum">
              <a:rPr lang="en-GB" smtClean="0"/>
              <a:pPr/>
              <a:t>28</a:t>
            </a:fld>
            <a:endParaRPr lang="en-GB"/>
          </a:p>
        </p:txBody>
      </p:sp>
    </p:spTree>
    <p:extLst>
      <p:ext uri="{BB962C8B-B14F-4D97-AF65-F5344CB8AC3E}">
        <p14:creationId xmlns:p14="http://schemas.microsoft.com/office/powerpoint/2010/main" val="3571053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CAD7-3580-8917-5541-CAEB3A29DD9D}"/>
              </a:ext>
            </a:extLst>
          </p:cNvPr>
          <p:cNvSpPr>
            <a:spLocks noGrp="1"/>
          </p:cNvSpPr>
          <p:nvPr>
            <p:ph type="title"/>
          </p:nvPr>
        </p:nvSpPr>
        <p:spPr/>
        <p:txBody>
          <a:bodyPr/>
          <a:lstStyle/>
          <a:p>
            <a:r>
              <a:rPr lang="en-GB"/>
              <a:t>Traditional Getter and Setter Methods Cont’d</a:t>
            </a:r>
          </a:p>
        </p:txBody>
      </p:sp>
      <p:sp>
        <p:nvSpPr>
          <p:cNvPr id="3" name="Content Placeholder 2">
            <a:extLst>
              <a:ext uri="{FF2B5EF4-FFF2-40B4-BE49-F238E27FC236}">
                <a16:creationId xmlns:a16="http://schemas.microsoft.com/office/drawing/2014/main" id="{C02FA1D9-FC0F-7491-E488-732D990A2A34}"/>
              </a:ext>
            </a:extLst>
          </p:cNvPr>
          <p:cNvSpPr>
            <a:spLocks noGrp="1"/>
          </p:cNvSpPr>
          <p:nvPr>
            <p:ph idx="1"/>
          </p:nvPr>
        </p:nvSpPr>
        <p:spPr/>
        <p:txBody>
          <a:bodyPr>
            <a:normAutofit fontScale="92500"/>
          </a:bodyPr>
          <a:lstStyle/>
          <a:p>
            <a:r>
              <a:rPr lang="en-GB"/>
              <a:t>Setter Methods:</a:t>
            </a:r>
          </a:p>
          <a:p>
            <a:pPr lvl="1"/>
            <a:r>
              <a:rPr lang="en-GB"/>
              <a:t>A setter method allows you to modify the value of an attribute.</a:t>
            </a:r>
          </a:p>
          <a:p>
            <a:pPr lvl="1"/>
            <a:r>
              <a:rPr lang="en-GB"/>
              <a:t>Typically, a setter method has the same name as the attribute it sets.</a:t>
            </a:r>
          </a:p>
          <a:p>
            <a:pPr lvl="1"/>
            <a:r>
              <a:rPr lang="en-GB"/>
              <a:t>It uses parameters to accept the new value and assigns it to the attribute.</a:t>
            </a:r>
          </a:p>
        </p:txBody>
      </p:sp>
      <p:sp>
        <p:nvSpPr>
          <p:cNvPr id="4" name="Slide Number Placeholder 3">
            <a:extLst>
              <a:ext uri="{FF2B5EF4-FFF2-40B4-BE49-F238E27FC236}">
                <a16:creationId xmlns:a16="http://schemas.microsoft.com/office/drawing/2014/main" id="{442C5409-A279-F4EF-AD62-62CDE6F5CDF7}"/>
              </a:ext>
            </a:extLst>
          </p:cNvPr>
          <p:cNvSpPr>
            <a:spLocks noGrp="1"/>
          </p:cNvSpPr>
          <p:nvPr>
            <p:ph type="sldNum" sz="quarter" idx="12"/>
          </p:nvPr>
        </p:nvSpPr>
        <p:spPr/>
        <p:txBody>
          <a:bodyPr/>
          <a:lstStyle/>
          <a:p>
            <a:fld id="{1AE971F0-0CD2-4C47-8087-EBCE9716EA84}" type="slidenum">
              <a:rPr lang="en-GB" smtClean="0"/>
              <a:pPr/>
              <a:t>29</a:t>
            </a:fld>
            <a:endParaRPr lang="en-GB"/>
          </a:p>
        </p:txBody>
      </p:sp>
    </p:spTree>
    <p:extLst>
      <p:ext uri="{BB962C8B-B14F-4D97-AF65-F5344CB8AC3E}">
        <p14:creationId xmlns:p14="http://schemas.microsoft.com/office/powerpoint/2010/main" val="1871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22E070-EB72-A41E-0A67-3C4698EAD25B}"/>
              </a:ext>
            </a:extLst>
          </p:cNvPr>
          <p:cNvSpPr>
            <a:spLocks noGrp="1"/>
          </p:cNvSpPr>
          <p:nvPr>
            <p:ph type="sldNum" sz="quarter" idx="12"/>
          </p:nvPr>
        </p:nvSpPr>
        <p:spPr/>
        <p:txBody>
          <a:bodyPr/>
          <a:lstStyle/>
          <a:p>
            <a:fld id="{1AE971F0-0CD2-4C47-8087-EBCE9716EA84}" type="slidenum">
              <a:rPr lang="en-GB" smtClean="0"/>
              <a:pPr/>
              <a:t>3</a:t>
            </a:fld>
            <a:endParaRPr lang="en-GB"/>
          </a:p>
        </p:txBody>
      </p:sp>
      <p:sp>
        <p:nvSpPr>
          <p:cNvPr id="5" name="TextBox 4">
            <a:extLst>
              <a:ext uri="{FF2B5EF4-FFF2-40B4-BE49-F238E27FC236}">
                <a16:creationId xmlns:a16="http://schemas.microsoft.com/office/drawing/2014/main" id="{4EFC8360-2E9D-3E13-6976-B5696E3D8571}"/>
              </a:ext>
            </a:extLst>
          </p:cNvPr>
          <p:cNvSpPr txBox="1"/>
          <p:nvPr/>
        </p:nvSpPr>
        <p:spPr>
          <a:xfrm>
            <a:off x="315310" y="5834251"/>
            <a:ext cx="5076497" cy="1107996"/>
          </a:xfrm>
          <a:prstGeom prst="rect">
            <a:avLst/>
          </a:prstGeom>
          <a:noFill/>
        </p:spPr>
        <p:txBody>
          <a:bodyPr wrap="square" rtlCol="0">
            <a:spAutoFit/>
          </a:bodyPr>
          <a:lstStyle/>
          <a:p>
            <a:r>
              <a:rPr lang="en-GB" sz="6600">
                <a:solidFill>
                  <a:schemeClr val="bg2"/>
                </a:solidFill>
              </a:rPr>
              <a:t>Revision</a:t>
            </a:r>
          </a:p>
        </p:txBody>
      </p:sp>
    </p:spTree>
    <p:extLst>
      <p:ext uri="{BB962C8B-B14F-4D97-AF65-F5344CB8AC3E}">
        <p14:creationId xmlns:p14="http://schemas.microsoft.com/office/powerpoint/2010/main" val="3230586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2EA8-1F06-5829-AB59-DA703FBAA632}"/>
              </a:ext>
            </a:extLst>
          </p:cNvPr>
          <p:cNvSpPr>
            <a:spLocks noGrp="1"/>
          </p:cNvSpPr>
          <p:nvPr>
            <p:ph type="title"/>
          </p:nvPr>
        </p:nvSpPr>
        <p:spPr/>
        <p:txBody>
          <a:bodyPr/>
          <a:lstStyle/>
          <a:p>
            <a:r>
              <a:rPr lang="en-GB"/>
              <a:t>Usage</a:t>
            </a:r>
          </a:p>
        </p:txBody>
      </p:sp>
      <p:sp>
        <p:nvSpPr>
          <p:cNvPr id="3" name="Content Placeholder 2">
            <a:extLst>
              <a:ext uri="{FF2B5EF4-FFF2-40B4-BE49-F238E27FC236}">
                <a16:creationId xmlns:a16="http://schemas.microsoft.com/office/drawing/2014/main" id="{D0A9A3BC-1F0A-AC30-8A77-8B57649E99DF}"/>
              </a:ext>
            </a:extLst>
          </p:cNvPr>
          <p:cNvSpPr>
            <a:spLocks noGrp="1"/>
          </p:cNvSpPr>
          <p:nvPr>
            <p:ph sz="half" idx="1"/>
          </p:nvPr>
        </p:nvSpPr>
        <p:spPr/>
        <p:txBody>
          <a:bodyPr>
            <a:normAutofit fontScale="77500" lnSpcReduction="20000"/>
          </a:bodyPr>
          <a:lstStyle/>
          <a:p>
            <a:r>
              <a:rPr lang="en-GB"/>
              <a:t>In Python, you can use these methods to control access to class attributes and perform additional operations when getting or setting values.</a:t>
            </a:r>
          </a:p>
          <a:p>
            <a:r>
              <a:rPr lang="en-GB"/>
              <a:t>Traditional getter and setter methods offer a basic level of data protection and encapsulation.</a:t>
            </a:r>
          </a:p>
        </p:txBody>
      </p:sp>
      <p:sp>
        <p:nvSpPr>
          <p:cNvPr id="5" name="Content Placeholder 4">
            <a:extLst>
              <a:ext uri="{FF2B5EF4-FFF2-40B4-BE49-F238E27FC236}">
                <a16:creationId xmlns:a16="http://schemas.microsoft.com/office/drawing/2014/main" id="{0EAAC559-74BA-6468-4E62-63DC53DA2FEC}"/>
              </a:ext>
            </a:extLst>
          </p:cNvPr>
          <p:cNvSpPr>
            <a:spLocks noGrp="1"/>
          </p:cNvSpPr>
          <p:nvPr>
            <p:ph sz="half" idx="2"/>
          </p:nvPr>
        </p:nvSpPr>
        <p:spPr>
          <a:xfrm>
            <a:off x="6172200" y="1825625"/>
            <a:ext cx="5181600" cy="3934043"/>
          </a:xfrm>
          <a:ln>
            <a:solidFill>
              <a:schemeClr val="accent1"/>
            </a:solidFill>
          </a:ln>
        </p:spPr>
        <p:txBody>
          <a:bodyPr>
            <a:normAutofit fontScale="77500" lnSpcReduction="20000"/>
          </a:bodyPr>
          <a:lstStyle/>
          <a:p>
            <a:pPr marL="0" indent="0">
              <a:buNone/>
            </a:pPr>
            <a:r>
              <a:rPr lang="en-GB" sz="2000">
                <a:solidFill>
                  <a:srgbClr val="0033B3"/>
                </a:solidFill>
                <a:effectLst/>
                <a:latin typeface="Consolas" panose="020B0609020204030204" pitchFamily="49" charset="0"/>
                <a:cs typeface="Consolas" panose="020B0609020204030204" pitchFamily="49" charset="0"/>
              </a:rPr>
              <a:t>def </a:t>
            </a:r>
            <a:r>
              <a:rPr lang="en-GB" sz="2000" err="1">
                <a:solidFill>
                  <a:srgbClr val="00627A"/>
                </a:solidFill>
                <a:effectLst/>
                <a:latin typeface="Consolas" panose="020B0609020204030204" pitchFamily="49" charset="0"/>
                <a:cs typeface="Consolas" panose="020B0609020204030204" pitchFamily="49" charset="0"/>
              </a:rPr>
              <a:t>get_attribute</a:t>
            </a:r>
            <a:r>
              <a:rPr lang="en-GB" sz="2000">
                <a:solidFill>
                  <a:srgbClr val="080808"/>
                </a:solidFill>
                <a:effectLst/>
                <a:latin typeface="Consolas" panose="020B0609020204030204" pitchFamily="49" charset="0"/>
                <a:cs typeface="Consolas" panose="020B0609020204030204" pitchFamily="49" charset="0"/>
              </a:rPr>
              <a:t>(self):</a:t>
            </a:r>
            <a:br>
              <a:rPr lang="en-GB" sz="2000">
                <a:solidFill>
                  <a:srgbClr val="080808"/>
                </a:solidFill>
                <a:effectLst/>
                <a:latin typeface="Consolas" panose="020B0609020204030204" pitchFamily="49" charset="0"/>
                <a:cs typeface="Consolas" panose="020B0609020204030204" pitchFamily="49" charset="0"/>
              </a:rPr>
            </a:br>
            <a:r>
              <a:rPr lang="en-GB" sz="2000">
                <a:solidFill>
                  <a:srgbClr val="080808"/>
                </a:solidFill>
                <a:effectLst/>
                <a:latin typeface="Consolas" panose="020B0609020204030204" pitchFamily="49" charset="0"/>
                <a:cs typeface="Consolas" panose="020B0609020204030204" pitchFamily="49" charset="0"/>
              </a:rPr>
              <a:t>    </a:t>
            </a:r>
            <a:r>
              <a:rPr lang="en-GB" sz="2000">
                <a:solidFill>
                  <a:srgbClr val="0033B3"/>
                </a:solidFill>
                <a:effectLst/>
                <a:latin typeface="Consolas" panose="020B0609020204030204" pitchFamily="49" charset="0"/>
                <a:cs typeface="Consolas" panose="020B0609020204030204" pitchFamily="49" charset="0"/>
              </a:rPr>
              <a:t>return </a:t>
            </a:r>
            <a:r>
              <a:rPr lang="en-GB" sz="2000" err="1">
                <a:solidFill>
                  <a:srgbClr val="080808"/>
                </a:solidFill>
                <a:effectLst/>
                <a:latin typeface="Consolas" panose="020B0609020204030204" pitchFamily="49" charset="0"/>
                <a:cs typeface="Consolas" panose="020B0609020204030204" pitchFamily="49" charset="0"/>
              </a:rPr>
              <a:t>self.attribute</a:t>
            </a: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solidFill>
                <a:srgbClr val="080808"/>
              </a:solidFill>
              <a:latin typeface="Consolas" panose="020B0609020204030204" pitchFamily="49" charset="0"/>
              <a:cs typeface="Consolas" panose="020B0609020204030204" pitchFamily="49" charset="0"/>
            </a:endParaRPr>
          </a:p>
          <a:p>
            <a:pPr marL="0" indent="0">
              <a:buNone/>
            </a:pPr>
            <a:r>
              <a:rPr lang="en-GB" sz="2000">
                <a:solidFill>
                  <a:srgbClr val="0033B3"/>
                </a:solidFill>
                <a:effectLst/>
                <a:latin typeface="Consolas" panose="020B0609020204030204" pitchFamily="49" charset="0"/>
                <a:cs typeface="Consolas" panose="020B0609020204030204" pitchFamily="49" charset="0"/>
              </a:rPr>
              <a:t>def </a:t>
            </a:r>
            <a:r>
              <a:rPr lang="en-GB" sz="2000" err="1">
                <a:solidFill>
                  <a:srgbClr val="00627A"/>
                </a:solidFill>
                <a:effectLst/>
                <a:latin typeface="Consolas" panose="020B0609020204030204" pitchFamily="49" charset="0"/>
                <a:cs typeface="Consolas" panose="020B0609020204030204" pitchFamily="49" charset="0"/>
              </a:rPr>
              <a:t>set_attribute</a:t>
            </a:r>
            <a:r>
              <a:rPr lang="en-GB" sz="2000">
                <a:solidFill>
                  <a:srgbClr val="080808"/>
                </a:solidFill>
                <a:effectLst/>
                <a:latin typeface="Consolas" panose="020B0609020204030204" pitchFamily="49" charset="0"/>
                <a:cs typeface="Consolas" panose="020B0609020204030204" pitchFamily="49" charset="0"/>
              </a:rPr>
              <a:t>(self, </a:t>
            </a:r>
            <a:r>
              <a:rPr lang="en-GB" sz="2000" err="1">
                <a:solidFill>
                  <a:srgbClr val="080808"/>
                </a:solidFill>
                <a:effectLst/>
                <a:latin typeface="Consolas" panose="020B0609020204030204" pitchFamily="49" charset="0"/>
                <a:cs typeface="Consolas" panose="020B0609020204030204" pitchFamily="49" charset="0"/>
              </a:rPr>
              <a:t>new_value</a:t>
            </a:r>
            <a:r>
              <a:rPr lang="en-GB" sz="2000">
                <a:solidFill>
                  <a:srgbClr val="080808"/>
                </a:solidFill>
                <a:effectLst/>
                <a:latin typeface="Consolas" panose="020B0609020204030204" pitchFamily="49" charset="0"/>
                <a:cs typeface="Consolas" panose="020B0609020204030204" pitchFamily="49" charset="0"/>
              </a:rPr>
              <a:t>):</a:t>
            </a:r>
            <a:br>
              <a:rPr lang="en-GB" sz="2000">
                <a:solidFill>
                  <a:srgbClr val="080808"/>
                </a:solidFill>
                <a:effectLst/>
                <a:latin typeface="Consolas" panose="020B0609020204030204" pitchFamily="49" charset="0"/>
                <a:cs typeface="Consolas" panose="020B0609020204030204" pitchFamily="49" charset="0"/>
              </a:rPr>
            </a:br>
            <a:r>
              <a:rPr lang="en-GB" sz="2000">
                <a:solidFill>
                  <a:srgbClr val="080808"/>
                </a:solidFill>
                <a:effectLst/>
                <a:latin typeface="Consolas" panose="020B0609020204030204" pitchFamily="49" charset="0"/>
                <a:cs typeface="Consolas" panose="020B0609020204030204" pitchFamily="49" charset="0"/>
              </a:rPr>
              <a:t>    </a:t>
            </a:r>
            <a:r>
              <a:rPr lang="en-GB" sz="2000" err="1">
                <a:solidFill>
                  <a:srgbClr val="080808"/>
                </a:solidFill>
                <a:effectLst/>
                <a:latin typeface="Consolas" panose="020B0609020204030204" pitchFamily="49" charset="0"/>
                <a:cs typeface="Consolas" panose="020B0609020204030204" pitchFamily="49" charset="0"/>
              </a:rPr>
              <a:t>self.attribute</a:t>
            </a:r>
            <a:r>
              <a:rPr lang="en-GB" sz="2000">
                <a:solidFill>
                  <a:srgbClr val="080808"/>
                </a:solidFill>
                <a:effectLst/>
                <a:latin typeface="Consolas" panose="020B0609020204030204" pitchFamily="49" charset="0"/>
                <a:cs typeface="Consolas" panose="020B0609020204030204" pitchFamily="49" charset="0"/>
              </a:rPr>
              <a:t> = </a:t>
            </a:r>
            <a:r>
              <a:rPr lang="en-GB" sz="2000" err="1">
                <a:solidFill>
                  <a:srgbClr val="080808"/>
                </a:solidFill>
                <a:effectLst/>
                <a:latin typeface="Consolas" panose="020B0609020204030204" pitchFamily="49" charset="0"/>
                <a:cs typeface="Consolas" panose="020B0609020204030204" pitchFamily="49" charset="0"/>
              </a:rPr>
              <a:t>new_value</a:t>
            </a: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solidFill>
                <a:srgbClr val="080808"/>
              </a:solidFill>
              <a:latin typeface="Consolas" panose="020B0609020204030204" pitchFamily="49" charset="0"/>
              <a:cs typeface="Consolas" panose="020B0609020204030204" pitchFamily="49" charset="0"/>
            </a:endParaRPr>
          </a:p>
          <a:p>
            <a:pPr marL="0" indent="0">
              <a:buNone/>
            </a:pPr>
            <a:r>
              <a:rPr lang="en-GB" sz="2000" err="1">
                <a:solidFill>
                  <a:srgbClr val="080808"/>
                </a:solidFill>
                <a:effectLst/>
                <a:latin typeface="Consolas" panose="020B0609020204030204" pitchFamily="49" charset="0"/>
                <a:cs typeface="Consolas" panose="020B0609020204030204" pitchFamily="49" charset="0"/>
              </a:rPr>
              <a:t>obj</a:t>
            </a:r>
            <a:r>
              <a:rPr lang="en-GB" sz="2000">
                <a:solidFill>
                  <a:srgbClr val="080808"/>
                </a:solidFill>
                <a:effectLst/>
                <a:latin typeface="Consolas" panose="020B0609020204030204" pitchFamily="49" charset="0"/>
                <a:cs typeface="Consolas" panose="020B0609020204030204" pitchFamily="49" charset="0"/>
              </a:rPr>
              <a:t> = </a:t>
            </a:r>
            <a:r>
              <a:rPr lang="en-GB" sz="2000" err="1">
                <a:solidFill>
                  <a:srgbClr val="080808"/>
                </a:solidFill>
                <a:effectLst/>
                <a:latin typeface="Consolas" panose="020B0609020204030204" pitchFamily="49" charset="0"/>
                <a:cs typeface="Consolas" panose="020B0609020204030204" pitchFamily="49" charset="0"/>
              </a:rPr>
              <a:t>MyClass</a:t>
            </a:r>
            <a:r>
              <a:rPr lang="en-GB" sz="2000">
                <a:solidFill>
                  <a:srgbClr val="080808"/>
                </a:solidFill>
                <a:effectLst/>
                <a:latin typeface="Consolas" panose="020B0609020204030204" pitchFamily="49" charset="0"/>
                <a:cs typeface="Consolas" panose="020B0609020204030204" pitchFamily="49" charset="0"/>
              </a:rPr>
              <a:t>()</a:t>
            </a:r>
            <a:br>
              <a:rPr lang="en-GB" sz="2000">
                <a:solidFill>
                  <a:srgbClr val="080808"/>
                </a:solidFill>
                <a:effectLst/>
                <a:latin typeface="Consolas" panose="020B0609020204030204" pitchFamily="49" charset="0"/>
                <a:cs typeface="Consolas" panose="020B0609020204030204" pitchFamily="49" charset="0"/>
              </a:rPr>
            </a:br>
            <a:r>
              <a:rPr lang="en-GB" sz="2000" err="1">
                <a:solidFill>
                  <a:srgbClr val="080808"/>
                </a:solidFill>
                <a:effectLst/>
                <a:latin typeface="Consolas" panose="020B0609020204030204" pitchFamily="49" charset="0"/>
                <a:cs typeface="Consolas" panose="020B0609020204030204" pitchFamily="49" charset="0"/>
              </a:rPr>
              <a:t>obj.set_attribute</a:t>
            </a:r>
            <a:r>
              <a:rPr lang="en-GB" sz="2000">
                <a:solidFill>
                  <a:srgbClr val="080808"/>
                </a:solidFill>
                <a:effectLst/>
                <a:latin typeface="Consolas" panose="020B0609020204030204" pitchFamily="49" charset="0"/>
                <a:cs typeface="Consolas" panose="020B0609020204030204" pitchFamily="49" charset="0"/>
              </a:rPr>
              <a:t>(</a:t>
            </a:r>
            <a:r>
              <a:rPr lang="en-GB" sz="2000">
                <a:solidFill>
                  <a:srgbClr val="1750EB"/>
                </a:solidFill>
                <a:effectLst/>
                <a:latin typeface="Consolas" panose="020B0609020204030204" pitchFamily="49" charset="0"/>
                <a:cs typeface="Consolas" panose="020B0609020204030204" pitchFamily="49" charset="0"/>
              </a:rPr>
              <a:t>42</a:t>
            </a:r>
            <a:r>
              <a:rPr lang="en-GB" sz="2000">
                <a:solidFill>
                  <a:srgbClr val="080808"/>
                </a:solidFill>
                <a:effectLst/>
                <a:latin typeface="Consolas" panose="020B0609020204030204" pitchFamily="49" charset="0"/>
                <a:cs typeface="Consolas" panose="020B0609020204030204" pitchFamily="49" charset="0"/>
              </a:rPr>
              <a:t>)  </a:t>
            </a:r>
            <a:r>
              <a:rPr lang="en-GB" sz="2000" i="1">
                <a:solidFill>
                  <a:srgbClr val="8C8C8C"/>
                </a:solidFill>
                <a:effectLst/>
                <a:latin typeface="Consolas" panose="020B0609020204030204" pitchFamily="49" charset="0"/>
                <a:cs typeface="Consolas" panose="020B0609020204030204" pitchFamily="49" charset="0"/>
              </a:rPr>
              <a:t># Setter method</a:t>
            </a:r>
            <a:br>
              <a:rPr lang="en-GB" sz="2000" i="1">
                <a:solidFill>
                  <a:srgbClr val="8C8C8C"/>
                </a:solidFill>
                <a:effectLst/>
                <a:latin typeface="Consolas" panose="020B0609020204030204" pitchFamily="49" charset="0"/>
                <a:cs typeface="Consolas" panose="020B0609020204030204" pitchFamily="49" charset="0"/>
              </a:rPr>
            </a:br>
            <a:r>
              <a:rPr lang="en-GB" sz="2000">
                <a:solidFill>
                  <a:srgbClr val="080808"/>
                </a:solidFill>
                <a:effectLst/>
                <a:latin typeface="Consolas" panose="020B0609020204030204" pitchFamily="49" charset="0"/>
                <a:cs typeface="Consolas" panose="020B0609020204030204" pitchFamily="49" charset="0"/>
              </a:rPr>
              <a:t>value = </a:t>
            </a:r>
            <a:r>
              <a:rPr lang="en-GB" sz="2000" err="1">
                <a:solidFill>
                  <a:srgbClr val="080808"/>
                </a:solidFill>
                <a:effectLst/>
                <a:latin typeface="Consolas" panose="020B0609020204030204" pitchFamily="49" charset="0"/>
                <a:cs typeface="Consolas" panose="020B0609020204030204" pitchFamily="49" charset="0"/>
              </a:rPr>
              <a:t>obj.get_attribute</a:t>
            </a:r>
            <a:r>
              <a:rPr lang="en-GB" sz="2000">
                <a:solidFill>
                  <a:srgbClr val="080808"/>
                </a:solidFill>
                <a:effectLst/>
                <a:latin typeface="Consolas" panose="020B0609020204030204" pitchFamily="49" charset="0"/>
                <a:cs typeface="Consolas" panose="020B0609020204030204" pitchFamily="49" charset="0"/>
              </a:rPr>
              <a:t>()  </a:t>
            </a:r>
            <a:r>
              <a:rPr lang="en-GB" sz="2000" i="1">
                <a:solidFill>
                  <a:srgbClr val="8C8C8C"/>
                </a:solidFill>
                <a:effectLst/>
                <a:latin typeface="Consolas" panose="020B0609020204030204" pitchFamily="49" charset="0"/>
                <a:cs typeface="Consolas" panose="020B0609020204030204" pitchFamily="49" charset="0"/>
              </a:rPr>
              <a:t># Getter method</a:t>
            </a: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solidFill>
                <a:srgbClr val="080808"/>
              </a:solidFill>
              <a:effectLst/>
              <a:latin typeface="Consolas" panose="020B0609020204030204" pitchFamily="49" charset="0"/>
              <a:cs typeface="Consolas" panose="020B0609020204030204" pitchFamily="49" charset="0"/>
            </a:endParaRPr>
          </a:p>
          <a:p>
            <a:pPr marL="0" indent="0">
              <a:buNone/>
            </a:pPr>
            <a:endParaRPr lang="en-GB" sz="200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3CF4A7C-3A51-E97B-041E-8B7B3D912CE8}"/>
              </a:ext>
            </a:extLst>
          </p:cNvPr>
          <p:cNvSpPr>
            <a:spLocks noGrp="1"/>
          </p:cNvSpPr>
          <p:nvPr>
            <p:ph type="sldNum" sz="quarter" idx="12"/>
          </p:nvPr>
        </p:nvSpPr>
        <p:spPr/>
        <p:txBody>
          <a:bodyPr/>
          <a:lstStyle/>
          <a:p>
            <a:fld id="{1AE971F0-0CD2-4C47-8087-EBCE9716EA84}" type="slidenum">
              <a:rPr lang="en-GB" smtClean="0"/>
              <a:pPr/>
              <a:t>30</a:t>
            </a:fld>
            <a:endParaRPr lang="en-GB"/>
          </a:p>
        </p:txBody>
      </p:sp>
    </p:spTree>
    <p:extLst>
      <p:ext uri="{BB962C8B-B14F-4D97-AF65-F5344CB8AC3E}">
        <p14:creationId xmlns:p14="http://schemas.microsoft.com/office/powerpoint/2010/main" val="3567016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4BF0-A905-C90D-C505-ED416F449BD9}"/>
              </a:ext>
            </a:extLst>
          </p:cNvPr>
          <p:cNvSpPr>
            <a:spLocks noGrp="1"/>
          </p:cNvSpPr>
          <p:nvPr>
            <p:ph type="title"/>
          </p:nvPr>
        </p:nvSpPr>
        <p:spPr/>
        <p:txBody>
          <a:bodyPr/>
          <a:lstStyle/>
          <a:p>
            <a:r>
              <a:rPr lang="en-GB"/>
              <a:t>Drawbacks of Traditional Getter and Setter Methods</a:t>
            </a:r>
          </a:p>
        </p:txBody>
      </p:sp>
      <p:sp>
        <p:nvSpPr>
          <p:cNvPr id="6" name="Content Placeholder 5">
            <a:extLst>
              <a:ext uri="{FF2B5EF4-FFF2-40B4-BE49-F238E27FC236}">
                <a16:creationId xmlns:a16="http://schemas.microsoft.com/office/drawing/2014/main" id="{756BE72E-A9E6-35F7-EE31-F77EFE374D0A}"/>
              </a:ext>
            </a:extLst>
          </p:cNvPr>
          <p:cNvSpPr>
            <a:spLocks noGrp="1"/>
          </p:cNvSpPr>
          <p:nvPr>
            <p:ph sz="half" idx="1"/>
          </p:nvPr>
        </p:nvSpPr>
        <p:spPr/>
        <p:txBody>
          <a:bodyPr>
            <a:noAutofit/>
          </a:bodyPr>
          <a:lstStyle/>
          <a:p>
            <a:pPr marR="0" lvl="0" rtl="0"/>
            <a:r>
              <a:rPr lang="en-GB" altLang="zh-CN" sz="1600" b="1" i="0" u="none" strike="noStrike" baseline="0">
                <a:solidFill>
                  <a:srgbClr val="000000"/>
                </a:solidFill>
                <a:latin typeface="+mn-ea"/>
              </a:rPr>
              <a:t>Verbosity</a:t>
            </a:r>
            <a:r>
              <a:rPr lang="en-GB" altLang="zh-CN" sz="1600" b="0" i="0" u="none" strike="noStrike" baseline="0">
                <a:solidFill>
                  <a:srgbClr val="000000"/>
                </a:solidFill>
                <a:latin typeface="+mn-ea"/>
              </a:rPr>
              <a:t>:</a:t>
            </a:r>
          </a:p>
          <a:p>
            <a:pPr marR="0" lvl="1" rtl="0"/>
            <a:r>
              <a:rPr lang="en-GB" altLang="zh-CN" sz="1600" b="0" i="0" u="none" strike="noStrike" baseline="0">
                <a:solidFill>
                  <a:srgbClr val="000000"/>
                </a:solidFill>
                <a:latin typeface="+mn-ea"/>
              </a:rPr>
              <a:t>Having to create separate methods for getting and setting attributes can lead to verbose code, especially when dealing with classes that have many attributes.</a:t>
            </a:r>
          </a:p>
          <a:p>
            <a:pPr marR="0" lvl="1" rtl="0"/>
            <a:r>
              <a:rPr lang="en-GB" altLang="zh-CN" sz="1600" b="0" i="0" u="none" strike="noStrike" baseline="0">
                <a:solidFill>
                  <a:srgbClr val="000000"/>
                </a:solidFill>
                <a:latin typeface="+mn-ea"/>
              </a:rPr>
              <a:t>It can make the class definition longer and less readable.</a:t>
            </a:r>
          </a:p>
          <a:p>
            <a:pPr marR="0" lvl="0" rtl="0"/>
            <a:r>
              <a:rPr lang="en-GB" altLang="zh-CN" sz="1600" b="1" i="0" u="none" strike="noStrike" baseline="0">
                <a:solidFill>
                  <a:srgbClr val="000000"/>
                </a:solidFill>
                <a:latin typeface="+mn-ea"/>
              </a:rPr>
              <a:t>Less Pythonic</a:t>
            </a:r>
            <a:r>
              <a:rPr lang="en-GB" altLang="zh-CN" sz="1600" b="0" i="0" u="none" strike="noStrike" baseline="0">
                <a:solidFill>
                  <a:srgbClr val="000000"/>
                </a:solidFill>
                <a:latin typeface="+mn-ea"/>
              </a:rPr>
              <a:t>:</a:t>
            </a:r>
          </a:p>
          <a:p>
            <a:pPr marR="0" lvl="1" rtl="0"/>
            <a:r>
              <a:rPr lang="en-GB" altLang="zh-CN" sz="1600" b="0" i="0" u="none" strike="noStrike" baseline="0">
                <a:solidFill>
                  <a:srgbClr val="000000"/>
                </a:solidFill>
                <a:latin typeface="+mn-ea"/>
              </a:rPr>
              <a:t>Python encourages concise and readable code.</a:t>
            </a:r>
          </a:p>
          <a:p>
            <a:pPr marR="0" lvl="1" rtl="0"/>
            <a:r>
              <a:rPr lang="en-GB" altLang="zh-CN" sz="1600" b="0" i="0" u="none" strike="noStrike" baseline="0">
                <a:solidFill>
                  <a:srgbClr val="000000"/>
                </a:solidFill>
                <a:latin typeface="+mn-ea"/>
              </a:rPr>
              <a:t>The traditional approach is not considered very Pythonic.</a:t>
            </a:r>
          </a:p>
        </p:txBody>
      </p:sp>
      <p:sp>
        <p:nvSpPr>
          <p:cNvPr id="7" name="Content Placeholder 6">
            <a:extLst>
              <a:ext uri="{FF2B5EF4-FFF2-40B4-BE49-F238E27FC236}">
                <a16:creationId xmlns:a16="http://schemas.microsoft.com/office/drawing/2014/main" id="{36BC21BE-65AE-F6D0-DB37-FB0C5EB76A94}"/>
              </a:ext>
            </a:extLst>
          </p:cNvPr>
          <p:cNvSpPr>
            <a:spLocks noGrp="1"/>
          </p:cNvSpPr>
          <p:nvPr>
            <p:ph sz="half" idx="2"/>
          </p:nvPr>
        </p:nvSpPr>
        <p:spPr>
          <a:xfrm>
            <a:off x="6172199" y="1499806"/>
            <a:ext cx="5904185" cy="4351338"/>
          </a:xfrm>
        </p:spPr>
        <p:txBody>
          <a:bodyPr>
            <a:noAutofit/>
          </a:bodyPr>
          <a:lstStyle/>
          <a:p>
            <a:pPr marR="0" lvl="0" rtl="0"/>
            <a:r>
              <a:rPr lang="en-GB" altLang="zh-CN" sz="1500" b="1" i="0" u="none" strike="noStrike" baseline="0">
                <a:solidFill>
                  <a:srgbClr val="000000"/>
                </a:solidFill>
                <a:latin typeface="+mn-ea"/>
              </a:rPr>
              <a:t>Limited Control</a:t>
            </a:r>
            <a:r>
              <a:rPr lang="en-GB" altLang="zh-CN" sz="1500" b="0" i="0" u="none" strike="noStrike" baseline="0">
                <a:solidFill>
                  <a:srgbClr val="000000"/>
                </a:solidFill>
                <a:latin typeface="+mn-ea"/>
              </a:rPr>
              <a:t>:</a:t>
            </a:r>
          </a:p>
          <a:p>
            <a:pPr marR="0" lvl="1" rtl="0"/>
            <a:r>
              <a:rPr lang="en-GB" altLang="zh-CN" sz="1500" b="0" i="0" u="none" strike="noStrike" baseline="0">
                <a:solidFill>
                  <a:srgbClr val="000000"/>
                </a:solidFill>
                <a:latin typeface="+mn-ea"/>
              </a:rPr>
              <a:t>Traditional methods offer limited control over attribute access.</a:t>
            </a:r>
          </a:p>
          <a:p>
            <a:pPr marR="0" lvl="1" rtl="0"/>
            <a:r>
              <a:rPr lang="en-GB" altLang="zh-CN" sz="1500" b="0" i="0" u="none" strike="noStrike" baseline="0">
                <a:solidFill>
                  <a:srgbClr val="000000"/>
                </a:solidFill>
                <a:latin typeface="+mn-ea"/>
              </a:rPr>
              <a:t>You can't easily add validation or additional behaviour when getting or setting attributes.</a:t>
            </a:r>
          </a:p>
          <a:p>
            <a:pPr marR="0" lvl="0" rtl="0"/>
            <a:r>
              <a:rPr lang="en-GB" altLang="zh-CN" sz="1500" b="1" i="0" u="none" strike="noStrike" baseline="0">
                <a:solidFill>
                  <a:srgbClr val="000000"/>
                </a:solidFill>
                <a:latin typeface="+mn-ea"/>
              </a:rPr>
              <a:t>Complexity:</a:t>
            </a:r>
          </a:p>
          <a:p>
            <a:pPr marR="0" lvl="1" rtl="0"/>
            <a:r>
              <a:rPr lang="en-GB" altLang="zh-CN" sz="1500" b="0" i="0" u="none" strike="noStrike" baseline="0">
                <a:solidFill>
                  <a:srgbClr val="000000"/>
                </a:solidFill>
                <a:latin typeface="+mn-ea"/>
              </a:rPr>
              <a:t>In classes with many attributes, you end up with a large number of methods, making the code complex and harder to maintain.</a:t>
            </a:r>
          </a:p>
          <a:p>
            <a:pPr marR="0" lvl="0" rtl="0"/>
            <a:r>
              <a:rPr lang="en-GB" altLang="zh-CN" sz="1500" b="1" i="0" u="none" strike="noStrike" baseline="0">
                <a:solidFill>
                  <a:srgbClr val="000000"/>
                </a:solidFill>
                <a:latin typeface="+mn-ea"/>
              </a:rPr>
              <a:t>Boilerplate Code</a:t>
            </a:r>
            <a:r>
              <a:rPr lang="en-GB" altLang="zh-CN" sz="1500" b="0" i="0" u="none" strike="noStrike" baseline="0">
                <a:solidFill>
                  <a:srgbClr val="000000"/>
                </a:solidFill>
                <a:latin typeface="+mn-ea"/>
              </a:rPr>
              <a:t>:</a:t>
            </a:r>
          </a:p>
          <a:p>
            <a:pPr marR="0" lvl="1" rtl="0"/>
            <a:r>
              <a:rPr lang="en-GB" altLang="zh-CN" sz="1500" b="0" i="0" u="none" strike="noStrike" baseline="0">
                <a:solidFill>
                  <a:srgbClr val="000000"/>
                </a:solidFill>
                <a:latin typeface="+mn-ea"/>
              </a:rPr>
              <a:t>Writing getter and setter methods for every attribute results in boilerplate code that can be tedious to write and maintain.</a:t>
            </a:r>
          </a:p>
        </p:txBody>
      </p:sp>
      <p:sp>
        <p:nvSpPr>
          <p:cNvPr id="5" name="Slide Number Placeholder 4">
            <a:extLst>
              <a:ext uri="{FF2B5EF4-FFF2-40B4-BE49-F238E27FC236}">
                <a16:creationId xmlns:a16="http://schemas.microsoft.com/office/drawing/2014/main" id="{0D8A629B-286C-EA6D-7B1E-E2D6F2298526}"/>
              </a:ext>
            </a:extLst>
          </p:cNvPr>
          <p:cNvSpPr>
            <a:spLocks noGrp="1"/>
          </p:cNvSpPr>
          <p:nvPr>
            <p:ph type="sldNum" sz="quarter" idx="12"/>
          </p:nvPr>
        </p:nvSpPr>
        <p:spPr/>
        <p:txBody>
          <a:bodyPr/>
          <a:lstStyle/>
          <a:p>
            <a:fld id="{1AE971F0-0CD2-4C47-8087-EBCE9716EA84}" type="slidenum">
              <a:rPr lang="en-GB" smtClean="0"/>
              <a:t>31</a:t>
            </a:fld>
            <a:endParaRPr lang="en-GB"/>
          </a:p>
        </p:txBody>
      </p:sp>
      <p:cxnSp>
        <p:nvCxnSpPr>
          <p:cNvPr id="8" name="Straight Connector 7">
            <a:extLst>
              <a:ext uri="{FF2B5EF4-FFF2-40B4-BE49-F238E27FC236}">
                <a16:creationId xmlns:a16="http://schemas.microsoft.com/office/drawing/2014/main" id="{D04D2F80-4E42-97E2-CBA4-26DC929FB050}"/>
              </a:ext>
            </a:extLst>
          </p:cNvPr>
          <p:cNvCxnSpPr/>
          <p:nvPr/>
        </p:nvCxnSpPr>
        <p:spPr>
          <a:xfrm>
            <a:off x="6019800" y="1825625"/>
            <a:ext cx="0" cy="3872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56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E25C-B009-752B-E960-C67695F95563}"/>
              </a:ext>
            </a:extLst>
          </p:cNvPr>
          <p:cNvSpPr>
            <a:spLocks noGrp="1"/>
          </p:cNvSpPr>
          <p:nvPr>
            <p:ph type="title"/>
          </p:nvPr>
        </p:nvSpPr>
        <p:spPr/>
        <p:txBody>
          <a:bodyPr/>
          <a:lstStyle/>
          <a:p>
            <a:r>
              <a:rPr lang="en-GB"/>
              <a:t>Introduction to Decorators</a:t>
            </a:r>
          </a:p>
        </p:txBody>
      </p:sp>
      <p:sp>
        <p:nvSpPr>
          <p:cNvPr id="6" name="Content Placeholder 5">
            <a:extLst>
              <a:ext uri="{FF2B5EF4-FFF2-40B4-BE49-F238E27FC236}">
                <a16:creationId xmlns:a16="http://schemas.microsoft.com/office/drawing/2014/main" id="{E228E4B4-3C67-60A7-4134-509D650588A6}"/>
              </a:ext>
            </a:extLst>
          </p:cNvPr>
          <p:cNvSpPr>
            <a:spLocks noGrp="1"/>
          </p:cNvSpPr>
          <p:nvPr>
            <p:ph idx="1"/>
          </p:nvPr>
        </p:nvSpPr>
        <p:spPr/>
        <p:txBody>
          <a:bodyPr>
            <a:normAutofit fontScale="92500"/>
          </a:bodyPr>
          <a:lstStyle/>
          <a:p>
            <a:pPr marR="0" lvl="0" rtl="0"/>
            <a:r>
              <a:rPr lang="en-GB" altLang="zh-CN" sz="1600" b="0" i="0" u="none" strike="noStrike" baseline="0">
                <a:solidFill>
                  <a:srgbClr val="000000"/>
                </a:solidFill>
                <a:ea typeface="DengXian Light" panose="02010600030101010101" pitchFamily="2" charset="-122"/>
              </a:rPr>
              <a:t>Decorators are a powerful and flexible feature in Python.</a:t>
            </a:r>
          </a:p>
          <a:p>
            <a:pPr marR="0" lvl="0" rtl="0"/>
            <a:r>
              <a:rPr lang="en-GB" altLang="zh-CN" sz="1600" b="0" i="0" u="none" strike="noStrike" baseline="0">
                <a:solidFill>
                  <a:srgbClr val="000000"/>
                </a:solidFill>
                <a:ea typeface="DengXian Light" panose="02010600030101010101" pitchFamily="2" charset="-122"/>
              </a:rPr>
              <a:t>They allow you to modify or enhance functions or methods.</a:t>
            </a:r>
          </a:p>
          <a:p>
            <a:pPr marR="0" lvl="0" rtl="0"/>
            <a:r>
              <a:rPr lang="en-GB" altLang="zh-CN" sz="1600" b="0" i="0" u="none" strike="noStrike" baseline="0">
                <a:solidFill>
                  <a:srgbClr val="000000"/>
                </a:solidFill>
                <a:ea typeface="DengXian Light" panose="02010600030101010101" pitchFamily="2" charset="-122"/>
              </a:rPr>
              <a:t>Decorators are applied using the "@" symbol followed by the decorator name.</a:t>
            </a:r>
          </a:p>
          <a:p>
            <a:pPr marR="0" lvl="0" rtl="0"/>
            <a:r>
              <a:rPr lang="en-GB" altLang="zh-CN" sz="1600" b="0" i="0" u="none" strike="noStrike" baseline="0">
                <a:solidFill>
                  <a:srgbClr val="000000"/>
                </a:solidFill>
                <a:ea typeface="DengXian Light" panose="02010600030101010101" pitchFamily="2" charset="-122"/>
              </a:rPr>
              <a:t>They provide a way to extend or modify the behaviour of functions or methods without changing their code.</a:t>
            </a:r>
          </a:p>
          <a:p>
            <a:pPr marR="0" lvl="0" rtl="0"/>
            <a:r>
              <a:rPr lang="en-GB" altLang="zh-CN" sz="1600" b="0" i="0" u="none" strike="noStrike" baseline="0">
                <a:solidFill>
                  <a:srgbClr val="000000"/>
                </a:solidFill>
                <a:ea typeface="DengXian Light" panose="02010600030101010101" pitchFamily="2" charset="-122"/>
              </a:rPr>
              <a:t>A decorator is a function that takes another function or method as its argument.</a:t>
            </a:r>
          </a:p>
          <a:p>
            <a:pPr marR="0" lvl="0" rtl="0"/>
            <a:r>
              <a:rPr lang="en-GB" altLang="zh-CN" sz="1600" b="0" i="0" u="none" strike="noStrike" baseline="0">
                <a:solidFill>
                  <a:srgbClr val="000000"/>
                </a:solidFill>
                <a:ea typeface="DengXian Light" panose="02010600030101010101" pitchFamily="2" charset="-122"/>
              </a:rPr>
              <a:t>It can add new functionality, modify the existing functionality, or even prevent the original function from being called.</a:t>
            </a:r>
          </a:p>
          <a:p>
            <a:pPr marR="0" lvl="0" rtl="0"/>
            <a:r>
              <a:rPr lang="en-GB" altLang="zh-CN" sz="1600" b="0" i="0" u="none" strike="noStrike" baseline="0">
                <a:solidFill>
                  <a:srgbClr val="000000"/>
                </a:solidFill>
                <a:ea typeface="DengXian Light" panose="02010600030101010101" pitchFamily="2" charset="-122"/>
              </a:rPr>
              <a:t>Decorators are widely used in Python for various purposes, including logging, authorization, validation, and more.</a:t>
            </a:r>
          </a:p>
          <a:p>
            <a:pPr marR="0" lvl="0" rtl="0"/>
            <a:r>
              <a:rPr lang="en-GB" altLang="zh-CN" sz="1600" b="0" i="0" u="none" strike="noStrike" baseline="0">
                <a:solidFill>
                  <a:srgbClr val="000000"/>
                </a:solidFill>
                <a:ea typeface="DengXian Light" panose="02010600030101010101" pitchFamily="2" charset="-122"/>
              </a:rPr>
              <a:t>Decorators can be used to create getter and setter methods for attributes in a more Pythonic way, which will be discussed in the following slides.</a:t>
            </a:r>
          </a:p>
        </p:txBody>
      </p:sp>
      <p:sp>
        <p:nvSpPr>
          <p:cNvPr id="5" name="Slide Number Placeholder 4">
            <a:extLst>
              <a:ext uri="{FF2B5EF4-FFF2-40B4-BE49-F238E27FC236}">
                <a16:creationId xmlns:a16="http://schemas.microsoft.com/office/drawing/2014/main" id="{7CB397DA-B451-B403-1681-78B1DDF3BE4F}"/>
              </a:ext>
            </a:extLst>
          </p:cNvPr>
          <p:cNvSpPr>
            <a:spLocks noGrp="1"/>
          </p:cNvSpPr>
          <p:nvPr>
            <p:ph type="sldNum" sz="quarter" idx="12"/>
          </p:nvPr>
        </p:nvSpPr>
        <p:spPr/>
        <p:txBody>
          <a:bodyPr/>
          <a:lstStyle/>
          <a:p>
            <a:fld id="{1AE971F0-0CD2-4C47-8087-EBCE9716EA84}" type="slidenum">
              <a:rPr lang="en-GB" smtClean="0"/>
              <a:t>32</a:t>
            </a:fld>
            <a:endParaRPr lang="en-GB"/>
          </a:p>
        </p:txBody>
      </p:sp>
    </p:spTree>
    <p:extLst>
      <p:ext uri="{BB962C8B-B14F-4D97-AF65-F5344CB8AC3E}">
        <p14:creationId xmlns:p14="http://schemas.microsoft.com/office/powerpoint/2010/main" val="285427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9DEA-C33E-0F41-95ED-FEC308C89210}"/>
              </a:ext>
            </a:extLst>
          </p:cNvPr>
          <p:cNvSpPr>
            <a:spLocks noGrp="1"/>
          </p:cNvSpPr>
          <p:nvPr>
            <p:ph type="title"/>
          </p:nvPr>
        </p:nvSpPr>
        <p:spPr/>
        <p:txBody>
          <a:bodyPr/>
          <a:lstStyle/>
          <a:p>
            <a:r>
              <a:rPr lang="en-GB"/>
              <a:t>Python Property Decorator</a:t>
            </a:r>
          </a:p>
        </p:txBody>
      </p:sp>
      <p:sp>
        <p:nvSpPr>
          <p:cNvPr id="3" name="Content Placeholder 2">
            <a:extLst>
              <a:ext uri="{FF2B5EF4-FFF2-40B4-BE49-F238E27FC236}">
                <a16:creationId xmlns:a16="http://schemas.microsoft.com/office/drawing/2014/main" id="{44A884DF-4DB8-7318-8A72-24C87DB56B25}"/>
              </a:ext>
            </a:extLst>
          </p:cNvPr>
          <p:cNvSpPr>
            <a:spLocks noGrp="1"/>
          </p:cNvSpPr>
          <p:nvPr>
            <p:ph idx="1"/>
          </p:nvPr>
        </p:nvSpPr>
        <p:spPr/>
        <p:txBody>
          <a:bodyPr>
            <a:normAutofit fontScale="70000" lnSpcReduction="20000"/>
          </a:bodyPr>
          <a:lstStyle/>
          <a:p>
            <a:pPr marR="0" lvl="0" rtl="0"/>
            <a:r>
              <a:rPr lang="en-GB" altLang="zh-CN" b="0" i="0" u="none" strike="noStrike" baseline="0">
                <a:solidFill>
                  <a:srgbClr val="000000"/>
                </a:solidFill>
                <a:latin typeface="+mn-ea"/>
              </a:rPr>
              <a:t>In Python, the @property decorator is used to define a method as a "getter" for an attribute.</a:t>
            </a:r>
          </a:p>
          <a:p>
            <a:pPr marR="0" lvl="0" rtl="0"/>
            <a:r>
              <a:rPr lang="en-GB" altLang="zh-CN" b="0" i="0" u="none" strike="noStrike" baseline="0">
                <a:solidFill>
                  <a:srgbClr val="000000"/>
                </a:solidFill>
                <a:latin typeface="+mn-ea"/>
              </a:rPr>
              <a:t>It allows you to access an attribute like a method but without using parentheses.</a:t>
            </a:r>
          </a:p>
          <a:p>
            <a:pPr marR="0" lvl="0" rtl="0"/>
            <a:r>
              <a:rPr lang="en-GB" altLang="zh-CN" b="0" i="0" u="none" strike="noStrike" baseline="0">
                <a:solidFill>
                  <a:srgbClr val="000000"/>
                </a:solidFill>
                <a:latin typeface="+mn-ea"/>
              </a:rPr>
              <a:t>The @property decorator is placed above a method that is used to retrieve the value of an attribute.</a:t>
            </a:r>
          </a:p>
          <a:p>
            <a:pPr marR="0" lvl="0" rtl="0"/>
            <a:r>
              <a:rPr lang="en-GB" altLang="zh-CN" b="0" i="0" u="none" strike="noStrike" baseline="0">
                <a:solidFill>
                  <a:srgbClr val="000000"/>
                </a:solidFill>
                <a:latin typeface="+mn-ea"/>
              </a:rPr>
              <a:t>Property decorators provide a more elegant and Pythonic way to access attributes.</a:t>
            </a:r>
          </a:p>
          <a:p>
            <a:pPr marR="0" lvl="0" rtl="0"/>
            <a:r>
              <a:rPr lang="en-GB" altLang="zh-CN" b="0" i="0" u="none" strike="noStrike" baseline="0">
                <a:solidFill>
                  <a:srgbClr val="000000"/>
                </a:solidFill>
                <a:latin typeface="+mn-ea"/>
              </a:rPr>
              <a:t>They eliminate the need for explicit getter methods and make your code cleaner and more readable.</a:t>
            </a:r>
          </a:p>
        </p:txBody>
      </p:sp>
      <p:sp>
        <p:nvSpPr>
          <p:cNvPr id="4" name="Slide Number Placeholder 3">
            <a:extLst>
              <a:ext uri="{FF2B5EF4-FFF2-40B4-BE49-F238E27FC236}">
                <a16:creationId xmlns:a16="http://schemas.microsoft.com/office/drawing/2014/main" id="{51E1FEAF-07F6-D734-C210-EC7DCA2F8797}"/>
              </a:ext>
            </a:extLst>
          </p:cNvPr>
          <p:cNvSpPr>
            <a:spLocks noGrp="1"/>
          </p:cNvSpPr>
          <p:nvPr>
            <p:ph type="sldNum" sz="quarter" idx="12"/>
          </p:nvPr>
        </p:nvSpPr>
        <p:spPr/>
        <p:txBody>
          <a:bodyPr/>
          <a:lstStyle/>
          <a:p>
            <a:fld id="{1AE971F0-0CD2-4C47-8087-EBCE9716EA84}" type="slidenum">
              <a:rPr lang="en-GB" smtClean="0"/>
              <a:pPr/>
              <a:t>33</a:t>
            </a:fld>
            <a:endParaRPr lang="en-GB"/>
          </a:p>
        </p:txBody>
      </p:sp>
    </p:spTree>
    <p:extLst>
      <p:ext uri="{BB962C8B-B14F-4D97-AF65-F5344CB8AC3E}">
        <p14:creationId xmlns:p14="http://schemas.microsoft.com/office/powerpoint/2010/main" val="416102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0C88-3177-4E53-7B96-056BB7039256}"/>
              </a:ext>
            </a:extLst>
          </p:cNvPr>
          <p:cNvSpPr>
            <a:spLocks noGrp="1"/>
          </p:cNvSpPr>
          <p:nvPr>
            <p:ph type="title"/>
          </p:nvPr>
        </p:nvSpPr>
        <p:spPr/>
        <p:txBody>
          <a:bodyPr/>
          <a:lstStyle/>
          <a:p>
            <a:r>
              <a:rPr lang="en-GB"/>
              <a:t>Python Setter Decorator</a:t>
            </a:r>
          </a:p>
        </p:txBody>
      </p:sp>
      <p:sp>
        <p:nvSpPr>
          <p:cNvPr id="3" name="Content Placeholder 2">
            <a:extLst>
              <a:ext uri="{FF2B5EF4-FFF2-40B4-BE49-F238E27FC236}">
                <a16:creationId xmlns:a16="http://schemas.microsoft.com/office/drawing/2014/main" id="{E6F4A4B9-D334-EF0D-C478-16A1732B32B0}"/>
              </a:ext>
            </a:extLst>
          </p:cNvPr>
          <p:cNvSpPr>
            <a:spLocks noGrp="1"/>
          </p:cNvSpPr>
          <p:nvPr>
            <p:ph idx="1"/>
          </p:nvPr>
        </p:nvSpPr>
        <p:spPr/>
        <p:txBody>
          <a:bodyPr>
            <a:normAutofit fontScale="77500" lnSpcReduction="20000"/>
          </a:bodyPr>
          <a:lstStyle/>
          <a:p>
            <a:pPr marR="0" lvl="0" rtl="0"/>
            <a:r>
              <a:rPr lang="en-GB" altLang="zh-CN" b="0" i="0" u="none" strike="noStrike" baseline="0">
                <a:solidFill>
                  <a:srgbClr val="000000"/>
                </a:solidFill>
                <a:latin typeface="+mn-ea"/>
              </a:rPr>
              <a:t>In Python, the @&lt;attribute&gt;.setter decorator is used to define a method as a "setter" for an attribute.</a:t>
            </a:r>
          </a:p>
          <a:p>
            <a:pPr marR="0" lvl="0" rtl="0"/>
            <a:r>
              <a:rPr lang="en-GB" altLang="zh-CN" b="0" i="0" u="none" strike="noStrike" baseline="0">
                <a:solidFill>
                  <a:srgbClr val="000000"/>
                </a:solidFill>
                <a:latin typeface="+mn-ea"/>
              </a:rPr>
              <a:t>It allows you to set the value of an attribute as if you were assigning it directly.</a:t>
            </a:r>
          </a:p>
          <a:p>
            <a:pPr marR="0" lvl="0" rtl="0"/>
            <a:r>
              <a:rPr lang="en-GB" altLang="zh-CN" b="0" i="0" u="none" strike="noStrike" baseline="0">
                <a:solidFill>
                  <a:srgbClr val="000000"/>
                </a:solidFill>
                <a:latin typeface="+mn-ea"/>
              </a:rPr>
              <a:t>Creating Setter Methods:</a:t>
            </a:r>
          </a:p>
          <a:p>
            <a:pPr marR="0" lvl="1" rtl="0"/>
            <a:r>
              <a:rPr lang="en-GB" altLang="zh-CN" b="0" i="0" u="none" strike="noStrike" baseline="0">
                <a:solidFill>
                  <a:srgbClr val="000000"/>
                </a:solidFill>
                <a:latin typeface="+mn-ea"/>
              </a:rPr>
              <a:t>By using the @&lt;attribute&gt;.setter decorator, you can make a method act as a setter method.</a:t>
            </a:r>
          </a:p>
          <a:p>
            <a:pPr marR="0" lvl="1" rtl="0"/>
            <a:r>
              <a:rPr lang="en-GB" altLang="zh-CN" b="0" i="0" u="none" strike="noStrike" baseline="0">
                <a:solidFill>
                  <a:srgbClr val="000000"/>
                </a:solidFill>
                <a:latin typeface="+mn-ea"/>
              </a:rPr>
              <a:t>The setter method is used to assign a new value to an attribute as if it were a direct assignment.</a:t>
            </a:r>
          </a:p>
        </p:txBody>
      </p:sp>
      <p:sp>
        <p:nvSpPr>
          <p:cNvPr id="4" name="Slide Number Placeholder 3">
            <a:extLst>
              <a:ext uri="{FF2B5EF4-FFF2-40B4-BE49-F238E27FC236}">
                <a16:creationId xmlns:a16="http://schemas.microsoft.com/office/drawing/2014/main" id="{4359EAD1-72F3-569F-2186-2717F50E2E77}"/>
              </a:ext>
            </a:extLst>
          </p:cNvPr>
          <p:cNvSpPr>
            <a:spLocks noGrp="1"/>
          </p:cNvSpPr>
          <p:nvPr>
            <p:ph type="sldNum" sz="quarter" idx="12"/>
          </p:nvPr>
        </p:nvSpPr>
        <p:spPr/>
        <p:txBody>
          <a:bodyPr/>
          <a:lstStyle/>
          <a:p>
            <a:fld id="{1AE971F0-0CD2-4C47-8087-EBCE9716EA84}" type="slidenum">
              <a:rPr lang="en-GB" smtClean="0"/>
              <a:pPr/>
              <a:t>34</a:t>
            </a:fld>
            <a:endParaRPr lang="en-GB"/>
          </a:p>
        </p:txBody>
      </p:sp>
    </p:spTree>
    <p:extLst>
      <p:ext uri="{BB962C8B-B14F-4D97-AF65-F5344CB8AC3E}">
        <p14:creationId xmlns:p14="http://schemas.microsoft.com/office/powerpoint/2010/main" val="1250284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E9B7-DCC7-40D8-FB0E-6060CB719A70}"/>
              </a:ext>
            </a:extLst>
          </p:cNvPr>
          <p:cNvSpPr>
            <a:spLocks noGrp="1"/>
          </p:cNvSpPr>
          <p:nvPr>
            <p:ph type="title"/>
          </p:nvPr>
        </p:nvSpPr>
        <p:spPr/>
        <p:txBody>
          <a:bodyPr/>
          <a:lstStyle/>
          <a:p>
            <a:r>
              <a:rPr lang="en-GB"/>
              <a:t>Example</a:t>
            </a:r>
          </a:p>
        </p:txBody>
      </p:sp>
      <p:sp>
        <p:nvSpPr>
          <p:cNvPr id="3" name="Content Placeholder 2">
            <a:extLst>
              <a:ext uri="{FF2B5EF4-FFF2-40B4-BE49-F238E27FC236}">
                <a16:creationId xmlns:a16="http://schemas.microsoft.com/office/drawing/2014/main" id="{5316165A-5009-FC5C-7292-EB8DC929560E}"/>
              </a:ext>
            </a:extLst>
          </p:cNvPr>
          <p:cNvSpPr>
            <a:spLocks noGrp="1"/>
          </p:cNvSpPr>
          <p:nvPr>
            <p:ph idx="1"/>
          </p:nvPr>
        </p:nvSpPr>
        <p:spPr>
          <a:xfrm>
            <a:off x="155028" y="1704669"/>
            <a:ext cx="6855372" cy="4547081"/>
          </a:xfrm>
          <a:ln>
            <a:solidFill>
              <a:schemeClr val="accent1"/>
            </a:solidFill>
          </a:ln>
        </p:spPr>
        <p:txBody>
          <a:bodyPr>
            <a:normAutofit fontScale="55000" lnSpcReduction="20000"/>
          </a:bodyPr>
          <a:lstStyle/>
          <a:p>
            <a:pPr marL="0" indent="0">
              <a:buNone/>
            </a:pPr>
            <a:r>
              <a:rPr lang="en-GB">
                <a:solidFill>
                  <a:srgbClr val="0033B3"/>
                </a:solidFill>
                <a:effectLst/>
                <a:latin typeface="Consolas" panose="020B0609020204030204" pitchFamily="49" charset="0"/>
                <a:cs typeface="Consolas" panose="020B0609020204030204" pitchFamily="49" charset="0"/>
              </a:rPr>
              <a:t>class </a:t>
            </a:r>
            <a:r>
              <a:rPr lang="en-GB">
                <a:solidFill>
                  <a:srgbClr val="000000"/>
                </a:solidFill>
                <a:effectLst/>
                <a:latin typeface="Consolas" panose="020B0609020204030204" pitchFamily="49" charset="0"/>
                <a:cs typeface="Consolas" panose="020B0609020204030204" pitchFamily="49" charset="0"/>
              </a:rPr>
              <a:t>Student</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B200B2"/>
                </a:solidFill>
                <a:effectLst/>
                <a:latin typeface="Consolas" panose="020B0609020204030204" pitchFamily="49" charset="0"/>
                <a:cs typeface="Consolas" panose="020B0609020204030204" pitchFamily="49" charset="0"/>
              </a:rPr>
              <a:t>__</a:t>
            </a:r>
            <a:r>
              <a:rPr lang="en-GB" err="1">
                <a:solidFill>
                  <a:srgbClr val="B200B2"/>
                </a:solidFill>
                <a:effectLst/>
                <a:latin typeface="Consolas" panose="020B0609020204030204" pitchFamily="49" charset="0"/>
                <a:cs typeface="Consolas" panose="020B0609020204030204" pitchFamily="49" charset="0"/>
              </a:rPr>
              <a:t>init</a:t>
            </a:r>
            <a:r>
              <a:rPr lang="en-GB">
                <a:solidFill>
                  <a:srgbClr val="B200B2"/>
                </a:solidFill>
                <a:effectLst/>
                <a:latin typeface="Consolas" panose="020B0609020204030204" pitchFamily="49" charset="0"/>
                <a:cs typeface="Consolas" panose="020B0609020204030204" pitchFamily="49" charset="0"/>
              </a:rPr>
              <a:t>__</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name):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r>
              <a:rPr lang="en-GB">
                <a:solidFill>
                  <a:srgbClr val="080808"/>
                </a:solidFill>
                <a:effectLst/>
                <a:latin typeface="Consolas" panose="020B0609020204030204" pitchFamily="49" charset="0"/>
                <a:cs typeface="Consolas" panose="020B0609020204030204" pitchFamily="49" charset="0"/>
              </a:rPr>
              <a:t> = name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9E880D"/>
                </a:solidFill>
                <a:effectLst/>
                <a:latin typeface="Consolas" panose="020B0609020204030204" pitchFamily="49" charset="0"/>
                <a:cs typeface="Consolas" panose="020B0609020204030204" pitchFamily="49" charset="0"/>
              </a:rPr>
              <a:t>@property</a:t>
            </a:r>
            <a:br>
              <a:rPr lang="en-GB">
                <a:solidFill>
                  <a:srgbClr val="9E880D"/>
                </a:solidFill>
                <a:effectLst/>
                <a:latin typeface="Consolas" panose="020B0609020204030204" pitchFamily="49" charset="0"/>
                <a:cs typeface="Consolas" panose="020B0609020204030204" pitchFamily="49" charset="0"/>
              </a:rPr>
            </a:br>
            <a:r>
              <a:rPr lang="en-GB">
                <a:solidFill>
                  <a:srgbClr val="9E880D"/>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name</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return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br>
              <a:rPr lang="en-GB">
                <a:solidFill>
                  <a:srgbClr val="080808"/>
                </a:solidFill>
                <a:effectLst/>
                <a:latin typeface="Consolas" panose="020B0609020204030204" pitchFamily="49" charset="0"/>
                <a:cs typeface="Consolas" panose="020B0609020204030204" pitchFamily="49" charset="0"/>
              </a:rPr>
            </a:b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9E880D"/>
                </a:solidFill>
                <a:effectLst/>
                <a:latin typeface="Consolas" panose="020B0609020204030204" pitchFamily="49" charset="0"/>
                <a:cs typeface="Consolas" panose="020B0609020204030204" pitchFamily="49" charset="0"/>
              </a:rPr>
              <a:t>@</a:t>
            </a:r>
            <a:r>
              <a:rPr lang="en-GB" err="1">
                <a:solidFill>
                  <a:srgbClr val="9E880D"/>
                </a:solidFill>
                <a:effectLst/>
                <a:latin typeface="Consolas" panose="020B0609020204030204" pitchFamily="49" charset="0"/>
                <a:cs typeface="Consolas" panose="020B0609020204030204" pitchFamily="49" charset="0"/>
              </a:rPr>
              <a:t>name.setter</a:t>
            </a:r>
            <a:br>
              <a:rPr lang="en-GB">
                <a:solidFill>
                  <a:srgbClr val="9E880D"/>
                </a:solidFill>
                <a:effectLst/>
                <a:latin typeface="Consolas" panose="020B0609020204030204" pitchFamily="49" charset="0"/>
                <a:cs typeface="Consolas" panose="020B0609020204030204" pitchFamily="49" charset="0"/>
              </a:rPr>
            </a:br>
            <a:r>
              <a:rPr lang="en-GB">
                <a:solidFill>
                  <a:srgbClr val="9E880D"/>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def </a:t>
            </a:r>
            <a:r>
              <a:rPr lang="en-GB">
                <a:solidFill>
                  <a:srgbClr val="00627A"/>
                </a:solidFill>
                <a:effectLst/>
                <a:latin typeface="Consolas" panose="020B0609020204030204" pitchFamily="49" charset="0"/>
                <a:cs typeface="Consolas" panose="020B0609020204030204" pitchFamily="49" charset="0"/>
              </a:rPr>
              <a:t>name</a:t>
            </a:r>
            <a:r>
              <a:rPr lang="en-GB">
                <a:solidFill>
                  <a:srgbClr val="080808"/>
                </a:solidFill>
                <a:effectLst/>
                <a:latin typeface="Consolas" panose="020B0609020204030204" pitchFamily="49" charset="0"/>
                <a:cs typeface="Consolas" panose="020B0609020204030204" pitchFamily="49" charset="0"/>
              </a:rPr>
              <a:t>(</a:t>
            </a:r>
            <a:r>
              <a:rPr lang="en-GB">
                <a:solidFill>
                  <a:srgbClr val="94558D"/>
                </a:solidFill>
                <a:effectLst/>
                <a:latin typeface="Consolas" panose="020B0609020204030204" pitchFamily="49" charset="0"/>
                <a:cs typeface="Consolas" panose="020B0609020204030204" pitchFamily="49" charset="0"/>
              </a:rPr>
              <a:t>self</a:t>
            </a:r>
            <a:r>
              <a:rPr lang="en-GB">
                <a:solidFill>
                  <a:srgbClr val="080808"/>
                </a:solidFill>
                <a:effectLst/>
                <a:latin typeface="Consolas" panose="020B0609020204030204" pitchFamily="49" charset="0"/>
                <a:cs typeface="Consolas" panose="020B0609020204030204" pitchFamily="49" charset="0"/>
              </a:rPr>
              <a:t>, </a:t>
            </a:r>
            <a:r>
              <a:rPr lang="en-GB" err="1">
                <a:solidFill>
                  <a:srgbClr val="080808"/>
                </a:solidFill>
                <a:effectLst/>
                <a:latin typeface="Consolas" panose="020B0609020204030204" pitchFamily="49" charset="0"/>
                <a:cs typeface="Consolas" panose="020B0609020204030204" pitchFamily="49" charset="0"/>
              </a:rPr>
              <a:t>new_name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if </a:t>
            </a:r>
            <a:r>
              <a:rPr lang="en-GB" err="1">
                <a:solidFill>
                  <a:srgbClr val="000080"/>
                </a:solidFill>
                <a:effectLst/>
                <a:latin typeface="Consolas" panose="020B0609020204030204" pitchFamily="49" charset="0"/>
                <a:cs typeface="Consolas" panose="020B0609020204030204" pitchFamily="49" charset="0"/>
              </a:rPr>
              <a:t>len</a:t>
            </a:r>
            <a:r>
              <a:rPr lang="en-GB">
                <a:solidFill>
                  <a:srgbClr val="080808"/>
                </a:solidFill>
                <a:effectLst/>
                <a:latin typeface="Consolas" panose="020B0609020204030204" pitchFamily="49" charset="0"/>
                <a:cs typeface="Consolas" panose="020B0609020204030204" pitchFamily="49" charset="0"/>
              </a:rPr>
              <a:t>(</a:t>
            </a:r>
            <a:r>
              <a:rPr lang="en-GB" err="1">
                <a:solidFill>
                  <a:srgbClr val="080808"/>
                </a:solidFill>
                <a:effectLst/>
                <a:latin typeface="Consolas" panose="020B0609020204030204" pitchFamily="49" charset="0"/>
                <a:cs typeface="Consolas" panose="020B0609020204030204" pitchFamily="49" charset="0"/>
              </a:rPr>
              <a:t>new_name</a:t>
            </a:r>
            <a:r>
              <a:rPr lang="en-GB">
                <a:solidFill>
                  <a:srgbClr val="080808"/>
                </a:solidFill>
                <a:effectLst/>
                <a:latin typeface="Consolas" panose="020B0609020204030204" pitchFamily="49" charset="0"/>
                <a:cs typeface="Consolas" panose="020B0609020204030204" pitchFamily="49" charset="0"/>
              </a:rPr>
              <a:t>) &gt;= </a:t>
            </a:r>
            <a:r>
              <a:rPr lang="en-GB">
                <a:solidFill>
                  <a:srgbClr val="1750EB"/>
                </a:solidFill>
                <a:effectLst/>
                <a:latin typeface="Consolas" panose="020B0609020204030204" pitchFamily="49" charset="0"/>
                <a:cs typeface="Consolas" panose="020B0609020204030204" pitchFamily="49" charset="0"/>
              </a:rPr>
              <a:t>3</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err="1">
                <a:solidFill>
                  <a:srgbClr val="94558D"/>
                </a:solidFill>
                <a:effectLst/>
                <a:latin typeface="Consolas" panose="020B0609020204030204" pitchFamily="49" charset="0"/>
                <a:cs typeface="Consolas" panose="020B0609020204030204" pitchFamily="49" charset="0"/>
              </a:rPr>
              <a:t>self</a:t>
            </a:r>
            <a:r>
              <a:rPr lang="en-GB" err="1">
                <a:solidFill>
                  <a:srgbClr val="080808"/>
                </a:solidFill>
                <a:effectLst/>
                <a:latin typeface="Consolas" panose="020B0609020204030204" pitchFamily="49" charset="0"/>
                <a:cs typeface="Consolas" panose="020B0609020204030204" pitchFamily="49" charset="0"/>
              </a:rPr>
              <a:t>.__name</a:t>
            </a:r>
            <a:r>
              <a:rPr lang="en-GB">
                <a:solidFill>
                  <a:srgbClr val="080808"/>
                </a:solidFill>
                <a:effectLst/>
                <a:latin typeface="Consolas" panose="020B0609020204030204" pitchFamily="49" charset="0"/>
                <a:cs typeface="Consolas" panose="020B0609020204030204" pitchFamily="49" charset="0"/>
              </a:rPr>
              <a:t> = </a:t>
            </a:r>
            <a:r>
              <a:rPr lang="en-GB" err="1">
                <a:solidFill>
                  <a:srgbClr val="080808"/>
                </a:solidFill>
                <a:effectLst/>
                <a:latin typeface="Consolas" panose="020B0609020204030204" pitchFamily="49" charset="0"/>
                <a:cs typeface="Consolas" panose="020B0609020204030204" pitchFamily="49" charset="0"/>
              </a:rPr>
              <a:t>new_name</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33B3"/>
                </a:solidFill>
                <a:effectLst/>
                <a:latin typeface="Consolas" panose="020B0609020204030204" pitchFamily="49" charset="0"/>
                <a:cs typeface="Consolas" panose="020B0609020204030204" pitchFamily="49" charset="0"/>
              </a:rPr>
              <a:t>else</a:t>
            </a:r>
            <a:r>
              <a:rPr lang="en-GB">
                <a:solidFill>
                  <a:srgbClr val="080808"/>
                </a:solidFill>
                <a:effectLst/>
                <a:latin typeface="Consolas" panose="020B0609020204030204" pitchFamily="49" charset="0"/>
                <a:cs typeface="Consolas" panose="020B0609020204030204" pitchFamily="49" charset="0"/>
              </a:rPr>
              <a:t>:</a:t>
            </a:r>
            <a:br>
              <a:rPr lang="en-GB">
                <a:solidFill>
                  <a:srgbClr val="080808"/>
                </a:solidFill>
                <a:effectLst/>
                <a:latin typeface="Consolas" panose="020B0609020204030204" pitchFamily="49" charset="0"/>
                <a:cs typeface="Consolas" panose="020B0609020204030204" pitchFamily="49" charset="0"/>
              </a:rPr>
            </a:br>
            <a:r>
              <a:rPr lang="en-GB">
                <a:solidFill>
                  <a:srgbClr val="080808"/>
                </a:solidFill>
                <a:effectLst/>
                <a:latin typeface="Consolas" panose="020B0609020204030204" pitchFamily="49" charset="0"/>
                <a:cs typeface="Consolas" panose="020B0609020204030204" pitchFamily="49" charset="0"/>
              </a:rPr>
              <a:t>            </a:t>
            </a:r>
            <a:r>
              <a:rPr lang="en-GB">
                <a:solidFill>
                  <a:srgbClr val="000080"/>
                </a:solidFill>
                <a:effectLst/>
                <a:latin typeface="Consolas" panose="020B0609020204030204" pitchFamily="49" charset="0"/>
                <a:cs typeface="Consolas" panose="020B0609020204030204" pitchFamily="49" charset="0"/>
              </a:rPr>
              <a:t>print</a:t>
            </a:r>
            <a:r>
              <a:rPr lang="en-GB">
                <a:solidFill>
                  <a:srgbClr val="080808"/>
                </a:solidFill>
                <a:effectLst/>
                <a:latin typeface="Consolas" panose="020B0609020204030204" pitchFamily="49" charset="0"/>
                <a:cs typeface="Consolas" panose="020B0609020204030204" pitchFamily="49" charset="0"/>
              </a:rPr>
              <a:t>(</a:t>
            </a:r>
            <a:r>
              <a:rPr lang="en-GB">
                <a:solidFill>
                  <a:srgbClr val="067D17"/>
                </a:solidFill>
                <a:effectLst/>
                <a:latin typeface="Consolas" panose="020B0609020204030204" pitchFamily="49" charset="0"/>
                <a:cs typeface="Consolas" panose="020B0609020204030204" pitchFamily="49" charset="0"/>
              </a:rPr>
              <a:t>"Name should be at least 3 characters long."</a:t>
            </a:r>
            <a:r>
              <a:rPr lang="en-GB">
                <a:solidFill>
                  <a:srgbClr val="080808"/>
                </a:solidFill>
                <a:effectLst/>
                <a:latin typeface="Consolas" panose="020B0609020204030204" pitchFamily="49" charset="0"/>
                <a:cs typeface="Consolas" panose="020B0609020204030204" pitchFamily="49" charset="0"/>
              </a:rPr>
              <a:t>)</a:t>
            </a:r>
          </a:p>
          <a:p>
            <a:endParaRPr lang="en-GB">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5C73C80B-7E11-F205-1212-9AC44ADBB72F}"/>
              </a:ext>
            </a:extLst>
          </p:cNvPr>
          <p:cNvSpPr>
            <a:spLocks noGrp="1"/>
          </p:cNvSpPr>
          <p:nvPr>
            <p:ph type="sldNum" sz="quarter" idx="12"/>
          </p:nvPr>
        </p:nvSpPr>
        <p:spPr/>
        <p:txBody>
          <a:bodyPr/>
          <a:lstStyle/>
          <a:p>
            <a:fld id="{1AE971F0-0CD2-4C47-8087-EBCE9716EA84}" type="slidenum">
              <a:rPr lang="en-GB" smtClean="0"/>
              <a:pPr/>
              <a:t>35</a:t>
            </a:fld>
            <a:endParaRPr lang="en-GB"/>
          </a:p>
        </p:txBody>
      </p:sp>
      <p:sp>
        <p:nvSpPr>
          <p:cNvPr id="5" name="TextBox 4">
            <a:extLst>
              <a:ext uri="{FF2B5EF4-FFF2-40B4-BE49-F238E27FC236}">
                <a16:creationId xmlns:a16="http://schemas.microsoft.com/office/drawing/2014/main" id="{C4E8C2F4-863D-44E2-F1A4-4CE7623DCC5B}"/>
              </a:ext>
            </a:extLst>
          </p:cNvPr>
          <p:cNvSpPr txBox="1"/>
          <p:nvPr/>
        </p:nvSpPr>
        <p:spPr>
          <a:xfrm>
            <a:off x="6612321" y="933285"/>
            <a:ext cx="5139558" cy="3539430"/>
          </a:xfrm>
          <a:prstGeom prst="rect">
            <a:avLst/>
          </a:prstGeom>
          <a:solidFill>
            <a:schemeClr val="bg2"/>
          </a:solidFill>
          <a:ln>
            <a:solidFill>
              <a:schemeClr val="accent3"/>
            </a:solidFill>
          </a:ln>
        </p:spPr>
        <p:txBody>
          <a:bodyPr wrap="square" rtlCol="0">
            <a:spAutoFit/>
          </a:bodyPr>
          <a:lstStyle/>
          <a:p>
            <a:r>
              <a:rPr lang="en-GB" sz="1600" i="1">
                <a:solidFill>
                  <a:srgbClr val="8C8C8C"/>
                </a:solidFill>
                <a:effectLst/>
                <a:latin typeface="Consolas" panose="020B0609020204030204" pitchFamily="49" charset="0"/>
                <a:cs typeface="Consolas" panose="020B0609020204030204" pitchFamily="49" charset="0"/>
              </a:rPr>
              <a:t># Creating a Student object</a:t>
            </a:r>
            <a:br>
              <a:rPr lang="en-GB" sz="1600" i="1">
                <a:solidFill>
                  <a:srgbClr val="8C8C8C"/>
                </a:solidFill>
                <a:effectLst/>
                <a:latin typeface="Consolas" panose="020B0609020204030204" pitchFamily="49" charset="0"/>
                <a:cs typeface="Consolas" panose="020B0609020204030204" pitchFamily="49" charset="0"/>
              </a:rPr>
            </a:br>
            <a:r>
              <a:rPr lang="en-GB" sz="1600">
                <a:solidFill>
                  <a:srgbClr val="080808"/>
                </a:solidFill>
                <a:effectLst/>
                <a:latin typeface="Consolas" panose="020B0609020204030204" pitchFamily="49" charset="0"/>
                <a:cs typeface="Consolas" panose="020B0609020204030204" pitchFamily="49" charset="0"/>
              </a:rPr>
              <a:t>student = Student(</a:t>
            </a:r>
            <a:r>
              <a:rPr lang="en-GB" sz="1600">
                <a:solidFill>
                  <a:srgbClr val="067D17"/>
                </a:solidFill>
                <a:effectLst/>
                <a:latin typeface="Consolas" panose="020B0609020204030204" pitchFamily="49" charset="0"/>
                <a:cs typeface="Consolas" panose="020B0609020204030204" pitchFamily="49" charset="0"/>
              </a:rPr>
              <a:t>"Alice"</a:t>
            </a:r>
            <a:r>
              <a:rPr lang="en-GB" sz="1600">
                <a:solidFill>
                  <a:srgbClr val="080808"/>
                </a:solidFill>
                <a:effectLst/>
                <a:latin typeface="Consolas" panose="020B0609020204030204" pitchFamily="49" charset="0"/>
                <a:cs typeface="Consolas" panose="020B0609020204030204" pitchFamily="49" charset="0"/>
              </a:rPr>
              <a:t>)</a:t>
            </a:r>
            <a:br>
              <a:rPr lang="en-GB" sz="1600">
                <a:solidFill>
                  <a:srgbClr val="080808"/>
                </a:solidFill>
                <a:effectLst/>
                <a:latin typeface="Consolas" panose="020B0609020204030204" pitchFamily="49" charset="0"/>
                <a:cs typeface="Consolas" panose="020B0609020204030204" pitchFamily="49" charset="0"/>
              </a:rPr>
            </a:br>
            <a:br>
              <a:rPr lang="en-GB" sz="1600">
                <a:solidFill>
                  <a:srgbClr val="080808"/>
                </a:solidFill>
                <a:effectLst/>
                <a:latin typeface="Consolas" panose="020B0609020204030204" pitchFamily="49" charset="0"/>
                <a:cs typeface="Consolas" panose="020B0609020204030204" pitchFamily="49" charset="0"/>
              </a:rPr>
            </a:br>
            <a:r>
              <a:rPr lang="en-GB" sz="1600" i="1">
                <a:solidFill>
                  <a:srgbClr val="8C8C8C"/>
                </a:solidFill>
                <a:effectLst/>
                <a:latin typeface="Consolas" panose="020B0609020204030204" pitchFamily="49" charset="0"/>
                <a:cs typeface="Consolas" panose="020B0609020204030204" pitchFamily="49" charset="0"/>
              </a:rPr>
              <a:t># Accessing and modifying attributes using properties</a:t>
            </a:r>
            <a:br>
              <a:rPr lang="en-GB" sz="1600" i="1">
                <a:solidFill>
                  <a:srgbClr val="8C8C8C"/>
                </a:solidFill>
                <a:effectLst/>
                <a:latin typeface="Consolas" panose="020B0609020204030204" pitchFamily="49" charset="0"/>
                <a:cs typeface="Consolas" panose="020B0609020204030204" pitchFamily="49" charset="0"/>
              </a:rPr>
            </a:br>
            <a:r>
              <a:rPr lang="en-GB" sz="1600">
                <a:solidFill>
                  <a:srgbClr val="000080"/>
                </a:solidFill>
                <a:effectLst/>
                <a:latin typeface="Consolas" panose="020B0609020204030204" pitchFamily="49" charset="0"/>
                <a:cs typeface="Consolas" panose="020B0609020204030204" pitchFamily="49" charset="0"/>
              </a:rPr>
              <a:t>print</a:t>
            </a:r>
            <a:r>
              <a:rPr lang="en-GB" sz="1600">
                <a:solidFill>
                  <a:srgbClr val="080808"/>
                </a:solidFill>
                <a:effectLst/>
                <a:latin typeface="Consolas" panose="020B0609020204030204" pitchFamily="49" charset="0"/>
                <a:cs typeface="Consolas" panose="020B0609020204030204" pitchFamily="49" charset="0"/>
              </a:rPr>
              <a:t>(</a:t>
            </a:r>
            <a:r>
              <a:rPr lang="en-GB" sz="1600" err="1">
                <a:solidFill>
                  <a:srgbClr val="067D17"/>
                </a:solidFill>
                <a:effectLst/>
                <a:latin typeface="Consolas" panose="020B0609020204030204" pitchFamily="49" charset="0"/>
                <a:cs typeface="Consolas" panose="020B0609020204030204" pitchFamily="49" charset="0"/>
              </a:rPr>
              <a:t>f"Original</a:t>
            </a:r>
            <a:r>
              <a:rPr lang="en-GB" sz="1600">
                <a:solidFill>
                  <a:srgbClr val="067D17"/>
                </a:solidFill>
                <a:effectLst/>
                <a:latin typeface="Consolas" panose="020B0609020204030204" pitchFamily="49" charset="0"/>
                <a:cs typeface="Consolas" panose="020B0609020204030204" pitchFamily="49" charset="0"/>
              </a:rPr>
              <a:t> Name: </a:t>
            </a:r>
            <a:r>
              <a:rPr lang="en-GB" sz="1600">
                <a:solidFill>
                  <a:srgbClr val="0037A6"/>
                </a:solidFill>
                <a:effectLst/>
                <a:latin typeface="Consolas" panose="020B0609020204030204" pitchFamily="49" charset="0"/>
                <a:cs typeface="Consolas" panose="020B0609020204030204" pitchFamily="49" charset="0"/>
              </a:rPr>
              <a:t>{</a:t>
            </a:r>
            <a:r>
              <a:rPr lang="en-GB" sz="1600" err="1">
                <a:solidFill>
                  <a:srgbClr val="080808"/>
                </a:solidFill>
                <a:effectLst/>
                <a:latin typeface="Consolas" panose="020B0609020204030204" pitchFamily="49" charset="0"/>
                <a:cs typeface="Consolas" panose="020B0609020204030204" pitchFamily="49" charset="0"/>
              </a:rPr>
              <a:t>student.name</a:t>
            </a:r>
            <a:r>
              <a:rPr lang="en-GB" sz="1600">
                <a:solidFill>
                  <a:srgbClr val="0037A6"/>
                </a:solidFill>
                <a:effectLst/>
                <a:latin typeface="Consolas" panose="020B0609020204030204" pitchFamily="49" charset="0"/>
                <a:cs typeface="Consolas" panose="020B0609020204030204" pitchFamily="49" charset="0"/>
              </a:rPr>
              <a:t>}</a:t>
            </a:r>
            <a:r>
              <a:rPr lang="en-GB" sz="1600">
                <a:solidFill>
                  <a:srgbClr val="067D17"/>
                </a:solidFill>
                <a:effectLst/>
                <a:latin typeface="Consolas" panose="020B0609020204030204" pitchFamily="49" charset="0"/>
                <a:cs typeface="Consolas" panose="020B0609020204030204" pitchFamily="49" charset="0"/>
              </a:rPr>
              <a:t>"</a:t>
            </a:r>
            <a:r>
              <a:rPr lang="en-GB" sz="1600">
                <a:solidFill>
                  <a:srgbClr val="080808"/>
                </a:solidFill>
                <a:effectLst/>
                <a:latin typeface="Consolas" panose="020B0609020204030204" pitchFamily="49" charset="0"/>
                <a:cs typeface="Consolas" panose="020B0609020204030204" pitchFamily="49" charset="0"/>
              </a:rPr>
              <a:t>)</a:t>
            </a:r>
            <a:br>
              <a:rPr lang="en-GB" sz="1600">
                <a:solidFill>
                  <a:srgbClr val="080808"/>
                </a:solidFill>
                <a:effectLst/>
                <a:latin typeface="Consolas" panose="020B0609020204030204" pitchFamily="49" charset="0"/>
                <a:cs typeface="Consolas" panose="020B0609020204030204" pitchFamily="49" charset="0"/>
              </a:rPr>
            </a:br>
            <a:r>
              <a:rPr lang="en-GB" sz="1600" err="1">
                <a:solidFill>
                  <a:srgbClr val="080808"/>
                </a:solidFill>
                <a:effectLst/>
                <a:latin typeface="Consolas" panose="020B0609020204030204" pitchFamily="49" charset="0"/>
                <a:cs typeface="Consolas" panose="020B0609020204030204" pitchFamily="49" charset="0"/>
              </a:rPr>
              <a:t>student.name</a:t>
            </a:r>
            <a:r>
              <a:rPr lang="en-GB" sz="1600">
                <a:solidFill>
                  <a:srgbClr val="080808"/>
                </a:solidFill>
                <a:effectLst/>
                <a:latin typeface="Consolas" panose="020B0609020204030204" pitchFamily="49" charset="0"/>
                <a:cs typeface="Consolas" panose="020B0609020204030204" pitchFamily="49" charset="0"/>
              </a:rPr>
              <a:t> = </a:t>
            </a:r>
            <a:r>
              <a:rPr lang="en-GB" sz="1600">
                <a:solidFill>
                  <a:srgbClr val="067D17"/>
                </a:solidFill>
                <a:effectLst/>
                <a:latin typeface="Consolas" panose="020B0609020204030204" pitchFamily="49" charset="0"/>
                <a:cs typeface="Consolas" panose="020B0609020204030204" pitchFamily="49" charset="0"/>
              </a:rPr>
              <a:t>"Bob"</a:t>
            </a:r>
            <a:br>
              <a:rPr lang="en-GB" sz="1600">
                <a:solidFill>
                  <a:srgbClr val="067D17"/>
                </a:solidFill>
                <a:effectLst/>
                <a:latin typeface="Consolas" panose="020B0609020204030204" pitchFamily="49" charset="0"/>
                <a:cs typeface="Consolas" panose="020B0609020204030204" pitchFamily="49" charset="0"/>
              </a:rPr>
            </a:br>
            <a:r>
              <a:rPr lang="en-GB" sz="1600">
                <a:solidFill>
                  <a:srgbClr val="000080"/>
                </a:solidFill>
                <a:effectLst/>
                <a:latin typeface="Consolas" panose="020B0609020204030204" pitchFamily="49" charset="0"/>
                <a:cs typeface="Consolas" panose="020B0609020204030204" pitchFamily="49" charset="0"/>
              </a:rPr>
              <a:t>print</a:t>
            </a:r>
            <a:r>
              <a:rPr lang="en-GB" sz="1600">
                <a:solidFill>
                  <a:srgbClr val="080808"/>
                </a:solidFill>
                <a:effectLst/>
                <a:latin typeface="Consolas" panose="020B0609020204030204" pitchFamily="49" charset="0"/>
                <a:cs typeface="Consolas" panose="020B0609020204030204" pitchFamily="49" charset="0"/>
              </a:rPr>
              <a:t>(</a:t>
            </a:r>
            <a:r>
              <a:rPr lang="en-GB" sz="1600" err="1">
                <a:solidFill>
                  <a:srgbClr val="067D17"/>
                </a:solidFill>
                <a:effectLst/>
                <a:latin typeface="Consolas" panose="020B0609020204030204" pitchFamily="49" charset="0"/>
                <a:cs typeface="Consolas" panose="020B0609020204030204" pitchFamily="49" charset="0"/>
              </a:rPr>
              <a:t>f"Modified</a:t>
            </a:r>
            <a:r>
              <a:rPr lang="en-GB" sz="1600">
                <a:solidFill>
                  <a:srgbClr val="067D17"/>
                </a:solidFill>
                <a:effectLst/>
                <a:latin typeface="Consolas" panose="020B0609020204030204" pitchFamily="49" charset="0"/>
                <a:cs typeface="Consolas" panose="020B0609020204030204" pitchFamily="49" charset="0"/>
              </a:rPr>
              <a:t> Name: </a:t>
            </a:r>
            <a:r>
              <a:rPr lang="en-GB" sz="1600">
                <a:solidFill>
                  <a:srgbClr val="0037A6"/>
                </a:solidFill>
                <a:effectLst/>
                <a:latin typeface="Consolas" panose="020B0609020204030204" pitchFamily="49" charset="0"/>
                <a:cs typeface="Consolas" panose="020B0609020204030204" pitchFamily="49" charset="0"/>
              </a:rPr>
              <a:t>{</a:t>
            </a:r>
            <a:r>
              <a:rPr lang="en-GB" sz="1600" err="1">
                <a:solidFill>
                  <a:srgbClr val="080808"/>
                </a:solidFill>
                <a:effectLst/>
                <a:latin typeface="Consolas" panose="020B0609020204030204" pitchFamily="49" charset="0"/>
                <a:cs typeface="Consolas" panose="020B0609020204030204" pitchFamily="49" charset="0"/>
              </a:rPr>
              <a:t>student.name</a:t>
            </a:r>
            <a:r>
              <a:rPr lang="en-GB" sz="1600">
                <a:solidFill>
                  <a:srgbClr val="0037A6"/>
                </a:solidFill>
                <a:effectLst/>
                <a:latin typeface="Consolas" panose="020B0609020204030204" pitchFamily="49" charset="0"/>
                <a:cs typeface="Consolas" panose="020B0609020204030204" pitchFamily="49" charset="0"/>
              </a:rPr>
              <a:t>}</a:t>
            </a:r>
            <a:r>
              <a:rPr lang="en-GB" sz="1600">
                <a:solidFill>
                  <a:srgbClr val="067D17"/>
                </a:solidFill>
                <a:effectLst/>
                <a:latin typeface="Consolas" panose="020B0609020204030204" pitchFamily="49" charset="0"/>
                <a:cs typeface="Consolas" panose="020B0609020204030204" pitchFamily="49" charset="0"/>
              </a:rPr>
              <a:t>"</a:t>
            </a:r>
            <a:r>
              <a:rPr lang="en-GB" sz="1600">
                <a:solidFill>
                  <a:srgbClr val="080808"/>
                </a:solidFill>
                <a:effectLst/>
                <a:latin typeface="Consolas" panose="020B0609020204030204" pitchFamily="49" charset="0"/>
                <a:cs typeface="Consolas" panose="020B0609020204030204" pitchFamily="49" charset="0"/>
              </a:rPr>
              <a:t>)</a:t>
            </a:r>
            <a:br>
              <a:rPr lang="en-GB" sz="1600">
                <a:solidFill>
                  <a:srgbClr val="080808"/>
                </a:solidFill>
                <a:effectLst/>
                <a:latin typeface="Consolas" panose="020B0609020204030204" pitchFamily="49" charset="0"/>
                <a:cs typeface="Consolas" panose="020B0609020204030204" pitchFamily="49" charset="0"/>
              </a:rPr>
            </a:br>
            <a:br>
              <a:rPr lang="en-GB" sz="1600">
                <a:solidFill>
                  <a:srgbClr val="080808"/>
                </a:solidFill>
                <a:effectLst/>
                <a:latin typeface="Consolas" panose="020B0609020204030204" pitchFamily="49" charset="0"/>
                <a:cs typeface="Consolas" panose="020B0609020204030204" pitchFamily="49" charset="0"/>
              </a:rPr>
            </a:br>
            <a:br>
              <a:rPr lang="en-GB" sz="1600">
                <a:solidFill>
                  <a:srgbClr val="080808"/>
                </a:solidFill>
                <a:effectLst/>
                <a:latin typeface="Consolas" panose="020B0609020204030204" pitchFamily="49" charset="0"/>
                <a:cs typeface="Consolas" panose="020B0609020204030204" pitchFamily="49" charset="0"/>
              </a:rPr>
            </a:br>
            <a:r>
              <a:rPr lang="en-GB" sz="1600" i="1">
                <a:solidFill>
                  <a:srgbClr val="8C8C8C"/>
                </a:solidFill>
                <a:effectLst/>
                <a:latin typeface="Consolas" panose="020B0609020204030204" pitchFamily="49" charset="0"/>
                <a:cs typeface="Consolas" panose="020B0609020204030204" pitchFamily="49" charset="0"/>
              </a:rPr>
              <a:t># Attempting to set invalid values</a:t>
            </a:r>
            <a:br>
              <a:rPr lang="en-GB" sz="1600" i="1">
                <a:solidFill>
                  <a:srgbClr val="8C8C8C"/>
                </a:solidFill>
                <a:effectLst/>
                <a:latin typeface="Consolas" panose="020B0609020204030204" pitchFamily="49" charset="0"/>
                <a:cs typeface="Consolas" panose="020B0609020204030204" pitchFamily="49" charset="0"/>
              </a:rPr>
            </a:br>
            <a:r>
              <a:rPr lang="en-GB" sz="1600" err="1">
                <a:solidFill>
                  <a:srgbClr val="080808"/>
                </a:solidFill>
                <a:effectLst/>
                <a:latin typeface="Consolas" panose="020B0609020204030204" pitchFamily="49" charset="0"/>
                <a:cs typeface="Consolas" panose="020B0609020204030204" pitchFamily="49" charset="0"/>
              </a:rPr>
              <a:t>student.name</a:t>
            </a:r>
            <a:r>
              <a:rPr lang="en-GB" sz="1600">
                <a:solidFill>
                  <a:srgbClr val="080808"/>
                </a:solidFill>
                <a:effectLst/>
                <a:latin typeface="Consolas" panose="020B0609020204030204" pitchFamily="49" charset="0"/>
                <a:cs typeface="Consolas" panose="020B0609020204030204" pitchFamily="49" charset="0"/>
              </a:rPr>
              <a:t> = </a:t>
            </a:r>
            <a:r>
              <a:rPr lang="en-GB" sz="1600">
                <a:solidFill>
                  <a:srgbClr val="067D17"/>
                </a:solidFill>
                <a:effectLst/>
                <a:latin typeface="Consolas" panose="020B0609020204030204" pitchFamily="49" charset="0"/>
                <a:cs typeface="Consolas" panose="020B0609020204030204" pitchFamily="49" charset="0"/>
              </a:rPr>
              <a:t>"A"  </a:t>
            </a:r>
            <a:r>
              <a:rPr lang="en-GB" sz="1600" i="1">
                <a:solidFill>
                  <a:srgbClr val="8C8C8C"/>
                </a:solidFill>
                <a:effectLst/>
                <a:latin typeface="Consolas" panose="020B0609020204030204" pitchFamily="49" charset="0"/>
                <a:cs typeface="Consolas" panose="020B0609020204030204" pitchFamily="49" charset="0"/>
              </a:rPr>
              <a:t># Won't change the name due to length check</a:t>
            </a:r>
            <a:endParaRPr lang="en-GB" sz="1600">
              <a:solidFill>
                <a:srgbClr val="080808"/>
              </a:solidFill>
              <a:effectLst/>
              <a:latin typeface="Consolas" panose="020B0609020204030204" pitchFamily="49" charset="0"/>
              <a:cs typeface="Consolas" panose="020B0609020204030204" pitchFamily="49" charset="0"/>
            </a:endParaRPr>
          </a:p>
          <a:p>
            <a:endParaRPr lang="en-GB" sz="16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5785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5C5CBB-A12E-084D-5870-1F52AFC089C6}"/>
              </a:ext>
            </a:extLst>
          </p:cNvPr>
          <p:cNvSpPr>
            <a:spLocks noGrp="1"/>
          </p:cNvSpPr>
          <p:nvPr>
            <p:ph type="title"/>
          </p:nvPr>
        </p:nvSpPr>
        <p:spPr/>
        <p:txBody>
          <a:bodyPr/>
          <a:lstStyle/>
          <a:p>
            <a:r>
              <a:rPr lang="en-GB"/>
              <a:t>True or False?</a:t>
            </a:r>
          </a:p>
        </p:txBody>
      </p:sp>
      <p:sp>
        <p:nvSpPr>
          <p:cNvPr id="4" name="Slide Number Placeholder 3">
            <a:extLst>
              <a:ext uri="{FF2B5EF4-FFF2-40B4-BE49-F238E27FC236}">
                <a16:creationId xmlns:a16="http://schemas.microsoft.com/office/drawing/2014/main" id="{59A29CFA-AD51-87D4-EA7D-1715713F5665}"/>
              </a:ext>
            </a:extLst>
          </p:cNvPr>
          <p:cNvSpPr>
            <a:spLocks noGrp="1"/>
          </p:cNvSpPr>
          <p:nvPr>
            <p:ph type="sldNum" sz="quarter" idx="12"/>
          </p:nvPr>
        </p:nvSpPr>
        <p:spPr/>
        <p:txBody>
          <a:bodyPr/>
          <a:lstStyle/>
          <a:p>
            <a:fld id="{1AE971F0-0CD2-4C47-8087-EBCE9716EA84}" type="slidenum">
              <a:rPr lang="en-GB" smtClean="0"/>
              <a:pPr/>
              <a:t>36</a:t>
            </a:fld>
            <a:endParaRPr lang="en-GB"/>
          </a:p>
        </p:txBody>
      </p:sp>
      <p:sp>
        <p:nvSpPr>
          <p:cNvPr id="6" name="Text Placeholder 5">
            <a:extLst>
              <a:ext uri="{FF2B5EF4-FFF2-40B4-BE49-F238E27FC236}">
                <a16:creationId xmlns:a16="http://schemas.microsoft.com/office/drawing/2014/main" id="{D51C5E55-62BC-9207-2ADE-FA7C0446B01A}"/>
              </a:ext>
            </a:extLst>
          </p:cNvPr>
          <p:cNvSpPr>
            <a:spLocks noGrp="1"/>
          </p:cNvSpPr>
          <p:nvPr>
            <p:ph type="body" sz="quarter" idx="13"/>
          </p:nvPr>
        </p:nvSpPr>
        <p:spPr/>
        <p:txBody>
          <a:bodyPr/>
          <a:lstStyle/>
          <a:p>
            <a:pPr marL="0" indent="0">
              <a:buNone/>
            </a:pPr>
            <a:r>
              <a:rPr lang="en-GB"/>
              <a:t>Python decorators are used to modify or enhance functions or methods.</a:t>
            </a:r>
          </a:p>
        </p:txBody>
      </p:sp>
    </p:spTree>
    <p:extLst>
      <p:ext uri="{BB962C8B-B14F-4D97-AF65-F5344CB8AC3E}">
        <p14:creationId xmlns:p14="http://schemas.microsoft.com/office/powerpoint/2010/main" val="1592462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C483-B450-F21F-0DB0-F20EB1CC3F94}"/>
              </a:ext>
            </a:extLst>
          </p:cNvPr>
          <p:cNvSpPr>
            <a:spLocks noGrp="1"/>
          </p:cNvSpPr>
          <p:nvPr>
            <p:ph type="title"/>
          </p:nvPr>
        </p:nvSpPr>
        <p:spPr/>
        <p:txBody>
          <a:bodyPr/>
          <a:lstStyle/>
          <a:p>
            <a:r>
              <a:rPr lang="en-GB"/>
              <a:t>Real World Analogies to Encapsulation</a:t>
            </a:r>
          </a:p>
        </p:txBody>
      </p:sp>
      <p:sp>
        <p:nvSpPr>
          <p:cNvPr id="3" name="Content Placeholder 2">
            <a:extLst>
              <a:ext uri="{FF2B5EF4-FFF2-40B4-BE49-F238E27FC236}">
                <a16:creationId xmlns:a16="http://schemas.microsoft.com/office/drawing/2014/main" id="{2855B54D-93DF-EC00-B54C-A93E48790A01}"/>
              </a:ext>
            </a:extLst>
          </p:cNvPr>
          <p:cNvSpPr>
            <a:spLocks noGrp="1"/>
          </p:cNvSpPr>
          <p:nvPr>
            <p:ph idx="1"/>
          </p:nvPr>
        </p:nvSpPr>
        <p:spPr/>
        <p:txBody>
          <a:bodyPr>
            <a:normAutofit fontScale="47500" lnSpcReduction="20000"/>
          </a:bodyPr>
          <a:lstStyle/>
          <a:p>
            <a:pPr marR="0" lvl="0" rtl="0"/>
            <a:r>
              <a:rPr lang="en-GB" altLang="zh-CN" b="1" i="0" u="none" strike="noStrike" baseline="0">
                <a:solidFill>
                  <a:srgbClr val="000000"/>
                </a:solidFill>
                <a:ea typeface="DengXian Light" panose="02010600030101010101" pitchFamily="2" charset="-122"/>
              </a:rPr>
              <a:t>Luggage and Suitcase Analogy</a:t>
            </a:r>
          </a:p>
          <a:p>
            <a:pPr marR="0" lvl="1" rtl="0"/>
            <a:r>
              <a:rPr lang="en-GB" altLang="zh-CN" b="0" i="0" u="none" strike="noStrike" baseline="0">
                <a:solidFill>
                  <a:srgbClr val="000000"/>
                </a:solidFill>
                <a:ea typeface="DengXian Light" panose="02010600030101010101" pitchFamily="2" charset="-122"/>
              </a:rPr>
              <a:t>Imagine a suitcase as a class and your clothes and personal items as data (attributes).</a:t>
            </a:r>
          </a:p>
          <a:p>
            <a:pPr marR="0" lvl="1" rtl="0"/>
            <a:r>
              <a:rPr lang="en-GB" altLang="zh-CN" b="0" i="0" u="none" strike="noStrike" baseline="0">
                <a:solidFill>
                  <a:srgbClr val="000000"/>
                </a:solidFill>
                <a:ea typeface="DengXian Light" panose="02010600030101010101" pitchFamily="2" charset="-122"/>
              </a:rPr>
              <a:t>Encapsulation is like zipping up your suitcase; it conceals your belongings and provides protection.</a:t>
            </a:r>
          </a:p>
          <a:p>
            <a:pPr marR="0" lvl="1" rtl="0"/>
            <a:r>
              <a:rPr lang="en-GB" altLang="zh-CN" b="0" i="0" u="none" strike="noStrike" baseline="0">
                <a:solidFill>
                  <a:srgbClr val="000000"/>
                </a:solidFill>
                <a:ea typeface="DengXian Light" panose="02010600030101010101" pitchFamily="2" charset="-122"/>
              </a:rPr>
              <a:t>You interact with your suitcase through a limited set of actions (methods) such as opening, closing, and locking it.</a:t>
            </a:r>
          </a:p>
          <a:p>
            <a:pPr marR="0" lvl="0" rtl="0"/>
            <a:r>
              <a:rPr lang="en-GB" altLang="zh-CN" b="1" i="0" u="none" strike="noStrike" baseline="0">
                <a:solidFill>
                  <a:srgbClr val="000000"/>
                </a:solidFill>
                <a:ea typeface="DengXian Light" panose="02010600030101010101" pitchFamily="2" charset="-122"/>
              </a:rPr>
              <a:t>Medicine Pill Bottle Analogy</a:t>
            </a:r>
          </a:p>
          <a:p>
            <a:pPr marR="0" lvl="1" rtl="0"/>
            <a:r>
              <a:rPr lang="en-GB" altLang="zh-CN" b="0" i="0" u="none" strike="noStrike" baseline="0">
                <a:solidFill>
                  <a:srgbClr val="000000"/>
                </a:solidFill>
                <a:ea typeface="DengXian Light" panose="02010600030101010101" pitchFamily="2" charset="-122"/>
              </a:rPr>
              <a:t>In this analogy, think of a medicine pill bottle as a class, the pills as data, and the childproof cap as a method.</a:t>
            </a:r>
          </a:p>
          <a:p>
            <a:pPr marR="0" lvl="1" rtl="0"/>
            <a:r>
              <a:rPr lang="en-GB" altLang="zh-CN" b="0" i="0" u="none" strike="noStrike" baseline="0">
                <a:solidFill>
                  <a:srgbClr val="000000"/>
                </a:solidFill>
                <a:ea typeface="DengXian Light" panose="02010600030101010101" pitchFamily="2" charset="-122"/>
              </a:rPr>
              <a:t>Encapsulation is akin to securing the pills within the bottle, ensuring they remain uncontaminated and safe.</a:t>
            </a:r>
          </a:p>
          <a:p>
            <a:pPr marR="0" lvl="1" rtl="0"/>
            <a:r>
              <a:rPr lang="en-GB" altLang="zh-CN" b="0" i="0" u="none" strike="noStrike" baseline="0">
                <a:solidFill>
                  <a:srgbClr val="000000"/>
                </a:solidFill>
                <a:ea typeface="DengXian Light" panose="02010600030101010101" pitchFamily="2" charset="-122"/>
              </a:rPr>
              <a:t>To access the pills (data), you need to follow a specific method (childproof cap) to open the bottle.</a:t>
            </a:r>
          </a:p>
          <a:p>
            <a:pPr marR="0" lvl="0" rtl="0"/>
            <a:r>
              <a:rPr lang="en-GB" altLang="zh-CN" b="1" i="0" u="none" strike="noStrike" baseline="0">
                <a:solidFill>
                  <a:srgbClr val="000000"/>
                </a:solidFill>
                <a:ea typeface="DengXian Light" panose="02010600030101010101" pitchFamily="2" charset="-122"/>
              </a:rPr>
              <a:t>Smartphone Case Analogy</a:t>
            </a:r>
          </a:p>
          <a:p>
            <a:pPr marR="0" lvl="1" rtl="0"/>
            <a:r>
              <a:rPr lang="en-GB" altLang="zh-CN" b="0" i="0" u="none" strike="noStrike" baseline="0">
                <a:solidFill>
                  <a:srgbClr val="000000"/>
                </a:solidFill>
                <a:ea typeface="DengXian Light" panose="02010600030101010101" pitchFamily="2" charset="-122"/>
              </a:rPr>
              <a:t>Consider a smartphone case as a class, your phone as data, and the case's protective features (like a screen protector) as methods.</a:t>
            </a:r>
          </a:p>
          <a:p>
            <a:pPr marR="0" lvl="1" rtl="0"/>
            <a:r>
              <a:rPr lang="en-GB" altLang="zh-CN" b="0" i="0" u="none" strike="noStrike" baseline="0">
                <a:solidFill>
                  <a:srgbClr val="000000"/>
                </a:solidFill>
                <a:ea typeface="DengXian Light" panose="02010600030101010101" pitchFamily="2" charset="-122"/>
              </a:rPr>
              <a:t>Encapsulation safeguards your phone from potential damage and unauthorized access.</a:t>
            </a:r>
          </a:p>
          <a:p>
            <a:pPr marR="0" lvl="1" rtl="0"/>
            <a:r>
              <a:rPr lang="en-GB" altLang="zh-CN" b="0" i="0" u="none" strike="noStrike" baseline="0">
                <a:solidFill>
                  <a:srgbClr val="000000"/>
                </a:solidFill>
                <a:ea typeface="DengXian Light" panose="02010600030101010101" pitchFamily="2" charset="-122"/>
              </a:rPr>
              <a:t>You interact with your phone through the case's protective features (methods), ensuring its security and functionality.</a:t>
            </a:r>
          </a:p>
        </p:txBody>
      </p:sp>
      <p:sp>
        <p:nvSpPr>
          <p:cNvPr id="4" name="Slide Number Placeholder 3">
            <a:extLst>
              <a:ext uri="{FF2B5EF4-FFF2-40B4-BE49-F238E27FC236}">
                <a16:creationId xmlns:a16="http://schemas.microsoft.com/office/drawing/2014/main" id="{BB787FA8-4C61-CBDB-93D5-802E3C022A90}"/>
              </a:ext>
            </a:extLst>
          </p:cNvPr>
          <p:cNvSpPr>
            <a:spLocks noGrp="1"/>
          </p:cNvSpPr>
          <p:nvPr>
            <p:ph type="sldNum" sz="quarter" idx="12"/>
          </p:nvPr>
        </p:nvSpPr>
        <p:spPr/>
        <p:txBody>
          <a:bodyPr/>
          <a:lstStyle/>
          <a:p>
            <a:fld id="{1AE971F0-0CD2-4C47-8087-EBCE9716EA84}" type="slidenum">
              <a:rPr lang="en-GB" smtClean="0"/>
              <a:pPr/>
              <a:t>37</a:t>
            </a:fld>
            <a:endParaRPr lang="en-GB"/>
          </a:p>
        </p:txBody>
      </p:sp>
    </p:spTree>
    <p:extLst>
      <p:ext uri="{BB962C8B-B14F-4D97-AF65-F5344CB8AC3E}">
        <p14:creationId xmlns:p14="http://schemas.microsoft.com/office/powerpoint/2010/main" val="1877163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C32A-9763-77E7-DE04-0A89B60FC986}"/>
              </a:ext>
            </a:extLst>
          </p:cNvPr>
          <p:cNvSpPr>
            <a:spLocks noGrp="1"/>
          </p:cNvSpPr>
          <p:nvPr>
            <p:ph type="title"/>
          </p:nvPr>
        </p:nvSpPr>
        <p:spPr/>
        <p:txBody>
          <a:bodyPr/>
          <a:lstStyle/>
          <a:p>
            <a:r>
              <a:rPr lang="en-GB"/>
              <a:t>Advantages of Encapsulation</a:t>
            </a:r>
          </a:p>
        </p:txBody>
      </p:sp>
      <p:sp>
        <p:nvSpPr>
          <p:cNvPr id="3" name="Content Placeholder 2">
            <a:extLst>
              <a:ext uri="{FF2B5EF4-FFF2-40B4-BE49-F238E27FC236}">
                <a16:creationId xmlns:a16="http://schemas.microsoft.com/office/drawing/2014/main" id="{1DFEAB62-9CA8-767C-C603-72C592D72952}"/>
              </a:ext>
            </a:extLst>
          </p:cNvPr>
          <p:cNvSpPr>
            <a:spLocks noGrp="1"/>
          </p:cNvSpPr>
          <p:nvPr>
            <p:ph idx="1"/>
          </p:nvPr>
        </p:nvSpPr>
        <p:spPr/>
        <p:txBody>
          <a:bodyPr>
            <a:normAutofit fontScale="62500" lnSpcReduction="20000"/>
          </a:bodyPr>
          <a:lstStyle/>
          <a:p>
            <a:pPr marR="0" lvl="0" rtl="0"/>
            <a:r>
              <a:rPr lang="en-GB" altLang="zh-CN" b="1" i="0" u="none" strike="noStrike" baseline="0">
                <a:solidFill>
                  <a:srgbClr val="000000"/>
                </a:solidFill>
                <a:ea typeface="DengXian Light" panose="02010600030101010101" pitchFamily="2" charset="-122"/>
              </a:rPr>
              <a:t>Data Protection</a:t>
            </a:r>
            <a:r>
              <a:rPr lang="en-GB" altLang="zh-CN" b="0" i="0" u="none" strike="noStrike" baseline="0">
                <a:solidFill>
                  <a:srgbClr val="000000"/>
                </a:solidFill>
                <a:ea typeface="DengXian Light" panose="02010600030101010101" pitchFamily="2" charset="-122"/>
              </a:rPr>
              <a:t>: Encapsulation prevents unauthorized access and modification of data, reducing the risk of data corruption.</a:t>
            </a:r>
          </a:p>
          <a:p>
            <a:pPr marR="0" lvl="0" rtl="0"/>
            <a:r>
              <a:rPr lang="en-GB" altLang="zh-CN" b="1" i="0" u="none" strike="noStrike" baseline="0">
                <a:solidFill>
                  <a:srgbClr val="000000"/>
                </a:solidFill>
                <a:ea typeface="DengXian Light" panose="02010600030101010101" pitchFamily="2" charset="-122"/>
              </a:rPr>
              <a:t>Enhanced Security: </a:t>
            </a:r>
            <a:r>
              <a:rPr lang="en-GB" altLang="zh-CN" b="0" i="0" u="none" strike="noStrike" baseline="0">
                <a:solidFill>
                  <a:srgbClr val="000000"/>
                </a:solidFill>
                <a:ea typeface="DengXian Light" panose="02010600030101010101" pitchFamily="2" charset="-122"/>
              </a:rPr>
              <a:t>By controlling data access, encapsulation enhances the security and integrity of your program.</a:t>
            </a:r>
          </a:p>
          <a:p>
            <a:pPr marR="0" lvl="0" rtl="0"/>
            <a:r>
              <a:rPr lang="en-GB" altLang="zh-CN" b="1" i="0" u="none" strike="noStrike" baseline="0">
                <a:solidFill>
                  <a:srgbClr val="000000"/>
                </a:solidFill>
                <a:ea typeface="DengXian Light" panose="02010600030101010101" pitchFamily="2" charset="-122"/>
              </a:rPr>
              <a:t>Modularity</a:t>
            </a:r>
            <a:r>
              <a:rPr lang="en-GB" altLang="zh-CN" b="0" i="0" u="none" strike="noStrike" baseline="0">
                <a:solidFill>
                  <a:srgbClr val="000000"/>
                </a:solidFill>
                <a:ea typeface="DengXian Light" panose="02010600030101010101" pitchFamily="2" charset="-122"/>
              </a:rPr>
              <a:t>: Encapsulation enables modular development, as you can change the internal implementation of a class without affecting its external usage.</a:t>
            </a:r>
          </a:p>
          <a:p>
            <a:pPr marR="0" lvl="0" rtl="0"/>
            <a:r>
              <a:rPr lang="en-GB" altLang="zh-CN" b="1" i="0" u="none" strike="noStrike" baseline="0">
                <a:solidFill>
                  <a:srgbClr val="000000"/>
                </a:solidFill>
                <a:ea typeface="DengXian Light" panose="02010600030101010101" pitchFamily="2" charset="-122"/>
              </a:rPr>
              <a:t>Code Maintenance: </a:t>
            </a:r>
            <a:r>
              <a:rPr lang="en-GB" altLang="zh-CN" b="0" i="0" u="none" strike="noStrike" baseline="0">
                <a:solidFill>
                  <a:srgbClr val="000000"/>
                </a:solidFill>
                <a:ea typeface="DengXian Light" panose="02010600030101010101" pitchFamily="2" charset="-122"/>
              </a:rPr>
              <a:t>It simplifies code maintenance and debugging by encapsulating data and behaviour within the same unit.</a:t>
            </a:r>
          </a:p>
          <a:p>
            <a:pPr marR="0" lvl="0" rtl="0"/>
            <a:r>
              <a:rPr lang="en-GB" altLang="zh-CN" b="1" i="0" u="none" strike="noStrike" baseline="0">
                <a:solidFill>
                  <a:srgbClr val="000000"/>
                </a:solidFill>
                <a:ea typeface="DengXian Light" panose="02010600030101010101" pitchFamily="2" charset="-122"/>
              </a:rPr>
              <a:t>Real-World Analogy</a:t>
            </a:r>
            <a:r>
              <a:rPr lang="en-GB" altLang="zh-CN" b="0" i="0" u="none" strike="noStrike" baseline="0">
                <a:solidFill>
                  <a:srgbClr val="000000"/>
                </a:solidFill>
                <a:ea typeface="DengXian Light" panose="02010600030101010101" pitchFamily="2" charset="-122"/>
              </a:rPr>
              <a:t>: The real-world analogies help convey the importance of encapsulation to non-programmers.</a:t>
            </a:r>
          </a:p>
        </p:txBody>
      </p:sp>
      <p:sp>
        <p:nvSpPr>
          <p:cNvPr id="4" name="Slide Number Placeholder 3">
            <a:extLst>
              <a:ext uri="{FF2B5EF4-FFF2-40B4-BE49-F238E27FC236}">
                <a16:creationId xmlns:a16="http://schemas.microsoft.com/office/drawing/2014/main" id="{88443E05-6C58-819E-2E83-520C93761026}"/>
              </a:ext>
            </a:extLst>
          </p:cNvPr>
          <p:cNvSpPr>
            <a:spLocks noGrp="1"/>
          </p:cNvSpPr>
          <p:nvPr>
            <p:ph type="sldNum" sz="quarter" idx="12"/>
          </p:nvPr>
        </p:nvSpPr>
        <p:spPr/>
        <p:txBody>
          <a:bodyPr/>
          <a:lstStyle/>
          <a:p>
            <a:fld id="{1AE971F0-0CD2-4C47-8087-EBCE9716EA84}" type="slidenum">
              <a:rPr lang="en-GB" smtClean="0"/>
              <a:pPr/>
              <a:t>38</a:t>
            </a:fld>
            <a:endParaRPr lang="en-GB"/>
          </a:p>
        </p:txBody>
      </p:sp>
    </p:spTree>
    <p:extLst>
      <p:ext uri="{BB962C8B-B14F-4D97-AF65-F5344CB8AC3E}">
        <p14:creationId xmlns:p14="http://schemas.microsoft.com/office/powerpoint/2010/main" val="3435955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81CE-C1E4-8E24-F59A-7238CA462674}"/>
              </a:ext>
            </a:extLst>
          </p:cNvPr>
          <p:cNvSpPr>
            <a:spLocks noGrp="1"/>
          </p:cNvSpPr>
          <p:nvPr>
            <p:ph type="title"/>
          </p:nvPr>
        </p:nvSpPr>
        <p:spPr/>
        <p:txBody>
          <a:bodyPr/>
          <a:lstStyle/>
          <a:p>
            <a:r>
              <a:rPr lang="en-GB"/>
              <a:t>Best Practices</a:t>
            </a:r>
          </a:p>
        </p:txBody>
      </p:sp>
      <p:sp>
        <p:nvSpPr>
          <p:cNvPr id="3" name="Content Placeholder 2">
            <a:extLst>
              <a:ext uri="{FF2B5EF4-FFF2-40B4-BE49-F238E27FC236}">
                <a16:creationId xmlns:a16="http://schemas.microsoft.com/office/drawing/2014/main" id="{B0241D11-F79D-B3FF-DCB7-A93F45AC6AD7}"/>
              </a:ext>
            </a:extLst>
          </p:cNvPr>
          <p:cNvSpPr>
            <a:spLocks noGrp="1"/>
          </p:cNvSpPr>
          <p:nvPr>
            <p:ph idx="1"/>
          </p:nvPr>
        </p:nvSpPr>
        <p:spPr/>
        <p:txBody>
          <a:bodyPr>
            <a:normAutofit fontScale="55000" lnSpcReduction="20000"/>
          </a:bodyPr>
          <a:lstStyle/>
          <a:p>
            <a:pPr marL="514350" marR="0" lvl="0" indent="-514350" rtl="0">
              <a:buFont typeface="+mj-lt"/>
              <a:buAutoNum type="arabicPeriod"/>
            </a:pPr>
            <a:r>
              <a:rPr lang="en-GB" altLang="zh-CN" b="0" i="0" u="none" strike="noStrike" baseline="0">
                <a:solidFill>
                  <a:srgbClr val="000000"/>
                </a:solidFill>
                <a:ea typeface="DengXian Light" panose="02010600030101010101" pitchFamily="2" charset="-122"/>
              </a:rPr>
              <a:t>Consistent Naming Conventions</a:t>
            </a:r>
          </a:p>
          <a:p>
            <a:pPr marR="0" lvl="1" rtl="0"/>
            <a:r>
              <a:rPr lang="en-GB" altLang="zh-CN" b="0" i="0" u="none" strike="noStrike" baseline="0">
                <a:solidFill>
                  <a:srgbClr val="000000"/>
                </a:solidFill>
                <a:ea typeface="DengXian Light" panose="02010600030101010101" pitchFamily="2" charset="-122"/>
              </a:rPr>
              <a:t>Use clear and consistent naming conventions for your classes, methods, and attributes.</a:t>
            </a:r>
          </a:p>
          <a:p>
            <a:pPr marR="0" lvl="1" rtl="0"/>
            <a:r>
              <a:rPr lang="en-GB" altLang="zh-CN" b="0" i="0" u="none" strike="noStrike" baseline="0">
                <a:solidFill>
                  <a:srgbClr val="000000"/>
                </a:solidFill>
                <a:ea typeface="DengXian Light" panose="02010600030101010101" pitchFamily="2" charset="-122"/>
              </a:rPr>
              <a:t>Prefix private attributes with an underscore (_) to indicate their intended limited access.</a:t>
            </a:r>
          </a:p>
          <a:p>
            <a:pPr marL="514350" marR="0" lvl="0" indent="-514350" rtl="0">
              <a:buFont typeface="+mj-lt"/>
              <a:buAutoNum type="arabicPeriod"/>
            </a:pPr>
            <a:r>
              <a:rPr lang="en-GB" altLang="zh-CN" b="0" i="0" u="none" strike="noStrike" baseline="0">
                <a:solidFill>
                  <a:srgbClr val="000000"/>
                </a:solidFill>
                <a:ea typeface="DengXian Light" panose="02010600030101010101" pitchFamily="2" charset="-122"/>
              </a:rPr>
              <a:t>Keep Data Hidden</a:t>
            </a:r>
          </a:p>
          <a:p>
            <a:pPr marR="0" lvl="1" rtl="0"/>
            <a:r>
              <a:rPr lang="en-GB" altLang="zh-CN" b="0" i="0" u="none" strike="noStrike" baseline="0">
                <a:solidFill>
                  <a:srgbClr val="000000"/>
                </a:solidFill>
                <a:ea typeface="DengXian Light" panose="02010600030101010101" pitchFamily="2" charset="-122"/>
              </a:rPr>
              <a:t>Limit direct access to class attributes by making them private.</a:t>
            </a:r>
          </a:p>
          <a:p>
            <a:pPr marR="0" lvl="1" rtl="0"/>
            <a:r>
              <a:rPr lang="en-GB" altLang="zh-CN" b="0" i="0" u="none" strike="noStrike" baseline="0">
                <a:solidFill>
                  <a:srgbClr val="000000"/>
                </a:solidFill>
                <a:ea typeface="DengXian Light" panose="02010600030101010101" pitchFamily="2" charset="-122"/>
              </a:rPr>
              <a:t>Provide getter and setter methods to access and modify the data, respectively.</a:t>
            </a:r>
          </a:p>
          <a:p>
            <a:pPr marR="0" lvl="1" rtl="0"/>
            <a:r>
              <a:rPr lang="en-GB" altLang="zh-CN" b="0" i="0" u="none" strike="noStrike" baseline="0">
                <a:solidFill>
                  <a:srgbClr val="000000"/>
                </a:solidFill>
                <a:ea typeface="DengXian Light" panose="02010600030101010101" pitchFamily="2" charset="-122"/>
              </a:rPr>
              <a:t>This enhances data security and ensures that changes adhere to predefined rules.</a:t>
            </a:r>
          </a:p>
          <a:p>
            <a:pPr marL="514350" marR="0" lvl="0" indent="-514350" rtl="0">
              <a:buFont typeface="+mj-lt"/>
              <a:buAutoNum type="arabicPeriod"/>
            </a:pPr>
            <a:r>
              <a:rPr lang="en-GB" altLang="zh-CN" b="0" i="0" u="none" strike="noStrike" baseline="0">
                <a:solidFill>
                  <a:srgbClr val="000000"/>
                </a:solidFill>
                <a:ea typeface="DengXian Light" panose="02010600030101010101" pitchFamily="2" charset="-122"/>
              </a:rPr>
              <a:t>Documentation</a:t>
            </a:r>
          </a:p>
          <a:p>
            <a:pPr marR="0" lvl="1" rtl="0"/>
            <a:r>
              <a:rPr lang="en-GB" altLang="zh-CN" b="0" i="0" u="none" strike="noStrike" baseline="0">
                <a:solidFill>
                  <a:srgbClr val="000000"/>
                </a:solidFill>
                <a:ea typeface="DengXian Light" panose="02010600030101010101" pitchFamily="2" charset="-122"/>
              </a:rPr>
              <a:t>Include descriptive comments and docstrings to explain the purpose of classes, methods, and attributes.</a:t>
            </a:r>
          </a:p>
          <a:p>
            <a:pPr marR="0" lvl="1" rtl="0"/>
            <a:r>
              <a:rPr lang="en-GB" altLang="zh-CN" b="0" i="0" u="none" strike="noStrike" baseline="0">
                <a:solidFill>
                  <a:srgbClr val="000000"/>
                </a:solidFill>
                <a:ea typeface="DengXian Light" panose="02010600030101010101" pitchFamily="2" charset="-122"/>
              </a:rPr>
              <a:t>Proper documentation helps other developers understand your code and accelerates debugging.</a:t>
            </a:r>
          </a:p>
        </p:txBody>
      </p:sp>
      <p:sp>
        <p:nvSpPr>
          <p:cNvPr id="4" name="Slide Number Placeholder 3">
            <a:extLst>
              <a:ext uri="{FF2B5EF4-FFF2-40B4-BE49-F238E27FC236}">
                <a16:creationId xmlns:a16="http://schemas.microsoft.com/office/drawing/2014/main" id="{56838070-ADE7-B4EB-C390-E6B9C9562415}"/>
              </a:ext>
            </a:extLst>
          </p:cNvPr>
          <p:cNvSpPr>
            <a:spLocks noGrp="1"/>
          </p:cNvSpPr>
          <p:nvPr>
            <p:ph type="sldNum" sz="quarter" idx="12"/>
          </p:nvPr>
        </p:nvSpPr>
        <p:spPr/>
        <p:txBody>
          <a:bodyPr/>
          <a:lstStyle/>
          <a:p>
            <a:fld id="{1AE971F0-0CD2-4C47-8087-EBCE9716EA84}" type="slidenum">
              <a:rPr lang="en-GB" smtClean="0"/>
              <a:pPr/>
              <a:t>39</a:t>
            </a:fld>
            <a:endParaRPr lang="en-GB"/>
          </a:p>
        </p:txBody>
      </p:sp>
    </p:spTree>
    <p:extLst>
      <p:ext uri="{BB962C8B-B14F-4D97-AF65-F5344CB8AC3E}">
        <p14:creationId xmlns:p14="http://schemas.microsoft.com/office/powerpoint/2010/main" val="234696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1DA7-7428-DDF2-794B-D67ED2BE4CB7}"/>
              </a:ext>
            </a:extLst>
          </p:cNvPr>
          <p:cNvSpPr>
            <a:spLocks noGrp="1"/>
          </p:cNvSpPr>
          <p:nvPr>
            <p:ph type="title"/>
          </p:nvPr>
        </p:nvSpPr>
        <p:spPr/>
        <p:txBody>
          <a:bodyPr/>
          <a:lstStyle/>
          <a:p>
            <a:r>
              <a:rPr lang="en-GB" dirty="0"/>
              <a:t>Lab Overview</a:t>
            </a:r>
          </a:p>
        </p:txBody>
      </p:sp>
      <p:sp>
        <p:nvSpPr>
          <p:cNvPr id="3" name="Content Placeholder 2">
            <a:extLst>
              <a:ext uri="{FF2B5EF4-FFF2-40B4-BE49-F238E27FC236}">
                <a16:creationId xmlns:a16="http://schemas.microsoft.com/office/drawing/2014/main" id="{4B259263-84C2-917B-6753-88EAFAC33776}"/>
              </a:ext>
            </a:extLst>
          </p:cNvPr>
          <p:cNvSpPr>
            <a:spLocks noGrp="1"/>
          </p:cNvSpPr>
          <p:nvPr>
            <p:ph idx="1"/>
          </p:nvPr>
        </p:nvSpPr>
        <p:spPr/>
        <p:txBody>
          <a:bodyPr/>
          <a:lstStyle/>
          <a:p>
            <a:r>
              <a:rPr lang="en-GB" dirty="0"/>
              <a:t>90.65% class average</a:t>
            </a:r>
          </a:p>
        </p:txBody>
      </p:sp>
      <p:sp>
        <p:nvSpPr>
          <p:cNvPr id="4" name="Slide Number Placeholder 3">
            <a:extLst>
              <a:ext uri="{FF2B5EF4-FFF2-40B4-BE49-F238E27FC236}">
                <a16:creationId xmlns:a16="http://schemas.microsoft.com/office/drawing/2014/main" id="{A46CF37A-7500-61E9-A72B-2CEF0FD179DC}"/>
              </a:ext>
            </a:extLst>
          </p:cNvPr>
          <p:cNvSpPr>
            <a:spLocks noGrp="1"/>
          </p:cNvSpPr>
          <p:nvPr>
            <p:ph type="sldNum" sz="quarter" idx="12"/>
          </p:nvPr>
        </p:nvSpPr>
        <p:spPr/>
        <p:txBody>
          <a:bodyPr/>
          <a:lstStyle/>
          <a:p>
            <a:fld id="{1AE971F0-0CD2-4C47-8087-EBCE9716EA84}" type="slidenum">
              <a:rPr lang="en-GB" smtClean="0"/>
              <a:pPr/>
              <a:t>4</a:t>
            </a:fld>
            <a:endParaRPr lang="en-GB"/>
          </a:p>
        </p:txBody>
      </p:sp>
      <p:pic>
        <p:nvPicPr>
          <p:cNvPr id="7" name="Picture 6">
            <a:extLst>
              <a:ext uri="{FF2B5EF4-FFF2-40B4-BE49-F238E27FC236}">
                <a16:creationId xmlns:a16="http://schemas.microsoft.com/office/drawing/2014/main" id="{8CBA25A0-7405-4AA3-912A-F1F79D5CC4C4}"/>
              </a:ext>
            </a:extLst>
          </p:cNvPr>
          <p:cNvPicPr>
            <a:picLocks noChangeAspect="1"/>
          </p:cNvPicPr>
          <p:nvPr/>
        </p:nvPicPr>
        <p:blipFill>
          <a:blip r:embed="rId2"/>
          <a:stretch>
            <a:fillRect/>
          </a:stretch>
        </p:blipFill>
        <p:spPr>
          <a:xfrm>
            <a:off x="361950" y="3074642"/>
            <a:ext cx="10991850" cy="2428875"/>
          </a:xfrm>
          <a:prstGeom prst="rect">
            <a:avLst/>
          </a:prstGeom>
        </p:spPr>
      </p:pic>
    </p:spTree>
    <p:extLst>
      <p:ext uri="{BB962C8B-B14F-4D97-AF65-F5344CB8AC3E}">
        <p14:creationId xmlns:p14="http://schemas.microsoft.com/office/powerpoint/2010/main" val="1567422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FDB5-695D-7AC4-FE5B-471F219DD6B0}"/>
              </a:ext>
            </a:extLst>
          </p:cNvPr>
          <p:cNvSpPr>
            <a:spLocks noGrp="1"/>
          </p:cNvSpPr>
          <p:nvPr>
            <p:ph type="title"/>
          </p:nvPr>
        </p:nvSpPr>
        <p:spPr/>
        <p:txBody>
          <a:bodyPr/>
          <a:lstStyle/>
          <a:p>
            <a:r>
              <a:rPr lang="en-GB"/>
              <a:t>Best Practices cont’d</a:t>
            </a:r>
          </a:p>
        </p:txBody>
      </p:sp>
      <p:sp>
        <p:nvSpPr>
          <p:cNvPr id="3" name="Content Placeholder 2">
            <a:extLst>
              <a:ext uri="{FF2B5EF4-FFF2-40B4-BE49-F238E27FC236}">
                <a16:creationId xmlns:a16="http://schemas.microsoft.com/office/drawing/2014/main" id="{47FD2043-DA73-9E6F-48AB-F5417E093E32}"/>
              </a:ext>
            </a:extLst>
          </p:cNvPr>
          <p:cNvSpPr>
            <a:spLocks noGrp="1"/>
          </p:cNvSpPr>
          <p:nvPr>
            <p:ph idx="1"/>
          </p:nvPr>
        </p:nvSpPr>
        <p:spPr/>
        <p:txBody>
          <a:bodyPr>
            <a:normAutofit fontScale="47500" lnSpcReduction="20000"/>
          </a:bodyPr>
          <a:lstStyle/>
          <a:p>
            <a:pPr marL="514350" marR="0" lvl="0" indent="-514350" rtl="0">
              <a:buFont typeface="+mj-lt"/>
              <a:buAutoNum type="arabicPeriod" startAt="4"/>
            </a:pPr>
            <a:r>
              <a:rPr lang="en-GB" altLang="zh-CN" b="0" i="0" u="none" strike="noStrike" baseline="0">
                <a:solidFill>
                  <a:srgbClr val="000000"/>
                </a:solidFill>
                <a:ea typeface="DengXian Light" panose="02010600030101010101" pitchFamily="2" charset="-122"/>
              </a:rPr>
              <a:t>Single Responsibility Principle</a:t>
            </a:r>
          </a:p>
          <a:p>
            <a:pPr marR="0" lvl="1" rtl="0"/>
            <a:r>
              <a:rPr lang="en-GB" altLang="zh-CN" b="0" i="0" u="none" strike="noStrike" baseline="0">
                <a:solidFill>
                  <a:srgbClr val="000000"/>
                </a:solidFill>
                <a:ea typeface="DengXian Light" panose="02010600030101010101" pitchFamily="2" charset="-122"/>
              </a:rPr>
              <a:t>Follow the Single Responsibility Principle (SRP) by ensuring that each class has a single, well-defined responsibility.</a:t>
            </a:r>
          </a:p>
          <a:p>
            <a:pPr marR="0" lvl="1" rtl="0"/>
            <a:r>
              <a:rPr lang="en-GB" altLang="zh-CN" b="0" i="0" u="none" strike="noStrike" baseline="0">
                <a:solidFill>
                  <a:srgbClr val="000000"/>
                </a:solidFill>
                <a:ea typeface="DengXian Light" panose="02010600030101010101" pitchFamily="2" charset="-122"/>
              </a:rPr>
              <a:t>A class should encapsulate one piece of functionality.</a:t>
            </a:r>
          </a:p>
          <a:p>
            <a:pPr marL="514350" marR="0" lvl="0" indent="-514350" rtl="0">
              <a:buFont typeface="+mj-lt"/>
              <a:buAutoNum type="arabicPeriod" startAt="5"/>
            </a:pPr>
            <a:r>
              <a:rPr lang="en-GB" altLang="zh-CN" b="0" i="0" u="none" strike="noStrike" baseline="0">
                <a:solidFill>
                  <a:srgbClr val="000000"/>
                </a:solidFill>
                <a:ea typeface="DengXian Light" panose="02010600030101010101" pitchFamily="2" charset="-122"/>
              </a:rPr>
              <a:t>Access Modifiers</a:t>
            </a:r>
          </a:p>
          <a:p>
            <a:pPr marR="0" lvl="1" rtl="0"/>
            <a:r>
              <a:rPr lang="en-GB" altLang="zh-CN" b="0" i="0" u="none" strike="noStrike" baseline="0">
                <a:solidFill>
                  <a:srgbClr val="000000"/>
                </a:solidFill>
                <a:ea typeface="DengXian Light" panose="02010600030101010101" pitchFamily="2" charset="-122"/>
              </a:rPr>
              <a:t>Use access modifiers wisely:</a:t>
            </a:r>
          </a:p>
          <a:p>
            <a:pPr marR="0" lvl="1" rtl="0"/>
            <a:r>
              <a:rPr lang="en-GB" altLang="zh-CN" b="0" i="0" u="none" strike="noStrike" baseline="0">
                <a:solidFill>
                  <a:srgbClr val="000000"/>
                </a:solidFill>
                <a:ea typeface="DengXian Light" panose="02010600030101010101" pitchFamily="2" charset="-122"/>
              </a:rPr>
              <a:t>Public: Only when an attribute or method needs to be accessible from outside the class.</a:t>
            </a:r>
          </a:p>
          <a:p>
            <a:pPr marR="0" lvl="1" rtl="0"/>
            <a:r>
              <a:rPr lang="en-GB" altLang="zh-CN" b="0" i="0" u="none" strike="noStrike" baseline="0">
                <a:solidFill>
                  <a:srgbClr val="000000"/>
                </a:solidFill>
                <a:ea typeface="DengXian Light" panose="02010600030101010101" pitchFamily="2" charset="-122"/>
              </a:rPr>
              <a:t>Protected: In cases where limited accessibility within subclasses is required.</a:t>
            </a:r>
          </a:p>
          <a:p>
            <a:pPr marR="0" lvl="1" rtl="0"/>
            <a:r>
              <a:rPr lang="en-GB" altLang="zh-CN" b="0" i="0" u="none" strike="noStrike" baseline="0">
                <a:solidFill>
                  <a:srgbClr val="000000"/>
                </a:solidFill>
                <a:ea typeface="DengXian Light" panose="02010600030101010101" pitchFamily="2" charset="-122"/>
              </a:rPr>
              <a:t>Private: For attributes or methods that should not be accessed externally.</a:t>
            </a:r>
          </a:p>
          <a:p>
            <a:pPr marL="514350" marR="0" lvl="0" indent="-514350" rtl="0">
              <a:buFont typeface="+mj-lt"/>
              <a:buAutoNum type="arabicPeriod" startAt="6"/>
            </a:pPr>
            <a:r>
              <a:rPr lang="en-GB" altLang="zh-CN" b="0" i="0" u="none" strike="noStrike" baseline="0">
                <a:solidFill>
                  <a:srgbClr val="000000"/>
                </a:solidFill>
                <a:ea typeface="DengXian Light" panose="02010600030101010101" pitchFamily="2" charset="-122"/>
              </a:rPr>
              <a:t>Code Testing</a:t>
            </a:r>
          </a:p>
          <a:p>
            <a:pPr marR="0" lvl="1" rtl="0"/>
            <a:r>
              <a:rPr lang="en-GB" altLang="zh-CN" b="0" i="0" u="none" strike="noStrike" baseline="0">
                <a:solidFill>
                  <a:srgbClr val="000000"/>
                </a:solidFill>
                <a:ea typeface="DengXian Light" panose="02010600030101010101" pitchFamily="2" charset="-122"/>
              </a:rPr>
              <a:t>Regularly test your code to ensure that encapsulation and data handling work as expected.</a:t>
            </a:r>
          </a:p>
          <a:p>
            <a:pPr marR="0" lvl="1" rtl="0"/>
            <a:r>
              <a:rPr lang="en-GB" altLang="zh-CN" b="0" i="0" u="none" strike="noStrike" baseline="0">
                <a:solidFill>
                  <a:srgbClr val="000000"/>
                </a:solidFill>
                <a:ea typeface="DengXian Light" panose="02010600030101010101" pitchFamily="2" charset="-122"/>
              </a:rPr>
              <a:t>Use unit tests to validate the behaviour of individual classes and methods.</a:t>
            </a:r>
          </a:p>
        </p:txBody>
      </p:sp>
      <p:sp>
        <p:nvSpPr>
          <p:cNvPr id="4" name="Slide Number Placeholder 3">
            <a:extLst>
              <a:ext uri="{FF2B5EF4-FFF2-40B4-BE49-F238E27FC236}">
                <a16:creationId xmlns:a16="http://schemas.microsoft.com/office/drawing/2014/main" id="{DBE9C601-5E72-C392-F12A-2DECD529FCA4}"/>
              </a:ext>
            </a:extLst>
          </p:cNvPr>
          <p:cNvSpPr>
            <a:spLocks noGrp="1"/>
          </p:cNvSpPr>
          <p:nvPr>
            <p:ph type="sldNum" sz="quarter" idx="12"/>
          </p:nvPr>
        </p:nvSpPr>
        <p:spPr/>
        <p:txBody>
          <a:bodyPr/>
          <a:lstStyle/>
          <a:p>
            <a:fld id="{1AE971F0-0CD2-4C47-8087-EBCE9716EA84}" type="slidenum">
              <a:rPr lang="en-GB" smtClean="0"/>
              <a:pPr/>
              <a:t>40</a:t>
            </a:fld>
            <a:endParaRPr lang="en-GB"/>
          </a:p>
        </p:txBody>
      </p:sp>
    </p:spTree>
    <p:extLst>
      <p:ext uri="{BB962C8B-B14F-4D97-AF65-F5344CB8AC3E}">
        <p14:creationId xmlns:p14="http://schemas.microsoft.com/office/powerpoint/2010/main" val="2616353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73E2-8CB5-3198-3CFD-08B823AE2EF0}"/>
              </a:ext>
            </a:extLst>
          </p:cNvPr>
          <p:cNvSpPr>
            <a:spLocks noGrp="1"/>
          </p:cNvSpPr>
          <p:nvPr>
            <p:ph type="title"/>
          </p:nvPr>
        </p:nvSpPr>
        <p:spPr/>
        <p:txBody>
          <a:bodyPr/>
          <a:lstStyle/>
          <a:p>
            <a:r>
              <a:rPr lang="en-GB"/>
              <a:t>Best Practices cont’d</a:t>
            </a:r>
          </a:p>
        </p:txBody>
      </p:sp>
      <p:sp>
        <p:nvSpPr>
          <p:cNvPr id="3" name="Content Placeholder 2">
            <a:extLst>
              <a:ext uri="{FF2B5EF4-FFF2-40B4-BE49-F238E27FC236}">
                <a16:creationId xmlns:a16="http://schemas.microsoft.com/office/drawing/2014/main" id="{3EDD547B-DB1F-5072-ED84-144EBE5BFCFA}"/>
              </a:ext>
            </a:extLst>
          </p:cNvPr>
          <p:cNvSpPr>
            <a:spLocks noGrp="1"/>
          </p:cNvSpPr>
          <p:nvPr>
            <p:ph idx="1"/>
          </p:nvPr>
        </p:nvSpPr>
        <p:spPr/>
        <p:txBody>
          <a:bodyPr>
            <a:normAutofit fontScale="62500" lnSpcReduction="20000"/>
          </a:bodyPr>
          <a:lstStyle/>
          <a:p>
            <a:pPr marL="514350" marR="0" lvl="0" indent="-514350" rtl="0">
              <a:buFont typeface="+mj-lt"/>
              <a:buAutoNum type="arabicPeriod" startAt="7"/>
            </a:pPr>
            <a:r>
              <a:rPr lang="en-GB" altLang="zh-CN" b="0" i="0" u="none" strike="noStrike" baseline="0">
                <a:solidFill>
                  <a:srgbClr val="000000"/>
                </a:solidFill>
                <a:ea typeface="DengXian Light" panose="02010600030101010101" pitchFamily="2" charset="-122"/>
              </a:rPr>
              <a:t>Modularity and Reusability</a:t>
            </a:r>
          </a:p>
          <a:p>
            <a:pPr marR="0" lvl="1" rtl="0"/>
            <a:r>
              <a:rPr lang="en-GB" altLang="zh-CN" b="0" i="0" u="none" strike="noStrike" baseline="0">
                <a:solidFill>
                  <a:srgbClr val="000000"/>
                </a:solidFill>
                <a:ea typeface="DengXian Light" panose="02010600030101010101" pitchFamily="2" charset="-122"/>
              </a:rPr>
              <a:t>Emphasize modularity by creating classes that can be reused in various parts of your code.</a:t>
            </a:r>
          </a:p>
          <a:p>
            <a:pPr marR="0" lvl="1" rtl="0"/>
            <a:r>
              <a:rPr lang="en-GB" altLang="zh-CN" b="0" i="0" u="none" strike="noStrike" baseline="0">
                <a:solidFill>
                  <a:srgbClr val="000000"/>
                </a:solidFill>
                <a:ea typeface="DengXian Light" panose="02010600030101010101" pitchFamily="2" charset="-122"/>
              </a:rPr>
              <a:t>Encapsulation fosters modularity and allows you to modify internal implementations without affecting external usage.</a:t>
            </a:r>
          </a:p>
          <a:p>
            <a:pPr marL="514350" marR="0" lvl="0" indent="-514350" rtl="0">
              <a:buFont typeface="+mj-lt"/>
              <a:buAutoNum type="arabicPeriod" startAt="8"/>
            </a:pPr>
            <a:r>
              <a:rPr lang="en-GB" altLang="zh-CN" b="0" i="0" u="none" strike="noStrike" baseline="0">
                <a:solidFill>
                  <a:srgbClr val="000000"/>
                </a:solidFill>
                <a:ea typeface="DengXian Light" panose="02010600030101010101" pitchFamily="2" charset="-122"/>
              </a:rPr>
              <a:t>Error Handling</a:t>
            </a:r>
          </a:p>
          <a:p>
            <a:pPr marR="0" lvl="1" rtl="0"/>
            <a:r>
              <a:rPr lang="en-GB" altLang="zh-CN" b="0" i="0" u="none" strike="noStrike" baseline="0">
                <a:solidFill>
                  <a:srgbClr val="000000"/>
                </a:solidFill>
                <a:ea typeface="DengXian Light" panose="02010600030101010101" pitchFamily="2" charset="-122"/>
              </a:rPr>
              <a:t>Implement appropriate error handling and validation mechanisms in your setter methods to prevent invalid data assignments.</a:t>
            </a:r>
          </a:p>
          <a:p>
            <a:pPr marL="514350" marR="0" lvl="0" indent="-514350" rtl="0">
              <a:buFont typeface="+mj-lt"/>
              <a:buAutoNum type="arabicPeriod" startAt="9"/>
            </a:pPr>
            <a:r>
              <a:rPr lang="en-GB" altLang="zh-CN" b="0" i="0" u="none" strike="noStrike" baseline="0">
                <a:solidFill>
                  <a:srgbClr val="000000"/>
                </a:solidFill>
                <a:ea typeface="DengXian Light" panose="02010600030101010101" pitchFamily="2" charset="-122"/>
              </a:rPr>
              <a:t>Code Reviews</a:t>
            </a:r>
          </a:p>
          <a:p>
            <a:pPr marR="0" lvl="1" rtl="0"/>
            <a:r>
              <a:rPr lang="en-GB" altLang="zh-CN" b="0" i="0" u="none" strike="noStrike" baseline="0">
                <a:solidFill>
                  <a:srgbClr val="000000"/>
                </a:solidFill>
                <a:ea typeface="DengXian Light" panose="02010600030101010101" pitchFamily="2" charset="-122"/>
              </a:rPr>
              <a:t>Consider peer code reviews as a valuable practice.</a:t>
            </a:r>
          </a:p>
        </p:txBody>
      </p:sp>
      <p:sp>
        <p:nvSpPr>
          <p:cNvPr id="4" name="Slide Number Placeholder 3">
            <a:extLst>
              <a:ext uri="{FF2B5EF4-FFF2-40B4-BE49-F238E27FC236}">
                <a16:creationId xmlns:a16="http://schemas.microsoft.com/office/drawing/2014/main" id="{C125069B-F997-F78C-6854-535337A9B079}"/>
              </a:ext>
            </a:extLst>
          </p:cNvPr>
          <p:cNvSpPr>
            <a:spLocks noGrp="1"/>
          </p:cNvSpPr>
          <p:nvPr>
            <p:ph type="sldNum" sz="quarter" idx="12"/>
          </p:nvPr>
        </p:nvSpPr>
        <p:spPr/>
        <p:txBody>
          <a:bodyPr/>
          <a:lstStyle/>
          <a:p>
            <a:fld id="{1AE971F0-0CD2-4C47-8087-EBCE9716EA84}" type="slidenum">
              <a:rPr lang="en-GB" smtClean="0"/>
              <a:pPr/>
              <a:t>41</a:t>
            </a:fld>
            <a:endParaRPr lang="en-GB"/>
          </a:p>
        </p:txBody>
      </p:sp>
    </p:spTree>
    <p:extLst>
      <p:ext uri="{BB962C8B-B14F-4D97-AF65-F5344CB8AC3E}">
        <p14:creationId xmlns:p14="http://schemas.microsoft.com/office/powerpoint/2010/main" val="3368004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C019-6790-390D-6F5A-94A01AB016C1}"/>
              </a:ext>
            </a:extLst>
          </p:cNvPr>
          <p:cNvSpPr>
            <a:spLocks noGrp="1"/>
          </p:cNvSpPr>
          <p:nvPr>
            <p:ph type="title"/>
          </p:nvPr>
        </p:nvSpPr>
        <p:spPr/>
        <p:txBody>
          <a:bodyPr/>
          <a:lstStyle/>
          <a:p>
            <a:r>
              <a:rPr lang="en-GB"/>
              <a:t>References</a:t>
            </a:r>
          </a:p>
        </p:txBody>
      </p:sp>
      <p:sp>
        <p:nvSpPr>
          <p:cNvPr id="6" name="Content Placeholder 5">
            <a:extLst>
              <a:ext uri="{FF2B5EF4-FFF2-40B4-BE49-F238E27FC236}">
                <a16:creationId xmlns:a16="http://schemas.microsoft.com/office/drawing/2014/main" id="{514CD8D2-2EA5-B3E2-7961-43EB400A243E}"/>
              </a:ext>
            </a:extLst>
          </p:cNvPr>
          <p:cNvSpPr>
            <a:spLocks noGrp="1"/>
          </p:cNvSpPr>
          <p:nvPr>
            <p:ph idx="1"/>
          </p:nvPr>
        </p:nvSpPr>
        <p:spPr/>
        <p:txBody>
          <a:bodyPr/>
          <a:lstStyle/>
          <a:p>
            <a:pPr marL="514350" indent="-514350">
              <a:buFont typeface="+mj-lt"/>
              <a:buAutoNum type="arabicPeriod"/>
            </a:pPr>
            <a:r>
              <a:rPr lang="en-GB" dirty="0" err="1"/>
              <a:t>Pycharm</a:t>
            </a:r>
            <a:r>
              <a:rPr lang="en-GB" dirty="0"/>
              <a:t>: Debug, step through your program, </a:t>
            </a:r>
            <a:r>
              <a:rPr lang="en-GB" dirty="0">
                <a:hlinkClick r:id="rId2"/>
              </a:rPr>
              <a:t>https://www.jetbrains.com/help/pycharm/stepping-through-the-program.html#step-over</a:t>
            </a:r>
            <a:r>
              <a:rPr lang="en-GB" dirty="0"/>
              <a:t>, accessed Sep 2023.</a:t>
            </a:r>
          </a:p>
          <a:p>
            <a:pPr marL="514350" indent="-514350">
              <a:buFont typeface="+mj-lt"/>
              <a:buAutoNum type="arabicPeriod"/>
            </a:pPr>
            <a:r>
              <a:rPr lang="en-GB" dirty="0"/>
              <a:t>Unicode based Emojis,</a:t>
            </a:r>
          </a:p>
          <a:p>
            <a:pPr marL="457200" lvl="1" indent="0">
              <a:buNone/>
            </a:pPr>
            <a:r>
              <a:rPr lang="en-GB">
                <a:hlinkClick r:id="rId3"/>
              </a:rPr>
              <a:t>https://unicode.org/emoji/charts/emoji-list.html</a:t>
            </a:r>
            <a:r>
              <a:rPr lang="en-GB"/>
              <a:t> </a:t>
            </a:r>
          </a:p>
        </p:txBody>
      </p:sp>
      <p:sp>
        <p:nvSpPr>
          <p:cNvPr id="5" name="Slide Number Placeholder 4">
            <a:extLst>
              <a:ext uri="{FF2B5EF4-FFF2-40B4-BE49-F238E27FC236}">
                <a16:creationId xmlns:a16="http://schemas.microsoft.com/office/drawing/2014/main" id="{D208D919-F11E-BA0E-27C2-6A3C823D1A62}"/>
              </a:ext>
            </a:extLst>
          </p:cNvPr>
          <p:cNvSpPr>
            <a:spLocks noGrp="1"/>
          </p:cNvSpPr>
          <p:nvPr>
            <p:ph type="sldNum" sz="quarter" idx="12"/>
          </p:nvPr>
        </p:nvSpPr>
        <p:spPr/>
        <p:txBody>
          <a:bodyPr/>
          <a:lstStyle/>
          <a:p>
            <a:fld id="{1AE971F0-0CD2-4C47-8087-EBCE9716EA84}" type="slidenum">
              <a:rPr lang="en-GB" smtClean="0"/>
              <a:t>42</a:t>
            </a:fld>
            <a:endParaRPr lang="en-GB"/>
          </a:p>
        </p:txBody>
      </p:sp>
    </p:spTree>
    <p:extLst>
      <p:ext uri="{BB962C8B-B14F-4D97-AF65-F5344CB8AC3E}">
        <p14:creationId xmlns:p14="http://schemas.microsoft.com/office/powerpoint/2010/main" val="2396420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8AE-93D8-1741-5EB5-76B2D835E74C}"/>
              </a:ext>
            </a:extLst>
          </p:cNvPr>
          <p:cNvSpPr>
            <a:spLocks noGrp="1"/>
          </p:cNvSpPr>
          <p:nvPr>
            <p:ph type="title"/>
          </p:nvPr>
        </p:nvSpPr>
        <p:spPr/>
        <p:txBody>
          <a:bodyPr/>
          <a:lstStyle/>
          <a:p>
            <a:r>
              <a:rPr lang="en-US">
                <a:cs typeface="Helvetica"/>
              </a:rPr>
              <a:t>Contact Me</a:t>
            </a:r>
            <a:endParaRPr lang="en-US"/>
          </a:p>
        </p:txBody>
      </p:sp>
      <p:sp>
        <p:nvSpPr>
          <p:cNvPr id="5" name="Text Placeholder 4">
            <a:extLst>
              <a:ext uri="{FF2B5EF4-FFF2-40B4-BE49-F238E27FC236}">
                <a16:creationId xmlns:a16="http://schemas.microsoft.com/office/drawing/2014/main" id="{395036D0-DF57-11D1-F0B6-89B1DC69161C}"/>
              </a:ext>
            </a:extLst>
          </p:cNvPr>
          <p:cNvSpPr>
            <a:spLocks noGrp="1"/>
          </p:cNvSpPr>
          <p:nvPr>
            <p:ph type="body" idx="1"/>
          </p:nvPr>
        </p:nvSpPr>
        <p:spPr/>
        <p:txBody>
          <a:bodyPr/>
          <a:lstStyle/>
          <a:p>
            <a:r>
              <a:rPr lang="en-US" dirty="0">
                <a:cs typeface="Helvetica"/>
              </a:rPr>
              <a:t>Via E-Mail</a:t>
            </a:r>
            <a:endParaRPr lang="en-US" dirty="0"/>
          </a:p>
        </p:txBody>
      </p:sp>
      <p:sp>
        <p:nvSpPr>
          <p:cNvPr id="3" name="Content Placeholder 2">
            <a:extLst>
              <a:ext uri="{FF2B5EF4-FFF2-40B4-BE49-F238E27FC236}">
                <a16:creationId xmlns:a16="http://schemas.microsoft.com/office/drawing/2014/main" id="{699EA788-E941-C76F-FCDD-EC34FBF338AF}"/>
              </a:ext>
            </a:extLst>
          </p:cNvPr>
          <p:cNvSpPr>
            <a:spLocks noGrp="1"/>
          </p:cNvSpPr>
          <p:nvPr>
            <p:ph sz="half" idx="2"/>
          </p:nvPr>
        </p:nvSpPr>
        <p:spPr/>
        <p:txBody>
          <a:bodyPr vert="horz" lIns="91440" tIns="45720" rIns="91440" bIns="45720" rtlCol="0" anchor="t">
            <a:normAutofit/>
          </a:bodyPr>
          <a:lstStyle/>
          <a:p>
            <a:pPr marL="0" indent="0">
              <a:buNone/>
            </a:pPr>
            <a:r>
              <a:rPr lang="en-US" sz="2400" dirty="0">
                <a:cs typeface="Helvetica"/>
                <a:hlinkClick r:id="rId2"/>
              </a:rPr>
              <a:t>SunderAli.Khowaja@tudublin.ie</a:t>
            </a:r>
            <a:endParaRPr lang="en-US" sz="2400" dirty="0">
              <a:cs typeface="Helvetica"/>
            </a:endParaRPr>
          </a:p>
          <a:p>
            <a:pPr marL="0" indent="0">
              <a:buNone/>
            </a:pPr>
            <a:r>
              <a:rPr lang="en-US" sz="2400" dirty="0">
                <a:cs typeface="Helvetica"/>
              </a:rPr>
              <a:t>Or contact the School Office:</a:t>
            </a:r>
          </a:p>
          <a:p>
            <a:pPr marL="0" indent="0">
              <a:buNone/>
            </a:pPr>
            <a:r>
              <a:rPr lang="en-US" sz="2400" dirty="0">
                <a:cs typeface="Helvetica"/>
                <a:hlinkClick r:id="rId3"/>
              </a:rPr>
              <a:t>school.cs@tudublin.ie</a:t>
            </a:r>
            <a:endParaRPr lang="en-US" sz="2400" dirty="0">
              <a:cs typeface="Helvetica"/>
            </a:endParaRPr>
          </a:p>
          <a:p>
            <a:pPr marL="0" indent="0">
              <a:buNone/>
            </a:pPr>
            <a:endParaRPr lang="en-US" sz="2400" dirty="0">
              <a:cs typeface="Helvetica"/>
            </a:endParaRPr>
          </a:p>
          <a:p>
            <a:endParaRPr lang="en-US" sz="2400" dirty="0">
              <a:cs typeface="Helvetica"/>
            </a:endParaRPr>
          </a:p>
        </p:txBody>
      </p:sp>
      <p:sp>
        <p:nvSpPr>
          <p:cNvPr id="4" name="Slide Number Placeholder 3">
            <a:extLst>
              <a:ext uri="{FF2B5EF4-FFF2-40B4-BE49-F238E27FC236}">
                <a16:creationId xmlns:a16="http://schemas.microsoft.com/office/drawing/2014/main" id="{0C423B01-C49C-11EF-3211-AF457CB66012}"/>
              </a:ext>
            </a:extLst>
          </p:cNvPr>
          <p:cNvSpPr>
            <a:spLocks noGrp="1"/>
          </p:cNvSpPr>
          <p:nvPr>
            <p:ph type="sldNum" sz="quarter" idx="12"/>
          </p:nvPr>
        </p:nvSpPr>
        <p:spPr/>
        <p:txBody>
          <a:bodyPr/>
          <a:lstStyle/>
          <a:p>
            <a:fld id="{1AE971F0-0CD2-4C47-8087-EBCE9716EA84}" type="slidenum">
              <a:rPr lang="en-GB" smtClean="0"/>
              <a:pPr/>
              <a:t>43</a:t>
            </a:fld>
            <a:endParaRPr lang="en-GB"/>
          </a:p>
        </p:txBody>
      </p:sp>
    </p:spTree>
    <p:extLst>
      <p:ext uri="{BB962C8B-B14F-4D97-AF65-F5344CB8AC3E}">
        <p14:creationId xmlns:p14="http://schemas.microsoft.com/office/powerpoint/2010/main" val="155786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E118-4ED3-E8EB-BD0B-6E7A0171008C}"/>
              </a:ext>
            </a:extLst>
          </p:cNvPr>
          <p:cNvSpPr>
            <a:spLocks noGrp="1"/>
          </p:cNvSpPr>
          <p:nvPr>
            <p:ph type="title"/>
          </p:nvPr>
        </p:nvSpPr>
        <p:spPr/>
        <p:txBody>
          <a:bodyPr/>
          <a:lstStyle/>
          <a:p>
            <a:r>
              <a:rPr lang="en-GB"/>
              <a:t>Lab Questions</a:t>
            </a:r>
          </a:p>
        </p:txBody>
      </p:sp>
      <p:sp>
        <p:nvSpPr>
          <p:cNvPr id="3" name="Content Placeholder 2">
            <a:extLst>
              <a:ext uri="{FF2B5EF4-FFF2-40B4-BE49-F238E27FC236}">
                <a16:creationId xmlns:a16="http://schemas.microsoft.com/office/drawing/2014/main" id="{CB201004-A3C5-7C1F-DAE7-39F9C1EE2330}"/>
              </a:ext>
            </a:extLst>
          </p:cNvPr>
          <p:cNvSpPr>
            <a:spLocks noGrp="1"/>
          </p:cNvSpPr>
          <p:nvPr>
            <p:ph idx="1"/>
          </p:nvPr>
        </p:nvSpPr>
        <p:spPr/>
        <p:txBody>
          <a:bodyPr>
            <a:normAutofit fontScale="85000" lnSpcReduction="20000"/>
          </a:bodyPr>
          <a:lstStyle/>
          <a:p>
            <a:pPr marL="514350" indent="-514350">
              <a:buFont typeface="+mj-lt"/>
              <a:buAutoNum type="arabicPeriod"/>
            </a:pPr>
            <a:r>
              <a:rPr lang="en-GB"/>
              <a:t>What is the purpose of the update method in the provided code? To handle player input and interactions.</a:t>
            </a:r>
          </a:p>
          <a:p>
            <a:pPr marL="514350" indent="-514350">
              <a:buFont typeface="+mj-lt"/>
              <a:buAutoNum type="arabicPeriod"/>
            </a:pPr>
            <a:r>
              <a:rPr lang="en-GB"/>
              <a:t>Which menu option should players select to continue the game once it has started? ‘c’</a:t>
            </a:r>
          </a:p>
          <a:p>
            <a:pPr marL="514350" indent="-514350">
              <a:buFont typeface="+mj-lt"/>
              <a:buAutoNum type="arabicPeriod"/>
            </a:pPr>
            <a:r>
              <a:rPr lang="en-GB"/>
              <a:t>What Python construct is used to execute different code blocks based on a specified condition? if-else statement</a:t>
            </a:r>
          </a:p>
          <a:p>
            <a:pPr marL="514350" indent="-514350">
              <a:buFont typeface="+mj-lt"/>
              <a:buAutoNum type="arabicPeriod"/>
            </a:pPr>
            <a:r>
              <a:rPr lang="en-GB"/>
              <a:t>What is the significance of the </a:t>
            </a:r>
            <a:r>
              <a:rPr lang="en-GB" err="1"/>
              <a:t>self.running</a:t>
            </a:r>
            <a:r>
              <a:rPr lang="en-GB"/>
              <a:t> attribute in the Game class? It indicates whether the game is running or not.</a:t>
            </a:r>
          </a:p>
          <a:p>
            <a:endParaRPr lang="en-GB"/>
          </a:p>
        </p:txBody>
      </p:sp>
      <p:sp>
        <p:nvSpPr>
          <p:cNvPr id="4" name="Slide Number Placeholder 3">
            <a:extLst>
              <a:ext uri="{FF2B5EF4-FFF2-40B4-BE49-F238E27FC236}">
                <a16:creationId xmlns:a16="http://schemas.microsoft.com/office/drawing/2014/main" id="{FEC48651-1B7D-3A5A-98B5-AB7C0E8ED75A}"/>
              </a:ext>
            </a:extLst>
          </p:cNvPr>
          <p:cNvSpPr>
            <a:spLocks noGrp="1"/>
          </p:cNvSpPr>
          <p:nvPr>
            <p:ph type="sldNum" sz="quarter" idx="12"/>
          </p:nvPr>
        </p:nvSpPr>
        <p:spPr/>
        <p:txBody>
          <a:bodyPr/>
          <a:lstStyle/>
          <a:p>
            <a:fld id="{1AE971F0-0CD2-4C47-8087-EBCE9716EA84}" type="slidenum">
              <a:rPr lang="en-GB" smtClean="0"/>
              <a:pPr/>
              <a:t>5</a:t>
            </a:fld>
            <a:endParaRPr lang="en-GB"/>
          </a:p>
        </p:txBody>
      </p:sp>
    </p:spTree>
    <p:extLst>
      <p:ext uri="{BB962C8B-B14F-4D97-AF65-F5344CB8AC3E}">
        <p14:creationId xmlns:p14="http://schemas.microsoft.com/office/powerpoint/2010/main" val="246204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53A9-82CA-1743-1E07-18D6B0EE6EE2}"/>
              </a:ext>
            </a:extLst>
          </p:cNvPr>
          <p:cNvSpPr>
            <a:spLocks noGrp="1"/>
          </p:cNvSpPr>
          <p:nvPr>
            <p:ph type="title"/>
          </p:nvPr>
        </p:nvSpPr>
        <p:spPr/>
        <p:txBody>
          <a:bodyPr/>
          <a:lstStyle/>
          <a:p>
            <a:r>
              <a:rPr lang="en-GB"/>
              <a:t>Lab Code Discussion</a:t>
            </a:r>
          </a:p>
        </p:txBody>
      </p:sp>
      <p:sp>
        <p:nvSpPr>
          <p:cNvPr id="3" name="Content Placeholder 2">
            <a:extLst>
              <a:ext uri="{FF2B5EF4-FFF2-40B4-BE49-F238E27FC236}">
                <a16:creationId xmlns:a16="http://schemas.microsoft.com/office/drawing/2014/main" id="{DBE6FE0C-4AB2-A39B-BDA6-86E1EB06660D}"/>
              </a:ext>
            </a:extLst>
          </p:cNvPr>
          <p:cNvSpPr>
            <a:spLocks noGrp="1"/>
          </p:cNvSpPr>
          <p:nvPr>
            <p:ph idx="1"/>
          </p:nvPr>
        </p:nvSpPr>
        <p:spPr/>
        <p:txBody>
          <a:bodyPr>
            <a:normAutofit fontScale="70000" lnSpcReduction="20000"/>
          </a:bodyPr>
          <a:lstStyle/>
          <a:p>
            <a:r>
              <a:rPr lang="en-GB"/>
              <a:t>Overall very good:</a:t>
            </a:r>
          </a:p>
          <a:p>
            <a:pPr lvl="1"/>
            <a:r>
              <a:rPr lang="en-GB"/>
              <a:t>Good naming of variables and methods,</a:t>
            </a:r>
          </a:p>
          <a:p>
            <a:pPr lvl="1"/>
            <a:r>
              <a:rPr lang="en-GB"/>
              <a:t>Good if-else statements,</a:t>
            </a:r>
          </a:p>
          <a:p>
            <a:pPr lvl="1"/>
            <a:r>
              <a:rPr lang="en-GB"/>
              <a:t>Good commenting in most cases,</a:t>
            </a:r>
          </a:p>
          <a:p>
            <a:pPr lvl="1"/>
            <a:r>
              <a:rPr lang="en-GB"/>
              <a:t>Creative options!</a:t>
            </a:r>
          </a:p>
          <a:p>
            <a:r>
              <a:rPr lang="en-GB"/>
              <a:t>Biggest issue: Ability to follow instructions – or lack thereof.</a:t>
            </a:r>
          </a:p>
          <a:p>
            <a:pPr lvl="1"/>
            <a:r>
              <a:rPr lang="en-GB"/>
              <a:t>Naming of the submission file.</a:t>
            </a:r>
          </a:p>
          <a:p>
            <a:pPr lvl="1"/>
            <a:r>
              <a:rPr lang="en-GB"/>
              <a:t>Methods to edit.</a:t>
            </a:r>
          </a:p>
          <a:p>
            <a:r>
              <a:rPr lang="en-GB"/>
              <a:t>Discussion on lab code rubrics (published on brightspace).</a:t>
            </a:r>
          </a:p>
        </p:txBody>
      </p:sp>
      <p:sp>
        <p:nvSpPr>
          <p:cNvPr id="4" name="Slide Number Placeholder 3">
            <a:extLst>
              <a:ext uri="{FF2B5EF4-FFF2-40B4-BE49-F238E27FC236}">
                <a16:creationId xmlns:a16="http://schemas.microsoft.com/office/drawing/2014/main" id="{A1FAE873-D182-55A2-911E-71FC16040E99}"/>
              </a:ext>
            </a:extLst>
          </p:cNvPr>
          <p:cNvSpPr>
            <a:spLocks noGrp="1"/>
          </p:cNvSpPr>
          <p:nvPr>
            <p:ph type="sldNum" sz="quarter" idx="12"/>
          </p:nvPr>
        </p:nvSpPr>
        <p:spPr/>
        <p:txBody>
          <a:bodyPr/>
          <a:lstStyle/>
          <a:p>
            <a:fld id="{1AE971F0-0CD2-4C47-8087-EBCE9716EA84}" type="slidenum">
              <a:rPr lang="en-GB" smtClean="0"/>
              <a:pPr/>
              <a:t>6</a:t>
            </a:fld>
            <a:endParaRPr lang="en-GB"/>
          </a:p>
        </p:txBody>
      </p:sp>
    </p:spTree>
    <p:extLst>
      <p:ext uri="{BB962C8B-B14F-4D97-AF65-F5344CB8AC3E}">
        <p14:creationId xmlns:p14="http://schemas.microsoft.com/office/powerpoint/2010/main" val="90779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E642-AE65-935B-C3D3-46894A706660}"/>
              </a:ext>
            </a:extLst>
          </p:cNvPr>
          <p:cNvSpPr>
            <a:spLocks noGrp="1"/>
          </p:cNvSpPr>
          <p:nvPr>
            <p:ph type="title"/>
          </p:nvPr>
        </p:nvSpPr>
        <p:spPr/>
        <p:txBody>
          <a:bodyPr/>
          <a:lstStyle/>
          <a:p>
            <a:r>
              <a:rPr lang="en-GB"/>
              <a:t>Debugging Code</a:t>
            </a:r>
          </a:p>
        </p:txBody>
      </p:sp>
      <p:sp>
        <p:nvSpPr>
          <p:cNvPr id="3" name="Content Placeholder 2">
            <a:extLst>
              <a:ext uri="{FF2B5EF4-FFF2-40B4-BE49-F238E27FC236}">
                <a16:creationId xmlns:a16="http://schemas.microsoft.com/office/drawing/2014/main" id="{9AD401CC-7BD0-3B99-2BEB-B74E1A66C325}"/>
              </a:ext>
            </a:extLst>
          </p:cNvPr>
          <p:cNvSpPr>
            <a:spLocks noGrp="1"/>
          </p:cNvSpPr>
          <p:nvPr>
            <p:ph idx="1"/>
          </p:nvPr>
        </p:nvSpPr>
        <p:spPr/>
        <p:txBody>
          <a:bodyPr>
            <a:normAutofit fontScale="92500"/>
          </a:bodyPr>
          <a:lstStyle/>
          <a:p>
            <a:r>
              <a:rPr lang="en-GB" sz="2000" b="1"/>
              <a:t>Understanding Code</a:t>
            </a:r>
            <a:r>
              <a:rPr lang="en-GB" sz="2000"/>
              <a:t>: Debugging is a great way to explore how someone else's code works or to learn from your own previous work. It can help you understand complex systems better.</a:t>
            </a:r>
          </a:p>
          <a:p>
            <a:r>
              <a:rPr lang="en-GB" sz="2000" b="1"/>
              <a:t>Identifying Issues</a:t>
            </a:r>
            <a:r>
              <a:rPr lang="en-GB" sz="2000"/>
              <a:t>: Debugging is like finding and fixing mistakes in your computer programs.</a:t>
            </a:r>
          </a:p>
          <a:p>
            <a:r>
              <a:rPr lang="en-GB" sz="2000" b="1"/>
              <a:t>Finding Errors</a:t>
            </a:r>
            <a:r>
              <a:rPr lang="en-GB" sz="2000"/>
              <a:t>: It helps you locate things that don't work the way you intended them to.</a:t>
            </a:r>
          </a:p>
          <a:p>
            <a:r>
              <a:rPr lang="en-GB" sz="2000" b="1"/>
              <a:t>Making Code Better</a:t>
            </a:r>
            <a:r>
              <a:rPr lang="en-GB" sz="2000"/>
              <a:t>: By debugging, you improve your code to run smoothly and do what it's supposed to.</a:t>
            </a:r>
          </a:p>
          <a:p>
            <a:r>
              <a:rPr lang="en-GB" sz="2000" b="1"/>
              <a:t>Step-by-Step: </a:t>
            </a:r>
            <a:r>
              <a:rPr lang="en-GB" sz="2000"/>
              <a:t>Debugging often involves going through your code step by step to catch errors.</a:t>
            </a:r>
          </a:p>
        </p:txBody>
      </p:sp>
      <p:sp>
        <p:nvSpPr>
          <p:cNvPr id="4" name="Slide Number Placeholder 3">
            <a:extLst>
              <a:ext uri="{FF2B5EF4-FFF2-40B4-BE49-F238E27FC236}">
                <a16:creationId xmlns:a16="http://schemas.microsoft.com/office/drawing/2014/main" id="{45B99683-12DB-1B66-BC55-9AEDFD92FFF5}"/>
              </a:ext>
            </a:extLst>
          </p:cNvPr>
          <p:cNvSpPr>
            <a:spLocks noGrp="1"/>
          </p:cNvSpPr>
          <p:nvPr>
            <p:ph type="sldNum" sz="quarter" idx="12"/>
          </p:nvPr>
        </p:nvSpPr>
        <p:spPr/>
        <p:txBody>
          <a:bodyPr/>
          <a:lstStyle/>
          <a:p>
            <a:fld id="{1AE971F0-0CD2-4C47-8087-EBCE9716EA84}" type="slidenum">
              <a:rPr lang="en-GB" smtClean="0"/>
              <a:pPr/>
              <a:t>7</a:t>
            </a:fld>
            <a:endParaRPr lang="en-GB"/>
          </a:p>
        </p:txBody>
      </p:sp>
      <p:pic>
        <p:nvPicPr>
          <p:cNvPr id="6" name="Picture 5">
            <a:extLst>
              <a:ext uri="{FF2B5EF4-FFF2-40B4-BE49-F238E27FC236}">
                <a16:creationId xmlns:a16="http://schemas.microsoft.com/office/drawing/2014/main" id="{D46A2D11-402E-A758-532A-DDF938B1C75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984" y="598141"/>
            <a:ext cx="922064" cy="773344"/>
          </a:xfrm>
          <a:prstGeom prst="rect">
            <a:avLst/>
          </a:prstGeom>
        </p:spPr>
      </p:pic>
    </p:spTree>
    <p:extLst>
      <p:ext uri="{BB962C8B-B14F-4D97-AF65-F5344CB8AC3E}">
        <p14:creationId xmlns:p14="http://schemas.microsoft.com/office/powerpoint/2010/main" val="105017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C5EB-4FB0-E910-7827-68205F4A8E37}"/>
              </a:ext>
            </a:extLst>
          </p:cNvPr>
          <p:cNvSpPr>
            <a:spLocks noGrp="1"/>
          </p:cNvSpPr>
          <p:nvPr>
            <p:ph type="title"/>
          </p:nvPr>
        </p:nvSpPr>
        <p:spPr/>
        <p:txBody>
          <a:bodyPr/>
          <a:lstStyle/>
          <a:p>
            <a:r>
              <a:rPr lang="en-GB"/>
              <a:t>Breakpoints</a:t>
            </a:r>
          </a:p>
        </p:txBody>
      </p:sp>
      <p:sp>
        <p:nvSpPr>
          <p:cNvPr id="3" name="Content Placeholder 2">
            <a:extLst>
              <a:ext uri="{FF2B5EF4-FFF2-40B4-BE49-F238E27FC236}">
                <a16:creationId xmlns:a16="http://schemas.microsoft.com/office/drawing/2014/main" id="{65BC8348-0DD5-8F3E-5D10-3E004B3069AB}"/>
              </a:ext>
            </a:extLst>
          </p:cNvPr>
          <p:cNvSpPr>
            <a:spLocks noGrp="1"/>
          </p:cNvSpPr>
          <p:nvPr>
            <p:ph idx="1"/>
          </p:nvPr>
        </p:nvSpPr>
        <p:spPr/>
        <p:txBody>
          <a:bodyPr>
            <a:normAutofit fontScale="92500"/>
          </a:bodyPr>
          <a:lstStyle/>
          <a:p>
            <a:r>
              <a:rPr lang="en-GB" sz="1600"/>
              <a:t>A breakpoint is a point in your code where you want the debugger to pause execution so you can inspect the program's state.</a:t>
            </a:r>
          </a:p>
          <a:p>
            <a:r>
              <a:rPr lang="en-GB" sz="1600"/>
              <a:t>Breakpoints are essential for controlling the flow of your code during debugging.</a:t>
            </a:r>
          </a:p>
          <a:p>
            <a:r>
              <a:rPr lang="en-GB" sz="1600"/>
              <a:t>Types of Breakpoints:</a:t>
            </a:r>
          </a:p>
          <a:p>
            <a:pPr lvl="1"/>
            <a:r>
              <a:rPr lang="en-GB" sz="1600"/>
              <a:t>Line Breakpoints: Pauses execution at a specific line of code.</a:t>
            </a:r>
          </a:p>
          <a:p>
            <a:pPr lvl="1"/>
            <a:r>
              <a:rPr lang="en-GB" sz="1600"/>
              <a:t>Conditional Breakpoints: Pause only when a specific condition is met.</a:t>
            </a:r>
          </a:p>
          <a:p>
            <a:pPr lvl="1"/>
            <a:r>
              <a:rPr lang="en-GB" sz="1600"/>
              <a:t>Exception Breakpoints: Pause when a particular exception is raised.</a:t>
            </a:r>
          </a:p>
          <a:p>
            <a:r>
              <a:rPr lang="en-GB" sz="1600"/>
              <a:t>Setting Breakpoints in PyCharm:</a:t>
            </a:r>
          </a:p>
          <a:p>
            <a:pPr lvl="1"/>
            <a:r>
              <a:rPr lang="en-GB" sz="1600"/>
              <a:t>In PyCharm, you can set breakpoints by clicking in the left margin next to the line numbers in the code editor.</a:t>
            </a:r>
          </a:p>
          <a:p>
            <a:pPr lvl="1"/>
            <a:r>
              <a:rPr lang="en-GB" sz="1600"/>
              <a:t>Or you can use the keyboard shortcut (F8).</a:t>
            </a:r>
          </a:p>
        </p:txBody>
      </p:sp>
      <p:sp>
        <p:nvSpPr>
          <p:cNvPr id="4" name="Slide Number Placeholder 3">
            <a:extLst>
              <a:ext uri="{FF2B5EF4-FFF2-40B4-BE49-F238E27FC236}">
                <a16:creationId xmlns:a16="http://schemas.microsoft.com/office/drawing/2014/main" id="{83810B4B-3997-CA99-D4C9-48B6A4CB4748}"/>
              </a:ext>
            </a:extLst>
          </p:cNvPr>
          <p:cNvSpPr>
            <a:spLocks noGrp="1"/>
          </p:cNvSpPr>
          <p:nvPr>
            <p:ph type="sldNum" sz="quarter" idx="12"/>
          </p:nvPr>
        </p:nvSpPr>
        <p:spPr/>
        <p:txBody>
          <a:bodyPr/>
          <a:lstStyle/>
          <a:p>
            <a:fld id="{1AE971F0-0CD2-4C47-8087-EBCE9716EA84}" type="slidenum">
              <a:rPr lang="en-GB" smtClean="0"/>
              <a:pPr/>
              <a:t>8</a:t>
            </a:fld>
            <a:endParaRPr lang="en-GB"/>
          </a:p>
        </p:txBody>
      </p:sp>
    </p:spTree>
    <p:extLst>
      <p:ext uri="{BB962C8B-B14F-4D97-AF65-F5344CB8AC3E}">
        <p14:creationId xmlns:p14="http://schemas.microsoft.com/office/powerpoint/2010/main" val="242352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E3FC-1B76-D294-29CD-150C288E3E4D}"/>
              </a:ext>
            </a:extLst>
          </p:cNvPr>
          <p:cNvSpPr>
            <a:spLocks noGrp="1"/>
          </p:cNvSpPr>
          <p:nvPr>
            <p:ph type="title"/>
          </p:nvPr>
        </p:nvSpPr>
        <p:spPr/>
        <p:txBody>
          <a:bodyPr/>
          <a:lstStyle/>
          <a:p>
            <a:r>
              <a:rPr lang="en-GB"/>
              <a:t>Breakpoints in </a:t>
            </a:r>
            <a:r>
              <a:rPr lang="en-GB" err="1"/>
              <a:t>Pycharm</a:t>
            </a:r>
            <a:endParaRPr lang="en-GB"/>
          </a:p>
        </p:txBody>
      </p:sp>
      <p:pic>
        <p:nvPicPr>
          <p:cNvPr id="8" name="Content Placeholder 7" descr="A screenshot of a piece of Pycharm code. We see 2 breakpoints in the left gutter between the Python code on the right and the number counter on the left. Breakpoints are red circles in the gutter.">
            <a:extLst>
              <a:ext uri="{FF2B5EF4-FFF2-40B4-BE49-F238E27FC236}">
                <a16:creationId xmlns:a16="http://schemas.microsoft.com/office/drawing/2014/main" id="{7FC9A2E0-409A-DB0E-9238-E3C236FFC8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17545"/>
            <a:ext cx="5181600" cy="3767498"/>
          </a:xfrm>
          <a:ln>
            <a:solidFill>
              <a:schemeClr val="accent1"/>
            </a:solidFill>
          </a:ln>
        </p:spPr>
      </p:pic>
      <p:sp>
        <p:nvSpPr>
          <p:cNvPr id="6" name="Content Placeholder 5">
            <a:extLst>
              <a:ext uri="{FF2B5EF4-FFF2-40B4-BE49-F238E27FC236}">
                <a16:creationId xmlns:a16="http://schemas.microsoft.com/office/drawing/2014/main" id="{5320E2FE-FD84-95B8-D64B-D1AC5B7ADB51}"/>
              </a:ext>
            </a:extLst>
          </p:cNvPr>
          <p:cNvSpPr>
            <a:spLocks noGrp="1"/>
          </p:cNvSpPr>
          <p:nvPr>
            <p:ph sz="half" idx="2"/>
          </p:nvPr>
        </p:nvSpPr>
        <p:spPr/>
        <p:txBody>
          <a:bodyPr>
            <a:normAutofit fontScale="85000" lnSpcReduction="20000"/>
          </a:bodyPr>
          <a:lstStyle/>
          <a:p>
            <a:r>
              <a:rPr lang="en-GB"/>
              <a:t>Click into the left gutter to create a breakpoint.</a:t>
            </a:r>
          </a:p>
          <a:p>
            <a:r>
              <a:rPr lang="en-GB"/>
              <a:t>Breakpoints do not suspend execution during the normal code running mode.</a:t>
            </a:r>
          </a:p>
          <a:p>
            <a:r>
              <a:rPr lang="en-GB"/>
              <a:t>Breakpoints can be set interactively while you are running the debugger. </a:t>
            </a:r>
          </a:p>
        </p:txBody>
      </p:sp>
      <p:sp>
        <p:nvSpPr>
          <p:cNvPr id="4" name="Slide Number Placeholder 3">
            <a:extLst>
              <a:ext uri="{FF2B5EF4-FFF2-40B4-BE49-F238E27FC236}">
                <a16:creationId xmlns:a16="http://schemas.microsoft.com/office/drawing/2014/main" id="{1E6E036B-A43C-902F-342B-0CAB0196B71A}"/>
              </a:ext>
            </a:extLst>
          </p:cNvPr>
          <p:cNvSpPr>
            <a:spLocks noGrp="1"/>
          </p:cNvSpPr>
          <p:nvPr>
            <p:ph type="sldNum" sz="quarter" idx="12"/>
          </p:nvPr>
        </p:nvSpPr>
        <p:spPr/>
        <p:txBody>
          <a:bodyPr/>
          <a:lstStyle/>
          <a:p>
            <a:fld id="{1AE971F0-0CD2-4C47-8087-EBCE9716EA84}" type="slidenum">
              <a:rPr lang="en-GB" smtClean="0"/>
              <a:pPr/>
              <a:t>9</a:t>
            </a:fld>
            <a:endParaRPr lang="en-GB"/>
          </a:p>
        </p:txBody>
      </p:sp>
    </p:spTree>
    <p:extLst>
      <p:ext uri="{BB962C8B-B14F-4D97-AF65-F5344CB8AC3E}">
        <p14:creationId xmlns:p14="http://schemas.microsoft.com/office/powerpoint/2010/main" val="1885383404"/>
      </p:ext>
    </p:extLst>
  </p:cSld>
  <p:clrMapOvr>
    <a:masterClrMapping/>
  </p:clrMapOvr>
</p:sld>
</file>

<file path=ppt/theme/theme1.xml><?xml version="1.0" encoding="utf-8"?>
<a:theme xmlns:a="http://schemas.openxmlformats.org/drawingml/2006/main" name="Office Theme">
  <a:themeElements>
    <a:clrScheme name="TU D SoC">
      <a:dk1>
        <a:sysClr val="windowText" lastClr="000000"/>
      </a:dk1>
      <a:lt1>
        <a:srgbClr val="FAFBFD"/>
      </a:lt1>
      <a:dk2>
        <a:srgbClr val="004C6C"/>
      </a:dk2>
      <a:lt2>
        <a:srgbClr val="FAFBFD"/>
      </a:lt2>
      <a:accent1>
        <a:srgbClr val="00A9B7"/>
      </a:accent1>
      <a:accent2>
        <a:srgbClr val="EB5793"/>
      </a:accent2>
      <a:accent3>
        <a:srgbClr val="B60057"/>
      </a:accent3>
      <a:accent4>
        <a:srgbClr val="CFC600"/>
      </a:accent4>
      <a:accent5>
        <a:srgbClr val="F49D6C"/>
      </a:accent5>
      <a:accent6>
        <a:srgbClr val="E94A41"/>
      </a:accent6>
      <a:hlink>
        <a:srgbClr val="6359A6"/>
      </a:hlink>
      <a:folHlink>
        <a:srgbClr val="837EBA"/>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Template.potx" id="{19A76EF7-685B-4DD9-AEC2-DD2E690A5E16}" vid="{F9D02FCD-DE17-4A7B-9E71-714D7E1CC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fe8872b-6cbd-4bc2-a1b1-93bd9d636a9c" xsi:nil="true"/>
    <lcf76f155ced4ddcb4097134ff3c332f xmlns="5fa573f1-0388-4933-b06f-1f1a0fb87c89">
      <Terms xmlns="http://schemas.microsoft.com/office/infopath/2007/PartnerControls"/>
    </lcf76f155ced4ddcb4097134ff3c332f>
    <SharedWithUsers xmlns="7fe8872b-6cbd-4bc2-a1b1-93bd9d636a9c">
      <UserInfo>
        <DisplayName>School of Computer Science-Staff-City Members</DisplayName>
        <AccountId>138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F374BB96A3DE46B150CC6A9F517AE9" ma:contentTypeVersion="16" ma:contentTypeDescription="Create a new document." ma:contentTypeScope="" ma:versionID="58eb6e56134c165672897323c007ba07">
  <xsd:schema xmlns:xsd="http://www.w3.org/2001/XMLSchema" xmlns:xs="http://www.w3.org/2001/XMLSchema" xmlns:p="http://schemas.microsoft.com/office/2006/metadata/properties" xmlns:ns2="5fa573f1-0388-4933-b06f-1f1a0fb87c89" xmlns:ns3="7fe8872b-6cbd-4bc2-a1b1-93bd9d636a9c" targetNamespace="http://schemas.microsoft.com/office/2006/metadata/properties" ma:root="true" ma:fieldsID="1fc4ccf92a7e5d2a6ae2d68f2fa9ab8a" ns2:_="" ns3:_="">
    <xsd:import namespace="5fa573f1-0388-4933-b06f-1f1a0fb87c89"/>
    <xsd:import namespace="7fe8872b-6cbd-4bc2-a1b1-93bd9d636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573f1-0388-4933-b06f-1f1a0fb87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168bf0-f213-4887-af2e-cac682fa240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fe8872b-6cbd-4bc2-a1b1-93bd9d636a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5aa41c-e4fb-41a8-90d6-833c8917b781}" ma:internalName="TaxCatchAll" ma:showField="CatchAllData" ma:web="7fe8872b-6cbd-4bc2-a1b1-93bd9d636a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260636-9BC8-41CD-BA34-5B1D5FA4CFBA}">
  <ds:schemaRefs>
    <ds:schemaRef ds:uri="http://schemas.microsoft.com/sharepoint/v3/contenttype/forms"/>
  </ds:schemaRefs>
</ds:datastoreItem>
</file>

<file path=customXml/itemProps2.xml><?xml version="1.0" encoding="utf-8"?>
<ds:datastoreItem xmlns:ds="http://schemas.openxmlformats.org/officeDocument/2006/customXml" ds:itemID="{4E0FDB3D-FF19-4870-A552-A7FC0B3873D1}">
  <ds:schemaRefs>
    <ds:schemaRef ds:uri="5fa573f1-0388-4933-b06f-1f1a0fb87c89"/>
    <ds:schemaRef ds:uri="7fe8872b-6cbd-4bc2-a1b1-93bd9d636a9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AA7A6EA-8ED6-49B7-80BA-80AB3E7256ED}">
  <ds:schemaRefs>
    <ds:schemaRef ds:uri="5fa573f1-0388-4933-b06f-1f1a0fb87c89"/>
    <ds:schemaRef ds:uri="7fe8872b-6cbd-4bc2-a1b1-93bd9d636a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3578</Words>
  <Application>Microsoft Office PowerPoint</Application>
  <PresentationFormat>Widescreen</PresentationFormat>
  <Paragraphs>297</Paragraphs>
  <Slides>43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DengXian Light</vt:lpstr>
      <vt:lpstr>Arial</vt:lpstr>
      <vt:lpstr>Calibri</vt:lpstr>
      <vt:lpstr>Consolas</vt:lpstr>
      <vt:lpstr>Helvetica</vt:lpstr>
      <vt:lpstr>Open sans</vt:lpstr>
      <vt:lpstr>Söhne</vt:lpstr>
      <vt:lpstr>Office Theme</vt:lpstr>
      <vt:lpstr>Encapsulation</vt:lpstr>
      <vt:lpstr>Objectives</vt:lpstr>
      <vt:lpstr>PowerPoint Presentation</vt:lpstr>
      <vt:lpstr>Lab Overview</vt:lpstr>
      <vt:lpstr>Lab Questions</vt:lpstr>
      <vt:lpstr>Lab Code Discussion</vt:lpstr>
      <vt:lpstr>Debugging Code</vt:lpstr>
      <vt:lpstr>Breakpoints</vt:lpstr>
      <vt:lpstr>Breakpoints in Pycharm</vt:lpstr>
      <vt:lpstr>Step Through your Code</vt:lpstr>
      <vt:lpstr>Common Debugging Scenarios</vt:lpstr>
      <vt:lpstr>Demo of Debugging</vt:lpstr>
      <vt:lpstr>True or False?</vt:lpstr>
      <vt:lpstr>Main Points from Last Week</vt:lpstr>
      <vt:lpstr>PowerPoint Presentation</vt:lpstr>
      <vt:lpstr>Definition of Encapsulation</vt:lpstr>
      <vt:lpstr>Access Modifiers in Python</vt:lpstr>
      <vt:lpstr>Public Access Modifier</vt:lpstr>
      <vt:lpstr>Public Access Modifier: Attribute</vt:lpstr>
      <vt:lpstr>Public Access Modifier: Method</vt:lpstr>
      <vt:lpstr>Private Access Modifier</vt:lpstr>
      <vt:lpstr>Private Access Modifier: Attribute</vt:lpstr>
      <vt:lpstr>Private Access Modifier: Method</vt:lpstr>
      <vt:lpstr>Protected Access Modifier</vt:lpstr>
      <vt:lpstr>When is the Protected Access Modifier Useful?</vt:lpstr>
      <vt:lpstr>True or False?</vt:lpstr>
      <vt:lpstr>Why Data Hiding is Essential</vt:lpstr>
      <vt:lpstr>Traditional Getter and Setter Methods</vt:lpstr>
      <vt:lpstr>Traditional Getter and Setter Methods Cont’d</vt:lpstr>
      <vt:lpstr>Usage</vt:lpstr>
      <vt:lpstr>Drawbacks of Traditional Getter and Setter Methods</vt:lpstr>
      <vt:lpstr>Introduction to Decorators</vt:lpstr>
      <vt:lpstr>Python Property Decorator</vt:lpstr>
      <vt:lpstr>Python Setter Decorator</vt:lpstr>
      <vt:lpstr>Example</vt:lpstr>
      <vt:lpstr>True or False?</vt:lpstr>
      <vt:lpstr>Real World Analogies to Encapsulation</vt:lpstr>
      <vt:lpstr>Advantages of Encapsulation</vt:lpstr>
      <vt:lpstr>Best Practices</vt:lpstr>
      <vt:lpstr>Best Practices cont’d</vt:lpstr>
      <vt:lpstr>Best Practices cont’d</vt:lpstr>
      <vt:lpstr>References</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Bianca Schoen Phelan</dc:creator>
  <cp:lastModifiedBy>Sandar Ali</cp:lastModifiedBy>
  <cp:revision>4</cp:revision>
  <dcterms:created xsi:type="dcterms:W3CDTF">2023-09-29T11:22:46Z</dcterms:created>
  <dcterms:modified xsi:type="dcterms:W3CDTF">2024-09-29T16:27:50Z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0x01010060F374BB96A3DE46B150CC6A9F517AE9</vt:lpwstr>
  </property>
  <property fmtid="{D5CDD505-2E9C-101B-9397-08002B2CF9AE}" pid="3" name="MediaServiceImageTags">
    <vt:lpwstr/>
  </property>
</Properties>
</file>