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56" r:id="rId5"/>
    <p:sldId id="292" r:id="rId6"/>
    <p:sldId id="461" r:id="rId7"/>
    <p:sldId id="312" r:id="rId8"/>
    <p:sldId id="313" r:id="rId9"/>
    <p:sldId id="455" r:id="rId10"/>
    <p:sldId id="314" r:id="rId11"/>
    <p:sldId id="315" r:id="rId12"/>
    <p:sldId id="422" r:id="rId13"/>
    <p:sldId id="457" r:id="rId14"/>
    <p:sldId id="351" r:id="rId15"/>
    <p:sldId id="446" r:id="rId16"/>
    <p:sldId id="438" r:id="rId17"/>
    <p:sldId id="439" r:id="rId18"/>
    <p:sldId id="440" r:id="rId19"/>
    <p:sldId id="441" r:id="rId20"/>
    <p:sldId id="442" r:id="rId21"/>
    <p:sldId id="443" r:id="rId22"/>
    <p:sldId id="444" r:id="rId23"/>
    <p:sldId id="445" r:id="rId24"/>
    <p:sldId id="453" r:id="rId25"/>
    <p:sldId id="437" r:id="rId26"/>
    <p:sldId id="423" r:id="rId27"/>
    <p:sldId id="424" r:id="rId28"/>
    <p:sldId id="425" r:id="rId29"/>
    <p:sldId id="448" r:id="rId30"/>
    <p:sldId id="426" r:id="rId31"/>
    <p:sldId id="449" r:id="rId32"/>
    <p:sldId id="427" r:id="rId33"/>
    <p:sldId id="450" r:id="rId34"/>
    <p:sldId id="451" r:id="rId35"/>
    <p:sldId id="428" r:id="rId36"/>
    <p:sldId id="452" r:id="rId37"/>
    <p:sldId id="454" r:id="rId38"/>
    <p:sldId id="429" r:id="rId39"/>
    <p:sldId id="430" r:id="rId40"/>
    <p:sldId id="431" r:id="rId41"/>
    <p:sldId id="432" r:id="rId42"/>
    <p:sldId id="433" r:id="rId43"/>
    <p:sldId id="434" r:id="rId44"/>
    <p:sldId id="435" r:id="rId45"/>
    <p:sldId id="436" r:id="rId46"/>
    <p:sldId id="350" r:id="rId47"/>
    <p:sldId id="365" r:id="rId48"/>
    <p:sldId id="44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B7"/>
    <a:srgbClr val="FAFBFC"/>
    <a:srgbClr val="00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D66F1-C6B8-614F-8465-584660269741}" v="7" dt="2023-11-05T13:19:33.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6"/>
  </p:normalViewPr>
  <p:slideViewPr>
    <p:cSldViewPr snapToGrid="0">
      <p:cViewPr varScale="1">
        <p:scale>
          <a:sx n="106" d="100"/>
          <a:sy n="106" d="100"/>
        </p:scale>
        <p:origin x="756"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D101-FE02-E795-4EE3-6B3F37B9EC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356C3D61-E3D4-89C3-BB4F-A01897E55F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1FD8B-C127-42E1-A677-7DBB302F0765}" type="datetimeFigureOut">
              <a:rPr lang="en-IE" smtClean="0"/>
              <a:t>03/11/2024</a:t>
            </a:fld>
            <a:endParaRPr lang="en-IE"/>
          </a:p>
        </p:txBody>
      </p:sp>
      <p:sp>
        <p:nvSpPr>
          <p:cNvPr id="4" name="Footer Placeholder 3">
            <a:extLst>
              <a:ext uri="{FF2B5EF4-FFF2-40B4-BE49-F238E27FC236}">
                <a16:creationId xmlns:a16="http://schemas.microsoft.com/office/drawing/2014/main" id="{2B8CD473-5FD1-F8B8-7E9F-EB7E9BD197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832D633F-F6F6-60E8-1E0F-503DA71BC5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3F9A04-B69E-4EE9-9A07-C5FD8C1409B6}" type="slidenum">
              <a:rPr lang="en-IE" smtClean="0"/>
              <a:t>‹#›</a:t>
            </a:fld>
            <a:endParaRPr lang="en-IE"/>
          </a:p>
        </p:txBody>
      </p:sp>
    </p:spTree>
    <p:extLst>
      <p:ext uri="{BB962C8B-B14F-4D97-AF65-F5344CB8AC3E}">
        <p14:creationId xmlns:p14="http://schemas.microsoft.com/office/powerpoint/2010/main" val="84921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00596-B5EC-404C-A3E5-7C34F07C3CB7}" type="datetimeFigureOut">
              <a:rPr lang="en-GB" smtClean="0"/>
              <a:t>03/11/2024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F3FA-EEE6-4008-963E-F78DCEBB9B6C}" type="slidenum">
              <a:rPr lang="en-GB" smtClean="0"/>
              <a:t>‹#›</a:t>
            </a:fld>
            <a:endParaRPr lang="en-GB"/>
          </a:p>
        </p:txBody>
      </p:sp>
    </p:spTree>
    <p:extLst>
      <p:ext uri="{BB962C8B-B14F-4D97-AF65-F5344CB8AC3E}">
        <p14:creationId xmlns:p14="http://schemas.microsoft.com/office/powerpoint/2010/main" val="296933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71F3FA-EEE6-4008-963E-F78DCEBB9B6C}" type="slidenum">
              <a:rPr lang="en-GB" smtClean="0"/>
              <a:t>10</a:t>
            </a:fld>
            <a:endParaRPr lang="en-GB"/>
          </a:p>
        </p:txBody>
      </p:sp>
    </p:spTree>
    <p:extLst>
      <p:ext uri="{BB962C8B-B14F-4D97-AF65-F5344CB8AC3E}">
        <p14:creationId xmlns:p14="http://schemas.microsoft.com/office/powerpoint/2010/main" val="138508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40000 is the output</a:t>
            </a:r>
          </a:p>
        </p:txBody>
      </p:sp>
      <p:sp>
        <p:nvSpPr>
          <p:cNvPr id="4" name="Slide Number Placeholder 3"/>
          <p:cNvSpPr>
            <a:spLocks noGrp="1"/>
          </p:cNvSpPr>
          <p:nvPr>
            <p:ph type="sldNum" sz="quarter" idx="5"/>
          </p:nvPr>
        </p:nvSpPr>
        <p:spPr/>
        <p:txBody>
          <a:bodyPr/>
          <a:lstStyle/>
          <a:p>
            <a:fld id="{1371F3FA-EEE6-4008-963E-F78DCEBB9B6C}" type="slidenum">
              <a:rPr lang="en-GB" smtClean="0"/>
              <a:t>30</a:t>
            </a:fld>
            <a:endParaRPr lang="en-GB"/>
          </a:p>
        </p:txBody>
      </p:sp>
    </p:spTree>
    <p:extLst>
      <p:ext uri="{BB962C8B-B14F-4D97-AF65-F5344CB8AC3E}">
        <p14:creationId xmlns:p14="http://schemas.microsoft.com/office/powerpoint/2010/main" val="113780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Tight coupling is a term used in software engineering to describe a situation where components or modules of a software system are highly dependent on each other. In tightly coupled systems, the interaction between components is extensive, and a change in one component often requires changes in multiple other components. This results in a lack of flexibility and can make the system challenging to maintain and extend.</a:t>
            </a:r>
          </a:p>
        </p:txBody>
      </p:sp>
      <p:sp>
        <p:nvSpPr>
          <p:cNvPr id="4" name="Slide Number Placeholder 3"/>
          <p:cNvSpPr>
            <a:spLocks noGrp="1"/>
          </p:cNvSpPr>
          <p:nvPr>
            <p:ph type="sldNum" sz="quarter" idx="5"/>
          </p:nvPr>
        </p:nvSpPr>
        <p:spPr/>
        <p:txBody>
          <a:bodyPr/>
          <a:lstStyle/>
          <a:p>
            <a:fld id="{1371F3FA-EEE6-4008-963E-F78DCEBB9B6C}" type="slidenum">
              <a:rPr lang="en-GB" smtClean="0"/>
              <a:t>42</a:t>
            </a:fld>
            <a:endParaRPr lang="en-GB"/>
          </a:p>
        </p:txBody>
      </p:sp>
    </p:spTree>
    <p:extLst>
      <p:ext uri="{BB962C8B-B14F-4D97-AF65-F5344CB8AC3E}">
        <p14:creationId xmlns:p14="http://schemas.microsoft.com/office/powerpoint/2010/main" val="530561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317E-4B72-DDFC-3395-0AFCCE2FD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DC926A8-BE5E-DB34-24F4-F8937FEFA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A5AE87C-D5AB-C13D-F314-AE2B2F13007F}"/>
              </a:ext>
            </a:extLst>
          </p:cNvPr>
          <p:cNvSpPr>
            <a:spLocks noGrp="1"/>
          </p:cNvSpPr>
          <p:nvPr>
            <p:ph type="dt" sz="half" idx="10"/>
          </p:nvPr>
        </p:nvSpPr>
        <p:spPr/>
        <p:txBody>
          <a:bodyPr/>
          <a:lstStyle/>
          <a:p>
            <a:fld id="{C628F180-48E0-4AA3-9DDB-28D1E815DAD5}" type="datetime1">
              <a:rPr lang="en-GB" smtClean="0"/>
              <a:t>03/11/2024</a:t>
            </a:fld>
            <a:endParaRPr lang="en-GB"/>
          </a:p>
        </p:txBody>
      </p:sp>
      <p:sp>
        <p:nvSpPr>
          <p:cNvPr id="5" name="Footer Placeholder 4">
            <a:extLst>
              <a:ext uri="{FF2B5EF4-FFF2-40B4-BE49-F238E27FC236}">
                <a16:creationId xmlns:a16="http://schemas.microsoft.com/office/drawing/2014/main" id="{4B2E1232-B827-66CE-45E4-0AC0EE014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D97826-01BA-CB0F-0792-6716C480512F}"/>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4522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 colour">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03/11/2024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9731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3F2E4F-D69A-C303-0281-6BB8BC65FA1A}"/>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DFE483EC-461E-3DF8-7723-85858B620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D0BA06-04AB-09B5-645C-2091343E9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D91B3F-7C7C-73B9-77CB-A11B1FCF8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67F290-2545-0C2B-78A6-D50CE3D009E9}"/>
              </a:ext>
            </a:extLst>
          </p:cNvPr>
          <p:cNvSpPr>
            <a:spLocks noGrp="1"/>
          </p:cNvSpPr>
          <p:nvPr>
            <p:ph type="dt" sz="half" idx="10"/>
          </p:nvPr>
        </p:nvSpPr>
        <p:spPr/>
        <p:txBody>
          <a:bodyPr/>
          <a:lstStyle/>
          <a:p>
            <a:fld id="{B30BCE03-B3A4-4FF4-8428-B21A8B5011F1}" type="datetime1">
              <a:rPr lang="en-GB" smtClean="0"/>
              <a:t>03/11/2024</a:t>
            </a:fld>
            <a:endParaRPr lang="en-GB"/>
          </a:p>
        </p:txBody>
      </p:sp>
      <p:sp>
        <p:nvSpPr>
          <p:cNvPr id="6" name="Footer Placeholder 5">
            <a:extLst>
              <a:ext uri="{FF2B5EF4-FFF2-40B4-BE49-F238E27FC236}">
                <a16:creationId xmlns:a16="http://schemas.microsoft.com/office/drawing/2014/main" id="{770E117D-2169-6E39-149C-5FBECD5E76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3838A-4F66-F529-E239-3AE7FBEDEB56}"/>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4373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395A0-EB10-01E3-39B4-075A8ACEABC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232FAE3E-C2EA-DDE4-4229-9EB50F2F14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6131BBD-51CD-4DC2-4A60-8A48EA6C6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683B0D01-09EF-1E92-D338-9CD0EBA94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B20126-F846-16D0-EBDD-34D48607E985}"/>
              </a:ext>
            </a:extLst>
          </p:cNvPr>
          <p:cNvSpPr>
            <a:spLocks noGrp="1"/>
          </p:cNvSpPr>
          <p:nvPr>
            <p:ph type="dt" sz="half" idx="10"/>
          </p:nvPr>
        </p:nvSpPr>
        <p:spPr/>
        <p:txBody>
          <a:bodyPr/>
          <a:lstStyle/>
          <a:p>
            <a:fld id="{0F8FA313-4A38-4EAD-86EB-2D8D5F57D26A}" type="datetime1">
              <a:rPr lang="en-GB" smtClean="0"/>
              <a:t>03/11/2024</a:t>
            </a:fld>
            <a:endParaRPr lang="en-GB"/>
          </a:p>
        </p:txBody>
      </p:sp>
      <p:sp>
        <p:nvSpPr>
          <p:cNvPr id="6" name="Footer Placeholder 5">
            <a:extLst>
              <a:ext uri="{FF2B5EF4-FFF2-40B4-BE49-F238E27FC236}">
                <a16:creationId xmlns:a16="http://schemas.microsoft.com/office/drawing/2014/main" id="{1F34FC57-C801-AEF4-1D0A-E095B6450A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951B0C-275C-33D2-9A96-4D0314E6EEA7}"/>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1061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1A4EC-146B-3381-63D1-52F3C15CB00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4BEF132-B0C4-CEBA-D9BB-A90CC2A65F9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15F3702-713A-C951-9CCF-955488BC64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34A4F3-ECB2-56FC-3055-081257812145}"/>
              </a:ext>
            </a:extLst>
          </p:cNvPr>
          <p:cNvSpPr>
            <a:spLocks noGrp="1"/>
          </p:cNvSpPr>
          <p:nvPr>
            <p:ph type="dt" sz="half" idx="10"/>
          </p:nvPr>
        </p:nvSpPr>
        <p:spPr/>
        <p:txBody>
          <a:bodyPr/>
          <a:lstStyle/>
          <a:p>
            <a:fld id="{1474DD92-0689-46D4-9C2A-552C58686E68}" type="datetime1">
              <a:rPr lang="en-GB" smtClean="0"/>
              <a:t>03/11/2024</a:t>
            </a:fld>
            <a:endParaRPr lang="en-GB"/>
          </a:p>
        </p:txBody>
      </p:sp>
      <p:sp>
        <p:nvSpPr>
          <p:cNvPr id="5" name="Footer Placeholder 4">
            <a:extLst>
              <a:ext uri="{FF2B5EF4-FFF2-40B4-BE49-F238E27FC236}">
                <a16:creationId xmlns:a16="http://schemas.microsoft.com/office/drawing/2014/main" id="{ED1849C6-D413-92F0-6B5F-27BB8AC75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9A6DE-F917-5ECB-80DB-4C5C9924B1F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6651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213BEA-D64A-CDAB-CB01-CACA6AEFB65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Vertical Title 1">
            <a:extLst>
              <a:ext uri="{FF2B5EF4-FFF2-40B4-BE49-F238E27FC236}">
                <a16:creationId xmlns:a16="http://schemas.microsoft.com/office/drawing/2014/main" id="{E2FFD24A-02C7-3C15-C6A2-2FE1816ED4E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07E5EB9-6E42-B9D7-5671-A15D13E201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F3BCAA2-15B7-B922-2788-5986E5EEAC91}"/>
              </a:ext>
            </a:extLst>
          </p:cNvPr>
          <p:cNvSpPr>
            <a:spLocks noGrp="1"/>
          </p:cNvSpPr>
          <p:nvPr>
            <p:ph type="dt" sz="half" idx="10"/>
          </p:nvPr>
        </p:nvSpPr>
        <p:spPr/>
        <p:txBody>
          <a:bodyPr/>
          <a:lstStyle/>
          <a:p>
            <a:fld id="{4309FAC4-3DA8-4863-84F7-7F33571AE90B}" type="datetime1">
              <a:rPr lang="en-GB" smtClean="0"/>
              <a:t>03/11/2024</a:t>
            </a:fld>
            <a:endParaRPr lang="en-GB"/>
          </a:p>
        </p:txBody>
      </p:sp>
      <p:sp>
        <p:nvSpPr>
          <p:cNvPr id="5" name="Footer Placeholder 4">
            <a:extLst>
              <a:ext uri="{FF2B5EF4-FFF2-40B4-BE49-F238E27FC236}">
                <a16:creationId xmlns:a16="http://schemas.microsoft.com/office/drawing/2014/main" id="{45AD40C5-A7B5-0CB8-7A77-77280AC6ED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A6257-1CC9-8C66-1C48-A645172DCA15}"/>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13184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007DB-BAC0-B5F7-CD3D-D722F4B0FC6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A45A55-EFF2-43B6-B7BF-52DAEFC6D4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solidFill>
              </a:defRPr>
            </a:lvl1pPr>
          </a:lstStyle>
          <a:p>
            <a:fld id="{CF8357B3-792D-45C8-A5E3-375CD2FC93EA}" type="datetime1">
              <a:rPr lang="en-GB" smtClean="0"/>
              <a:pPr/>
              <a:t>03/11/2024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39796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s">
    <p:bg>
      <p:bgPr>
        <a:solidFill>
          <a:srgbClr val="004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lvl1pPr>
              <a:defRPr>
                <a:solidFill>
                  <a:schemeClr val="bg1"/>
                </a:solidFill>
              </a:defRPr>
            </a:lvl1pPr>
          </a:lstStyle>
          <a:p>
            <a:r>
              <a:rPr lang="en-GB"/>
              <a:t>Click to edit Master title style</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lumMod val="65000"/>
                  </a:schemeClr>
                </a:solidFill>
              </a:defRPr>
            </a:lvl1pPr>
          </a:lstStyle>
          <a:p>
            <a:fld id="{CF8357B3-792D-45C8-A5E3-375CD2FC93EA}" type="datetime1">
              <a:rPr lang="en-GB" smtClean="0"/>
              <a:pPr/>
              <a:t>03/11/2024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pic>
        <p:nvPicPr>
          <p:cNvPr id="8" name="Graphic 7" descr="The following is a quote: ">
            <a:extLst>
              <a:ext uri="{FF2B5EF4-FFF2-40B4-BE49-F238E27FC236}">
                <a16:creationId xmlns:a16="http://schemas.microsoft.com/office/drawing/2014/main" id="{BBC1D34B-9075-8D03-3A5C-E7D33712D62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726" y="1825625"/>
            <a:ext cx="2084363" cy="2084363"/>
          </a:xfrm>
          <a:prstGeom prst="rect">
            <a:avLst/>
          </a:prstGeom>
        </p:spPr>
      </p:pic>
      <p:sp>
        <p:nvSpPr>
          <p:cNvPr id="10" name="Text Placeholder 9">
            <a:extLst>
              <a:ext uri="{FF2B5EF4-FFF2-40B4-BE49-F238E27FC236}">
                <a16:creationId xmlns:a16="http://schemas.microsoft.com/office/drawing/2014/main" id="{71D05262-A873-B471-8864-15D00174DECC}"/>
              </a:ext>
            </a:extLst>
          </p:cNvPr>
          <p:cNvSpPr>
            <a:spLocks noGrp="1"/>
          </p:cNvSpPr>
          <p:nvPr>
            <p:ph type="body" sz="quarter" idx="13"/>
          </p:nvPr>
        </p:nvSpPr>
        <p:spPr>
          <a:xfrm>
            <a:off x="2743200" y="2147888"/>
            <a:ext cx="8610600" cy="37957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2458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1709738"/>
            <a:ext cx="10515600" cy="2852737"/>
          </a:xfrm>
        </p:spPr>
        <p:txBody>
          <a:bodyPr anchor="b"/>
          <a:lstStyle>
            <a:lvl1pPr>
              <a:defRPr sz="6000">
                <a:solidFill>
                  <a:schemeClr val="accent3"/>
                </a:solidFill>
              </a:defRPr>
            </a:lvl1pPr>
          </a:lstStyle>
          <a:p>
            <a:r>
              <a:rPr lang="en-GB"/>
              <a:t>Click to edit Master title style</a:t>
            </a:r>
          </a:p>
        </p:txBody>
      </p:sp>
      <p:sp>
        <p:nvSpPr>
          <p:cNvPr id="3" name="Text Placeholder 2">
            <a:extLst>
              <a:ext uri="{FF2B5EF4-FFF2-40B4-BE49-F238E27FC236}">
                <a16:creationId xmlns:a16="http://schemas.microsoft.com/office/drawing/2014/main" id="{43DD4156-1D08-F755-3CB7-F04B4CB23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lvl1pPr>
              <a:defRPr>
                <a:solidFill>
                  <a:schemeClr val="bg1">
                    <a:lumMod val="65000"/>
                  </a:schemeClr>
                </a:solidFill>
              </a:defRPr>
            </a:lvl1pPr>
          </a:lstStyle>
          <a:p>
            <a:fld id="{53F90AE9-7E54-4C99-8887-D88AF3524E1B}" type="datetime1">
              <a:rPr lang="en-GB" smtClean="0"/>
              <a:pPr/>
              <a:t>03/11/2024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53278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4816548"/>
            <a:ext cx="10515600" cy="1223851"/>
          </a:xfrm>
        </p:spPr>
        <p:txBody>
          <a:bodyPr anchor="b">
            <a:normAutofit/>
          </a:bodyPr>
          <a:lstStyle>
            <a:lvl1pPr algn="ctr">
              <a:defRPr sz="5400">
                <a:solidFill>
                  <a:schemeClr val="accent3"/>
                </a:solidFill>
              </a:defRPr>
            </a:lvl1pPr>
          </a:lstStyle>
          <a:p>
            <a:r>
              <a:rPr lang="en-GB"/>
              <a:t>Click to edit Master title style</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p>
            <a:fld id="{53F90AE9-7E54-4C99-8887-D88AF3524E1B}" type="datetime1">
              <a:rPr lang="en-GB" smtClean="0"/>
              <a:t>03/11/2024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p>
            <a:fld id="{1AE971F0-0CD2-4C47-8087-EBCE9716EA84}" type="slidenum">
              <a:rPr lang="en-GB" smtClean="0"/>
              <a:t>‹#›</a:t>
            </a:fld>
            <a:endParaRPr lang="en-GB"/>
          </a:p>
        </p:txBody>
      </p:sp>
      <p:sp>
        <p:nvSpPr>
          <p:cNvPr id="8" name="Content Placeholder 7">
            <a:extLst>
              <a:ext uri="{FF2B5EF4-FFF2-40B4-BE49-F238E27FC236}">
                <a16:creationId xmlns:a16="http://schemas.microsoft.com/office/drawing/2014/main" id="{459A2BA5-1AB5-DB59-3C54-16713B4E4270}"/>
              </a:ext>
            </a:extLst>
          </p:cNvPr>
          <p:cNvSpPr>
            <a:spLocks noGrp="1"/>
          </p:cNvSpPr>
          <p:nvPr>
            <p:ph sz="quarter" idx="13"/>
          </p:nvPr>
        </p:nvSpPr>
        <p:spPr>
          <a:xfrm>
            <a:off x="2754313" y="712788"/>
            <a:ext cx="6794500" cy="410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40681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0BE543-0448-3A4C-5F33-EAD956CEEC4F}"/>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109FF7AA-B49C-D561-FA47-CB24D2FBF6F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761E7E-A789-0692-DCFA-73EB3A13A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C5CDC2F-840C-693F-493D-EB4B70B829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413D37-E198-0C87-31DE-C825CE017A07}"/>
              </a:ext>
            </a:extLst>
          </p:cNvPr>
          <p:cNvSpPr>
            <a:spLocks noGrp="1"/>
          </p:cNvSpPr>
          <p:nvPr>
            <p:ph type="dt" sz="half" idx="10"/>
          </p:nvPr>
        </p:nvSpPr>
        <p:spPr/>
        <p:txBody>
          <a:bodyPr/>
          <a:lstStyle/>
          <a:p>
            <a:fld id="{D764A6A6-A921-4A2A-98B6-101BBB6E441B}" type="datetime1">
              <a:rPr lang="en-GB" smtClean="0"/>
              <a:t>03/11/2024</a:t>
            </a:fld>
            <a:endParaRPr lang="en-GB"/>
          </a:p>
        </p:txBody>
      </p:sp>
      <p:sp>
        <p:nvSpPr>
          <p:cNvPr id="6" name="Footer Placeholder 5">
            <a:extLst>
              <a:ext uri="{FF2B5EF4-FFF2-40B4-BE49-F238E27FC236}">
                <a16:creationId xmlns:a16="http://schemas.microsoft.com/office/drawing/2014/main" id="{EF355D9D-23CD-C2B7-2CB9-63A7B666AA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84A3F-2DEF-A695-73CD-C8A79EDD75B4}"/>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9671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57A7C-8356-9C4D-0FD4-A2809BBA22A6}"/>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8C23E5D6-F819-DF80-8C6A-FE0FD23685E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0634751-4015-7A9E-A494-E4825F6D8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D0E5A5-4B18-9989-88ED-D6B31265D2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7685D65-C667-2456-E06F-F0E68B2E5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44F890-33E6-BD4B-978A-E4B20968B8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E26AA7C-81D8-7C95-3E01-76956024FF9F}"/>
              </a:ext>
            </a:extLst>
          </p:cNvPr>
          <p:cNvSpPr>
            <a:spLocks noGrp="1"/>
          </p:cNvSpPr>
          <p:nvPr>
            <p:ph type="dt" sz="half" idx="10"/>
          </p:nvPr>
        </p:nvSpPr>
        <p:spPr/>
        <p:txBody>
          <a:bodyPr/>
          <a:lstStyle/>
          <a:p>
            <a:fld id="{B86ED810-C173-4B0E-912A-A0CE5E563277}" type="datetime1">
              <a:rPr lang="en-GB" smtClean="0"/>
              <a:t>03/11/2024</a:t>
            </a:fld>
            <a:endParaRPr lang="en-GB"/>
          </a:p>
        </p:txBody>
      </p:sp>
      <p:sp>
        <p:nvSpPr>
          <p:cNvPr id="8" name="Footer Placeholder 7">
            <a:extLst>
              <a:ext uri="{FF2B5EF4-FFF2-40B4-BE49-F238E27FC236}">
                <a16:creationId xmlns:a16="http://schemas.microsoft.com/office/drawing/2014/main" id="{137830B1-02EA-A7DB-8FCF-32C06C3E0B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80A6F-5EBE-2DCC-8CCB-9F05EA6645C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7511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C00E1A-F73B-4343-8C36-A161A0EDF3C9}"/>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7DCD2DC0-0D4F-4B0E-7C43-38073564822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1278B6D-6F61-EF5E-B5CC-F72AA2353D1E}"/>
              </a:ext>
            </a:extLst>
          </p:cNvPr>
          <p:cNvSpPr>
            <a:spLocks noGrp="1"/>
          </p:cNvSpPr>
          <p:nvPr>
            <p:ph type="dt" sz="half" idx="10"/>
          </p:nvPr>
        </p:nvSpPr>
        <p:spPr/>
        <p:txBody>
          <a:bodyPr/>
          <a:lstStyle/>
          <a:p>
            <a:fld id="{ECC13B55-8FCA-4DA4-AC78-B3100A5B2594}" type="datetime1">
              <a:rPr lang="en-GB" smtClean="0"/>
              <a:t>03/11/2024</a:t>
            </a:fld>
            <a:endParaRPr lang="en-GB"/>
          </a:p>
        </p:txBody>
      </p:sp>
      <p:sp>
        <p:nvSpPr>
          <p:cNvPr id="4" name="Footer Placeholder 3">
            <a:extLst>
              <a:ext uri="{FF2B5EF4-FFF2-40B4-BE49-F238E27FC236}">
                <a16:creationId xmlns:a16="http://schemas.microsoft.com/office/drawing/2014/main" id="{527A9D98-33BD-A8E4-155E-07D8B622BE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4C4ED-AE87-B167-6C8F-8D62A01C4EB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6848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03/11/2024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5082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0A642-ABE6-FE0E-2BD1-AB0BC48CE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9047573-978D-7FA9-0D26-40779E976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631032-3BBA-DDD8-39F1-68FB671B8D3D}"/>
              </a:ext>
            </a:extLst>
          </p:cNvPr>
          <p:cNvSpPr>
            <a:spLocks noGrp="1"/>
          </p:cNvSpPr>
          <p:nvPr>
            <p:ph type="dt" sz="half" idx="2"/>
          </p:nvPr>
        </p:nvSpPr>
        <p:spPr>
          <a:xfrm>
            <a:off x="838200" y="6388249"/>
            <a:ext cx="2743200" cy="365125"/>
          </a:xfrm>
          <a:prstGeom prst="rect">
            <a:avLst/>
          </a:prstGeom>
        </p:spPr>
        <p:txBody>
          <a:bodyPr vert="horz" lIns="91440" tIns="45720" rIns="91440" bIns="45720" rtlCol="0" anchor="ctr"/>
          <a:lstStyle>
            <a:lvl1pPr algn="l">
              <a:defRPr sz="1200">
                <a:solidFill>
                  <a:schemeClr val="bg1"/>
                </a:solidFill>
              </a:defRPr>
            </a:lvl1pPr>
          </a:lstStyle>
          <a:p>
            <a:fld id="{A02127B0-3699-4D16-99C4-CE122436B0DA}" type="datetime1">
              <a:rPr lang="en-GB" smtClean="0"/>
              <a:pPr/>
              <a:t>03/11/2024</a:t>
            </a:fld>
            <a:endParaRPr lang="en-GB"/>
          </a:p>
        </p:txBody>
      </p:sp>
      <p:sp>
        <p:nvSpPr>
          <p:cNvPr id="5" name="Footer Placeholder 4">
            <a:extLst>
              <a:ext uri="{FF2B5EF4-FFF2-40B4-BE49-F238E27FC236}">
                <a16:creationId xmlns:a16="http://schemas.microsoft.com/office/drawing/2014/main" id="{B8C0B08B-CD62-82DF-7BC9-CCDE7E5B639E}"/>
              </a:ext>
            </a:extLst>
          </p:cNvPr>
          <p:cNvSpPr>
            <a:spLocks noGrp="1"/>
          </p:cNvSpPr>
          <p:nvPr>
            <p:ph type="ftr" sz="quarter" idx="3"/>
          </p:nvPr>
        </p:nvSpPr>
        <p:spPr>
          <a:xfrm>
            <a:off x="4038600" y="6388249"/>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2D453A8-267C-532B-1CCE-A59D105FDAE1}"/>
              </a:ext>
            </a:extLst>
          </p:cNvPr>
          <p:cNvSpPr>
            <a:spLocks noGrp="1"/>
          </p:cNvSpPr>
          <p:nvPr>
            <p:ph type="sldNum" sz="quarter" idx="4"/>
          </p:nvPr>
        </p:nvSpPr>
        <p:spPr>
          <a:xfrm>
            <a:off x="8610600" y="6388249"/>
            <a:ext cx="2743200" cy="365125"/>
          </a:xfrm>
          <a:prstGeom prst="rect">
            <a:avLst/>
          </a:prstGeom>
        </p:spPr>
        <p:txBody>
          <a:bodyPr vert="horz" lIns="91440" tIns="45720" rIns="91440" bIns="45720" rtlCol="0" anchor="ctr"/>
          <a:lstStyle>
            <a:lvl1pPr algn="r">
              <a:defRPr sz="1600" b="1">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200671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62"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4400" b="1" kern="1200">
          <a:solidFill>
            <a:srgbClr val="004C6C"/>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school.cs@tudublin.ie" TargetMode="External"/><Relationship Id="rId2" Type="http://schemas.openxmlformats.org/officeDocument/2006/relationships/hyperlink" Target="mailto:SunderAli.Khowaja@tudublin.ie"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programiz.com/python-programming/multiple-inheritance" TargetMode="External"/><Relationship Id="rId2" Type="http://schemas.openxmlformats.org/officeDocument/2006/relationships/hyperlink" Target="https://www.youtube.com/watch?v=rOo_BosuJB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13234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a:ln>
                  <a:noFill/>
                </a:ln>
                <a:solidFill>
                  <a:schemeClr val="bg1"/>
                </a:solidFill>
                <a:effectLst/>
                <a:uLnTx/>
                <a:uFillTx/>
                <a:latin typeface="Helvetica" panose="020B0604020202020204" pitchFamily="34" charset="0"/>
                <a:ea typeface="Open sans"/>
                <a:cs typeface="Helvetica" panose="020B0604020202020204" pitchFamily="34" charset="0"/>
              </a:rPr>
              <a:t>Composition and Dependency Management</a:t>
            </a:r>
            <a:endParaRPr kumimoji="0" lang="en-IE" sz="4000" b="1" i="0" u="none" strike="noStrike" kern="1200" cap="none" spc="0" normalizeH="0" baseline="0" noProof="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8093113" cy="492443"/>
          </a:xfrm>
          <a:prstGeom prst="rect">
            <a:avLst/>
          </a:prstGeom>
          <a:noFill/>
        </p:spPr>
        <p:txBody>
          <a:bodyPr wrap="none" lIns="91440" tIns="45720" rIns="91440" bIns="45720" rtlCol="0" anchor="t">
            <a:spAutoFit/>
          </a:bodyPr>
          <a:lstStyle/>
          <a:p>
            <a:r>
              <a:rPr lang="en-US" sz="2600" dirty="0">
                <a:solidFill>
                  <a:schemeClr val="bg1"/>
                </a:solidFill>
                <a:latin typeface="Open sans"/>
                <a:cs typeface="Open sans"/>
              </a:rPr>
              <a:t>S1-2024-25, Object-Oriented Programming, Week 8</a:t>
            </a:r>
          </a:p>
        </p:txBody>
      </p:sp>
    </p:spTree>
    <p:extLst>
      <p:ext uri="{BB962C8B-B14F-4D97-AF65-F5344CB8AC3E}">
        <p14:creationId xmlns:p14="http://schemas.microsoft.com/office/powerpoint/2010/main" val="274083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6BD3-761A-C3AB-C4A4-3398E128E45D}"/>
              </a:ext>
            </a:extLst>
          </p:cNvPr>
          <p:cNvSpPr>
            <a:spLocks noGrp="1"/>
          </p:cNvSpPr>
          <p:nvPr>
            <p:ph type="title"/>
          </p:nvPr>
        </p:nvSpPr>
        <p:spPr/>
        <p:txBody>
          <a:bodyPr/>
          <a:lstStyle/>
          <a:p>
            <a:r>
              <a:rPr lang="en-GB"/>
              <a:t>Code Discussion</a:t>
            </a:r>
          </a:p>
        </p:txBody>
      </p:sp>
      <p:sp>
        <p:nvSpPr>
          <p:cNvPr id="3" name="Content Placeholder 2">
            <a:extLst>
              <a:ext uri="{FF2B5EF4-FFF2-40B4-BE49-F238E27FC236}">
                <a16:creationId xmlns:a16="http://schemas.microsoft.com/office/drawing/2014/main" id="{836335BA-525B-857E-3BE8-0ABB2D0D2AE8}"/>
              </a:ext>
            </a:extLst>
          </p:cNvPr>
          <p:cNvSpPr>
            <a:spLocks noGrp="1"/>
          </p:cNvSpPr>
          <p:nvPr>
            <p:ph sz="half" idx="1"/>
          </p:nvPr>
        </p:nvSpPr>
        <p:spPr>
          <a:xfrm>
            <a:off x="205740" y="1825625"/>
            <a:ext cx="5372100" cy="4351338"/>
          </a:xfrm>
          <a:ln>
            <a:solidFill>
              <a:schemeClr val="accent1"/>
            </a:solidFill>
          </a:ln>
        </p:spPr>
        <p:txBody>
          <a:bodyPr>
            <a:normAutofit fontScale="47500" lnSpcReduction="20000"/>
          </a:bodyPr>
          <a:lstStyle/>
          <a:p>
            <a:pPr marL="0" indent="0">
              <a:buNone/>
            </a:pPr>
            <a:r>
              <a:rPr lang="en-GB">
                <a:solidFill>
                  <a:srgbClr val="0033B3"/>
                </a:solidFill>
                <a:effectLst/>
                <a:latin typeface="Consolas" panose="020B0609020204030204" pitchFamily="49" charset="0"/>
                <a:cs typeface="Consolas" panose="020B0609020204030204" pitchFamily="49" charset="0"/>
              </a:rPr>
              <a:t>class </a:t>
            </a:r>
            <a:r>
              <a:rPr lang="en-GB" err="1">
                <a:solidFill>
                  <a:srgbClr val="000000"/>
                </a:solidFill>
                <a:effectLst/>
                <a:latin typeface="Consolas" panose="020B0609020204030204" pitchFamily="49" charset="0"/>
                <a:cs typeface="Consolas" panose="020B0609020204030204" pitchFamily="49" charset="0"/>
              </a:rPr>
              <a:t>CustomNumber</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B200B2"/>
                </a:solidFill>
                <a:effectLst/>
                <a:latin typeface="Consolas" panose="020B0609020204030204" pitchFamily="49" charset="0"/>
                <a:cs typeface="Consolas" panose="020B0609020204030204" pitchFamily="49" charset="0"/>
              </a:rPr>
              <a:t>__</a:t>
            </a:r>
            <a:r>
              <a:rPr lang="en-GB" err="1">
                <a:solidFill>
                  <a:srgbClr val="B200B2"/>
                </a:solidFill>
                <a:effectLst/>
                <a:latin typeface="Consolas" panose="020B0609020204030204" pitchFamily="49" charset="0"/>
                <a:cs typeface="Consolas" panose="020B0609020204030204" pitchFamily="49" charset="0"/>
              </a:rPr>
              <a:t>init</a:t>
            </a:r>
            <a:r>
              <a:rPr lang="en-GB">
                <a:solidFill>
                  <a:srgbClr val="B200B2"/>
                </a:solidFill>
                <a:effectLst/>
                <a:latin typeface="Consolas" panose="020B0609020204030204" pitchFamily="49" charset="0"/>
                <a:cs typeface="Consolas" panose="020B0609020204030204" pitchFamily="49" charset="0"/>
              </a:rPr>
              <a:t>__</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value):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.value</a:t>
            </a:r>
            <a:r>
              <a:rPr lang="en-GB">
                <a:solidFill>
                  <a:srgbClr val="080808"/>
                </a:solidFill>
                <a:effectLst/>
                <a:latin typeface="Consolas" panose="020B0609020204030204" pitchFamily="49" charset="0"/>
                <a:cs typeface="Consolas" panose="020B0609020204030204" pitchFamily="49" charset="0"/>
              </a:rPr>
              <a:t> = value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B200B2"/>
                </a:solidFill>
                <a:effectLst/>
                <a:latin typeface="Consolas" panose="020B0609020204030204" pitchFamily="49" charset="0"/>
                <a:cs typeface="Consolas" panose="020B0609020204030204" pitchFamily="49" charset="0"/>
              </a:rPr>
              <a:t>__add__</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other):</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if </a:t>
            </a:r>
            <a:r>
              <a:rPr lang="en-GB" err="1">
                <a:solidFill>
                  <a:srgbClr val="000080"/>
                </a:solidFill>
                <a:effectLst/>
                <a:latin typeface="Consolas" panose="020B0609020204030204" pitchFamily="49" charset="0"/>
                <a:cs typeface="Consolas" panose="020B0609020204030204" pitchFamily="49" charset="0"/>
              </a:rPr>
              <a:t>isinstance</a:t>
            </a:r>
            <a:r>
              <a:rPr lang="en-GB">
                <a:solidFill>
                  <a:srgbClr val="080808"/>
                </a:solidFill>
                <a:effectLst/>
                <a:latin typeface="Consolas" panose="020B0609020204030204" pitchFamily="49" charset="0"/>
                <a:cs typeface="Consolas" panose="020B0609020204030204" pitchFamily="49" charset="0"/>
              </a:rPr>
              <a:t>(other, </a:t>
            </a:r>
            <a:r>
              <a:rPr lang="en-GB" err="1">
                <a:solidFill>
                  <a:srgbClr val="080808"/>
                </a:solidFill>
                <a:effectLst/>
                <a:latin typeface="Consolas" panose="020B0609020204030204" pitchFamily="49" charset="0"/>
                <a:cs typeface="Consolas" panose="020B0609020204030204" pitchFamily="49" charset="0"/>
              </a:rPr>
              <a:t>CustomNumber</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err="1">
                <a:solidFill>
                  <a:srgbClr val="080808"/>
                </a:solidFill>
                <a:effectLst/>
                <a:latin typeface="Consolas" panose="020B0609020204030204" pitchFamily="49" charset="0"/>
                <a:cs typeface="Consolas" panose="020B0609020204030204" pitchFamily="49" charset="0"/>
              </a:rPr>
              <a:t>CustomNumber</a:t>
            </a:r>
            <a:r>
              <a:rPr lang="en-GB">
                <a:solidFill>
                  <a:srgbClr val="080808"/>
                </a:solidFill>
                <a:effectLst/>
                <a:latin typeface="Consolas" panose="020B0609020204030204" pitchFamily="49" charset="0"/>
                <a:cs typeface="Consolas" panose="020B0609020204030204" pitchFamily="49" charset="0"/>
              </a:rPr>
              <a:t>(</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.value</a:t>
            </a:r>
            <a:r>
              <a:rPr lang="en-GB">
                <a:solidFill>
                  <a:srgbClr val="080808"/>
                </a:solidFill>
                <a:effectLst/>
                <a:latin typeface="Consolas" panose="020B0609020204030204" pitchFamily="49" charset="0"/>
                <a:cs typeface="Consolas" panose="020B0609020204030204" pitchFamily="49" charset="0"/>
              </a:rPr>
              <a:t> + </a:t>
            </a:r>
            <a:r>
              <a:rPr lang="en-GB" err="1">
                <a:solidFill>
                  <a:srgbClr val="080808"/>
                </a:solidFill>
                <a:effectLst/>
                <a:latin typeface="Consolas" panose="020B0609020204030204" pitchFamily="49" charset="0"/>
                <a:cs typeface="Consolas" panose="020B0609020204030204" pitchFamily="49" charset="0"/>
              </a:rPr>
              <a:t>other.value</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err="1">
                <a:solidFill>
                  <a:srgbClr val="000080"/>
                </a:solidFill>
                <a:effectLst/>
                <a:latin typeface="Consolas" panose="020B0609020204030204" pitchFamily="49" charset="0"/>
                <a:cs typeface="Consolas" panose="020B0609020204030204" pitchFamily="49" charset="0"/>
              </a:rPr>
              <a:t>NotImplemented</a:t>
            </a:r>
            <a:br>
              <a:rPr lang="en-GB">
                <a:solidFill>
                  <a:srgbClr val="000080"/>
                </a:solidFill>
                <a:effectLst/>
                <a:latin typeface="Consolas" panose="020B0609020204030204" pitchFamily="49" charset="0"/>
                <a:cs typeface="Consolas" panose="020B0609020204030204" pitchFamily="49" charset="0"/>
              </a:rPr>
            </a:br>
            <a:br>
              <a:rPr lang="en-GB">
                <a:solidFill>
                  <a:srgbClr val="000080"/>
                </a:solidFill>
                <a:effectLst/>
                <a:latin typeface="Consolas" panose="020B0609020204030204" pitchFamily="49" charset="0"/>
                <a:cs typeface="Consolas" panose="020B0609020204030204" pitchFamily="49" charset="0"/>
              </a:rPr>
            </a:br>
            <a:br>
              <a:rPr lang="en-GB">
                <a:solidFill>
                  <a:srgbClr val="000080"/>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a = </a:t>
            </a:r>
            <a:r>
              <a:rPr lang="en-GB" err="1">
                <a:solidFill>
                  <a:srgbClr val="080808"/>
                </a:solidFill>
                <a:effectLst/>
                <a:latin typeface="Consolas" panose="020B0609020204030204" pitchFamily="49" charset="0"/>
                <a:cs typeface="Consolas" panose="020B0609020204030204" pitchFamily="49" charset="0"/>
              </a:rPr>
              <a:t>CustomNumber</a:t>
            </a:r>
            <a:r>
              <a:rPr lang="en-GB">
                <a:solidFill>
                  <a:srgbClr val="080808"/>
                </a:solidFill>
                <a:effectLst/>
                <a:latin typeface="Consolas" panose="020B0609020204030204" pitchFamily="49" charset="0"/>
                <a:cs typeface="Consolas" panose="020B0609020204030204" pitchFamily="49" charset="0"/>
              </a:rPr>
              <a:t>(</a:t>
            </a:r>
            <a:r>
              <a:rPr lang="en-GB">
                <a:solidFill>
                  <a:srgbClr val="1750EB"/>
                </a:solidFill>
                <a:effectLst/>
                <a:latin typeface="Consolas" panose="020B0609020204030204" pitchFamily="49" charset="0"/>
                <a:cs typeface="Consolas" panose="020B0609020204030204" pitchFamily="49" charset="0"/>
              </a:rPr>
              <a:t>5</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b = </a:t>
            </a:r>
            <a:r>
              <a:rPr lang="en-GB" err="1">
                <a:solidFill>
                  <a:srgbClr val="080808"/>
                </a:solidFill>
                <a:effectLst/>
                <a:latin typeface="Consolas" panose="020B0609020204030204" pitchFamily="49" charset="0"/>
                <a:cs typeface="Consolas" panose="020B0609020204030204" pitchFamily="49" charset="0"/>
              </a:rPr>
              <a:t>CustomNumber</a:t>
            </a:r>
            <a:r>
              <a:rPr lang="en-GB">
                <a:solidFill>
                  <a:srgbClr val="080808"/>
                </a:solidFill>
                <a:effectLst/>
                <a:latin typeface="Consolas" panose="020B0609020204030204" pitchFamily="49" charset="0"/>
                <a:cs typeface="Consolas" panose="020B0609020204030204" pitchFamily="49" charset="0"/>
              </a:rPr>
              <a:t>(</a:t>
            </a:r>
            <a:r>
              <a:rPr lang="en-GB">
                <a:solidFill>
                  <a:srgbClr val="1750EB"/>
                </a:solidFill>
                <a:effectLst/>
                <a:latin typeface="Consolas" panose="020B0609020204030204" pitchFamily="49" charset="0"/>
                <a:cs typeface="Consolas" panose="020B0609020204030204" pitchFamily="49" charset="0"/>
              </a:rPr>
              <a:t>10</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c = a + b  </a:t>
            </a:r>
            <a:r>
              <a:rPr lang="en-GB" i="1">
                <a:solidFill>
                  <a:srgbClr val="8C8C8C"/>
                </a:solidFill>
                <a:effectLst/>
                <a:latin typeface="Consolas" panose="020B0609020204030204" pitchFamily="49" charset="0"/>
                <a:cs typeface="Consolas" panose="020B0609020204030204" pitchFamily="49" charset="0"/>
              </a:rPr>
              <a:t># This works</a:t>
            </a:r>
            <a:br>
              <a:rPr lang="en-GB" i="1">
                <a:solidFill>
                  <a:srgbClr val="8C8C8C"/>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d = a + </a:t>
            </a:r>
            <a:r>
              <a:rPr lang="en-GB">
                <a:solidFill>
                  <a:srgbClr val="1750EB"/>
                </a:solidFill>
                <a:effectLst/>
                <a:latin typeface="Consolas" panose="020B0609020204030204" pitchFamily="49" charset="0"/>
                <a:cs typeface="Consolas" panose="020B0609020204030204" pitchFamily="49" charset="0"/>
              </a:rPr>
              <a:t>7  </a:t>
            </a:r>
            <a:r>
              <a:rPr lang="en-GB" i="1">
                <a:solidFill>
                  <a:srgbClr val="8C8C8C"/>
                </a:solidFill>
                <a:effectLst/>
                <a:latin typeface="Consolas" panose="020B0609020204030204" pitchFamily="49" charset="0"/>
                <a:cs typeface="Consolas" panose="020B0609020204030204" pitchFamily="49" charset="0"/>
              </a:rPr>
              <a:t># This returns </a:t>
            </a:r>
            <a:r>
              <a:rPr lang="en-GB" i="1" err="1">
                <a:solidFill>
                  <a:srgbClr val="8C8C8C"/>
                </a:solidFill>
                <a:effectLst/>
                <a:latin typeface="Consolas" panose="020B0609020204030204" pitchFamily="49" charset="0"/>
                <a:cs typeface="Consolas" panose="020B0609020204030204" pitchFamily="49" charset="0"/>
              </a:rPr>
              <a:t>NotImplemented</a:t>
            </a:r>
            <a:endParaRPr lang="en-GB">
              <a:solidFill>
                <a:srgbClr val="080808"/>
              </a:solidFill>
              <a:effectLst/>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2321D722-AAD4-072D-3284-9D6A0F981297}"/>
              </a:ext>
            </a:extLst>
          </p:cNvPr>
          <p:cNvSpPr>
            <a:spLocks noGrp="1"/>
          </p:cNvSpPr>
          <p:nvPr>
            <p:ph sz="half" idx="2"/>
          </p:nvPr>
        </p:nvSpPr>
        <p:spPr>
          <a:xfrm>
            <a:off x="5669280" y="-21104"/>
            <a:ext cx="6435090" cy="6072337"/>
          </a:xfrm>
        </p:spPr>
        <p:txBody>
          <a:bodyPr>
            <a:noAutofit/>
          </a:bodyPr>
          <a:lstStyle/>
          <a:p>
            <a:r>
              <a:rPr lang="en-GB" sz="1400" err="1">
                <a:latin typeface="Consolas" panose="020B0609020204030204" pitchFamily="49" charset="0"/>
                <a:cs typeface="Consolas" panose="020B0609020204030204" pitchFamily="49" charset="0"/>
              </a:rPr>
              <a:t>NotImplemented</a:t>
            </a:r>
            <a:r>
              <a:rPr lang="en-GB" sz="1400"/>
              <a:t> is a constant representing a special value. It is often used in the context of operator overloading, which is when you define custom behaviour for operators like +, -, *, etc., in your classes.</a:t>
            </a:r>
          </a:p>
          <a:p>
            <a:r>
              <a:rPr lang="en-GB" sz="1400"/>
              <a:t>When you see </a:t>
            </a:r>
            <a:r>
              <a:rPr lang="en-GB" sz="1400">
                <a:latin typeface="Consolas" panose="020B0609020204030204" pitchFamily="49" charset="0"/>
                <a:cs typeface="Consolas" panose="020B0609020204030204" pitchFamily="49" charset="0"/>
              </a:rPr>
              <a:t>return </a:t>
            </a:r>
            <a:r>
              <a:rPr lang="en-GB" sz="1400" err="1">
                <a:latin typeface="Consolas" panose="020B0609020204030204" pitchFamily="49" charset="0"/>
                <a:cs typeface="Consolas" panose="020B0609020204030204" pitchFamily="49" charset="0"/>
              </a:rPr>
              <a:t>NotImplemented</a:t>
            </a:r>
            <a:r>
              <a:rPr lang="en-GB" sz="1400">
                <a:latin typeface="Consolas" panose="020B0609020204030204" pitchFamily="49" charset="0"/>
                <a:cs typeface="Consolas" panose="020B0609020204030204" pitchFamily="49" charset="0"/>
              </a:rPr>
              <a:t> </a:t>
            </a:r>
            <a:r>
              <a:rPr lang="en-GB" sz="1400"/>
              <a:t>within a method that overloads an operator, it typically means one of the following:</a:t>
            </a:r>
          </a:p>
          <a:p>
            <a:pPr marL="971550" lvl="1" indent="-514350">
              <a:buFont typeface="+mj-lt"/>
              <a:buAutoNum type="alphaLcParenR"/>
            </a:pPr>
            <a:r>
              <a:rPr lang="en-GB" sz="1400"/>
              <a:t>Indicating Incomplete Implementation: It serves as a way to indicate that the particular operation or operator is not supported or not implemented for the given objects. This is often used in abstract base classes or as a placeholder in your code when you plan to implement it later. When an operation returns </a:t>
            </a:r>
            <a:r>
              <a:rPr lang="en-GB" sz="1400" err="1">
                <a:latin typeface="Consolas" panose="020B0609020204030204" pitchFamily="49" charset="0"/>
                <a:cs typeface="Consolas" panose="020B0609020204030204" pitchFamily="49" charset="0"/>
              </a:rPr>
              <a:t>NotImplemented</a:t>
            </a:r>
            <a:r>
              <a:rPr lang="en-GB" sz="1400"/>
              <a:t>, Python may attempt other operations or raise an exception based on the specific context.</a:t>
            </a:r>
          </a:p>
          <a:p>
            <a:pPr marL="971550" lvl="1" indent="-514350">
              <a:buFont typeface="+mj-lt"/>
              <a:buAutoNum type="alphaLcParenR"/>
            </a:pPr>
            <a:r>
              <a:rPr lang="en-GB" sz="1400"/>
              <a:t>Allowing for Dynamic Behaviour: In some cases, returning </a:t>
            </a:r>
            <a:r>
              <a:rPr lang="en-GB" sz="1400" err="1">
                <a:latin typeface="Consolas" panose="020B0609020204030204" pitchFamily="49" charset="0"/>
                <a:cs typeface="Consolas" panose="020B0609020204030204" pitchFamily="49" charset="0"/>
              </a:rPr>
              <a:t>NotImplemented</a:t>
            </a:r>
            <a:r>
              <a:rPr lang="en-GB" sz="1400"/>
              <a:t> allows the Python interpreter to fall back to default behaviour or to attempt other operations. For example, if you're implementing custom comparison methods (e.g., __</a:t>
            </a:r>
            <a:r>
              <a:rPr lang="en-GB" sz="1400" err="1"/>
              <a:t>eq</a:t>
            </a:r>
            <a:r>
              <a:rPr lang="en-GB" sz="1400"/>
              <a:t>__, __</a:t>
            </a:r>
            <a:r>
              <a:rPr lang="en-GB" sz="1400" err="1"/>
              <a:t>lt</a:t>
            </a:r>
            <a:r>
              <a:rPr lang="en-GB" sz="1400"/>
              <a:t>__), returning </a:t>
            </a:r>
            <a:r>
              <a:rPr lang="en-GB" sz="1400" err="1">
                <a:latin typeface="Consolas" panose="020B0609020204030204" pitchFamily="49" charset="0"/>
                <a:cs typeface="Consolas" panose="020B0609020204030204" pitchFamily="49" charset="0"/>
              </a:rPr>
              <a:t>NotImplemented</a:t>
            </a:r>
            <a:r>
              <a:rPr lang="en-GB" sz="1400"/>
              <a:t> might trigger Python to try other comparison methods, which can be useful for customizing object comparisons.</a:t>
            </a:r>
          </a:p>
          <a:p>
            <a:endParaRPr lang="en-GB" sz="1400"/>
          </a:p>
        </p:txBody>
      </p:sp>
      <p:sp>
        <p:nvSpPr>
          <p:cNvPr id="5" name="Slide Number Placeholder 4">
            <a:extLst>
              <a:ext uri="{FF2B5EF4-FFF2-40B4-BE49-F238E27FC236}">
                <a16:creationId xmlns:a16="http://schemas.microsoft.com/office/drawing/2014/main" id="{C7D2E4CF-B39F-F4B5-5D67-702C4458E401}"/>
              </a:ext>
            </a:extLst>
          </p:cNvPr>
          <p:cNvSpPr>
            <a:spLocks noGrp="1"/>
          </p:cNvSpPr>
          <p:nvPr>
            <p:ph type="sldNum" sz="quarter" idx="12"/>
          </p:nvPr>
        </p:nvSpPr>
        <p:spPr/>
        <p:txBody>
          <a:bodyPr/>
          <a:lstStyle/>
          <a:p>
            <a:fld id="{1AE971F0-0CD2-4C47-8087-EBCE9716EA84}" type="slidenum">
              <a:rPr lang="en-GB" smtClean="0"/>
              <a:t>10</a:t>
            </a:fld>
            <a:endParaRPr lang="en-GB"/>
          </a:p>
        </p:txBody>
      </p:sp>
    </p:spTree>
    <p:extLst>
      <p:ext uri="{BB962C8B-B14F-4D97-AF65-F5344CB8AC3E}">
        <p14:creationId xmlns:p14="http://schemas.microsoft.com/office/powerpoint/2010/main" val="354333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11</a:t>
            </a:fld>
            <a:endParaRPr lang="en-GB"/>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a:solidFill>
                  <a:schemeClr val="bg2"/>
                </a:solidFill>
              </a:rPr>
              <a:t>Revision</a:t>
            </a:r>
          </a:p>
        </p:txBody>
      </p:sp>
    </p:spTree>
    <p:extLst>
      <p:ext uri="{BB962C8B-B14F-4D97-AF65-F5344CB8AC3E}">
        <p14:creationId xmlns:p14="http://schemas.microsoft.com/office/powerpoint/2010/main" val="288046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8368B0-C991-8E04-1DDF-AA7CC7E5BA64}"/>
              </a:ext>
            </a:extLst>
          </p:cNvPr>
          <p:cNvSpPr>
            <a:spLocks noGrp="1"/>
          </p:cNvSpPr>
          <p:nvPr>
            <p:ph type="title"/>
          </p:nvPr>
        </p:nvSpPr>
        <p:spPr/>
        <p:txBody>
          <a:bodyPr/>
          <a:lstStyle/>
          <a:p>
            <a:r>
              <a:rPr lang="en-GB"/>
              <a:t>Object Oriented Programming</a:t>
            </a:r>
          </a:p>
        </p:txBody>
      </p:sp>
      <p:sp>
        <p:nvSpPr>
          <p:cNvPr id="4" name="Content Placeholder 3">
            <a:extLst>
              <a:ext uri="{FF2B5EF4-FFF2-40B4-BE49-F238E27FC236}">
                <a16:creationId xmlns:a16="http://schemas.microsoft.com/office/drawing/2014/main" id="{236EB576-EB05-5409-4035-D3F90174CAA8}"/>
              </a:ext>
            </a:extLst>
          </p:cNvPr>
          <p:cNvSpPr>
            <a:spLocks noGrp="1"/>
          </p:cNvSpPr>
          <p:nvPr>
            <p:ph idx="1"/>
          </p:nvPr>
        </p:nvSpPr>
        <p:spPr/>
        <p:txBody>
          <a:bodyPr>
            <a:normAutofit fontScale="92500" lnSpcReduction="10000"/>
          </a:bodyPr>
          <a:lstStyle/>
          <a:p>
            <a:pPr>
              <a:buFont typeface="+mj-lt"/>
              <a:buAutoNum type="arabicPeriod"/>
            </a:pPr>
            <a:r>
              <a:rPr lang="en-GB"/>
              <a:t>Objects have attributes (data) that contain the object’s state.</a:t>
            </a:r>
          </a:p>
          <a:p>
            <a:pPr>
              <a:buFont typeface="+mj-lt"/>
              <a:buAutoNum type="arabicPeriod"/>
            </a:pPr>
            <a:r>
              <a:rPr lang="en-GB"/>
              <a:t>Objects have methods that control access (change or view) the object’s state.</a:t>
            </a:r>
          </a:p>
          <a:p>
            <a:pPr>
              <a:buFont typeface="+mj-lt"/>
              <a:buAutoNum type="arabicPeriod"/>
            </a:pPr>
            <a:r>
              <a:rPr lang="en-GB"/>
              <a:t>Objects can be extended using a technique called inheritance.</a:t>
            </a:r>
          </a:p>
          <a:p>
            <a:pPr marL="0" indent="0">
              <a:buNone/>
            </a:pPr>
            <a:r>
              <a:rPr lang="en-GB"/>
              <a:t>These are the most popular statements about OOP that most people will remember. There is more to objects being extended and code being reused!</a:t>
            </a:r>
          </a:p>
        </p:txBody>
      </p:sp>
      <p:sp>
        <p:nvSpPr>
          <p:cNvPr id="2" name="Slide Number Placeholder 1">
            <a:extLst>
              <a:ext uri="{FF2B5EF4-FFF2-40B4-BE49-F238E27FC236}">
                <a16:creationId xmlns:a16="http://schemas.microsoft.com/office/drawing/2014/main" id="{BD41500B-9A07-295E-BD92-3EBE6A33881C}"/>
              </a:ext>
            </a:extLst>
          </p:cNvPr>
          <p:cNvSpPr>
            <a:spLocks noGrp="1"/>
          </p:cNvSpPr>
          <p:nvPr>
            <p:ph type="sldNum" sz="quarter" idx="12"/>
          </p:nvPr>
        </p:nvSpPr>
        <p:spPr/>
        <p:txBody>
          <a:bodyPr/>
          <a:lstStyle/>
          <a:p>
            <a:fld id="{1AE971F0-0CD2-4C47-8087-EBCE9716EA84}" type="slidenum">
              <a:rPr lang="en-GB" smtClean="0"/>
              <a:t>12</a:t>
            </a:fld>
            <a:endParaRPr lang="en-GB"/>
          </a:p>
        </p:txBody>
      </p:sp>
      <p:sp>
        <p:nvSpPr>
          <p:cNvPr id="5" name="TextBox 4">
            <a:extLst>
              <a:ext uri="{FF2B5EF4-FFF2-40B4-BE49-F238E27FC236}">
                <a16:creationId xmlns:a16="http://schemas.microsoft.com/office/drawing/2014/main" id="{DEA5203E-B35E-141A-EE95-2415AE3A4E21}"/>
              </a:ext>
            </a:extLst>
          </p:cNvPr>
          <p:cNvSpPr txBox="1"/>
          <p:nvPr/>
        </p:nvSpPr>
        <p:spPr>
          <a:xfrm>
            <a:off x="11264900" y="5575300"/>
            <a:ext cx="711200" cy="369332"/>
          </a:xfrm>
          <a:prstGeom prst="rect">
            <a:avLst/>
          </a:prstGeom>
          <a:noFill/>
        </p:spPr>
        <p:txBody>
          <a:bodyPr wrap="square" rtlCol="0">
            <a:spAutoFit/>
          </a:bodyPr>
          <a:lstStyle/>
          <a:p>
            <a:r>
              <a:rPr lang="en-GB"/>
              <a:t>[1]</a:t>
            </a:r>
          </a:p>
        </p:txBody>
      </p:sp>
    </p:spTree>
    <p:extLst>
      <p:ext uri="{BB962C8B-B14F-4D97-AF65-F5344CB8AC3E}">
        <p14:creationId xmlns:p14="http://schemas.microsoft.com/office/powerpoint/2010/main" val="345353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632A82-300F-DECC-6D0C-78603394383E}"/>
              </a:ext>
            </a:extLst>
          </p:cNvPr>
          <p:cNvSpPr>
            <a:spLocks noGrp="1"/>
          </p:cNvSpPr>
          <p:nvPr>
            <p:ph type="title"/>
          </p:nvPr>
        </p:nvSpPr>
        <p:spPr/>
        <p:txBody>
          <a:bodyPr/>
          <a:lstStyle/>
          <a:p>
            <a:r>
              <a:rPr lang="en-GB"/>
              <a:t>Inheritance</a:t>
            </a:r>
          </a:p>
        </p:txBody>
      </p:sp>
      <p:sp>
        <p:nvSpPr>
          <p:cNvPr id="4" name="Content Placeholder 3">
            <a:extLst>
              <a:ext uri="{FF2B5EF4-FFF2-40B4-BE49-F238E27FC236}">
                <a16:creationId xmlns:a16="http://schemas.microsoft.com/office/drawing/2014/main" id="{0A0E26A8-5291-63BE-8F4E-43EB56015331}"/>
              </a:ext>
            </a:extLst>
          </p:cNvPr>
          <p:cNvSpPr>
            <a:spLocks noGrp="1"/>
          </p:cNvSpPr>
          <p:nvPr>
            <p:ph idx="1"/>
          </p:nvPr>
        </p:nvSpPr>
        <p:spPr/>
        <p:txBody>
          <a:bodyPr>
            <a:normAutofit fontScale="92500" lnSpcReduction="20000"/>
          </a:bodyPr>
          <a:lstStyle/>
          <a:p>
            <a:r>
              <a:rPr lang="en-GB"/>
              <a:t>Inheritance allows us to reuse code.</a:t>
            </a:r>
          </a:p>
          <a:p>
            <a:r>
              <a:rPr lang="en-GB"/>
              <a:t>We create a class and it is allowed to use all the methods and attributes from another class.</a:t>
            </a:r>
          </a:p>
          <a:p>
            <a:r>
              <a:rPr lang="en-GB"/>
              <a:t>This essentially creates a hierarchy from parent class down to child classes, which is often illustrated using a tree structure.</a:t>
            </a:r>
          </a:p>
          <a:p>
            <a:r>
              <a:rPr lang="en-GB"/>
              <a:t>It’s a big part of what makes an object-oriented programming language OOP in the first place.</a:t>
            </a:r>
          </a:p>
          <a:p>
            <a:endParaRPr lang="en-GB"/>
          </a:p>
        </p:txBody>
      </p:sp>
      <p:sp>
        <p:nvSpPr>
          <p:cNvPr id="2" name="Slide Number Placeholder 1">
            <a:extLst>
              <a:ext uri="{FF2B5EF4-FFF2-40B4-BE49-F238E27FC236}">
                <a16:creationId xmlns:a16="http://schemas.microsoft.com/office/drawing/2014/main" id="{1791D644-2C4B-0157-B3DD-06FB9E19C7D8}"/>
              </a:ext>
            </a:extLst>
          </p:cNvPr>
          <p:cNvSpPr>
            <a:spLocks noGrp="1"/>
          </p:cNvSpPr>
          <p:nvPr>
            <p:ph type="sldNum" sz="quarter" idx="12"/>
          </p:nvPr>
        </p:nvSpPr>
        <p:spPr/>
        <p:txBody>
          <a:bodyPr/>
          <a:lstStyle/>
          <a:p>
            <a:fld id="{1AE971F0-0CD2-4C47-8087-EBCE9716EA84}" type="slidenum">
              <a:rPr lang="en-GB" smtClean="0"/>
              <a:t>13</a:t>
            </a:fld>
            <a:endParaRPr lang="en-GB"/>
          </a:p>
        </p:txBody>
      </p:sp>
    </p:spTree>
    <p:extLst>
      <p:ext uri="{BB962C8B-B14F-4D97-AF65-F5344CB8AC3E}">
        <p14:creationId xmlns:p14="http://schemas.microsoft.com/office/powerpoint/2010/main" val="93558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1DFD-BBDB-7C67-8BA8-F92B797CBBD7}"/>
              </a:ext>
            </a:extLst>
          </p:cNvPr>
          <p:cNvSpPr>
            <a:spLocks noGrp="1"/>
          </p:cNvSpPr>
          <p:nvPr>
            <p:ph type="title"/>
          </p:nvPr>
        </p:nvSpPr>
        <p:spPr/>
        <p:txBody>
          <a:bodyPr/>
          <a:lstStyle/>
          <a:p>
            <a:r>
              <a:rPr lang="en-GB"/>
              <a:t>Inheritance cont’d</a:t>
            </a:r>
          </a:p>
        </p:txBody>
      </p:sp>
      <p:sp>
        <p:nvSpPr>
          <p:cNvPr id="3" name="Content Placeholder 2">
            <a:extLst>
              <a:ext uri="{FF2B5EF4-FFF2-40B4-BE49-F238E27FC236}">
                <a16:creationId xmlns:a16="http://schemas.microsoft.com/office/drawing/2014/main" id="{2A392815-C4AF-4ABE-24E5-C4C9C9209796}"/>
              </a:ext>
            </a:extLst>
          </p:cNvPr>
          <p:cNvSpPr>
            <a:spLocks noGrp="1"/>
          </p:cNvSpPr>
          <p:nvPr>
            <p:ph idx="1"/>
          </p:nvPr>
        </p:nvSpPr>
        <p:spPr/>
        <p:txBody>
          <a:bodyPr/>
          <a:lstStyle/>
          <a:p>
            <a:r>
              <a:rPr lang="en-GB"/>
              <a:t>The class we inherit from is called the parent class, base class or the superclass.</a:t>
            </a:r>
          </a:p>
          <a:p>
            <a:r>
              <a:rPr lang="en-GB"/>
              <a:t>Inheritance is an </a:t>
            </a:r>
            <a:r>
              <a:rPr lang="en-GB" b="1"/>
              <a:t>is-a </a:t>
            </a:r>
            <a:r>
              <a:rPr lang="en-GB"/>
              <a:t>relationship.</a:t>
            </a:r>
          </a:p>
          <a:p>
            <a:r>
              <a:rPr lang="en-GB"/>
              <a:t>Python supports multiple inheritance (one child class can have multiple parent classes).</a:t>
            </a:r>
          </a:p>
        </p:txBody>
      </p:sp>
      <p:sp>
        <p:nvSpPr>
          <p:cNvPr id="4" name="Slide Number Placeholder 3">
            <a:extLst>
              <a:ext uri="{FF2B5EF4-FFF2-40B4-BE49-F238E27FC236}">
                <a16:creationId xmlns:a16="http://schemas.microsoft.com/office/drawing/2014/main" id="{15D8E280-1103-A70D-07BA-5FD1738D04B1}"/>
              </a:ext>
            </a:extLst>
          </p:cNvPr>
          <p:cNvSpPr>
            <a:spLocks noGrp="1"/>
          </p:cNvSpPr>
          <p:nvPr>
            <p:ph type="sldNum" sz="quarter" idx="12"/>
          </p:nvPr>
        </p:nvSpPr>
        <p:spPr/>
        <p:txBody>
          <a:bodyPr/>
          <a:lstStyle/>
          <a:p>
            <a:fld id="{1AE971F0-0CD2-4C47-8087-EBCE9716EA84}" type="slidenum">
              <a:rPr lang="en-GB" smtClean="0"/>
              <a:pPr/>
              <a:t>14</a:t>
            </a:fld>
            <a:endParaRPr lang="en-GB"/>
          </a:p>
        </p:txBody>
      </p:sp>
    </p:spTree>
    <p:extLst>
      <p:ext uri="{BB962C8B-B14F-4D97-AF65-F5344CB8AC3E}">
        <p14:creationId xmlns:p14="http://schemas.microsoft.com/office/powerpoint/2010/main" val="293412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A10D-E19F-EC02-76B2-252854410153}"/>
              </a:ext>
            </a:extLst>
          </p:cNvPr>
          <p:cNvSpPr>
            <a:spLocks noGrp="1"/>
          </p:cNvSpPr>
          <p:nvPr>
            <p:ph type="title"/>
          </p:nvPr>
        </p:nvSpPr>
        <p:spPr/>
        <p:txBody>
          <a:bodyPr/>
          <a:lstStyle/>
          <a:p>
            <a:r>
              <a:rPr lang="en-GB"/>
              <a:t>UML Inheritance Example</a:t>
            </a:r>
          </a:p>
        </p:txBody>
      </p:sp>
      <p:sp>
        <p:nvSpPr>
          <p:cNvPr id="6" name="Content Placeholder 5">
            <a:extLst>
              <a:ext uri="{FF2B5EF4-FFF2-40B4-BE49-F238E27FC236}">
                <a16:creationId xmlns:a16="http://schemas.microsoft.com/office/drawing/2014/main" id="{E2B8C842-FCF5-2188-B17D-DDFF077886FC}"/>
              </a:ext>
            </a:extLst>
          </p:cNvPr>
          <p:cNvSpPr>
            <a:spLocks noGrp="1"/>
          </p:cNvSpPr>
          <p:nvPr>
            <p:ph sz="half" idx="2"/>
          </p:nvPr>
        </p:nvSpPr>
        <p:spPr/>
        <p:txBody>
          <a:bodyPr/>
          <a:lstStyle/>
          <a:p>
            <a:pPr indent="-381000">
              <a:buSzPts val="2400"/>
            </a:pPr>
            <a:r>
              <a:rPr lang="en-GB" sz="2400" b="1">
                <a:solidFill>
                  <a:srgbClr val="134F5C"/>
                </a:solidFill>
                <a:highlight>
                  <a:srgbClr val="FFF2CC"/>
                </a:highlight>
                <a:latin typeface="Courier New"/>
                <a:ea typeface="Courier New"/>
                <a:cs typeface="Courier New"/>
                <a:sym typeface="Courier New"/>
              </a:rPr>
              <a:t>Student</a:t>
            </a:r>
            <a:r>
              <a:rPr lang="en-GB" sz="2400"/>
              <a:t> inherits from </a:t>
            </a:r>
            <a:r>
              <a:rPr lang="en-GB" sz="2400" b="1">
                <a:solidFill>
                  <a:srgbClr val="134F5C"/>
                </a:solidFill>
                <a:highlight>
                  <a:srgbClr val="FFF2CC"/>
                </a:highlight>
                <a:latin typeface="Courier New"/>
                <a:ea typeface="Courier New"/>
                <a:cs typeface="Courier New"/>
                <a:sym typeface="Courier New"/>
              </a:rPr>
              <a:t>Person</a:t>
            </a:r>
            <a:endParaRPr lang="en-GB" sz="2400"/>
          </a:p>
          <a:p>
            <a:pPr indent="-381000">
              <a:buSzPts val="2400"/>
            </a:pPr>
            <a:r>
              <a:rPr lang="en-GB" sz="2400"/>
              <a:t>What do they inherit?</a:t>
            </a:r>
          </a:p>
          <a:p>
            <a:pPr lvl="1" indent="-381000">
              <a:spcBef>
                <a:spcPts val="0"/>
              </a:spcBef>
              <a:buSzPts val="2400"/>
            </a:pPr>
            <a:r>
              <a:rPr lang="en-GB" sz="2400"/>
              <a:t>Methods</a:t>
            </a:r>
          </a:p>
          <a:p>
            <a:pPr lvl="1" indent="-381000">
              <a:spcBef>
                <a:spcPts val="0"/>
              </a:spcBef>
              <a:buSzPts val="2400"/>
            </a:pPr>
            <a:r>
              <a:rPr lang="en-GB" sz="2400"/>
              <a:t>Attributes</a:t>
            </a:r>
          </a:p>
        </p:txBody>
      </p:sp>
      <p:sp>
        <p:nvSpPr>
          <p:cNvPr id="4" name="Slide Number Placeholder 3">
            <a:extLst>
              <a:ext uri="{FF2B5EF4-FFF2-40B4-BE49-F238E27FC236}">
                <a16:creationId xmlns:a16="http://schemas.microsoft.com/office/drawing/2014/main" id="{5257CCF6-5E48-DDAB-CE1F-5D8497577CDF}"/>
              </a:ext>
            </a:extLst>
          </p:cNvPr>
          <p:cNvSpPr>
            <a:spLocks noGrp="1"/>
          </p:cNvSpPr>
          <p:nvPr>
            <p:ph type="sldNum" sz="quarter" idx="12"/>
          </p:nvPr>
        </p:nvSpPr>
        <p:spPr/>
        <p:txBody>
          <a:bodyPr/>
          <a:lstStyle/>
          <a:p>
            <a:fld id="{1AE971F0-0CD2-4C47-8087-EBCE9716EA84}" type="slidenum">
              <a:rPr lang="en-GB" smtClean="0"/>
              <a:pPr/>
              <a:t>15</a:t>
            </a:fld>
            <a:endParaRPr lang="en-GB"/>
          </a:p>
        </p:txBody>
      </p:sp>
      <p:pic>
        <p:nvPicPr>
          <p:cNvPr id="7" name="Google Shape;223;p38" descr="A UML class diagram for basic inheritance. We see two rectangles. Each have a word written inside in bold face. The top one says Person, the bottom one says Student. The rectangular boxes are connected with an arrow that points upwards from the Student to the Person. This indicates the the Student extends the Person class. Person is the base class. Student is the derived class.">
            <a:extLst>
              <a:ext uri="{FF2B5EF4-FFF2-40B4-BE49-F238E27FC236}">
                <a16:creationId xmlns:a16="http://schemas.microsoft.com/office/drawing/2014/main" id="{29B1618E-2EC8-2A4F-34F8-3DC85FA378B8}"/>
              </a:ext>
            </a:extLst>
          </p:cNvPr>
          <p:cNvPicPr preferRelativeResize="0"/>
          <p:nvPr/>
        </p:nvPicPr>
        <p:blipFill>
          <a:blip r:embed="rId2">
            <a:alphaModFix/>
          </a:blip>
          <a:stretch>
            <a:fillRect/>
          </a:stretch>
        </p:blipFill>
        <p:spPr>
          <a:xfrm>
            <a:off x="3505200" y="1509267"/>
            <a:ext cx="2362200" cy="3276600"/>
          </a:xfrm>
          <a:prstGeom prst="rect">
            <a:avLst/>
          </a:prstGeom>
          <a:noFill/>
          <a:ln>
            <a:noFill/>
          </a:ln>
        </p:spPr>
      </p:pic>
      <p:sp>
        <p:nvSpPr>
          <p:cNvPr id="8" name="Google Shape;224;p38">
            <a:extLst>
              <a:ext uri="{FF2B5EF4-FFF2-40B4-BE49-F238E27FC236}">
                <a16:creationId xmlns:a16="http://schemas.microsoft.com/office/drawing/2014/main" id="{C4E66012-2797-B519-95D7-12A4ED042826}"/>
              </a:ext>
            </a:extLst>
          </p:cNvPr>
          <p:cNvSpPr/>
          <p:nvPr/>
        </p:nvSpPr>
        <p:spPr>
          <a:xfrm>
            <a:off x="1688000" y="2244675"/>
            <a:ext cx="1654800" cy="524700"/>
          </a:xfrm>
          <a:prstGeom prst="wedgeRoundRectCallout">
            <a:avLst>
              <a:gd name="adj1" fmla="val 72527"/>
              <a:gd name="adj2" fmla="val -47156"/>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a:t>Base Class</a:t>
            </a:r>
            <a:endParaRPr/>
          </a:p>
        </p:txBody>
      </p:sp>
      <p:sp>
        <p:nvSpPr>
          <p:cNvPr id="9" name="Google Shape;225;p38">
            <a:extLst>
              <a:ext uri="{FF2B5EF4-FFF2-40B4-BE49-F238E27FC236}">
                <a16:creationId xmlns:a16="http://schemas.microsoft.com/office/drawing/2014/main" id="{31590232-3F91-C7A9-BABC-07FF0DFE1950}"/>
              </a:ext>
            </a:extLst>
          </p:cNvPr>
          <p:cNvSpPr/>
          <p:nvPr/>
        </p:nvSpPr>
        <p:spPr>
          <a:xfrm>
            <a:off x="1688000" y="3429000"/>
            <a:ext cx="1654800" cy="524700"/>
          </a:xfrm>
          <a:prstGeom prst="wedgeRoundRectCallout">
            <a:avLst>
              <a:gd name="adj1" fmla="val 76132"/>
              <a:gd name="adj2" fmla="val 5104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a:t>Derived Class</a:t>
            </a:r>
            <a:endParaRPr/>
          </a:p>
        </p:txBody>
      </p:sp>
      <p:sp>
        <p:nvSpPr>
          <p:cNvPr id="10" name="Google Shape;226;p38">
            <a:extLst>
              <a:ext uri="{FF2B5EF4-FFF2-40B4-BE49-F238E27FC236}">
                <a16:creationId xmlns:a16="http://schemas.microsoft.com/office/drawing/2014/main" id="{EFD616B7-C3A8-F83C-1C9B-8B8409DC1CF8}"/>
              </a:ext>
            </a:extLst>
          </p:cNvPr>
          <p:cNvSpPr/>
          <p:nvPr/>
        </p:nvSpPr>
        <p:spPr>
          <a:xfrm>
            <a:off x="2362200" y="2828100"/>
            <a:ext cx="1654800" cy="524700"/>
          </a:xfrm>
          <a:prstGeom prst="wedgeRoundRectCallout">
            <a:avLst>
              <a:gd name="adj1" fmla="val 90346"/>
              <a:gd name="adj2" fmla="val -2511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a:t>extends</a:t>
            </a:r>
            <a:endParaRPr/>
          </a:p>
        </p:txBody>
      </p:sp>
    </p:spTree>
    <p:extLst>
      <p:ext uri="{BB962C8B-B14F-4D97-AF65-F5344CB8AC3E}">
        <p14:creationId xmlns:p14="http://schemas.microsoft.com/office/powerpoint/2010/main" val="15127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077D0B-ED85-3A88-62E5-89F39EC0E454}"/>
              </a:ext>
            </a:extLst>
          </p:cNvPr>
          <p:cNvSpPr>
            <a:spLocks noGrp="1"/>
          </p:cNvSpPr>
          <p:nvPr>
            <p:ph type="title"/>
          </p:nvPr>
        </p:nvSpPr>
        <p:spPr/>
        <p:txBody>
          <a:bodyPr/>
          <a:lstStyle/>
          <a:p>
            <a:r>
              <a:rPr lang="en-GB"/>
              <a:t>super( )</a:t>
            </a:r>
          </a:p>
        </p:txBody>
      </p:sp>
      <p:sp>
        <p:nvSpPr>
          <p:cNvPr id="7" name="Content Placeholder 6">
            <a:extLst>
              <a:ext uri="{FF2B5EF4-FFF2-40B4-BE49-F238E27FC236}">
                <a16:creationId xmlns:a16="http://schemas.microsoft.com/office/drawing/2014/main" id="{0A28CE82-BBD6-B3A9-92FE-A6114D94F032}"/>
              </a:ext>
            </a:extLst>
          </p:cNvPr>
          <p:cNvSpPr>
            <a:spLocks noGrp="1"/>
          </p:cNvSpPr>
          <p:nvPr>
            <p:ph idx="1"/>
          </p:nvPr>
        </p:nvSpPr>
        <p:spPr>
          <a:xfrm>
            <a:off x="838200" y="1825625"/>
            <a:ext cx="11023599" cy="4351338"/>
          </a:xfrm>
        </p:spPr>
        <p:txBody>
          <a:bodyPr vert="horz" lIns="91440" tIns="45720" rIns="91440" bIns="45720" rtlCol="0" anchor="t">
            <a:normAutofit fontScale="92500" lnSpcReduction="20000"/>
          </a:bodyPr>
          <a:lstStyle/>
          <a:p>
            <a:pPr indent="-355600">
              <a:spcBef>
                <a:spcPts val="700"/>
              </a:spcBef>
              <a:buSzPts val="2000"/>
            </a:pPr>
            <a:r>
              <a:rPr lang="en-GB" sz="2800"/>
              <a:t>Python 2 super syntax is much more complicated</a:t>
            </a:r>
            <a:r>
              <a:rPr lang="en-GB"/>
              <a:t>.</a:t>
            </a:r>
            <a:endParaRPr lang="en-GB" sz="2800">
              <a:cs typeface="Helvetica"/>
            </a:endParaRPr>
          </a:p>
          <a:p>
            <a:pPr indent="-355600">
              <a:buSzPts val="2000"/>
            </a:pPr>
            <a:r>
              <a:rPr lang="en-GB" sz="2800"/>
              <a:t>A call to super can be made inside </a:t>
            </a:r>
            <a:r>
              <a:rPr lang="en-GB" sz="2800" b="1"/>
              <a:t>any</a:t>
            </a:r>
            <a:r>
              <a:rPr lang="en-GB" sz="2800"/>
              <a:t> method, not just </a:t>
            </a:r>
            <a:r>
              <a:rPr lang="en-GB" sz="2800" b="1">
                <a:solidFill>
                  <a:srgbClr val="134F5C"/>
                </a:solidFill>
                <a:highlight>
                  <a:srgbClr val="FFF2CC"/>
                </a:highlight>
                <a:latin typeface="Courier New"/>
                <a:ea typeface="Courier New"/>
                <a:cs typeface="Courier New"/>
                <a:sym typeface="Courier New"/>
              </a:rPr>
              <a:t>__</a:t>
            </a:r>
            <a:r>
              <a:rPr lang="en-GB" sz="2800" b="1" err="1">
                <a:solidFill>
                  <a:srgbClr val="134F5C"/>
                </a:solidFill>
                <a:highlight>
                  <a:srgbClr val="FFF2CC"/>
                </a:highlight>
                <a:latin typeface="Courier New"/>
                <a:ea typeface="Courier New"/>
                <a:cs typeface="Courier New"/>
                <a:sym typeface="Courier New"/>
              </a:rPr>
              <a:t>init</a:t>
            </a:r>
            <a:r>
              <a:rPr lang="en-GB" b="1">
                <a:solidFill>
                  <a:srgbClr val="134F5C"/>
                </a:solidFill>
                <a:highlight>
                  <a:srgbClr val="FFF2CC"/>
                </a:highlight>
                <a:latin typeface="Courier New"/>
                <a:ea typeface="Courier New"/>
                <a:cs typeface="Courier New"/>
                <a:sym typeface="Courier New"/>
              </a:rPr>
              <a:t>__.</a:t>
            </a:r>
            <a:endParaRPr lang="en-GB" sz="2800" b="1">
              <a:solidFill>
                <a:srgbClr val="134F5C"/>
              </a:solidFill>
              <a:highlight>
                <a:srgbClr val="FFF2CC"/>
              </a:highlight>
              <a:latin typeface="Courier New"/>
              <a:ea typeface="Courier New"/>
              <a:cs typeface="Courier New"/>
            </a:endParaRPr>
          </a:p>
          <a:p>
            <a:pPr indent="-355600">
              <a:buSzPts val="2000"/>
            </a:pPr>
            <a:r>
              <a:rPr lang="en-GB" sz="2800"/>
              <a:t>All methods can be modified via overriding and calls to super</a:t>
            </a:r>
            <a:r>
              <a:rPr lang="en-GB"/>
              <a:t>.</a:t>
            </a:r>
            <a:endParaRPr lang="en-GB" sz="2800">
              <a:cs typeface="Helvetica"/>
            </a:endParaRPr>
          </a:p>
          <a:p>
            <a:pPr indent="-355600">
              <a:buSzPts val="2000"/>
            </a:pPr>
            <a:r>
              <a:rPr lang="en-GB" sz="2800"/>
              <a:t>Calls to </a:t>
            </a:r>
            <a:r>
              <a:rPr lang="en-GB" sz="2800">
                <a:latin typeface="Consolas"/>
                <a:cs typeface="Consolas" panose="020B0609020204030204" pitchFamily="49" charset="0"/>
              </a:rPr>
              <a:t>super</a:t>
            </a:r>
            <a:r>
              <a:rPr lang="en-GB" sz="2800"/>
              <a:t> can happen at any stage of a method, not just as the first line</a:t>
            </a:r>
            <a:r>
              <a:rPr lang="en-GB"/>
              <a:t>.</a:t>
            </a:r>
            <a:endParaRPr lang="en-GB" sz="2800">
              <a:cs typeface="Helvetica"/>
            </a:endParaRPr>
          </a:p>
          <a:p>
            <a:pPr indent="-355600">
              <a:buSzPts val="2000"/>
            </a:pPr>
            <a:r>
              <a:rPr lang="en-GB" sz="2800" b="1">
                <a:solidFill>
                  <a:srgbClr val="134F5C"/>
                </a:solidFill>
                <a:highlight>
                  <a:srgbClr val="FFF2CC"/>
                </a:highlight>
                <a:latin typeface="Courier New"/>
                <a:ea typeface="Courier New"/>
                <a:cs typeface="Courier New"/>
                <a:sym typeface="Courier New"/>
              </a:rPr>
              <a:t>super()</a:t>
            </a:r>
            <a:r>
              <a:rPr lang="en-GB" sz="2800"/>
              <a:t> creates a temporary object of the super class which then lets you initialise members.</a:t>
            </a:r>
          </a:p>
        </p:txBody>
      </p:sp>
      <p:sp>
        <p:nvSpPr>
          <p:cNvPr id="5" name="Slide Number Placeholder 4">
            <a:extLst>
              <a:ext uri="{FF2B5EF4-FFF2-40B4-BE49-F238E27FC236}">
                <a16:creationId xmlns:a16="http://schemas.microsoft.com/office/drawing/2014/main" id="{61F06556-ACE5-38D0-F984-19549D434C8D}"/>
              </a:ext>
            </a:extLst>
          </p:cNvPr>
          <p:cNvSpPr>
            <a:spLocks noGrp="1"/>
          </p:cNvSpPr>
          <p:nvPr>
            <p:ph type="sldNum" sz="quarter" idx="12"/>
          </p:nvPr>
        </p:nvSpPr>
        <p:spPr/>
        <p:txBody>
          <a:bodyPr/>
          <a:lstStyle/>
          <a:p>
            <a:fld id="{1AE971F0-0CD2-4C47-8087-EBCE9716EA84}" type="slidenum">
              <a:rPr lang="en-GB" smtClean="0"/>
              <a:t>16</a:t>
            </a:fld>
            <a:endParaRPr lang="en-GB"/>
          </a:p>
        </p:txBody>
      </p:sp>
    </p:spTree>
    <p:extLst>
      <p:ext uri="{BB962C8B-B14F-4D97-AF65-F5344CB8AC3E}">
        <p14:creationId xmlns:p14="http://schemas.microsoft.com/office/powerpoint/2010/main" val="147984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FE36-8666-1772-3D4F-3DDD6672B041}"/>
              </a:ext>
            </a:extLst>
          </p:cNvPr>
          <p:cNvSpPr>
            <a:spLocks noGrp="1"/>
          </p:cNvSpPr>
          <p:nvPr>
            <p:ph type="title"/>
          </p:nvPr>
        </p:nvSpPr>
        <p:spPr/>
        <p:txBody>
          <a:bodyPr/>
          <a:lstStyle/>
          <a:p>
            <a:r>
              <a:rPr lang="en-GB"/>
              <a:t>Method Resolution Order</a:t>
            </a:r>
          </a:p>
        </p:txBody>
      </p:sp>
      <p:sp>
        <p:nvSpPr>
          <p:cNvPr id="5" name="Content Placeholder 4">
            <a:extLst>
              <a:ext uri="{FF2B5EF4-FFF2-40B4-BE49-F238E27FC236}">
                <a16:creationId xmlns:a16="http://schemas.microsoft.com/office/drawing/2014/main" id="{684A2A82-74B4-CFDB-C805-8D6096599501}"/>
              </a:ext>
            </a:extLst>
          </p:cNvPr>
          <p:cNvSpPr>
            <a:spLocks noGrp="1"/>
          </p:cNvSpPr>
          <p:nvPr>
            <p:ph sz="half" idx="1"/>
          </p:nvPr>
        </p:nvSpPr>
        <p:spPr>
          <a:xfrm>
            <a:off x="381000" y="1441577"/>
            <a:ext cx="5181600" cy="3916807"/>
          </a:xfrm>
          <a:ln>
            <a:solidFill>
              <a:schemeClr val="accent1"/>
            </a:solidFill>
          </a:ln>
        </p:spPr>
        <p:txBody>
          <a:bodyPr>
            <a:normAutofit fontScale="62500" lnSpcReduction="20000"/>
          </a:bodyPr>
          <a:lstStyle/>
          <a:p>
            <a:pPr marL="0" indent="0">
              <a:buNone/>
            </a:pPr>
            <a:r>
              <a:rPr lang="en-GB">
                <a:solidFill>
                  <a:srgbClr val="0033B3"/>
                </a:solidFill>
                <a:effectLst/>
                <a:latin typeface="Consolas" panose="020B0609020204030204" pitchFamily="49" charset="0"/>
                <a:cs typeface="Consolas" panose="020B0609020204030204" pitchFamily="49" charset="0"/>
              </a:rPr>
              <a:t>class </a:t>
            </a:r>
            <a:r>
              <a:rPr lang="en-GB">
                <a:solidFill>
                  <a:srgbClr val="000000"/>
                </a:solidFill>
                <a:effectLst/>
                <a:latin typeface="Consolas" panose="020B0609020204030204" pitchFamily="49" charset="0"/>
                <a:cs typeface="Consolas" panose="020B0609020204030204" pitchFamily="49" charset="0"/>
              </a:rPr>
              <a:t>Person</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pass</a:t>
            </a:r>
            <a:br>
              <a:rPr lang="en-GB">
                <a:solidFill>
                  <a:srgbClr val="0033B3"/>
                </a:solidFill>
                <a:effectLst/>
                <a:latin typeface="Consolas" panose="020B0609020204030204" pitchFamily="49" charset="0"/>
                <a:cs typeface="Consolas" panose="020B0609020204030204" pitchFamily="49" charset="0"/>
              </a:rPr>
            </a:br>
            <a:br>
              <a:rPr lang="en-GB">
                <a:solidFill>
                  <a:srgbClr val="0033B3"/>
                </a:solidFill>
                <a:effectLst/>
                <a:latin typeface="Consolas" panose="020B0609020204030204" pitchFamily="49" charset="0"/>
                <a:cs typeface="Consolas" panose="020B0609020204030204" pitchFamily="49" charset="0"/>
              </a:rPr>
            </a:br>
            <a:r>
              <a:rPr lang="en-GB">
                <a:solidFill>
                  <a:srgbClr val="0033B3"/>
                </a:solidFill>
                <a:effectLst/>
                <a:latin typeface="Consolas" panose="020B0609020204030204" pitchFamily="49" charset="0"/>
                <a:cs typeface="Consolas" panose="020B0609020204030204" pitchFamily="49" charset="0"/>
              </a:rPr>
              <a:t>class </a:t>
            </a:r>
            <a:r>
              <a:rPr lang="en-GB">
                <a:solidFill>
                  <a:srgbClr val="000000"/>
                </a:solidFill>
                <a:effectLst/>
                <a:latin typeface="Consolas" panose="020B0609020204030204" pitchFamily="49" charset="0"/>
                <a:cs typeface="Consolas" panose="020B0609020204030204" pitchFamily="49" charset="0"/>
              </a:rPr>
              <a:t>Student</a:t>
            </a:r>
            <a:r>
              <a:rPr lang="en-GB">
                <a:solidFill>
                  <a:srgbClr val="080808"/>
                </a:solidFill>
                <a:effectLst/>
                <a:latin typeface="Consolas" panose="020B0609020204030204" pitchFamily="49" charset="0"/>
                <a:cs typeface="Consolas" panose="020B0609020204030204" pitchFamily="49" charset="0"/>
              </a:rPr>
              <a:t>(Person):</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pass</a:t>
            </a:r>
            <a:br>
              <a:rPr lang="en-GB">
                <a:solidFill>
                  <a:srgbClr val="0033B3"/>
                </a:solidFill>
                <a:effectLst/>
                <a:latin typeface="Consolas" panose="020B0609020204030204" pitchFamily="49" charset="0"/>
                <a:cs typeface="Consolas" panose="020B0609020204030204" pitchFamily="49" charset="0"/>
              </a:rPr>
            </a:br>
            <a:br>
              <a:rPr lang="en-GB">
                <a:solidFill>
                  <a:srgbClr val="0033B3"/>
                </a:solidFill>
                <a:effectLst/>
                <a:latin typeface="Consolas" panose="020B0609020204030204" pitchFamily="49" charset="0"/>
                <a:cs typeface="Consolas" panose="020B0609020204030204" pitchFamily="49" charset="0"/>
              </a:rPr>
            </a:br>
            <a:r>
              <a:rPr lang="en-GB">
                <a:solidFill>
                  <a:srgbClr val="0033B3"/>
                </a:solidFill>
                <a:effectLst/>
                <a:latin typeface="Consolas" panose="020B0609020204030204" pitchFamily="49" charset="0"/>
                <a:cs typeface="Consolas" panose="020B0609020204030204" pitchFamily="49" charset="0"/>
              </a:rPr>
              <a:t>class </a:t>
            </a:r>
            <a:r>
              <a:rPr lang="en-GB" err="1">
                <a:solidFill>
                  <a:srgbClr val="000000"/>
                </a:solidFill>
                <a:effectLst/>
                <a:latin typeface="Consolas" panose="020B0609020204030204" pitchFamily="49" charset="0"/>
                <a:cs typeface="Consolas" panose="020B0609020204030204" pitchFamily="49" charset="0"/>
              </a:rPr>
              <a:t>ErasmusStudent</a:t>
            </a:r>
            <a:r>
              <a:rPr lang="en-GB">
                <a:solidFill>
                  <a:srgbClr val="080808"/>
                </a:solidFill>
                <a:effectLst/>
                <a:latin typeface="Consolas" panose="020B0609020204030204" pitchFamily="49" charset="0"/>
                <a:cs typeface="Consolas" panose="020B0609020204030204" pitchFamily="49" charset="0"/>
              </a:rPr>
              <a:t>(Student):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pass</a:t>
            </a:r>
            <a:br>
              <a:rPr lang="en-GB">
                <a:solidFill>
                  <a:srgbClr val="0033B3"/>
                </a:solidFill>
                <a:effectLst/>
                <a:latin typeface="Consolas" panose="020B0609020204030204" pitchFamily="49" charset="0"/>
                <a:cs typeface="Consolas" panose="020B0609020204030204" pitchFamily="49" charset="0"/>
              </a:rPr>
            </a:br>
            <a:br>
              <a:rPr lang="en-GB">
                <a:solidFill>
                  <a:srgbClr val="0033B3"/>
                </a:solidFill>
                <a:effectLst/>
                <a:latin typeface="Consolas" panose="020B0609020204030204" pitchFamily="49" charset="0"/>
                <a:cs typeface="Consolas" panose="020B0609020204030204" pitchFamily="49" charset="0"/>
              </a:rPr>
            </a:br>
            <a:r>
              <a:rPr lang="en-GB">
                <a:solidFill>
                  <a:srgbClr val="000080"/>
                </a:solidFill>
                <a:effectLst/>
                <a:latin typeface="Consolas" panose="020B0609020204030204" pitchFamily="49" charset="0"/>
                <a:cs typeface="Consolas" panose="020B0609020204030204" pitchFamily="49" charset="0"/>
              </a:rPr>
              <a:t>print</a:t>
            </a:r>
            <a:r>
              <a:rPr lang="en-GB">
                <a:solidFill>
                  <a:srgbClr val="080808"/>
                </a:solidFill>
                <a:effectLst/>
                <a:latin typeface="Consolas" panose="020B0609020204030204" pitchFamily="49" charset="0"/>
                <a:cs typeface="Consolas" panose="020B0609020204030204" pitchFamily="49" charset="0"/>
              </a:rPr>
              <a:t>(</a:t>
            </a:r>
            <a:r>
              <a:rPr lang="en-GB" err="1">
                <a:solidFill>
                  <a:srgbClr val="080808"/>
                </a:solidFill>
                <a:effectLst/>
                <a:latin typeface="Consolas" panose="020B0609020204030204" pitchFamily="49" charset="0"/>
                <a:cs typeface="Consolas" panose="020B0609020204030204" pitchFamily="49" charset="0"/>
              </a:rPr>
              <a:t>ErasmusStudent.mro</a:t>
            </a:r>
            <a:r>
              <a:rPr lang="en-GB">
                <a:solidFill>
                  <a:srgbClr val="080808"/>
                </a:solidFill>
                <a:effectLst/>
                <a:latin typeface="Consolas" panose="020B0609020204030204" pitchFamily="49" charset="0"/>
                <a:cs typeface="Consolas" panose="020B0609020204030204" pitchFamily="49" charset="0"/>
              </a:rPr>
              <a:t>())</a:t>
            </a:r>
          </a:p>
          <a:p>
            <a:pPr marL="0" indent="0">
              <a:buNone/>
            </a:pPr>
            <a:endParaRPr lang="en-GB">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3EF761CB-D6DA-2908-B32C-F80A995856EE}"/>
              </a:ext>
            </a:extLst>
          </p:cNvPr>
          <p:cNvSpPr>
            <a:spLocks noGrp="1"/>
          </p:cNvSpPr>
          <p:nvPr>
            <p:ph sz="half" idx="2"/>
          </p:nvPr>
        </p:nvSpPr>
        <p:spPr/>
        <p:txBody>
          <a:bodyPr vert="horz" lIns="91440" tIns="45720" rIns="91440" bIns="45720" rtlCol="0" anchor="t">
            <a:normAutofit fontScale="62500" lnSpcReduction="20000"/>
          </a:bodyPr>
          <a:lstStyle/>
          <a:p>
            <a:pPr>
              <a:buSzPts val="2400"/>
            </a:pPr>
            <a:r>
              <a:rPr lang="en-GB"/>
              <a:t>Every class has a </a:t>
            </a:r>
            <a:r>
              <a:rPr lang="en-GB" b="1">
                <a:solidFill>
                  <a:srgbClr val="134F5C"/>
                </a:solidFill>
                <a:highlight>
                  <a:srgbClr val="FFF2CC"/>
                </a:highlight>
                <a:latin typeface="Courier New"/>
                <a:ea typeface="Courier New"/>
                <a:cs typeface="Courier New"/>
                <a:sym typeface="Courier New"/>
              </a:rPr>
              <a:t>__</a:t>
            </a:r>
            <a:r>
              <a:rPr lang="en-GB" b="1" err="1">
                <a:solidFill>
                  <a:srgbClr val="134F5C"/>
                </a:solidFill>
                <a:highlight>
                  <a:srgbClr val="FFF2CC"/>
                </a:highlight>
                <a:latin typeface="Courier New"/>
                <a:ea typeface="Courier New"/>
                <a:cs typeface="Courier New"/>
                <a:sym typeface="Courier New"/>
              </a:rPr>
              <a:t>mro</a:t>
            </a:r>
            <a:r>
              <a:rPr lang="en-GB" b="1">
                <a:solidFill>
                  <a:srgbClr val="134F5C"/>
                </a:solidFill>
                <a:highlight>
                  <a:srgbClr val="FFF2CC"/>
                </a:highlight>
                <a:latin typeface="Courier New"/>
                <a:ea typeface="Courier New"/>
                <a:cs typeface="Courier New"/>
                <a:sym typeface="Courier New"/>
              </a:rPr>
              <a:t>__ </a:t>
            </a:r>
            <a:r>
              <a:rPr lang="en-GB"/>
              <a:t>attribute that tells you how Python resolves the hierarchy</a:t>
            </a:r>
            <a:endParaRPr lang="en-US">
              <a:cs typeface="Helvetica"/>
            </a:endParaRPr>
          </a:p>
          <a:p>
            <a:pPr>
              <a:buSzPts val="2400"/>
            </a:pPr>
            <a:r>
              <a:rPr lang="en-GB"/>
              <a:t>This refers to the hierarchy order of the path that the Python interpreter takes to find the method in the specific parent to execute.</a:t>
            </a:r>
            <a:endParaRPr lang="en-GB">
              <a:cs typeface="Helvetica"/>
            </a:endParaRPr>
          </a:p>
          <a:p>
            <a:pPr>
              <a:buSzPts val="2400"/>
            </a:pPr>
            <a:r>
              <a:rPr lang="en-GB"/>
              <a:t>The top is always </a:t>
            </a:r>
            <a:r>
              <a:rPr lang="en-GB">
                <a:latin typeface="Consolas"/>
              </a:rPr>
              <a:t>object</a:t>
            </a:r>
            <a:r>
              <a:rPr lang="en-GB"/>
              <a:t>.</a:t>
            </a:r>
            <a:endParaRPr lang="en-GB">
              <a:cs typeface="Helvetica"/>
            </a:endParaRPr>
          </a:p>
        </p:txBody>
      </p:sp>
      <p:sp>
        <p:nvSpPr>
          <p:cNvPr id="4" name="Slide Number Placeholder 3">
            <a:extLst>
              <a:ext uri="{FF2B5EF4-FFF2-40B4-BE49-F238E27FC236}">
                <a16:creationId xmlns:a16="http://schemas.microsoft.com/office/drawing/2014/main" id="{EFA1DCAB-1F67-55BB-4006-E93A46A71345}"/>
              </a:ext>
            </a:extLst>
          </p:cNvPr>
          <p:cNvSpPr>
            <a:spLocks noGrp="1"/>
          </p:cNvSpPr>
          <p:nvPr>
            <p:ph type="sldNum" sz="quarter" idx="12"/>
          </p:nvPr>
        </p:nvSpPr>
        <p:spPr/>
        <p:txBody>
          <a:bodyPr/>
          <a:lstStyle/>
          <a:p>
            <a:fld id="{1AE971F0-0CD2-4C47-8087-EBCE9716EA84}" type="slidenum">
              <a:rPr lang="en-GB" smtClean="0"/>
              <a:pPr/>
              <a:t>17</a:t>
            </a:fld>
            <a:endParaRPr lang="en-GB"/>
          </a:p>
        </p:txBody>
      </p:sp>
      <p:sp>
        <p:nvSpPr>
          <p:cNvPr id="8" name="TextBox 7">
            <a:extLst>
              <a:ext uri="{FF2B5EF4-FFF2-40B4-BE49-F238E27FC236}">
                <a16:creationId xmlns:a16="http://schemas.microsoft.com/office/drawing/2014/main" id="{7F2B25D2-0A0F-6966-5E4C-E7B91D9B05E4}"/>
              </a:ext>
            </a:extLst>
          </p:cNvPr>
          <p:cNvSpPr txBox="1"/>
          <p:nvPr/>
        </p:nvSpPr>
        <p:spPr>
          <a:xfrm>
            <a:off x="381000" y="5468112"/>
            <a:ext cx="11213592" cy="646331"/>
          </a:xfrm>
          <a:prstGeom prst="rect">
            <a:avLst/>
          </a:prstGeom>
          <a:noFill/>
          <a:ln>
            <a:solidFill>
              <a:schemeClr val="accent4"/>
            </a:solidFill>
          </a:ln>
        </p:spPr>
        <p:txBody>
          <a:bodyPr wrap="square" rtlCol="0">
            <a:spAutoFit/>
          </a:bodyPr>
          <a:lstStyle/>
          <a:p>
            <a:r>
              <a:rPr lang="en-GB">
                <a:latin typeface="Consolas" panose="020B0609020204030204" pitchFamily="49" charset="0"/>
                <a:cs typeface="Consolas" panose="020B0609020204030204" pitchFamily="49" charset="0"/>
              </a:rPr>
              <a:t>[&lt;class '__main__.</a:t>
            </a:r>
            <a:r>
              <a:rPr lang="en-GB" err="1">
                <a:latin typeface="Consolas" panose="020B0609020204030204" pitchFamily="49" charset="0"/>
                <a:cs typeface="Consolas" panose="020B0609020204030204" pitchFamily="49" charset="0"/>
              </a:rPr>
              <a:t>ErasmusStudent</a:t>
            </a:r>
            <a:r>
              <a:rPr lang="en-GB">
                <a:latin typeface="Consolas" panose="020B0609020204030204" pitchFamily="49" charset="0"/>
                <a:cs typeface="Consolas" panose="020B0609020204030204" pitchFamily="49" charset="0"/>
              </a:rPr>
              <a:t>'&gt;, &lt;class '__</a:t>
            </a:r>
            <a:r>
              <a:rPr lang="en-GB" err="1">
                <a:latin typeface="Consolas" panose="020B0609020204030204" pitchFamily="49" charset="0"/>
                <a:cs typeface="Consolas" panose="020B0609020204030204" pitchFamily="49" charset="0"/>
              </a:rPr>
              <a:t>main__.Student</a:t>
            </a:r>
            <a:r>
              <a:rPr lang="en-GB">
                <a:latin typeface="Consolas" panose="020B0609020204030204" pitchFamily="49" charset="0"/>
                <a:cs typeface="Consolas" panose="020B0609020204030204" pitchFamily="49" charset="0"/>
              </a:rPr>
              <a:t>'&gt;, &lt;class '__</a:t>
            </a:r>
            <a:r>
              <a:rPr lang="en-GB" err="1">
                <a:latin typeface="Consolas" panose="020B0609020204030204" pitchFamily="49" charset="0"/>
                <a:cs typeface="Consolas" panose="020B0609020204030204" pitchFamily="49" charset="0"/>
              </a:rPr>
              <a:t>main__.Person</a:t>
            </a:r>
            <a:r>
              <a:rPr lang="en-GB">
                <a:latin typeface="Consolas" panose="020B0609020204030204" pitchFamily="49" charset="0"/>
                <a:cs typeface="Consolas" panose="020B0609020204030204" pitchFamily="49" charset="0"/>
              </a:rPr>
              <a:t>'&gt;, &lt;class 'object'&gt;]</a:t>
            </a:r>
          </a:p>
        </p:txBody>
      </p:sp>
    </p:spTree>
    <p:extLst>
      <p:ext uri="{BB962C8B-B14F-4D97-AF65-F5344CB8AC3E}">
        <p14:creationId xmlns:p14="http://schemas.microsoft.com/office/powerpoint/2010/main" val="90022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576E-1D53-59E2-D84B-C619418A8093}"/>
              </a:ext>
            </a:extLst>
          </p:cNvPr>
          <p:cNvSpPr>
            <a:spLocks noGrp="1"/>
          </p:cNvSpPr>
          <p:nvPr>
            <p:ph type="title"/>
          </p:nvPr>
        </p:nvSpPr>
        <p:spPr/>
        <p:txBody>
          <a:bodyPr/>
          <a:lstStyle/>
          <a:p>
            <a:r>
              <a:rPr lang="en-GB"/>
              <a:t>Method Overriding</a:t>
            </a:r>
          </a:p>
        </p:txBody>
      </p:sp>
      <p:sp>
        <p:nvSpPr>
          <p:cNvPr id="3" name="Content Placeholder 2">
            <a:extLst>
              <a:ext uri="{FF2B5EF4-FFF2-40B4-BE49-F238E27FC236}">
                <a16:creationId xmlns:a16="http://schemas.microsoft.com/office/drawing/2014/main" id="{DDC0060E-1DBA-7E27-2624-3298E62A30B9}"/>
              </a:ext>
            </a:extLst>
          </p:cNvPr>
          <p:cNvSpPr>
            <a:spLocks noGrp="1"/>
          </p:cNvSpPr>
          <p:nvPr>
            <p:ph sz="half" idx="1"/>
          </p:nvPr>
        </p:nvSpPr>
        <p:spPr>
          <a:xfrm>
            <a:off x="838200" y="1825625"/>
            <a:ext cx="4191000" cy="4351338"/>
          </a:xfrm>
          <a:ln>
            <a:solidFill>
              <a:schemeClr val="accent1"/>
            </a:solidFill>
          </a:ln>
        </p:spPr>
        <p:txBody>
          <a:bodyPr>
            <a:normAutofit fontScale="47500" lnSpcReduction="20000"/>
          </a:bodyPr>
          <a:lstStyle/>
          <a:p>
            <a:pPr marL="0" indent="0">
              <a:buNone/>
            </a:pPr>
            <a:r>
              <a:rPr lang="en-GB">
                <a:solidFill>
                  <a:srgbClr val="0033B3"/>
                </a:solidFill>
                <a:effectLst/>
                <a:latin typeface="Consolas" panose="020B0609020204030204" pitchFamily="49" charset="0"/>
                <a:cs typeface="Consolas" panose="020B0609020204030204" pitchFamily="49" charset="0"/>
              </a:rPr>
              <a:t>class </a:t>
            </a:r>
            <a:r>
              <a:rPr lang="en-GB">
                <a:solidFill>
                  <a:srgbClr val="000000"/>
                </a:solidFill>
                <a:effectLst/>
                <a:latin typeface="Consolas" panose="020B0609020204030204" pitchFamily="49" charset="0"/>
                <a:cs typeface="Consolas" panose="020B0609020204030204" pitchFamily="49" charset="0"/>
              </a:rPr>
              <a:t>Parent</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B200B2"/>
                </a:solidFill>
                <a:effectLst/>
                <a:latin typeface="Consolas" panose="020B0609020204030204" pitchFamily="49" charset="0"/>
                <a:cs typeface="Consolas" panose="020B0609020204030204" pitchFamily="49" charset="0"/>
              </a:rPr>
              <a:t>__</a:t>
            </a:r>
            <a:r>
              <a:rPr lang="en-GB" err="1">
                <a:solidFill>
                  <a:srgbClr val="B200B2"/>
                </a:solidFill>
                <a:effectLst/>
                <a:latin typeface="Consolas" panose="020B0609020204030204" pitchFamily="49" charset="0"/>
                <a:cs typeface="Consolas" panose="020B0609020204030204" pitchFamily="49" charset="0"/>
              </a:rPr>
              <a:t>init</a:t>
            </a:r>
            <a:r>
              <a:rPr lang="en-GB">
                <a:solidFill>
                  <a:srgbClr val="B200B2"/>
                </a:solidFill>
                <a:effectLst/>
                <a:latin typeface="Consolas" panose="020B0609020204030204" pitchFamily="49" charset="0"/>
                <a:cs typeface="Consolas" panose="020B0609020204030204" pitchFamily="49" charset="0"/>
              </a:rPr>
              <a:t>__</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name, age):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._name</a:t>
            </a:r>
            <a:r>
              <a:rPr lang="en-GB">
                <a:solidFill>
                  <a:srgbClr val="080808"/>
                </a:solidFill>
                <a:effectLst/>
                <a:latin typeface="Consolas" panose="020B0609020204030204" pitchFamily="49" charset="0"/>
                <a:cs typeface="Consolas" panose="020B0609020204030204" pitchFamily="49" charset="0"/>
              </a:rPr>
              <a:t> = name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._age</a:t>
            </a:r>
            <a:r>
              <a:rPr lang="en-GB">
                <a:solidFill>
                  <a:srgbClr val="080808"/>
                </a:solidFill>
                <a:effectLst/>
                <a:latin typeface="Consolas" panose="020B0609020204030204" pitchFamily="49" charset="0"/>
                <a:cs typeface="Consolas" panose="020B0609020204030204" pitchFamily="49" charset="0"/>
              </a:rPr>
              <a:t> =  age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00627A"/>
                </a:solidFill>
                <a:effectLst/>
                <a:latin typeface="Consolas" panose="020B0609020204030204" pitchFamily="49" charset="0"/>
                <a:cs typeface="Consolas" panose="020B0609020204030204" pitchFamily="49" charset="0"/>
              </a:rPr>
              <a:t>birthday</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._age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033B3"/>
                </a:solidFill>
                <a:effectLst/>
                <a:latin typeface="Consolas" panose="020B0609020204030204" pitchFamily="49" charset="0"/>
                <a:cs typeface="Consolas" panose="020B0609020204030204" pitchFamily="49" charset="0"/>
              </a:rPr>
              <a:t>class </a:t>
            </a:r>
            <a:r>
              <a:rPr lang="en-GB">
                <a:solidFill>
                  <a:srgbClr val="000000"/>
                </a:solidFill>
                <a:effectLst/>
                <a:latin typeface="Consolas" panose="020B0609020204030204" pitchFamily="49" charset="0"/>
                <a:cs typeface="Consolas" panose="020B0609020204030204" pitchFamily="49" charset="0"/>
              </a:rPr>
              <a:t>Child</a:t>
            </a:r>
            <a:r>
              <a:rPr lang="en-GB">
                <a:solidFill>
                  <a:srgbClr val="080808"/>
                </a:solidFill>
                <a:effectLst/>
                <a:latin typeface="Consolas" panose="020B0609020204030204" pitchFamily="49" charset="0"/>
                <a:cs typeface="Consolas" panose="020B0609020204030204" pitchFamily="49" charset="0"/>
              </a:rPr>
              <a:t>(Parent):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00627A"/>
                </a:solidFill>
                <a:effectLst/>
                <a:latin typeface="Consolas" panose="020B0609020204030204" pitchFamily="49" charset="0"/>
                <a:cs typeface="Consolas" panose="020B0609020204030204" pitchFamily="49" charset="0"/>
              </a:rPr>
              <a:t>birthday</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._age</a:t>
            </a:r>
            <a:r>
              <a:rPr lang="en-GB">
                <a:solidFill>
                  <a:srgbClr val="080808"/>
                </a:solidFill>
                <a:effectLst/>
                <a:latin typeface="Consolas" panose="020B0609020204030204" pitchFamily="49" charset="0"/>
                <a:cs typeface="Consolas" panose="020B0609020204030204" pitchFamily="49" charset="0"/>
              </a:rPr>
              <a:t> + </a:t>
            </a:r>
            <a:r>
              <a:rPr lang="en-GB">
                <a:solidFill>
                  <a:srgbClr val="1750EB"/>
                </a:solidFill>
                <a:effectLst/>
                <a:latin typeface="Consolas" panose="020B0609020204030204" pitchFamily="49" charset="0"/>
                <a:cs typeface="Consolas" panose="020B0609020204030204" pitchFamily="49" charset="0"/>
              </a:rPr>
              <a:t>1</a:t>
            </a:r>
            <a:br>
              <a:rPr lang="en-GB">
                <a:solidFill>
                  <a:srgbClr val="1750EB"/>
                </a:solidFill>
                <a:effectLst/>
                <a:latin typeface="Consolas" panose="020B0609020204030204" pitchFamily="49" charset="0"/>
                <a:cs typeface="Consolas" panose="020B0609020204030204" pitchFamily="49" charset="0"/>
              </a:rPr>
            </a:br>
            <a:br>
              <a:rPr lang="en-GB">
                <a:solidFill>
                  <a:srgbClr val="1750EB"/>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child = Child(</a:t>
            </a:r>
            <a:r>
              <a:rPr lang="en-GB">
                <a:solidFill>
                  <a:srgbClr val="067D17"/>
                </a:solidFill>
                <a:effectLst/>
                <a:latin typeface="Consolas" panose="020B0609020204030204" pitchFamily="49" charset="0"/>
                <a:cs typeface="Consolas" panose="020B0609020204030204" pitchFamily="49" charset="0"/>
              </a:rPr>
              <a:t>"Bianca"</a:t>
            </a:r>
            <a:r>
              <a:rPr lang="en-GB">
                <a:solidFill>
                  <a:srgbClr val="080808"/>
                </a:solidFill>
                <a:effectLst/>
                <a:latin typeface="Consolas" panose="020B0609020204030204" pitchFamily="49" charset="0"/>
                <a:cs typeface="Consolas" panose="020B0609020204030204" pitchFamily="49" charset="0"/>
              </a:rPr>
              <a:t>, </a:t>
            </a:r>
            <a:r>
              <a:rPr lang="en-GB">
                <a:solidFill>
                  <a:srgbClr val="1750EB"/>
                </a:solidFill>
                <a:effectLst/>
                <a:latin typeface="Consolas" panose="020B0609020204030204" pitchFamily="49" charset="0"/>
                <a:cs typeface="Consolas" panose="020B0609020204030204" pitchFamily="49" charset="0"/>
              </a:rPr>
              <a:t>20</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00080"/>
                </a:solidFill>
                <a:effectLst/>
                <a:latin typeface="Consolas" panose="020B0609020204030204" pitchFamily="49" charset="0"/>
                <a:cs typeface="Consolas" panose="020B0609020204030204" pitchFamily="49" charset="0"/>
              </a:rPr>
              <a:t>print</a:t>
            </a:r>
            <a:r>
              <a:rPr lang="en-GB">
                <a:solidFill>
                  <a:srgbClr val="080808"/>
                </a:solidFill>
                <a:effectLst/>
                <a:latin typeface="Consolas" panose="020B0609020204030204" pitchFamily="49" charset="0"/>
                <a:cs typeface="Consolas" panose="020B0609020204030204" pitchFamily="49" charset="0"/>
              </a:rPr>
              <a:t>(</a:t>
            </a:r>
            <a:r>
              <a:rPr lang="en-GB" err="1">
                <a:solidFill>
                  <a:srgbClr val="080808"/>
                </a:solidFill>
                <a:effectLst/>
                <a:latin typeface="Consolas" panose="020B0609020204030204" pitchFamily="49" charset="0"/>
                <a:cs typeface="Consolas" panose="020B0609020204030204" pitchFamily="49" charset="0"/>
              </a:rPr>
              <a:t>child.birthday</a:t>
            </a:r>
            <a:r>
              <a:rPr lang="en-GB">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BAAC59A4-22BE-43BF-1DBC-5C3CD64279C1}"/>
              </a:ext>
            </a:extLst>
          </p:cNvPr>
          <p:cNvSpPr>
            <a:spLocks noGrp="1"/>
          </p:cNvSpPr>
          <p:nvPr>
            <p:ph sz="half" idx="2"/>
          </p:nvPr>
        </p:nvSpPr>
        <p:spPr>
          <a:xfrm>
            <a:off x="5257800" y="1825625"/>
            <a:ext cx="6096000" cy="4351338"/>
          </a:xfrm>
        </p:spPr>
        <p:txBody>
          <a:bodyPr vert="horz" lIns="91440" tIns="45720" rIns="91440" bIns="45720" rtlCol="0" anchor="t">
            <a:noAutofit/>
          </a:bodyPr>
          <a:lstStyle/>
          <a:p>
            <a:r>
              <a:rPr lang="en-GB" sz="1600"/>
              <a:t>Use the same name of the method.</a:t>
            </a:r>
          </a:p>
          <a:p>
            <a:r>
              <a:rPr lang="en-GB" sz="1600"/>
              <a:t>Very powerful aspect of inheritance.</a:t>
            </a:r>
            <a:endParaRPr lang="en-GB" sz="1600">
              <a:cs typeface="Helvetica"/>
            </a:endParaRPr>
          </a:p>
          <a:p>
            <a:r>
              <a:rPr lang="en-GB" sz="1600"/>
              <a:t>Avoid duplicating code and customize it at the same time.</a:t>
            </a:r>
          </a:p>
          <a:p>
            <a:r>
              <a:rPr lang="en-GB" sz="1600"/>
              <a:t>Other programming languages also use something called method overloading, which does not exist in Python. If you have a method with the same name in the same class Python will always use the </a:t>
            </a:r>
            <a:r>
              <a:rPr lang="en-GB" sz="1600" b="1"/>
              <a:t>last </a:t>
            </a:r>
            <a:r>
              <a:rPr lang="en-GB" sz="1600"/>
              <a:t>definition of it.</a:t>
            </a:r>
            <a:endParaRPr lang="en-GB" sz="1600">
              <a:cs typeface="Helvetica"/>
            </a:endParaRPr>
          </a:p>
          <a:p>
            <a:r>
              <a:rPr lang="en-GB" sz="1600"/>
              <a:t>One way around overloading restrictions is to use default values in argument lists.</a:t>
            </a:r>
            <a:endParaRPr lang="en-GB" sz="1600">
              <a:cs typeface="Helvetica"/>
            </a:endParaRPr>
          </a:p>
        </p:txBody>
      </p:sp>
      <p:sp>
        <p:nvSpPr>
          <p:cNvPr id="5" name="Slide Number Placeholder 4">
            <a:extLst>
              <a:ext uri="{FF2B5EF4-FFF2-40B4-BE49-F238E27FC236}">
                <a16:creationId xmlns:a16="http://schemas.microsoft.com/office/drawing/2014/main" id="{1871A9AC-A1AF-4ED0-6316-0E8D93B289E5}"/>
              </a:ext>
            </a:extLst>
          </p:cNvPr>
          <p:cNvSpPr>
            <a:spLocks noGrp="1"/>
          </p:cNvSpPr>
          <p:nvPr>
            <p:ph type="sldNum" sz="quarter" idx="12"/>
          </p:nvPr>
        </p:nvSpPr>
        <p:spPr/>
        <p:txBody>
          <a:bodyPr/>
          <a:lstStyle/>
          <a:p>
            <a:fld id="{1AE971F0-0CD2-4C47-8087-EBCE9716EA84}" type="slidenum">
              <a:rPr lang="en-GB" smtClean="0"/>
              <a:t>18</a:t>
            </a:fld>
            <a:endParaRPr lang="en-GB"/>
          </a:p>
        </p:txBody>
      </p:sp>
    </p:spTree>
    <p:extLst>
      <p:ext uri="{BB962C8B-B14F-4D97-AF65-F5344CB8AC3E}">
        <p14:creationId xmlns:p14="http://schemas.microsoft.com/office/powerpoint/2010/main" val="931774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05D7-34D2-C07E-539E-C65214B964EA}"/>
              </a:ext>
            </a:extLst>
          </p:cNvPr>
          <p:cNvSpPr>
            <a:spLocks noGrp="1"/>
          </p:cNvSpPr>
          <p:nvPr>
            <p:ph type="title"/>
          </p:nvPr>
        </p:nvSpPr>
        <p:spPr/>
        <p:txBody>
          <a:bodyPr/>
          <a:lstStyle/>
          <a:p>
            <a:r>
              <a:rPr lang="en-GB"/>
              <a:t>Python Does not Do Method Overloading</a:t>
            </a:r>
          </a:p>
        </p:txBody>
      </p:sp>
      <p:sp>
        <p:nvSpPr>
          <p:cNvPr id="3" name="Content Placeholder 2">
            <a:extLst>
              <a:ext uri="{FF2B5EF4-FFF2-40B4-BE49-F238E27FC236}">
                <a16:creationId xmlns:a16="http://schemas.microsoft.com/office/drawing/2014/main" id="{7650C8C5-2698-EEA0-2BB6-9040DCF691F7}"/>
              </a:ext>
            </a:extLst>
          </p:cNvPr>
          <p:cNvSpPr>
            <a:spLocks noGrp="1"/>
          </p:cNvSpPr>
          <p:nvPr>
            <p:ph sz="half" idx="1"/>
          </p:nvPr>
        </p:nvSpPr>
        <p:spPr>
          <a:ln>
            <a:solidFill>
              <a:schemeClr val="accent1"/>
            </a:solidFill>
          </a:ln>
        </p:spPr>
        <p:txBody>
          <a:bodyPr>
            <a:normAutofit/>
          </a:bodyPr>
          <a:lstStyle/>
          <a:p>
            <a:pPr marL="0" indent="0">
              <a:buNone/>
            </a:pPr>
            <a:r>
              <a:rPr lang="en-GB" sz="1800" dirty="0">
                <a:solidFill>
                  <a:srgbClr val="0033B3"/>
                </a:solidFill>
                <a:effectLst/>
                <a:latin typeface="Consolas" panose="020B0609020204030204" pitchFamily="49" charset="0"/>
                <a:cs typeface="Consolas" panose="020B0609020204030204" pitchFamily="49" charset="0"/>
              </a:rPr>
              <a:t>class </a:t>
            </a:r>
            <a:r>
              <a:rPr lang="en-GB" sz="1800" dirty="0">
                <a:solidFill>
                  <a:srgbClr val="000000"/>
                </a:solidFill>
                <a:effectLst/>
                <a:latin typeface="Consolas" panose="020B0609020204030204" pitchFamily="49" charset="0"/>
                <a:cs typeface="Consolas" panose="020B0609020204030204" pitchFamily="49" charset="0"/>
              </a:rPr>
              <a:t>Child</a:t>
            </a:r>
            <a:r>
              <a:rPr lang="en-GB" sz="1800" dirty="0">
                <a:solidFill>
                  <a:srgbClr val="080808"/>
                </a:solidFill>
                <a:effectLst/>
                <a:latin typeface="Consolas" panose="020B0609020204030204" pitchFamily="49" charset="0"/>
                <a:cs typeface="Consolas" panose="020B0609020204030204" pitchFamily="49" charset="0"/>
              </a:rPr>
              <a:t>(Parent):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def </a:t>
            </a:r>
            <a:r>
              <a:rPr lang="en-GB" sz="1800" dirty="0">
                <a:solidFill>
                  <a:srgbClr val="00627A"/>
                </a:solidFill>
                <a:effectLst/>
                <a:latin typeface="Consolas" panose="020B0609020204030204" pitchFamily="49" charset="0"/>
                <a:cs typeface="Consolas" panose="020B0609020204030204" pitchFamily="49" charset="0"/>
              </a:rPr>
              <a:t>birthday</a:t>
            </a:r>
            <a:r>
              <a:rPr lang="en-GB" sz="1800" dirty="0">
                <a:solidFill>
                  <a:srgbClr val="080808"/>
                </a:solidFill>
                <a:effectLst/>
                <a:latin typeface="Consolas" panose="020B0609020204030204" pitchFamily="49" charset="0"/>
                <a:cs typeface="Consolas" panose="020B0609020204030204" pitchFamily="49" charset="0"/>
              </a:rPr>
              <a:t>(</a:t>
            </a:r>
            <a:r>
              <a:rPr lang="en-GB" sz="1800" dirty="0">
                <a:solidFill>
                  <a:srgbClr val="94558D"/>
                </a:solidFill>
                <a:effectLst/>
                <a:latin typeface="Consolas" panose="020B0609020204030204" pitchFamily="49" charset="0"/>
                <a:cs typeface="Consolas" panose="020B0609020204030204" pitchFamily="49" charset="0"/>
              </a:rPr>
              <a:t>self</a:t>
            </a:r>
            <a:r>
              <a:rPr lang="en-GB" sz="1800" dirty="0">
                <a:solidFill>
                  <a:srgbClr val="080808"/>
                </a:solidFill>
                <a:effectLst/>
                <a:latin typeface="Consolas" panose="020B0609020204030204" pitchFamily="49" charset="0"/>
                <a:cs typeface="Consolas" panose="020B0609020204030204" pitchFamily="49" charset="0"/>
              </a:rPr>
              <a: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return </a:t>
            </a:r>
            <a:r>
              <a:rPr lang="en-GB" sz="1800" dirty="0" err="1">
                <a:solidFill>
                  <a:srgbClr val="94558D"/>
                </a:solidFill>
                <a:effectLst/>
                <a:latin typeface="Consolas" panose="020B0609020204030204" pitchFamily="49" charset="0"/>
                <a:cs typeface="Consolas" panose="020B0609020204030204" pitchFamily="49" charset="0"/>
              </a:rPr>
              <a:t>self</a:t>
            </a:r>
            <a:r>
              <a:rPr lang="en-GB" sz="1800" dirty="0" err="1">
                <a:solidFill>
                  <a:srgbClr val="080808"/>
                </a:solidFill>
                <a:effectLst/>
                <a:latin typeface="Consolas" panose="020B0609020204030204" pitchFamily="49" charset="0"/>
                <a:cs typeface="Consolas" panose="020B0609020204030204" pitchFamily="49" charset="0"/>
              </a:rPr>
              <a:t>._age</a:t>
            </a:r>
            <a:r>
              <a:rPr lang="en-GB" sz="1800" dirty="0">
                <a:solidFill>
                  <a:srgbClr val="080808"/>
                </a:solidFill>
                <a:effectLst/>
                <a:latin typeface="Consolas" panose="020B0609020204030204" pitchFamily="49" charset="0"/>
                <a:cs typeface="Consolas" panose="020B0609020204030204" pitchFamily="49" charset="0"/>
              </a:rPr>
              <a:t> + </a:t>
            </a:r>
            <a:r>
              <a:rPr lang="en-GB" sz="1800" dirty="0">
                <a:solidFill>
                  <a:srgbClr val="1750EB"/>
                </a:solidFill>
                <a:effectLst/>
                <a:latin typeface="Consolas" panose="020B0609020204030204" pitchFamily="49" charset="0"/>
                <a:cs typeface="Consolas" panose="020B0609020204030204" pitchFamily="49" charset="0"/>
              </a:rPr>
              <a:t>1</a:t>
            </a:r>
            <a:br>
              <a:rPr lang="en-GB" sz="1800" dirty="0">
                <a:solidFill>
                  <a:srgbClr val="1750EB"/>
                </a:solidFill>
                <a:effectLst/>
                <a:latin typeface="Consolas" panose="020B0609020204030204" pitchFamily="49" charset="0"/>
                <a:cs typeface="Consolas" panose="020B0609020204030204" pitchFamily="49" charset="0"/>
              </a:rPr>
            </a:br>
            <a:br>
              <a:rPr lang="en-GB" sz="1800" dirty="0">
                <a:solidFill>
                  <a:srgbClr val="1750EB"/>
                </a:solidFill>
                <a:effectLst/>
                <a:latin typeface="Consolas" panose="020B0609020204030204" pitchFamily="49" charset="0"/>
                <a:cs typeface="Consolas" panose="020B0609020204030204" pitchFamily="49" charset="0"/>
              </a:rPr>
            </a:br>
            <a:br>
              <a:rPr lang="en-GB" sz="1800" dirty="0">
                <a:solidFill>
                  <a:srgbClr val="1750EB"/>
                </a:solidFill>
                <a:effectLst/>
                <a:latin typeface="Consolas" panose="020B0609020204030204" pitchFamily="49" charset="0"/>
                <a:cs typeface="Consolas" panose="020B0609020204030204" pitchFamily="49" charset="0"/>
              </a:rPr>
            </a:br>
            <a:r>
              <a:rPr lang="en-GB" sz="1800" dirty="0">
                <a:solidFill>
                  <a:srgbClr val="1750EB"/>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def </a:t>
            </a:r>
            <a:r>
              <a:rPr lang="en-GB" sz="1800" dirty="0">
                <a:solidFill>
                  <a:srgbClr val="00627A"/>
                </a:solidFill>
                <a:effectLst/>
                <a:latin typeface="Consolas" panose="020B0609020204030204" pitchFamily="49" charset="0"/>
                <a:cs typeface="Consolas" panose="020B0609020204030204" pitchFamily="49" charset="0"/>
              </a:rPr>
              <a:t>birthday</a:t>
            </a:r>
            <a:r>
              <a:rPr lang="en-GB" sz="1800" dirty="0">
                <a:solidFill>
                  <a:srgbClr val="080808"/>
                </a:solidFill>
                <a:effectLst/>
                <a:latin typeface="Consolas" panose="020B0609020204030204" pitchFamily="49" charset="0"/>
                <a:cs typeface="Consolas" panose="020B0609020204030204" pitchFamily="49" charset="0"/>
              </a:rPr>
              <a:t>(</a:t>
            </a:r>
            <a:r>
              <a:rPr lang="en-GB" sz="1800" dirty="0">
                <a:solidFill>
                  <a:srgbClr val="94558D"/>
                </a:solidFill>
                <a:effectLst/>
                <a:latin typeface="Consolas" panose="020B0609020204030204" pitchFamily="49" charset="0"/>
                <a:cs typeface="Consolas" panose="020B0609020204030204" pitchFamily="49" charset="0"/>
              </a:rPr>
              <a:t>self</a:t>
            </a:r>
            <a:r>
              <a:rPr lang="en-GB" sz="1800" dirty="0">
                <a:solidFill>
                  <a:srgbClr val="080808"/>
                </a:solidFill>
                <a:effectLst/>
                <a:latin typeface="Consolas" panose="020B0609020204030204" pitchFamily="49" charset="0"/>
                <a:cs typeface="Consolas" panose="020B0609020204030204" pitchFamily="49" charset="0"/>
              </a:rPr>
              <a:t>, value):</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return </a:t>
            </a:r>
            <a:r>
              <a:rPr lang="en-GB" sz="1800" dirty="0" err="1">
                <a:solidFill>
                  <a:srgbClr val="94558D"/>
                </a:solidFill>
                <a:effectLst/>
                <a:latin typeface="Consolas" panose="020B0609020204030204" pitchFamily="49" charset="0"/>
                <a:cs typeface="Consolas" panose="020B0609020204030204" pitchFamily="49" charset="0"/>
              </a:rPr>
              <a:t>self</a:t>
            </a:r>
            <a:r>
              <a:rPr lang="en-GB" sz="1800" dirty="0" err="1">
                <a:solidFill>
                  <a:srgbClr val="080808"/>
                </a:solidFill>
                <a:effectLst/>
                <a:latin typeface="Consolas" panose="020B0609020204030204" pitchFamily="49" charset="0"/>
                <a:cs typeface="Consolas" panose="020B0609020204030204" pitchFamily="49" charset="0"/>
              </a:rPr>
              <a:t>._age</a:t>
            </a:r>
            <a:r>
              <a:rPr lang="en-GB" sz="1800" dirty="0">
                <a:solidFill>
                  <a:srgbClr val="080808"/>
                </a:solidFill>
                <a:effectLst/>
                <a:latin typeface="Consolas" panose="020B0609020204030204" pitchFamily="49" charset="0"/>
                <a:cs typeface="Consolas" panose="020B0609020204030204" pitchFamily="49" charset="0"/>
              </a:rPr>
              <a:t> + value</a:t>
            </a:r>
            <a:br>
              <a:rPr lang="en-GB" sz="1800" dirty="0">
                <a:solidFill>
                  <a:srgbClr val="080808"/>
                </a:solidFill>
                <a:effectLst/>
                <a:latin typeface="Consolas" panose="020B0609020204030204" pitchFamily="49" charset="0"/>
                <a:cs typeface="Consolas" panose="020B0609020204030204" pitchFamily="49" charset="0"/>
              </a:rPr>
            </a:b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child = Child(</a:t>
            </a:r>
            <a:r>
              <a:rPr lang="en-GB" sz="1800" dirty="0">
                <a:solidFill>
                  <a:srgbClr val="067D17"/>
                </a:solidFill>
                <a:effectLst/>
                <a:latin typeface="Consolas" panose="020B0609020204030204" pitchFamily="49" charset="0"/>
                <a:cs typeface="Consolas" panose="020B0609020204030204" pitchFamily="49" charset="0"/>
              </a:rPr>
              <a:t>“Ali"</a:t>
            </a: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1750EB"/>
                </a:solidFill>
                <a:effectLst/>
                <a:latin typeface="Consolas" panose="020B0609020204030204" pitchFamily="49" charset="0"/>
                <a:cs typeface="Consolas" panose="020B0609020204030204" pitchFamily="49" charset="0"/>
              </a:rPr>
              <a:t>20</a:t>
            </a:r>
            <a:r>
              <a:rPr lang="en-GB" sz="1800" dirty="0">
                <a:solidFill>
                  <a:srgbClr val="080808"/>
                </a:solidFill>
                <a:effectLst/>
                <a:latin typeface="Consolas" panose="020B0609020204030204" pitchFamily="49" charset="0"/>
                <a:cs typeface="Consolas" panose="020B0609020204030204" pitchFamily="49" charset="0"/>
              </a:rPr>
              <a: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00080"/>
                </a:solidFill>
                <a:effectLst/>
                <a:latin typeface="Consolas" panose="020B0609020204030204" pitchFamily="49" charset="0"/>
                <a:cs typeface="Consolas" panose="020B0609020204030204" pitchFamily="49" charset="0"/>
              </a:rPr>
              <a:t>print</a:t>
            </a:r>
            <a:r>
              <a:rPr lang="en-GB" sz="1800" dirty="0">
                <a:solidFill>
                  <a:srgbClr val="080808"/>
                </a:solidFill>
                <a:effectLst/>
                <a:latin typeface="Consolas" panose="020B0609020204030204" pitchFamily="49" charset="0"/>
                <a:cs typeface="Consolas" panose="020B0609020204030204" pitchFamily="49" charset="0"/>
              </a:rPr>
              <a:t>(</a:t>
            </a:r>
            <a:r>
              <a:rPr lang="en-GB" sz="1800" dirty="0" err="1">
                <a:solidFill>
                  <a:srgbClr val="080808"/>
                </a:solidFill>
                <a:effectLst/>
                <a:latin typeface="Consolas" panose="020B0609020204030204" pitchFamily="49" charset="0"/>
                <a:cs typeface="Consolas" panose="020B0609020204030204" pitchFamily="49" charset="0"/>
              </a:rPr>
              <a:t>child.birthday</a:t>
            </a:r>
            <a:r>
              <a:rPr lang="en-GB" sz="1800"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059F2284-0AD9-6AF7-DF98-8692C360ADE8}"/>
              </a:ext>
            </a:extLst>
          </p:cNvPr>
          <p:cNvSpPr>
            <a:spLocks noGrp="1"/>
          </p:cNvSpPr>
          <p:nvPr>
            <p:ph sz="half" idx="2"/>
          </p:nvPr>
        </p:nvSpPr>
        <p:spPr/>
        <p:txBody>
          <a:bodyPr>
            <a:normAutofit/>
          </a:bodyPr>
          <a:lstStyle/>
          <a:p>
            <a:r>
              <a:rPr lang="en-GB"/>
              <a:t>Because Python always uses the last definition of a method, this code results in an error message</a:t>
            </a:r>
          </a:p>
        </p:txBody>
      </p:sp>
      <p:sp>
        <p:nvSpPr>
          <p:cNvPr id="5" name="Slide Number Placeholder 4">
            <a:extLst>
              <a:ext uri="{FF2B5EF4-FFF2-40B4-BE49-F238E27FC236}">
                <a16:creationId xmlns:a16="http://schemas.microsoft.com/office/drawing/2014/main" id="{D3695A7A-CB10-4DB6-2CC7-A5D3617778D3}"/>
              </a:ext>
            </a:extLst>
          </p:cNvPr>
          <p:cNvSpPr>
            <a:spLocks noGrp="1"/>
          </p:cNvSpPr>
          <p:nvPr>
            <p:ph type="sldNum" sz="quarter" idx="12"/>
          </p:nvPr>
        </p:nvSpPr>
        <p:spPr/>
        <p:txBody>
          <a:bodyPr/>
          <a:lstStyle/>
          <a:p>
            <a:fld id="{1AE971F0-0CD2-4C47-8087-EBCE9716EA84}" type="slidenum">
              <a:rPr lang="en-GB" smtClean="0"/>
              <a:t>19</a:t>
            </a:fld>
            <a:endParaRPr lang="en-GB"/>
          </a:p>
        </p:txBody>
      </p:sp>
      <p:sp>
        <p:nvSpPr>
          <p:cNvPr id="6" name="TextBox 5">
            <a:extLst>
              <a:ext uri="{FF2B5EF4-FFF2-40B4-BE49-F238E27FC236}">
                <a16:creationId xmlns:a16="http://schemas.microsoft.com/office/drawing/2014/main" id="{8A52187E-DCD9-FFBE-3E0C-9FCA6ECF4846}"/>
              </a:ext>
            </a:extLst>
          </p:cNvPr>
          <p:cNvSpPr txBox="1"/>
          <p:nvPr/>
        </p:nvSpPr>
        <p:spPr>
          <a:xfrm>
            <a:off x="6223000" y="4788916"/>
            <a:ext cx="5130800" cy="1200329"/>
          </a:xfrm>
          <a:prstGeom prst="rect">
            <a:avLst/>
          </a:prstGeom>
          <a:solidFill>
            <a:srgbClr val="FAFBFC"/>
          </a:solidFill>
          <a:ln>
            <a:solidFill>
              <a:schemeClr val="accent4"/>
            </a:solidFill>
          </a:ln>
        </p:spPr>
        <p:txBody>
          <a:bodyPr wrap="square" rtlCol="0">
            <a:spAutoFit/>
          </a:bodyPr>
          <a:lstStyle/>
          <a:p>
            <a:r>
              <a:rPr lang="en-GB">
                <a:solidFill>
                  <a:schemeClr val="accent6"/>
                </a:solidFill>
                <a:latin typeface="Consolas" panose="020B0609020204030204" pitchFamily="49" charset="0"/>
                <a:cs typeface="Consolas" panose="020B0609020204030204" pitchFamily="49" charset="0"/>
              </a:rPr>
              <a:t> print(</a:t>
            </a:r>
            <a:r>
              <a:rPr lang="en-GB" err="1">
                <a:solidFill>
                  <a:schemeClr val="accent6"/>
                </a:solidFill>
                <a:latin typeface="Consolas" panose="020B0609020204030204" pitchFamily="49" charset="0"/>
                <a:cs typeface="Consolas" panose="020B0609020204030204" pitchFamily="49" charset="0"/>
              </a:rPr>
              <a:t>child.birthday</a:t>
            </a:r>
            <a:r>
              <a:rPr lang="en-GB">
                <a:solidFill>
                  <a:schemeClr val="accent6"/>
                </a:solidFill>
                <a:latin typeface="Consolas" panose="020B0609020204030204" pitchFamily="49" charset="0"/>
                <a:cs typeface="Consolas" panose="020B0609020204030204" pitchFamily="49" charset="0"/>
              </a:rPr>
              <a:t>())</a:t>
            </a:r>
          </a:p>
          <a:p>
            <a:r>
              <a:rPr lang="en-GB">
                <a:solidFill>
                  <a:schemeClr val="accent6"/>
                </a:solidFill>
                <a:latin typeface="Consolas" panose="020B0609020204030204" pitchFamily="49" charset="0"/>
                <a:cs typeface="Consolas" panose="020B0609020204030204" pitchFamily="49" charset="0"/>
              </a:rPr>
              <a:t>          ^^^^^^^^^^^^^^^^</a:t>
            </a:r>
          </a:p>
          <a:p>
            <a:r>
              <a:rPr lang="en-GB" err="1">
                <a:solidFill>
                  <a:schemeClr val="accent6"/>
                </a:solidFill>
                <a:latin typeface="Consolas" panose="020B0609020204030204" pitchFamily="49" charset="0"/>
                <a:cs typeface="Consolas" panose="020B0609020204030204" pitchFamily="49" charset="0"/>
              </a:rPr>
              <a:t>TypeError</a:t>
            </a:r>
            <a:r>
              <a:rPr lang="en-GB">
                <a:solidFill>
                  <a:schemeClr val="accent6"/>
                </a:solidFill>
                <a:latin typeface="Consolas" panose="020B0609020204030204" pitchFamily="49" charset="0"/>
                <a:cs typeface="Consolas" panose="020B0609020204030204" pitchFamily="49" charset="0"/>
              </a:rPr>
              <a:t>: </a:t>
            </a:r>
            <a:r>
              <a:rPr lang="en-GB" err="1">
                <a:solidFill>
                  <a:schemeClr val="accent6"/>
                </a:solidFill>
                <a:latin typeface="Consolas" panose="020B0609020204030204" pitchFamily="49" charset="0"/>
                <a:cs typeface="Consolas" panose="020B0609020204030204" pitchFamily="49" charset="0"/>
              </a:rPr>
              <a:t>Child.birthday</a:t>
            </a:r>
            <a:r>
              <a:rPr lang="en-GB">
                <a:solidFill>
                  <a:schemeClr val="accent6"/>
                </a:solidFill>
                <a:latin typeface="Consolas" panose="020B0609020204030204" pitchFamily="49" charset="0"/>
                <a:cs typeface="Consolas" panose="020B0609020204030204" pitchFamily="49" charset="0"/>
              </a:rPr>
              <a:t>() missing 1 required positional argument: 'value'</a:t>
            </a:r>
          </a:p>
        </p:txBody>
      </p:sp>
    </p:spTree>
    <p:extLst>
      <p:ext uri="{BB962C8B-B14F-4D97-AF65-F5344CB8AC3E}">
        <p14:creationId xmlns:p14="http://schemas.microsoft.com/office/powerpoint/2010/main" val="324825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96FA-066D-7F56-82EB-3CB47DA723A8}"/>
              </a:ext>
            </a:extLst>
          </p:cNvPr>
          <p:cNvSpPr>
            <a:spLocks noGrp="1"/>
          </p:cNvSpPr>
          <p:nvPr>
            <p:ph type="title"/>
          </p:nvPr>
        </p:nvSpPr>
        <p:spPr/>
        <p:txBody>
          <a:bodyPr/>
          <a:lstStyle/>
          <a:p>
            <a:r>
              <a:rPr lang="en-GB"/>
              <a:t>Objectives</a:t>
            </a:r>
          </a:p>
        </p:txBody>
      </p:sp>
      <p:sp>
        <p:nvSpPr>
          <p:cNvPr id="3" name="Content Placeholder 2">
            <a:extLst>
              <a:ext uri="{FF2B5EF4-FFF2-40B4-BE49-F238E27FC236}">
                <a16:creationId xmlns:a16="http://schemas.microsoft.com/office/drawing/2014/main" id="{EAC7EC33-AB7C-19C6-0CA2-EA2CCA3E70F0}"/>
              </a:ext>
            </a:extLst>
          </p:cNvPr>
          <p:cNvSpPr>
            <a:spLocks noGrp="1"/>
          </p:cNvSpPr>
          <p:nvPr>
            <p:ph idx="1"/>
          </p:nvPr>
        </p:nvSpPr>
        <p:spPr/>
        <p:txBody>
          <a:bodyPr vert="horz" lIns="91440" tIns="45720" rIns="91440" bIns="45720" rtlCol="0" anchor="t">
            <a:normAutofit fontScale="70000" lnSpcReduction="20000"/>
          </a:bodyPr>
          <a:lstStyle/>
          <a:p>
            <a:r>
              <a:rPr lang="en-GB">
                <a:solidFill>
                  <a:srgbClr val="374151"/>
                </a:solidFill>
                <a:cs typeface="Helvetica"/>
              </a:rPr>
              <a:t>Discuss the Assignment.</a:t>
            </a:r>
            <a:endParaRPr lang="en-GB">
              <a:solidFill>
                <a:srgbClr val="374151"/>
              </a:solidFill>
            </a:endParaRPr>
          </a:p>
          <a:p>
            <a:r>
              <a:rPr lang="en-GB" b="0" i="0">
                <a:solidFill>
                  <a:srgbClr val="374151"/>
                </a:solidFill>
                <a:effectLst/>
              </a:rPr>
              <a:t>Discuss the last lab</a:t>
            </a:r>
            <a:r>
              <a:rPr lang="en-GB">
                <a:solidFill>
                  <a:srgbClr val="374151"/>
                </a:solidFill>
              </a:rPr>
              <a:t> and the review exercise</a:t>
            </a:r>
            <a:r>
              <a:rPr lang="en-GB" b="0" i="0">
                <a:solidFill>
                  <a:srgbClr val="374151"/>
                </a:solidFill>
                <a:effectLst/>
              </a:rPr>
              <a:t>.</a:t>
            </a:r>
            <a:endParaRPr lang="en-GB"/>
          </a:p>
          <a:p>
            <a:pPr algn="l">
              <a:buFont typeface="Arial" panose="020B0604020202020204" pitchFamily="34" charset="0"/>
              <a:buChar char="•"/>
            </a:pPr>
            <a:r>
              <a:rPr lang="en-GB" b="0" i="0">
                <a:solidFill>
                  <a:srgbClr val="374151"/>
                </a:solidFill>
                <a:effectLst/>
              </a:rPr>
              <a:t>Understand the fundamental differences between composition and inheritance.</a:t>
            </a:r>
            <a:endParaRPr lang="en-GB" b="0" i="0">
              <a:solidFill>
                <a:srgbClr val="374151"/>
              </a:solidFill>
              <a:effectLst/>
              <a:cs typeface="Helvetica"/>
            </a:endParaRPr>
          </a:p>
          <a:p>
            <a:pPr algn="l">
              <a:buFont typeface="Arial" panose="020B0604020202020204" pitchFamily="34" charset="0"/>
              <a:buChar char="•"/>
            </a:pPr>
            <a:r>
              <a:rPr lang="en-GB" b="0" i="0">
                <a:solidFill>
                  <a:srgbClr val="374151"/>
                </a:solidFill>
                <a:effectLst/>
              </a:rPr>
              <a:t>Grasp the concepts of aggregation and composition in object-oriented relationships.</a:t>
            </a:r>
            <a:endParaRPr lang="en-GB" b="0" i="0">
              <a:solidFill>
                <a:srgbClr val="374151"/>
              </a:solidFill>
              <a:effectLst/>
              <a:cs typeface="Helvetica"/>
            </a:endParaRPr>
          </a:p>
          <a:p>
            <a:pPr algn="l">
              <a:buFont typeface="Arial" panose="020B0604020202020204" pitchFamily="34" charset="0"/>
              <a:buChar char="•"/>
            </a:pPr>
            <a:r>
              <a:rPr lang="en-GB" b="0" i="0">
                <a:solidFill>
                  <a:srgbClr val="374151"/>
                </a:solidFill>
                <a:effectLst/>
              </a:rPr>
              <a:t>Recognize the importance of managing dependencies and identify instances of problematic dependencies.</a:t>
            </a:r>
            <a:endParaRPr lang="en-GB" b="0" i="0">
              <a:solidFill>
                <a:srgbClr val="374151"/>
              </a:solidFill>
              <a:effectLst/>
              <a:cs typeface="Helvetica"/>
            </a:endParaRPr>
          </a:p>
          <a:p>
            <a:pPr algn="l">
              <a:buFont typeface="Arial" panose="020B0604020202020204" pitchFamily="34" charset="0"/>
              <a:buChar char="•"/>
            </a:pPr>
            <a:r>
              <a:rPr lang="en-GB" b="0" i="0">
                <a:solidFill>
                  <a:srgbClr val="374151"/>
                </a:solidFill>
                <a:effectLst/>
              </a:rPr>
              <a:t>Gain insights into practical techniques for managing dependencies in software design.</a:t>
            </a:r>
            <a:endParaRPr lang="en-GB" b="0" i="0">
              <a:solidFill>
                <a:srgbClr val="374151"/>
              </a:solidFill>
              <a:effectLst/>
              <a:cs typeface="Helvetica"/>
            </a:endParaRPr>
          </a:p>
        </p:txBody>
      </p:sp>
      <p:sp>
        <p:nvSpPr>
          <p:cNvPr id="4" name="Slide Number Placeholder 3">
            <a:extLst>
              <a:ext uri="{FF2B5EF4-FFF2-40B4-BE49-F238E27FC236}">
                <a16:creationId xmlns:a16="http://schemas.microsoft.com/office/drawing/2014/main" id="{199CBFFB-3E2C-3170-1D5F-E157DB7CA55F}"/>
              </a:ext>
            </a:extLst>
          </p:cNvPr>
          <p:cNvSpPr>
            <a:spLocks noGrp="1"/>
          </p:cNvSpPr>
          <p:nvPr>
            <p:ph type="sldNum" sz="quarter" idx="12"/>
          </p:nvPr>
        </p:nvSpPr>
        <p:spPr/>
        <p:txBody>
          <a:bodyPr/>
          <a:lstStyle/>
          <a:p>
            <a:fld id="{1AE971F0-0CD2-4C47-8087-EBCE9716EA84}" type="slidenum">
              <a:rPr lang="en-GB" smtClean="0"/>
              <a:pPr/>
              <a:t>2</a:t>
            </a:fld>
            <a:endParaRPr lang="en-GB"/>
          </a:p>
        </p:txBody>
      </p:sp>
    </p:spTree>
    <p:extLst>
      <p:ext uri="{BB962C8B-B14F-4D97-AF65-F5344CB8AC3E}">
        <p14:creationId xmlns:p14="http://schemas.microsoft.com/office/powerpoint/2010/main" val="50879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ABB5-D53C-2476-116B-BAFE7496113A}"/>
              </a:ext>
            </a:extLst>
          </p:cNvPr>
          <p:cNvSpPr>
            <a:spLocks noGrp="1"/>
          </p:cNvSpPr>
          <p:nvPr>
            <p:ph type="title"/>
          </p:nvPr>
        </p:nvSpPr>
        <p:spPr/>
        <p:txBody>
          <a:bodyPr/>
          <a:lstStyle/>
          <a:p>
            <a:r>
              <a:rPr lang="en-GB"/>
              <a:t>Workaround Example using Default Values</a:t>
            </a:r>
          </a:p>
        </p:txBody>
      </p:sp>
      <p:sp>
        <p:nvSpPr>
          <p:cNvPr id="3" name="Content Placeholder 2">
            <a:extLst>
              <a:ext uri="{FF2B5EF4-FFF2-40B4-BE49-F238E27FC236}">
                <a16:creationId xmlns:a16="http://schemas.microsoft.com/office/drawing/2014/main" id="{A821F0E7-6CEF-F2AF-CD94-FC6316F14C45}"/>
              </a:ext>
            </a:extLst>
          </p:cNvPr>
          <p:cNvSpPr>
            <a:spLocks noGrp="1"/>
          </p:cNvSpPr>
          <p:nvPr>
            <p:ph sz="half" idx="1"/>
          </p:nvPr>
        </p:nvSpPr>
        <p:spPr>
          <a:xfrm>
            <a:off x="838200" y="1825625"/>
            <a:ext cx="5181600" cy="2987675"/>
          </a:xfrm>
          <a:ln>
            <a:solidFill>
              <a:schemeClr val="accent1"/>
            </a:solidFill>
          </a:ln>
        </p:spPr>
        <p:txBody>
          <a:bodyPr>
            <a:normAutofit fontScale="85000" lnSpcReduction="20000"/>
          </a:bodyPr>
          <a:lstStyle/>
          <a:p>
            <a:pPr marL="0" indent="0">
              <a:buNone/>
            </a:pPr>
            <a:r>
              <a:rPr lang="en-GB" sz="1800" dirty="0">
                <a:solidFill>
                  <a:srgbClr val="0033B3"/>
                </a:solidFill>
                <a:effectLst/>
                <a:latin typeface="Consolas" panose="020B0609020204030204" pitchFamily="49" charset="0"/>
                <a:cs typeface="Consolas" panose="020B0609020204030204" pitchFamily="49" charset="0"/>
              </a:rPr>
              <a:t>class </a:t>
            </a:r>
            <a:r>
              <a:rPr lang="en-GB" sz="1800" dirty="0">
                <a:solidFill>
                  <a:srgbClr val="000000"/>
                </a:solidFill>
                <a:effectLst/>
                <a:latin typeface="Consolas" panose="020B0609020204030204" pitchFamily="49" charset="0"/>
                <a:cs typeface="Consolas" panose="020B0609020204030204" pitchFamily="49" charset="0"/>
              </a:rPr>
              <a:t>Child</a:t>
            </a:r>
            <a:r>
              <a:rPr lang="en-GB" sz="1800" dirty="0">
                <a:solidFill>
                  <a:srgbClr val="080808"/>
                </a:solidFill>
                <a:effectLst/>
                <a:latin typeface="Consolas" panose="020B0609020204030204" pitchFamily="49" charset="0"/>
                <a:cs typeface="Consolas" panose="020B0609020204030204" pitchFamily="49" charset="0"/>
              </a:rPr>
              <a:t>(Parent):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def </a:t>
            </a:r>
            <a:r>
              <a:rPr lang="en-GB" sz="1800" dirty="0">
                <a:solidFill>
                  <a:srgbClr val="00627A"/>
                </a:solidFill>
                <a:effectLst/>
                <a:latin typeface="Consolas" panose="020B0609020204030204" pitchFamily="49" charset="0"/>
                <a:cs typeface="Consolas" panose="020B0609020204030204" pitchFamily="49" charset="0"/>
              </a:rPr>
              <a:t>birthday</a:t>
            </a:r>
            <a:r>
              <a:rPr lang="en-GB" sz="1800" dirty="0">
                <a:solidFill>
                  <a:srgbClr val="080808"/>
                </a:solidFill>
                <a:effectLst/>
                <a:latin typeface="Consolas" panose="020B0609020204030204" pitchFamily="49" charset="0"/>
                <a:cs typeface="Consolas" panose="020B0609020204030204" pitchFamily="49" charset="0"/>
              </a:rPr>
              <a:t>(</a:t>
            </a:r>
            <a:r>
              <a:rPr lang="en-GB" sz="1800" dirty="0">
                <a:solidFill>
                  <a:srgbClr val="94558D"/>
                </a:solidFill>
                <a:effectLst/>
                <a:latin typeface="Consolas" panose="020B0609020204030204" pitchFamily="49" charset="0"/>
                <a:cs typeface="Consolas" panose="020B0609020204030204" pitchFamily="49" charset="0"/>
              </a:rPr>
              <a:t>self</a:t>
            </a:r>
            <a:r>
              <a:rPr lang="en-GB" sz="1800" dirty="0">
                <a:solidFill>
                  <a:srgbClr val="080808"/>
                </a:solidFill>
                <a:effectLst/>
                <a:latin typeface="Consolas" panose="020B0609020204030204" pitchFamily="49" charset="0"/>
                <a:cs typeface="Consolas" panose="020B0609020204030204" pitchFamily="49" charset="0"/>
              </a:rPr>
              <a:t>, value=</a:t>
            </a:r>
            <a:r>
              <a:rPr lang="en-GB" sz="1800" dirty="0">
                <a:solidFill>
                  <a:srgbClr val="1750EB"/>
                </a:solidFill>
                <a:effectLst/>
                <a:latin typeface="Consolas" panose="020B0609020204030204" pitchFamily="49" charset="0"/>
                <a:cs typeface="Consolas" panose="020B0609020204030204" pitchFamily="49" charset="0"/>
              </a:rPr>
              <a:t>1</a:t>
            </a:r>
            <a:r>
              <a:rPr lang="en-GB" sz="1800" dirty="0">
                <a:solidFill>
                  <a:srgbClr val="080808"/>
                </a:solidFill>
                <a:effectLst/>
                <a:latin typeface="Consolas" panose="020B0609020204030204" pitchFamily="49" charset="0"/>
                <a:cs typeface="Consolas" panose="020B0609020204030204" pitchFamily="49" charset="0"/>
              </a:rPr>
              <a: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return </a:t>
            </a:r>
            <a:r>
              <a:rPr lang="en-GB" sz="1800" dirty="0" err="1">
                <a:solidFill>
                  <a:srgbClr val="94558D"/>
                </a:solidFill>
                <a:effectLst/>
                <a:latin typeface="Consolas" panose="020B0609020204030204" pitchFamily="49" charset="0"/>
                <a:cs typeface="Consolas" panose="020B0609020204030204" pitchFamily="49" charset="0"/>
              </a:rPr>
              <a:t>self</a:t>
            </a:r>
            <a:r>
              <a:rPr lang="en-GB" sz="1800" dirty="0" err="1">
                <a:solidFill>
                  <a:srgbClr val="080808"/>
                </a:solidFill>
                <a:effectLst/>
                <a:latin typeface="Consolas" panose="020B0609020204030204" pitchFamily="49" charset="0"/>
                <a:cs typeface="Consolas" panose="020B0609020204030204" pitchFamily="49" charset="0"/>
              </a:rPr>
              <a:t>._age</a:t>
            </a:r>
            <a:r>
              <a:rPr lang="en-GB" sz="1800" dirty="0">
                <a:solidFill>
                  <a:srgbClr val="080808"/>
                </a:solidFill>
                <a:effectLst/>
                <a:latin typeface="Consolas" panose="020B0609020204030204" pitchFamily="49" charset="0"/>
                <a:cs typeface="Consolas" panose="020B0609020204030204" pitchFamily="49" charset="0"/>
              </a:rPr>
              <a:t> + value</a:t>
            </a:r>
            <a:br>
              <a:rPr lang="en-GB" sz="1800" dirty="0">
                <a:solidFill>
                  <a:srgbClr val="080808"/>
                </a:solidFill>
                <a:effectLst/>
                <a:latin typeface="Consolas" panose="020B0609020204030204" pitchFamily="49" charset="0"/>
                <a:cs typeface="Consolas" panose="020B0609020204030204" pitchFamily="49" charset="0"/>
              </a:rPr>
            </a:b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child = Child(</a:t>
            </a:r>
            <a:r>
              <a:rPr lang="en-GB" sz="1800" dirty="0">
                <a:solidFill>
                  <a:srgbClr val="067D17"/>
                </a:solidFill>
                <a:effectLst/>
                <a:latin typeface="Consolas" panose="020B0609020204030204" pitchFamily="49" charset="0"/>
                <a:cs typeface="Consolas" panose="020B0609020204030204" pitchFamily="49" charset="0"/>
              </a:rPr>
              <a:t>“Ali"</a:t>
            </a: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1750EB"/>
                </a:solidFill>
                <a:effectLst/>
                <a:latin typeface="Consolas" panose="020B0609020204030204" pitchFamily="49" charset="0"/>
                <a:cs typeface="Consolas" panose="020B0609020204030204" pitchFamily="49" charset="0"/>
              </a:rPr>
              <a:t>20</a:t>
            </a:r>
            <a:r>
              <a:rPr lang="en-GB" sz="1800" dirty="0">
                <a:solidFill>
                  <a:srgbClr val="080808"/>
                </a:solidFill>
                <a:effectLst/>
                <a:latin typeface="Consolas" panose="020B0609020204030204" pitchFamily="49" charset="0"/>
                <a:cs typeface="Consolas" panose="020B0609020204030204" pitchFamily="49" charset="0"/>
              </a:rPr>
              <a: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00080"/>
                </a:solidFill>
                <a:effectLst/>
                <a:latin typeface="Consolas" panose="020B0609020204030204" pitchFamily="49" charset="0"/>
                <a:cs typeface="Consolas" panose="020B0609020204030204" pitchFamily="49" charset="0"/>
              </a:rPr>
              <a:t>print</a:t>
            </a:r>
            <a:r>
              <a:rPr lang="en-GB" sz="1800" dirty="0">
                <a:solidFill>
                  <a:srgbClr val="080808"/>
                </a:solidFill>
                <a:effectLst/>
                <a:latin typeface="Consolas" panose="020B0609020204030204" pitchFamily="49" charset="0"/>
                <a:cs typeface="Consolas" panose="020B0609020204030204" pitchFamily="49" charset="0"/>
              </a:rPr>
              <a:t>(</a:t>
            </a:r>
            <a:r>
              <a:rPr lang="en-GB" sz="1800" dirty="0" err="1">
                <a:solidFill>
                  <a:srgbClr val="080808"/>
                </a:solidFill>
                <a:effectLst/>
                <a:latin typeface="Consolas" panose="020B0609020204030204" pitchFamily="49" charset="0"/>
                <a:cs typeface="Consolas" panose="020B0609020204030204" pitchFamily="49" charset="0"/>
              </a:rPr>
              <a:t>child.birthday</a:t>
            </a:r>
            <a:r>
              <a:rPr lang="en-GB" sz="1800"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E24BE2F3-A4BB-B9BB-9357-1C4E241C831A}"/>
              </a:ext>
            </a:extLst>
          </p:cNvPr>
          <p:cNvSpPr>
            <a:spLocks noGrp="1"/>
          </p:cNvSpPr>
          <p:nvPr>
            <p:ph sz="half" idx="2"/>
          </p:nvPr>
        </p:nvSpPr>
        <p:spPr/>
        <p:txBody>
          <a:bodyPr vert="horz" lIns="91440" tIns="45720" rIns="91440" bIns="45720" rtlCol="0" anchor="t">
            <a:normAutofit fontScale="85000" lnSpcReduction="20000"/>
          </a:bodyPr>
          <a:lstStyle/>
          <a:p>
            <a:r>
              <a:rPr lang="en-GB"/>
              <a:t>The default value "simulates" an overloading behaviour.</a:t>
            </a:r>
          </a:p>
          <a:p>
            <a:r>
              <a:rPr lang="en-GB"/>
              <a:t>Overloading has nothing to do with inheritance, although the example uses a child class. Any class can use this.</a:t>
            </a:r>
            <a:endParaRPr lang="en-GB">
              <a:cs typeface="Helvetica"/>
            </a:endParaRPr>
          </a:p>
          <a:p>
            <a:r>
              <a:rPr lang="en-GB"/>
              <a:t>We can also overload operators. We will do this later today.</a:t>
            </a:r>
            <a:endParaRPr lang="en-GB">
              <a:cs typeface="Helvetica"/>
            </a:endParaRPr>
          </a:p>
        </p:txBody>
      </p:sp>
      <p:sp>
        <p:nvSpPr>
          <p:cNvPr id="5" name="Slide Number Placeholder 4">
            <a:extLst>
              <a:ext uri="{FF2B5EF4-FFF2-40B4-BE49-F238E27FC236}">
                <a16:creationId xmlns:a16="http://schemas.microsoft.com/office/drawing/2014/main" id="{88BD9D9A-4B24-6AB0-AA35-DA0D54918EC1}"/>
              </a:ext>
            </a:extLst>
          </p:cNvPr>
          <p:cNvSpPr>
            <a:spLocks noGrp="1"/>
          </p:cNvSpPr>
          <p:nvPr>
            <p:ph type="sldNum" sz="quarter" idx="12"/>
          </p:nvPr>
        </p:nvSpPr>
        <p:spPr/>
        <p:txBody>
          <a:bodyPr/>
          <a:lstStyle/>
          <a:p>
            <a:fld id="{1AE971F0-0CD2-4C47-8087-EBCE9716EA84}" type="slidenum">
              <a:rPr lang="en-GB" smtClean="0"/>
              <a:t>20</a:t>
            </a:fld>
            <a:endParaRPr lang="en-GB"/>
          </a:p>
        </p:txBody>
      </p:sp>
    </p:spTree>
    <p:extLst>
      <p:ext uri="{BB962C8B-B14F-4D97-AF65-F5344CB8AC3E}">
        <p14:creationId xmlns:p14="http://schemas.microsoft.com/office/powerpoint/2010/main" val="1847195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079182-FB42-BC9A-DCBD-6B43E1F7C8F2}"/>
              </a:ext>
            </a:extLst>
          </p:cNvPr>
          <p:cNvSpPr>
            <a:spLocks noGrp="1"/>
          </p:cNvSpPr>
          <p:nvPr>
            <p:ph type="title"/>
          </p:nvPr>
        </p:nvSpPr>
        <p:spPr/>
        <p:txBody>
          <a:bodyPr/>
          <a:lstStyle/>
          <a:p>
            <a:r>
              <a:rPr lang="en-GB"/>
              <a:t>True or False?</a:t>
            </a:r>
          </a:p>
        </p:txBody>
      </p:sp>
      <p:sp>
        <p:nvSpPr>
          <p:cNvPr id="5" name="Slide Number Placeholder 4">
            <a:extLst>
              <a:ext uri="{FF2B5EF4-FFF2-40B4-BE49-F238E27FC236}">
                <a16:creationId xmlns:a16="http://schemas.microsoft.com/office/drawing/2014/main" id="{41DB2FBE-5EB2-8E63-C64C-D745F879E8CE}"/>
              </a:ext>
            </a:extLst>
          </p:cNvPr>
          <p:cNvSpPr>
            <a:spLocks noGrp="1"/>
          </p:cNvSpPr>
          <p:nvPr>
            <p:ph type="sldNum" sz="quarter" idx="12"/>
          </p:nvPr>
        </p:nvSpPr>
        <p:spPr/>
        <p:txBody>
          <a:bodyPr/>
          <a:lstStyle/>
          <a:p>
            <a:fld id="{1AE971F0-0CD2-4C47-8087-EBCE9716EA84}" type="slidenum">
              <a:rPr lang="en-GB" smtClean="0"/>
              <a:t>21</a:t>
            </a:fld>
            <a:endParaRPr lang="en-GB"/>
          </a:p>
        </p:txBody>
      </p:sp>
      <p:sp>
        <p:nvSpPr>
          <p:cNvPr id="7" name="Text Placeholder 6">
            <a:extLst>
              <a:ext uri="{FF2B5EF4-FFF2-40B4-BE49-F238E27FC236}">
                <a16:creationId xmlns:a16="http://schemas.microsoft.com/office/drawing/2014/main" id="{B035002F-3D98-10F4-20B3-571E73F6F2E8}"/>
              </a:ext>
            </a:extLst>
          </p:cNvPr>
          <p:cNvSpPr>
            <a:spLocks noGrp="1"/>
          </p:cNvSpPr>
          <p:nvPr>
            <p:ph type="body" sz="quarter" idx="13"/>
          </p:nvPr>
        </p:nvSpPr>
        <p:spPr/>
        <p:txBody>
          <a:bodyPr/>
          <a:lstStyle/>
          <a:p>
            <a:pPr marL="0" indent="0">
              <a:buNone/>
            </a:pPr>
            <a:r>
              <a:rPr lang="en-GB"/>
              <a:t>In Python, it is possible to specify default values for method arguments.</a:t>
            </a:r>
          </a:p>
        </p:txBody>
      </p:sp>
    </p:spTree>
    <p:extLst>
      <p:ext uri="{BB962C8B-B14F-4D97-AF65-F5344CB8AC3E}">
        <p14:creationId xmlns:p14="http://schemas.microsoft.com/office/powerpoint/2010/main" val="1475121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22</a:t>
            </a:fld>
            <a:endParaRPr lang="en-GB"/>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a:solidFill>
                  <a:schemeClr val="bg2"/>
                </a:solidFill>
              </a:rPr>
              <a:t>Composition</a:t>
            </a:r>
          </a:p>
        </p:txBody>
      </p:sp>
    </p:spTree>
    <p:extLst>
      <p:ext uri="{BB962C8B-B14F-4D97-AF65-F5344CB8AC3E}">
        <p14:creationId xmlns:p14="http://schemas.microsoft.com/office/powerpoint/2010/main" val="250816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AA2DC8-55F3-8B49-3A1F-F8BF70F3D8ED}"/>
              </a:ext>
            </a:extLst>
          </p:cNvPr>
          <p:cNvSpPr>
            <a:spLocks noGrp="1"/>
          </p:cNvSpPr>
          <p:nvPr>
            <p:ph type="title"/>
          </p:nvPr>
        </p:nvSpPr>
        <p:spPr/>
        <p:txBody>
          <a:bodyPr/>
          <a:lstStyle/>
          <a:p>
            <a:r>
              <a:rPr lang="en-GB"/>
              <a:t>Introduction to Composition</a:t>
            </a:r>
          </a:p>
        </p:txBody>
      </p:sp>
      <p:sp>
        <p:nvSpPr>
          <p:cNvPr id="4" name="Content Placeholder 3">
            <a:extLst>
              <a:ext uri="{FF2B5EF4-FFF2-40B4-BE49-F238E27FC236}">
                <a16:creationId xmlns:a16="http://schemas.microsoft.com/office/drawing/2014/main" id="{B81A8B10-E4BE-0B72-1E05-8E0D11E60852}"/>
              </a:ext>
            </a:extLst>
          </p:cNvPr>
          <p:cNvSpPr>
            <a:spLocks noGrp="1"/>
          </p:cNvSpPr>
          <p:nvPr>
            <p:ph idx="1"/>
          </p:nvPr>
        </p:nvSpPr>
        <p:spPr/>
        <p:txBody>
          <a:bodyPr>
            <a:normAutofit fontScale="92500"/>
          </a:bodyPr>
          <a:lstStyle/>
          <a:p>
            <a:r>
              <a:rPr lang="en-GB" sz="2000" b="1"/>
              <a:t>Composition</a:t>
            </a:r>
            <a:r>
              <a:rPr lang="en-GB" sz="2000"/>
              <a:t>: Composition is a design principle in object-oriented programming (OOP) where a class contains one or more objects of other classes as its attributes.</a:t>
            </a:r>
          </a:p>
          <a:p>
            <a:r>
              <a:rPr lang="en-GB" sz="2000" b="1"/>
              <a:t>Has-a Relationship</a:t>
            </a:r>
            <a:r>
              <a:rPr lang="en-GB" sz="2000"/>
              <a:t>: It emphasizes creating complex objects by assembling or composing simpler objects or components. In composition, a class is said to have a "has-a" relationship with the objects it contains.</a:t>
            </a:r>
          </a:p>
          <a:p>
            <a:r>
              <a:rPr lang="en-GB" sz="2000" b="1"/>
              <a:t>Reusable Components</a:t>
            </a:r>
            <a:r>
              <a:rPr lang="en-GB" sz="2000"/>
              <a:t>: The objects contained within a class represent reusable and modular components that can be combined in various ways to create more complex objects.</a:t>
            </a:r>
          </a:p>
          <a:p>
            <a:r>
              <a:rPr lang="en-GB" sz="2000" b="1"/>
              <a:t>Encapsulation</a:t>
            </a:r>
            <a:r>
              <a:rPr lang="en-GB" sz="2000"/>
              <a:t>: Composition promotes encapsulation, as each component retains its own behaviour and data, while the containing class coordinates their interactions.</a:t>
            </a:r>
          </a:p>
        </p:txBody>
      </p:sp>
      <p:sp>
        <p:nvSpPr>
          <p:cNvPr id="2" name="Slide Number Placeholder 1">
            <a:extLst>
              <a:ext uri="{FF2B5EF4-FFF2-40B4-BE49-F238E27FC236}">
                <a16:creationId xmlns:a16="http://schemas.microsoft.com/office/drawing/2014/main" id="{1C4FE1CF-D091-0452-5DE2-61498AB63AAB}"/>
              </a:ext>
            </a:extLst>
          </p:cNvPr>
          <p:cNvSpPr>
            <a:spLocks noGrp="1"/>
          </p:cNvSpPr>
          <p:nvPr>
            <p:ph type="sldNum" sz="quarter" idx="12"/>
          </p:nvPr>
        </p:nvSpPr>
        <p:spPr/>
        <p:txBody>
          <a:bodyPr/>
          <a:lstStyle/>
          <a:p>
            <a:fld id="{1AE971F0-0CD2-4C47-8087-EBCE9716EA84}" type="slidenum">
              <a:rPr lang="en-GB" smtClean="0"/>
              <a:t>23</a:t>
            </a:fld>
            <a:endParaRPr lang="en-GB"/>
          </a:p>
        </p:txBody>
      </p:sp>
    </p:spTree>
    <p:extLst>
      <p:ext uri="{BB962C8B-B14F-4D97-AF65-F5344CB8AC3E}">
        <p14:creationId xmlns:p14="http://schemas.microsoft.com/office/powerpoint/2010/main" val="388512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8934-3F25-7BC6-0C75-9C18A1AF3AC0}"/>
              </a:ext>
            </a:extLst>
          </p:cNvPr>
          <p:cNvSpPr>
            <a:spLocks noGrp="1"/>
          </p:cNvSpPr>
          <p:nvPr>
            <p:ph type="title"/>
          </p:nvPr>
        </p:nvSpPr>
        <p:spPr/>
        <p:txBody>
          <a:bodyPr/>
          <a:lstStyle/>
          <a:p>
            <a:r>
              <a:rPr lang="en-GB"/>
              <a:t>Composition cont’d</a:t>
            </a:r>
          </a:p>
        </p:txBody>
      </p:sp>
      <p:sp>
        <p:nvSpPr>
          <p:cNvPr id="3" name="Content Placeholder 2">
            <a:extLst>
              <a:ext uri="{FF2B5EF4-FFF2-40B4-BE49-F238E27FC236}">
                <a16:creationId xmlns:a16="http://schemas.microsoft.com/office/drawing/2014/main" id="{0A3B1A4B-0020-E942-6B49-E7CEE585EB88}"/>
              </a:ext>
            </a:extLst>
          </p:cNvPr>
          <p:cNvSpPr>
            <a:spLocks noGrp="1"/>
          </p:cNvSpPr>
          <p:nvPr>
            <p:ph idx="1"/>
          </p:nvPr>
        </p:nvSpPr>
        <p:spPr/>
        <p:txBody>
          <a:bodyPr>
            <a:normAutofit fontScale="77500" lnSpcReduction="20000"/>
          </a:bodyPr>
          <a:lstStyle/>
          <a:p>
            <a:r>
              <a:rPr lang="en-GB" b="1"/>
              <a:t>Simplified Hierarchy: </a:t>
            </a:r>
            <a:r>
              <a:rPr lang="en-GB"/>
              <a:t>Compared to deep inheritance hierarchies, composition often leads to shallower class structures, making the code more manageable and less prone to complexity.</a:t>
            </a:r>
          </a:p>
          <a:p>
            <a:r>
              <a:rPr lang="en-GB" b="1"/>
              <a:t>Flexibility and Adaptability</a:t>
            </a:r>
            <a:r>
              <a:rPr lang="en-GB"/>
              <a:t>: Composition provides flexibility and adaptability in designing systems, making it suitable for scenarios where you need to build adaptable, interchangeable, or adjustable structures.</a:t>
            </a:r>
          </a:p>
          <a:p>
            <a:r>
              <a:rPr lang="en-GB" b="1"/>
              <a:t>Modularity</a:t>
            </a:r>
            <a:r>
              <a:rPr lang="en-GB"/>
              <a:t>: Modularity is a key benefit of composition, making it easier to maintain and reuse smaller components across different parts of the codebase.</a:t>
            </a:r>
          </a:p>
        </p:txBody>
      </p:sp>
      <p:sp>
        <p:nvSpPr>
          <p:cNvPr id="4" name="Slide Number Placeholder 3">
            <a:extLst>
              <a:ext uri="{FF2B5EF4-FFF2-40B4-BE49-F238E27FC236}">
                <a16:creationId xmlns:a16="http://schemas.microsoft.com/office/drawing/2014/main" id="{547FE3B0-00D5-7FDC-84B3-ED8886F9B63A}"/>
              </a:ext>
            </a:extLst>
          </p:cNvPr>
          <p:cNvSpPr>
            <a:spLocks noGrp="1"/>
          </p:cNvSpPr>
          <p:nvPr>
            <p:ph type="sldNum" sz="quarter" idx="12"/>
          </p:nvPr>
        </p:nvSpPr>
        <p:spPr/>
        <p:txBody>
          <a:bodyPr/>
          <a:lstStyle/>
          <a:p>
            <a:fld id="{1AE971F0-0CD2-4C47-8087-EBCE9716EA84}" type="slidenum">
              <a:rPr lang="en-GB" smtClean="0"/>
              <a:pPr/>
              <a:t>24</a:t>
            </a:fld>
            <a:endParaRPr lang="en-GB"/>
          </a:p>
        </p:txBody>
      </p:sp>
    </p:spTree>
    <p:extLst>
      <p:ext uri="{BB962C8B-B14F-4D97-AF65-F5344CB8AC3E}">
        <p14:creationId xmlns:p14="http://schemas.microsoft.com/office/powerpoint/2010/main" val="341811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448A-9905-3C1F-765E-E0B1B2F94BF1}"/>
              </a:ext>
            </a:extLst>
          </p:cNvPr>
          <p:cNvSpPr>
            <a:spLocks noGrp="1"/>
          </p:cNvSpPr>
          <p:nvPr>
            <p:ph type="title"/>
          </p:nvPr>
        </p:nvSpPr>
        <p:spPr/>
        <p:txBody>
          <a:bodyPr/>
          <a:lstStyle/>
          <a:p>
            <a:r>
              <a:rPr lang="en-GB"/>
              <a:t>Composition cont’d</a:t>
            </a:r>
          </a:p>
        </p:txBody>
      </p:sp>
      <p:sp>
        <p:nvSpPr>
          <p:cNvPr id="3" name="Content Placeholder 2">
            <a:extLst>
              <a:ext uri="{FF2B5EF4-FFF2-40B4-BE49-F238E27FC236}">
                <a16:creationId xmlns:a16="http://schemas.microsoft.com/office/drawing/2014/main" id="{99A53B5A-7740-1447-6928-CB716DA3BBB1}"/>
              </a:ext>
            </a:extLst>
          </p:cNvPr>
          <p:cNvSpPr>
            <a:spLocks noGrp="1"/>
          </p:cNvSpPr>
          <p:nvPr>
            <p:ph idx="1"/>
          </p:nvPr>
        </p:nvSpPr>
        <p:spPr/>
        <p:txBody>
          <a:bodyPr>
            <a:normAutofit fontScale="77500" lnSpcReduction="20000"/>
          </a:bodyPr>
          <a:lstStyle/>
          <a:p>
            <a:r>
              <a:rPr lang="en-GB" b="1"/>
              <a:t>Avoiding Code Duplication</a:t>
            </a:r>
            <a:r>
              <a:rPr lang="en-GB"/>
              <a:t>: By reusing components in different compositions, you can avoid code duplication and adhere to the DRY (Don't Repeat Yourself) principle.</a:t>
            </a:r>
          </a:p>
          <a:p>
            <a:r>
              <a:rPr lang="en-GB" b="1"/>
              <a:t>Real-World Analogy</a:t>
            </a:r>
            <a:r>
              <a:rPr lang="en-GB"/>
              <a:t>: Composition can be likened to assembling a car from various components like wheels, an engine, and seats. Each component is a separate object, and the final car is created by combining these components.</a:t>
            </a:r>
          </a:p>
          <a:p>
            <a:r>
              <a:rPr lang="en-GB" b="1"/>
              <a:t>Dynamic Relationships</a:t>
            </a:r>
            <a:r>
              <a:rPr lang="en-GB"/>
              <a:t>: The relationships between components can be dynamic, enabling you to change or upgrade components without affecting the overall structure of the class.</a:t>
            </a:r>
          </a:p>
        </p:txBody>
      </p:sp>
      <p:sp>
        <p:nvSpPr>
          <p:cNvPr id="4" name="Slide Number Placeholder 3">
            <a:extLst>
              <a:ext uri="{FF2B5EF4-FFF2-40B4-BE49-F238E27FC236}">
                <a16:creationId xmlns:a16="http://schemas.microsoft.com/office/drawing/2014/main" id="{F4108F65-0B5D-991A-0EDA-FE71AA1361F7}"/>
              </a:ext>
            </a:extLst>
          </p:cNvPr>
          <p:cNvSpPr>
            <a:spLocks noGrp="1"/>
          </p:cNvSpPr>
          <p:nvPr>
            <p:ph type="sldNum" sz="quarter" idx="12"/>
          </p:nvPr>
        </p:nvSpPr>
        <p:spPr/>
        <p:txBody>
          <a:bodyPr/>
          <a:lstStyle/>
          <a:p>
            <a:fld id="{1AE971F0-0CD2-4C47-8087-EBCE9716EA84}" type="slidenum">
              <a:rPr lang="en-GB" smtClean="0"/>
              <a:pPr/>
              <a:t>25</a:t>
            </a:fld>
            <a:endParaRPr lang="en-GB"/>
          </a:p>
        </p:txBody>
      </p:sp>
    </p:spTree>
    <p:extLst>
      <p:ext uri="{BB962C8B-B14F-4D97-AF65-F5344CB8AC3E}">
        <p14:creationId xmlns:p14="http://schemas.microsoft.com/office/powerpoint/2010/main" val="420044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E662-E831-AAFA-AEF3-0329254C2937}"/>
              </a:ext>
            </a:extLst>
          </p:cNvPr>
          <p:cNvSpPr>
            <a:spLocks noGrp="1"/>
          </p:cNvSpPr>
          <p:nvPr>
            <p:ph type="title"/>
          </p:nvPr>
        </p:nvSpPr>
        <p:spPr/>
        <p:txBody>
          <a:bodyPr/>
          <a:lstStyle/>
          <a:p>
            <a:r>
              <a:rPr lang="en-GB"/>
              <a:t>Composition in UML</a:t>
            </a:r>
          </a:p>
        </p:txBody>
      </p:sp>
      <p:sp>
        <p:nvSpPr>
          <p:cNvPr id="6" name="Content Placeholder 5">
            <a:extLst>
              <a:ext uri="{FF2B5EF4-FFF2-40B4-BE49-F238E27FC236}">
                <a16:creationId xmlns:a16="http://schemas.microsoft.com/office/drawing/2014/main" id="{619BC609-9B8A-BCBC-73C7-EC756F4227B3}"/>
              </a:ext>
            </a:extLst>
          </p:cNvPr>
          <p:cNvSpPr>
            <a:spLocks noGrp="1"/>
          </p:cNvSpPr>
          <p:nvPr>
            <p:ph sz="half" idx="2"/>
          </p:nvPr>
        </p:nvSpPr>
        <p:spPr/>
        <p:txBody>
          <a:bodyPr vert="horz" lIns="91440" tIns="45720" rIns="91440" bIns="45720" rtlCol="0" anchor="t">
            <a:normAutofit fontScale="70000" lnSpcReduction="20000"/>
          </a:bodyPr>
          <a:lstStyle/>
          <a:p>
            <a:pPr>
              <a:buSzPts val="2400"/>
            </a:pPr>
            <a:r>
              <a:rPr lang="en-GB" sz="2400"/>
              <a:t>Creates a </a:t>
            </a:r>
            <a:r>
              <a:rPr lang="en-GB" sz="2400" b="1"/>
              <a:t>part-of </a:t>
            </a:r>
            <a:r>
              <a:rPr lang="en-GB" sz="2400"/>
              <a:t>relationship.</a:t>
            </a:r>
            <a:endParaRPr lang="en-US">
              <a:cs typeface="Helvetica"/>
            </a:endParaRPr>
          </a:p>
          <a:p>
            <a:pPr>
              <a:buSzPts val="2400"/>
            </a:pPr>
            <a:r>
              <a:rPr lang="en-GB" sz="2400"/>
              <a:t>For the creation of very complex objects.</a:t>
            </a:r>
            <a:endParaRPr lang="en-GB" sz="2400">
              <a:cs typeface="Helvetica"/>
            </a:endParaRPr>
          </a:p>
          <a:p>
            <a:pPr marL="647700" lvl="1" indent="-342900">
              <a:spcBef>
                <a:spcPts val="0"/>
              </a:spcBef>
              <a:buSzPts val="2400"/>
            </a:pPr>
            <a:r>
              <a:rPr lang="en-GB" sz="2400"/>
              <a:t>It combines objects of other types.</a:t>
            </a:r>
            <a:endParaRPr lang="en-GB" sz="2400">
              <a:cs typeface="Helvetica"/>
            </a:endParaRPr>
          </a:p>
          <a:p>
            <a:pPr>
              <a:spcBef>
                <a:spcPts val="0"/>
              </a:spcBef>
              <a:buSzPts val="2400"/>
            </a:pPr>
            <a:r>
              <a:rPr lang="en-GB" sz="2400"/>
              <a:t>Composition enables the re-use of code without having to inherit.</a:t>
            </a:r>
            <a:endParaRPr lang="en-GB" sz="2400">
              <a:cs typeface="Helvetica"/>
            </a:endParaRPr>
          </a:p>
          <a:p>
            <a:pPr marL="469900" indent="-342900">
              <a:buSzPts val="1600"/>
            </a:pPr>
            <a:r>
              <a:rPr lang="en-GB" sz="2400"/>
              <a:t>The number indicates that the composite class contains 4 objects of the type component.</a:t>
            </a:r>
            <a:endParaRPr lang="en-GB" sz="2400">
              <a:cs typeface="Helvetica"/>
            </a:endParaRPr>
          </a:p>
          <a:p>
            <a:pPr marL="469900" indent="-342900">
              <a:buSzPts val="1600"/>
            </a:pPr>
            <a:r>
              <a:rPr lang="en-GB" sz="2400"/>
              <a:t>* indicates a variable number of components.</a:t>
            </a:r>
            <a:endParaRPr lang="en-GB" sz="2400">
              <a:cs typeface="Helvetica"/>
            </a:endParaRPr>
          </a:p>
          <a:p>
            <a:pPr marL="469900" indent="-342900">
              <a:buSzPts val="1600"/>
            </a:pPr>
            <a:r>
              <a:rPr lang="en-GB" sz="2400"/>
              <a:t>1...4 indicates a range of components from min to max, also 1…* possible.</a:t>
            </a:r>
            <a:endParaRPr lang="en-GB" sz="2400">
              <a:cs typeface="Helvetica"/>
            </a:endParaRPr>
          </a:p>
        </p:txBody>
      </p:sp>
      <p:sp>
        <p:nvSpPr>
          <p:cNvPr id="4" name="Slide Number Placeholder 3">
            <a:extLst>
              <a:ext uri="{FF2B5EF4-FFF2-40B4-BE49-F238E27FC236}">
                <a16:creationId xmlns:a16="http://schemas.microsoft.com/office/drawing/2014/main" id="{B91EABB6-9E23-C6C2-54A9-8F7071EECD24}"/>
              </a:ext>
            </a:extLst>
          </p:cNvPr>
          <p:cNvSpPr>
            <a:spLocks noGrp="1"/>
          </p:cNvSpPr>
          <p:nvPr>
            <p:ph type="sldNum" sz="quarter" idx="12"/>
          </p:nvPr>
        </p:nvSpPr>
        <p:spPr/>
        <p:txBody>
          <a:bodyPr/>
          <a:lstStyle/>
          <a:p>
            <a:fld id="{1AE971F0-0CD2-4C47-8087-EBCE9716EA84}" type="slidenum">
              <a:rPr lang="en-GB" smtClean="0"/>
              <a:pPr/>
              <a:t>26</a:t>
            </a:fld>
            <a:endParaRPr lang="en-GB"/>
          </a:p>
        </p:txBody>
      </p:sp>
      <p:pic>
        <p:nvPicPr>
          <p:cNvPr id="7" name="Google Shape;336;p50" descr="A UML class diagram showing a composition. Two rectangular boxes, both have a word in bold face written. The top box reads House. The bottom one reads room. The boxes are connected with an open arrow that points at the Room class at the bottom. The other end of the arrow has a filled out diamond shape and connects to the House class at the top. The House also has the number 4 written in the bottom right corner. This indicates that the House class, which is the so called composite class, has 4 objects of the component class, aka the Room class.">
            <a:extLst>
              <a:ext uri="{FF2B5EF4-FFF2-40B4-BE49-F238E27FC236}">
                <a16:creationId xmlns:a16="http://schemas.microsoft.com/office/drawing/2014/main" id="{9E0953F6-08E9-6553-B34A-743625B09AB1}"/>
              </a:ext>
            </a:extLst>
          </p:cNvPr>
          <p:cNvPicPr preferRelativeResize="0"/>
          <p:nvPr/>
        </p:nvPicPr>
        <p:blipFill>
          <a:blip r:embed="rId2">
            <a:alphaModFix/>
          </a:blip>
          <a:stretch>
            <a:fillRect/>
          </a:stretch>
        </p:blipFill>
        <p:spPr>
          <a:xfrm>
            <a:off x="2706325" y="1825625"/>
            <a:ext cx="2724150" cy="3352800"/>
          </a:xfrm>
          <a:prstGeom prst="rect">
            <a:avLst/>
          </a:prstGeom>
          <a:noFill/>
          <a:ln>
            <a:noFill/>
          </a:ln>
        </p:spPr>
      </p:pic>
      <p:sp>
        <p:nvSpPr>
          <p:cNvPr id="8" name="Google Shape;337;p50">
            <a:extLst>
              <a:ext uri="{FF2B5EF4-FFF2-40B4-BE49-F238E27FC236}">
                <a16:creationId xmlns:a16="http://schemas.microsoft.com/office/drawing/2014/main" id="{A05B18AD-0C8F-4C3E-48B3-D0C02820CF8C}"/>
              </a:ext>
            </a:extLst>
          </p:cNvPr>
          <p:cNvSpPr/>
          <p:nvPr/>
        </p:nvSpPr>
        <p:spPr>
          <a:xfrm>
            <a:off x="838200" y="2360275"/>
            <a:ext cx="1654800" cy="524700"/>
          </a:xfrm>
          <a:prstGeom prst="wedgeRoundRectCallout">
            <a:avLst>
              <a:gd name="adj1" fmla="val 72527"/>
              <a:gd name="adj2" fmla="val -47156"/>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a:t>Composite</a:t>
            </a:r>
            <a:endParaRPr/>
          </a:p>
        </p:txBody>
      </p:sp>
      <p:sp>
        <p:nvSpPr>
          <p:cNvPr id="9" name="Google Shape;338;p50">
            <a:extLst>
              <a:ext uri="{FF2B5EF4-FFF2-40B4-BE49-F238E27FC236}">
                <a16:creationId xmlns:a16="http://schemas.microsoft.com/office/drawing/2014/main" id="{AED45D17-D128-5B3E-55DC-FFB661200E27}"/>
              </a:ext>
            </a:extLst>
          </p:cNvPr>
          <p:cNvSpPr/>
          <p:nvPr/>
        </p:nvSpPr>
        <p:spPr>
          <a:xfrm>
            <a:off x="838200" y="4501325"/>
            <a:ext cx="1654800" cy="524700"/>
          </a:xfrm>
          <a:prstGeom prst="wedgeRoundRectCallout">
            <a:avLst>
              <a:gd name="adj1" fmla="val 72527"/>
              <a:gd name="adj2" fmla="val -47156"/>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a:t>Component</a:t>
            </a:r>
            <a:endParaRPr/>
          </a:p>
        </p:txBody>
      </p:sp>
      <p:sp>
        <p:nvSpPr>
          <p:cNvPr id="10" name="TextBox 9">
            <a:extLst>
              <a:ext uri="{FF2B5EF4-FFF2-40B4-BE49-F238E27FC236}">
                <a16:creationId xmlns:a16="http://schemas.microsoft.com/office/drawing/2014/main" id="{7A82B756-3BFB-81B8-9A53-A844097E74E6}"/>
              </a:ext>
            </a:extLst>
          </p:cNvPr>
          <p:cNvSpPr txBox="1"/>
          <p:nvPr/>
        </p:nvSpPr>
        <p:spPr>
          <a:xfrm>
            <a:off x="11353800" y="5473700"/>
            <a:ext cx="698500" cy="369332"/>
          </a:xfrm>
          <a:prstGeom prst="rect">
            <a:avLst/>
          </a:prstGeom>
          <a:noFill/>
        </p:spPr>
        <p:txBody>
          <a:bodyPr wrap="square" rtlCol="0">
            <a:spAutoFit/>
          </a:bodyPr>
          <a:lstStyle/>
          <a:p>
            <a:r>
              <a:rPr lang="en-GB"/>
              <a:t>[3]</a:t>
            </a:r>
          </a:p>
        </p:txBody>
      </p:sp>
    </p:spTree>
    <p:extLst>
      <p:ext uri="{BB962C8B-B14F-4D97-AF65-F5344CB8AC3E}">
        <p14:creationId xmlns:p14="http://schemas.microsoft.com/office/powerpoint/2010/main" val="339649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3321-852C-51F8-EDED-0CAF2CFFA6FA}"/>
              </a:ext>
            </a:extLst>
          </p:cNvPr>
          <p:cNvSpPr>
            <a:spLocks noGrp="1"/>
          </p:cNvSpPr>
          <p:nvPr>
            <p:ph type="title"/>
          </p:nvPr>
        </p:nvSpPr>
        <p:spPr/>
        <p:txBody>
          <a:bodyPr/>
          <a:lstStyle/>
          <a:p>
            <a:r>
              <a:rPr lang="en-GB"/>
              <a:t>Comparing Composition and Inheritance</a:t>
            </a:r>
          </a:p>
        </p:txBody>
      </p:sp>
      <p:sp>
        <p:nvSpPr>
          <p:cNvPr id="3" name="Content Placeholder 2">
            <a:extLst>
              <a:ext uri="{FF2B5EF4-FFF2-40B4-BE49-F238E27FC236}">
                <a16:creationId xmlns:a16="http://schemas.microsoft.com/office/drawing/2014/main" id="{5AF89E56-A103-697C-2983-30C25ED92097}"/>
              </a:ext>
            </a:extLst>
          </p:cNvPr>
          <p:cNvSpPr>
            <a:spLocks noGrp="1"/>
          </p:cNvSpPr>
          <p:nvPr>
            <p:ph idx="1"/>
          </p:nvPr>
        </p:nvSpPr>
        <p:spPr/>
        <p:txBody>
          <a:bodyPr>
            <a:normAutofit fontScale="92500" lnSpcReduction="20000"/>
          </a:bodyPr>
          <a:lstStyle/>
          <a:p>
            <a:r>
              <a:rPr lang="en-GB"/>
              <a:t>Composition is a design principle where a class contains objects of other classes as part of its attributes. It emphasizes building complex objects by combining simpler objects or components. This approach favours a "has-a" relationship.</a:t>
            </a:r>
          </a:p>
          <a:p>
            <a:r>
              <a:rPr lang="en-GB"/>
              <a:t>Inheritance, on the other hand, is a mechanism where a class derives properties and behaviours from a base class (superclass). It focuses on an "is-a" relationship, where a derived class is a specialized version of the base class.</a:t>
            </a:r>
          </a:p>
        </p:txBody>
      </p:sp>
      <p:sp>
        <p:nvSpPr>
          <p:cNvPr id="4" name="Slide Number Placeholder 3">
            <a:extLst>
              <a:ext uri="{FF2B5EF4-FFF2-40B4-BE49-F238E27FC236}">
                <a16:creationId xmlns:a16="http://schemas.microsoft.com/office/drawing/2014/main" id="{BA843205-B03A-BEC2-B2DB-53C4567CB1F9}"/>
              </a:ext>
            </a:extLst>
          </p:cNvPr>
          <p:cNvSpPr>
            <a:spLocks noGrp="1"/>
          </p:cNvSpPr>
          <p:nvPr>
            <p:ph type="sldNum" sz="quarter" idx="12"/>
          </p:nvPr>
        </p:nvSpPr>
        <p:spPr/>
        <p:txBody>
          <a:bodyPr/>
          <a:lstStyle/>
          <a:p>
            <a:fld id="{1AE971F0-0CD2-4C47-8087-EBCE9716EA84}" type="slidenum">
              <a:rPr lang="en-GB" smtClean="0"/>
              <a:pPr/>
              <a:t>27</a:t>
            </a:fld>
            <a:endParaRPr lang="en-GB"/>
          </a:p>
        </p:txBody>
      </p:sp>
    </p:spTree>
    <p:extLst>
      <p:ext uri="{BB962C8B-B14F-4D97-AF65-F5344CB8AC3E}">
        <p14:creationId xmlns:p14="http://schemas.microsoft.com/office/powerpoint/2010/main" val="2135000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0462-E6EE-146E-4BDE-DACAAB08FEF6}"/>
              </a:ext>
            </a:extLst>
          </p:cNvPr>
          <p:cNvSpPr>
            <a:spLocks noGrp="1"/>
          </p:cNvSpPr>
          <p:nvPr>
            <p:ph type="title"/>
          </p:nvPr>
        </p:nvSpPr>
        <p:spPr/>
        <p:txBody>
          <a:bodyPr/>
          <a:lstStyle/>
          <a:p>
            <a:r>
              <a:rPr lang="en-GB"/>
              <a:t>Composition</a:t>
            </a:r>
          </a:p>
        </p:txBody>
      </p:sp>
      <p:sp>
        <p:nvSpPr>
          <p:cNvPr id="3" name="Content Placeholder 2">
            <a:extLst>
              <a:ext uri="{FF2B5EF4-FFF2-40B4-BE49-F238E27FC236}">
                <a16:creationId xmlns:a16="http://schemas.microsoft.com/office/drawing/2014/main" id="{FA1981DA-6B1A-5053-E0DF-BF9651599B3A}"/>
              </a:ext>
            </a:extLst>
          </p:cNvPr>
          <p:cNvSpPr>
            <a:spLocks noGrp="1"/>
          </p:cNvSpPr>
          <p:nvPr>
            <p:ph idx="1"/>
          </p:nvPr>
        </p:nvSpPr>
        <p:spPr/>
        <p:txBody>
          <a:bodyPr>
            <a:normAutofit fontScale="62500" lnSpcReduction="20000"/>
          </a:bodyPr>
          <a:lstStyle/>
          <a:p>
            <a:pPr indent="-368300">
              <a:buSzPts val="2200"/>
            </a:pPr>
            <a:r>
              <a:rPr lang="en-GB" sz="2800"/>
              <a:t>Is considered the simpler principle (compared to inheritance).</a:t>
            </a:r>
          </a:p>
          <a:p>
            <a:pPr indent="-368300">
              <a:buSzPts val="2200"/>
            </a:pPr>
            <a:r>
              <a:rPr lang="en-GB" sz="2800"/>
              <a:t>We collect several objects together to create a new object.</a:t>
            </a:r>
          </a:p>
          <a:p>
            <a:pPr indent="-368300">
              <a:buSzPts val="2200"/>
            </a:pPr>
            <a:r>
              <a:rPr lang="en-GB" sz="2800"/>
              <a:t>We want to use some aspect of another class without ‘promising’ all the other class’s features.</a:t>
            </a:r>
          </a:p>
          <a:p>
            <a:pPr indent="-368300">
              <a:buSzPts val="2200"/>
            </a:pPr>
            <a:r>
              <a:rPr lang="en-GB" sz="2800"/>
              <a:t>Like inheritance the aim is to re-use code, just a different way of designing your program.</a:t>
            </a:r>
          </a:p>
          <a:p>
            <a:pPr indent="-368300">
              <a:buSzPts val="2200"/>
            </a:pPr>
            <a:r>
              <a:rPr lang="en-GB" sz="2800"/>
              <a:t>Example: a car is composed of an engine, transmission, etc.</a:t>
            </a:r>
          </a:p>
          <a:p>
            <a:pPr indent="-368300">
              <a:buSzPts val="2200"/>
            </a:pPr>
            <a:r>
              <a:rPr lang="en-GB" sz="2800"/>
              <a:t>Composition provides different levels of abstractions.</a:t>
            </a:r>
          </a:p>
          <a:p>
            <a:pPr indent="-368300">
              <a:buSzPts val="2200"/>
            </a:pPr>
            <a:r>
              <a:rPr lang="en-GB" sz="2800"/>
              <a:t>Games, such as Chess, are a popular example of composition in computer systems.</a:t>
            </a:r>
          </a:p>
          <a:p>
            <a:pPr indent="-368300">
              <a:buSzPts val="2200"/>
            </a:pPr>
            <a:r>
              <a:rPr lang="en-GB" sz="2800"/>
              <a:t>We delegate some responsibility from one class to another.</a:t>
            </a:r>
          </a:p>
        </p:txBody>
      </p:sp>
      <p:sp>
        <p:nvSpPr>
          <p:cNvPr id="4" name="Slide Number Placeholder 3">
            <a:extLst>
              <a:ext uri="{FF2B5EF4-FFF2-40B4-BE49-F238E27FC236}">
                <a16:creationId xmlns:a16="http://schemas.microsoft.com/office/drawing/2014/main" id="{81F2909F-7794-A988-FCE1-83BB4D5B38AF}"/>
              </a:ext>
            </a:extLst>
          </p:cNvPr>
          <p:cNvSpPr>
            <a:spLocks noGrp="1"/>
          </p:cNvSpPr>
          <p:nvPr>
            <p:ph type="sldNum" sz="quarter" idx="12"/>
          </p:nvPr>
        </p:nvSpPr>
        <p:spPr/>
        <p:txBody>
          <a:bodyPr/>
          <a:lstStyle/>
          <a:p>
            <a:fld id="{1AE971F0-0CD2-4C47-8087-EBCE9716EA84}" type="slidenum">
              <a:rPr lang="en-GB" smtClean="0"/>
              <a:pPr/>
              <a:t>28</a:t>
            </a:fld>
            <a:endParaRPr lang="en-GB"/>
          </a:p>
        </p:txBody>
      </p:sp>
    </p:spTree>
    <p:extLst>
      <p:ext uri="{BB962C8B-B14F-4D97-AF65-F5344CB8AC3E}">
        <p14:creationId xmlns:p14="http://schemas.microsoft.com/office/powerpoint/2010/main" val="971886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D39B-09B5-A962-F980-74EA77DA2556}"/>
              </a:ext>
            </a:extLst>
          </p:cNvPr>
          <p:cNvSpPr>
            <a:spLocks noGrp="1"/>
          </p:cNvSpPr>
          <p:nvPr>
            <p:ph type="title"/>
          </p:nvPr>
        </p:nvSpPr>
        <p:spPr/>
        <p:txBody>
          <a:bodyPr/>
          <a:lstStyle/>
          <a:p>
            <a:r>
              <a:rPr lang="en-GB"/>
              <a:t>Why use Composition?</a:t>
            </a:r>
          </a:p>
        </p:txBody>
      </p:sp>
      <p:sp>
        <p:nvSpPr>
          <p:cNvPr id="3" name="Content Placeholder 2">
            <a:extLst>
              <a:ext uri="{FF2B5EF4-FFF2-40B4-BE49-F238E27FC236}">
                <a16:creationId xmlns:a16="http://schemas.microsoft.com/office/drawing/2014/main" id="{63C8BCED-AA0C-83EF-9FA9-BFD90B2DDDC4}"/>
              </a:ext>
            </a:extLst>
          </p:cNvPr>
          <p:cNvSpPr>
            <a:spLocks noGrp="1"/>
          </p:cNvSpPr>
          <p:nvPr>
            <p:ph idx="1"/>
          </p:nvPr>
        </p:nvSpPr>
        <p:spPr/>
        <p:txBody>
          <a:bodyPr>
            <a:normAutofit fontScale="77500" lnSpcReduction="20000"/>
          </a:bodyPr>
          <a:lstStyle/>
          <a:p>
            <a:r>
              <a:rPr lang="en-GB" b="1"/>
              <a:t>Flexibility and Adaptability</a:t>
            </a:r>
            <a:r>
              <a:rPr lang="en-GB"/>
              <a:t>: Composition allows for more flexible class relationships. It's beneficial when you need to create complex, interchangeable, or adjustable structures.</a:t>
            </a:r>
          </a:p>
          <a:p>
            <a:r>
              <a:rPr lang="en-GB" b="1"/>
              <a:t>Avoiding Deep Class Hierarchies</a:t>
            </a:r>
            <a:r>
              <a:rPr lang="en-GB"/>
              <a:t>: Overreliance on inheritance can lead to deep class hierarchies, making the system more challenging to maintain and extend. Composition often results in a more straightforward, flatter hierarchy.</a:t>
            </a:r>
          </a:p>
          <a:p>
            <a:r>
              <a:rPr lang="en-GB" b="1"/>
              <a:t>Modularity and Code Reuse</a:t>
            </a:r>
            <a:r>
              <a:rPr lang="en-GB"/>
              <a:t>: Composition encourages modular code by promoting smaller, reusable components. This can lead to increased code reuse, simplifying maintenance and promoting best practices.</a:t>
            </a:r>
          </a:p>
        </p:txBody>
      </p:sp>
      <p:sp>
        <p:nvSpPr>
          <p:cNvPr id="4" name="Slide Number Placeholder 3">
            <a:extLst>
              <a:ext uri="{FF2B5EF4-FFF2-40B4-BE49-F238E27FC236}">
                <a16:creationId xmlns:a16="http://schemas.microsoft.com/office/drawing/2014/main" id="{35AEA174-6734-F930-79ED-822C188F809B}"/>
              </a:ext>
            </a:extLst>
          </p:cNvPr>
          <p:cNvSpPr>
            <a:spLocks noGrp="1"/>
          </p:cNvSpPr>
          <p:nvPr>
            <p:ph type="sldNum" sz="quarter" idx="12"/>
          </p:nvPr>
        </p:nvSpPr>
        <p:spPr/>
        <p:txBody>
          <a:bodyPr/>
          <a:lstStyle/>
          <a:p>
            <a:fld id="{1AE971F0-0CD2-4C47-8087-EBCE9716EA84}" type="slidenum">
              <a:rPr lang="en-GB" smtClean="0"/>
              <a:pPr/>
              <a:t>29</a:t>
            </a:fld>
            <a:endParaRPr lang="en-GB"/>
          </a:p>
        </p:txBody>
      </p:sp>
    </p:spTree>
    <p:extLst>
      <p:ext uri="{BB962C8B-B14F-4D97-AF65-F5344CB8AC3E}">
        <p14:creationId xmlns:p14="http://schemas.microsoft.com/office/powerpoint/2010/main" val="379562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6B09-0B53-0AA0-820B-3982D62216CE}"/>
              </a:ext>
            </a:extLst>
          </p:cNvPr>
          <p:cNvSpPr>
            <a:spLocks noGrp="1"/>
          </p:cNvSpPr>
          <p:nvPr>
            <p:ph type="title"/>
          </p:nvPr>
        </p:nvSpPr>
        <p:spPr/>
        <p:txBody>
          <a:bodyPr/>
          <a:lstStyle/>
          <a:p>
            <a:r>
              <a:rPr lang="en-US" dirty="0">
                <a:cs typeface="Helvetica"/>
              </a:rPr>
              <a:t>The Assignment</a:t>
            </a:r>
            <a:endParaRPr lang="en-US" dirty="0"/>
          </a:p>
        </p:txBody>
      </p:sp>
      <p:sp>
        <p:nvSpPr>
          <p:cNvPr id="3" name="Content Placeholder 2">
            <a:extLst>
              <a:ext uri="{FF2B5EF4-FFF2-40B4-BE49-F238E27FC236}">
                <a16:creationId xmlns:a16="http://schemas.microsoft.com/office/drawing/2014/main" id="{23791243-2F45-F2FF-53FF-18AEDE423AEC}"/>
              </a:ext>
            </a:extLst>
          </p:cNvPr>
          <p:cNvSpPr>
            <a:spLocks noGrp="1"/>
          </p:cNvSpPr>
          <p:nvPr>
            <p:ph idx="1"/>
          </p:nvPr>
        </p:nvSpPr>
        <p:spPr/>
        <p:txBody>
          <a:bodyPr vert="horz" lIns="91440" tIns="45720" rIns="91440" bIns="45720" rtlCol="0" anchor="t">
            <a:normAutofit fontScale="77500" lnSpcReduction="20000"/>
          </a:bodyPr>
          <a:lstStyle/>
          <a:p>
            <a:r>
              <a:rPr lang="en-US" dirty="0">
                <a:cs typeface="Helvetica"/>
              </a:rPr>
              <a:t>An extension to the game. See the brief in assignment section for ideas.</a:t>
            </a:r>
          </a:p>
          <a:p>
            <a:r>
              <a:rPr lang="en-US" dirty="0">
                <a:cs typeface="Helvetica"/>
              </a:rPr>
              <a:t>Demonstrate your OOP knowledge.</a:t>
            </a:r>
          </a:p>
          <a:p>
            <a:r>
              <a:rPr lang="en-US" dirty="0">
                <a:cs typeface="Helvetica"/>
              </a:rPr>
              <a:t>Group work, register your group (link available on the </a:t>
            </a:r>
            <a:r>
              <a:rPr lang="en-US" dirty="0" err="1">
                <a:cs typeface="Helvetica"/>
              </a:rPr>
              <a:t>brightspace</a:t>
            </a:r>
            <a:r>
              <a:rPr lang="en-US" dirty="0">
                <a:cs typeface="Helvetica"/>
              </a:rPr>
              <a:t>). Deadline </a:t>
            </a:r>
            <a:r>
              <a:rPr lang="en-US" b="1" dirty="0">
                <a:cs typeface="Helvetica"/>
              </a:rPr>
              <a:t>17-11-24</a:t>
            </a:r>
            <a:r>
              <a:rPr lang="en-US" dirty="0">
                <a:cs typeface="Helvetica"/>
              </a:rPr>
              <a:t>. 4-6 students. Individual submissions are </a:t>
            </a:r>
            <a:r>
              <a:rPr lang="en-US" b="1" dirty="0">
                <a:cs typeface="Helvetica"/>
              </a:rPr>
              <a:t>not </a:t>
            </a:r>
            <a:r>
              <a:rPr lang="en-US" dirty="0">
                <a:cs typeface="Helvetica"/>
              </a:rPr>
              <a:t>permitted.</a:t>
            </a:r>
          </a:p>
          <a:p>
            <a:r>
              <a:rPr lang="en-US" dirty="0">
                <a:cs typeface="Helvetica"/>
              </a:rPr>
              <a:t>Lab in week 11 will be used to facilitate group work for the assignment.</a:t>
            </a:r>
          </a:p>
          <a:p>
            <a:r>
              <a:rPr lang="en-US" dirty="0">
                <a:cs typeface="Helvetica"/>
              </a:rPr>
              <a:t>Submission: </a:t>
            </a:r>
            <a:r>
              <a:rPr lang="en-US" b="1" dirty="0">
                <a:cs typeface="Helvetica"/>
              </a:rPr>
              <a:t>01-12-24</a:t>
            </a:r>
            <a:r>
              <a:rPr lang="en-US" dirty="0">
                <a:cs typeface="Helvetica"/>
              </a:rPr>
              <a:t>. On Brightspace. Check out the rubric on </a:t>
            </a:r>
            <a:r>
              <a:rPr lang="en-US" dirty="0" err="1">
                <a:cs typeface="Helvetica"/>
              </a:rPr>
              <a:t>brightspace</a:t>
            </a:r>
            <a:r>
              <a:rPr lang="en-US" dirty="0">
                <a:cs typeface="Helvetica"/>
              </a:rPr>
              <a:t>.</a:t>
            </a:r>
          </a:p>
          <a:p>
            <a:r>
              <a:rPr lang="en-US" dirty="0">
                <a:cs typeface="Helvetica"/>
              </a:rPr>
              <a:t>Demo week 12. Your group presents the extension(s) in the lab and </a:t>
            </a:r>
            <a:r>
              <a:rPr lang="en-US" b="1" dirty="0">
                <a:cs typeface="Helvetica"/>
              </a:rPr>
              <a:t>everyone </a:t>
            </a:r>
            <a:r>
              <a:rPr lang="en-US" dirty="0">
                <a:cs typeface="Helvetica"/>
              </a:rPr>
              <a:t>has to answer a question about their group assignment. </a:t>
            </a:r>
          </a:p>
        </p:txBody>
      </p:sp>
      <p:sp>
        <p:nvSpPr>
          <p:cNvPr id="4" name="Slide Number Placeholder 3">
            <a:extLst>
              <a:ext uri="{FF2B5EF4-FFF2-40B4-BE49-F238E27FC236}">
                <a16:creationId xmlns:a16="http://schemas.microsoft.com/office/drawing/2014/main" id="{96693F19-0FB1-5E63-B020-4289753B3766}"/>
              </a:ext>
            </a:extLst>
          </p:cNvPr>
          <p:cNvSpPr>
            <a:spLocks noGrp="1"/>
          </p:cNvSpPr>
          <p:nvPr>
            <p:ph type="sldNum" sz="quarter" idx="12"/>
          </p:nvPr>
        </p:nvSpPr>
        <p:spPr/>
        <p:txBody>
          <a:bodyPr/>
          <a:lstStyle/>
          <a:p>
            <a:fld id="{1AE971F0-0CD2-4C47-8087-EBCE9716EA84}" type="slidenum">
              <a:rPr lang="en-GB" smtClean="0"/>
              <a:pPr/>
              <a:t>3</a:t>
            </a:fld>
            <a:endParaRPr lang="en-GB"/>
          </a:p>
        </p:txBody>
      </p:sp>
    </p:spTree>
    <p:extLst>
      <p:ext uri="{BB962C8B-B14F-4D97-AF65-F5344CB8AC3E}">
        <p14:creationId xmlns:p14="http://schemas.microsoft.com/office/powerpoint/2010/main" val="187375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37FE-EDFF-4316-6C0F-DEDE25270063}"/>
              </a:ext>
            </a:extLst>
          </p:cNvPr>
          <p:cNvSpPr>
            <a:spLocks noGrp="1"/>
          </p:cNvSpPr>
          <p:nvPr>
            <p:ph type="title"/>
          </p:nvPr>
        </p:nvSpPr>
        <p:spPr/>
        <p:txBody>
          <a:bodyPr/>
          <a:lstStyle/>
          <a:p>
            <a:r>
              <a:rPr lang="en-GB"/>
              <a:t>Composition Example</a:t>
            </a:r>
          </a:p>
        </p:txBody>
      </p:sp>
      <p:sp>
        <p:nvSpPr>
          <p:cNvPr id="6" name="Content Placeholder 5">
            <a:extLst>
              <a:ext uri="{FF2B5EF4-FFF2-40B4-BE49-F238E27FC236}">
                <a16:creationId xmlns:a16="http://schemas.microsoft.com/office/drawing/2014/main" id="{92BF93F1-8BDD-EEC7-D0FF-F64E6ABB2DBC}"/>
              </a:ext>
            </a:extLst>
          </p:cNvPr>
          <p:cNvSpPr>
            <a:spLocks noGrp="1"/>
          </p:cNvSpPr>
          <p:nvPr>
            <p:ph sz="half" idx="2"/>
          </p:nvPr>
        </p:nvSpPr>
        <p:spPr>
          <a:xfrm>
            <a:off x="7424928" y="365125"/>
            <a:ext cx="4626864" cy="5811838"/>
          </a:xfrm>
          <a:ln>
            <a:solidFill>
              <a:schemeClr val="accent1"/>
            </a:solidFill>
          </a:ln>
        </p:spPr>
        <p:txBody>
          <a:bodyPr vert="horz" lIns="91440" tIns="45720" rIns="91440" bIns="45720" rtlCol="0" anchor="t">
            <a:normAutofit fontScale="47500" lnSpcReduction="20000"/>
          </a:bodyPr>
          <a:lstStyle/>
          <a:p>
            <a:pPr marL="0" indent="0">
              <a:buNone/>
            </a:pPr>
            <a:r>
              <a:rPr lang="en-GB" dirty="0">
                <a:solidFill>
                  <a:srgbClr val="0033B3"/>
                </a:solidFill>
                <a:effectLst/>
                <a:latin typeface="Consolas"/>
                <a:cs typeface="Consolas" panose="020B0609020204030204" pitchFamily="49" charset="0"/>
              </a:rPr>
              <a:t>class </a:t>
            </a:r>
            <a:r>
              <a:rPr lang="en-GB" dirty="0">
                <a:solidFill>
                  <a:srgbClr val="000000"/>
                </a:solidFill>
                <a:effectLst/>
                <a:latin typeface="Consolas"/>
                <a:cs typeface="Consolas" panose="020B0609020204030204" pitchFamily="49" charset="0"/>
              </a:rPr>
              <a:t>Salary</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a:solidFill>
                  <a:srgbClr val="B200B2"/>
                </a:solidFill>
                <a:effectLst/>
                <a:latin typeface="Consolas"/>
                <a:cs typeface="Consolas" panose="020B0609020204030204" pitchFamily="49" charset="0"/>
              </a:rPr>
              <a:t>__</a:t>
            </a:r>
            <a:r>
              <a:rPr lang="en-GB" dirty="0" err="1">
                <a:solidFill>
                  <a:srgbClr val="B200B2"/>
                </a:solidFill>
                <a:effectLst/>
                <a:latin typeface="Consolas"/>
                <a:cs typeface="Consolas" panose="020B0609020204030204" pitchFamily="49" charset="0"/>
              </a:rPr>
              <a:t>init</a:t>
            </a:r>
            <a:r>
              <a:rPr lang="en-GB" dirty="0">
                <a:solidFill>
                  <a:srgbClr val="B200B2"/>
                </a:solidFill>
                <a:effectLst/>
                <a:latin typeface="Consolas"/>
                <a:cs typeface="Consolas" panose="020B0609020204030204" pitchFamily="49" charset="0"/>
              </a:rPr>
              <a:t>__</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 pay):</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.pay</a:t>
            </a:r>
            <a:r>
              <a:rPr lang="en-GB" dirty="0">
                <a:solidFill>
                  <a:srgbClr val="080808"/>
                </a:solidFill>
                <a:effectLst/>
                <a:latin typeface="Consolas"/>
                <a:cs typeface="Consolas" panose="020B0609020204030204" pitchFamily="49" charset="0"/>
              </a:rPr>
              <a:t> = pay</a:t>
            </a:r>
            <a:br>
              <a:rPr lang="en-GB" dirty="0">
                <a:effectLst/>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err="1">
                <a:solidFill>
                  <a:srgbClr val="00627A"/>
                </a:solidFill>
                <a:effectLst/>
                <a:latin typeface="Consolas"/>
                <a:cs typeface="Consolas" panose="020B0609020204030204" pitchFamily="49" charset="0"/>
              </a:rPr>
              <a:t>annual_salary</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return </a:t>
            </a:r>
            <a:r>
              <a:rPr lang="en-GB" dirty="0">
                <a:solidFill>
                  <a:srgbClr val="080808"/>
                </a:solidFill>
                <a:effectLst/>
                <a:latin typeface="Consolas"/>
                <a:cs typeface="Consolas" panose="020B0609020204030204" pitchFamily="49" charset="0"/>
              </a:rPr>
              <a:t>(</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.pay</a:t>
            </a:r>
            <a:r>
              <a:rPr lang="en-GB" dirty="0">
                <a:solidFill>
                  <a:srgbClr val="080808"/>
                </a:solidFill>
                <a:effectLst/>
                <a:latin typeface="Consolas"/>
                <a:cs typeface="Consolas" panose="020B0609020204030204" pitchFamily="49" charset="0"/>
              </a:rPr>
              <a:t>*</a:t>
            </a:r>
            <a:r>
              <a:rPr lang="en-GB" dirty="0">
                <a:solidFill>
                  <a:srgbClr val="1750EB"/>
                </a:solidFill>
                <a:effectLst/>
                <a:latin typeface="Consolas"/>
                <a:cs typeface="Consolas" panose="020B0609020204030204" pitchFamily="49" charset="0"/>
              </a:rPr>
              <a:t>12</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a:solidFill>
                  <a:srgbClr val="0033B3"/>
                </a:solidFill>
                <a:effectLst/>
                <a:latin typeface="Consolas"/>
                <a:cs typeface="Consolas" panose="020B0609020204030204" pitchFamily="49" charset="0"/>
              </a:rPr>
              <a:t>class </a:t>
            </a:r>
            <a:r>
              <a:rPr lang="en-GB" dirty="0">
                <a:solidFill>
                  <a:srgbClr val="000000"/>
                </a:solidFill>
                <a:effectLst/>
                <a:latin typeface="Consolas"/>
                <a:cs typeface="Consolas" panose="020B0609020204030204" pitchFamily="49" charset="0"/>
              </a:rPr>
              <a:t>Employee</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a:solidFill>
                  <a:srgbClr val="B200B2"/>
                </a:solidFill>
                <a:effectLst/>
                <a:latin typeface="Consolas"/>
                <a:cs typeface="Consolas" panose="020B0609020204030204" pitchFamily="49" charset="0"/>
              </a:rPr>
              <a:t>__</a:t>
            </a:r>
            <a:r>
              <a:rPr lang="en-GB" dirty="0" err="1">
                <a:solidFill>
                  <a:srgbClr val="B200B2"/>
                </a:solidFill>
                <a:effectLst/>
                <a:latin typeface="Consolas"/>
                <a:cs typeface="Consolas" panose="020B0609020204030204" pitchFamily="49" charset="0"/>
              </a:rPr>
              <a:t>init</a:t>
            </a:r>
            <a:r>
              <a:rPr lang="en-GB" dirty="0">
                <a:solidFill>
                  <a:srgbClr val="B200B2"/>
                </a:solidFill>
                <a:effectLst/>
                <a:latin typeface="Consolas"/>
                <a:cs typeface="Consolas" panose="020B0609020204030204" pitchFamily="49" charset="0"/>
              </a:rPr>
              <a:t>__</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 name, age, pay, bonus):</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.name = name</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.age</a:t>
            </a:r>
            <a:r>
              <a:rPr lang="en-GB" dirty="0">
                <a:solidFill>
                  <a:srgbClr val="080808"/>
                </a:solidFill>
                <a:effectLst/>
                <a:latin typeface="Consolas"/>
                <a:cs typeface="Consolas" panose="020B0609020204030204" pitchFamily="49" charset="0"/>
              </a:rPr>
              <a:t> </a:t>
            </a:r>
            <a:r>
              <a:rPr lang="en-GB" dirty="0">
                <a:solidFill>
                  <a:srgbClr val="080808"/>
                </a:solidFill>
                <a:latin typeface="Consolas"/>
                <a:cs typeface="Consolas" panose="020B0609020204030204" pitchFamily="49" charset="0"/>
              </a:rPr>
              <a:t>=age</a:t>
            </a:r>
          </a:p>
          <a:p>
            <a:pPr marL="0" indent="0">
              <a:buNone/>
            </a:pPr>
            <a:r>
              <a:rPr lang="en-GB" dirty="0">
                <a:solidFill>
                  <a:srgbClr val="080808"/>
                </a:solidFill>
                <a:latin typeface="Consolas"/>
                <a:cs typeface="Consolas" panose="020B0609020204030204" pitchFamily="49" charset="0"/>
              </a:rPr>
              <a:t> </a:t>
            </a:r>
            <a:r>
              <a:rPr lang="en-GB" dirty="0">
                <a:solidFill>
                  <a:srgbClr val="080808"/>
                </a:solidFill>
                <a:latin typeface="Consolas"/>
                <a:cs typeface="Helvetica"/>
              </a:rPr>
              <a:t>       </a:t>
            </a:r>
            <a:r>
              <a:rPr lang="en-GB" sz="2700" dirty="0" err="1">
                <a:solidFill>
                  <a:srgbClr val="94558D"/>
                </a:solidFill>
                <a:latin typeface="Consolas"/>
              </a:rPr>
              <a:t>self</a:t>
            </a:r>
            <a:r>
              <a:rPr lang="en-GB" dirty="0" err="1">
                <a:latin typeface="Consolas"/>
                <a:cs typeface="Consolas" panose="020B0609020204030204" pitchFamily="49" charset="0"/>
              </a:rPr>
              <a:t>.bonus</a:t>
            </a:r>
            <a:r>
              <a:rPr lang="en-GB" dirty="0">
                <a:latin typeface="Consolas"/>
                <a:cs typeface="Consolas" panose="020B0609020204030204" pitchFamily="49" charset="0"/>
              </a:rPr>
              <a:t> = bonus</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.salary_obj</a:t>
            </a:r>
            <a:r>
              <a:rPr lang="en-GB" dirty="0">
                <a:solidFill>
                  <a:srgbClr val="080808"/>
                </a:solidFill>
                <a:effectLst/>
                <a:latin typeface="Consolas"/>
                <a:cs typeface="Consolas" panose="020B0609020204030204" pitchFamily="49" charset="0"/>
              </a:rPr>
              <a:t> = Salary(pay)</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err="1">
                <a:solidFill>
                  <a:srgbClr val="00627A"/>
                </a:solidFill>
                <a:effectLst/>
                <a:latin typeface="Consolas"/>
                <a:cs typeface="Consolas" panose="020B0609020204030204" pitchFamily="49" charset="0"/>
              </a:rPr>
              <a:t>total_salary</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return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.salary_obj.annual_salary</a:t>
            </a:r>
            <a:r>
              <a:rPr lang="en-GB" dirty="0">
                <a:solidFill>
                  <a:srgbClr val="080808"/>
                </a:solidFill>
                <a:effectLst/>
                <a:latin typeface="Consolas"/>
                <a:cs typeface="Consolas" panose="020B0609020204030204" pitchFamily="49" charset="0"/>
              </a:rPr>
              <a:t>()</a:t>
            </a:r>
            <a:r>
              <a:rPr lang="en-GB" dirty="0">
                <a:solidFill>
                  <a:srgbClr val="080808"/>
                </a:solidFill>
                <a:latin typeface="Consolas"/>
                <a:cs typeface="Consolas" panose="020B0609020204030204" pitchFamily="49" charset="0"/>
              </a:rPr>
              <a:t> +   </a:t>
            </a:r>
            <a:r>
              <a:rPr lang="en-GB" dirty="0">
                <a:solidFill>
                  <a:srgbClr val="080808"/>
                </a:solidFill>
                <a:latin typeface="Consolas"/>
              </a:rPr>
              <a:t>    </a:t>
            </a:r>
            <a:r>
              <a:rPr lang="en-GB" sz="2700" dirty="0" err="1">
                <a:solidFill>
                  <a:srgbClr val="94558D"/>
                </a:solidFill>
                <a:latin typeface="Consolas"/>
              </a:rPr>
              <a:t>self</a:t>
            </a:r>
            <a:r>
              <a:rPr lang="en-GB" dirty="0" err="1">
                <a:solidFill>
                  <a:srgbClr val="080808"/>
                </a:solidFill>
                <a:latin typeface="Consolas"/>
                <a:cs typeface="Consolas" panose="020B0609020204030204" pitchFamily="49" charset="0"/>
              </a:rPr>
              <a:t>.bonus</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a:solidFill>
                  <a:srgbClr val="080808"/>
                </a:solidFill>
                <a:effectLst/>
                <a:latin typeface="Consolas"/>
                <a:cs typeface="Consolas" panose="020B0609020204030204" pitchFamily="49" charset="0"/>
              </a:rPr>
              <a:t>emp = Employee(</a:t>
            </a:r>
            <a:r>
              <a:rPr lang="en-GB" dirty="0">
                <a:solidFill>
                  <a:srgbClr val="067D17"/>
                </a:solidFill>
                <a:effectLst/>
                <a:latin typeface="Consolas"/>
                <a:cs typeface="Consolas" panose="020B0609020204030204" pitchFamily="49" charset="0"/>
              </a:rPr>
              <a:t>"Anna"</a:t>
            </a:r>
            <a:r>
              <a:rPr lang="en-GB" dirty="0">
                <a:solidFill>
                  <a:srgbClr val="080808"/>
                </a:solidFill>
                <a:effectLst/>
                <a:latin typeface="Consolas"/>
                <a:cs typeface="Consolas" panose="020B0609020204030204" pitchFamily="49" charset="0"/>
              </a:rPr>
              <a:t>, </a:t>
            </a:r>
            <a:r>
              <a:rPr lang="en-GB" dirty="0">
                <a:solidFill>
                  <a:srgbClr val="1750EB"/>
                </a:solidFill>
                <a:effectLst/>
                <a:latin typeface="Consolas"/>
                <a:cs typeface="Consolas" panose="020B0609020204030204" pitchFamily="49" charset="0"/>
              </a:rPr>
              <a:t>20</a:t>
            </a:r>
            <a:r>
              <a:rPr lang="en-GB" dirty="0">
                <a:solidFill>
                  <a:srgbClr val="080808"/>
                </a:solidFill>
                <a:effectLst/>
                <a:latin typeface="Consolas"/>
                <a:cs typeface="Consolas" panose="020B0609020204030204" pitchFamily="49" charset="0"/>
              </a:rPr>
              <a:t>, </a:t>
            </a:r>
            <a:r>
              <a:rPr lang="en-GB" dirty="0">
                <a:solidFill>
                  <a:srgbClr val="1750EB"/>
                </a:solidFill>
                <a:effectLst/>
                <a:latin typeface="Consolas"/>
                <a:cs typeface="Consolas" panose="020B0609020204030204" pitchFamily="49" charset="0"/>
              </a:rPr>
              <a:t>2500</a:t>
            </a:r>
            <a:r>
              <a:rPr lang="en-GB" dirty="0">
                <a:solidFill>
                  <a:srgbClr val="080808"/>
                </a:solidFill>
                <a:effectLst/>
                <a:latin typeface="Consolas"/>
                <a:cs typeface="Consolas" panose="020B0609020204030204" pitchFamily="49" charset="0"/>
              </a:rPr>
              <a:t>, </a:t>
            </a:r>
            <a:r>
              <a:rPr lang="en-GB" dirty="0">
                <a:solidFill>
                  <a:srgbClr val="1750EB"/>
                </a:solidFill>
                <a:effectLst/>
                <a:latin typeface="Consolas"/>
                <a:cs typeface="Consolas" panose="020B0609020204030204" pitchFamily="49" charset="0"/>
              </a:rPr>
              <a:t>10000</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00080"/>
                </a:solidFill>
                <a:effectLst/>
                <a:latin typeface="Consolas"/>
                <a:cs typeface="Consolas" panose="020B0609020204030204" pitchFamily="49" charset="0"/>
              </a:rPr>
              <a:t>print</a:t>
            </a:r>
            <a:r>
              <a:rPr lang="en-GB" dirty="0">
                <a:solidFill>
                  <a:srgbClr val="080808"/>
                </a:solidFill>
                <a:effectLst/>
                <a:latin typeface="Consolas"/>
                <a:cs typeface="Consolas" panose="020B0609020204030204" pitchFamily="49" charset="0"/>
              </a:rPr>
              <a:t>(</a:t>
            </a:r>
            <a:r>
              <a:rPr lang="en-GB" dirty="0" err="1">
                <a:solidFill>
                  <a:srgbClr val="080808"/>
                </a:solidFill>
                <a:effectLst/>
                <a:latin typeface="Consolas"/>
                <a:cs typeface="Consolas" panose="020B0609020204030204" pitchFamily="49" charset="0"/>
              </a:rPr>
              <a:t>emp.total_salary</a:t>
            </a:r>
            <a:r>
              <a:rPr lang="en-GB" dirty="0">
                <a:solidFill>
                  <a:srgbClr val="080808"/>
                </a:solidFill>
                <a:effectLst/>
                <a:latin typeface="Consolas"/>
                <a:cs typeface="Consolas" panose="020B0609020204030204" pitchFamily="49" charset="0"/>
              </a:rPr>
              <a:t>())</a:t>
            </a:r>
            <a:endParaRPr lang="en-GB" dirty="0">
              <a:cs typeface="Helvetica"/>
            </a:endParaRPr>
          </a:p>
        </p:txBody>
      </p:sp>
      <p:sp>
        <p:nvSpPr>
          <p:cNvPr id="4" name="Slide Number Placeholder 3">
            <a:extLst>
              <a:ext uri="{FF2B5EF4-FFF2-40B4-BE49-F238E27FC236}">
                <a16:creationId xmlns:a16="http://schemas.microsoft.com/office/drawing/2014/main" id="{EF669D62-3904-083D-6AC4-37CE7721B62E}"/>
              </a:ext>
            </a:extLst>
          </p:cNvPr>
          <p:cNvSpPr>
            <a:spLocks noGrp="1"/>
          </p:cNvSpPr>
          <p:nvPr>
            <p:ph type="sldNum" sz="quarter" idx="12"/>
          </p:nvPr>
        </p:nvSpPr>
        <p:spPr/>
        <p:txBody>
          <a:bodyPr/>
          <a:lstStyle/>
          <a:p>
            <a:fld id="{1AE971F0-0CD2-4C47-8087-EBCE9716EA84}" type="slidenum">
              <a:rPr lang="en-GB" smtClean="0"/>
              <a:pPr/>
              <a:t>30</a:t>
            </a:fld>
            <a:endParaRPr lang="en-GB"/>
          </a:p>
        </p:txBody>
      </p:sp>
      <p:pic>
        <p:nvPicPr>
          <p:cNvPr id="7" name="Google Shape;355;p52" descr="A UML Example of a composition. Two rectangular boxes indicate classes. The top one says Employee and has the number 1 written in the bottom right corner. The bottom rectangle says Salary. The are connected by an open arrow pointing down at the Salary class. The closed diamond shape is at the other end of the arrow, in the middle of the bottom of the Employee class rectangle.">
            <a:extLst>
              <a:ext uri="{FF2B5EF4-FFF2-40B4-BE49-F238E27FC236}">
                <a16:creationId xmlns:a16="http://schemas.microsoft.com/office/drawing/2014/main" id="{12C56851-E941-FBAF-E4D9-8B645CF6A31B}"/>
              </a:ext>
            </a:extLst>
          </p:cNvPr>
          <p:cNvPicPr preferRelativeResize="0"/>
          <p:nvPr/>
        </p:nvPicPr>
        <p:blipFill>
          <a:blip r:embed="rId3">
            <a:alphaModFix/>
          </a:blip>
          <a:stretch>
            <a:fillRect/>
          </a:stretch>
        </p:blipFill>
        <p:spPr>
          <a:xfrm>
            <a:off x="838200" y="1866900"/>
            <a:ext cx="2438400" cy="3124200"/>
          </a:xfrm>
          <a:prstGeom prst="rect">
            <a:avLst/>
          </a:prstGeom>
          <a:noFill/>
          <a:ln>
            <a:noFill/>
          </a:ln>
        </p:spPr>
      </p:pic>
      <p:sp>
        <p:nvSpPr>
          <p:cNvPr id="8" name="TextBox 7">
            <a:extLst>
              <a:ext uri="{FF2B5EF4-FFF2-40B4-BE49-F238E27FC236}">
                <a16:creationId xmlns:a16="http://schemas.microsoft.com/office/drawing/2014/main" id="{BE474511-04D4-8DE8-3081-B0718D33419E}"/>
              </a:ext>
            </a:extLst>
          </p:cNvPr>
          <p:cNvSpPr txBox="1"/>
          <p:nvPr/>
        </p:nvSpPr>
        <p:spPr>
          <a:xfrm>
            <a:off x="3505200" y="2527300"/>
            <a:ext cx="3556000" cy="2031325"/>
          </a:xfrm>
          <a:prstGeom prst="rect">
            <a:avLst/>
          </a:prstGeom>
          <a:noFill/>
        </p:spPr>
        <p:txBody>
          <a:bodyPr wrap="square" rtlCol="0">
            <a:spAutoFit/>
          </a:bodyPr>
          <a:lstStyle/>
          <a:p>
            <a:pPr marL="285750" indent="-285750">
              <a:buFont typeface="Arial" panose="020B0604020202020204" pitchFamily="34" charset="0"/>
              <a:buChar char="•"/>
            </a:pPr>
            <a:r>
              <a:rPr lang="en-GB"/>
              <a:t>We instantiate the Salary object inside the Employee’s init.</a:t>
            </a:r>
          </a:p>
          <a:p>
            <a:pPr marL="285750" indent="-285750">
              <a:buFont typeface="Arial" panose="020B0604020202020204" pitchFamily="34" charset="0"/>
              <a:buChar char="•"/>
            </a:pPr>
            <a:r>
              <a:rPr lang="en-GB"/>
              <a:t>The Employee has delegated the responsibility for this code logic to another class (the Salary).</a:t>
            </a:r>
          </a:p>
        </p:txBody>
      </p:sp>
      <p:sp>
        <p:nvSpPr>
          <p:cNvPr id="9" name="TextBox 8">
            <a:extLst>
              <a:ext uri="{FF2B5EF4-FFF2-40B4-BE49-F238E27FC236}">
                <a16:creationId xmlns:a16="http://schemas.microsoft.com/office/drawing/2014/main" id="{E388DF46-87EB-78AD-8C73-9018E793C7F8}"/>
              </a:ext>
            </a:extLst>
          </p:cNvPr>
          <p:cNvSpPr txBox="1"/>
          <p:nvPr/>
        </p:nvSpPr>
        <p:spPr>
          <a:xfrm>
            <a:off x="6375400" y="5727700"/>
            <a:ext cx="685800" cy="369332"/>
          </a:xfrm>
          <a:prstGeom prst="rect">
            <a:avLst/>
          </a:prstGeom>
          <a:noFill/>
        </p:spPr>
        <p:txBody>
          <a:bodyPr wrap="square" rtlCol="0">
            <a:spAutoFit/>
          </a:bodyPr>
          <a:lstStyle/>
          <a:p>
            <a:r>
              <a:rPr lang="en-GB"/>
              <a:t>[4]</a:t>
            </a:r>
          </a:p>
        </p:txBody>
      </p:sp>
    </p:spTree>
    <p:extLst>
      <p:ext uri="{BB962C8B-B14F-4D97-AF65-F5344CB8AC3E}">
        <p14:creationId xmlns:p14="http://schemas.microsoft.com/office/powerpoint/2010/main" val="1312987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39F438-D772-3372-19BF-D628314E4EFF}"/>
              </a:ext>
            </a:extLst>
          </p:cNvPr>
          <p:cNvSpPr>
            <a:spLocks noGrp="1"/>
          </p:cNvSpPr>
          <p:nvPr>
            <p:ph type="title"/>
          </p:nvPr>
        </p:nvSpPr>
        <p:spPr/>
        <p:txBody>
          <a:bodyPr/>
          <a:lstStyle/>
          <a:p>
            <a:r>
              <a:rPr lang="en-GB"/>
              <a:t>Aggregation</a:t>
            </a:r>
          </a:p>
        </p:txBody>
      </p:sp>
      <p:sp>
        <p:nvSpPr>
          <p:cNvPr id="9" name="Content Placeholder 8">
            <a:extLst>
              <a:ext uri="{FF2B5EF4-FFF2-40B4-BE49-F238E27FC236}">
                <a16:creationId xmlns:a16="http://schemas.microsoft.com/office/drawing/2014/main" id="{C3DC2425-6085-DD79-A067-59F94F0580A8}"/>
              </a:ext>
            </a:extLst>
          </p:cNvPr>
          <p:cNvSpPr>
            <a:spLocks noGrp="1"/>
          </p:cNvSpPr>
          <p:nvPr>
            <p:ph sz="half" idx="2"/>
          </p:nvPr>
        </p:nvSpPr>
        <p:spPr>
          <a:xfrm>
            <a:off x="6739128" y="346202"/>
            <a:ext cx="5181600" cy="5811838"/>
          </a:xfrm>
          <a:ln>
            <a:solidFill>
              <a:schemeClr val="accent1"/>
            </a:solidFill>
          </a:ln>
        </p:spPr>
        <p:txBody>
          <a:bodyPr vert="horz" lIns="91440" tIns="45720" rIns="91440" bIns="45720" rtlCol="0" anchor="t">
            <a:normAutofit fontScale="47500" lnSpcReduction="20000"/>
          </a:bodyPr>
          <a:lstStyle/>
          <a:p>
            <a:pPr marL="0" indent="0">
              <a:buNone/>
            </a:pPr>
            <a:r>
              <a:rPr lang="en-GB" dirty="0">
                <a:solidFill>
                  <a:srgbClr val="0033B3"/>
                </a:solidFill>
                <a:effectLst/>
                <a:latin typeface="Consolas"/>
                <a:cs typeface="Consolas" panose="020B0609020204030204" pitchFamily="49" charset="0"/>
              </a:rPr>
              <a:t>class </a:t>
            </a:r>
            <a:r>
              <a:rPr lang="en-GB" dirty="0">
                <a:solidFill>
                  <a:srgbClr val="000000"/>
                </a:solidFill>
                <a:effectLst/>
                <a:latin typeface="Consolas"/>
                <a:cs typeface="Consolas" panose="020B0609020204030204" pitchFamily="49" charset="0"/>
              </a:rPr>
              <a:t>Salary</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a:solidFill>
                  <a:srgbClr val="B200B2"/>
                </a:solidFill>
                <a:effectLst/>
                <a:latin typeface="Consolas"/>
                <a:cs typeface="Consolas" panose="020B0609020204030204" pitchFamily="49" charset="0"/>
              </a:rPr>
              <a:t>__</a:t>
            </a:r>
            <a:r>
              <a:rPr lang="en-GB" dirty="0" err="1">
                <a:solidFill>
                  <a:srgbClr val="B200B2"/>
                </a:solidFill>
                <a:effectLst/>
                <a:latin typeface="Consolas"/>
                <a:cs typeface="Consolas" panose="020B0609020204030204" pitchFamily="49" charset="0"/>
              </a:rPr>
              <a:t>init</a:t>
            </a:r>
            <a:r>
              <a:rPr lang="en-GB" dirty="0">
                <a:solidFill>
                  <a:srgbClr val="B200B2"/>
                </a:solidFill>
                <a:effectLst/>
                <a:latin typeface="Consolas"/>
                <a:cs typeface="Consolas" panose="020B0609020204030204" pitchFamily="49" charset="0"/>
              </a:rPr>
              <a:t>__</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 pay</a:t>
            </a:r>
            <a:r>
              <a:rPr lang="en-GB" dirty="0">
                <a:solidFill>
                  <a:srgbClr val="080808"/>
                </a:solidFill>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.pay</a:t>
            </a:r>
            <a:r>
              <a:rPr lang="en-GB" dirty="0">
                <a:solidFill>
                  <a:srgbClr val="080808"/>
                </a:solidFill>
                <a:effectLst/>
                <a:latin typeface="Consolas"/>
                <a:cs typeface="Consolas" panose="020B0609020204030204" pitchFamily="49" charset="0"/>
              </a:rPr>
              <a:t> = pay</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err="1">
                <a:solidFill>
                  <a:srgbClr val="00627A"/>
                </a:solidFill>
                <a:effectLst/>
                <a:latin typeface="Consolas"/>
                <a:cs typeface="Consolas" panose="020B0609020204030204" pitchFamily="49" charset="0"/>
              </a:rPr>
              <a:t>annual_salary</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return </a:t>
            </a:r>
            <a:r>
              <a:rPr lang="en-GB" dirty="0">
                <a:solidFill>
                  <a:srgbClr val="080808"/>
                </a:solidFill>
                <a:effectLst/>
                <a:latin typeface="Consolas"/>
                <a:cs typeface="Consolas" panose="020B0609020204030204" pitchFamily="49" charset="0"/>
              </a:rPr>
              <a:t>(</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.pay</a:t>
            </a:r>
            <a:r>
              <a:rPr lang="en-GB" dirty="0">
                <a:solidFill>
                  <a:srgbClr val="080808"/>
                </a:solidFill>
                <a:effectLst/>
                <a:latin typeface="Consolas"/>
                <a:cs typeface="Consolas" panose="020B0609020204030204" pitchFamily="49" charset="0"/>
              </a:rPr>
              <a:t>*</a:t>
            </a:r>
            <a:r>
              <a:rPr lang="en-GB" dirty="0">
                <a:solidFill>
                  <a:srgbClr val="1750EB"/>
                </a:solidFill>
                <a:effectLst/>
                <a:latin typeface="Consolas"/>
                <a:cs typeface="Consolas" panose="020B0609020204030204" pitchFamily="49" charset="0"/>
              </a:rPr>
              <a:t>12</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a:solidFill>
                  <a:srgbClr val="0033B3"/>
                </a:solidFill>
                <a:effectLst/>
                <a:latin typeface="Consolas"/>
                <a:cs typeface="Consolas" panose="020B0609020204030204" pitchFamily="49" charset="0"/>
              </a:rPr>
              <a:t>class </a:t>
            </a:r>
            <a:r>
              <a:rPr lang="en-GB" dirty="0">
                <a:solidFill>
                  <a:srgbClr val="000000"/>
                </a:solidFill>
                <a:effectLst/>
                <a:latin typeface="Consolas"/>
                <a:cs typeface="Consolas" panose="020B0609020204030204" pitchFamily="49" charset="0"/>
              </a:rPr>
              <a:t>Employee</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a:solidFill>
                  <a:srgbClr val="B200B2"/>
                </a:solidFill>
                <a:effectLst/>
                <a:latin typeface="Consolas"/>
                <a:cs typeface="Consolas" panose="020B0609020204030204" pitchFamily="49" charset="0"/>
              </a:rPr>
              <a:t>__</a:t>
            </a:r>
            <a:r>
              <a:rPr lang="en-GB" dirty="0" err="1">
                <a:solidFill>
                  <a:srgbClr val="B200B2"/>
                </a:solidFill>
                <a:effectLst/>
                <a:latin typeface="Consolas"/>
                <a:cs typeface="Consolas" panose="020B0609020204030204" pitchFamily="49" charset="0"/>
              </a:rPr>
              <a:t>init</a:t>
            </a:r>
            <a:r>
              <a:rPr lang="en-GB" dirty="0">
                <a:solidFill>
                  <a:srgbClr val="B200B2"/>
                </a:solidFill>
                <a:effectLst/>
                <a:latin typeface="Consolas"/>
                <a:cs typeface="Consolas" panose="020B0609020204030204" pitchFamily="49" charset="0"/>
              </a:rPr>
              <a:t>__</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 name, age, </a:t>
            </a:r>
            <a:r>
              <a:rPr lang="en-GB" dirty="0">
                <a:solidFill>
                  <a:srgbClr val="080808"/>
                </a:solidFill>
                <a:latin typeface="Consolas"/>
                <a:cs typeface="Consolas" panose="020B0609020204030204" pitchFamily="49" charset="0"/>
              </a:rPr>
              <a:t>bonus, </a:t>
            </a:r>
            <a:r>
              <a:rPr lang="en-GB" dirty="0">
                <a:solidFill>
                  <a:srgbClr val="080808"/>
                </a:solidFill>
                <a:effectLst/>
                <a:latin typeface="Consolas"/>
                <a:cs typeface="Consolas" panose="020B0609020204030204" pitchFamily="49" charset="0"/>
              </a:rPr>
              <a:t>salary):</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.name = name</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.age</a:t>
            </a:r>
            <a:r>
              <a:rPr lang="en-GB" dirty="0">
                <a:solidFill>
                  <a:srgbClr val="080808"/>
                </a:solidFill>
                <a:effectLst/>
                <a:latin typeface="Consolas"/>
                <a:cs typeface="Consolas" panose="020B0609020204030204" pitchFamily="49" charset="0"/>
              </a:rPr>
              <a:t> = age</a:t>
            </a:r>
            <a:r>
              <a:rPr lang="en-GB" dirty="0">
                <a:solidFill>
                  <a:srgbClr val="080808"/>
                </a:solidFill>
                <a:latin typeface="Consolas"/>
                <a:cs typeface="Consolas" panose="020B0609020204030204" pitchFamily="49" charset="0"/>
              </a:rPr>
              <a:t> </a:t>
            </a:r>
          </a:p>
          <a:p>
            <a:pPr marL="0" indent="0">
              <a:buNone/>
            </a:pPr>
            <a:r>
              <a:rPr lang="en-GB" dirty="0">
                <a:solidFill>
                  <a:srgbClr val="080808"/>
                </a:solidFill>
                <a:latin typeface="Consolas"/>
              </a:rPr>
              <a:t>        </a:t>
            </a:r>
            <a:r>
              <a:rPr lang="en-GB" sz="2700" dirty="0" err="1">
                <a:solidFill>
                  <a:srgbClr val="94558D"/>
                </a:solidFill>
                <a:latin typeface="Consolas"/>
              </a:rPr>
              <a:t>self</a:t>
            </a:r>
            <a:r>
              <a:rPr lang="en-GB" dirty="0" err="1">
                <a:solidFill>
                  <a:srgbClr val="080808"/>
                </a:solidFill>
                <a:latin typeface="Consolas"/>
                <a:cs typeface="Consolas" panose="020B0609020204030204" pitchFamily="49" charset="0"/>
              </a:rPr>
              <a:t>.bonus</a:t>
            </a:r>
            <a:r>
              <a:rPr lang="en-GB" dirty="0">
                <a:solidFill>
                  <a:srgbClr val="080808"/>
                </a:solidFill>
                <a:latin typeface="Consolas"/>
                <a:cs typeface="Consolas" panose="020B0609020204030204" pitchFamily="49" charset="0"/>
              </a:rPr>
              <a:t> = bonus</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.salary_obj</a:t>
            </a:r>
            <a:r>
              <a:rPr lang="en-GB" dirty="0">
                <a:solidFill>
                  <a:srgbClr val="080808"/>
                </a:solidFill>
                <a:effectLst/>
                <a:latin typeface="Consolas"/>
                <a:cs typeface="Consolas" panose="020B0609020204030204" pitchFamily="49" charset="0"/>
              </a:rPr>
              <a:t> = salary</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def </a:t>
            </a:r>
            <a:r>
              <a:rPr lang="en-GB" dirty="0" err="1">
                <a:solidFill>
                  <a:srgbClr val="00627A"/>
                </a:solidFill>
                <a:effectLst/>
                <a:latin typeface="Consolas"/>
                <a:cs typeface="Consolas" panose="020B0609020204030204" pitchFamily="49" charset="0"/>
              </a:rPr>
              <a:t>total_salary</a:t>
            </a:r>
            <a:r>
              <a:rPr lang="en-GB" dirty="0">
                <a:solidFill>
                  <a:srgbClr val="080808"/>
                </a:solidFill>
                <a:effectLst/>
                <a:latin typeface="Consolas"/>
                <a:cs typeface="Consolas" panose="020B0609020204030204" pitchFamily="49" charset="0"/>
              </a:rPr>
              <a:t>(</a:t>
            </a:r>
            <a:r>
              <a:rPr lang="en-GB" dirty="0">
                <a:solidFill>
                  <a:srgbClr val="94558D"/>
                </a:solidFill>
                <a:effectLst/>
                <a:latin typeface="Consolas"/>
                <a:cs typeface="Consolas" panose="020B0609020204030204" pitchFamily="49" charset="0"/>
              </a:rPr>
              <a:t>self</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latin typeface="Consolas"/>
                <a:cs typeface="Consolas" panose="020B0609020204030204" pitchFamily="49" charset="0"/>
              </a:rPr>
              <a:t>       </a:t>
            </a:r>
            <a:r>
              <a:rPr lang="en-GB" dirty="0">
                <a:solidFill>
                  <a:srgbClr val="080808"/>
                </a:solidFill>
                <a:effectLst/>
                <a:latin typeface="Consolas"/>
                <a:cs typeface="Consolas" panose="020B0609020204030204" pitchFamily="49" charset="0"/>
              </a:rPr>
              <a:t> </a:t>
            </a:r>
            <a:r>
              <a:rPr lang="en-GB" dirty="0">
                <a:solidFill>
                  <a:srgbClr val="0033B3"/>
                </a:solidFill>
                <a:effectLst/>
                <a:latin typeface="Consolas"/>
                <a:cs typeface="Consolas" panose="020B0609020204030204" pitchFamily="49" charset="0"/>
              </a:rPr>
              <a:t>return </a:t>
            </a:r>
            <a:r>
              <a:rPr lang="en-GB" dirty="0" err="1">
                <a:solidFill>
                  <a:srgbClr val="94558D"/>
                </a:solidFill>
                <a:effectLst/>
                <a:latin typeface="Consolas"/>
                <a:cs typeface="Consolas" panose="020B0609020204030204" pitchFamily="49" charset="0"/>
              </a:rPr>
              <a:t>self</a:t>
            </a:r>
            <a:r>
              <a:rPr lang="en-GB" dirty="0" err="1">
                <a:solidFill>
                  <a:srgbClr val="080808"/>
                </a:solidFill>
                <a:effectLst/>
                <a:latin typeface="Consolas"/>
                <a:cs typeface="Consolas" panose="020B0609020204030204" pitchFamily="49" charset="0"/>
              </a:rPr>
              <a:t>.salary_obj.annual_salary</a:t>
            </a:r>
            <a:r>
              <a:rPr lang="en-GB" dirty="0">
                <a:solidFill>
                  <a:srgbClr val="080808"/>
                </a:solidFill>
                <a:effectLst/>
                <a:latin typeface="Consolas"/>
                <a:cs typeface="Consolas" panose="020B0609020204030204" pitchFamily="49" charset="0"/>
              </a:rPr>
              <a:t>()</a:t>
            </a:r>
            <a:r>
              <a:rPr lang="en-GB" dirty="0">
                <a:solidFill>
                  <a:srgbClr val="080808"/>
                </a:solidFill>
                <a:latin typeface="Consolas"/>
                <a:cs typeface="Consolas" panose="020B0609020204030204" pitchFamily="49" charset="0"/>
              </a:rPr>
              <a:t> + </a:t>
            </a:r>
            <a:r>
              <a:rPr lang="en-GB" sz="2700" dirty="0" err="1">
                <a:solidFill>
                  <a:srgbClr val="94558D"/>
                </a:solidFill>
                <a:latin typeface="Consolas"/>
              </a:rPr>
              <a:t>self</a:t>
            </a:r>
            <a:r>
              <a:rPr lang="en-GB" dirty="0" err="1">
                <a:solidFill>
                  <a:srgbClr val="080808"/>
                </a:solidFill>
                <a:latin typeface="Consolas"/>
                <a:cs typeface="Consolas" panose="020B0609020204030204" pitchFamily="49" charset="0"/>
              </a:rPr>
              <a:t>.bonus</a:t>
            </a:r>
            <a:br>
              <a:rPr lang="en-GB" dirty="0">
                <a:effectLst/>
                <a:latin typeface="Consolas" panose="020B0609020204030204" pitchFamily="49" charset="0"/>
                <a:cs typeface="Consolas" panose="020B0609020204030204" pitchFamily="49" charset="0"/>
              </a:rPr>
            </a:br>
            <a:br>
              <a:rPr lang="en-GB" dirty="0">
                <a:effectLst/>
                <a:latin typeface="Consolas" panose="020B0609020204030204" pitchFamily="49" charset="0"/>
                <a:cs typeface="Consolas" panose="020B0609020204030204" pitchFamily="49" charset="0"/>
              </a:rPr>
            </a:br>
            <a:r>
              <a:rPr lang="en-GB" dirty="0" err="1">
                <a:solidFill>
                  <a:srgbClr val="080808"/>
                </a:solidFill>
                <a:effectLst/>
                <a:latin typeface="Consolas"/>
                <a:cs typeface="Consolas" panose="020B0609020204030204" pitchFamily="49" charset="0"/>
              </a:rPr>
              <a:t>sal</a:t>
            </a:r>
            <a:r>
              <a:rPr lang="en-GB" dirty="0">
                <a:solidFill>
                  <a:srgbClr val="080808"/>
                </a:solidFill>
                <a:effectLst/>
                <a:latin typeface="Consolas"/>
                <a:cs typeface="Consolas" panose="020B0609020204030204" pitchFamily="49" charset="0"/>
              </a:rPr>
              <a:t> = Salary(</a:t>
            </a:r>
            <a:r>
              <a:rPr lang="en-GB" dirty="0">
                <a:solidFill>
                  <a:srgbClr val="1750EB"/>
                </a:solidFill>
                <a:effectLst/>
                <a:latin typeface="Consolas"/>
                <a:cs typeface="Consolas" panose="020B0609020204030204" pitchFamily="49" charset="0"/>
              </a:rPr>
              <a:t>2500</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80808"/>
                </a:solidFill>
                <a:effectLst/>
                <a:latin typeface="Consolas"/>
                <a:cs typeface="Consolas" panose="020B0609020204030204" pitchFamily="49" charset="0"/>
              </a:rPr>
              <a:t>emp = Employee(</a:t>
            </a:r>
            <a:r>
              <a:rPr lang="en-GB" dirty="0">
                <a:solidFill>
                  <a:srgbClr val="067D17"/>
                </a:solidFill>
                <a:effectLst/>
                <a:latin typeface="Consolas"/>
                <a:cs typeface="Consolas" panose="020B0609020204030204" pitchFamily="49" charset="0"/>
              </a:rPr>
              <a:t>"Anna"</a:t>
            </a:r>
            <a:r>
              <a:rPr lang="en-GB" dirty="0">
                <a:solidFill>
                  <a:srgbClr val="080808"/>
                </a:solidFill>
                <a:effectLst/>
                <a:latin typeface="Consolas"/>
                <a:cs typeface="Consolas" panose="020B0609020204030204" pitchFamily="49" charset="0"/>
              </a:rPr>
              <a:t>, </a:t>
            </a:r>
            <a:r>
              <a:rPr lang="en-GB" dirty="0">
                <a:solidFill>
                  <a:srgbClr val="1750EB"/>
                </a:solidFill>
                <a:effectLst/>
                <a:latin typeface="Consolas"/>
                <a:cs typeface="Consolas" panose="020B0609020204030204" pitchFamily="49" charset="0"/>
              </a:rPr>
              <a:t>20</a:t>
            </a:r>
            <a:r>
              <a:rPr lang="en-GB" dirty="0">
                <a:solidFill>
                  <a:srgbClr val="080808"/>
                </a:solidFill>
                <a:effectLst/>
                <a:latin typeface="Consolas"/>
                <a:cs typeface="Consolas" panose="020B0609020204030204" pitchFamily="49" charset="0"/>
              </a:rPr>
              <a:t>, </a:t>
            </a:r>
            <a:r>
              <a:rPr lang="en-GB" dirty="0">
                <a:solidFill>
                  <a:srgbClr val="080808"/>
                </a:solidFill>
                <a:latin typeface="Consolas"/>
                <a:cs typeface="Consolas" panose="020B0609020204030204" pitchFamily="49" charset="0"/>
              </a:rPr>
              <a:t>10000, </a:t>
            </a:r>
            <a:r>
              <a:rPr lang="en-GB" dirty="0" err="1">
                <a:solidFill>
                  <a:srgbClr val="080808"/>
                </a:solidFill>
                <a:latin typeface="Consolas"/>
                <a:cs typeface="Consolas" panose="020B0609020204030204" pitchFamily="49" charset="0"/>
              </a:rPr>
              <a:t>sal</a:t>
            </a:r>
            <a:r>
              <a:rPr lang="en-GB" dirty="0">
                <a:solidFill>
                  <a:srgbClr val="080808"/>
                </a:solidFill>
                <a:effectLst/>
                <a:latin typeface="Consolas"/>
                <a:cs typeface="Consolas" panose="020B0609020204030204" pitchFamily="49" charset="0"/>
              </a:rPr>
              <a:t>)</a:t>
            </a:r>
            <a:br>
              <a:rPr lang="en-GB" dirty="0">
                <a:effectLst/>
                <a:latin typeface="Consolas" panose="020B0609020204030204" pitchFamily="49" charset="0"/>
                <a:cs typeface="Consolas" panose="020B0609020204030204" pitchFamily="49" charset="0"/>
              </a:rPr>
            </a:br>
            <a:r>
              <a:rPr lang="en-GB" dirty="0">
                <a:solidFill>
                  <a:srgbClr val="000080"/>
                </a:solidFill>
                <a:effectLst/>
                <a:latin typeface="Consolas"/>
                <a:cs typeface="Consolas" panose="020B0609020204030204" pitchFamily="49" charset="0"/>
              </a:rPr>
              <a:t>print</a:t>
            </a:r>
            <a:r>
              <a:rPr lang="en-GB" dirty="0">
                <a:solidFill>
                  <a:srgbClr val="080808"/>
                </a:solidFill>
                <a:effectLst/>
                <a:latin typeface="Consolas"/>
                <a:cs typeface="Consolas" panose="020B0609020204030204" pitchFamily="49" charset="0"/>
              </a:rPr>
              <a:t>(</a:t>
            </a:r>
            <a:r>
              <a:rPr lang="en-GB" dirty="0" err="1">
                <a:solidFill>
                  <a:srgbClr val="080808"/>
                </a:solidFill>
                <a:effectLst/>
                <a:latin typeface="Consolas"/>
                <a:cs typeface="Consolas" panose="020B0609020204030204" pitchFamily="49" charset="0"/>
              </a:rPr>
              <a:t>emp.total_salary</a:t>
            </a:r>
            <a:r>
              <a:rPr lang="en-GB" dirty="0">
                <a:solidFill>
                  <a:srgbClr val="080808"/>
                </a:solidFill>
                <a:effectLst/>
                <a:latin typeface="Consolas"/>
                <a:cs typeface="Consolas" panose="020B0609020204030204" pitchFamily="49" charset="0"/>
              </a:rPr>
              <a:t>())</a:t>
            </a:r>
            <a:endParaRPr lang="en-GB" dirty="0"/>
          </a:p>
        </p:txBody>
      </p:sp>
      <p:sp>
        <p:nvSpPr>
          <p:cNvPr id="5" name="Slide Number Placeholder 4">
            <a:extLst>
              <a:ext uri="{FF2B5EF4-FFF2-40B4-BE49-F238E27FC236}">
                <a16:creationId xmlns:a16="http://schemas.microsoft.com/office/drawing/2014/main" id="{12EC7106-7155-CABF-DA66-60EB92A1495C}"/>
              </a:ext>
            </a:extLst>
          </p:cNvPr>
          <p:cNvSpPr>
            <a:spLocks noGrp="1"/>
          </p:cNvSpPr>
          <p:nvPr>
            <p:ph type="sldNum" sz="quarter" idx="12"/>
          </p:nvPr>
        </p:nvSpPr>
        <p:spPr/>
        <p:txBody>
          <a:bodyPr/>
          <a:lstStyle/>
          <a:p>
            <a:fld id="{1AE971F0-0CD2-4C47-8087-EBCE9716EA84}" type="slidenum">
              <a:rPr lang="en-GB" smtClean="0"/>
              <a:t>31</a:t>
            </a:fld>
            <a:endParaRPr lang="en-GB"/>
          </a:p>
        </p:txBody>
      </p:sp>
      <p:sp>
        <p:nvSpPr>
          <p:cNvPr id="10" name="TextBox 9">
            <a:extLst>
              <a:ext uri="{FF2B5EF4-FFF2-40B4-BE49-F238E27FC236}">
                <a16:creationId xmlns:a16="http://schemas.microsoft.com/office/drawing/2014/main" id="{32FB335D-A6F2-2F0D-5750-31710DE5B1C2}"/>
              </a:ext>
            </a:extLst>
          </p:cNvPr>
          <p:cNvSpPr txBox="1"/>
          <p:nvPr/>
        </p:nvSpPr>
        <p:spPr>
          <a:xfrm>
            <a:off x="1114789" y="4683932"/>
            <a:ext cx="5448825" cy="1200329"/>
          </a:xfrm>
          <a:prstGeom prst="rect">
            <a:avLst/>
          </a:prstGeom>
          <a:noFill/>
        </p:spPr>
        <p:txBody>
          <a:bodyPr wrap="square" rtlCol="0">
            <a:spAutoFit/>
          </a:bodyPr>
          <a:lstStyle/>
          <a:p>
            <a:pPr indent="-355600">
              <a:buSzPts val="2000"/>
              <a:buFont typeface="Arial" panose="020B0604020202020204" pitchFamily="34" charset="0"/>
              <a:buChar char="•"/>
            </a:pPr>
            <a:r>
              <a:rPr lang="en-GB" sz="1800"/>
              <a:t>A weak form of composition.</a:t>
            </a:r>
          </a:p>
          <a:p>
            <a:pPr indent="-355600">
              <a:buSzPts val="2000"/>
              <a:buFont typeface="Arial" panose="020B0604020202020204" pitchFamily="34" charset="0"/>
              <a:buChar char="•"/>
            </a:pPr>
            <a:r>
              <a:rPr lang="en-GB" sz="1800"/>
              <a:t>We have a </a:t>
            </a:r>
            <a:r>
              <a:rPr lang="en-GB" sz="1800" b="1"/>
              <a:t>has-a</a:t>
            </a:r>
            <a:r>
              <a:rPr lang="en-GB" sz="1800"/>
              <a:t> relationship.</a:t>
            </a:r>
          </a:p>
          <a:p>
            <a:pPr indent="-355600">
              <a:buSzPts val="2000"/>
              <a:buFont typeface="Arial" panose="020B0604020202020204" pitchFamily="34" charset="0"/>
              <a:buChar char="•"/>
            </a:pPr>
            <a:r>
              <a:rPr lang="en-GB" sz="1800"/>
              <a:t>Uni-directional (one-way) association.</a:t>
            </a:r>
          </a:p>
          <a:p>
            <a:pPr indent="-355600">
              <a:buSzPts val="2000"/>
              <a:buFont typeface="Arial" panose="020B0604020202020204" pitchFamily="34" charset="0"/>
              <a:buChar char="•"/>
            </a:pPr>
            <a:r>
              <a:rPr lang="en-GB" sz="1800"/>
              <a:t>Both objects are independent of each other.</a:t>
            </a:r>
          </a:p>
        </p:txBody>
      </p:sp>
      <p:pic>
        <p:nvPicPr>
          <p:cNvPr id="11" name="Google Shape;376;p54" descr="A UML diagram that illustrates aggregation. We see two rectangles that indicate classes. The top one reads Employee, the bottom one indicates Salary. The boxes are connected by an open arrow. This time the diamond shape at the other end of the arrow is not filled out. This indicates aggregation which is a weaker form of composition.">
            <a:extLst>
              <a:ext uri="{FF2B5EF4-FFF2-40B4-BE49-F238E27FC236}">
                <a16:creationId xmlns:a16="http://schemas.microsoft.com/office/drawing/2014/main" id="{1D9174A3-2946-8747-4E6C-D2F417207CFC}"/>
              </a:ext>
            </a:extLst>
          </p:cNvPr>
          <p:cNvPicPr preferRelativeResize="0"/>
          <p:nvPr/>
        </p:nvPicPr>
        <p:blipFill>
          <a:blip r:embed="rId2">
            <a:alphaModFix/>
          </a:blip>
          <a:stretch>
            <a:fillRect/>
          </a:stretch>
        </p:blipFill>
        <p:spPr>
          <a:xfrm>
            <a:off x="2054589" y="1690688"/>
            <a:ext cx="1882411" cy="2735389"/>
          </a:xfrm>
          <a:prstGeom prst="rect">
            <a:avLst/>
          </a:prstGeom>
          <a:noFill/>
          <a:ln>
            <a:noFill/>
          </a:ln>
        </p:spPr>
      </p:pic>
    </p:spTree>
    <p:extLst>
      <p:ext uri="{BB962C8B-B14F-4D97-AF65-F5344CB8AC3E}">
        <p14:creationId xmlns:p14="http://schemas.microsoft.com/office/powerpoint/2010/main" val="15394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6AA4-C66D-0C54-4588-406F8E295FB5}"/>
              </a:ext>
            </a:extLst>
          </p:cNvPr>
          <p:cNvSpPr>
            <a:spLocks noGrp="1"/>
          </p:cNvSpPr>
          <p:nvPr>
            <p:ph type="title"/>
          </p:nvPr>
        </p:nvSpPr>
        <p:spPr/>
        <p:txBody>
          <a:bodyPr/>
          <a:lstStyle/>
          <a:p>
            <a:r>
              <a:rPr lang="en-GB"/>
              <a:t>Aggregation and Composition</a:t>
            </a:r>
          </a:p>
        </p:txBody>
      </p:sp>
      <p:sp>
        <p:nvSpPr>
          <p:cNvPr id="3" name="Content Placeholder 2">
            <a:extLst>
              <a:ext uri="{FF2B5EF4-FFF2-40B4-BE49-F238E27FC236}">
                <a16:creationId xmlns:a16="http://schemas.microsoft.com/office/drawing/2014/main" id="{25B25BC3-A7E5-DB9B-F519-7A575BFFEDC2}"/>
              </a:ext>
            </a:extLst>
          </p:cNvPr>
          <p:cNvSpPr>
            <a:spLocks noGrp="1"/>
          </p:cNvSpPr>
          <p:nvPr>
            <p:ph idx="1"/>
          </p:nvPr>
        </p:nvSpPr>
        <p:spPr/>
        <p:txBody>
          <a:bodyPr vert="horz" lIns="91440" tIns="45720" rIns="91440" bIns="45720" rtlCol="0" anchor="t">
            <a:normAutofit fontScale="92500"/>
          </a:bodyPr>
          <a:lstStyle/>
          <a:p>
            <a:r>
              <a:rPr lang="en-GB" sz="1600" b="1"/>
              <a:t>Aggregation</a:t>
            </a:r>
            <a:r>
              <a:rPr lang="en-GB" sz="1600"/>
              <a:t>: Aggregation represents a "whole-part" relationship between objects. It is a weaker form of composition, indicating that an </a:t>
            </a:r>
            <a:r>
              <a:rPr lang="en-GB" sz="1600" b="1"/>
              <a:t>object can exist independently of its container</a:t>
            </a:r>
            <a:r>
              <a:rPr lang="en-GB" sz="1600"/>
              <a:t>. Aggregation typically uses a "has-a" relationship.</a:t>
            </a:r>
            <a:endParaRPr lang="en-GB" sz="1600">
              <a:cs typeface="Helvetica"/>
            </a:endParaRPr>
          </a:p>
          <a:p>
            <a:r>
              <a:rPr lang="en-GB" sz="1600" b="1"/>
              <a:t>Composition</a:t>
            </a:r>
            <a:r>
              <a:rPr lang="en-GB" sz="1600"/>
              <a:t>: Composition also signifies a "whole-part" relationship, but it is a stronger form of containment. In composition, the parts are integral to the whole, and </a:t>
            </a:r>
            <a:r>
              <a:rPr lang="en-GB" sz="1600" b="1"/>
              <a:t>they cannot exist without it.</a:t>
            </a:r>
            <a:r>
              <a:rPr lang="en-GB" sz="1600"/>
              <a:t> Composition is a more exclusive "has-a" relationship.</a:t>
            </a:r>
            <a:endParaRPr lang="en-GB" sz="1600">
              <a:cs typeface="Helvetica"/>
            </a:endParaRPr>
          </a:p>
          <a:p>
            <a:r>
              <a:rPr lang="en-GB" sz="1600" b="1"/>
              <a:t>Relationship Hierarchies</a:t>
            </a:r>
            <a:r>
              <a:rPr lang="en-GB" sz="1600"/>
              <a:t>: "Has-a" vs. "Part-of"</a:t>
            </a:r>
            <a:endParaRPr lang="en-GB" sz="1600">
              <a:cs typeface="Helvetica"/>
            </a:endParaRPr>
          </a:p>
          <a:p>
            <a:pPr lvl="1"/>
            <a:r>
              <a:rPr lang="en-GB" sz="1600"/>
              <a:t>"</a:t>
            </a:r>
            <a:r>
              <a:rPr lang="en-GB" sz="1600" b="1"/>
              <a:t>Has-a" Relationship</a:t>
            </a:r>
            <a:r>
              <a:rPr lang="en-GB" sz="1600"/>
              <a:t>: In both aggregation and composition, there is a "has-a" relationship, meaning a class (the whole) contains objects of another class (the part). This signifies that one class uses another class as a component.</a:t>
            </a:r>
            <a:endParaRPr lang="en-GB" sz="1600">
              <a:cs typeface="Helvetica"/>
            </a:endParaRPr>
          </a:p>
          <a:p>
            <a:pPr lvl="1"/>
            <a:r>
              <a:rPr lang="en-GB" sz="1600"/>
              <a:t>"</a:t>
            </a:r>
            <a:r>
              <a:rPr lang="en-GB" sz="1600" b="1"/>
              <a:t>Part-of" Relationship</a:t>
            </a:r>
            <a:r>
              <a:rPr lang="en-GB" sz="1600"/>
              <a:t>: Composition goes a step further and establishes a "part-of" relationship. This means that the parts are inseparable from the whole, and they cannot exist or have a meaningful existence outside of it.</a:t>
            </a:r>
            <a:endParaRPr lang="en-GB" sz="1600">
              <a:cs typeface="Helvetica"/>
            </a:endParaRPr>
          </a:p>
          <a:p>
            <a:pPr marL="0" indent="0">
              <a:buNone/>
            </a:pPr>
            <a:endParaRPr lang="en-GB" sz="1600"/>
          </a:p>
        </p:txBody>
      </p:sp>
      <p:sp>
        <p:nvSpPr>
          <p:cNvPr id="4" name="Slide Number Placeholder 3">
            <a:extLst>
              <a:ext uri="{FF2B5EF4-FFF2-40B4-BE49-F238E27FC236}">
                <a16:creationId xmlns:a16="http://schemas.microsoft.com/office/drawing/2014/main" id="{C1EE3AC3-EF8D-B638-1658-89173214F0C4}"/>
              </a:ext>
            </a:extLst>
          </p:cNvPr>
          <p:cNvSpPr>
            <a:spLocks noGrp="1"/>
          </p:cNvSpPr>
          <p:nvPr>
            <p:ph type="sldNum" sz="quarter" idx="12"/>
          </p:nvPr>
        </p:nvSpPr>
        <p:spPr/>
        <p:txBody>
          <a:bodyPr/>
          <a:lstStyle/>
          <a:p>
            <a:fld id="{1AE971F0-0CD2-4C47-8087-EBCE9716EA84}" type="slidenum">
              <a:rPr lang="en-GB" smtClean="0"/>
              <a:pPr/>
              <a:t>32</a:t>
            </a:fld>
            <a:endParaRPr lang="en-GB"/>
          </a:p>
        </p:txBody>
      </p:sp>
    </p:spTree>
    <p:extLst>
      <p:ext uri="{BB962C8B-B14F-4D97-AF65-F5344CB8AC3E}">
        <p14:creationId xmlns:p14="http://schemas.microsoft.com/office/powerpoint/2010/main" val="3157062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E946-C929-DF39-9305-43A3F620BA36}"/>
              </a:ext>
            </a:extLst>
          </p:cNvPr>
          <p:cNvSpPr>
            <a:spLocks noGrp="1"/>
          </p:cNvSpPr>
          <p:nvPr>
            <p:ph type="title"/>
          </p:nvPr>
        </p:nvSpPr>
        <p:spPr/>
        <p:txBody>
          <a:bodyPr/>
          <a:lstStyle/>
          <a:p>
            <a:r>
              <a:rPr lang="en-GB"/>
              <a:t>Association</a:t>
            </a:r>
          </a:p>
        </p:txBody>
      </p:sp>
      <p:sp>
        <p:nvSpPr>
          <p:cNvPr id="3" name="Content Placeholder 2">
            <a:extLst>
              <a:ext uri="{FF2B5EF4-FFF2-40B4-BE49-F238E27FC236}">
                <a16:creationId xmlns:a16="http://schemas.microsoft.com/office/drawing/2014/main" id="{D4F55C27-4331-2AC3-EC3E-EBA35122DFFE}"/>
              </a:ext>
            </a:extLst>
          </p:cNvPr>
          <p:cNvSpPr>
            <a:spLocks noGrp="1"/>
          </p:cNvSpPr>
          <p:nvPr>
            <p:ph idx="1"/>
          </p:nvPr>
        </p:nvSpPr>
        <p:spPr/>
        <p:txBody>
          <a:bodyPr>
            <a:normAutofit fontScale="85000" lnSpcReduction="10000"/>
          </a:bodyPr>
          <a:lstStyle/>
          <a:p>
            <a:r>
              <a:rPr lang="en-GB"/>
              <a:t>Composition and Aggregation are specialised forms of association.</a:t>
            </a:r>
          </a:p>
          <a:p>
            <a:pPr lvl="1"/>
            <a:r>
              <a:rPr lang="en-GB"/>
              <a:t>Association is a relationship between two classes without any rules.</a:t>
            </a:r>
          </a:p>
          <a:p>
            <a:r>
              <a:rPr lang="en-GB"/>
              <a:t>The difference is in the responsibility of an object to its members.</a:t>
            </a:r>
          </a:p>
          <a:p>
            <a:pPr lvl="1"/>
            <a:r>
              <a:rPr lang="en-GB"/>
              <a:t>Does deleting an instance delete all its members?</a:t>
            </a:r>
          </a:p>
          <a:p>
            <a:pPr lvl="1"/>
            <a:r>
              <a:rPr lang="en-GB"/>
              <a:t>In aggregation if you delete the container, the contents live on.</a:t>
            </a:r>
          </a:p>
          <a:p>
            <a:pPr lvl="1"/>
            <a:r>
              <a:rPr lang="en-GB"/>
              <a:t>In Composition if you delete the container, its members are also deleted.</a:t>
            </a:r>
          </a:p>
        </p:txBody>
      </p:sp>
      <p:sp>
        <p:nvSpPr>
          <p:cNvPr id="4" name="Slide Number Placeholder 3">
            <a:extLst>
              <a:ext uri="{FF2B5EF4-FFF2-40B4-BE49-F238E27FC236}">
                <a16:creationId xmlns:a16="http://schemas.microsoft.com/office/drawing/2014/main" id="{43000480-E65C-C0EC-155B-876BD8FCDD66}"/>
              </a:ext>
            </a:extLst>
          </p:cNvPr>
          <p:cNvSpPr>
            <a:spLocks noGrp="1"/>
          </p:cNvSpPr>
          <p:nvPr>
            <p:ph type="sldNum" sz="quarter" idx="12"/>
          </p:nvPr>
        </p:nvSpPr>
        <p:spPr/>
        <p:txBody>
          <a:bodyPr/>
          <a:lstStyle/>
          <a:p>
            <a:fld id="{1AE971F0-0CD2-4C47-8087-EBCE9716EA84}" type="slidenum">
              <a:rPr lang="en-GB" smtClean="0"/>
              <a:pPr/>
              <a:t>33</a:t>
            </a:fld>
            <a:endParaRPr lang="en-GB"/>
          </a:p>
        </p:txBody>
      </p:sp>
    </p:spTree>
    <p:extLst>
      <p:ext uri="{BB962C8B-B14F-4D97-AF65-F5344CB8AC3E}">
        <p14:creationId xmlns:p14="http://schemas.microsoft.com/office/powerpoint/2010/main" val="846560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09C8A5-9895-7E06-CB1A-446FA90576B3}"/>
              </a:ext>
            </a:extLst>
          </p:cNvPr>
          <p:cNvSpPr>
            <a:spLocks noGrp="1"/>
          </p:cNvSpPr>
          <p:nvPr>
            <p:ph type="title"/>
          </p:nvPr>
        </p:nvSpPr>
        <p:spPr/>
        <p:txBody>
          <a:bodyPr/>
          <a:lstStyle/>
          <a:p>
            <a:r>
              <a:rPr lang="en-GB"/>
              <a:t>True or False?</a:t>
            </a:r>
          </a:p>
        </p:txBody>
      </p:sp>
      <p:sp>
        <p:nvSpPr>
          <p:cNvPr id="4" name="Slide Number Placeholder 3">
            <a:extLst>
              <a:ext uri="{FF2B5EF4-FFF2-40B4-BE49-F238E27FC236}">
                <a16:creationId xmlns:a16="http://schemas.microsoft.com/office/drawing/2014/main" id="{C24D3D86-1144-D665-D4E9-40C40508F250}"/>
              </a:ext>
            </a:extLst>
          </p:cNvPr>
          <p:cNvSpPr>
            <a:spLocks noGrp="1"/>
          </p:cNvSpPr>
          <p:nvPr>
            <p:ph type="sldNum" sz="quarter" idx="12"/>
          </p:nvPr>
        </p:nvSpPr>
        <p:spPr/>
        <p:txBody>
          <a:bodyPr/>
          <a:lstStyle/>
          <a:p>
            <a:fld id="{1AE971F0-0CD2-4C47-8087-EBCE9716EA84}" type="slidenum">
              <a:rPr lang="en-GB" smtClean="0"/>
              <a:pPr/>
              <a:t>34</a:t>
            </a:fld>
            <a:endParaRPr lang="en-GB"/>
          </a:p>
        </p:txBody>
      </p:sp>
      <p:sp>
        <p:nvSpPr>
          <p:cNvPr id="6" name="Text Placeholder 5">
            <a:extLst>
              <a:ext uri="{FF2B5EF4-FFF2-40B4-BE49-F238E27FC236}">
                <a16:creationId xmlns:a16="http://schemas.microsoft.com/office/drawing/2014/main" id="{C9B8B5F8-74D4-A496-89A1-0905570353C8}"/>
              </a:ext>
            </a:extLst>
          </p:cNvPr>
          <p:cNvSpPr>
            <a:spLocks noGrp="1"/>
          </p:cNvSpPr>
          <p:nvPr>
            <p:ph type="body" sz="quarter" idx="13"/>
          </p:nvPr>
        </p:nvSpPr>
        <p:spPr/>
        <p:txBody>
          <a:bodyPr/>
          <a:lstStyle/>
          <a:p>
            <a:pPr marL="0" indent="0">
              <a:buNone/>
            </a:pPr>
            <a:r>
              <a:rPr lang="en-GB"/>
              <a:t>Our Mystery Game that we programme in the labs shows aggregation between the Game and the </a:t>
            </a:r>
            <a:r>
              <a:rPr lang="en-GB" err="1"/>
              <a:t>CrimeScene</a:t>
            </a:r>
            <a:r>
              <a:rPr lang="en-GB"/>
              <a:t> class.</a:t>
            </a:r>
          </a:p>
        </p:txBody>
      </p:sp>
    </p:spTree>
    <p:extLst>
      <p:ext uri="{BB962C8B-B14F-4D97-AF65-F5344CB8AC3E}">
        <p14:creationId xmlns:p14="http://schemas.microsoft.com/office/powerpoint/2010/main" val="3870132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4FB3-8788-2BC5-F835-796F4552FA09}"/>
              </a:ext>
            </a:extLst>
          </p:cNvPr>
          <p:cNvSpPr>
            <a:spLocks noGrp="1"/>
          </p:cNvSpPr>
          <p:nvPr>
            <p:ph type="title"/>
          </p:nvPr>
        </p:nvSpPr>
        <p:spPr/>
        <p:txBody>
          <a:bodyPr/>
          <a:lstStyle/>
          <a:p>
            <a:r>
              <a:rPr lang="en-GB"/>
              <a:t>Example</a:t>
            </a:r>
          </a:p>
        </p:txBody>
      </p:sp>
      <p:sp>
        <p:nvSpPr>
          <p:cNvPr id="3" name="Content Placeholder 2">
            <a:extLst>
              <a:ext uri="{FF2B5EF4-FFF2-40B4-BE49-F238E27FC236}">
                <a16:creationId xmlns:a16="http://schemas.microsoft.com/office/drawing/2014/main" id="{1EBD7A26-5ECB-311D-9AE8-047196822C65}"/>
              </a:ext>
            </a:extLst>
          </p:cNvPr>
          <p:cNvSpPr>
            <a:spLocks noGrp="1"/>
          </p:cNvSpPr>
          <p:nvPr>
            <p:ph idx="1"/>
          </p:nvPr>
        </p:nvSpPr>
        <p:spPr/>
        <p:txBody>
          <a:bodyPr>
            <a:normAutofit fontScale="85000" lnSpcReduction="10000"/>
          </a:bodyPr>
          <a:lstStyle/>
          <a:p>
            <a:pPr marR="0" lvl="0" rtl="0"/>
            <a:r>
              <a:rPr lang="en-GB" altLang="zh-CN" b="0" i="0" u="none" strike="noStrike" kern="100" baseline="0">
                <a:solidFill>
                  <a:srgbClr val="000000"/>
                </a:solidFill>
                <a:ea typeface="DengXian Light" panose="02010600030101010101" pitchFamily="2" charset="-122"/>
              </a:rPr>
              <a:t>Understanding the distinctions between these relationships is crucial for proper design in object-oriented programming, as it impacts the life cycle, behaviour, and structure of the involved objects.</a:t>
            </a:r>
          </a:p>
          <a:p>
            <a:pPr marR="0" lvl="0" rtl="0"/>
            <a:r>
              <a:rPr lang="en-GB" altLang="zh-CN" b="1" i="0" u="none" strike="noStrike" kern="100" baseline="0">
                <a:solidFill>
                  <a:srgbClr val="000000"/>
                </a:solidFill>
                <a:ea typeface="DengXian Light" panose="02010600030101010101" pitchFamily="2" charset="-122"/>
              </a:rPr>
              <a:t>Aggregation</a:t>
            </a:r>
            <a:r>
              <a:rPr lang="en-GB" altLang="zh-CN" b="0" i="0" u="none" strike="noStrike" kern="100" baseline="0">
                <a:solidFill>
                  <a:srgbClr val="000000"/>
                </a:solidFill>
                <a:ea typeface="DengXian Light" panose="02010600030101010101" pitchFamily="2" charset="-122"/>
              </a:rPr>
              <a:t>: A university has classrooms. A classroom can exist independently of the university. It's an aggregation.</a:t>
            </a:r>
          </a:p>
          <a:p>
            <a:pPr marR="0" lvl="0" rtl="0"/>
            <a:r>
              <a:rPr lang="en-GB" altLang="zh-CN" b="1" i="0" u="none" strike="noStrike" kern="100" baseline="0">
                <a:solidFill>
                  <a:srgbClr val="000000"/>
                </a:solidFill>
                <a:ea typeface="DengXian Light" panose="02010600030101010101" pitchFamily="2" charset="-122"/>
              </a:rPr>
              <a:t>Composition</a:t>
            </a:r>
            <a:r>
              <a:rPr lang="en-GB" altLang="zh-CN" b="0" i="0" u="none" strike="noStrike" kern="100" baseline="0">
                <a:solidFill>
                  <a:srgbClr val="000000"/>
                </a:solidFill>
                <a:ea typeface="DengXian Light" panose="02010600030101010101" pitchFamily="2" charset="-122"/>
              </a:rPr>
              <a:t>: A university has students. Students are an integral part of the university, and they cannot exist independently. This is composition.</a:t>
            </a:r>
          </a:p>
        </p:txBody>
      </p:sp>
      <p:sp>
        <p:nvSpPr>
          <p:cNvPr id="4" name="Slide Number Placeholder 3">
            <a:extLst>
              <a:ext uri="{FF2B5EF4-FFF2-40B4-BE49-F238E27FC236}">
                <a16:creationId xmlns:a16="http://schemas.microsoft.com/office/drawing/2014/main" id="{B6ADF3E2-2B5E-CE3C-75BA-A403A54E4650}"/>
              </a:ext>
            </a:extLst>
          </p:cNvPr>
          <p:cNvSpPr>
            <a:spLocks noGrp="1"/>
          </p:cNvSpPr>
          <p:nvPr>
            <p:ph type="sldNum" sz="quarter" idx="12"/>
          </p:nvPr>
        </p:nvSpPr>
        <p:spPr/>
        <p:txBody>
          <a:bodyPr/>
          <a:lstStyle/>
          <a:p>
            <a:fld id="{1AE971F0-0CD2-4C47-8087-EBCE9716EA84}" type="slidenum">
              <a:rPr lang="en-GB" smtClean="0"/>
              <a:pPr/>
              <a:t>35</a:t>
            </a:fld>
            <a:endParaRPr lang="en-GB"/>
          </a:p>
        </p:txBody>
      </p:sp>
    </p:spTree>
    <p:extLst>
      <p:ext uri="{BB962C8B-B14F-4D97-AF65-F5344CB8AC3E}">
        <p14:creationId xmlns:p14="http://schemas.microsoft.com/office/powerpoint/2010/main" val="1827987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0803-B20F-9950-2456-F50B5B831A1E}"/>
              </a:ext>
            </a:extLst>
          </p:cNvPr>
          <p:cNvSpPr>
            <a:spLocks noGrp="1"/>
          </p:cNvSpPr>
          <p:nvPr>
            <p:ph type="title"/>
          </p:nvPr>
        </p:nvSpPr>
        <p:spPr/>
        <p:txBody>
          <a:bodyPr/>
          <a:lstStyle/>
          <a:p>
            <a:r>
              <a:rPr lang="en-GB"/>
              <a:t>Tackling Dependencies in OO Design</a:t>
            </a:r>
          </a:p>
        </p:txBody>
      </p:sp>
      <p:sp>
        <p:nvSpPr>
          <p:cNvPr id="3" name="Content Placeholder 2">
            <a:extLst>
              <a:ext uri="{FF2B5EF4-FFF2-40B4-BE49-F238E27FC236}">
                <a16:creationId xmlns:a16="http://schemas.microsoft.com/office/drawing/2014/main" id="{46578279-135C-0B02-6B1D-48F3992DA517}"/>
              </a:ext>
            </a:extLst>
          </p:cNvPr>
          <p:cNvSpPr>
            <a:spLocks noGrp="1"/>
          </p:cNvSpPr>
          <p:nvPr>
            <p:ph idx="1"/>
          </p:nvPr>
        </p:nvSpPr>
        <p:spPr/>
        <p:txBody>
          <a:bodyPr>
            <a:normAutofit lnSpcReduction="10000"/>
          </a:bodyPr>
          <a:lstStyle/>
          <a:p>
            <a:r>
              <a:rPr lang="en-GB" b="1"/>
              <a:t>Dependencies</a:t>
            </a:r>
            <a:r>
              <a:rPr lang="en-GB"/>
              <a:t>: In object-oriented design, dependencies represent the relationships between classes. They indicate how one class relies on another to function correctly.</a:t>
            </a:r>
          </a:p>
          <a:p>
            <a:r>
              <a:rPr lang="en-GB" b="1"/>
              <a:t>Importance of Dependency Management: </a:t>
            </a:r>
            <a:r>
              <a:rPr lang="en-GB"/>
              <a:t>Properly managing dependencies is crucial for creating maintainable and scalable software systems. Poorly managed dependencies can lead to tightly coupled and hard-to-maintain code.</a:t>
            </a:r>
          </a:p>
        </p:txBody>
      </p:sp>
      <p:sp>
        <p:nvSpPr>
          <p:cNvPr id="4" name="Slide Number Placeholder 3">
            <a:extLst>
              <a:ext uri="{FF2B5EF4-FFF2-40B4-BE49-F238E27FC236}">
                <a16:creationId xmlns:a16="http://schemas.microsoft.com/office/drawing/2014/main" id="{1AE99316-5E49-94D9-C01C-DFBD7FB76F42}"/>
              </a:ext>
            </a:extLst>
          </p:cNvPr>
          <p:cNvSpPr>
            <a:spLocks noGrp="1"/>
          </p:cNvSpPr>
          <p:nvPr>
            <p:ph type="sldNum" sz="quarter" idx="12"/>
          </p:nvPr>
        </p:nvSpPr>
        <p:spPr/>
        <p:txBody>
          <a:bodyPr/>
          <a:lstStyle/>
          <a:p>
            <a:fld id="{1AE971F0-0CD2-4C47-8087-EBCE9716EA84}" type="slidenum">
              <a:rPr lang="en-GB" smtClean="0"/>
              <a:pPr/>
              <a:t>36</a:t>
            </a:fld>
            <a:endParaRPr lang="en-GB"/>
          </a:p>
        </p:txBody>
      </p:sp>
    </p:spTree>
    <p:extLst>
      <p:ext uri="{BB962C8B-B14F-4D97-AF65-F5344CB8AC3E}">
        <p14:creationId xmlns:p14="http://schemas.microsoft.com/office/powerpoint/2010/main" val="3671452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BC60-8E13-CE9A-F1DC-CEDBBDE71ADA}"/>
              </a:ext>
            </a:extLst>
          </p:cNvPr>
          <p:cNvSpPr>
            <a:spLocks noGrp="1"/>
          </p:cNvSpPr>
          <p:nvPr>
            <p:ph type="title"/>
          </p:nvPr>
        </p:nvSpPr>
        <p:spPr/>
        <p:txBody>
          <a:bodyPr/>
          <a:lstStyle/>
          <a:p>
            <a:r>
              <a:rPr lang="en-GB"/>
              <a:t>Examples of Problematic Dependencies</a:t>
            </a:r>
          </a:p>
        </p:txBody>
      </p:sp>
      <p:sp>
        <p:nvSpPr>
          <p:cNvPr id="3" name="Content Placeholder 2">
            <a:extLst>
              <a:ext uri="{FF2B5EF4-FFF2-40B4-BE49-F238E27FC236}">
                <a16:creationId xmlns:a16="http://schemas.microsoft.com/office/drawing/2014/main" id="{A8AAAE65-6A10-D19D-D1FF-F18E92B6C701}"/>
              </a:ext>
            </a:extLst>
          </p:cNvPr>
          <p:cNvSpPr>
            <a:spLocks noGrp="1"/>
          </p:cNvSpPr>
          <p:nvPr>
            <p:ph idx="1"/>
          </p:nvPr>
        </p:nvSpPr>
        <p:spPr/>
        <p:txBody>
          <a:bodyPr>
            <a:normAutofit fontScale="62500" lnSpcReduction="20000"/>
          </a:bodyPr>
          <a:lstStyle/>
          <a:p>
            <a:pPr marR="0" lvl="0" rtl="0"/>
            <a:r>
              <a:rPr lang="en-GB" altLang="zh-CN" b="1" i="0" u="none" strike="noStrike" kern="100" baseline="0">
                <a:solidFill>
                  <a:srgbClr val="000000"/>
                </a:solidFill>
                <a:ea typeface="DengXian Light" panose="02010600030101010101" pitchFamily="2" charset="-122"/>
              </a:rPr>
              <a:t>Tight Coupling</a:t>
            </a:r>
            <a:r>
              <a:rPr lang="en-GB" altLang="zh-CN" b="0" i="0" u="none" strike="noStrike" kern="100" baseline="0">
                <a:solidFill>
                  <a:srgbClr val="000000"/>
                </a:solidFill>
                <a:ea typeface="DengXian Light" panose="02010600030101010101" pitchFamily="2" charset="-122"/>
              </a:rPr>
              <a:t>: When one class relies heavily on the internal details of another class, making it hard to change one class without affecting the other.</a:t>
            </a:r>
          </a:p>
          <a:p>
            <a:pPr marR="0" lvl="0" rtl="0"/>
            <a:r>
              <a:rPr lang="en-GB" altLang="zh-CN" b="1" i="0" u="none" strike="noStrike" kern="100" baseline="0">
                <a:solidFill>
                  <a:srgbClr val="000000"/>
                </a:solidFill>
                <a:ea typeface="DengXian Light" panose="02010600030101010101" pitchFamily="2" charset="-122"/>
              </a:rPr>
              <a:t>Cyclic Dependencies</a:t>
            </a:r>
            <a:r>
              <a:rPr lang="en-GB" altLang="zh-CN" b="0" i="0" u="none" strike="noStrike" kern="100" baseline="0">
                <a:solidFill>
                  <a:srgbClr val="000000"/>
                </a:solidFill>
                <a:ea typeface="DengXian Light" panose="02010600030101010101" pitchFamily="2" charset="-122"/>
              </a:rPr>
              <a:t>: Circular references between classes that can lead to difficult-to-manage code.</a:t>
            </a:r>
          </a:p>
          <a:p>
            <a:pPr marR="0" lvl="0" rtl="0"/>
            <a:r>
              <a:rPr lang="en-GB" altLang="zh-CN" b="1" i="0" u="none" strike="noStrike" kern="100" baseline="0">
                <a:solidFill>
                  <a:srgbClr val="000000"/>
                </a:solidFill>
                <a:ea typeface="DengXian Light" panose="02010600030101010101" pitchFamily="2" charset="-122"/>
              </a:rPr>
              <a:t>Brittle Code</a:t>
            </a:r>
            <a:r>
              <a:rPr lang="en-GB" altLang="zh-CN" b="0" i="0" u="none" strike="noStrike" kern="100" baseline="0">
                <a:solidFill>
                  <a:srgbClr val="000000"/>
                </a:solidFill>
                <a:ea typeface="DengXian Light" panose="02010600030101010101" pitchFamily="2" charset="-122"/>
              </a:rPr>
              <a:t>: Changes in one class frequently lead to changes in other classes due to excessive dependencies, making the code fragile.</a:t>
            </a:r>
          </a:p>
          <a:p>
            <a:pPr marR="0" lvl="0" rtl="0"/>
            <a:r>
              <a:rPr lang="en-GB" altLang="zh-CN" b="1" i="0" u="none" strike="noStrike" kern="100" baseline="0">
                <a:solidFill>
                  <a:srgbClr val="000000"/>
                </a:solidFill>
                <a:ea typeface="DengXian Light" panose="02010600030101010101" pitchFamily="2" charset="-122"/>
              </a:rPr>
              <a:t>Reduced Testability</a:t>
            </a:r>
            <a:r>
              <a:rPr lang="en-GB" altLang="zh-CN" b="0" i="0" u="none" strike="noStrike" kern="100" baseline="0">
                <a:solidFill>
                  <a:srgbClr val="000000"/>
                </a:solidFill>
                <a:ea typeface="DengXian Light" panose="02010600030101010101" pitchFamily="2" charset="-122"/>
              </a:rPr>
              <a:t>: High dependencies can make it challenging to write unit tests in isolation, hampering testability.</a:t>
            </a:r>
          </a:p>
          <a:p>
            <a:pPr marR="0" lvl="0" rtl="0"/>
            <a:r>
              <a:rPr lang="en-GB" altLang="zh-CN" b="1" i="0" u="none" strike="noStrike" kern="100" baseline="0">
                <a:solidFill>
                  <a:srgbClr val="000000"/>
                </a:solidFill>
                <a:ea typeface="DengXian Light" panose="02010600030101010101" pitchFamily="2" charset="-122"/>
              </a:rPr>
              <a:t>Dependency Injection</a:t>
            </a:r>
            <a:r>
              <a:rPr lang="en-GB" altLang="zh-CN" b="0" i="0" u="none" strike="noStrike" kern="100" baseline="0">
                <a:solidFill>
                  <a:srgbClr val="000000"/>
                </a:solidFill>
                <a:ea typeface="DengXian Light" panose="02010600030101010101" pitchFamily="2" charset="-122"/>
              </a:rPr>
              <a:t>: To manage dependencies effectively, techniques like dependency injection can be employed, allowing for greater flexibility, decoupling, and testing.</a:t>
            </a:r>
          </a:p>
        </p:txBody>
      </p:sp>
      <p:sp>
        <p:nvSpPr>
          <p:cNvPr id="4" name="Slide Number Placeholder 3">
            <a:extLst>
              <a:ext uri="{FF2B5EF4-FFF2-40B4-BE49-F238E27FC236}">
                <a16:creationId xmlns:a16="http://schemas.microsoft.com/office/drawing/2014/main" id="{C438E5BE-53A4-FA03-AF39-A7E8444B81A5}"/>
              </a:ext>
            </a:extLst>
          </p:cNvPr>
          <p:cNvSpPr>
            <a:spLocks noGrp="1"/>
          </p:cNvSpPr>
          <p:nvPr>
            <p:ph type="sldNum" sz="quarter" idx="12"/>
          </p:nvPr>
        </p:nvSpPr>
        <p:spPr/>
        <p:txBody>
          <a:bodyPr/>
          <a:lstStyle/>
          <a:p>
            <a:fld id="{1AE971F0-0CD2-4C47-8087-EBCE9716EA84}" type="slidenum">
              <a:rPr lang="en-GB" smtClean="0"/>
              <a:pPr/>
              <a:t>37</a:t>
            </a:fld>
            <a:endParaRPr lang="en-GB"/>
          </a:p>
        </p:txBody>
      </p:sp>
    </p:spTree>
    <p:extLst>
      <p:ext uri="{BB962C8B-B14F-4D97-AF65-F5344CB8AC3E}">
        <p14:creationId xmlns:p14="http://schemas.microsoft.com/office/powerpoint/2010/main" val="299922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437A-1735-A901-8EAE-E5CFFBFC12C9}"/>
              </a:ext>
            </a:extLst>
          </p:cNvPr>
          <p:cNvSpPr>
            <a:spLocks noGrp="1"/>
          </p:cNvSpPr>
          <p:nvPr>
            <p:ph type="title"/>
          </p:nvPr>
        </p:nvSpPr>
        <p:spPr>
          <a:xfrm>
            <a:off x="838200" y="211544"/>
            <a:ext cx="10515600" cy="1325563"/>
          </a:xfrm>
        </p:spPr>
        <p:txBody>
          <a:bodyPr>
            <a:normAutofit/>
          </a:bodyPr>
          <a:lstStyle/>
          <a:p>
            <a:r>
              <a:rPr lang="en-GB" sz="3200"/>
              <a:t>Practical Applications of Dependency Management</a:t>
            </a:r>
          </a:p>
        </p:txBody>
      </p:sp>
      <p:sp>
        <p:nvSpPr>
          <p:cNvPr id="3" name="Content Placeholder 2">
            <a:extLst>
              <a:ext uri="{FF2B5EF4-FFF2-40B4-BE49-F238E27FC236}">
                <a16:creationId xmlns:a16="http://schemas.microsoft.com/office/drawing/2014/main" id="{5A79E612-A91A-4AF7-B5DF-4359807C2702}"/>
              </a:ext>
            </a:extLst>
          </p:cNvPr>
          <p:cNvSpPr>
            <a:spLocks noGrp="1"/>
          </p:cNvSpPr>
          <p:nvPr>
            <p:ph idx="1"/>
          </p:nvPr>
        </p:nvSpPr>
        <p:spPr>
          <a:xfrm>
            <a:off x="838200" y="1221145"/>
            <a:ext cx="10515600" cy="4717570"/>
          </a:xfrm>
        </p:spPr>
        <p:txBody>
          <a:bodyPr>
            <a:noAutofit/>
          </a:bodyPr>
          <a:lstStyle/>
          <a:p>
            <a:r>
              <a:rPr lang="en-GB" sz="1400"/>
              <a:t>Dependency Management Techniques: In software design, there are various techniques to manage dependencies and create maintainable code.</a:t>
            </a:r>
          </a:p>
          <a:p>
            <a:r>
              <a:rPr lang="en-GB" sz="1400"/>
              <a:t>Best Practices for Dependency Injection and Inversion of Control (IoC):</a:t>
            </a:r>
          </a:p>
          <a:p>
            <a:pPr lvl="1"/>
            <a:r>
              <a:rPr lang="en-GB" sz="1400" b="1"/>
              <a:t>Dependency Injection </a:t>
            </a:r>
            <a:r>
              <a:rPr lang="en-GB" sz="1400"/>
              <a:t>(DI): A design pattern where components or services are injected into a class, typically through constructors or property setters. This reduces tight coupling and enhances flexibility.</a:t>
            </a:r>
          </a:p>
          <a:p>
            <a:pPr lvl="1"/>
            <a:r>
              <a:rPr lang="en-GB" sz="1400" b="1"/>
              <a:t>Inversion of Control </a:t>
            </a:r>
            <a:r>
              <a:rPr lang="en-GB" sz="1400"/>
              <a:t>(IoC): A broader concept that refers to the inversion of the flow of control in a system. IoC containers manage the lifecycle of objects and their dependencies.</a:t>
            </a:r>
          </a:p>
          <a:p>
            <a:pPr lvl="1"/>
            <a:r>
              <a:rPr lang="en-GB" sz="1400" b="1"/>
              <a:t>Constructor Injection</a:t>
            </a:r>
            <a:r>
              <a:rPr lang="en-GB" sz="1400"/>
              <a:t>: Passing dependencies through a class's constructor.</a:t>
            </a:r>
          </a:p>
          <a:p>
            <a:pPr lvl="1"/>
            <a:r>
              <a:rPr lang="en-GB" sz="1400" b="1"/>
              <a:t>Setter Injection</a:t>
            </a:r>
            <a:r>
              <a:rPr lang="en-GB" sz="1400"/>
              <a:t>: Setting dependencies via setter methods.</a:t>
            </a:r>
          </a:p>
          <a:p>
            <a:pPr lvl="1"/>
            <a:r>
              <a:rPr lang="en-GB" sz="1400" b="1"/>
              <a:t>Interface-Based DI: </a:t>
            </a:r>
            <a:r>
              <a:rPr lang="en-GB" sz="1400"/>
              <a:t>Relies on interfaces to define contracts between components, allowing for easy swapping of implementations.</a:t>
            </a:r>
          </a:p>
          <a:p>
            <a:pPr lvl="1"/>
            <a:r>
              <a:rPr lang="en-GB" sz="1400" b="1"/>
              <a:t>Service Locators</a:t>
            </a:r>
            <a:r>
              <a:rPr lang="en-GB" sz="1400"/>
              <a:t>: Centralized objects that manage dependencies and provide them to various parts of the application.</a:t>
            </a:r>
          </a:p>
          <a:p>
            <a:pPr lvl="1"/>
            <a:r>
              <a:rPr lang="en-GB" sz="1400" b="1"/>
              <a:t>Inversion of Control Containers: </a:t>
            </a:r>
            <a:r>
              <a:rPr lang="en-GB" sz="1400"/>
              <a:t>Frameworks like Spring and </a:t>
            </a:r>
            <a:r>
              <a:rPr lang="en-GB" sz="1400" err="1"/>
              <a:t>Guice</a:t>
            </a:r>
            <a:r>
              <a:rPr lang="en-GB" sz="1400"/>
              <a:t> that manage dependencies, object creation, and lifecycle.</a:t>
            </a:r>
          </a:p>
        </p:txBody>
      </p:sp>
      <p:sp>
        <p:nvSpPr>
          <p:cNvPr id="4" name="Slide Number Placeholder 3">
            <a:extLst>
              <a:ext uri="{FF2B5EF4-FFF2-40B4-BE49-F238E27FC236}">
                <a16:creationId xmlns:a16="http://schemas.microsoft.com/office/drawing/2014/main" id="{9F901E23-E722-A00D-787F-AAAB40C57D6C}"/>
              </a:ext>
            </a:extLst>
          </p:cNvPr>
          <p:cNvSpPr>
            <a:spLocks noGrp="1"/>
          </p:cNvSpPr>
          <p:nvPr>
            <p:ph type="sldNum" sz="quarter" idx="12"/>
          </p:nvPr>
        </p:nvSpPr>
        <p:spPr/>
        <p:txBody>
          <a:bodyPr/>
          <a:lstStyle/>
          <a:p>
            <a:fld id="{1AE971F0-0CD2-4C47-8087-EBCE9716EA84}" type="slidenum">
              <a:rPr lang="en-GB" smtClean="0"/>
              <a:pPr/>
              <a:t>38</a:t>
            </a:fld>
            <a:endParaRPr lang="en-GB"/>
          </a:p>
        </p:txBody>
      </p:sp>
    </p:spTree>
    <p:extLst>
      <p:ext uri="{BB962C8B-B14F-4D97-AF65-F5344CB8AC3E}">
        <p14:creationId xmlns:p14="http://schemas.microsoft.com/office/powerpoint/2010/main" val="287597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B1E3-BBBA-C1D7-E325-C1F756550353}"/>
              </a:ext>
            </a:extLst>
          </p:cNvPr>
          <p:cNvSpPr>
            <a:spLocks noGrp="1"/>
          </p:cNvSpPr>
          <p:nvPr>
            <p:ph type="title"/>
          </p:nvPr>
        </p:nvSpPr>
        <p:spPr/>
        <p:txBody>
          <a:bodyPr/>
          <a:lstStyle/>
          <a:p>
            <a:r>
              <a:rPr lang="en-GB"/>
              <a:t>Case Study: CMS</a:t>
            </a:r>
          </a:p>
        </p:txBody>
      </p:sp>
      <p:sp>
        <p:nvSpPr>
          <p:cNvPr id="3" name="Content Placeholder 2">
            <a:extLst>
              <a:ext uri="{FF2B5EF4-FFF2-40B4-BE49-F238E27FC236}">
                <a16:creationId xmlns:a16="http://schemas.microsoft.com/office/drawing/2014/main" id="{59D7B2DF-B91A-056E-34B5-666642788885}"/>
              </a:ext>
            </a:extLst>
          </p:cNvPr>
          <p:cNvSpPr>
            <a:spLocks noGrp="1"/>
          </p:cNvSpPr>
          <p:nvPr>
            <p:ph idx="1"/>
          </p:nvPr>
        </p:nvSpPr>
        <p:spPr/>
        <p:txBody>
          <a:bodyPr>
            <a:normAutofit fontScale="62500" lnSpcReduction="20000"/>
          </a:bodyPr>
          <a:lstStyle/>
          <a:p>
            <a:r>
              <a:rPr lang="en-GB"/>
              <a:t>Consider building a Python web application, such as a basic content management system (CMS). In this context, we'll explore how composition and dependency management can be applied to achieve a clean and maintainable object-oriented design.</a:t>
            </a:r>
          </a:p>
          <a:p>
            <a:r>
              <a:rPr lang="en-GB"/>
              <a:t>Dependency Management in a Python Web Application</a:t>
            </a:r>
          </a:p>
          <a:p>
            <a:pPr lvl="1"/>
            <a:r>
              <a:rPr lang="en-GB" b="1"/>
              <a:t>Problem</a:t>
            </a:r>
            <a:r>
              <a:rPr lang="en-GB"/>
              <a:t>: In web applications, various components like user authentication, database access, and content rendering need to interact and depend on each other. Managing these dependencies can become complex as the application grows.</a:t>
            </a:r>
          </a:p>
          <a:p>
            <a:pPr lvl="1"/>
            <a:r>
              <a:rPr lang="en-GB" b="1"/>
              <a:t>Solution</a:t>
            </a:r>
            <a:r>
              <a:rPr lang="en-GB"/>
              <a:t>: To address this, we can use composition and dependency injection. For instance, in a Python-based CMS, you may have classes like </a:t>
            </a:r>
            <a:r>
              <a:rPr lang="en-GB" err="1"/>
              <a:t>UserAuth</a:t>
            </a:r>
            <a:r>
              <a:rPr lang="en-GB"/>
              <a:t>, </a:t>
            </a:r>
            <a:r>
              <a:rPr lang="en-GB" err="1"/>
              <a:t>DatabaseManager</a:t>
            </a:r>
            <a:r>
              <a:rPr lang="en-GB"/>
              <a:t>, and </a:t>
            </a:r>
            <a:r>
              <a:rPr lang="en-GB" err="1"/>
              <a:t>ContentRenderer</a:t>
            </a:r>
            <a:r>
              <a:rPr lang="en-GB"/>
              <a:t>, each responsible for a specific part of the application.</a:t>
            </a:r>
          </a:p>
        </p:txBody>
      </p:sp>
      <p:sp>
        <p:nvSpPr>
          <p:cNvPr id="4" name="Slide Number Placeholder 3">
            <a:extLst>
              <a:ext uri="{FF2B5EF4-FFF2-40B4-BE49-F238E27FC236}">
                <a16:creationId xmlns:a16="http://schemas.microsoft.com/office/drawing/2014/main" id="{6DB87ECB-628C-64F7-8ADE-017B1E0A8B6C}"/>
              </a:ext>
            </a:extLst>
          </p:cNvPr>
          <p:cNvSpPr>
            <a:spLocks noGrp="1"/>
          </p:cNvSpPr>
          <p:nvPr>
            <p:ph type="sldNum" sz="quarter" idx="12"/>
          </p:nvPr>
        </p:nvSpPr>
        <p:spPr/>
        <p:txBody>
          <a:bodyPr/>
          <a:lstStyle/>
          <a:p>
            <a:fld id="{1AE971F0-0CD2-4C47-8087-EBCE9716EA84}" type="slidenum">
              <a:rPr lang="en-GB" smtClean="0"/>
              <a:pPr/>
              <a:t>39</a:t>
            </a:fld>
            <a:endParaRPr lang="en-GB"/>
          </a:p>
        </p:txBody>
      </p:sp>
    </p:spTree>
    <p:extLst>
      <p:ext uri="{BB962C8B-B14F-4D97-AF65-F5344CB8AC3E}">
        <p14:creationId xmlns:p14="http://schemas.microsoft.com/office/powerpoint/2010/main" val="95583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4</a:t>
            </a:fld>
            <a:endParaRPr lang="en-GB"/>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Revision</a:t>
            </a:r>
          </a:p>
        </p:txBody>
      </p:sp>
    </p:spTree>
    <p:extLst>
      <p:ext uri="{BB962C8B-B14F-4D97-AF65-F5344CB8AC3E}">
        <p14:creationId xmlns:p14="http://schemas.microsoft.com/office/powerpoint/2010/main" val="3223871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56E5-2D5D-4E19-C68E-CEE287C4EB75}"/>
              </a:ext>
            </a:extLst>
          </p:cNvPr>
          <p:cNvSpPr>
            <a:spLocks noGrp="1"/>
          </p:cNvSpPr>
          <p:nvPr>
            <p:ph type="title"/>
          </p:nvPr>
        </p:nvSpPr>
        <p:spPr/>
        <p:txBody>
          <a:bodyPr/>
          <a:lstStyle/>
          <a:p>
            <a:r>
              <a:rPr lang="en-GB"/>
              <a:t>Python Code</a:t>
            </a:r>
          </a:p>
        </p:txBody>
      </p:sp>
      <p:sp>
        <p:nvSpPr>
          <p:cNvPr id="3" name="Content Placeholder 2">
            <a:extLst>
              <a:ext uri="{FF2B5EF4-FFF2-40B4-BE49-F238E27FC236}">
                <a16:creationId xmlns:a16="http://schemas.microsoft.com/office/drawing/2014/main" id="{76E05E07-3F99-3D71-57FF-9FC9D0DC4E42}"/>
              </a:ext>
            </a:extLst>
          </p:cNvPr>
          <p:cNvSpPr>
            <a:spLocks noGrp="1"/>
          </p:cNvSpPr>
          <p:nvPr>
            <p:ph idx="1"/>
          </p:nvPr>
        </p:nvSpPr>
        <p:spPr>
          <a:xfrm>
            <a:off x="203200" y="1317625"/>
            <a:ext cx="5613400" cy="3419475"/>
          </a:xfrm>
          <a:ln>
            <a:solidFill>
              <a:schemeClr val="accent3"/>
            </a:solidFill>
          </a:ln>
        </p:spPr>
        <p:txBody>
          <a:bodyPr>
            <a:normAutofit/>
          </a:bodyPr>
          <a:lstStyle/>
          <a:p>
            <a:pPr marL="0" indent="0">
              <a:buNone/>
            </a:pPr>
            <a:r>
              <a:rPr lang="en-GB" sz="1400">
                <a:solidFill>
                  <a:srgbClr val="0033B3"/>
                </a:solidFill>
                <a:effectLst/>
                <a:latin typeface="Consolas" panose="020B0609020204030204" pitchFamily="49" charset="0"/>
                <a:cs typeface="Consolas" panose="020B0609020204030204" pitchFamily="49" charset="0"/>
              </a:rPr>
              <a:t>class </a:t>
            </a:r>
            <a:r>
              <a:rPr lang="en-GB" sz="1400" err="1">
                <a:solidFill>
                  <a:srgbClr val="000000"/>
                </a:solidFill>
                <a:effectLst/>
                <a:latin typeface="Consolas" panose="020B0609020204030204" pitchFamily="49" charset="0"/>
                <a:cs typeface="Consolas" panose="020B0609020204030204" pitchFamily="49" charset="0"/>
              </a:rPr>
              <a:t>UserAuth</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def </a:t>
            </a:r>
            <a:r>
              <a:rPr lang="en-GB" sz="1400">
                <a:solidFill>
                  <a:srgbClr val="B200B2"/>
                </a:solidFill>
                <a:effectLst/>
                <a:latin typeface="Consolas" panose="020B0609020204030204" pitchFamily="49" charset="0"/>
                <a:cs typeface="Consolas" panose="020B0609020204030204" pitchFamily="49" charset="0"/>
              </a:rPr>
              <a:t>__</a:t>
            </a:r>
            <a:r>
              <a:rPr lang="en-GB" sz="1400" err="1">
                <a:solidFill>
                  <a:srgbClr val="B200B2"/>
                </a:solidFill>
                <a:effectLst/>
                <a:latin typeface="Consolas" panose="020B0609020204030204" pitchFamily="49" charset="0"/>
                <a:cs typeface="Consolas" panose="020B0609020204030204" pitchFamily="49" charset="0"/>
              </a:rPr>
              <a:t>init</a:t>
            </a:r>
            <a:r>
              <a:rPr lang="en-GB" sz="1400">
                <a:solidFill>
                  <a:srgbClr val="B200B2"/>
                </a:solidFill>
                <a:effectLst/>
                <a:latin typeface="Consolas" panose="020B0609020204030204" pitchFamily="49" charset="0"/>
                <a:cs typeface="Consolas" panose="020B0609020204030204" pitchFamily="49" charset="0"/>
              </a:rPr>
              <a:t>__</a:t>
            </a:r>
            <a:r>
              <a:rPr lang="en-GB" sz="1400">
                <a:solidFill>
                  <a:srgbClr val="080808"/>
                </a:solidFill>
                <a:effectLst/>
                <a:latin typeface="Consolas" panose="020B0609020204030204" pitchFamily="49" charset="0"/>
                <a:cs typeface="Consolas" panose="020B0609020204030204" pitchFamily="49" charset="0"/>
              </a:rPr>
              <a:t>(</a:t>
            </a:r>
            <a:r>
              <a:rPr lang="en-GB" sz="1400">
                <a:solidFill>
                  <a:srgbClr val="94558D"/>
                </a:solidFill>
                <a:effectLst/>
                <a:latin typeface="Consolas" panose="020B0609020204030204" pitchFamily="49" charset="0"/>
                <a:cs typeface="Consolas" panose="020B0609020204030204" pitchFamily="49" charset="0"/>
              </a:rPr>
              <a:t>self</a:t>
            </a: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080808"/>
                </a:solidFill>
                <a:effectLst/>
                <a:latin typeface="Consolas" panose="020B0609020204030204" pitchFamily="49" charset="0"/>
                <a:cs typeface="Consolas" panose="020B0609020204030204" pitchFamily="49" charset="0"/>
              </a:rPr>
              <a:t>db_manager</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94558D"/>
                </a:solidFill>
                <a:effectLst/>
                <a:latin typeface="Consolas" panose="020B0609020204030204" pitchFamily="49" charset="0"/>
                <a:cs typeface="Consolas" panose="020B0609020204030204" pitchFamily="49" charset="0"/>
              </a:rPr>
              <a:t>self</a:t>
            </a:r>
            <a:r>
              <a:rPr lang="en-GB" sz="1400" err="1">
                <a:solidFill>
                  <a:srgbClr val="080808"/>
                </a:solidFill>
                <a:effectLst/>
                <a:latin typeface="Consolas" panose="020B0609020204030204" pitchFamily="49" charset="0"/>
                <a:cs typeface="Consolas" panose="020B0609020204030204" pitchFamily="49" charset="0"/>
              </a:rPr>
              <a:t>.db</a:t>
            </a:r>
            <a:r>
              <a:rPr lang="en-GB" sz="1400">
                <a:solidFill>
                  <a:srgbClr val="080808"/>
                </a:solidFill>
                <a:effectLst/>
                <a:latin typeface="Consolas" panose="020B0609020204030204" pitchFamily="49" charset="0"/>
                <a:cs typeface="Consolas" panose="020B0609020204030204" pitchFamily="49" charset="0"/>
              </a:rPr>
              <a:t> = </a:t>
            </a:r>
            <a:r>
              <a:rPr lang="en-GB" sz="1400" err="1">
                <a:solidFill>
                  <a:srgbClr val="080808"/>
                </a:solidFill>
                <a:effectLst/>
                <a:latin typeface="Consolas" panose="020B0609020204030204" pitchFamily="49" charset="0"/>
                <a:cs typeface="Consolas" panose="020B0609020204030204" pitchFamily="49" charset="0"/>
              </a:rPr>
              <a:t>db_manager</a:t>
            </a:r>
            <a:br>
              <a:rPr lang="en-GB" sz="1400">
                <a:solidFill>
                  <a:srgbClr val="080808"/>
                </a:solidFill>
                <a:effectLst/>
                <a:latin typeface="Consolas" panose="020B0609020204030204" pitchFamily="49" charset="0"/>
                <a:cs typeface="Consolas" panose="020B0609020204030204" pitchFamily="49" charset="0"/>
              </a:rPr>
            </a:b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def </a:t>
            </a:r>
            <a:r>
              <a:rPr lang="en-GB" sz="1400">
                <a:solidFill>
                  <a:srgbClr val="00627A"/>
                </a:solidFill>
                <a:effectLst/>
                <a:latin typeface="Consolas" panose="020B0609020204030204" pitchFamily="49" charset="0"/>
                <a:cs typeface="Consolas" panose="020B0609020204030204" pitchFamily="49" charset="0"/>
              </a:rPr>
              <a:t>login</a:t>
            </a:r>
            <a:r>
              <a:rPr lang="en-GB" sz="1400">
                <a:solidFill>
                  <a:srgbClr val="080808"/>
                </a:solidFill>
                <a:effectLst/>
                <a:latin typeface="Consolas" panose="020B0609020204030204" pitchFamily="49" charset="0"/>
                <a:cs typeface="Consolas" panose="020B0609020204030204" pitchFamily="49" charset="0"/>
              </a:rPr>
              <a:t>(</a:t>
            </a:r>
            <a:r>
              <a:rPr lang="en-GB" sz="1400">
                <a:solidFill>
                  <a:srgbClr val="94558D"/>
                </a:solidFill>
                <a:effectLst/>
                <a:latin typeface="Consolas" panose="020B0609020204030204" pitchFamily="49" charset="0"/>
                <a:cs typeface="Consolas" panose="020B0609020204030204" pitchFamily="49" charset="0"/>
              </a:rPr>
              <a:t>self</a:t>
            </a:r>
            <a:r>
              <a:rPr lang="en-GB" sz="1400">
                <a:solidFill>
                  <a:srgbClr val="080808"/>
                </a:solidFill>
                <a:effectLst/>
                <a:latin typeface="Consolas" panose="020B0609020204030204" pitchFamily="49" charset="0"/>
                <a:cs typeface="Consolas" panose="020B0609020204030204" pitchFamily="49" charset="0"/>
              </a:rPr>
              <a:t>, username, password):</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i="1">
                <a:solidFill>
                  <a:srgbClr val="8C8C8C"/>
                </a:solidFill>
                <a:effectLst/>
                <a:latin typeface="Consolas" panose="020B0609020204030204" pitchFamily="49" charset="0"/>
                <a:cs typeface="Consolas" panose="020B0609020204030204" pitchFamily="49" charset="0"/>
              </a:rPr>
              <a:t># Authenticate the user using the database.</a:t>
            </a:r>
            <a:br>
              <a:rPr lang="en-GB" sz="1400" i="1">
                <a:solidFill>
                  <a:srgbClr val="8C8C8C"/>
                </a:solidFill>
                <a:effectLst/>
                <a:latin typeface="Consolas" panose="020B0609020204030204" pitchFamily="49" charset="0"/>
                <a:cs typeface="Consolas" panose="020B0609020204030204" pitchFamily="49" charset="0"/>
              </a:rPr>
            </a:br>
            <a:r>
              <a:rPr lang="en-GB" sz="1400" i="1">
                <a:solidFill>
                  <a:srgbClr val="8C8C8C"/>
                </a:solidFill>
                <a:effectLst/>
                <a:latin typeface="Consolas" panose="020B0609020204030204" pitchFamily="49" charset="0"/>
                <a:cs typeface="Consolas" panose="020B0609020204030204" pitchFamily="49" charset="0"/>
              </a:rPr>
              <a:t>        </a:t>
            </a:r>
            <a:r>
              <a:rPr lang="en-GB" sz="1400">
                <a:solidFill>
                  <a:srgbClr val="000000"/>
                </a:solidFill>
                <a:effectLst/>
                <a:latin typeface="Consolas" panose="020B0609020204030204" pitchFamily="49" charset="0"/>
                <a:cs typeface="Consolas" panose="020B0609020204030204" pitchFamily="49" charset="0"/>
              </a:rPr>
              <a:t>user </a:t>
            </a: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94558D"/>
                </a:solidFill>
                <a:effectLst/>
                <a:latin typeface="Consolas" panose="020B0609020204030204" pitchFamily="49" charset="0"/>
                <a:cs typeface="Consolas" panose="020B0609020204030204" pitchFamily="49" charset="0"/>
              </a:rPr>
              <a:t>self</a:t>
            </a:r>
            <a:r>
              <a:rPr lang="en-GB" sz="1400" err="1">
                <a:solidFill>
                  <a:srgbClr val="080808"/>
                </a:solidFill>
                <a:effectLst/>
                <a:latin typeface="Consolas" panose="020B0609020204030204" pitchFamily="49" charset="0"/>
                <a:cs typeface="Consolas" panose="020B0609020204030204" pitchFamily="49" charset="0"/>
              </a:rPr>
              <a:t>.db.get_user</a:t>
            </a:r>
            <a:r>
              <a:rPr lang="en-GB" sz="1400">
                <a:solidFill>
                  <a:srgbClr val="080808"/>
                </a:solidFill>
                <a:effectLst/>
                <a:latin typeface="Consolas" panose="020B0609020204030204" pitchFamily="49" charset="0"/>
                <a:cs typeface="Consolas" panose="020B0609020204030204" pitchFamily="49" charset="0"/>
              </a:rPr>
              <a:t>(username)</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if </a:t>
            </a:r>
            <a:r>
              <a:rPr lang="en-GB" sz="1400">
                <a:solidFill>
                  <a:srgbClr val="000000"/>
                </a:solidFill>
                <a:effectLst/>
                <a:latin typeface="Consolas" panose="020B0609020204030204" pitchFamily="49" charset="0"/>
                <a:cs typeface="Consolas" panose="020B0609020204030204" pitchFamily="49" charset="0"/>
              </a:rPr>
              <a:t>user </a:t>
            </a:r>
            <a:r>
              <a:rPr lang="en-GB" sz="1400">
                <a:solidFill>
                  <a:srgbClr val="0033B3"/>
                </a:solidFill>
                <a:effectLst/>
                <a:latin typeface="Consolas" panose="020B0609020204030204" pitchFamily="49" charset="0"/>
                <a:cs typeface="Consolas" panose="020B0609020204030204" pitchFamily="49" charset="0"/>
              </a:rPr>
              <a:t>and </a:t>
            </a:r>
            <a:r>
              <a:rPr lang="en-GB" sz="1400" err="1">
                <a:solidFill>
                  <a:srgbClr val="000000"/>
                </a:solidFill>
                <a:effectLst/>
                <a:latin typeface="Consolas" panose="020B0609020204030204" pitchFamily="49" charset="0"/>
                <a:cs typeface="Consolas" panose="020B0609020204030204" pitchFamily="49" charset="0"/>
              </a:rPr>
              <a:t>user</a:t>
            </a:r>
            <a:r>
              <a:rPr lang="en-GB" sz="1400" err="1">
                <a:solidFill>
                  <a:srgbClr val="080808"/>
                </a:solidFill>
                <a:effectLst/>
                <a:latin typeface="Consolas" panose="020B0609020204030204" pitchFamily="49" charset="0"/>
                <a:cs typeface="Consolas" panose="020B0609020204030204" pitchFamily="49" charset="0"/>
              </a:rPr>
              <a:t>.password</a:t>
            </a:r>
            <a:r>
              <a:rPr lang="en-GB" sz="1400">
                <a:solidFill>
                  <a:srgbClr val="080808"/>
                </a:solidFill>
                <a:effectLst/>
                <a:latin typeface="Consolas" panose="020B0609020204030204" pitchFamily="49" charset="0"/>
                <a:cs typeface="Consolas" panose="020B0609020204030204" pitchFamily="49" charset="0"/>
              </a:rPr>
              <a:t> == password:</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return True</a:t>
            </a:r>
            <a:br>
              <a:rPr lang="en-GB" sz="1400">
                <a:solidFill>
                  <a:srgbClr val="0033B3"/>
                </a:solidFill>
                <a:effectLst/>
                <a:latin typeface="Consolas" panose="020B0609020204030204" pitchFamily="49" charset="0"/>
                <a:cs typeface="Consolas" panose="020B0609020204030204" pitchFamily="49" charset="0"/>
              </a:rPr>
            </a:br>
            <a:r>
              <a:rPr lang="en-GB" sz="1400">
                <a:solidFill>
                  <a:srgbClr val="0033B3"/>
                </a:solidFill>
                <a:effectLst/>
                <a:latin typeface="Consolas" panose="020B0609020204030204" pitchFamily="49" charset="0"/>
                <a:cs typeface="Consolas" panose="020B0609020204030204" pitchFamily="49" charset="0"/>
              </a:rPr>
              <a:t>        return False</a:t>
            </a:r>
            <a:endParaRPr lang="en-GB" sz="1400">
              <a:solidFill>
                <a:srgbClr val="080808"/>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0BA767F-03EF-AF8D-AE86-5B5DF47D482B}"/>
              </a:ext>
            </a:extLst>
          </p:cNvPr>
          <p:cNvSpPr>
            <a:spLocks noGrp="1"/>
          </p:cNvSpPr>
          <p:nvPr>
            <p:ph type="sldNum" sz="quarter" idx="12"/>
          </p:nvPr>
        </p:nvSpPr>
        <p:spPr/>
        <p:txBody>
          <a:bodyPr/>
          <a:lstStyle/>
          <a:p>
            <a:fld id="{1AE971F0-0CD2-4C47-8087-EBCE9716EA84}" type="slidenum">
              <a:rPr lang="en-GB" smtClean="0"/>
              <a:pPr/>
              <a:t>40</a:t>
            </a:fld>
            <a:endParaRPr lang="en-GB"/>
          </a:p>
        </p:txBody>
      </p:sp>
      <p:sp>
        <p:nvSpPr>
          <p:cNvPr id="5" name="TextBox 4">
            <a:extLst>
              <a:ext uri="{FF2B5EF4-FFF2-40B4-BE49-F238E27FC236}">
                <a16:creationId xmlns:a16="http://schemas.microsoft.com/office/drawing/2014/main" id="{F872B004-CE81-3CD4-C959-790BA49589A3}"/>
              </a:ext>
            </a:extLst>
          </p:cNvPr>
          <p:cNvSpPr txBox="1"/>
          <p:nvPr/>
        </p:nvSpPr>
        <p:spPr>
          <a:xfrm>
            <a:off x="6096000" y="268583"/>
            <a:ext cx="5765800" cy="1384995"/>
          </a:xfrm>
          <a:prstGeom prst="rect">
            <a:avLst/>
          </a:prstGeom>
          <a:noFill/>
          <a:ln>
            <a:solidFill>
              <a:schemeClr val="accent3"/>
            </a:solidFill>
          </a:ln>
        </p:spPr>
        <p:txBody>
          <a:bodyPr wrap="square" rtlCol="0">
            <a:spAutoFit/>
          </a:bodyPr>
          <a:lstStyle/>
          <a:p>
            <a:r>
              <a:rPr lang="en-GB" sz="1400">
                <a:solidFill>
                  <a:srgbClr val="0033B3"/>
                </a:solidFill>
                <a:effectLst/>
                <a:latin typeface="Consolas" panose="020B0609020204030204" pitchFamily="49" charset="0"/>
                <a:cs typeface="Consolas" panose="020B0609020204030204" pitchFamily="49" charset="0"/>
              </a:rPr>
              <a:t>class </a:t>
            </a:r>
            <a:r>
              <a:rPr lang="en-GB" sz="1400" err="1">
                <a:solidFill>
                  <a:srgbClr val="000000"/>
                </a:solidFill>
                <a:effectLst/>
                <a:latin typeface="Consolas" panose="020B0609020204030204" pitchFamily="49" charset="0"/>
                <a:cs typeface="Consolas" panose="020B0609020204030204" pitchFamily="49" charset="0"/>
              </a:rPr>
              <a:t>DatabaseManager</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def </a:t>
            </a:r>
            <a:r>
              <a:rPr lang="en-GB" sz="1400" err="1">
                <a:solidFill>
                  <a:srgbClr val="00627A"/>
                </a:solidFill>
                <a:effectLst/>
                <a:latin typeface="Consolas" panose="020B0609020204030204" pitchFamily="49" charset="0"/>
                <a:cs typeface="Consolas" panose="020B0609020204030204" pitchFamily="49" charset="0"/>
              </a:rPr>
              <a:t>get_user</a:t>
            </a:r>
            <a:r>
              <a:rPr lang="en-GB" sz="1400">
                <a:solidFill>
                  <a:srgbClr val="080808"/>
                </a:solidFill>
                <a:effectLst/>
                <a:latin typeface="Consolas" panose="020B0609020204030204" pitchFamily="49" charset="0"/>
                <a:cs typeface="Consolas" panose="020B0609020204030204" pitchFamily="49" charset="0"/>
              </a:rPr>
              <a:t>(</a:t>
            </a:r>
            <a:r>
              <a:rPr lang="en-GB" sz="1400">
                <a:solidFill>
                  <a:srgbClr val="94558D"/>
                </a:solidFill>
                <a:effectLst/>
                <a:latin typeface="Consolas" panose="020B0609020204030204" pitchFamily="49" charset="0"/>
                <a:cs typeface="Consolas" panose="020B0609020204030204" pitchFamily="49" charset="0"/>
              </a:rPr>
              <a:t>self</a:t>
            </a:r>
            <a:r>
              <a:rPr lang="en-GB" sz="1400">
                <a:solidFill>
                  <a:srgbClr val="080808"/>
                </a:solidFill>
                <a:effectLst/>
                <a:latin typeface="Consolas" panose="020B0609020204030204" pitchFamily="49" charset="0"/>
                <a:cs typeface="Consolas" panose="020B0609020204030204" pitchFamily="49" charset="0"/>
              </a:rPr>
              <a:t>, username):</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i="1">
                <a:solidFill>
                  <a:srgbClr val="8C8C8C"/>
                </a:solidFill>
                <a:effectLst/>
                <a:latin typeface="Consolas" panose="020B0609020204030204" pitchFamily="49" charset="0"/>
                <a:cs typeface="Consolas" panose="020B0609020204030204" pitchFamily="49" charset="0"/>
              </a:rPr>
              <a:t># Retrieve user information from the database.</a:t>
            </a:r>
            <a:br>
              <a:rPr lang="en-GB" sz="1400" i="1">
                <a:solidFill>
                  <a:srgbClr val="8C8C8C"/>
                </a:solidFill>
                <a:effectLst/>
                <a:latin typeface="Consolas" panose="020B0609020204030204" pitchFamily="49" charset="0"/>
                <a:cs typeface="Consolas" panose="020B0609020204030204" pitchFamily="49" charset="0"/>
              </a:rPr>
            </a:br>
            <a:r>
              <a:rPr lang="en-GB" sz="1400" i="1">
                <a:solidFill>
                  <a:srgbClr val="8C8C8C"/>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pass</a:t>
            </a:r>
            <a:br>
              <a:rPr lang="en-GB" sz="1400">
                <a:solidFill>
                  <a:srgbClr val="0033B3"/>
                </a:solidFill>
                <a:effectLst/>
                <a:latin typeface="Consolas" panose="020B0609020204030204" pitchFamily="49" charset="0"/>
                <a:cs typeface="Consolas" panose="020B0609020204030204" pitchFamily="49" charset="0"/>
              </a:rPr>
            </a:br>
            <a:br>
              <a:rPr lang="en-GB" sz="1400">
                <a:solidFill>
                  <a:srgbClr val="0033B3"/>
                </a:solidFill>
                <a:effectLst/>
                <a:latin typeface="Consolas" panose="020B0609020204030204" pitchFamily="49" charset="0"/>
                <a:cs typeface="Consolas" panose="020B0609020204030204" pitchFamily="49" charset="0"/>
              </a:rPr>
            </a:br>
            <a:r>
              <a:rPr lang="en-GB" sz="1400">
                <a:solidFill>
                  <a:srgbClr val="0033B3"/>
                </a:solidFill>
                <a:effectLst/>
                <a:latin typeface="Consolas" panose="020B0609020204030204" pitchFamily="49" charset="0"/>
                <a:cs typeface="Consolas" panose="020B0609020204030204" pitchFamily="49" charset="0"/>
              </a:rPr>
              <a:t>    </a:t>
            </a:r>
            <a:r>
              <a:rPr lang="en-GB" sz="1400" i="1">
                <a:solidFill>
                  <a:srgbClr val="8C8C8C"/>
                </a:solidFill>
                <a:effectLst/>
                <a:latin typeface="Consolas" panose="020B0609020204030204" pitchFamily="49" charset="0"/>
                <a:cs typeface="Consolas" panose="020B0609020204030204" pitchFamily="49" charset="0"/>
              </a:rPr>
              <a:t># Other database-related methods.</a:t>
            </a:r>
            <a:endParaRPr lang="en-GB" sz="1400">
              <a:solidFill>
                <a:srgbClr val="080808"/>
              </a:solidFill>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D9ADB6FC-AF12-0A09-B842-73EA056BB7CA}"/>
              </a:ext>
            </a:extLst>
          </p:cNvPr>
          <p:cNvSpPr txBox="1"/>
          <p:nvPr/>
        </p:nvSpPr>
        <p:spPr>
          <a:xfrm>
            <a:off x="6096000" y="1956816"/>
            <a:ext cx="5765800" cy="1815882"/>
          </a:xfrm>
          <a:prstGeom prst="rect">
            <a:avLst/>
          </a:prstGeom>
          <a:noFill/>
          <a:ln>
            <a:solidFill>
              <a:schemeClr val="accent3"/>
            </a:solidFill>
          </a:ln>
        </p:spPr>
        <p:txBody>
          <a:bodyPr wrap="square" rtlCol="0">
            <a:spAutoFit/>
          </a:bodyPr>
          <a:lstStyle/>
          <a:p>
            <a:r>
              <a:rPr lang="en-GB" sz="1400">
                <a:solidFill>
                  <a:srgbClr val="0033B3"/>
                </a:solidFill>
                <a:effectLst/>
                <a:latin typeface="Consolas" panose="020B0609020204030204" pitchFamily="49" charset="0"/>
                <a:cs typeface="Consolas" panose="020B0609020204030204" pitchFamily="49" charset="0"/>
              </a:rPr>
              <a:t>class </a:t>
            </a:r>
            <a:r>
              <a:rPr lang="en-GB" sz="1400" err="1">
                <a:solidFill>
                  <a:srgbClr val="000000"/>
                </a:solidFill>
                <a:effectLst/>
                <a:latin typeface="Consolas" panose="020B0609020204030204" pitchFamily="49" charset="0"/>
                <a:cs typeface="Consolas" panose="020B0609020204030204" pitchFamily="49" charset="0"/>
              </a:rPr>
              <a:t>ContentRenderer</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def </a:t>
            </a:r>
            <a:r>
              <a:rPr lang="en-GB" sz="1400">
                <a:solidFill>
                  <a:srgbClr val="B200B2"/>
                </a:solidFill>
                <a:effectLst/>
                <a:latin typeface="Consolas" panose="020B0609020204030204" pitchFamily="49" charset="0"/>
                <a:cs typeface="Consolas" panose="020B0609020204030204" pitchFamily="49" charset="0"/>
              </a:rPr>
              <a:t>__</a:t>
            </a:r>
            <a:r>
              <a:rPr lang="en-GB" sz="1400" err="1">
                <a:solidFill>
                  <a:srgbClr val="B200B2"/>
                </a:solidFill>
                <a:effectLst/>
                <a:latin typeface="Consolas" panose="020B0609020204030204" pitchFamily="49" charset="0"/>
                <a:cs typeface="Consolas" panose="020B0609020204030204" pitchFamily="49" charset="0"/>
              </a:rPr>
              <a:t>init</a:t>
            </a:r>
            <a:r>
              <a:rPr lang="en-GB" sz="1400">
                <a:solidFill>
                  <a:srgbClr val="B200B2"/>
                </a:solidFill>
                <a:effectLst/>
                <a:latin typeface="Consolas" panose="020B0609020204030204" pitchFamily="49" charset="0"/>
                <a:cs typeface="Consolas" panose="020B0609020204030204" pitchFamily="49" charset="0"/>
              </a:rPr>
              <a:t>__</a:t>
            </a:r>
            <a:r>
              <a:rPr lang="en-GB" sz="1400">
                <a:solidFill>
                  <a:srgbClr val="080808"/>
                </a:solidFill>
                <a:effectLst/>
                <a:latin typeface="Consolas" panose="020B0609020204030204" pitchFamily="49" charset="0"/>
                <a:cs typeface="Consolas" panose="020B0609020204030204" pitchFamily="49" charset="0"/>
              </a:rPr>
              <a:t>(</a:t>
            </a:r>
            <a:r>
              <a:rPr lang="en-GB" sz="1400">
                <a:solidFill>
                  <a:srgbClr val="94558D"/>
                </a:solidFill>
                <a:effectLst/>
                <a:latin typeface="Consolas" panose="020B0609020204030204" pitchFamily="49" charset="0"/>
                <a:cs typeface="Consolas" panose="020B0609020204030204" pitchFamily="49" charset="0"/>
              </a:rPr>
              <a:t>self</a:t>
            </a: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080808"/>
                </a:solidFill>
                <a:effectLst/>
                <a:latin typeface="Consolas" panose="020B0609020204030204" pitchFamily="49" charset="0"/>
                <a:cs typeface="Consolas" panose="020B0609020204030204" pitchFamily="49" charset="0"/>
              </a:rPr>
              <a:t>db_manager</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94558D"/>
                </a:solidFill>
                <a:effectLst/>
                <a:latin typeface="Consolas" panose="020B0609020204030204" pitchFamily="49" charset="0"/>
                <a:cs typeface="Consolas" panose="020B0609020204030204" pitchFamily="49" charset="0"/>
              </a:rPr>
              <a:t>self</a:t>
            </a:r>
            <a:r>
              <a:rPr lang="en-GB" sz="1400" err="1">
                <a:solidFill>
                  <a:srgbClr val="080808"/>
                </a:solidFill>
                <a:effectLst/>
                <a:latin typeface="Consolas" panose="020B0609020204030204" pitchFamily="49" charset="0"/>
                <a:cs typeface="Consolas" panose="020B0609020204030204" pitchFamily="49" charset="0"/>
              </a:rPr>
              <a:t>.db</a:t>
            </a:r>
            <a:r>
              <a:rPr lang="en-GB" sz="1400">
                <a:solidFill>
                  <a:srgbClr val="080808"/>
                </a:solidFill>
                <a:effectLst/>
                <a:latin typeface="Consolas" panose="020B0609020204030204" pitchFamily="49" charset="0"/>
                <a:cs typeface="Consolas" panose="020B0609020204030204" pitchFamily="49" charset="0"/>
              </a:rPr>
              <a:t> = </a:t>
            </a:r>
            <a:r>
              <a:rPr lang="en-GB" sz="1400" err="1">
                <a:solidFill>
                  <a:srgbClr val="080808"/>
                </a:solidFill>
                <a:effectLst/>
                <a:latin typeface="Consolas" panose="020B0609020204030204" pitchFamily="49" charset="0"/>
                <a:cs typeface="Consolas" panose="020B0609020204030204" pitchFamily="49" charset="0"/>
              </a:rPr>
              <a:t>db_manager</a:t>
            </a:r>
            <a:br>
              <a:rPr lang="en-GB" sz="1400">
                <a:solidFill>
                  <a:srgbClr val="080808"/>
                </a:solidFill>
                <a:effectLst/>
                <a:latin typeface="Consolas" panose="020B0609020204030204" pitchFamily="49" charset="0"/>
                <a:cs typeface="Consolas" panose="020B0609020204030204" pitchFamily="49" charset="0"/>
              </a:rPr>
            </a:b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def </a:t>
            </a:r>
            <a:r>
              <a:rPr lang="en-GB" sz="1400" err="1">
                <a:solidFill>
                  <a:srgbClr val="00627A"/>
                </a:solidFill>
                <a:effectLst/>
                <a:latin typeface="Consolas" panose="020B0609020204030204" pitchFamily="49" charset="0"/>
                <a:cs typeface="Consolas" panose="020B0609020204030204" pitchFamily="49" charset="0"/>
              </a:rPr>
              <a:t>render_content</a:t>
            </a:r>
            <a:r>
              <a:rPr lang="en-GB" sz="1400">
                <a:solidFill>
                  <a:srgbClr val="080808"/>
                </a:solidFill>
                <a:effectLst/>
                <a:latin typeface="Consolas" panose="020B0609020204030204" pitchFamily="49" charset="0"/>
                <a:cs typeface="Consolas" panose="020B0609020204030204" pitchFamily="49" charset="0"/>
              </a:rPr>
              <a:t>(</a:t>
            </a:r>
            <a:r>
              <a:rPr lang="en-GB" sz="1400">
                <a:solidFill>
                  <a:srgbClr val="94558D"/>
                </a:solidFill>
                <a:effectLst/>
                <a:latin typeface="Consolas" panose="020B0609020204030204" pitchFamily="49" charset="0"/>
                <a:cs typeface="Consolas" panose="020B0609020204030204" pitchFamily="49" charset="0"/>
              </a:rPr>
              <a:t>self</a:t>
            </a: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080808"/>
                </a:solidFill>
                <a:effectLst/>
                <a:latin typeface="Consolas" panose="020B0609020204030204" pitchFamily="49" charset="0"/>
                <a:cs typeface="Consolas" panose="020B0609020204030204" pitchFamily="49" charset="0"/>
              </a:rPr>
              <a:t>content_id</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i="1">
                <a:solidFill>
                  <a:srgbClr val="8C8C8C"/>
                </a:solidFill>
                <a:effectLst/>
                <a:latin typeface="Consolas" panose="020B0609020204030204" pitchFamily="49" charset="0"/>
                <a:cs typeface="Consolas" panose="020B0609020204030204" pitchFamily="49" charset="0"/>
              </a:rPr>
              <a:t># Fetch content from the database and render it.</a:t>
            </a:r>
            <a:br>
              <a:rPr lang="en-GB" sz="1400" i="1">
                <a:solidFill>
                  <a:srgbClr val="8C8C8C"/>
                </a:solidFill>
                <a:effectLst/>
                <a:latin typeface="Consolas" panose="020B0609020204030204" pitchFamily="49" charset="0"/>
                <a:cs typeface="Consolas" panose="020B0609020204030204" pitchFamily="49" charset="0"/>
              </a:rPr>
            </a:br>
            <a:r>
              <a:rPr lang="en-GB" sz="1400" i="1">
                <a:solidFill>
                  <a:srgbClr val="8C8C8C"/>
                </a:solidFill>
                <a:effectLst/>
                <a:latin typeface="Consolas" panose="020B0609020204030204" pitchFamily="49" charset="0"/>
                <a:cs typeface="Consolas" panose="020B0609020204030204" pitchFamily="49" charset="0"/>
              </a:rPr>
              <a:t>        </a:t>
            </a:r>
            <a:r>
              <a:rPr lang="en-GB" sz="1400">
                <a:solidFill>
                  <a:srgbClr val="000000"/>
                </a:solidFill>
                <a:effectLst/>
                <a:latin typeface="Consolas" panose="020B0609020204030204" pitchFamily="49" charset="0"/>
                <a:cs typeface="Consolas" panose="020B0609020204030204" pitchFamily="49" charset="0"/>
              </a:rPr>
              <a:t>content </a:t>
            </a:r>
            <a:r>
              <a:rPr lang="en-GB" sz="1400">
                <a:solidFill>
                  <a:srgbClr val="080808"/>
                </a:solidFill>
                <a:effectLst/>
                <a:latin typeface="Consolas" panose="020B0609020204030204" pitchFamily="49" charset="0"/>
                <a:cs typeface="Consolas" panose="020B0609020204030204" pitchFamily="49" charset="0"/>
              </a:rPr>
              <a:t>= </a:t>
            </a:r>
            <a:r>
              <a:rPr lang="en-GB" sz="1400" err="1">
                <a:solidFill>
                  <a:srgbClr val="94558D"/>
                </a:solidFill>
                <a:effectLst/>
                <a:latin typeface="Consolas" panose="020B0609020204030204" pitchFamily="49" charset="0"/>
                <a:cs typeface="Consolas" panose="020B0609020204030204" pitchFamily="49" charset="0"/>
              </a:rPr>
              <a:t>self</a:t>
            </a:r>
            <a:r>
              <a:rPr lang="en-GB" sz="1400" err="1">
                <a:solidFill>
                  <a:srgbClr val="080808"/>
                </a:solidFill>
                <a:effectLst/>
                <a:latin typeface="Consolas" panose="020B0609020204030204" pitchFamily="49" charset="0"/>
                <a:cs typeface="Consolas" panose="020B0609020204030204" pitchFamily="49" charset="0"/>
              </a:rPr>
              <a:t>.db.get_content</a:t>
            </a:r>
            <a:r>
              <a:rPr lang="en-GB" sz="1400">
                <a:solidFill>
                  <a:srgbClr val="080808"/>
                </a:solidFill>
                <a:effectLst/>
                <a:latin typeface="Consolas" panose="020B0609020204030204" pitchFamily="49" charset="0"/>
                <a:cs typeface="Consolas" panose="020B0609020204030204" pitchFamily="49" charset="0"/>
              </a:rPr>
              <a:t>(</a:t>
            </a:r>
            <a:r>
              <a:rPr lang="en-GB" sz="1400" err="1">
                <a:solidFill>
                  <a:srgbClr val="080808"/>
                </a:solidFill>
                <a:effectLst/>
                <a:latin typeface="Consolas" panose="020B0609020204030204" pitchFamily="49" charset="0"/>
                <a:cs typeface="Consolas" panose="020B0609020204030204" pitchFamily="49" charset="0"/>
              </a:rPr>
              <a:t>content_id</a:t>
            </a:r>
            <a:r>
              <a:rPr lang="en-GB" sz="1400">
                <a:solidFill>
                  <a:srgbClr val="080808"/>
                </a:solidFill>
                <a:effectLst/>
                <a:latin typeface="Consolas" panose="020B0609020204030204" pitchFamily="49" charset="0"/>
                <a:cs typeface="Consolas" panose="020B0609020204030204" pitchFamily="49" charset="0"/>
              </a:rPr>
              <a:t>)</a:t>
            </a:r>
            <a:br>
              <a:rPr lang="en-GB" sz="1400">
                <a:solidFill>
                  <a:srgbClr val="080808"/>
                </a:solidFill>
                <a:effectLst/>
                <a:latin typeface="Consolas" panose="020B0609020204030204" pitchFamily="49" charset="0"/>
                <a:cs typeface="Consolas" panose="020B0609020204030204" pitchFamily="49" charset="0"/>
              </a:rPr>
            </a:br>
            <a:r>
              <a:rPr lang="en-GB" sz="1400">
                <a:solidFill>
                  <a:srgbClr val="080808"/>
                </a:solidFill>
                <a:effectLst/>
                <a:latin typeface="Consolas" panose="020B0609020204030204" pitchFamily="49" charset="0"/>
                <a:cs typeface="Consolas" panose="020B0609020204030204" pitchFamily="49" charset="0"/>
              </a:rPr>
              <a:t>        </a:t>
            </a:r>
            <a:r>
              <a:rPr lang="en-GB" sz="1400">
                <a:solidFill>
                  <a:srgbClr val="0033B3"/>
                </a:solidFill>
                <a:effectLst/>
                <a:latin typeface="Consolas" panose="020B0609020204030204" pitchFamily="49" charset="0"/>
                <a:cs typeface="Consolas" panose="020B0609020204030204" pitchFamily="49" charset="0"/>
              </a:rPr>
              <a:t>return </a:t>
            </a:r>
            <a:r>
              <a:rPr lang="en-GB" sz="1400">
                <a:solidFill>
                  <a:srgbClr val="000000"/>
                </a:solidFill>
                <a:effectLst/>
                <a:latin typeface="Consolas" panose="020B0609020204030204" pitchFamily="49" charset="0"/>
                <a:cs typeface="Consolas" panose="020B0609020204030204" pitchFamily="49" charset="0"/>
              </a:rPr>
              <a:t>content</a:t>
            </a:r>
            <a:endParaRPr lang="en-GB" sz="1400">
              <a:solidFill>
                <a:srgbClr val="080808"/>
              </a:solidFill>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94EEFCAD-CB1C-82E2-B736-B9D1B2D4C1D7}"/>
              </a:ext>
            </a:extLst>
          </p:cNvPr>
          <p:cNvSpPr txBox="1"/>
          <p:nvPr/>
        </p:nvSpPr>
        <p:spPr>
          <a:xfrm>
            <a:off x="6096000" y="3950208"/>
            <a:ext cx="5765800" cy="3108543"/>
          </a:xfrm>
          <a:prstGeom prst="rect">
            <a:avLst/>
          </a:prstGeom>
          <a:solidFill>
            <a:srgbClr val="FAFBFC"/>
          </a:solidFill>
          <a:ln>
            <a:solidFill>
              <a:schemeClr val="accent3"/>
            </a:solidFill>
          </a:ln>
        </p:spPr>
        <p:txBody>
          <a:bodyPr wrap="square" lIns="91440" tIns="45720" rIns="91440" bIns="45720" rtlCol="0" anchor="t">
            <a:spAutoFit/>
          </a:bodyPr>
          <a:lstStyle/>
          <a:p>
            <a:r>
              <a:rPr lang="en-GB" sz="1400">
                <a:solidFill>
                  <a:srgbClr val="0033B3"/>
                </a:solidFill>
                <a:effectLst/>
                <a:latin typeface="Consolas"/>
                <a:cs typeface="Consolas" panose="020B0609020204030204" pitchFamily="49" charset="0"/>
              </a:rPr>
              <a:t>class </a:t>
            </a:r>
            <a:r>
              <a:rPr lang="en-GB" sz="1400" err="1">
                <a:solidFill>
                  <a:srgbClr val="000000"/>
                </a:solidFill>
                <a:effectLst/>
                <a:latin typeface="Consolas"/>
                <a:cs typeface="Consolas" panose="020B0609020204030204" pitchFamily="49" charset="0"/>
              </a:rPr>
              <a:t>CMSApp</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a:solidFill>
                  <a:srgbClr val="0033B3"/>
                </a:solidFill>
                <a:effectLst/>
                <a:latin typeface="Consolas"/>
                <a:cs typeface="Consolas" panose="020B0609020204030204" pitchFamily="49" charset="0"/>
              </a:rPr>
              <a:t>def </a:t>
            </a:r>
            <a:r>
              <a:rPr lang="en-GB" sz="1400">
                <a:solidFill>
                  <a:srgbClr val="B200B2"/>
                </a:solidFill>
                <a:effectLst/>
                <a:latin typeface="Consolas"/>
                <a:cs typeface="Consolas" panose="020B0609020204030204" pitchFamily="49" charset="0"/>
              </a:rPr>
              <a:t>__</a:t>
            </a:r>
            <a:r>
              <a:rPr lang="en-GB" sz="1400" err="1">
                <a:solidFill>
                  <a:srgbClr val="B200B2"/>
                </a:solidFill>
                <a:effectLst/>
                <a:latin typeface="Consolas"/>
                <a:cs typeface="Consolas" panose="020B0609020204030204" pitchFamily="49" charset="0"/>
              </a:rPr>
              <a:t>init</a:t>
            </a:r>
            <a:r>
              <a:rPr lang="en-GB" sz="1400">
                <a:solidFill>
                  <a:srgbClr val="B200B2"/>
                </a:solidFill>
                <a:effectLst/>
                <a:latin typeface="Consolas"/>
                <a:cs typeface="Consolas" panose="020B0609020204030204" pitchFamily="49" charset="0"/>
              </a:rPr>
              <a:t>__</a:t>
            </a:r>
            <a:r>
              <a:rPr lang="en-GB" sz="1400">
                <a:solidFill>
                  <a:srgbClr val="080808"/>
                </a:solidFill>
                <a:effectLst/>
                <a:latin typeface="Consolas"/>
                <a:cs typeface="Consolas" panose="020B0609020204030204" pitchFamily="49" charset="0"/>
              </a:rPr>
              <a:t>(</a:t>
            </a:r>
            <a:r>
              <a:rPr lang="en-GB" sz="1400">
                <a:solidFill>
                  <a:srgbClr val="94558D"/>
                </a:solidFill>
                <a:effectLst/>
                <a:latin typeface="Consolas"/>
                <a:cs typeface="Consolas" panose="020B0609020204030204" pitchFamily="49" charset="0"/>
              </a:rPr>
              <a:t>self</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err="1">
                <a:solidFill>
                  <a:srgbClr val="000000"/>
                </a:solidFill>
                <a:effectLst/>
                <a:latin typeface="Consolas"/>
                <a:cs typeface="Consolas" panose="020B0609020204030204" pitchFamily="49" charset="0"/>
              </a:rPr>
              <a:t>db_manager</a:t>
            </a:r>
            <a:r>
              <a:rPr lang="en-GB" sz="1400">
                <a:solidFill>
                  <a:srgbClr val="000000"/>
                </a:solidFill>
                <a:effectLst/>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err="1">
                <a:solidFill>
                  <a:srgbClr val="080808"/>
                </a:solidFill>
                <a:effectLst/>
                <a:latin typeface="Consolas"/>
                <a:cs typeface="Consolas" panose="020B0609020204030204" pitchFamily="49" charset="0"/>
              </a:rPr>
              <a:t>DatabaseManager</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err="1">
                <a:solidFill>
                  <a:srgbClr val="94558D"/>
                </a:solidFill>
                <a:effectLst/>
                <a:latin typeface="Consolas"/>
                <a:cs typeface="Consolas" panose="020B0609020204030204" pitchFamily="49" charset="0"/>
              </a:rPr>
              <a:t>self</a:t>
            </a:r>
            <a:r>
              <a:rPr lang="en-GB" sz="1400" err="1">
                <a:solidFill>
                  <a:srgbClr val="080808"/>
                </a:solidFill>
                <a:effectLst/>
                <a:latin typeface="Consolas"/>
                <a:cs typeface="Consolas" panose="020B0609020204030204" pitchFamily="49" charset="0"/>
              </a:rPr>
              <a:t>.user_auth</a:t>
            </a:r>
            <a:r>
              <a:rPr lang="en-GB" sz="1400">
                <a:solidFill>
                  <a:srgbClr val="080808"/>
                </a:solidFill>
                <a:effectLst/>
                <a:latin typeface="Consolas"/>
                <a:cs typeface="Consolas" panose="020B0609020204030204" pitchFamily="49" charset="0"/>
              </a:rPr>
              <a:t> = </a:t>
            </a:r>
            <a:r>
              <a:rPr lang="en-GB" sz="1400" err="1">
                <a:solidFill>
                  <a:srgbClr val="080808"/>
                </a:solidFill>
                <a:effectLst/>
                <a:latin typeface="Consolas"/>
                <a:cs typeface="Consolas" panose="020B0609020204030204" pitchFamily="49" charset="0"/>
              </a:rPr>
              <a:t>UserAuth</a:t>
            </a:r>
            <a:r>
              <a:rPr lang="en-GB" sz="1400">
                <a:solidFill>
                  <a:srgbClr val="080808"/>
                </a:solidFill>
                <a:effectLst/>
                <a:latin typeface="Consolas"/>
                <a:cs typeface="Consolas" panose="020B0609020204030204" pitchFamily="49" charset="0"/>
              </a:rPr>
              <a:t>(</a:t>
            </a:r>
            <a:r>
              <a:rPr lang="en-GB" sz="1400" err="1">
                <a:solidFill>
                  <a:srgbClr val="000000"/>
                </a:solidFill>
                <a:effectLst/>
                <a:latin typeface="Consolas"/>
                <a:cs typeface="Consolas" panose="020B0609020204030204" pitchFamily="49" charset="0"/>
              </a:rPr>
              <a:t>db_manager</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err="1">
                <a:solidFill>
                  <a:srgbClr val="94558D"/>
                </a:solidFill>
                <a:effectLst/>
                <a:latin typeface="Consolas"/>
                <a:cs typeface="Consolas" panose="020B0609020204030204" pitchFamily="49" charset="0"/>
              </a:rPr>
              <a:t>self</a:t>
            </a:r>
            <a:r>
              <a:rPr lang="en-GB" sz="1400" err="1">
                <a:solidFill>
                  <a:srgbClr val="080808"/>
                </a:solidFill>
                <a:effectLst/>
                <a:latin typeface="Consolas"/>
                <a:cs typeface="Consolas" panose="020B0609020204030204" pitchFamily="49" charset="0"/>
              </a:rPr>
              <a:t>.content_renderer</a:t>
            </a:r>
            <a:r>
              <a:rPr lang="en-GB" sz="1400">
                <a:solidFill>
                  <a:srgbClr val="080808"/>
                </a:solidFill>
                <a:effectLst/>
                <a:latin typeface="Consolas"/>
                <a:cs typeface="Consolas" panose="020B0609020204030204" pitchFamily="49" charset="0"/>
              </a:rPr>
              <a:t> = 	</a:t>
            </a:r>
            <a:r>
              <a:rPr lang="en-GB" sz="1400" err="1">
                <a:solidFill>
                  <a:srgbClr val="080808"/>
                </a:solidFill>
                <a:effectLst/>
                <a:latin typeface="Consolas"/>
                <a:cs typeface="Consolas" panose="020B0609020204030204" pitchFamily="49" charset="0"/>
              </a:rPr>
              <a:t>ContentRenderer</a:t>
            </a:r>
            <a:r>
              <a:rPr lang="en-GB" sz="1400">
                <a:solidFill>
                  <a:srgbClr val="080808"/>
                </a:solidFill>
                <a:effectLst/>
                <a:latin typeface="Consolas"/>
                <a:cs typeface="Consolas" panose="020B0609020204030204" pitchFamily="49" charset="0"/>
              </a:rPr>
              <a:t>(</a:t>
            </a:r>
            <a:r>
              <a:rPr lang="en-GB" sz="1400" err="1">
                <a:solidFill>
                  <a:srgbClr val="000000"/>
                </a:solidFill>
                <a:effectLst/>
                <a:latin typeface="Consolas"/>
                <a:cs typeface="Consolas" panose="020B0609020204030204" pitchFamily="49" charset="0"/>
              </a:rPr>
              <a:t>db_manager</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a:solidFill>
                  <a:srgbClr val="0033B3"/>
                </a:solidFill>
                <a:effectLst/>
                <a:latin typeface="Consolas"/>
                <a:cs typeface="Consolas" panose="020B0609020204030204" pitchFamily="49" charset="0"/>
              </a:rPr>
              <a:t>def </a:t>
            </a:r>
            <a:r>
              <a:rPr lang="en-GB" sz="1400" err="1">
                <a:solidFill>
                  <a:srgbClr val="00627A"/>
                </a:solidFill>
                <a:effectLst/>
                <a:latin typeface="Consolas"/>
                <a:cs typeface="Consolas" panose="020B0609020204030204" pitchFamily="49" charset="0"/>
              </a:rPr>
              <a:t>serve_content</a:t>
            </a:r>
            <a:r>
              <a:rPr lang="en-GB" sz="1400">
                <a:solidFill>
                  <a:srgbClr val="080808"/>
                </a:solidFill>
                <a:effectLst/>
                <a:latin typeface="Consolas"/>
                <a:cs typeface="Consolas" panose="020B0609020204030204" pitchFamily="49" charset="0"/>
              </a:rPr>
              <a:t>(</a:t>
            </a:r>
            <a:r>
              <a:rPr lang="en-GB" sz="1400">
                <a:solidFill>
                  <a:srgbClr val="94558D"/>
                </a:solidFill>
                <a:effectLst/>
                <a:latin typeface="Consolas"/>
                <a:cs typeface="Consolas" panose="020B0609020204030204" pitchFamily="49" charset="0"/>
              </a:rPr>
              <a:t>self</a:t>
            </a:r>
            <a:r>
              <a:rPr lang="en-GB" sz="1400">
                <a:solidFill>
                  <a:srgbClr val="080808"/>
                </a:solidFill>
                <a:effectLst/>
                <a:latin typeface="Consolas"/>
                <a:cs typeface="Consolas" panose="020B0609020204030204" pitchFamily="49" charset="0"/>
              </a:rPr>
              <a:t>, </a:t>
            </a:r>
            <a:r>
              <a:rPr lang="en-GB" sz="1400" err="1">
                <a:solidFill>
                  <a:srgbClr val="080808"/>
                </a:solidFill>
                <a:effectLst/>
                <a:latin typeface="Consolas"/>
                <a:cs typeface="Consolas" panose="020B0609020204030204" pitchFamily="49" charset="0"/>
              </a:rPr>
              <a:t>content_id</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i="1">
                <a:solidFill>
                  <a:srgbClr val="8C8C8C"/>
                </a:solidFill>
                <a:effectLst/>
                <a:latin typeface="Consolas"/>
                <a:cs typeface="Consolas" panose="020B0609020204030204" pitchFamily="49" charset="0"/>
              </a:rPr>
              <a:t># Authenticate the user and render content.</a:t>
            </a:r>
            <a:br>
              <a:rPr lang="en-GB" sz="1400" i="1">
                <a:effectLst/>
                <a:latin typeface="Consolas" panose="020B0609020204030204" pitchFamily="49" charset="0"/>
                <a:cs typeface="Consolas" panose="020B0609020204030204" pitchFamily="49" charset="0"/>
              </a:rPr>
            </a:br>
            <a:r>
              <a:rPr lang="en-GB" sz="1400" i="1">
                <a:solidFill>
                  <a:srgbClr val="8C8C8C"/>
                </a:solidFill>
                <a:latin typeface="Consolas"/>
                <a:cs typeface="Consolas" panose="020B0609020204030204" pitchFamily="49" charset="0"/>
              </a:rPr>
              <a:t>       </a:t>
            </a:r>
            <a:r>
              <a:rPr lang="en-GB" sz="1400" i="1">
                <a:solidFill>
                  <a:srgbClr val="8C8C8C"/>
                </a:solidFill>
                <a:effectLst/>
                <a:latin typeface="Consolas"/>
                <a:cs typeface="Consolas" panose="020B0609020204030204" pitchFamily="49" charset="0"/>
              </a:rPr>
              <a:t> </a:t>
            </a:r>
            <a:r>
              <a:rPr lang="en-GB" sz="1400">
                <a:solidFill>
                  <a:srgbClr val="0033B3"/>
                </a:solidFill>
                <a:effectLst/>
                <a:latin typeface="Consolas"/>
                <a:cs typeface="Consolas" panose="020B0609020204030204" pitchFamily="49" charset="0"/>
              </a:rPr>
              <a:t>if </a:t>
            </a:r>
            <a:r>
              <a:rPr lang="en-GB" sz="1400" err="1">
                <a:solidFill>
                  <a:srgbClr val="94558D"/>
                </a:solidFill>
                <a:effectLst/>
                <a:latin typeface="Consolas"/>
                <a:cs typeface="Consolas" panose="020B0609020204030204" pitchFamily="49" charset="0"/>
              </a:rPr>
              <a:t>self</a:t>
            </a:r>
            <a:r>
              <a:rPr lang="en-GB" sz="1400" err="1">
                <a:solidFill>
                  <a:srgbClr val="080808"/>
                </a:solidFill>
                <a:effectLst/>
                <a:latin typeface="Consolas"/>
                <a:cs typeface="Consolas" panose="020B0609020204030204" pitchFamily="49" charset="0"/>
              </a:rPr>
              <a:t>.user_auth.login</a:t>
            </a:r>
            <a:r>
              <a:rPr lang="en-GB" sz="1400">
                <a:solidFill>
                  <a:srgbClr val="080808"/>
                </a:solidFill>
                <a:effectLst/>
                <a:latin typeface="Consolas"/>
                <a:cs typeface="Consolas" panose="020B0609020204030204" pitchFamily="49" charset="0"/>
              </a:rPr>
              <a:t>(</a:t>
            </a:r>
            <a:r>
              <a:rPr lang="en-GB" sz="1400">
                <a:solidFill>
                  <a:srgbClr val="067D17"/>
                </a:solidFill>
                <a:effectLst/>
                <a:latin typeface="Consolas"/>
                <a:cs typeface="Consolas" panose="020B0609020204030204" pitchFamily="49" charset="0"/>
              </a:rPr>
              <a:t>"user"</a:t>
            </a:r>
            <a:r>
              <a:rPr lang="en-GB" sz="1400">
                <a:solidFill>
                  <a:srgbClr val="080808"/>
                </a:solidFill>
                <a:effectLst/>
                <a:latin typeface="Consolas"/>
                <a:cs typeface="Consolas" panose="020B0609020204030204" pitchFamily="49" charset="0"/>
              </a:rPr>
              <a:t>, </a:t>
            </a:r>
            <a:r>
              <a:rPr lang="en-GB" sz="1400">
                <a:solidFill>
                  <a:srgbClr val="067D17"/>
                </a:solidFill>
                <a:effectLst/>
                <a:latin typeface="Consolas"/>
                <a:cs typeface="Consolas" panose="020B0609020204030204" pitchFamily="49" charset="0"/>
              </a:rPr>
              <a:t>"password"</a:t>
            </a:r>
            <a:r>
              <a:rPr lang="en-GB" sz="1400">
                <a:solidFill>
                  <a:srgbClr val="080808"/>
                </a:solidFill>
                <a:effectLst/>
                <a:latin typeface="Consolas"/>
                <a:cs typeface="Consolas" panose="020B0609020204030204" pitchFamily="49" charset="0"/>
              </a:rPr>
              <a:t>):</a:t>
            </a:r>
            <a:br>
              <a:rPr lang="en-GB" sz="1400">
                <a:effectLst/>
                <a:latin typeface="Consolas" panose="020B0609020204030204" pitchFamily="49" charset="0"/>
                <a:cs typeface="Consolas" panose="020B0609020204030204" pitchFamily="49" charset="0"/>
              </a:rPr>
            </a:br>
            <a:r>
              <a:rPr lang="en-GB" sz="1400">
                <a:solidFill>
                  <a:srgbClr val="080808"/>
                </a:solidFill>
                <a:latin typeface="Consolas"/>
                <a:cs typeface="Consolas" panose="020B0609020204030204" pitchFamily="49" charset="0"/>
              </a:rPr>
              <a:t>           </a:t>
            </a:r>
            <a:r>
              <a:rPr lang="en-GB" sz="1400">
                <a:solidFill>
                  <a:srgbClr val="080808"/>
                </a:solidFill>
                <a:effectLst/>
                <a:latin typeface="Consolas"/>
                <a:cs typeface="Consolas" panose="020B0609020204030204" pitchFamily="49" charset="0"/>
              </a:rPr>
              <a:t> </a:t>
            </a:r>
            <a:r>
              <a:rPr lang="en-GB" sz="1400">
                <a:solidFill>
                  <a:srgbClr val="0033B3"/>
                </a:solidFill>
                <a:effectLst/>
                <a:latin typeface="Consolas"/>
                <a:cs typeface="Consolas" panose="020B0609020204030204" pitchFamily="49" charset="0"/>
              </a:rPr>
              <a:t>return</a:t>
            </a:r>
            <a:r>
              <a:rPr lang="en-GB" sz="1400">
                <a:solidFill>
                  <a:srgbClr val="0033B3"/>
                </a:solidFill>
                <a:latin typeface="Consolas"/>
                <a:cs typeface="Consolas" panose="020B0609020204030204" pitchFamily="49" charset="0"/>
              </a:rPr>
              <a:t>  </a:t>
            </a:r>
            <a:endParaRPr lang="en-US"/>
          </a:p>
          <a:p>
            <a:r>
              <a:rPr lang="en-GB" sz="1400">
                <a:solidFill>
                  <a:srgbClr val="94558D"/>
                </a:solidFill>
                <a:latin typeface="Consolas"/>
                <a:cs typeface="Consolas" panose="020B0609020204030204" pitchFamily="49" charset="0"/>
              </a:rPr>
              <a:t>self</a:t>
            </a:r>
            <a:r>
              <a:rPr lang="en-GB" sz="1400">
                <a:solidFill>
                  <a:srgbClr val="080808"/>
                </a:solidFill>
                <a:effectLst/>
                <a:latin typeface="Consolas"/>
                <a:cs typeface="Consolas" panose="020B0609020204030204" pitchFamily="49" charset="0"/>
              </a:rPr>
              <a:t>.content_renderer</a:t>
            </a:r>
            <a:endParaRPr lang="en-GB">
              <a:solidFill>
                <a:srgbClr val="000000"/>
              </a:solidFill>
              <a:latin typeface="Helvetica"/>
              <a:cs typeface="Helvetica"/>
            </a:endParaRPr>
          </a:p>
          <a:p>
            <a:r>
              <a:rPr lang="en-GB" sz="1400">
                <a:solidFill>
                  <a:srgbClr val="080808"/>
                </a:solidFill>
                <a:effectLst/>
                <a:latin typeface="Consolas"/>
                <a:cs typeface="Consolas" panose="020B0609020204030204" pitchFamily="49" charset="0"/>
              </a:rPr>
              <a:t>.</a:t>
            </a:r>
            <a:r>
              <a:rPr lang="en-GB" sz="1400" err="1">
                <a:solidFill>
                  <a:srgbClr val="080808"/>
                </a:solidFill>
                <a:effectLst/>
                <a:latin typeface="Consolas"/>
                <a:cs typeface="Consolas" panose="020B0609020204030204" pitchFamily="49" charset="0"/>
              </a:rPr>
              <a:t>render_content</a:t>
            </a:r>
            <a:r>
              <a:rPr lang="en-GB" sz="1400">
                <a:solidFill>
                  <a:srgbClr val="080808"/>
                </a:solidFill>
                <a:effectLst/>
                <a:latin typeface="Consolas"/>
                <a:cs typeface="Consolas" panose="020B0609020204030204" pitchFamily="49" charset="0"/>
              </a:rPr>
              <a:t>(</a:t>
            </a:r>
            <a:r>
              <a:rPr lang="en-GB" sz="1400" err="1">
                <a:solidFill>
                  <a:srgbClr val="080808"/>
                </a:solidFill>
                <a:effectLst/>
                <a:latin typeface="Consolas"/>
                <a:cs typeface="Consolas" panose="020B0609020204030204" pitchFamily="49" charset="0"/>
              </a:rPr>
              <a:t>content_id</a:t>
            </a:r>
            <a:r>
              <a:rPr lang="en-GB" sz="1400">
                <a:solidFill>
                  <a:srgbClr val="080808"/>
                </a:solidFill>
                <a:effectLst/>
                <a:latin typeface="Consolas"/>
                <a:cs typeface="Consolas" panose="020B0609020204030204" pitchFamily="49" charset="0"/>
              </a:rPr>
              <a:t>)</a:t>
            </a:r>
            <a:endParaRPr lang="en-GB">
              <a:cs typeface="Helvetica"/>
            </a:endParaRPr>
          </a:p>
          <a:p>
            <a:endParaRPr lang="en-GB" sz="140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DBD13ECA-F6B3-D0C6-AFB4-1EA8B77DEAE3}"/>
              </a:ext>
            </a:extLst>
          </p:cNvPr>
          <p:cNvSpPr txBox="1"/>
          <p:nvPr/>
        </p:nvSpPr>
        <p:spPr>
          <a:xfrm>
            <a:off x="203200" y="5010912"/>
            <a:ext cx="5613400" cy="1477328"/>
          </a:xfrm>
          <a:prstGeom prst="rect">
            <a:avLst/>
          </a:prstGeom>
          <a:solidFill>
            <a:srgbClr val="FAFBFC"/>
          </a:solidFill>
        </p:spPr>
        <p:txBody>
          <a:bodyPr wrap="square" rtlCol="0">
            <a:spAutoFit/>
          </a:bodyPr>
          <a:lstStyle/>
          <a:p>
            <a:pPr marL="285750" indent="-285750">
              <a:buFont typeface="Arial" panose="020B0604020202020204" pitchFamily="34" charset="0"/>
              <a:buChar char="•"/>
            </a:pPr>
            <a:r>
              <a:rPr lang="en-GB"/>
              <a:t>In this example the </a:t>
            </a:r>
            <a:r>
              <a:rPr lang="en-GB" err="1"/>
              <a:t>UserAuth</a:t>
            </a:r>
            <a:r>
              <a:rPr lang="en-GB"/>
              <a:t> and </a:t>
            </a:r>
            <a:r>
              <a:rPr lang="en-GB" err="1"/>
              <a:t>ContentRenderer</a:t>
            </a:r>
            <a:r>
              <a:rPr lang="en-GB"/>
              <a:t> classes depend on the </a:t>
            </a:r>
            <a:r>
              <a:rPr lang="en-GB" err="1"/>
              <a:t>DatabaseManager</a:t>
            </a:r>
            <a:r>
              <a:rPr lang="en-GB"/>
              <a:t>, which is injected through their constructors. This demonstrates dependency injection via composition.</a:t>
            </a:r>
          </a:p>
        </p:txBody>
      </p:sp>
    </p:spTree>
    <p:extLst>
      <p:ext uri="{BB962C8B-B14F-4D97-AF65-F5344CB8AC3E}">
        <p14:creationId xmlns:p14="http://schemas.microsoft.com/office/powerpoint/2010/main" val="4287136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F930-B01A-964A-D2B4-F189E30C632D}"/>
              </a:ext>
            </a:extLst>
          </p:cNvPr>
          <p:cNvSpPr>
            <a:spLocks noGrp="1"/>
          </p:cNvSpPr>
          <p:nvPr>
            <p:ph type="title"/>
          </p:nvPr>
        </p:nvSpPr>
        <p:spPr/>
        <p:txBody>
          <a:bodyPr/>
          <a:lstStyle/>
          <a:p>
            <a:r>
              <a:rPr lang="en-GB"/>
              <a:t>Benefits</a:t>
            </a:r>
          </a:p>
        </p:txBody>
      </p:sp>
      <p:sp>
        <p:nvSpPr>
          <p:cNvPr id="3" name="Content Placeholder 2">
            <a:extLst>
              <a:ext uri="{FF2B5EF4-FFF2-40B4-BE49-F238E27FC236}">
                <a16:creationId xmlns:a16="http://schemas.microsoft.com/office/drawing/2014/main" id="{387E2A75-371D-FEC7-D375-3831A75740D1}"/>
              </a:ext>
            </a:extLst>
          </p:cNvPr>
          <p:cNvSpPr>
            <a:spLocks noGrp="1"/>
          </p:cNvSpPr>
          <p:nvPr>
            <p:ph idx="1"/>
          </p:nvPr>
        </p:nvSpPr>
        <p:spPr/>
        <p:txBody>
          <a:bodyPr>
            <a:normAutofit fontScale="77500" lnSpcReduction="20000"/>
          </a:bodyPr>
          <a:lstStyle/>
          <a:p>
            <a:pPr marR="0" lvl="0" rtl="0"/>
            <a:r>
              <a:rPr lang="en-GB" altLang="zh-CN" b="1" i="0" u="none" strike="noStrike" kern="100" baseline="0">
                <a:solidFill>
                  <a:srgbClr val="000000"/>
                </a:solidFill>
                <a:ea typeface="DengXian Light" panose="02010600030101010101" pitchFamily="2" charset="-122"/>
              </a:rPr>
              <a:t>Modularity</a:t>
            </a:r>
            <a:r>
              <a:rPr lang="en-GB" altLang="zh-CN" b="0" i="0" u="none" strike="noStrike" kern="100" baseline="0">
                <a:solidFill>
                  <a:srgbClr val="000000"/>
                </a:solidFill>
                <a:ea typeface="DengXian Light" panose="02010600030101010101" pitchFamily="2" charset="-122"/>
              </a:rPr>
              <a:t>: Components like </a:t>
            </a:r>
            <a:r>
              <a:rPr lang="en-GB" altLang="zh-CN" b="0" i="0" u="none" strike="noStrike" kern="100" baseline="0" err="1">
                <a:solidFill>
                  <a:srgbClr val="000000"/>
                </a:solidFill>
                <a:ea typeface="DengXian Light" panose="02010600030101010101" pitchFamily="2" charset="-122"/>
              </a:rPr>
              <a:t>UserAuth</a:t>
            </a:r>
            <a:r>
              <a:rPr lang="en-GB" altLang="zh-CN" b="0" i="0" u="none" strike="noStrike" kern="100" baseline="0">
                <a:solidFill>
                  <a:srgbClr val="000000"/>
                </a:solidFill>
                <a:ea typeface="DengXian Light" panose="02010600030101010101" pitchFamily="2" charset="-122"/>
              </a:rPr>
              <a:t>, </a:t>
            </a:r>
            <a:r>
              <a:rPr lang="en-GB" altLang="zh-CN" b="0" i="0" u="none" strike="noStrike" kern="100" baseline="0" err="1">
                <a:solidFill>
                  <a:srgbClr val="000000"/>
                </a:solidFill>
                <a:ea typeface="DengXian Light" panose="02010600030101010101" pitchFamily="2" charset="-122"/>
              </a:rPr>
              <a:t>ContentRenderer</a:t>
            </a:r>
            <a:r>
              <a:rPr lang="en-GB" altLang="zh-CN" b="0" i="0" u="none" strike="noStrike" kern="100" baseline="0">
                <a:solidFill>
                  <a:srgbClr val="000000"/>
                </a:solidFill>
                <a:ea typeface="DengXian Light" panose="02010600030101010101" pitchFamily="2" charset="-122"/>
              </a:rPr>
              <a:t>, and </a:t>
            </a:r>
            <a:r>
              <a:rPr lang="en-GB" altLang="zh-CN" b="0" i="0" u="none" strike="noStrike" kern="100" baseline="0" err="1">
                <a:solidFill>
                  <a:srgbClr val="000000"/>
                </a:solidFill>
                <a:ea typeface="DengXian Light" panose="02010600030101010101" pitchFamily="2" charset="-122"/>
              </a:rPr>
              <a:t>DatabaseManager</a:t>
            </a:r>
            <a:r>
              <a:rPr lang="en-GB" altLang="zh-CN" b="0" i="0" u="none" strike="noStrike" kern="100" baseline="0">
                <a:solidFill>
                  <a:srgbClr val="000000"/>
                </a:solidFill>
                <a:ea typeface="DengXian Light" panose="02010600030101010101" pitchFamily="2" charset="-122"/>
              </a:rPr>
              <a:t> are loosely coupled, making it easier to maintain and extend the application.</a:t>
            </a:r>
          </a:p>
          <a:p>
            <a:pPr marR="0" lvl="0" rtl="0"/>
            <a:r>
              <a:rPr lang="en-GB" altLang="zh-CN" b="1" i="0" u="none" strike="noStrike" kern="100" baseline="0">
                <a:solidFill>
                  <a:srgbClr val="000000"/>
                </a:solidFill>
                <a:ea typeface="DengXian Light" panose="02010600030101010101" pitchFamily="2" charset="-122"/>
              </a:rPr>
              <a:t>Testability</a:t>
            </a:r>
            <a:r>
              <a:rPr lang="en-GB" altLang="zh-CN" b="0" i="0" u="none" strike="noStrike" kern="100" baseline="0">
                <a:solidFill>
                  <a:srgbClr val="000000"/>
                </a:solidFill>
                <a:ea typeface="DengXian Light" panose="02010600030101010101" pitchFamily="2" charset="-122"/>
              </a:rPr>
              <a:t>: By injecting dependencies, unit testing is simplified as mock objects can be easily provided during testing.</a:t>
            </a:r>
          </a:p>
          <a:p>
            <a:pPr marR="0" lvl="0" rtl="0"/>
            <a:r>
              <a:rPr lang="en-GB" altLang="zh-CN" b="1" i="0" u="none" strike="noStrike" kern="100" baseline="0">
                <a:solidFill>
                  <a:srgbClr val="000000"/>
                </a:solidFill>
                <a:ea typeface="DengXian Light" panose="02010600030101010101" pitchFamily="2" charset="-122"/>
              </a:rPr>
              <a:t>Use in OOP</a:t>
            </a:r>
            <a:r>
              <a:rPr lang="en-GB" altLang="zh-CN" b="0" i="0" u="none" strike="noStrike" kern="100" baseline="0">
                <a:solidFill>
                  <a:srgbClr val="000000"/>
                </a:solidFill>
                <a:ea typeface="DengXian Light" panose="02010600030101010101" pitchFamily="2" charset="-122"/>
              </a:rPr>
              <a:t>: This example illustrates how object composition and dependency management are fundamental in object-oriented programming in Python, as they promote modularity, extensibility, and testability.</a:t>
            </a:r>
          </a:p>
        </p:txBody>
      </p:sp>
      <p:sp>
        <p:nvSpPr>
          <p:cNvPr id="4" name="Slide Number Placeholder 3">
            <a:extLst>
              <a:ext uri="{FF2B5EF4-FFF2-40B4-BE49-F238E27FC236}">
                <a16:creationId xmlns:a16="http://schemas.microsoft.com/office/drawing/2014/main" id="{C531D0F7-86E4-ACA2-609F-00629A14C1A9}"/>
              </a:ext>
            </a:extLst>
          </p:cNvPr>
          <p:cNvSpPr>
            <a:spLocks noGrp="1"/>
          </p:cNvSpPr>
          <p:nvPr>
            <p:ph type="sldNum" sz="quarter" idx="12"/>
          </p:nvPr>
        </p:nvSpPr>
        <p:spPr/>
        <p:txBody>
          <a:bodyPr/>
          <a:lstStyle/>
          <a:p>
            <a:fld id="{1AE971F0-0CD2-4C47-8087-EBCE9716EA84}" type="slidenum">
              <a:rPr lang="en-GB" smtClean="0"/>
              <a:pPr/>
              <a:t>41</a:t>
            </a:fld>
            <a:endParaRPr lang="en-GB"/>
          </a:p>
        </p:txBody>
      </p:sp>
    </p:spTree>
    <p:extLst>
      <p:ext uri="{BB962C8B-B14F-4D97-AF65-F5344CB8AC3E}">
        <p14:creationId xmlns:p14="http://schemas.microsoft.com/office/powerpoint/2010/main" val="2465024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3C1D-C676-DF97-C7B4-2A7C5EAE4072}"/>
              </a:ext>
            </a:extLst>
          </p:cNvPr>
          <p:cNvSpPr>
            <a:spLocks noGrp="1"/>
          </p:cNvSpPr>
          <p:nvPr>
            <p:ph type="title"/>
          </p:nvPr>
        </p:nvSpPr>
        <p:spPr/>
        <p:txBody>
          <a:bodyPr/>
          <a:lstStyle/>
          <a:p>
            <a:r>
              <a:rPr lang="en-GB"/>
              <a:t>Challenges and Considerations</a:t>
            </a:r>
          </a:p>
        </p:txBody>
      </p:sp>
      <p:sp>
        <p:nvSpPr>
          <p:cNvPr id="3" name="Content Placeholder 2">
            <a:extLst>
              <a:ext uri="{FF2B5EF4-FFF2-40B4-BE49-F238E27FC236}">
                <a16:creationId xmlns:a16="http://schemas.microsoft.com/office/drawing/2014/main" id="{8180548F-2F97-3653-CE95-8D27E83D183C}"/>
              </a:ext>
            </a:extLst>
          </p:cNvPr>
          <p:cNvSpPr>
            <a:spLocks noGrp="1"/>
          </p:cNvSpPr>
          <p:nvPr>
            <p:ph idx="1"/>
          </p:nvPr>
        </p:nvSpPr>
        <p:spPr/>
        <p:txBody>
          <a:bodyPr>
            <a:noAutofit/>
          </a:bodyPr>
          <a:lstStyle/>
          <a:p>
            <a:r>
              <a:rPr lang="en-GB" sz="1700"/>
              <a:t>Challenges and Potential Pitfalls</a:t>
            </a:r>
          </a:p>
          <a:p>
            <a:pPr lvl="1"/>
            <a:r>
              <a:rPr lang="en-GB" sz="1700" b="1"/>
              <a:t>Complexity</a:t>
            </a:r>
            <a:r>
              <a:rPr lang="en-GB" sz="1700"/>
              <a:t>: As systems grow, managing dependencies and compositions can become complex.</a:t>
            </a:r>
          </a:p>
          <a:p>
            <a:pPr lvl="1"/>
            <a:r>
              <a:rPr lang="en-GB" sz="1700" b="1"/>
              <a:t>Tight Coupling: </a:t>
            </a:r>
            <a:r>
              <a:rPr lang="en-GB" sz="1700"/>
              <a:t>Poorly managed dependencies can lead to tight coupling between components.</a:t>
            </a:r>
          </a:p>
          <a:p>
            <a:pPr lvl="1"/>
            <a:r>
              <a:rPr lang="en-GB" sz="1700" b="1"/>
              <a:t>Maintenance Overhead: </a:t>
            </a:r>
            <a:r>
              <a:rPr lang="en-GB" sz="1700"/>
              <a:t>As dependencies change, you may face maintenance challenges.</a:t>
            </a:r>
          </a:p>
          <a:p>
            <a:r>
              <a:rPr lang="en-GB" sz="1700"/>
              <a:t>Strategies to Address Challenges</a:t>
            </a:r>
          </a:p>
          <a:p>
            <a:pPr lvl="1"/>
            <a:r>
              <a:rPr lang="en-GB" sz="1700" b="1"/>
              <a:t>Dependency Injection</a:t>
            </a:r>
            <a:r>
              <a:rPr lang="en-GB" sz="1700"/>
              <a:t>: Use dependency injection techniques to manage component dependencies.</a:t>
            </a:r>
          </a:p>
          <a:p>
            <a:pPr lvl="1"/>
            <a:r>
              <a:rPr lang="en-GB" sz="1700" b="1"/>
              <a:t>Dependency Inversion Principle</a:t>
            </a:r>
            <a:r>
              <a:rPr lang="en-GB" sz="1700"/>
              <a:t>: Apply the Dependency Inversion Principle (DIP) to reduce coupling.</a:t>
            </a:r>
          </a:p>
          <a:p>
            <a:pPr lvl="1"/>
            <a:r>
              <a:rPr lang="en-GB" sz="1700" b="1"/>
              <a:t>Design Patterns</a:t>
            </a:r>
            <a:r>
              <a:rPr lang="en-GB" sz="1700"/>
              <a:t>: Employ design patterns like the Singleton pattern for single instances of classes.</a:t>
            </a:r>
          </a:p>
        </p:txBody>
      </p:sp>
      <p:sp>
        <p:nvSpPr>
          <p:cNvPr id="4" name="Slide Number Placeholder 3">
            <a:extLst>
              <a:ext uri="{FF2B5EF4-FFF2-40B4-BE49-F238E27FC236}">
                <a16:creationId xmlns:a16="http://schemas.microsoft.com/office/drawing/2014/main" id="{DE0BB876-87E9-BD68-5BAD-CE9912D6808B}"/>
              </a:ext>
            </a:extLst>
          </p:cNvPr>
          <p:cNvSpPr>
            <a:spLocks noGrp="1"/>
          </p:cNvSpPr>
          <p:nvPr>
            <p:ph type="sldNum" sz="quarter" idx="12"/>
          </p:nvPr>
        </p:nvSpPr>
        <p:spPr/>
        <p:txBody>
          <a:bodyPr/>
          <a:lstStyle/>
          <a:p>
            <a:fld id="{1AE971F0-0CD2-4C47-8087-EBCE9716EA84}" type="slidenum">
              <a:rPr lang="en-GB" smtClean="0"/>
              <a:pPr/>
              <a:t>42</a:t>
            </a:fld>
            <a:endParaRPr lang="en-GB"/>
          </a:p>
        </p:txBody>
      </p:sp>
    </p:spTree>
    <p:extLst>
      <p:ext uri="{BB962C8B-B14F-4D97-AF65-F5344CB8AC3E}">
        <p14:creationId xmlns:p14="http://schemas.microsoft.com/office/powerpoint/2010/main" val="2680344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6F4989-D114-D51A-6BE9-74FE93D13EF0}"/>
              </a:ext>
            </a:extLst>
          </p:cNvPr>
          <p:cNvSpPr>
            <a:spLocks noGrp="1"/>
          </p:cNvSpPr>
          <p:nvPr>
            <p:ph type="title"/>
          </p:nvPr>
        </p:nvSpPr>
        <p:spPr/>
        <p:txBody>
          <a:bodyPr/>
          <a:lstStyle/>
          <a:p>
            <a:r>
              <a:rPr lang="en-GB"/>
              <a:t>Key Takeaways</a:t>
            </a:r>
          </a:p>
        </p:txBody>
      </p:sp>
      <p:sp>
        <p:nvSpPr>
          <p:cNvPr id="7" name="Content Placeholder 6">
            <a:extLst>
              <a:ext uri="{FF2B5EF4-FFF2-40B4-BE49-F238E27FC236}">
                <a16:creationId xmlns:a16="http://schemas.microsoft.com/office/drawing/2014/main" id="{A9062BE9-89C6-1B8C-CE8F-C634F44E44CE}"/>
              </a:ext>
            </a:extLst>
          </p:cNvPr>
          <p:cNvSpPr>
            <a:spLocks noGrp="1"/>
          </p:cNvSpPr>
          <p:nvPr>
            <p:ph idx="1"/>
          </p:nvPr>
        </p:nvSpPr>
        <p:spPr/>
        <p:txBody>
          <a:bodyPr vert="horz" lIns="91440" tIns="45720" rIns="91440" bIns="45720" rtlCol="0" anchor="t">
            <a:noAutofit/>
          </a:bodyPr>
          <a:lstStyle/>
          <a:p>
            <a:pPr marR="0" lvl="0" rtl="0"/>
            <a:r>
              <a:rPr lang="en-GB" altLang="zh-CN" sz="1800" b="0" i="0" u="none" strike="noStrike" kern="100" baseline="0">
                <a:solidFill>
                  <a:srgbClr val="000000"/>
                </a:solidFill>
                <a:ea typeface="DengXian Light"/>
              </a:rPr>
              <a:t>Composition and dependency management are critical aspects of object-oriented design.</a:t>
            </a:r>
            <a:endParaRPr lang="en-GB" altLang="zh-CN" sz="1800" b="0" i="0" u="none" strike="noStrike" kern="100" baseline="0">
              <a:solidFill>
                <a:srgbClr val="000000"/>
              </a:solidFill>
              <a:ea typeface="DengXian Light"/>
              <a:cs typeface="Helvetica"/>
            </a:endParaRPr>
          </a:p>
          <a:p>
            <a:pPr marR="0" lvl="0" rtl="0"/>
            <a:r>
              <a:rPr lang="en-GB" altLang="zh-CN" sz="1800" b="0" i="0" u="none" strike="noStrike" kern="100" baseline="0">
                <a:solidFill>
                  <a:srgbClr val="000000"/>
                </a:solidFill>
                <a:ea typeface="DengXian Light"/>
              </a:rPr>
              <a:t>Composition provides flexibility, reusability, and the ability to manage complex systems.</a:t>
            </a:r>
            <a:endParaRPr lang="en-GB" altLang="zh-CN" sz="1800" b="0" i="0" u="none" strike="noStrike" kern="100" baseline="0">
              <a:solidFill>
                <a:srgbClr val="000000"/>
              </a:solidFill>
              <a:ea typeface="DengXian Light"/>
              <a:cs typeface="Helvetica"/>
            </a:endParaRPr>
          </a:p>
          <a:p>
            <a:pPr marR="0" lvl="0" rtl="0"/>
            <a:r>
              <a:rPr lang="en-GB" altLang="zh-CN" sz="1800" b="0" i="0" u="none" strike="noStrike" kern="100" baseline="0">
                <a:solidFill>
                  <a:srgbClr val="000000"/>
                </a:solidFill>
                <a:ea typeface="DengXian Light"/>
              </a:rPr>
              <a:t>Consider the differences between aggregation and composition when designing your system.</a:t>
            </a:r>
            <a:endParaRPr lang="en-GB" altLang="zh-CN" sz="1800" b="0" i="0" u="none" strike="noStrike" kern="100" baseline="0">
              <a:solidFill>
                <a:srgbClr val="000000"/>
              </a:solidFill>
              <a:ea typeface="DengXian Light"/>
              <a:cs typeface="Helvetica"/>
            </a:endParaRPr>
          </a:p>
          <a:p>
            <a:pPr marR="0" lvl="0" rtl="0"/>
            <a:r>
              <a:rPr lang="en-GB" altLang="zh-CN" sz="1800" b="0" i="0" u="none" strike="noStrike" kern="100" baseline="0">
                <a:solidFill>
                  <a:srgbClr val="000000"/>
                </a:solidFill>
                <a:ea typeface="DengXian Light"/>
              </a:rPr>
              <a:t>Avoid tight coupling and manage dependencies to ensure a robust and maintainable design.</a:t>
            </a:r>
            <a:endParaRPr lang="en-GB" altLang="zh-CN" sz="1800" b="0" i="0" u="none" strike="noStrike" kern="100" baseline="0">
              <a:solidFill>
                <a:srgbClr val="000000"/>
              </a:solidFill>
              <a:ea typeface="DengXian Light"/>
              <a:cs typeface="Helvetica"/>
            </a:endParaRPr>
          </a:p>
          <a:p>
            <a:pPr marR="0" lvl="0" rtl="0"/>
            <a:r>
              <a:rPr lang="en-GB" altLang="zh-CN" sz="1800" b="0" i="0" u="none" strike="noStrike" kern="100" baseline="0">
                <a:solidFill>
                  <a:srgbClr val="000000"/>
                </a:solidFill>
                <a:ea typeface="DengXian Light"/>
              </a:rPr>
              <a:t>Be aware of challenges such as complexity and maintenance overhead and employ strategies like dependency injection to address them.</a:t>
            </a:r>
            <a:endParaRPr lang="en-GB" altLang="zh-CN" sz="1800" b="0" i="0" u="none" strike="noStrike" kern="100" baseline="0">
              <a:solidFill>
                <a:srgbClr val="000000"/>
              </a:solidFill>
              <a:ea typeface="DengXian Light"/>
              <a:cs typeface="Helvetica"/>
            </a:endParaRPr>
          </a:p>
          <a:p>
            <a:pPr marR="0" lvl="0" rtl="0"/>
            <a:r>
              <a:rPr lang="en-GB" altLang="zh-CN" sz="1800" b="0" i="0" u="none" strike="noStrike" kern="100" baseline="0">
                <a:solidFill>
                  <a:srgbClr val="000000"/>
                </a:solidFill>
                <a:ea typeface="DengXian Light"/>
              </a:rPr>
              <a:t>Keep the principles of design patterns and the Dependency Inversion Principle (DIP) in mind for cleaner and more modular design.</a:t>
            </a:r>
            <a:endParaRPr lang="en-GB" altLang="zh-CN" sz="1800" b="0" i="0" u="none" strike="noStrike" kern="100" baseline="0">
              <a:solidFill>
                <a:srgbClr val="000000"/>
              </a:solidFill>
              <a:ea typeface="DengXian Light"/>
              <a:cs typeface="Helvetica"/>
            </a:endParaRPr>
          </a:p>
        </p:txBody>
      </p:sp>
      <p:sp>
        <p:nvSpPr>
          <p:cNvPr id="5" name="Slide Number Placeholder 4">
            <a:extLst>
              <a:ext uri="{FF2B5EF4-FFF2-40B4-BE49-F238E27FC236}">
                <a16:creationId xmlns:a16="http://schemas.microsoft.com/office/drawing/2014/main" id="{2DB646C0-F4D6-4803-6761-AE874738B914}"/>
              </a:ext>
            </a:extLst>
          </p:cNvPr>
          <p:cNvSpPr>
            <a:spLocks noGrp="1"/>
          </p:cNvSpPr>
          <p:nvPr>
            <p:ph type="sldNum" sz="quarter" idx="12"/>
          </p:nvPr>
        </p:nvSpPr>
        <p:spPr/>
        <p:txBody>
          <a:bodyPr/>
          <a:lstStyle/>
          <a:p>
            <a:fld id="{1AE971F0-0CD2-4C47-8087-EBCE9716EA84}" type="slidenum">
              <a:rPr lang="en-GB" smtClean="0"/>
              <a:t>43</a:t>
            </a:fld>
            <a:endParaRPr lang="en-GB"/>
          </a:p>
        </p:txBody>
      </p:sp>
    </p:spTree>
    <p:extLst>
      <p:ext uri="{BB962C8B-B14F-4D97-AF65-F5344CB8AC3E}">
        <p14:creationId xmlns:p14="http://schemas.microsoft.com/office/powerpoint/2010/main" val="1398929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8AE-93D8-1741-5EB5-76B2D835E74C}"/>
              </a:ext>
            </a:extLst>
          </p:cNvPr>
          <p:cNvSpPr>
            <a:spLocks noGrp="1"/>
          </p:cNvSpPr>
          <p:nvPr>
            <p:ph type="title"/>
          </p:nvPr>
        </p:nvSpPr>
        <p:spPr/>
        <p:txBody>
          <a:bodyPr/>
          <a:lstStyle/>
          <a:p>
            <a:r>
              <a:rPr lang="en-US">
                <a:cs typeface="Helvetica"/>
              </a:rPr>
              <a:t>Contact Me</a:t>
            </a:r>
            <a:endParaRPr lang="en-US"/>
          </a:p>
        </p:txBody>
      </p:sp>
      <p:sp>
        <p:nvSpPr>
          <p:cNvPr id="5" name="Text Placeholder 4">
            <a:extLst>
              <a:ext uri="{FF2B5EF4-FFF2-40B4-BE49-F238E27FC236}">
                <a16:creationId xmlns:a16="http://schemas.microsoft.com/office/drawing/2014/main" id="{395036D0-DF57-11D1-F0B6-89B1DC69161C}"/>
              </a:ext>
            </a:extLst>
          </p:cNvPr>
          <p:cNvSpPr>
            <a:spLocks noGrp="1"/>
          </p:cNvSpPr>
          <p:nvPr>
            <p:ph type="body" idx="1"/>
          </p:nvPr>
        </p:nvSpPr>
        <p:spPr/>
        <p:txBody>
          <a:bodyPr/>
          <a:lstStyle/>
          <a:p>
            <a:r>
              <a:rPr lang="en-US">
                <a:cs typeface="Helvetica"/>
              </a:rPr>
              <a:t>Via E-Mail</a:t>
            </a:r>
            <a:endParaRPr lang="en-US"/>
          </a:p>
        </p:txBody>
      </p:sp>
      <p:sp>
        <p:nvSpPr>
          <p:cNvPr id="3" name="Content Placeholder 2">
            <a:extLst>
              <a:ext uri="{FF2B5EF4-FFF2-40B4-BE49-F238E27FC236}">
                <a16:creationId xmlns:a16="http://schemas.microsoft.com/office/drawing/2014/main" id="{699EA788-E941-C76F-FCDD-EC34FBF338AF}"/>
              </a:ext>
            </a:extLst>
          </p:cNvPr>
          <p:cNvSpPr>
            <a:spLocks noGrp="1"/>
          </p:cNvSpPr>
          <p:nvPr>
            <p:ph sz="half" idx="2"/>
          </p:nvPr>
        </p:nvSpPr>
        <p:spPr/>
        <p:txBody>
          <a:bodyPr vert="horz" lIns="91440" tIns="45720" rIns="91440" bIns="45720" rtlCol="0" anchor="t">
            <a:normAutofit/>
          </a:bodyPr>
          <a:lstStyle/>
          <a:p>
            <a:pPr marL="0" indent="0">
              <a:buNone/>
            </a:pPr>
            <a:r>
              <a:rPr lang="en-US" sz="2400" dirty="0">
                <a:cs typeface="Helvetica"/>
                <a:hlinkClick r:id="rId2"/>
              </a:rPr>
              <a:t>SunderAli.Khowaja@tudublin.ie</a:t>
            </a:r>
            <a:endParaRPr lang="en-US" sz="2400" dirty="0">
              <a:cs typeface="Helvetica"/>
            </a:endParaRPr>
          </a:p>
          <a:p>
            <a:pPr marL="0" indent="0">
              <a:buNone/>
            </a:pPr>
            <a:r>
              <a:rPr lang="en-US" sz="2400" dirty="0">
                <a:cs typeface="Helvetica"/>
              </a:rPr>
              <a:t>Or contact the School Office:</a:t>
            </a:r>
          </a:p>
          <a:p>
            <a:pPr marL="0" indent="0">
              <a:buNone/>
            </a:pPr>
            <a:r>
              <a:rPr lang="en-US" sz="2400" dirty="0">
                <a:cs typeface="Helvetica"/>
                <a:hlinkClick r:id="rId3"/>
              </a:rPr>
              <a:t>school.cs@tudublin.ie</a:t>
            </a:r>
            <a:endParaRPr lang="en-US" sz="2400" dirty="0">
              <a:cs typeface="Helvetica"/>
            </a:endParaRPr>
          </a:p>
          <a:p>
            <a:pPr marL="0" indent="0">
              <a:buNone/>
            </a:pPr>
            <a:endParaRPr lang="en-US" sz="2400" dirty="0">
              <a:cs typeface="Helvetica"/>
            </a:endParaRPr>
          </a:p>
          <a:p>
            <a:endParaRPr lang="en-US" sz="2400" dirty="0">
              <a:cs typeface="Helvetica"/>
            </a:endParaRPr>
          </a:p>
        </p:txBody>
      </p:sp>
      <p:sp>
        <p:nvSpPr>
          <p:cNvPr id="4" name="Slide Number Placeholder 3">
            <a:extLst>
              <a:ext uri="{FF2B5EF4-FFF2-40B4-BE49-F238E27FC236}">
                <a16:creationId xmlns:a16="http://schemas.microsoft.com/office/drawing/2014/main" id="{0C423B01-C49C-11EF-3211-AF457CB66012}"/>
              </a:ext>
            </a:extLst>
          </p:cNvPr>
          <p:cNvSpPr>
            <a:spLocks noGrp="1"/>
          </p:cNvSpPr>
          <p:nvPr>
            <p:ph type="sldNum" sz="quarter" idx="12"/>
          </p:nvPr>
        </p:nvSpPr>
        <p:spPr/>
        <p:txBody>
          <a:bodyPr/>
          <a:lstStyle/>
          <a:p>
            <a:fld id="{1AE971F0-0CD2-4C47-8087-EBCE9716EA84}" type="slidenum">
              <a:rPr lang="en-GB" smtClean="0"/>
              <a:pPr/>
              <a:t>44</a:t>
            </a:fld>
            <a:endParaRPr lang="en-GB"/>
          </a:p>
        </p:txBody>
      </p:sp>
    </p:spTree>
    <p:extLst>
      <p:ext uri="{BB962C8B-B14F-4D97-AF65-F5344CB8AC3E}">
        <p14:creationId xmlns:p14="http://schemas.microsoft.com/office/powerpoint/2010/main" val="1557864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8DBC0E-09D2-D35C-7C2B-9D4435A0DC58}"/>
              </a:ext>
            </a:extLst>
          </p:cNvPr>
          <p:cNvSpPr>
            <a:spLocks noGrp="1"/>
          </p:cNvSpPr>
          <p:nvPr>
            <p:ph type="title"/>
          </p:nvPr>
        </p:nvSpPr>
        <p:spPr/>
        <p:txBody>
          <a:bodyPr/>
          <a:lstStyle/>
          <a:p>
            <a:r>
              <a:rPr lang="en-GB"/>
              <a:t>References</a:t>
            </a:r>
          </a:p>
        </p:txBody>
      </p:sp>
      <p:sp>
        <p:nvSpPr>
          <p:cNvPr id="9" name="Content Placeholder 8">
            <a:extLst>
              <a:ext uri="{FF2B5EF4-FFF2-40B4-BE49-F238E27FC236}">
                <a16:creationId xmlns:a16="http://schemas.microsoft.com/office/drawing/2014/main" id="{1254B4D7-D883-EEB4-1E33-5910777616D9}"/>
              </a:ext>
            </a:extLst>
          </p:cNvPr>
          <p:cNvSpPr>
            <a:spLocks noGrp="1"/>
          </p:cNvSpPr>
          <p:nvPr>
            <p:ph idx="1"/>
          </p:nvPr>
        </p:nvSpPr>
        <p:spPr/>
        <p:txBody>
          <a:bodyPr>
            <a:normAutofit/>
          </a:bodyPr>
          <a:lstStyle/>
          <a:p>
            <a:pPr marL="514350" indent="-514350">
              <a:buFont typeface="+mj-lt"/>
              <a:buAutoNum type="arabicPeriod"/>
            </a:pPr>
            <a:r>
              <a:rPr lang="en-IE" sz="1800">
                <a:solidFill>
                  <a:schemeClr val="dk1"/>
                </a:solidFill>
              </a:rPr>
              <a:t>Sloan </a:t>
            </a:r>
            <a:r>
              <a:rPr lang="en-IE" sz="1800" err="1">
                <a:solidFill>
                  <a:schemeClr val="dk1"/>
                </a:solidFill>
              </a:rPr>
              <a:t>KellyPython</a:t>
            </a:r>
            <a:r>
              <a:rPr lang="en-IE" sz="1800">
                <a:solidFill>
                  <a:schemeClr val="dk1"/>
                </a:solidFill>
              </a:rPr>
              <a:t>, </a:t>
            </a:r>
            <a:r>
              <a:rPr lang="en-IE" sz="1800" err="1">
                <a:solidFill>
                  <a:schemeClr val="dk1"/>
                </a:solidFill>
              </a:rPr>
              <a:t>PyGame</a:t>
            </a:r>
            <a:r>
              <a:rPr lang="en-IE" sz="1800">
                <a:solidFill>
                  <a:schemeClr val="dk1"/>
                </a:solidFill>
              </a:rPr>
              <a:t>, and Raspberry Pi Game Development, O’Reilly, 2019.</a:t>
            </a:r>
          </a:p>
          <a:p>
            <a:pPr marL="514350" indent="-514350">
              <a:buFont typeface="+mj-lt"/>
              <a:buAutoNum type="arabicPeriod"/>
            </a:pPr>
            <a:r>
              <a:rPr lang="en-GB" sz="1800">
                <a:solidFill>
                  <a:schemeClr val="dk1"/>
                </a:solidFill>
              </a:rPr>
              <a:t>Python 3: Object-oriented programming, 2</a:t>
            </a:r>
            <a:r>
              <a:rPr lang="en-GB" sz="1800" baseline="30000">
                <a:solidFill>
                  <a:schemeClr val="dk1"/>
                </a:solidFill>
              </a:rPr>
              <a:t>nd</a:t>
            </a:r>
            <a:r>
              <a:rPr lang="en-GB" sz="1800">
                <a:solidFill>
                  <a:schemeClr val="dk1"/>
                </a:solidFill>
              </a:rPr>
              <a:t> edition, Dusty Phillips, 2015, </a:t>
            </a:r>
            <a:r>
              <a:rPr lang="en-GB" sz="1800" err="1">
                <a:solidFill>
                  <a:schemeClr val="dk1"/>
                </a:solidFill>
              </a:rPr>
              <a:t>Packt</a:t>
            </a:r>
            <a:r>
              <a:rPr lang="en-GB" sz="1800">
                <a:solidFill>
                  <a:schemeClr val="dk1"/>
                </a:solidFill>
              </a:rPr>
              <a:t> Publishing.</a:t>
            </a:r>
          </a:p>
          <a:p>
            <a:pPr marL="514350" indent="-514350">
              <a:buFont typeface="+mj-lt"/>
              <a:buAutoNum type="arabicPeriod"/>
            </a:pPr>
            <a:r>
              <a:rPr lang="en-GB" sz="1800">
                <a:solidFill>
                  <a:schemeClr val="dk1"/>
                </a:solidFill>
              </a:rPr>
              <a:t>Python Tutorial for Beginners 34 - Aggregation, </a:t>
            </a:r>
            <a:r>
              <a:rPr lang="en-GB" sz="1800" u="sng">
                <a:solidFill>
                  <a:schemeClr val="hlink"/>
                </a:solidFill>
                <a:hlinkClick r:id="rId2"/>
              </a:rPr>
              <a:t>https://www.youtube.com/watch?v=rOo_BosuJBE</a:t>
            </a:r>
            <a:r>
              <a:rPr lang="en-GB" sz="1800">
                <a:solidFill>
                  <a:schemeClr val="dk1"/>
                </a:solidFill>
              </a:rPr>
              <a:t>, accessed Nov 2019.</a:t>
            </a:r>
          </a:p>
          <a:p>
            <a:pPr marL="514350" indent="-514350">
              <a:buFont typeface="+mj-lt"/>
              <a:buAutoNum type="arabicPeriod"/>
            </a:pPr>
            <a:r>
              <a:rPr lang="en-GB" sz="1800" err="1">
                <a:solidFill>
                  <a:schemeClr val="dk1"/>
                </a:solidFill>
              </a:rPr>
              <a:t>Programiz</a:t>
            </a:r>
            <a:r>
              <a:rPr lang="en-GB" sz="1800">
                <a:solidFill>
                  <a:schemeClr val="dk1"/>
                </a:solidFill>
              </a:rPr>
              <a:t>, </a:t>
            </a:r>
            <a:r>
              <a:rPr lang="en-GB" sz="1800" u="sng">
                <a:solidFill>
                  <a:schemeClr val="hlink"/>
                </a:solidFill>
                <a:hlinkClick r:id="rId3"/>
              </a:rPr>
              <a:t>https://www.programiz.com/python-programming/multiple-inheritance</a:t>
            </a:r>
            <a:r>
              <a:rPr lang="en-GB" sz="1800">
                <a:solidFill>
                  <a:schemeClr val="dk1"/>
                </a:solidFill>
              </a:rPr>
              <a:t>, accessed Nov 2020</a:t>
            </a:r>
          </a:p>
          <a:p>
            <a:pPr marL="514350" indent="-514350">
              <a:buFont typeface="+mj-lt"/>
              <a:buAutoNum type="arabicPeriod"/>
            </a:pPr>
            <a:endParaRPr lang="en-GB" sz="1800">
              <a:solidFill>
                <a:schemeClr val="dk1"/>
              </a:solidFill>
            </a:endParaRPr>
          </a:p>
          <a:p>
            <a:pPr marL="514350" indent="-514350">
              <a:buFont typeface="+mj-lt"/>
              <a:buAutoNum type="arabicPeriod"/>
            </a:pPr>
            <a:endParaRPr lang="en-IE" sz="1800">
              <a:solidFill>
                <a:schemeClr val="dk1"/>
              </a:solidFill>
            </a:endParaRPr>
          </a:p>
          <a:p>
            <a:endParaRPr lang="en-GB" sz="1800"/>
          </a:p>
        </p:txBody>
      </p:sp>
      <p:sp>
        <p:nvSpPr>
          <p:cNvPr id="7" name="Slide Number Placeholder 6">
            <a:extLst>
              <a:ext uri="{FF2B5EF4-FFF2-40B4-BE49-F238E27FC236}">
                <a16:creationId xmlns:a16="http://schemas.microsoft.com/office/drawing/2014/main" id="{D8B05C06-224D-B54C-CD1A-344EBB40B120}"/>
              </a:ext>
            </a:extLst>
          </p:cNvPr>
          <p:cNvSpPr>
            <a:spLocks noGrp="1"/>
          </p:cNvSpPr>
          <p:nvPr>
            <p:ph type="sldNum" sz="quarter" idx="12"/>
          </p:nvPr>
        </p:nvSpPr>
        <p:spPr/>
        <p:txBody>
          <a:bodyPr/>
          <a:lstStyle/>
          <a:p>
            <a:fld id="{1AE971F0-0CD2-4C47-8087-EBCE9716EA84}" type="slidenum">
              <a:rPr lang="en-GB" smtClean="0"/>
              <a:t>45</a:t>
            </a:fld>
            <a:endParaRPr lang="en-GB"/>
          </a:p>
        </p:txBody>
      </p:sp>
    </p:spTree>
    <p:extLst>
      <p:ext uri="{BB962C8B-B14F-4D97-AF65-F5344CB8AC3E}">
        <p14:creationId xmlns:p14="http://schemas.microsoft.com/office/powerpoint/2010/main" val="287034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4F33B-B897-9AFC-A88C-32BFF2192274}"/>
              </a:ext>
            </a:extLst>
          </p:cNvPr>
          <p:cNvSpPr>
            <a:spLocks noGrp="1"/>
          </p:cNvSpPr>
          <p:nvPr>
            <p:ph type="title"/>
          </p:nvPr>
        </p:nvSpPr>
        <p:spPr/>
        <p:txBody>
          <a:bodyPr/>
          <a:lstStyle/>
          <a:p>
            <a:r>
              <a:rPr lang="en-GB"/>
              <a:t>Lab Questions</a:t>
            </a:r>
          </a:p>
        </p:txBody>
      </p:sp>
      <p:sp>
        <p:nvSpPr>
          <p:cNvPr id="4" name="Content Placeholder 3">
            <a:extLst>
              <a:ext uri="{FF2B5EF4-FFF2-40B4-BE49-F238E27FC236}">
                <a16:creationId xmlns:a16="http://schemas.microsoft.com/office/drawing/2014/main" id="{23273809-F988-9EE8-D02A-4DA8A326A36F}"/>
              </a:ext>
            </a:extLst>
          </p:cNvPr>
          <p:cNvSpPr>
            <a:spLocks noGrp="1"/>
          </p:cNvSpPr>
          <p:nvPr>
            <p:ph idx="1"/>
          </p:nvPr>
        </p:nvSpPr>
        <p:spPr/>
        <p:txBody>
          <a:bodyPr>
            <a:normAutofit/>
          </a:bodyPr>
          <a:lstStyle/>
          <a:p>
            <a:pPr marL="514350" indent="-514350">
              <a:buFont typeface="+mj-lt"/>
              <a:buAutoNum type="arabicPeriod"/>
            </a:pPr>
            <a:r>
              <a:rPr lang="en-GB" sz="2400"/>
              <a:t>What is operator overloading in Python? (select all that apply. Negative marking applies!)</a:t>
            </a:r>
          </a:p>
          <a:p>
            <a:pPr marL="971550" lvl="1" indent="-514350">
              <a:buFont typeface="+mj-lt"/>
              <a:buAutoNum type="alphaLcParenR"/>
            </a:pPr>
            <a:r>
              <a:rPr lang="en-GB" sz="1800">
                <a:effectLst/>
              </a:rPr>
              <a:t>It allows creating new operators that aren't built-in.</a:t>
            </a:r>
          </a:p>
          <a:p>
            <a:pPr marL="971550" lvl="1" indent="-514350">
              <a:buFont typeface="+mj-lt"/>
              <a:buAutoNum type="alphaLcParenR"/>
            </a:pPr>
            <a:r>
              <a:rPr lang="en-GB" sz="1800" b="1"/>
              <a:t>It enables overwriting built-in operators to perform different operations.</a:t>
            </a:r>
          </a:p>
          <a:p>
            <a:pPr marL="971550" lvl="1" indent="-514350">
              <a:buFont typeface="+mj-lt"/>
              <a:buAutoNum type="alphaLcParenR"/>
            </a:pPr>
            <a:r>
              <a:rPr lang="en-GB" sz="1800" b="1">
                <a:effectLst/>
              </a:rPr>
              <a:t>It enhances the functionality of built-in operators for user-defined classes.</a:t>
            </a:r>
          </a:p>
          <a:p>
            <a:pPr marL="971550" lvl="1" indent="-514350">
              <a:buFont typeface="+mj-lt"/>
              <a:buAutoNum type="alphaLcParenR"/>
            </a:pPr>
            <a:r>
              <a:rPr lang="en-GB" sz="1800">
                <a:effectLst/>
              </a:rPr>
              <a:t>It restricts the use of built-in operators in user-defined classes.</a:t>
            </a:r>
            <a:endParaRPr lang="en-GB" sz="1800"/>
          </a:p>
        </p:txBody>
      </p:sp>
      <p:sp>
        <p:nvSpPr>
          <p:cNvPr id="2" name="Slide Number Placeholder 1">
            <a:extLst>
              <a:ext uri="{FF2B5EF4-FFF2-40B4-BE49-F238E27FC236}">
                <a16:creationId xmlns:a16="http://schemas.microsoft.com/office/drawing/2014/main" id="{5C55F070-A172-0028-8CE4-217FEF73E44D}"/>
              </a:ext>
            </a:extLst>
          </p:cNvPr>
          <p:cNvSpPr>
            <a:spLocks noGrp="1"/>
          </p:cNvSpPr>
          <p:nvPr>
            <p:ph type="sldNum" sz="quarter" idx="12"/>
          </p:nvPr>
        </p:nvSpPr>
        <p:spPr/>
        <p:txBody>
          <a:bodyPr/>
          <a:lstStyle/>
          <a:p>
            <a:fld id="{1AE971F0-0CD2-4C47-8087-EBCE9716EA84}" type="slidenum">
              <a:rPr lang="en-GB" smtClean="0"/>
              <a:t>5</a:t>
            </a:fld>
            <a:endParaRPr lang="en-GB"/>
          </a:p>
        </p:txBody>
      </p:sp>
    </p:spTree>
    <p:extLst>
      <p:ext uri="{BB962C8B-B14F-4D97-AF65-F5344CB8AC3E}">
        <p14:creationId xmlns:p14="http://schemas.microsoft.com/office/powerpoint/2010/main" val="94132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84D7-22BB-01E1-C84F-B74948D0D555}"/>
              </a:ext>
            </a:extLst>
          </p:cNvPr>
          <p:cNvSpPr>
            <a:spLocks noGrp="1"/>
          </p:cNvSpPr>
          <p:nvPr>
            <p:ph type="title"/>
          </p:nvPr>
        </p:nvSpPr>
        <p:spPr/>
        <p:txBody>
          <a:bodyPr/>
          <a:lstStyle/>
          <a:p>
            <a:r>
              <a:rPr lang="en-GB"/>
              <a:t>Lab Questions</a:t>
            </a:r>
          </a:p>
        </p:txBody>
      </p:sp>
      <p:sp>
        <p:nvSpPr>
          <p:cNvPr id="3" name="Content Placeholder 2">
            <a:extLst>
              <a:ext uri="{FF2B5EF4-FFF2-40B4-BE49-F238E27FC236}">
                <a16:creationId xmlns:a16="http://schemas.microsoft.com/office/drawing/2014/main" id="{97C9E729-90BF-9074-C7DF-0EBB32998E15}"/>
              </a:ext>
            </a:extLst>
          </p:cNvPr>
          <p:cNvSpPr>
            <a:spLocks noGrp="1"/>
          </p:cNvSpPr>
          <p:nvPr>
            <p:ph idx="1"/>
          </p:nvPr>
        </p:nvSpPr>
        <p:spPr/>
        <p:txBody>
          <a:bodyPr/>
          <a:lstStyle/>
          <a:p>
            <a:pPr marL="514350" indent="-514350">
              <a:buFont typeface="+mj-lt"/>
              <a:buAutoNum type="arabicPeriod" startAt="2"/>
            </a:pPr>
            <a:r>
              <a:rPr lang="en-GB" sz="2400"/>
              <a:t>Which magic method is used to define the behaviour of the == operator for comparing objects?</a:t>
            </a:r>
          </a:p>
          <a:p>
            <a:pPr marL="971550" lvl="1" indent="-514350">
              <a:buFont typeface="+mj-lt"/>
              <a:buAutoNum type="alphaLcParenR"/>
            </a:pPr>
            <a:r>
              <a:rPr lang="en-GB" sz="1800">
                <a:effectLst/>
              </a:rPr>
              <a:t>__compare__</a:t>
            </a:r>
          </a:p>
          <a:p>
            <a:pPr marL="971550" lvl="1" indent="-514350">
              <a:buFont typeface="+mj-lt"/>
              <a:buAutoNum type="alphaLcParenR"/>
            </a:pPr>
            <a:r>
              <a:rPr lang="en-GB" sz="1800" b="1">
                <a:effectLst/>
              </a:rPr>
              <a:t>__</a:t>
            </a:r>
            <a:r>
              <a:rPr lang="en-GB" sz="1800" b="1" err="1">
                <a:effectLst/>
              </a:rPr>
              <a:t>eq</a:t>
            </a:r>
            <a:r>
              <a:rPr lang="en-GB" sz="1800" b="1">
                <a:effectLst/>
              </a:rPr>
              <a:t>__</a:t>
            </a:r>
            <a:endParaRPr lang="en-GB" sz="1800" b="1"/>
          </a:p>
          <a:p>
            <a:pPr marL="971550" lvl="1" indent="-514350">
              <a:buFont typeface="+mj-lt"/>
              <a:buAutoNum type="alphaLcParenR"/>
            </a:pPr>
            <a:r>
              <a:rPr lang="en-GB" sz="1800"/>
              <a:t>__equals__</a:t>
            </a:r>
          </a:p>
          <a:p>
            <a:pPr marL="971550" lvl="1" indent="-514350">
              <a:buFont typeface="+mj-lt"/>
              <a:buAutoNum type="alphaLcParenR"/>
            </a:pPr>
            <a:r>
              <a:rPr lang="en-GB" sz="1800">
                <a:effectLst/>
              </a:rPr>
              <a:t>__check__</a:t>
            </a:r>
            <a:endParaRPr lang="en-GB" sz="1800"/>
          </a:p>
        </p:txBody>
      </p:sp>
      <p:sp>
        <p:nvSpPr>
          <p:cNvPr id="4" name="Slide Number Placeholder 3">
            <a:extLst>
              <a:ext uri="{FF2B5EF4-FFF2-40B4-BE49-F238E27FC236}">
                <a16:creationId xmlns:a16="http://schemas.microsoft.com/office/drawing/2014/main" id="{0822827B-C696-1CDC-1F84-BA26425E9B85}"/>
              </a:ext>
            </a:extLst>
          </p:cNvPr>
          <p:cNvSpPr>
            <a:spLocks noGrp="1"/>
          </p:cNvSpPr>
          <p:nvPr>
            <p:ph type="sldNum" sz="quarter" idx="12"/>
          </p:nvPr>
        </p:nvSpPr>
        <p:spPr/>
        <p:txBody>
          <a:bodyPr/>
          <a:lstStyle/>
          <a:p>
            <a:fld id="{1AE971F0-0CD2-4C47-8087-EBCE9716EA84}" type="slidenum">
              <a:rPr lang="en-GB" smtClean="0"/>
              <a:pPr/>
              <a:t>6</a:t>
            </a:fld>
            <a:endParaRPr lang="en-GB"/>
          </a:p>
        </p:txBody>
      </p:sp>
    </p:spTree>
    <p:extLst>
      <p:ext uri="{BB962C8B-B14F-4D97-AF65-F5344CB8AC3E}">
        <p14:creationId xmlns:p14="http://schemas.microsoft.com/office/powerpoint/2010/main" val="68187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4BD6-1785-86A5-7D82-F95CA1A46280}"/>
              </a:ext>
            </a:extLst>
          </p:cNvPr>
          <p:cNvSpPr>
            <a:spLocks noGrp="1"/>
          </p:cNvSpPr>
          <p:nvPr>
            <p:ph type="title"/>
          </p:nvPr>
        </p:nvSpPr>
        <p:spPr/>
        <p:txBody>
          <a:bodyPr/>
          <a:lstStyle/>
          <a:p>
            <a:r>
              <a:rPr lang="en-GB"/>
              <a:t>Lab Overview</a:t>
            </a:r>
          </a:p>
        </p:txBody>
      </p:sp>
      <p:sp>
        <p:nvSpPr>
          <p:cNvPr id="4" name="Slide Number Placeholder 3">
            <a:extLst>
              <a:ext uri="{FF2B5EF4-FFF2-40B4-BE49-F238E27FC236}">
                <a16:creationId xmlns:a16="http://schemas.microsoft.com/office/drawing/2014/main" id="{1722C3A6-61F3-47C7-1BAC-3A53E4F4763A}"/>
              </a:ext>
            </a:extLst>
          </p:cNvPr>
          <p:cNvSpPr>
            <a:spLocks noGrp="1"/>
          </p:cNvSpPr>
          <p:nvPr>
            <p:ph type="sldNum" sz="quarter" idx="12"/>
          </p:nvPr>
        </p:nvSpPr>
        <p:spPr/>
        <p:txBody>
          <a:bodyPr/>
          <a:lstStyle/>
          <a:p>
            <a:fld id="{1AE971F0-0CD2-4C47-8087-EBCE9716EA84}" type="slidenum">
              <a:rPr lang="en-GB" smtClean="0"/>
              <a:pPr/>
              <a:t>7</a:t>
            </a:fld>
            <a:endParaRPr lang="en-GB"/>
          </a:p>
        </p:txBody>
      </p:sp>
      <p:pic>
        <p:nvPicPr>
          <p:cNvPr id="9" name="Picture 8">
            <a:extLst>
              <a:ext uri="{FF2B5EF4-FFF2-40B4-BE49-F238E27FC236}">
                <a16:creationId xmlns:a16="http://schemas.microsoft.com/office/drawing/2014/main" id="{2CBAFBCA-B225-EF4A-3036-4FFAD595B77A}"/>
              </a:ext>
            </a:extLst>
          </p:cNvPr>
          <p:cNvPicPr>
            <a:picLocks noChangeAspect="1"/>
          </p:cNvPicPr>
          <p:nvPr/>
        </p:nvPicPr>
        <p:blipFill>
          <a:blip r:embed="rId2"/>
          <a:stretch>
            <a:fillRect/>
          </a:stretch>
        </p:blipFill>
        <p:spPr>
          <a:xfrm>
            <a:off x="1726995" y="3034608"/>
            <a:ext cx="7343775" cy="2400300"/>
          </a:xfrm>
          <a:prstGeom prst="rect">
            <a:avLst/>
          </a:prstGeom>
        </p:spPr>
      </p:pic>
    </p:spTree>
    <p:extLst>
      <p:ext uri="{BB962C8B-B14F-4D97-AF65-F5344CB8AC3E}">
        <p14:creationId xmlns:p14="http://schemas.microsoft.com/office/powerpoint/2010/main" val="14028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DC17-1AC6-3AA4-3B6C-9EA0EE17DAD2}"/>
              </a:ext>
            </a:extLst>
          </p:cNvPr>
          <p:cNvSpPr>
            <a:spLocks noGrp="1"/>
          </p:cNvSpPr>
          <p:nvPr>
            <p:ph type="title"/>
          </p:nvPr>
        </p:nvSpPr>
        <p:spPr/>
        <p:txBody>
          <a:bodyPr/>
          <a:lstStyle/>
          <a:p>
            <a:r>
              <a:rPr lang="en-GB"/>
              <a:t>Lab Discussion</a:t>
            </a:r>
          </a:p>
        </p:txBody>
      </p:sp>
      <p:sp>
        <p:nvSpPr>
          <p:cNvPr id="3" name="Content Placeholder 2">
            <a:extLst>
              <a:ext uri="{FF2B5EF4-FFF2-40B4-BE49-F238E27FC236}">
                <a16:creationId xmlns:a16="http://schemas.microsoft.com/office/drawing/2014/main" id="{5B107385-E7F1-07FC-C66F-559F848D4DDE}"/>
              </a:ext>
            </a:extLst>
          </p:cNvPr>
          <p:cNvSpPr>
            <a:spLocks noGrp="1"/>
          </p:cNvSpPr>
          <p:nvPr>
            <p:ph idx="1"/>
          </p:nvPr>
        </p:nvSpPr>
        <p:spPr>
          <a:xfrm>
            <a:off x="838200" y="1417320"/>
            <a:ext cx="10808970" cy="4759643"/>
          </a:xfrm>
        </p:spPr>
        <p:txBody>
          <a:bodyPr>
            <a:normAutofit fontScale="62500" lnSpcReduction="20000"/>
          </a:bodyPr>
          <a:lstStyle/>
          <a:p>
            <a:r>
              <a:rPr lang="en-GB"/>
              <a:t>What are big hitters to take points away?</a:t>
            </a:r>
          </a:p>
          <a:p>
            <a:pPr lvl="1"/>
            <a:r>
              <a:rPr lang="en-GB"/>
              <a:t>Lack of documentation and commenting (20 points in total in this category), see other weeks’ discussions.</a:t>
            </a:r>
          </a:p>
          <a:p>
            <a:pPr lvl="1"/>
            <a:r>
              <a:rPr lang="en-GB"/>
              <a:t>Readability (20 pts): line lengths and variable naming conventions, see rubrics last page.</a:t>
            </a:r>
          </a:p>
          <a:p>
            <a:pPr lvl="1"/>
            <a:r>
              <a:rPr lang="en-GB"/>
              <a:t>Code does not run due to syntax errors. This should not happen anymore at this stage! Immediately reduces available points in correctness (40pts) to half.</a:t>
            </a:r>
          </a:p>
          <a:p>
            <a:pPr lvl="1"/>
            <a:r>
              <a:rPr lang="en-GB"/>
              <a:t>Code that crashes during execution. A tricky one. Marking always depends on the reason why the code crashes. In many cases it’s something that could have been easily avoided: naming of variables does not match up or argument list of methods or instance creation does not match. This should not happen anymore at this stage! Immediately reduces available points in correctness (40pts) to half.</a:t>
            </a:r>
          </a:p>
          <a:p>
            <a:pPr lvl="1"/>
            <a:r>
              <a:rPr lang="en-GB"/>
              <a:t>Not following instructions on naming of file: *0.5 in the multiplier, see rubrics.</a:t>
            </a:r>
          </a:p>
        </p:txBody>
      </p:sp>
      <p:sp>
        <p:nvSpPr>
          <p:cNvPr id="4" name="Slide Number Placeholder 3">
            <a:extLst>
              <a:ext uri="{FF2B5EF4-FFF2-40B4-BE49-F238E27FC236}">
                <a16:creationId xmlns:a16="http://schemas.microsoft.com/office/drawing/2014/main" id="{BC020E08-6809-FFF6-6C4A-EF1E1CA5EFF4}"/>
              </a:ext>
            </a:extLst>
          </p:cNvPr>
          <p:cNvSpPr>
            <a:spLocks noGrp="1"/>
          </p:cNvSpPr>
          <p:nvPr>
            <p:ph type="sldNum" sz="quarter" idx="12"/>
          </p:nvPr>
        </p:nvSpPr>
        <p:spPr/>
        <p:txBody>
          <a:bodyPr/>
          <a:lstStyle/>
          <a:p>
            <a:fld id="{1AE971F0-0CD2-4C47-8087-EBCE9716EA84}" type="slidenum">
              <a:rPr lang="en-GB" smtClean="0"/>
              <a:pPr/>
              <a:t>8</a:t>
            </a:fld>
            <a:endParaRPr lang="en-GB"/>
          </a:p>
        </p:txBody>
      </p:sp>
    </p:spTree>
    <p:extLst>
      <p:ext uri="{BB962C8B-B14F-4D97-AF65-F5344CB8AC3E}">
        <p14:creationId xmlns:p14="http://schemas.microsoft.com/office/powerpoint/2010/main" val="418206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BE1A-676D-0898-AF90-0C97167B344E}"/>
              </a:ext>
            </a:extLst>
          </p:cNvPr>
          <p:cNvSpPr>
            <a:spLocks noGrp="1"/>
          </p:cNvSpPr>
          <p:nvPr>
            <p:ph type="title"/>
          </p:nvPr>
        </p:nvSpPr>
        <p:spPr/>
        <p:txBody>
          <a:bodyPr/>
          <a:lstStyle/>
          <a:p>
            <a:r>
              <a:rPr lang="en-GB"/>
              <a:t>Code Discussion</a:t>
            </a:r>
          </a:p>
        </p:txBody>
      </p:sp>
      <p:sp>
        <p:nvSpPr>
          <p:cNvPr id="5" name="Content Placeholder 4">
            <a:extLst>
              <a:ext uri="{FF2B5EF4-FFF2-40B4-BE49-F238E27FC236}">
                <a16:creationId xmlns:a16="http://schemas.microsoft.com/office/drawing/2014/main" id="{B0FFEFBC-678F-2C95-B1D7-17BA53D390FC}"/>
              </a:ext>
            </a:extLst>
          </p:cNvPr>
          <p:cNvSpPr>
            <a:spLocks noGrp="1"/>
          </p:cNvSpPr>
          <p:nvPr>
            <p:ph sz="half" idx="1"/>
          </p:nvPr>
        </p:nvSpPr>
        <p:spPr>
          <a:xfrm>
            <a:off x="838200" y="1825625"/>
            <a:ext cx="3790950" cy="1603375"/>
          </a:xfrm>
          <a:ln>
            <a:solidFill>
              <a:schemeClr val="accent1"/>
            </a:solidFill>
          </a:ln>
        </p:spPr>
        <p:txBody>
          <a:bodyPr>
            <a:normAutofit/>
          </a:bodyPr>
          <a:lstStyle/>
          <a:p>
            <a:pPr marL="0" indent="0">
              <a:buNone/>
            </a:pPr>
            <a:r>
              <a:rPr lang="en-GB" sz="2000">
                <a:solidFill>
                  <a:srgbClr val="0033B3"/>
                </a:solidFill>
                <a:effectLst/>
                <a:latin typeface="Consolas" panose="020B0609020204030204" pitchFamily="49" charset="0"/>
                <a:cs typeface="Consolas" panose="020B0609020204030204" pitchFamily="49" charset="0"/>
              </a:rPr>
              <a:t>for </a:t>
            </a:r>
            <a:r>
              <a:rPr lang="en-GB" sz="2000" err="1">
                <a:solidFill>
                  <a:srgbClr val="080808"/>
                </a:solidFill>
                <a:effectLst/>
                <a:latin typeface="Consolas" panose="020B0609020204030204" pitchFamily="49" charset="0"/>
                <a:cs typeface="Consolas" panose="020B0609020204030204" pitchFamily="49" charset="0"/>
              </a:rPr>
              <a:t>i</a:t>
            </a:r>
            <a:r>
              <a:rPr lang="en-GB" sz="2000">
                <a:solidFill>
                  <a:srgbClr val="080808"/>
                </a:solidFill>
                <a:effectLst/>
                <a:latin typeface="Consolas" panose="020B0609020204030204" pitchFamily="49" charset="0"/>
                <a:cs typeface="Consolas" panose="020B0609020204030204" pitchFamily="49" charset="0"/>
              </a:rPr>
              <a:t> </a:t>
            </a:r>
            <a:r>
              <a:rPr lang="en-GB" sz="2000">
                <a:solidFill>
                  <a:srgbClr val="0033B3"/>
                </a:solidFill>
                <a:effectLst/>
                <a:latin typeface="Consolas" panose="020B0609020204030204" pitchFamily="49" charset="0"/>
                <a:cs typeface="Consolas" panose="020B0609020204030204" pitchFamily="49" charset="0"/>
              </a:rPr>
              <a:t>in </a:t>
            </a:r>
            <a:r>
              <a:rPr lang="en-GB" sz="2000">
                <a:solidFill>
                  <a:srgbClr val="000080"/>
                </a:solidFill>
                <a:effectLst/>
                <a:latin typeface="Consolas" panose="020B0609020204030204" pitchFamily="49" charset="0"/>
                <a:cs typeface="Consolas" panose="020B0609020204030204" pitchFamily="49" charset="0"/>
              </a:rPr>
              <a:t>range</a:t>
            </a:r>
            <a:r>
              <a:rPr lang="en-GB" sz="2000">
                <a:solidFill>
                  <a:srgbClr val="080808"/>
                </a:solidFill>
                <a:effectLst/>
                <a:latin typeface="Consolas" panose="020B0609020204030204" pitchFamily="49" charset="0"/>
                <a:cs typeface="Consolas" panose="020B0609020204030204" pitchFamily="49" charset="0"/>
              </a:rPr>
              <a:t>(</a:t>
            </a:r>
            <a:r>
              <a:rPr lang="en-GB" sz="2000">
                <a:solidFill>
                  <a:srgbClr val="1750EB"/>
                </a:solidFill>
                <a:effectLst/>
                <a:latin typeface="Consolas" panose="020B0609020204030204" pitchFamily="49" charset="0"/>
                <a:cs typeface="Consolas" panose="020B0609020204030204" pitchFamily="49" charset="0"/>
              </a:rPr>
              <a:t>1</a:t>
            </a:r>
            <a:r>
              <a:rPr lang="en-GB" sz="2000">
                <a:solidFill>
                  <a:srgbClr val="080808"/>
                </a:solidFill>
                <a:effectLst/>
                <a:latin typeface="Consolas" panose="020B0609020204030204" pitchFamily="49" charset="0"/>
                <a:cs typeface="Consolas" panose="020B0609020204030204" pitchFamily="49" charset="0"/>
              </a:rPr>
              <a:t>):</a:t>
            </a:r>
            <a:br>
              <a:rPr lang="en-GB" sz="2000">
                <a:solidFill>
                  <a:srgbClr val="080808"/>
                </a:solidFill>
                <a:effectLst/>
                <a:latin typeface="Consolas" panose="020B0609020204030204" pitchFamily="49" charset="0"/>
                <a:cs typeface="Consolas" panose="020B0609020204030204" pitchFamily="49" charset="0"/>
              </a:rPr>
            </a:br>
            <a:r>
              <a:rPr lang="en-GB" sz="2000">
                <a:solidFill>
                  <a:srgbClr val="080808"/>
                </a:solidFill>
                <a:effectLst/>
                <a:latin typeface="Consolas" panose="020B0609020204030204" pitchFamily="49" charset="0"/>
                <a:cs typeface="Consolas" panose="020B0609020204030204" pitchFamily="49" charset="0"/>
              </a:rPr>
              <a:t>    </a:t>
            </a:r>
            <a:r>
              <a:rPr lang="en-GB" sz="2000" i="1">
                <a:solidFill>
                  <a:srgbClr val="8C8C8C"/>
                </a:solidFill>
                <a:effectLst/>
                <a:latin typeface="Consolas" panose="020B0609020204030204" pitchFamily="49" charset="0"/>
                <a:cs typeface="Consolas" panose="020B0609020204030204" pitchFamily="49" charset="0"/>
              </a:rPr>
              <a:t># Some code here</a:t>
            </a:r>
            <a:endParaRPr lang="en-GB" sz="2000">
              <a:solidFill>
                <a:srgbClr val="080808"/>
              </a:solidFill>
              <a:effectLst/>
              <a:latin typeface="Consolas" panose="020B0609020204030204" pitchFamily="49" charset="0"/>
              <a:cs typeface="Consolas" panose="020B0609020204030204" pitchFamily="49" charset="0"/>
            </a:endParaRPr>
          </a:p>
          <a:p>
            <a:pPr marL="0" indent="0">
              <a:buNone/>
            </a:pPr>
            <a:endParaRPr lang="en-GB" sz="200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E22413A7-28D5-0178-1D7B-242507CD722B}"/>
              </a:ext>
            </a:extLst>
          </p:cNvPr>
          <p:cNvSpPr>
            <a:spLocks noGrp="1"/>
          </p:cNvSpPr>
          <p:nvPr>
            <p:ph sz="half" idx="2"/>
          </p:nvPr>
        </p:nvSpPr>
        <p:spPr>
          <a:xfrm>
            <a:off x="4720590" y="1619885"/>
            <a:ext cx="6633210" cy="4351338"/>
          </a:xfrm>
        </p:spPr>
        <p:txBody>
          <a:bodyPr>
            <a:noAutofit/>
          </a:bodyPr>
          <a:lstStyle/>
          <a:p>
            <a:r>
              <a:rPr lang="en-GB" sz="1600" b="1"/>
              <a:t>Unnecessary Loop</a:t>
            </a:r>
            <a:r>
              <a:rPr lang="en-GB" sz="1600"/>
              <a:t>: Using a for loop with a range(1) is not typical in Python and serves little practical purpose. In most cases, you would use a loop to iterate over a sequence of items, for example a list, to perform a set of operations for each item. In this case, it doesn't offer any advantage because it's essentially running the code block just once.</a:t>
            </a:r>
          </a:p>
          <a:p>
            <a:r>
              <a:rPr lang="en-GB" sz="1600" b="1"/>
              <a:t>Readability</a:t>
            </a:r>
            <a:r>
              <a:rPr lang="en-GB" sz="1600"/>
              <a:t>: The loop adds unnecessary complexity to the code. Someone reading the code might wonder why a loop is used when it doesn't provide any looping behaviour.</a:t>
            </a:r>
          </a:p>
          <a:p>
            <a:r>
              <a:rPr lang="en-GB" sz="1600" b="1"/>
              <a:t>Maintenance</a:t>
            </a:r>
            <a:r>
              <a:rPr lang="en-GB" sz="1600"/>
              <a:t>: Unconventional coding practices can make your code less maintainable and harder for others (or your future self) to understand.</a:t>
            </a:r>
          </a:p>
          <a:p>
            <a:endParaRPr lang="en-GB" sz="1600"/>
          </a:p>
        </p:txBody>
      </p:sp>
      <p:sp>
        <p:nvSpPr>
          <p:cNvPr id="4" name="Slide Number Placeholder 3">
            <a:extLst>
              <a:ext uri="{FF2B5EF4-FFF2-40B4-BE49-F238E27FC236}">
                <a16:creationId xmlns:a16="http://schemas.microsoft.com/office/drawing/2014/main" id="{71803B87-A7B9-9534-69A8-558ECD2BBA67}"/>
              </a:ext>
            </a:extLst>
          </p:cNvPr>
          <p:cNvSpPr>
            <a:spLocks noGrp="1"/>
          </p:cNvSpPr>
          <p:nvPr>
            <p:ph type="sldNum" sz="quarter" idx="12"/>
          </p:nvPr>
        </p:nvSpPr>
        <p:spPr/>
        <p:txBody>
          <a:bodyPr/>
          <a:lstStyle/>
          <a:p>
            <a:fld id="{1AE971F0-0CD2-4C47-8087-EBCE9716EA84}" type="slidenum">
              <a:rPr lang="en-GB" smtClean="0"/>
              <a:pPr/>
              <a:t>9</a:t>
            </a:fld>
            <a:endParaRPr lang="en-GB"/>
          </a:p>
        </p:txBody>
      </p:sp>
    </p:spTree>
    <p:extLst>
      <p:ext uri="{BB962C8B-B14F-4D97-AF65-F5344CB8AC3E}">
        <p14:creationId xmlns:p14="http://schemas.microsoft.com/office/powerpoint/2010/main" val="1781478944"/>
      </p:ext>
    </p:extLst>
  </p:cSld>
  <p:clrMapOvr>
    <a:masterClrMapping/>
  </p:clrMapOvr>
</p:sld>
</file>

<file path=ppt/theme/theme1.xml><?xml version="1.0" encoding="utf-8"?>
<a:theme xmlns:a="http://schemas.openxmlformats.org/drawingml/2006/main" name="Office Theme">
  <a:themeElements>
    <a:clrScheme name="TU D SoC">
      <a:dk1>
        <a:sysClr val="windowText" lastClr="000000"/>
      </a:dk1>
      <a:lt1>
        <a:srgbClr val="FAFBFD"/>
      </a:lt1>
      <a:dk2>
        <a:srgbClr val="004C6C"/>
      </a:dk2>
      <a:lt2>
        <a:srgbClr val="FAFBFD"/>
      </a:lt2>
      <a:accent1>
        <a:srgbClr val="00A9B7"/>
      </a:accent1>
      <a:accent2>
        <a:srgbClr val="EB5793"/>
      </a:accent2>
      <a:accent3>
        <a:srgbClr val="B60057"/>
      </a:accent3>
      <a:accent4>
        <a:srgbClr val="CFC600"/>
      </a:accent4>
      <a:accent5>
        <a:srgbClr val="F49D6C"/>
      </a:accent5>
      <a:accent6>
        <a:srgbClr val="E94A41"/>
      </a:accent6>
      <a:hlink>
        <a:srgbClr val="6359A6"/>
      </a:hlink>
      <a:folHlink>
        <a:srgbClr val="837EBA"/>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Template.potx" id="{19A76EF7-685B-4DD9-AEC2-DD2E690A5E16}" vid="{F9D02FCD-DE17-4A7B-9E71-714D7E1CC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e8872b-6cbd-4bc2-a1b1-93bd9d636a9c" xsi:nil="true"/>
    <lcf76f155ced4ddcb4097134ff3c332f xmlns="5fa573f1-0388-4933-b06f-1f1a0fb87c89">
      <Terms xmlns="http://schemas.microsoft.com/office/infopath/2007/PartnerControls"/>
    </lcf76f155ced4ddcb4097134ff3c332f>
    <SharedWithUsers xmlns="7fe8872b-6cbd-4bc2-a1b1-93bd9d636a9c">
      <UserInfo>
        <DisplayName>School of Computer Science-Staff-City Members</DisplayName>
        <AccountId>138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F374BB96A3DE46B150CC6A9F517AE9" ma:contentTypeVersion="16" ma:contentTypeDescription="Create a new document." ma:contentTypeScope="" ma:versionID="58eb6e56134c165672897323c007ba07">
  <xsd:schema xmlns:xsd="http://www.w3.org/2001/XMLSchema" xmlns:xs="http://www.w3.org/2001/XMLSchema" xmlns:p="http://schemas.microsoft.com/office/2006/metadata/properties" xmlns:ns2="5fa573f1-0388-4933-b06f-1f1a0fb87c89" xmlns:ns3="7fe8872b-6cbd-4bc2-a1b1-93bd9d636a9c" targetNamespace="http://schemas.microsoft.com/office/2006/metadata/properties" ma:root="true" ma:fieldsID="1fc4ccf92a7e5d2a6ae2d68f2fa9ab8a" ns2:_="" ns3:_="">
    <xsd:import namespace="5fa573f1-0388-4933-b06f-1f1a0fb87c89"/>
    <xsd:import namespace="7fe8872b-6cbd-4bc2-a1b1-93bd9d636a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573f1-0388-4933-b06f-1f1a0fb87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168bf0-f213-4887-af2e-cac682fa240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fe8872b-6cbd-4bc2-a1b1-93bd9d636a9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b5aa41c-e4fb-41a8-90d6-833c8917b781}" ma:internalName="TaxCatchAll" ma:showField="CatchAllData" ma:web="7fe8872b-6cbd-4bc2-a1b1-93bd9d636a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0FDB3D-FF19-4870-A552-A7FC0B3873D1}">
  <ds:schemaRefs>
    <ds:schemaRef ds:uri="http://purl.org/dc/terms/"/>
    <ds:schemaRef ds:uri="http://purl.org/dc/elements/1.1/"/>
    <ds:schemaRef ds:uri="http://www.w3.org/XML/1998/namespace"/>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7fe8872b-6cbd-4bc2-a1b1-93bd9d636a9c"/>
    <ds:schemaRef ds:uri="5fa573f1-0388-4933-b06f-1f1a0fb87c89"/>
    <ds:schemaRef ds:uri="http://schemas.microsoft.com/office/2006/metadata/properties"/>
  </ds:schemaRefs>
</ds:datastoreItem>
</file>

<file path=customXml/itemProps2.xml><?xml version="1.0" encoding="utf-8"?>
<ds:datastoreItem xmlns:ds="http://schemas.openxmlformats.org/officeDocument/2006/customXml" ds:itemID="{80260636-9BC8-41CD-BA34-5B1D5FA4CFBA}">
  <ds:schemaRefs>
    <ds:schemaRef ds:uri="http://schemas.microsoft.com/sharepoint/v3/contenttype/forms"/>
  </ds:schemaRefs>
</ds:datastoreItem>
</file>

<file path=customXml/itemProps3.xml><?xml version="1.0" encoding="utf-8"?>
<ds:datastoreItem xmlns:ds="http://schemas.openxmlformats.org/officeDocument/2006/customXml" ds:itemID="{7AA7A6EA-8ED6-49B7-80BA-80AB3E7256ED}">
  <ds:schemaRefs>
    <ds:schemaRef ds:uri="5fa573f1-0388-4933-b06f-1f1a0fb87c89"/>
    <ds:schemaRef ds:uri="7fe8872b-6cbd-4bc2-a1b1-93bd9d636a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86</TotalTime>
  <Words>4316</Words>
  <Application>Microsoft Office PowerPoint</Application>
  <PresentationFormat>Widescreen</PresentationFormat>
  <Paragraphs>289</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DengXian Light</vt:lpstr>
      <vt:lpstr>Arial</vt:lpstr>
      <vt:lpstr>Calibri</vt:lpstr>
      <vt:lpstr>Consolas</vt:lpstr>
      <vt:lpstr>Courier New</vt:lpstr>
      <vt:lpstr>Helvetica</vt:lpstr>
      <vt:lpstr>Open sans</vt:lpstr>
      <vt:lpstr>Office Theme</vt:lpstr>
      <vt:lpstr>Composition and Dependency Management</vt:lpstr>
      <vt:lpstr>Objectives</vt:lpstr>
      <vt:lpstr>The Assignment</vt:lpstr>
      <vt:lpstr>PowerPoint Presentation</vt:lpstr>
      <vt:lpstr>Lab Questions</vt:lpstr>
      <vt:lpstr>Lab Questions</vt:lpstr>
      <vt:lpstr>Lab Overview</vt:lpstr>
      <vt:lpstr>Lab Discussion</vt:lpstr>
      <vt:lpstr>Code Discussion</vt:lpstr>
      <vt:lpstr>Code Discussion</vt:lpstr>
      <vt:lpstr>PowerPoint Presentation</vt:lpstr>
      <vt:lpstr>Object Oriented Programming</vt:lpstr>
      <vt:lpstr>Inheritance</vt:lpstr>
      <vt:lpstr>Inheritance cont’d</vt:lpstr>
      <vt:lpstr>UML Inheritance Example</vt:lpstr>
      <vt:lpstr>super( )</vt:lpstr>
      <vt:lpstr>Method Resolution Order</vt:lpstr>
      <vt:lpstr>Method Overriding</vt:lpstr>
      <vt:lpstr>Python Does not Do Method Overloading</vt:lpstr>
      <vt:lpstr>Workaround Example using Default Values</vt:lpstr>
      <vt:lpstr>True or False?</vt:lpstr>
      <vt:lpstr>PowerPoint Presentation</vt:lpstr>
      <vt:lpstr>Introduction to Composition</vt:lpstr>
      <vt:lpstr>Composition cont’d</vt:lpstr>
      <vt:lpstr>Composition cont’d</vt:lpstr>
      <vt:lpstr>Composition in UML</vt:lpstr>
      <vt:lpstr>Comparing Composition and Inheritance</vt:lpstr>
      <vt:lpstr>Composition</vt:lpstr>
      <vt:lpstr>Why use Composition?</vt:lpstr>
      <vt:lpstr>Composition Example</vt:lpstr>
      <vt:lpstr>Aggregation</vt:lpstr>
      <vt:lpstr>Aggregation and Composition</vt:lpstr>
      <vt:lpstr>Association</vt:lpstr>
      <vt:lpstr>True or False?</vt:lpstr>
      <vt:lpstr>Example</vt:lpstr>
      <vt:lpstr>Tackling Dependencies in OO Design</vt:lpstr>
      <vt:lpstr>Examples of Problematic Dependencies</vt:lpstr>
      <vt:lpstr>Practical Applications of Dependency Management</vt:lpstr>
      <vt:lpstr>Case Study: CMS</vt:lpstr>
      <vt:lpstr>Python Code</vt:lpstr>
      <vt:lpstr>Benefits</vt:lpstr>
      <vt:lpstr>Challenges and Considerations</vt:lpstr>
      <vt:lpstr>Key Takeaways</vt:lpstr>
      <vt:lpstr>Contact 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Bianca Schoen Phelan</dc:creator>
  <cp:lastModifiedBy>Sandar Ali</cp:lastModifiedBy>
  <cp:revision>42</cp:revision>
  <dcterms:created xsi:type="dcterms:W3CDTF">2023-10-09T18:48:50Z</dcterms:created>
  <dcterms:modified xsi:type="dcterms:W3CDTF">2024-11-03T15:55:17Z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0x01010060F374BB96A3DE46B150CC6A9F517AE9</vt:lpwstr>
  </property>
  <property fmtid="{D5CDD505-2E9C-101B-9397-08002B2CF9AE}" pid="3" name="MediaServiceImageTags">
    <vt:lpwstr/>
  </property>
</Properties>
</file>