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4" r:id="rId5"/>
    <p:sldId id="302" r:id="rId6"/>
    <p:sldId id="305" r:id="rId7"/>
    <p:sldId id="306" r:id="rId8"/>
    <p:sldId id="303" r:id="rId9"/>
    <p:sldId id="259" r:id="rId10"/>
    <p:sldId id="260" r:id="rId11"/>
    <p:sldId id="261" r:id="rId12"/>
    <p:sldId id="262" r:id="rId13"/>
    <p:sldId id="263" r:id="rId14"/>
    <p:sldId id="269" r:id="rId15"/>
    <p:sldId id="267" r:id="rId16"/>
    <p:sldId id="268" r:id="rId17"/>
    <p:sldId id="270" r:id="rId18"/>
    <p:sldId id="264" r:id="rId19"/>
    <p:sldId id="265" r:id="rId20"/>
    <p:sldId id="271" r:id="rId21"/>
    <p:sldId id="272" r:id="rId22"/>
    <p:sldId id="273" r:id="rId23"/>
    <p:sldId id="274" r:id="rId24"/>
    <p:sldId id="275" r:id="rId25"/>
    <p:sldId id="277" r:id="rId26"/>
    <p:sldId id="284" r:id="rId27"/>
    <p:sldId id="278" r:id="rId28"/>
    <p:sldId id="279" r:id="rId29"/>
    <p:sldId id="281" r:id="rId30"/>
    <p:sldId id="282" r:id="rId31"/>
    <p:sldId id="283" r:id="rId32"/>
    <p:sldId id="285" r:id="rId33"/>
    <p:sldId id="280" r:id="rId34"/>
    <p:sldId id="286" r:id="rId35"/>
    <p:sldId id="291" r:id="rId36"/>
    <p:sldId id="287" r:id="rId37"/>
    <p:sldId id="288" r:id="rId38"/>
    <p:sldId id="289" r:id="rId39"/>
    <p:sldId id="290" r:id="rId40"/>
    <p:sldId id="292" r:id="rId41"/>
    <p:sldId id="293" r:id="rId42"/>
    <p:sldId id="294" r:id="rId43"/>
    <p:sldId id="295" r:id="rId44"/>
    <p:sldId id="296" r:id="rId45"/>
    <p:sldId id="297" r:id="rId46"/>
    <p:sldId id="298" r:id="rId47"/>
    <p:sldId id="300" r:id="rId48"/>
    <p:sldId id="299" r:id="rId49"/>
    <p:sldId id="301" r:id="rId50"/>
    <p:sldId id="307" r:id="rId51"/>
    <p:sldId id="308" r:id="rId52"/>
    <p:sldId id="309" r:id="rId53"/>
    <p:sldId id="310" r:id="rId54"/>
    <p:sldId id="311" r:id="rId55"/>
    <p:sldId id="312" r:id="rId56"/>
    <p:sldId id="314" r:id="rId57"/>
    <p:sldId id="315" r:id="rId5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74E4A-8F2E-42EC-9916-7E41DC11C6FB}" v="18142" dt="2018-05-29T22:49:48.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8CA9D9-D54E-485E-AFEE-A9A0825C171C}"/>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6CCFBF2D-52B4-4633-A4CB-FBB32B01E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49C7ABA3-D896-4535-8F99-8CAB6A2BCAC4}"/>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5" name="Tijdelijke aanduiding voor voettekst 4">
            <a:extLst>
              <a:ext uri="{FF2B5EF4-FFF2-40B4-BE49-F238E27FC236}">
                <a16:creationId xmlns:a16="http://schemas.microsoft.com/office/drawing/2014/main" id="{CCAE5212-58C9-46D7-9F3A-AAC0120533F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6114595-DDF6-4000-AAA7-5A878273DEE0}"/>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230926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AA7C8E-156A-4C33-92D6-0D6F62074C75}"/>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62FD1C46-ECFF-4DED-A3A9-125CA9B03193}"/>
              </a:ext>
            </a:extLst>
          </p:cNvPr>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AC5CB99-90BC-4571-BFFE-58A5C6D54A45}"/>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5" name="Tijdelijke aanduiding voor voettekst 4">
            <a:extLst>
              <a:ext uri="{FF2B5EF4-FFF2-40B4-BE49-F238E27FC236}">
                <a16:creationId xmlns:a16="http://schemas.microsoft.com/office/drawing/2014/main" id="{D15EC5C1-4BB9-48AB-B11F-9AB9521499C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AC06E19-8631-4BA4-8E20-E0446EF2D943}"/>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346348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15BB7CC-1562-4710-A15B-0791D60C108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7BC77B4C-587F-423F-8BB9-A961646737D9}"/>
              </a:ext>
            </a:extLst>
          </p:cNvPr>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54D7460-9B64-4D17-9C81-2E5975222E67}"/>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5" name="Tijdelijke aanduiding voor voettekst 4">
            <a:extLst>
              <a:ext uri="{FF2B5EF4-FFF2-40B4-BE49-F238E27FC236}">
                <a16:creationId xmlns:a16="http://schemas.microsoft.com/office/drawing/2014/main" id="{9FC308C9-9675-4B0C-9B95-A698606C47F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5144660-86F1-49EB-BD7E-DDB7CB88EDCD}"/>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162111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26CE67-D947-4EEA-8E89-CABBD3CF9E4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0068E01-3AD7-46EB-B1CB-846A27CE7493}"/>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9749004-18D6-4188-9093-5BA608A2AA51}"/>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5" name="Tijdelijke aanduiding voor voettekst 4">
            <a:extLst>
              <a:ext uri="{FF2B5EF4-FFF2-40B4-BE49-F238E27FC236}">
                <a16:creationId xmlns:a16="http://schemas.microsoft.com/office/drawing/2014/main" id="{3FD9B6EF-DB8E-45D6-ACD1-E3FAF51CF40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D482AE5-A762-4DB2-9635-DCBC77DE9C47}"/>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86241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44F7D-E000-4961-8470-1A779A9372F0}"/>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C450C4B0-B537-45BF-A388-741198736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CF76E6C2-5C42-441B-B908-B3E6BD1B0791}"/>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5" name="Tijdelijke aanduiding voor voettekst 4">
            <a:extLst>
              <a:ext uri="{FF2B5EF4-FFF2-40B4-BE49-F238E27FC236}">
                <a16:creationId xmlns:a16="http://schemas.microsoft.com/office/drawing/2014/main" id="{90AC59A6-E11D-4645-9B9E-1016862A79F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A3E1C04-C8AB-4940-B1C2-AB2AB6818CB0}"/>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182372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6E6DD9-2A63-4BE3-86DA-B14F7AA1AC3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FA4C6EF-01BB-4FBB-A6C7-453070990A83}"/>
              </a:ext>
            </a:extLst>
          </p:cNvPr>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8DF12DC-9326-4831-95E3-5B2BD3FACEC0}"/>
              </a:ext>
            </a:extLst>
          </p:cNvPr>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580AC02C-565B-4C8E-910A-6DF69231917B}"/>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6" name="Tijdelijke aanduiding voor voettekst 5">
            <a:extLst>
              <a:ext uri="{FF2B5EF4-FFF2-40B4-BE49-F238E27FC236}">
                <a16:creationId xmlns:a16="http://schemas.microsoft.com/office/drawing/2014/main" id="{4D560924-7958-4E12-B8C7-CE26E89AA0A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FD1EBBA-A35A-4D4E-958C-EA6CF8E8BF0B}"/>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14086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69E39-8B12-4B8B-B08F-99395EB7ABF8}"/>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EF2EBB6B-035D-48DF-8B47-DF07FB210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a:extLst>
              <a:ext uri="{FF2B5EF4-FFF2-40B4-BE49-F238E27FC236}">
                <a16:creationId xmlns:a16="http://schemas.microsoft.com/office/drawing/2014/main" id="{5CED741B-ADA3-4501-AE71-B9E39D6A511D}"/>
              </a:ext>
            </a:extLst>
          </p:cNvPr>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1D23344-389B-4B96-90D2-7B675C72CB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8742B04D-F23E-4CC7-987A-4AE2BEA2AAF3}"/>
              </a:ext>
            </a:extLst>
          </p:cNvPr>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A22D9B3-CFEA-4F23-9CB9-F827B19BF785}"/>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8" name="Tijdelijke aanduiding voor voettekst 7">
            <a:extLst>
              <a:ext uri="{FF2B5EF4-FFF2-40B4-BE49-F238E27FC236}">
                <a16:creationId xmlns:a16="http://schemas.microsoft.com/office/drawing/2014/main" id="{524CD47D-D57C-41B4-BBF5-B62592D4F1BA}"/>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8A29AC5D-A90D-4BA1-BB82-9048D389750B}"/>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315939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93CB7-52E0-4EB9-AA11-B38D3F1977A6}"/>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994D790-1FEB-40BB-A5BA-B383704176A1}"/>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4" name="Tijdelijke aanduiding voor voettekst 3">
            <a:extLst>
              <a:ext uri="{FF2B5EF4-FFF2-40B4-BE49-F238E27FC236}">
                <a16:creationId xmlns:a16="http://schemas.microsoft.com/office/drawing/2014/main" id="{51E9AC43-8B05-4DD3-B51A-E4570B56BA62}"/>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DD85FB6E-46E1-47CD-989D-54DE1DCA12BE}"/>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351821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F1CAE52-2AC4-4779-8042-39144C2A9409}"/>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3" name="Tijdelijke aanduiding voor voettekst 2">
            <a:extLst>
              <a:ext uri="{FF2B5EF4-FFF2-40B4-BE49-F238E27FC236}">
                <a16:creationId xmlns:a16="http://schemas.microsoft.com/office/drawing/2014/main" id="{101B5130-B3F2-4529-B2DC-DE39343418A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D06B50FA-A65D-44FB-A22A-3EB2EFBE5C6C}"/>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382620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482D73-348B-4599-BF0B-D0CD32EA23F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57AC2E5D-F10D-466C-AE1D-71DDC121C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787073FB-7144-419F-9BEC-1B7820F24A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961DB803-EBBE-4C9A-9764-0B016FB3251F}"/>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6" name="Tijdelijke aanduiding voor voettekst 5">
            <a:extLst>
              <a:ext uri="{FF2B5EF4-FFF2-40B4-BE49-F238E27FC236}">
                <a16:creationId xmlns:a16="http://schemas.microsoft.com/office/drawing/2014/main" id="{4C154AE7-425F-4776-9EDD-FFDEC358C47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473AA7B-BCD1-43A7-9F00-07A8DDA0F17D}"/>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262139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79A01-F0E8-478E-A8FB-5F230920B5F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18F65A95-BD54-42D7-B7D6-91970C74F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EE562D4-E453-4044-B736-4A226A7E0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a:extLst>
              <a:ext uri="{FF2B5EF4-FFF2-40B4-BE49-F238E27FC236}">
                <a16:creationId xmlns:a16="http://schemas.microsoft.com/office/drawing/2014/main" id="{E8DDFB77-AE15-4C99-9F04-6980E75B2BE1}"/>
              </a:ext>
            </a:extLst>
          </p:cNvPr>
          <p:cNvSpPr>
            <a:spLocks noGrp="1"/>
          </p:cNvSpPr>
          <p:nvPr>
            <p:ph type="dt" sz="half" idx="10"/>
          </p:nvPr>
        </p:nvSpPr>
        <p:spPr/>
        <p:txBody>
          <a:bodyPr/>
          <a:lstStyle/>
          <a:p>
            <a:fld id="{FCFBCFD1-50C3-49CD-A852-720EB8DC0EF2}" type="datetimeFigureOut">
              <a:rPr lang="nl-NL" smtClean="0"/>
              <a:t>29-5-2018</a:t>
            </a:fld>
            <a:endParaRPr lang="nl-NL"/>
          </a:p>
        </p:txBody>
      </p:sp>
      <p:sp>
        <p:nvSpPr>
          <p:cNvPr id="6" name="Tijdelijke aanduiding voor voettekst 5">
            <a:extLst>
              <a:ext uri="{FF2B5EF4-FFF2-40B4-BE49-F238E27FC236}">
                <a16:creationId xmlns:a16="http://schemas.microsoft.com/office/drawing/2014/main" id="{4F03DB68-AEC1-4D22-83B6-FCEF440BB99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706E146-180A-4FD3-A343-7A6B72A3771C}"/>
              </a:ext>
            </a:extLst>
          </p:cNvPr>
          <p:cNvSpPr>
            <a:spLocks noGrp="1"/>
          </p:cNvSpPr>
          <p:nvPr>
            <p:ph type="sldNum" sz="quarter" idx="12"/>
          </p:nvPr>
        </p:nvSpPr>
        <p:spPr/>
        <p:txBody>
          <a:bodyPr/>
          <a:lstStyle/>
          <a:p>
            <a:fld id="{F117AFE3-6C5B-4862-BD19-6171C0BB2C79}" type="slidenum">
              <a:rPr lang="nl-NL" smtClean="0"/>
              <a:t>‹nr.›</a:t>
            </a:fld>
            <a:endParaRPr lang="nl-NL"/>
          </a:p>
        </p:txBody>
      </p:sp>
    </p:spTree>
    <p:extLst>
      <p:ext uri="{BB962C8B-B14F-4D97-AF65-F5344CB8AC3E}">
        <p14:creationId xmlns:p14="http://schemas.microsoft.com/office/powerpoint/2010/main" val="196074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71ED1CA-BF88-4090-8E8C-40BDE6D8E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9E0C313B-B306-47FD-9675-0BB6FE77A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F42960A-7913-4B0E-AB0B-6D82C502D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BCFD1-50C3-49CD-A852-720EB8DC0EF2}" type="datetimeFigureOut">
              <a:rPr lang="nl-NL" smtClean="0"/>
              <a:t>29-5-2018</a:t>
            </a:fld>
            <a:endParaRPr lang="nl-NL"/>
          </a:p>
        </p:txBody>
      </p:sp>
      <p:sp>
        <p:nvSpPr>
          <p:cNvPr id="5" name="Tijdelijke aanduiding voor voettekst 4">
            <a:extLst>
              <a:ext uri="{FF2B5EF4-FFF2-40B4-BE49-F238E27FC236}">
                <a16:creationId xmlns:a16="http://schemas.microsoft.com/office/drawing/2014/main" id="{90352B1C-491F-4C6B-8D65-70196E77F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A9C9CB6-5E68-489C-B133-2740CDD9C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7AFE3-6C5B-4862-BD19-6171C0BB2C79}" type="slidenum">
              <a:rPr lang="nl-NL" smtClean="0"/>
              <a:t>‹nr.›</a:t>
            </a:fld>
            <a:endParaRPr lang="nl-NL"/>
          </a:p>
        </p:txBody>
      </p:sp>
    </p:spTree>
    <p:extLst>
      <p:ext uri="{BB962C8B-B14F-4D97-AF65-F5344CB8AC3E}">
        <p14:creationId xmlns:p14="http://schemas.microsoft.com/office/powerpoint/2010/main" val="31965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tud.hro.nl/0943995/centralebank.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C68F6949-C7ED-4439-BCA5-22EB8B34A2F3}"/>
              </a:ext>
            </a:extLst>
          </p:cNvPr>
          <p:cNvPicPr>
            <a:picLocks noChangeAspect="1"/>
          </p:cNvPicPr>
          <p:nvPr/>
        </p:nvPicPr>
        <p:blipFill rotWithShape="1">
          <a:blip r:embed="rId2">
            <a:extLst>
              <a:ext uri="{28A0092B-C50C-407E-A947-70E740481C1C}">
                <a14:useLocalDpi xmlns:a14="http://schemas.microsoft.com/office/drawing/2010/main" val="0"/>
              </a:ext>
            </a:extLst>
          </a:blip>
          <a:srcRect t="15016" b="8742"/>
          <a:stretch/>
        </p:blipFill>
        <p:spPr>
          <a:xfrm>
            <a:off x="0" y="0"/>
            <a:ext cx="12180087" cy="6887362"/>
          </a:xfrm>
          <a:prstGeom prst="rect">
            <a:avLst/>
          </a:prstGeom>
        </p:spPr>
      </p:pic>
      <p:sp>
        <p:nvSpPr>
          <p:cNvPr id="2" name="Titel 1">
            <a:extLst>
              <a:ext uri="{FF2B5EF4-FFF2-40B4-BE49-F238E27FC236}">
                <a16:creationId xmlns:a16="http://schemas.microsoft.com/office/drawing/2014/main" id="{C3B151D5-C839-4514-A133-73162AB2CE5E}"/>
              </a:ext>
            </a:extLst>
          </p:cNvPr>
          <p:cNvSpPr>
            <a:spLocks noGrp="1"/>
          </p:cNvSpPr>
          <p:nvPr>
            <p:ph type="ctrTitle"/>
          </p:nvPr>
        </p:nvSpPr>
        <p:spPr/>
        <p:txBody>
          <a:bodyPr>
            <a:normAutofit/>
          </a:bodyPr>
          <a:lstStyle/>
          <a:p>
            <a:r>
              <a:rPr lang="nl-NL" dirty="0"/>
              <a:t> </a:t>
            </a:r>
            <a:r>
              <a:rPr lang="nl-NL" dirty="0">
                <a:solidFill>
                  <a:schemeClr val="bg1"/>
                </a:solidFill>
              </a:rPr>
              <a:t>voorstel centrale bank</a:t>
            </a:r>
            <a:br>
              <a:rPr lang="nl-NL" dirty="0"/>
            </a:br>
            <a:endParaRPr lang="nl-NL" dirty="0"/>
          </a:p>
        </p:txBody>
      </p:sp>
      <p:sp>
        <p:nvSpPr>
          <p:cNvPr id="3" name="Ondertitel 2">
            <a:extLst>
              <a:ext uri="{FF2B5EF4-FFF2-40B4-BE49-F238E27FC236}">
                <a16:creationId xmlns:a16="http://schemas.microsoft.com/office/drawing/2014/main" id="{E5772E19-EE9D-426D-AD3A-21EFF00A4CA5}"/>
              </a:ext>
            </a:extLst>
          </p:cNvPr>
          <p:cNvSpPr>
            <a:spLocks noGrp="1"/>
          </p:cNvSpPr>
          <p:nvPr>
            <p:ph type="subTitle" idx="1"/>
          </p:nvPr>
        </p:nvSpPr>
        <p:spPr>
          <a:xfrm>
            <a:off x="8615493" y="4572000"/>
            <a:ext cx="2824294" cy="1744910"/>
          </a:xfrm>
        </p:spPr>
        <p:txBody>
          <a:bodyPr>
            <a:normAutofit/>
          </a:bodyPr>
          <a:lstStyle/>
          <a:p>
            <a:r>
              <a:rPr lang="nl-NL" dirty="0"/>
              <a:t>Boas Kalma</a:t>
            </a:r>
          </a:p>
          <a:p>
            <a:r>
              <a:rPr lang="nl-NL" dirty="0"/>
              <a:t>Stud.hro.nl/0943995</a:t>
            </a:r>
          </a:p>
          <a:p>
            <a:r>
              <a:rPr lang="nl-NL" dirty="0"/>
              <a:t>Bytegroep-10.tk</a:t>
            </a:r>
          </a:p>
        </p:txBody>
      </p:sp>
    </p:spTree>
    <p:extLst>
      <p:ext uri="{BB962C8B-B14F-4D97-AF65-F5344CB8AC3E}">
        <p14:creationId xmlns:p14="http://schemas.microsoft.com/office/powerpoint/2010/main" val="133942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Speciaal aangelegde kabels</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a:t>Dit zijn kabels die speciaal aangelegd worden om pinautomaten en banken op elkaar aan te sluiten, er gaat dan een speciale kabel naar iedere automaat en iedere bank.</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72438"/>
            <a:ext cx="5179503" cy="2031325"/>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De bank(en) hebben alles in eigen hand, geen vertrouwen in anderen nodig.</a:t>
            </a:r>
          </a:p>
          <a:p>
            <a:pPr marL="285750" indent="-285750">
              <a:buFont typeface="Arial" panose="020B0604020202020204" pitchFamily="34" charset="0"/>
              <a:buChar char="•"/>
            </a:pPr>
            <a:r>
              <a:rPr lang="nl-NL" dirty="0"/>
              <a:t>Super veilig doordat alleen de banken toegang hebben.</a:t>
            </a:r>
          </a:p>
          <a:p>
            <a:pPr marL="285750" indent="-285750">
              <a:buFont typeface="Arial" panose="020B0604020202020204" pitchFamily="34" charset="0"/>
              <a:buChar char="•"/>
            </a:pPr>
            <a:r>
              <a:rPr lang="nl-NL" dirty="0"/>
              <a:t>Zeer snel, omdat alles direct verstuurd kan worden zonder tussen </a:t>
            </a:r>
            <a:r>
              <a:rPr lang="nl-NL" dirty="0" err="1"/>
              <a:t>stops</a:t>
            </a:r>
            <a:r>
              <a:rPr lang="nl-NL" dirty="0"/>
              <a: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Ontzettend duur, eigenlijk landelijk een 2</a:t>
            </a:r>
            <a:r>
              <a:rPr lang="nl-NL" baseline="30000" dirty="0"/>
              <a:t>e</a:t>
            </a:r>
            <a:r>
              <a:rPr lang="nl-NL" dirty="0"/>
              <a:t> internet aan leggen voor alleen pin automaten.</a:t>
            </a:r>
          </a:p>
        </p:txBody>
      </p:sp>
    </p:spTree>
    <p:extLst>
      <p:ext uri="{BB962C8B-B14F-4D97-AF65-F5344CB8AC3E}">
        <p14:creationId xmlns:p14="http://schemas.microsoft.com/office/powerpoint/2010/main" val="138924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Satelliet verbindingen</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a:bodyPr>
          <a:lstStyle/>
          <a:p>
            <a:pPr marL="0" indent="0" algn="ctr">
              <a:buNone/>
            </a:pPr>
            <a:r>
              <a:rPr lang="nl-NL" dirty="0"/>
              <a:t>In deze manier verbind iedere bank en pinautomaat met een kunstmatige satelliet die om de aarde draait.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72438"/>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Het doet het overal ter wereld.</a:t>
            </a:r>
          </a:p>
          <a:p>
            <a:pPr marL="285750" indent="-285750">
              <a:buFont typeface="Arial" panose="020B0604020202020204" pitchFamily="34" charset="0"/>
              <a:buChar char="•"/>
            </a:pPr>
            <a:r>
              <a:rPr lang="nl-NL" dirty="0"/>
              <a:t>Goedkoper dan overal kabels naartoe leggen.</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Ondanks dat het goedkoper is dan overal kabels naar toe trekken is het nog steeds vrij duur.</a:t>
            </a:r>
          </a:p>
          <a:p>
            <a:pPr marL="285750" indent="-285750">
              <a:buFont typeface="Arial" panose="020B0604020202020204" pitchFamily="34" charset="0"/>
              <a:buChar char="•"/>
            </a:pPr>
            <a:r>
              <a:rPr lang="nl-NL" dirty="0"/>
              <a:t>Trage verbinding.</a:t>
            </a:r>
          </a:p>
          <a:p>
            <a:pPr marL="285750" indent="-285750">
              <a:buFont typeface="Arial" panose="020B0604020202020204" pitchFamily="34" charset="0"/>
              <a:buChar char="•"/>
            </a:pPr>
            <a:r>
              <a:rPr lang="nl-NL" dirty="0"/>
              <a:t>Er is vertrouwen nodig in de gene die de satelliet beheerd.</a:t>
            </a:r>
          </a:p>
        </p:txBody>
      </p:sp>
    </p:spTree>
    <p:extLst>
      <p:ext uri="{BB962C8B-B14F-4D97-AF65-F5344CB8AC3E}">
        <p14:creationId xmlns:p14="http://schemas.microsoft.com/office/powerpoint/2010/main" val="428838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Het internet</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fontScale="85000" lnSpcReduction="10000"/>
          </a:bodyPr>
          <a:lstStyle/>
          <a:p>
            <a:pPr marL="0" indent="0" algn="ctr">
              <a:buNone/>
            </a:pPr>
            <a:r>
              <a:rPr lang="nl-NL" dirty="0"/>
              <a:t>Misschien wel de meest voor de hand liggende methode is om alle banken en pinautomaten op het internet aan te sluiten. Op deze manier verbind een pinautomaat via een kabeltje of door mobiel internet met het normale internet.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72438"/>
            <a:ext cx="5179503" cy="2031325"/>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Het systeem ligt er al, daarom zijn er geen hoge investeringen nodig.</a:t>
            </a:r>
          </a:p>
          <a:p>
            <a:pPr marL="285750" indent="-285750">
              <a:buFont typeface="Arial" panose="020B0604020202020204" pitchFamily="34" charset="0"/>
              <a:buChar char="•"/>
            </a:pPr>
            <a:r>
              <a:rPr lang="nl-NL" dirty="0"/>
              <a:t>Kan zowel via een kabel als 4g worden verbonden, als een van de twee uitvalt blijft de automaat werken.</a:t>
            </a:r>
          </a:p>
          <a:p>
            <a:pPr marL="285750" indent="-285750">
              <a:buFont typeface="Arial" panose="020B0604020202020204" pitchFamily="34" charset="0"/>
              <a:buChar char="•"/>
            </a:pPr>
            <a:r>
              <a:rPr lang="nl-NL" dirty="0"/>
              <a:t>Verbinding sneller dan via de satelliet.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1477328"/>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De data moet via veel verschillende partijen door gestuurd worden.</a:t>
            </a:r>
          </a:p>
          <a:p>
            <a:pPr marL="285750" indent="-285750">
              <a:buFont typeface="Arial" panose="020B0604020202020204" pitchFamily="34" charset="0"/>
              <a:buChar char="•"/>
            </a:pPr>
            <a:r>
              <a:rPr lang="nl-NL" dirty="0"/>
              <a:t>Langzamer dan speciaal aangelegd systeem, omdat het via meer partijen gaat.</a:t>
            </a:r>
          </a:p>
        </p:txBody>
      </p:sp>
    </p:spTree>
    <p:extLst>
      <p:ext uri="{BB962C8B-B14F-4D97-AF65-F5344CB8AC3E}">
        <p14:creationId xmlns:p14="http://schemas.microsoft.com/office/powerpoint/2010/main" val="400847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denk dat de beste oplossing is om alle automaten en banken via het internet te verbinden. Dit is namelijk de goedkoopste oplossing en met versleuteling kan het probleem dat anderen kunnen mee kijken opgelost worden. Een pinautomaat aan sluiten is ook eenvoudig waardoor er makkelijk meer automaten bij geplaats kunnen worden.</a:t>
            </a:r>
          </a:p>
        </p:txBody>
      </p:sp>
    </p:spTree>
    <p:extLst>
      <p:ext uri="{BB962C8B-B14F-4D97-AF65-F5344CB8AC3E}">
        <p14:creationId xmlns:p14="http://schemas.microsoft.com/office/powerpoint/2010/main" val="191224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err="1"/>
              <a:t>Tcp</a:t>
            </a:r>
            <a:r>
              <a:rPr lang="nl-NL" dirty="0"/>
              <a:t> </a:t>
            </a:r>
            <a:r>
              <a:rPr lang="nl-NL" dirty="0" err="1"/>
              <a:t>vs</a:t>
            </a:r>
            <a:r>
              <a:rPr lang="nl-NL" dirty="0"/>
              <a:t> </a:t>
            </a:r>
            <a:r>
              <a:rPr lang="nl-NL" dirty="0" err="1"/>
              <a:t>udp</a:t>
            </a:r>
            <a:endParaRPr lang="nl-NL" dirty="0"/>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284596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err="1"/>
              <a:t>Tcp</a:t>
            </a:r>
            <a:r>
              <a:rPr lang="nl-NL" dirty="0"/>
              <a:t> </a:t>
            </a:r>
            <a:r>
              <a:rPr lang="nl-NL" dirty="0" err="1"/>
              <a:t>vs</a:t>
            </a:r>
            <a:r>
              <a:rPr lang="nl-NL" dirty="0"/>
              <a:t> </a:t>
            </a:r>
            <a:r>
              <a:rPr lang="nl-NL" dirty="0" err="1"/>
              <a:t>udp</a:t>
            </a:r>
            <a:endParaRPr lang="nl-NL" dirty="0"/>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err="1"/>
              <a:t>Tcp</a:t>
            </a:r>
            <a:r>
              <a:rPr lang="nl-NL" dirty="0"/>
              <a:t> en </a:t>
            </a:r>
            <a:r>
              <a:rPr lang="nl-NL" dirty="0" err="1"/>
              <a:t>udp</a:t>
            </a:r>
            <a:r>
              <a:rPr lang="nl-NL" dirty="0"/>
              <a:t> zijn allebei protocollen om verbinding tussen twee apparaten te maken. Ze hebben allebei voordelen en nadelen die hier onder verder worden uitgelegd.</a:t>
            </a:r>
          </a:p>
        </p:txBody>
      </p:sp>
      <p:sp>
        <p:nvSpPr>
          <p:cNvPr id="5" name="Tekstvak 4">
            <a:extLst>
              <a:ext uri="{FF2B5EF4-FFF2-40B4-BE49-F238E27FC236}">
                <a16:creationId xmlns:a16="http://schemas.microsoft.com/office/drawing/2014/main" id="{0A256C18-A982-4322-A86B-19932808C21C}"/>
              </a:ext>
            </a:extLst>
          </p:cNvPr>
          <p:cNvSpPr txBox="1"/>
          <p:nvPr/>
        </p:nvSpPr>
        <p:spPr>
          <a:xfrm>
            <a:off x="779477" y="3171752"/>
            <a:ext cx="5179503" cy="1477328"/>
          </a:xfrm>
          <a:prstGeom prst="rect">
            <a:avLst/>
          </a:prstGeom>
          <a:noFill/>
        </p:spPr>
        <p:txBody>
          <a:bodyPr wrap="square" rtlCol="0">
            <a:spAutoFit/>
          </a:bodyPr>
          <a:lstStyle/>
          <a:p>
            <a:r>
              <a:rPr lang="nl-NL" dirty="0" err="1"/>
              <a:t>Tcp</a:t>
            </a:r>
            <a:endParaRPr lang="nl-NL" dirty="0"/>
          </a:p>
          <a:p>
            <a:pPr marL="285750" indent="-285750">
              <a:buFont typeface="Arial" panose="020B0604020202020204" pitchFamily="34" charset="0"/>
              <a:buChar char="•"/>
            </a:pPr>
            <a:r>
              <a:rPr lang="nl-NL" dirty="0"/>
              <a:t>Relatief veel overhead</a:t>
            </a:r>
          </a:p>
          <a:p>
            <a:pPr marL="285750" indent="-285750">
              <a:buFont typeface="Arial" panose="020B0604020202020204" pitchFamily="34" charset="0"/>
              <a:buChar char="•"/>
            </a:pPr>
            <a:r>
              <a:rPr lang="nl-NL" dirty="0"/>
              <a:t>Gegarandeerde aflevering</a:t>
            </a:r>
          </a:p>
          <a:p>
            <a:pPr marL="285750" indent="-285750">
              <a:buFont typeface="Arial" panose="020B0604020202020204" pitchFamily="34" charset="0"/>
              <a:buChar char="•"/>
            </a:pPr>
            <a:r>
              <a:rPr lang="nl-NL" dirty="0"/>
              <a:t>Controle of ontvangen data juist is</a:t>
            </a:r>
          </a:p>
          <a:p>
            <a:pPr marL="285750" indent="-285750">
              <a:buFont typeface="Arial" panose="020B0604020202020204" pitchFamily="34" charset="0"/>
              <a:buChar char="•"/>
            </a:pPr>
            <a:r>
              <a:rPr lang="nl-NL" dirty="0"/>
              <a:t>Trager dan </a:t>
            </a:r>
            <a:r>
              <a:rPr lang="nl-NL" dirty="0" err="1"/>
              <a:t>udp</a:t>
            </a: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1477328"/>
          </a:xfrm>
          <a:prstGeom prst="rect">
            <a:avLst/>
          </a:prstGeom>
          <a:noFill/>
        </p:spPr>
        <p:txBody>
          <a:bodyPr wrap="square" rtlCol="0">
            <a:spAutoFit/>
          </a:bodyPr>
          <a:lstStyle/>
          <a:p>
            <a:r>
              <a:rPr lang="nl-NL" dirty="0" err="1"/>
              <a:t>Udp</a:t>
            </a:r>
            <a:endParaRPr lang="nl-NL" dirty="0"/>
          </a:p>
          <a:p>
            <a:pPr marL="285750" indent="-285750">
              <a:buFont typeface="Arial" panose="020B0604020202020204" pitchFamily="34" charset="0"/>
              <a:buChar char="•"/>
            </a:pPr>
            <a:r>
              <a:rPr lang="nl-NL" dirty="0"/>
              <a:t>Weinig overhead</a:t>
            </a:r>
          </a:p>
          <a:p>
            <a:pPr marL="285750" indent="-285750">
              <a:buFont typeface="Arial" panose="020B0604020202020204" pitchFamily="34" charset="0"/>
              <a:buChar char="•"/>
            </a:pPr>
            <a:r>
              <a:rPr lang="nl-NL" dirty="0"/>
              <a:t>Geen gegarandeerde aflevering</a:t>
            </a:r>
          </a:p>
          <a:p>
            <a:pPr marL="285750" indent="-285750">
              <a:buFont typeface="Arial" panose="020B0604020202020204" pitchFamily="34" charset="0"/>
              <a:buChar char="•"/>
            </a:pPr>
            <a:r>
              <a:rPr lang="nl-NL" dirty="0"/>
              <a:t>Geen controle op ontvangen data</a:t>
            </a:r>
          </a:p>
          <a:p>
            <a:pPr marL="285750" indent="-285750">
              <a:buFont typeface="Arial" panose="020B0604020202020204" pitchFamily="34" charset="0"/>
              <a:buChar char="•"/>
            </a:pPr>
            <a:r>
              <a:rPr lang="nl-NL" dirty="0"/>
              <a:t>Sneller dan </a:t>
            </a:r>
            <a:r>
              <a:rPr lang="nl-NL" dirty="0" err="1"/>
              <a:t>tcp</a:t>
            </a:r>
            <a:endParaRPr lang="nl-NL" dirty="0"/>
          </a:p>
        </p:txBody>
      </p:sp>
    </p:spTree>
    <p:extLst>
      <p:ext uri="{BB962C8B-B14F-4D97-AF65-F5344CB8AC3E}">
        <p14:creationId xmlns:p14="http://schemas.microsoft.com/office/powerpoint/2010/main" val="261333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a:t>
            </a:r>
            <a:r>
              <a:rPr lang="nl-NL" dirty="0" err="1"/>
              <a:t>tcp</a:t>
            </a:r>
            <a:r>
              <a:rPr lang="nl-NL" dirty="0"/>
              <a:t> te gebruiken in dit project, dit omdat bij </a:t>
            </a:r>
            <a:r>
              <a:rPr lang="nl-NL" dirty="0" err="1"/>
              <a:t>tcp</a:t>
            </a:r>
            <a:r>
              <a:rPr lang="nl-NL" dirty="0"/>
              <a:t> gekeken word of de data die verstuurd is ook daadwerkelijk aankomt bij de ontvanger en de ontvanger kan controleren of de aangekomen data klopt.</a:t>
            </a:r>
          </a:p>
        </p:txBody>
      </p:sp>
    </p:spTree>
    <p:extLst>
      <p:ext uri="{BB962C8B-B14F-4D97-AF65-F5344CB8AC3E}">
        <p14:creationId xmlns:p14="http://schemas.microsoft.com/office/powerpoint/2010/main" val="155467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838200" y="365125"/>
            <a:ext cx="11132890" cy="1325563"/>
          </a:xfrm>
        </p:spPr>
        <p:txBody>
          <a:bodyPr/>
          <a:lstStyle/>
          <a:p>
            <a:r>
              <a:rPr lang="nl-NL" dirty="0"/>
              <a:t>Met welk protocol wordt de verbinding gemaakt</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294936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3C923-8E6B-4C91-BC4A-DB0D3B418859}"/>
              </a:ext>
            </a:extLst>
          </p:cNvPr>
          <p:cNvSpPr>
            <a:spLocks noGrp="1"/>
          </p:cNvSpPr>
          <p:nvPr>
            <p:ph type="title"/>
          </p:nvPr>
        </p:nvSpPr>
        <p:spPr/>
        <p:txBody>
          <a:bodyPr>
            <a:normAutofit/>
          </a:bodyPr>
          <a:lstStyle/>
          <a:p>
            <a:r>
              <a:rPr lang="nl-NL" dirty="0"/>
              <a:t>Met welk protocol wordt de verbinding gemaakt</a:t>
            </a:r>
          </a:p>
        </p:txBody>
      </p:sp>
      <p:sp>
        <p:nvSpPr>
          <p:cNvPr id="3" name="Tijdelijke aanduiding voor inhoud 2">
            <a:extLst>
              <a:ext uri="{FF2B5EF4-FFF2-40B4-BE49-F238E27FC236}">
                <a16:creationId xmlns:a16="http://schemas.microsoft.com/office/drawing/2014/main" id="{35AE3C66-B6B1-440B-82EC-52D0F2B998A1}"/>
              </a:ext>
            </a:extLst>
          </p:cNvPr>
          <p:cNvSpPr>
            <a:spLocks noGrp="1"/>
          </p:cNvSpPr>
          <p:nvPr>
            <p:ph idx="1"/>
          </p:nvPr>
        </p:nvSpPr>
        <p:spPr/>
        <p:txBody>
          <a:bodyPr/>
          <a:lstStyle/>
          <a:p>
            <a:pPr marL="0" indent="0" algn="ctr">
              <a:buNone/>
            </a:pPr>
            <a:r>
              <a:rPr lang="nl-NL" dirty="0"/>
              <a:t>Ik heb nu toegelicht hoe ik graag de verschillende banken en pinautomaten met elkaar ga verbinden, nu ga ik verschillende protocollen vergelijken. Hier onder staan een paar protocollen.</a:t>
            </a:r>
          </a:p>
          <a:p>
            <a:r>
              <a:rPr lang="nl-NL" dirty="0"/>
              <a:t>http</a:t>
            </a:r>
          </a:p>
          <a:p>
            <a:r>
              <a:rPr lang="nl-NL" dirty="0" err="1"/>
              <a:t>Mqtt</a:t>
            </a:r>
            <a:endParaRPr lang="nl-NL" dirty="0"/>
          </a:p>
          <a:p>
            <a:r>
              <a:rPr lang="nl-NL" dirty="0"/>
              <a:t>Email</a:t>
            </a:r>
          </a:p>
          <a:p>
            <a:r>
              <a:rPr lang="nl-NL" dirty="0" err="1"/>
              <a:t>spdy</a:t>
            </a:r>
            <a:endParaRPr lang="nl-NL" dirty="0"/>
          </a:p>
          <a:p>
            <a:endParaRPr lang="nl-NL" dirty="0"/>
          </a:p>
        </p:txBody>
      </p:sp>
    </p:spTree>
    <p:extLst>
      <p:ext uri="{BB962C8B-B14F-4D97-AF65-F5344CB8AC3E}">
        <p14:creationId xmlns:p14="http://schemas.microsoft.com/office/powerpoint/2010/main" val="238434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http</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a:t>Het Hypertext Transfer Protocol is een protocol dat vooral veel gebruikt word voor het versturen van websites, maar kan ook gebruikt worden om andere soorten informatie te versturen.</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26271"/>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Veel gebruikt</a:t>
            </a:r>
          </a:p>
          <a:p>
            <a:pPr marL="285750" indent="-285750">
              <a:buFont typeface="Arial" panose="020B0604020202020204" pitchFamily="34" charset="0"/>
              <a:buChar char="•"/>
            </a:pPr>
            <a:r>
              <a:rPr lang="nl-NL" dirty="0"/>
              <a:t>Makkelijk te versleutelen met </a:t>
            </a:r>
            <a:r>
              <a:rPr lang="nl-NL" dirty="0" err="1"/>
              <a:t>ssl</a:t>
            </a:r>
            <a:r>
              <a:rPr lang="nl-NL" dirty="0"/>
              <a:t>/</a:t>
            </a:r>
            <a:r>
              <a:rPr lang="nl-NL" dirty="0" err="1"/>
              <a:t>tls</a:t>
            </a: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Veel overhead</a:t>
            </a:r>
          </a:p>
          <a:p>
            <a:pPr marL="285750" indent="-285750">
              <a:buFont typeface="Arial" panose="020B0604020202020204" pitchFamily="34" charset="0"/>
              <a:buChar char="•"/>
            </a:pPr>
            <a:r>
              <a:rPr lang="nl-NL" dirty="0"/>
              <a:t>Oud en slecht geoptimaliseerd voor de huidige technologie.</a:t>
            </a:r>
          </a:p>
          <a:p>
            <a:pPr marL="285750" indent="-285750">
              <a:buFont typeface="Arial" panose="020B0604020202020204" pitchFamily="34" charset="0"/>
              <a:buChar char="•"/>
            </a:pPr>
            <a:r>
              <a:rPr lang="nl-NL" dirty="0"/>
              <a:t>Voor het verbinden over </a:t>
            </a:r>
            <a:r>
              <a:rPr lang="nl-NL" dirty="0" err="1"/>
              <a:t>tls</a:t>
            </a:r>
            <a:r>
              <a:rPr lang="nl-NL" dirty="0"/>
              <a:t> is een certificaat beheerder nodig.</a:t>
            </a:r>
          </a:p>
        </p:txBody>
      </p:sp>
    </p:spTree>
    <p:extLst>
      <p:ext uri="{BB962C8B-B14F-4D97-AF65-F5344CB8AC3E}">
        <p14:creationId xmlns:p14="http://schemas.microsoft.com/office/powerpoint/2010/main" val="414707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8A97C-F6FD-468F-B0A3-CAD6B68F7E84}"/>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F4CAB62B-5047-4DB9-B618-E08C0590B76F}"/>
              </a:ext>
            </a:extLst>
          </p:cNvPr>
          <p:cNvSpPr>
            <a:spLocks noGrp="1"/>
          </p:cNvSpPr>
          <p:nvPr>
            <p:ph idx="1"/>
          </p:nvPr>
        </p:nvSpPr>
        <p:spPr/>
        <p:txBody>
          <a:bodyPr>
            <a:normAutofit/>
          </a:bodyPr>
          <a:lstStyle/>
          <a:p>
            <a:r>
              <a:rPr lang="nl-NL" dirty="0"/>
              <a:t>Kwaliteitseisen</a:t>
            </a:r>
          </a:p>
          <a:p>
            <a:r>
              <a:rPr lang="nl-NL" dirty="0"/>
              <a:t>definities</a:t>
            </a:r>
          </a:p>
          <a:p>
            <a:r>
              <a:rPr lang="nl-NL" dirty="0"/>
              <a:t>Onderdelen</a:t>
            </a:r>
          </a:p>
          <a:p>
            <a:pPr lvl="1"/>
            <a:r>
              <a:rPr lang="nl-NL" dirty="0"/>
              <a:t>Waarover wordt de verbinding gemaakt</a:t>
            </a:r>
          </a:p>
          <a:p>
            <a:pPr lvl="1"/>
            <a:r>
              <a:rPr lang="nl-NL" dirty="0" err="1"/>
              <a:t>Tcp</a:t>
            </a:r>
            <a:r>
              <a:rPr lang="nl-NL" dirty="0"/>
              <a:t> </a:t>
            </a:r>
            <a:r>
              <a:rPr lang="nl-NL" dirty="0" err="1"/>
              <a:t>vs</a:t>
            </a:r>
            <a:r>
              <a:rPr lang="nl-NL" dirty="0"/>
              <a:t> </a:t>
            </a:r>
            <a:r>
              <a:rPr lang="nl-NL" dirty="0" err="1"/>
              <a:t>udp</a:t>
            </a:r>
            <a:endParaRPr lang="nl-NL" dirty="0"/>
          </a:p>
          <a:p>
            <a:pPr lvl="1"/>
            <a:r>
              <a:rPr lang="nl-NL" dirty="0"/>
              <a:t>Met welk protocol wordt de verbinding gemaakt</a:t>
            </a:r>
          </a:p>
          <a:p>
            <a:pPr lvl="1"/>
            <a:r>
              <a:rPr lang="nl-NL" dirty="0"/>
              <a:t>Welke beveiliging word gebruikt</a:t>
            </a:r>
          </a:p>
          <a:p>
            <a:pPr lvl="1"/>
            <a:r>
              <a:rPr lang="nl-NL" dirty="0"/>
              <a:t>Wie maakt met wie verbinding</a:t>
            </a:r>
          </a:p>
          <a:p>
            <a:r>
              <a:rPr lang="nl-NL" dirty="0"/>
              <a:t>Eind conclusie</a:t>
            </a:r>
          </a:p>
          <a:p>
            <a:pPr lvl="1"/>
            <a:endParaRPr lang="nl-NL" dirty="0"/>
          </a:p>
        </p:txBody>
      </p:sp>
    </p:spTree>
    <p:extLst>
      <p:ext uri="{BB962C8B-B14F-4D97-AF65-F5344CB8AC3E}">
        <p14:creationId xmlns:p14="http://schemas.microsoft.com/office/powerpoint/2010/main" val="2234825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err="1"/>
              <a:t>mqtt</a:t>
            </a:r>
            <a:endParaRPr lang="nl-NL" dirty="0"/>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a:bodyPr>
          <a:lstStyle/>
          <a:p>
            <a:pPr marL="0" indent="0" algn="ctr">
              <a:buNone/>
            </a:pPr>
            <a:r>
              <a:rPr lang="nl-NL" dirty="0" err="1"/>
              <a:t>Mqtt</a:t>
            </a:r>
            <a:r>
              <a:rPr lang="nl-NL" dirty="0"/>
              <a:t> is een protocol dat vooral is ontworpen om zo ligt mogelijk te zijn en is vooral bedoeld voor het internet of </a:t>
            </a:r>
            <a:r>
              <a:rPr lang="nl-NL" dirty="0" err="1"/>
              <a:t>things</a:t>
            </a:r>
            <a:r>
              <a:rPr lang="nl-NL" dirty="0"/>
              <a: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26271"/>
            <a:ext cx="5179503" cy="1754326"/>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Zeer licht gewicht en snel.</a:t>
            </a:r>
          </a:p>
          <a:p>
            <a:pPr marL="285750" indent="-285750">
              <a:buFont typeface="Arial" panose="020B0604020202020204" pitchFamily="34" charset="0"/>
              <a:buChar char="•"/>
            </a:pPr>
            <a:r>
              <a:rPr lang="nl-NL" dirty="0"/>
              <a:t>Kan ingesteld worden om een bericht te sturen als de pinautomaat offline gaat.</a:t>
            </a:r>
          </a:p>
          <a:p>
            <a:pPr marL="285750" indent="-285750">
              <a:buFont typeface="Arial" panose="020B0604020202020204" pitchFamily="34" charset="0"/>
              <a:buChar char="•"/>
            </a:pPr>
            <a:r>
              <a:rPr lang="nl-NL" dirty="0"/>
              <a:t>Kan ingesteld worden dat het bericht gegarandeerd aan komt.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Moeilijk te beveiligen tegen “man in </a:t>
            </a:r>
            <a:r>
              <a:rPr lang="nl-NL" dirty="0" err="1"/>
              <a:t>the</a:t>
            </a:r>
            <a:r>
              <a:rPr lang="nl-NL" dirty="0"/>
              <a:t> </a:t>
            </a:r>
            <a:r>
              <a:rPr lang="nl-NL" dirty="0" err="1"/>
              <a:t>middle</a:t>
            </a:r>
            <a:r>
              <a:rPr lang="nl-NL" dirty="0"/>
              <a:t>” aanvallen.</a:t>
            </a:r>
          </a:p>
        </p:txBody>
      </p:sp>
    </p:spTree>
    <p:extLst>
      <p:ext uri="{BB962C8B-B14F-4D97-AF65-F5344CB8AC3E}">
        <p14:creationId xmlns:p14="http://schemas.microsoft.com/office/powerpoint/2010/main" val="2594836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email</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a:t>Email bestaat eigenlijk uit twee protocollen, een om berichten te ontvangen en een andere om berichten te versturen.  Het is vooral bedoeld om berichten van persoon naar persoon te sturen.</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26271"/>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Veel gebruikt.</a:t>
            </a:r>
          </a:p>
          <a:p>
            <a:pPr marL="285750" indent="-285750">
              <a:buFont typeface="Arial" panose="020B0604020202020204" pitchFamily="34" charset="0"/>
              <a:buChar char="•"/>
            </a:pPr>
            <a:r>
              <a:rPr lang="nl-NL" dirty="0"/>
              <a:t>Makkelijk op te zetten en te versleutelen.</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2031325"/>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Is niet bedoeld voor dit soort applicaties.</a:t>
            </a:r>
          </a:p>
          <a:p>
            <a:pPr marL="285750" indent="-285750">
              <a:buFont typeface="Arial" panose="020B0604020202020204" pitchFamily="34" charset="0"/>
              <a:buChar char="•"/>
            </a:pPr>
            <a:r>
              <a:rPr lang="nl-NL" dirty="0"/>
              <a:t>Versturen en ontvangen is een ander protocol, dit maakt het proces onnodig omslachtig.</a:t>
            </a:r>
          </a:p>
          <a:p>
            <a:pPr marL="285750" indent="-285750">
              <a:buFont typeface="Arial" panose="020B0604020202020204" pitchFamily="34" charset="0"/>
              <a:buChar char="•"/>
            </a:pPr>
            <a:r>
              <a:rPr lang="nl-NL" dirty="0"/>
              <a:t>Voor het verbinden over </a:t>
            </a:r>
            <a:r>
              <a:rPr lang="nl-NL" dirty="0" err="1"/>
              <a:t>tls</a:t>
            </a:r>
            <a:r>
              <a:rPr lang="nl-NL" dirty="0"/>
              <a:t> is een certificaat beheerder nodig.</a:t>
            </a:r>
          </a:p>
          <a:p>
            <a:pPr marL="285750" indent="-285750">
              <a:buFont typeface="Arial" panose="020B0604020202020204" pitchFamily="34" charset="0"/>
              <a:buChar char="•"/>
            </a:pPr>
            <a:endParaRPr lang="nl-NL" dirty="0"/>
          </a:p>
        </p:txBody>
      </p:sp>
    </p:spTree>
    <p:extLst>
      <p:ext uri="{BB962C8B-B14F-4D97-AF65-F5344CB8AC3E}">
        <p14:creationId xmlns:p14="http://schemas.microsoft.com/office/powerpoint/2010/main" val="2686954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err="1"/>
              <a:t>spdy</a:t>
            </a:r>
            <a:endParaRPr lang="nl-NL" dirty="0"/>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1211190"/>
          </a:xfrm>
        </p:spPr>
        <p:txBody>
          <a:bodyPr>
            <a:normAutofit lnSpcReduction="10000"/>
          </a:bodyPr>
          <a:lstStyle/>
          <a:p>
            <a:pPr marL="0" indent="0" algn="ctr">
              <a:buNone/>
            </a:pPr>
            <a:r>
              <a:rPr lang="nl-NL" dirty="0" err="1"/>
              <a:t>Spdy</a:t>
            </a:r>
            <a:r>
              <a:rPr lang="nl-NL" dirty="0"/>
              <a:t> (spreek uit </a:t>
            </a:r>
            <a:r>
              <a:rPr lang="nl-NL" dirty="0" err="1"/>
              <a:t>speedy</a:t>
            </a:r>
            <a:r>
              <a:rPr lang="nl-NL" dirty="0"/>
              <a:t>) is een nieuw open source protocol dat wordt ontwikkeld door google. Het is net als http bedoeld om websites te versturen.</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3126271"/>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Sneller en beter geoptimaliseerd dan http.</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7" y="3172438"/>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Is nog in </a:t>
            </a:r>
            <a:r>
              <a:rPr lang="nl-NL" dirty="0" err="1"/>
              <a:t>beta</a:t>
            </a:r>
            <a:r>
              <a:rPr lang="nl-NL" dirty="0"/>
              <a:t> fase.</a:t>
            </a:r>
          </a:p>
          <a:p>
            <a:pPr marL="285750" indent="-285750">
              <a:buFont typeface="Arial" panose="020B0604020202020204" pitchFamily="34" charset="0"/>
              <a:buChar char="•"/>
            </a:pPr>
            <a:r>
              <a:rPr lang="nl-NL" dirty="0"/>
              <a:t>Sinds http2 uit is heeft het geen support meer.</a:t>
            </a:r>
          </a:p>
        </p:txBody>
      </p:sp>
    </p:spTree>
    <p:extLst>
      <p:ext uri="{BB962C8B-B14F-4D97-AF65-F5344CB8AC3E}">
        <p14:creationId xmlns:p14="http://schemas.microsoft.com/office/powerpoint/2010/main" val="3791432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http te gebruiken, dit omdat het voor deze applicatie beter werkt dan email en veiliger is dan </a:t>
            </a:r>
            <a:r>
              <a:rPr lang="nl-NL" dirty="0" err="1"/>
              <a:t>mqtt</a:t>
            </a:r>
            <a:r>
              <a:rPr lang="nl-NL" dirty="0"/>
              <a:t>. http is misschien langzamer dan </a:t>
            </a:r>
            <a:r>
              <a:rPr lang="nl-NL" dirty="0" err="1"/>
              <a:t>spdy</a:t>
            </a:r>
            <a:r>
              <a:rPr lang="nl-NL" dirty="0"/>
              <a:t> maar er is in ieder geval nog support voor. Als ik http met </a:t>
            </a:r>
            <a:r>
              <a:rPr lang="nl-NL" dirty="0" err="1"/>
              <a:t>mqtt</a:t>
            </a:r>
            <a:r>
              <a:rPr lang="nl-NL" dirty="0"/>
              <a:t> vergelijk vindt ik dat de extra veiligheid zwaarder weegt dan een pin automaat die net iets sneller werkt.</a:t>
            </a:r>
          </a:p>
        </p:txBody>
      </p:sp>
    </p:spTree>
    <p:extLst>
      <p:ext uri="{BB962C8B-B14F-4D97-AF65-F5344CB8AC3E}">
        <p14:creationId xmlns:p14="http://schemas.microsoft.com/office/powerpoint/2010/main" val="242242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838200" y="365125"/>
            <a:ext cx="11132890" cy="1325563"/>
          </a:xfrm>
        </p:spPr>
        <p:txBody>
          <a:bodyPr/>
          <a:lstStyle/>
          <a:p>
            <a:r>
              <a:rPr lang="nl-NL" dirty="0"/>
              <a:t>Welke beveiliging wordt gebruikt.</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1923485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Welke beveiliging wordt gebruikt.</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Het is natuurlijk zaak dat de communicatie tussen de pin automaten en de banken zo veilig mogelijk verloopt en dat gegevens niet kunnen uitlekken. Hier onder staan zowel voor de verbinding als voor de database een paar methodes om de veiligheid te garanderen.</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477328"/>
          </a:xfrm>
          <a:prstGeom prst="rect">
            <a:avLst/>
          </a:prstGeom>
          <a:noFill/>
        </p:spPr>
        <p:txBody>
          <a:bodyPr wrap="square" rtlCol="0">
            <a:spAutoFit/>
          </a:bodyPr>
          <a:lstStyle/>
          <a:p>
            <a:r>
              <a:rPr lang="nl-NL" dirty="0"/>
              <a:t>verbinding</a:t>
            </a:r>
          </a:p>
          <a:p>
            <a:pPr marL="285750" indent="-285750">
              <a:buFont typeface="Arial" panose="020B0604020202020204" pitchFamily="34" charset="0"/>
              <a:buChar char="•"/>
            </a:pPr>
            <a:r>
              <a:rPr lang="nl-NL" dirty="0"/>
              <a:t>geen</a:t>
            </a:r>
          </a:p>
          <a:p>
            <a:pPr marL="285750" indent="-285750">
              <a:buFont typeface="Arial" panose="020B0604020202020204" pitchFamily="34" charset="0"/>
              <a:buChar char="•"/>
            </a:pPr>
            <a:r>
              <a:rPr lang="nl-NL" dirty="0" err="1"/>
              <a:t>Tls</a:t>
            </a:r>
            <a:r>
              <a:rPr lang="nl-NL" dirty="0"/>
              <a:t> 1.2</a:t>
            </a:r>
          </a:p>
          <a:p>
            <a:pPr marL="285750" indent="-285750">
              <a:buFont typeface="Arial" panose="020B0604020202020204" pitchFamily="34" charset="0"/>
              <a:buChar char="•"/>
            </a:pPr>
            <a:r>
              <a:rPr lang="nl-NL" dirty="0" err="1"/>
              <a:t>Tls</a:t>
            </a:r>
            <a:r>
              <a:rPr lang="nl-NL" dirty="0"/>
              <a:t> 1.3</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754326"/>
          </a:xfrm>
          <a:prstGeom prst="rect">
            <a:avLst/>
          </a:prstGeom>
          <a:noFill/>
        </p:spPr>
        <p:txBody>
          <a:bodyPr wrap="square" rtlCol="0">
            <a:spAutoFit/>
          </a:bodyPr>
          <a:lstStyle/>
          <a:p>
            <a:r>
              <a:rPr lang="nl-NL" dirty="0"/>
              <a:t>Database</a:t>
            </a:r>
          </a:p>
          <a:p>
            <a:pPr marL="285750" indent="-285750">
              <a:buFont typeface="Arial" panose="020B0604020202020204" pitchFamily="34" charset="0"/>
              <a:buChar char="•"/>
            </a:pPr>
            <a:r>
              <a:rPr lang="nl-NL" dirty="0"/>
              <a:t>geen</a:t>
            </a:r>
          </a:p>
          <a:p>
            <a:pPr marL="285750" indent="-285750">
              <a:buFont typeface="Arial" panose="020B0604020202020204" pitchFamily="34" charset="0"/>
              <a:buChar char="•"/>
            </a:pPr>
            <a:r>
              <a:rPr lang="nl-NL" dirty="0"/>
              <a:t>Versleuteling</a:t>
            </a:r>
          </a:p>
          <a:p>
            <a:pPr marL="285750" indent="-285750">
              <a:buFont typeface="Arial" panose="020B0604020202020204" pitchFamily="34" charset="0"/>
              <a:buChar char="•"/>
            </a:pPr>
            <a:r>
              <a:rPr lang="nl-NL" dirty="0" err="1"/>
              <a:t>Hashing</a:t>
            </a:r>
            <a:endParaRPr lang="nl-NL" dirty="0"/>
          </a:p>
          <a:p>
            <a:pPr marL="285750" indent="-285750">
              <a:buFont typeface="Arial" panose="020B0604020202020204" pitchFamily="34" charset="0"/>
              <a:buChar char="•"/>
            </a:pPr>
            <a:r>
              <a:rPr lang="nl-NL" dirty="0" err="1"/>
              <a:t>Hashing</a:t>
            </a:r>
            <a:r>
              <a:rPr lang="nl-NL" dirty="0"/>
              <a:t> en </a:t>
            </a:r>
            <a:r>
              <a:rPr lang="nl-NL" dirty="0" err="1"/>
              <a:t>salting</a:t>
            </a:r>
            <a:endParaRPr lang="nl-NL" dirty="0"/>
          </a:p>
          <a:p>
            <a:pPr marL="285750" indent="-285750">
              <a:buFont typeface="Arial" panose="020B0604020202020204" pitchFamily="34" charset="0"/>
              <a:buChar char="•"/>
            </a:pPr>
            <a:r>
              <a:rPr lang="nl-NL" dirty="0"/>
              <a:t>combi</a:t>
            </a:r>
          </a:p>
        </p:txBody>
      </p:sp>
    </p:spTree>
    <p:extLst>
      <p:ext uri="{BB962C8B-B14F-4D97-AF65-F5344CB8AC3E}">
        <p14:creationId xmlns:p14="http://schemas.microsoft.com/office/powerpoint/2010/main" val="429695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687197" y="365125"/>
            <a:ext cx="11820788" cy="1325563"/>
          </a:xfrm>
        </p:spPr>
        <p:txBody>
          <a:bodyPr/>
          <a:lstStyle/>
          <a:p>
            <a:r>
              <a:rPr lang="nl-NL" dirty="0"/>
              <a:t>Welke beveiliging wordt gebruikt op de verbinding</a:t>
            </a:r>
          </a:p>
        </p:txBody>
      </p:sp>
      <p:pic>
        <p:nvPicPr>
          <p:cNvPr id="7" name="Tijdelijke aanduiding voor inhoud 6">
            <a:extLst>
              <a:ext uri="{FF2B5EF4-FFF2-40B4-BE49-F238E27FC236}">
                <a16:creationId xmlns:a16="http://schemas.microsoft.com/office/drawing/2014/main" id="{9DE0CEB8-F2C0-48B1-95B5-069F0D422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197" y="1497580"/>
            <a:ext cx="5145815" cy="5145815"/>
          </a:xfrm>
        </p:spPr>
      </p:pic>
    </p:spTree>
    <p:extLst>
      <p:ext uri="{BB962C8B-B14F-4D97-AF65-F5344CB8AC3E}">
        <p14:creationId xmlns:p14="http://schemas.microsoft.com/office/powerpoint/2010/main" val="1099995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Geen versleuteling op de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Het http protocol dat ik eerder heb gekozen word niet standard versleuteld we zouden dit zo kunnen laten en de gegevens zonder versleuteling versturen.</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Gemakkelijk.</a:t>
            </a:r>
          </a:p>
          <a:p>
            <a:pPr marL="285750" indent="-285750">
              <a:buFont typeface="Arial" panose="020B0604020202020204" pitchFamily="34" charset="0"/>
              <a:buChar char="•"/>
            </a:pPr>
            <a:r>
              <a:rPr lang="nl-NL" dirty="0"/>
              <a:t>Geen processorkracht nodig de gegevens te “</a:t>
            </a:r>
            <a:r>
              <a:rPr lang="nl-NL" dirty="0" err="1"/>
              <a:t>ontsleutelen</a:t>
            </a:r>
            <a:r>
              <a:rPr lang="nl-NL" dirty="0"/>
              <a: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200329"/>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Super, super slecht en onveilig idee.</a:t>
            </a:r>
          </a:p>
          <a:p>
            <a:pPr marL="285750" indent="-285750">
              <a:buFont typeface="Arial" panose="020B0604020202020204" pitchFamily="34" charset="0"/>
              <a:buChar char="•"/>
            </a:pPr>
            <a:r>
              <a:rPr lang="nl-NL" dirty="0"/>
              <a:t>Een bank zonder beveiliging heeft geen bestaansrecht.</a:t>
            </a:r>
          </a:p>
        </p:txBody>
      </p:sp>
    </p:spTree>
    <p:extLst>
      <p:ext uri="{BB962C8B-B14F-4D97-AF65-F5344CB8AC3E}">
        <p14:creationId xmlns:p14="http://schemas.microsoft.com/office/powerpoint/2010/main" val="993627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err="1"/>
              <a:t>ssl</a:t>
            </a:r>
            <a:r>
              <a:rPr lang="nl-NL" dirty="0"/>
              <a:t> versleuteling op de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err="1"/>
              <a:t>Ssl</a:t>
            </a:r>
            <a:r>
              <a:rPr lang="nl-NL" dirty="0"/>
              <a:t> staat voor secure sockets </a:t>
            </a:r>
            <a:r>
              <a:rPr lang="nl-NL" dirty="0" err="1"/>
              <a:t>layer</a:t>
            </a:r>
            <a:r>
              <a:rPr lang="nl-NL" dirty="0"/>
              <a:t> en beveiligd verbindingen tussen twee </a:t>
            </a:r>
            <a:r>
              <a:rPr lang="nl-NL" dirty="0" err="1"/>
              <a:t>apperaten</a:t>
            </a:r>
            <a:r>
              <a:rPr lang="nl-NL" dirty="0"/>
              <a:t>. </a:t>
            </a:r>
            <a:r>
              <a:rPr lang="nl-NL" dirty="0" err="1"/>
              <a:t>Ssl</a:t>
            </a:r>
            <a:r>
              <a:rPr lang="nl-NL" dirty="0"/>
              <a:t> was de eerste veel gebruikt manier om gegevens veilig tussen twee apparaten te versturen.</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Kost minder processor kracht dan </a:t>
            </a:r>
            <a:r>
              <a:rPr lang="nl-NL" dirty="0" err="1"/>
              <a:t>tls</a:t>
            </a:r>
            <a:r>
              <a:rPr lang="nl-NL" dirty="0"/>
              <a:t>. </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Alle </a:t>
            </a:r>
            <a:r>
              <a:rPr lang="nl-NL" dirty="0" err="1"/>
              <a:t>ssl</a:t>
            </a:r>
            <a:r>
              <a:rPr lang="nl-NL" dirty="0"/>
              <a:t> versies zijn inmiddels verboden om te gebruiken omdat ze te onveilig zijn.</a:t>
            </a:r>
          </a:p>
        </p:txBody>
      </p:sp>
    </p:spTree>
    <p:extLst>
      <p:ext uri="{BB962C8B-B14F-4D97-AF65-F5344CB8AC3E}">
        <p14:creationId xmlns:p14="http://schemas.microsoft.com/office/powerpoint/2010/main" val="168429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err="1"/>
              <a:t>Tls</a:t>
            </a:r>
            <a:r>
              <a:rPr lang="nl-NL" dirty="0"/>
              <a:t> 1.2 versleuteling op de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err="1"/>
              <a:t>Tls</a:t>
            </a:r>
            <a:r>
              <a:rPr lang="nl-NL" dirty="0"/>
              <a:t> 1.2 is de opvolger van </a:t>
            </a:r>
            <a:r>
              <a:rPr lang="nl-NL" dirty="0" err="1"/>
              <a:t>tls</a:t>
            </a:r>
            <a:r>
              <a:rPr lang="nl-NL" dirty="0"/>
              <a:t> 1.1, 1.0 en </a:t>
            </a:r>
            <a:r>
              <a:rPr lang="nl-NL" dirty="0" err="1"/>
              <a:t>ssl</a:t>
            </a:r>
            <a:r>
              <a:rPr lang="nl-NL" dirty="0"/>
              <a:t>, deze </a:t>
            </a:r>
            <a:r>
              <a:rPr lang="nl-NL" dirty="0" err="1"/>
              <a:t>versleutelings</a:t>
            </a:r>
            <a:r>
              <a:rPr lang="nl-NL" dirty="0"/>
              <a:t> methodes noem ik nu niet hier omdat ze allemaal verouderd en daarom niet meer veilig zijn.</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Langer in gebruik en </a:t>
            </a:r>
            <a:r>
              <a:rPr lang="nl-NL" dirty="0" err="1"/>
              <a:t>darom</a:t>
            </a:r>
            <a:r>
              <a:rPr lang="nl-NL" dirty="0"/>
              <a:t> beter begrepen door ict’ers.</a:t>
            </a:r>
          </a:p>
          <a:p>
            <a:pPr marL="285750" indent="-285750">
              <a:buFont typeface="Arial" panose="020B0604020202020204" pitchFamily="34" charset="0"/>
              <a:buChar char="•"/>
            </a:pPr>
            <a:endParaRPr lang="nl-NL" dirty="0"/>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646331"/>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Niet meer de allernieuwste versie.</a:t>
            </a:r>
          </a:p>
        </p:txBody>
      </p:sp>
    </p:spTree>
    <p:extLst>
      <p:ext uri="{BB962C8B-B14F-4D97-AF65-F5344CB8AC3E}">
        <p14:creationId xmlns:p14="http://schemas.microsoft.com/office/powerpoint/2010/main" val="77849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Kwaliteitseisen</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882645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err="1"/>
              <a:t>Tls</a:t>
            </a:r>
            <a:r>
              <a:rPr lang="nl-NL" dirty="0"/>
              <a:t> 1.3 versleuteling op de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err="1"/>
              <a:t>Tls</a:t>
            </a:r>
            <a:r>
              <a:rPr lang="nl-NL" dirty="0"/>
              <a:t> 1.3 is de opvolger van </a:t>
            </a:r>
            <a:r>
              <a:rPr lang="nl-NL" dirty="0" err="1"/>
              <a:t>tls</a:t>
            </a:r>
            <a:r>
              <a:rPr lang="nl-NL" dirty="0"/>
              <a:t> 1.2 en is daarom weer een stukje beter beveiligd, het is echter pas twee maanden erkent als officieel onderdeel van het internet..</a:t>
            </a:r>
          </a:p>
          <a:p>
            <a:pPr marL="0" indent="0" algn="ctr">
              <a:buNone/>
            </a:pPr>
            <a:endParaRPr lang="nl-NL" dirty="0"/>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Weer net een stukje veiliger dan </a:t>
            </a:r>
            <a:r>
              <a:rPr lang="nl-NL" dirty="0" err="1"/>
              <a:t>tls</a:t>
            </a:r>
            <a:r>
              <a:rPr lang="nl-NL" dirty="0"/>
              <a:t> 1.2.</a:t>
            </a:r>
          </a:p>
          <a:p>
            <a:pPr marL="285750" indent="-285750">
              <a:buFont typeface="Arial" panose="020B0604020202020204" pitchFamily="34" charset="0"/>
              <a:buChar char="•"/>
            </a:pPr>
            <a:r>
              <a:rPr lang="nl-NL" dirty="0"/>
              <a:t>Sneller dan </a:t>
            </a:r>
            <a:r>
              <a:rPr lang="nl-NL" dirty="0" err="1"/>
              <a:t>tls</a:t>
            </a:r>
            <a:r>
              <a:rPr lang="nl-NL" dirty="0"/>
              <a:t> 1.2.</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011337"/>
            <a:ext cx="5179503" cy="646331"/>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Nieuw en nog niet echt mainstream.</a:t>
            </a:r>
          </a:p>
        </p:txBody>
      </p:sp>
    </p:spTree>
    <p:extLst>
      <p:ext uri="{BB962C8B-B14F-4D97-AF65-F5344CB8AC3E}">
        <p14:creationId xmlns:p14="http://schemas.microsoft.com/office/powerpoint/2010/main" val="163193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a:t>
            </a:r>
            <a:r>
              <a:rPr lang="nl-NL" dirty="0" err="1"/>
              <a:t>tls</a:t>
            </a:r>
            <a:r>
              <a:rPr lang="nl-NL" dirty="0"/>
              <a:t> 1.3 te gebruiken als </a:t>
            </a:r>
            <a:r>
              <a:rPr lang="nl-NL" dirty="0" err="1"/>
              <a:t>versleutelings</a:t>
            </a:r>
            <a:r>
              <a:rPr lang="nl-NL" dirty="0"/>
              <a:t> techniek. Ondanks dat het nog in de kinderschoenen staat, ben ik er van overtuigd dat de extra veiligheid het waard is. Om een goede </a:t>
            </a:r>
            <a:r>
              <a:rPr lang="nl-NL" dirty="0" err="1"/>
              <a:t>tls</a:t>
            </a:r>
            <a:r>
              <a:rPr lang="nl-NL" dirty="0"/>
              <a:t> verbinding op te zetten moeten de certificaten worden beheerd door een certificaat autoriteit, dit moet een lossen centrale server zijn.</a:t>
            </a:r>
          </a:p>
        </p:txBody>
      </p:sp>
    </p:spTree>
    <p:extLst>
      <p:ext uri="{BB962C8B-B14F-4D97-AF65-F5344CB8AC3E}">
        <p14:creationId xmlns:p14="http://schemas.microsoft.com/office/powerpoint/2010/main" val="14869921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687197" y="365125"/>
            <a:ext cx="11820788" cy="1325563"/>
          </a:xfrm>
        </p:spPr>
        <p:txBody>
          <a:bodyPr/>
          <a:lstStyle/>
          <a:p>
            <a:r>
              <a:rPr lang="nl-NL" dirty="0"/>
              <a:t>Welke beveiliging wordt gebruikt in de database</a:t>
            </a:r>
          </a:p>
        </p:txBody>
      </p:sp>
      <p:sp>
        <p:nvSpPr>
          <p:cNvPr id="8" name="Tijdelijke aanduiding voor inhoud 7">
            <a:extLst>
              <a:ext uri="{FF2B5EF4-FFF2-40B4-BE49-F238E27FC236}">
                <a16:creationId xmlns:a16="http://schemas.microsoft.com/office/drawing/2014/main" id="{64310051-631E-47DC-AFAA-47808D6BF026}"/>
              </a:ext>
            </a:extLst>
          </p:cNvPr>
          <p:cNvSpPr>
            <a:spLocks noGrp="1"/>
          </p:cNvSpPr>
          <p:nvPr>
            <p:ph idx="1"/>
          </p:nvPr>
        </p:nvSpPr>
        <p:spPr/>
        <p:txBody>
          <a:bodyPr/>
          <a:lstStyle/>
          <a:p>
            <a:endParaRPr lang="nl-NL"/>
          </a:p>
        </p:txBody>
      </p:sp>
      <p:pic>
        <p:nvPicPr>
          <p:cNvPr id="9" name="Tijdelijke aanduiding voor inhoud 6">
            <a:extLst>
              <a:ext uri="{FF2B5EF4-FFF2-40B4-BE49-F238E27FC236}">
                <a16:creationId xmlns:a16="http://schemas.microsoft.com/office/drawing/2014/main" id="{886FD49C-B647-402E-9416-60563F0FC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97" y="1506911"/>
            <a:ext cx="5145815" cy="5145815"/>
          </a:xfrm>
          <a:prstGeom prst="rect">
            <a:avLst/>
          </a:prstGeom>
        </p:spPr>
      </p:pic>
    </p:spTree>
    <p:extLst>
      <p:ext uri="{BB962C8B-B14F-4D97-AF65-F5344CB8AC3E}">
        <p14:creationId xmlns:p14="http://schemas.microsoft.com/office/powerpoint/2010/main" val="2413258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Geen versleuteling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Het makkelijkste is natuurlijk om alle gegevens van klanten zonder verdere veranderingen op te slaan in de database.</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Gemakkelijk.</a:t>
            </a:r>
          </a:p>
          <a:p>
            <a:pPr marL="285750" indent="-285750">
              <a:buFont typeface="Arial" panose="020B0604020202020204" pitchFamily="34" charset="0"/>
              <a:buChar char="•"/>
            </a:pPr>
            <a:r>
              <a:rPr lang="nl-NL" dirty="0"/>
              <a:t>Geen processorkracht nodig de gegevens te “</a:t>
            </a:r>
            <a:r>
              <a:rPr lang="nl-NL" dirty="0" err="1"/>
              <a:t>ontsleutelen</a:t>
            </a:r>
            <a:r>
              <a:rPr lang="nl-NL" dirty="0"/>
              <a: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Als een onbevoegd persoon de database hackt kan hij bij alle gegevens.</a:t>
            </a:r>
          </a:p>
        </p:txBody>
      </p:sp>
    </p:spTree>
    <p:extLst>
      <p:ext uri="{BB962C8B-B14F-4D97-AF65-F5344CB8AC3E}">
        <p14:creationId xmlns:p14="http://schemas.microsoft.com/office/powerpoint/2010/main" val="3349577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Symmetrische versleuteling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Bij symmetrische versleuteling worden gegevens versleuteld met een sleutel, de sleutel die nodig is om te </a:t>
            </a:r>
            <a:r>
              <a:rPr lang="nl-NL" dirty="0" err="1"/>
              <a:t>ontsleutelen</a:t>
            </a:r>
            <a:r>
              <a:rPr lang="nl-NL" dirty="0"/>
              <a:t> is het zelfde. </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Veiliger dan </a:t>
            </a:r>
            <a:r>
              <a:rPr lang="nl-NL" dirty="0" err="1"/>
              <a:t>onversleuteld</a:t>
            </a:r>
            <a:r>
              <a:rPr lang="nl-NL" dirty="0"/>
              <a:t> opslaan.</a:t>
            </a:r>
          </a:p>
          <a:p>
            <a:pPr marL="285750" indent="-285750">
              <a:buFont typeface="Arial" panose="020B0604020202020204" pitchFamily="34" charset="0"/>
              <a:buChar char="•"/>
            </a:pPr>
            <a:r>
              <a:rPr lang="nl-NL" dirty="0"/>
              <a:t>minder sleutels dan bij asymmetrische versleuteling.</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Het kost processor kracht om gegevens te versleutelen en te </a:t>
            </a:r>
            <a:r>
              <a:rPr lang="nl-NL" dirty="0" err="1"/>
              <a:t>ontsleutelen</a:t>
            </a:r>
            <a:r>
              <a:rPr lang="nl-NL" dirty="0"/>
              <a:t>.</a:t>
            </a:r>
          </a:p>
          <a:p>
            <a:pPr marL="285750" indent="-285750">
              <a:buFont typeface="Arial" panose="020B0604020202020204" pitchFamily="34" charset="0"/>
              <a:buChar char="•"/>
            </a:pPr>
            <a:r>
              <a:rPr lang="nl-NL" dirty="0"/>
              <a:t>Als iemand de sleutel steelt kan hij als nog de gegevens bekijken.</a:t>
            </a:r>
          </a:p>
          <a:p>
            <a:pPr marL="285750" indent="-285750">
              <a:buFont typeface="Arial" panose="020B0604020202020204" pitchFamily="34" charset="0"/>
              <a:buChar char="•"/>
            </a:pPr>
            <a:r>
              <a:rPr lang="nl-NL" dirty="0"/>
              <a:t>Als de sleutel kwijt raakt zijn alle gegevens weg.</a:t>
            </a:r>
          </a:p>
        </p:txBody>
      </p:sp>
    </p:spTree>
    <p:extLst>
      <p:ext uri="{BB962C8B-B14F-4D97-AF65-F5344CB8AC3E}">
        <p14:creationId xmlns:p14="http://schemas.microsoft.com/office/powerpoint/2010/main" val="1862782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asymmetrische versleuteling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Bij asymmetrische versleuteling worden gegevens versleuteld met een sleutel, de sleutel die nodig is om te </a:t>
            </a:r>
            <a:r>
              <a:rPr lang="nl-NL" dirty="0" err="1"/>
              <a:t>ontsleutelen</a:t>
            </a:r>
            <a:r>
              <a:rPr lang="nl-NL" dirty="0"/>
              <a:t> is anders. Dit is vooral handig bij het versturen van data naar andere.</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646331"/>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Veiliger dan </a:t>
            </a:r>
            <a:r>
              <a:rPr lang="nl-NL" dirty="0" err="1"/>
              <a:t>onversleuteld</a:t>
            </a:r>
            <a:r>
              <a:rPr lang="nl-NL" dirty="0"/>
              <a:t> opslaan.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Het kost processor kracht om gegevens te versleutelen en te ont sleutelen.</a:t>
            </a:r>
          </a:p>
          <a:p>
            <a:pPr marL="285750" indent="-285750">
              <a:buFont typeface="Arial" panose="020B0604020202020204" pitchFamily="34" charset="0"/>
              <a:buChar char="•"/>
            </a:pPr>
            <a:r>
              <a:rPr lang="nl-NL" dirty="0"/>
              <a:t>Als iemand de sleutel steelt kan hij als nog de gegevens bekijken.</a:t>
            </a:r>
          </a:p>
          <a:p>
            <a:pPr marL="285750" indent="-285750">
              <a:buFont typeface="Arial" panose="020B0604020202020204" pitchFamily="34" charset="0"/>
              <a:buChar char="•"/>
            </a:pPr>
            <a:r>
              <a:rPr lang="nl-NL" dirty="0"/>
              <a:t>Als de sleutel kwijt raakt zijn alle gegevens weg.</a:t>
            </a:r>
          </a:p>
        </p:txBody>
      </p:sp>
    </p:spTree>
    <p:extLst>
      <p:ext uri="{BB962C8B-B14F-4D97-AF65-F5344CB8AC3E}">
        <p14:creationId xmlns:p14="http://schemas.microsoft.com/office/powerpoint/2010/main" val="1708271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err="1"/>
              <a:t>Hashing</a:t>
            </a:r>
            <a:r>
              <a:rPr lang="nl-NL" dirty="0"/>
              <a:t>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err="1"/>
              <a:t>Hashing</a:t>
            </a:r>
            <a:r>
              <a:rPr lang="nl-NL" dirty="0"/>
              <a:t> is het uitvoeren van een eenzijdige functie op een stukje data. Dat betekent dat de data word omgezet naar een stuk willekeurig uitziende tekens, dit kan niet meer terug worden gezet naar de originele data. Als de zelfde data meerdere keren wordt </a:t>
            </a:r>
            <a:r>
              <a:rPr lang="nl-NL" dirty="0" err="1"/>
              <a:t>gehashed</a:t>
            </a:r>
            <a:r>
              <a:rPr lang="nl-NL" dirty="0"/>
              <a:t> is de uitkomst steeds het zelfde.</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Als iemand de private-</a:t>
            </a:r>
            <a:r>
              <a:rPr lang="nl-NL" dirty="0" err="1"/>
              <a:t>key</a:t>
            </a:r>
            <a:r>
              <a:rPr lang="nl-NL" dirty="0"/>
              <a:t> steelt is de data nog steeds onbekend.</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477328"/>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Kan geen data terugsturen.</a:t>
            </a:r>
          </a:p>
          <a:p>
            <a:pPr marL="285750" indent="-285750">
              <a:buFont typeface="Arial" panose="020B0604020202020204" pitchFamily="34" charset="0"/>
              <a:buChar char="•"/>
            </a:pPr>
            <a:r>
              <a:rPr lang="nl-NL" dirty="0"/>
              <a:t>Er zijn maar 10^4 verschillende pincodes, iemand kan alle mogelijkheden </a:t>
            </a:r>
            <a:r>
              <a:rPr lang="nl-NL" dirty="0" err="1"/>
              <a:t>hashen</a:t>
            </a:r>
            <a:r>
              <a:rPr lang="nl-NL" dirty="0"/>
              <a:t> en vergelijken met de database. </a:t>
            </a:r>
          </a:p>
        </p:txBody>
      </p:sp>
    </p:spTree>
    <p:extLst>
      <p:ext uri="{BB962C8B-B14F-4D97-AF65-F5344CB8AC3E}">
        <p14:creationId xmlns:p14="http://schemas.microsoft.com/office/powerpoint/2010/main" val="267868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err="1"/>
              <a:t>Hashing</a:t>
            </a:r>
            <a:r>
              <a:rPr lang="nl-NL" dirty="0"/>
              <a:t> en </a:t>
            </a:r>
            <a:r>
              <a:rPr lang="nl-NL" dirty="0" err="1"/>
              <a:t>salting</a:t>
            </a:r>
            <a:r>
              <a:rPr lang="nl-NL" dirty="0"/>
              <a:t>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Dit werkt het zelfde als </a:t>
            </a:r>
            <a:r>
              <a:rPr lang="nl-NL" dirty="0" err="1"/>
              <a:t>hashing</a:t>
            </a:r>
            <a:r>
              <a:rPr lang="nl-NL" dirty="0"/>
              <a:t> maar nu word er een random gegenereerd stukje data (</a:t>
            </a:r>
            <a:r>
              <a:rPr lang="nl-NL" dirty="0" err="1"/>
              <a:t>salt</a:t>
            </a:r>
            <a:r>
              <a:rPr lang="nl-NL" dirty="0"/>
              <a:t> genoemd) toegevoegd aan het origineel, en pas daarna gaat de data plus de </a:t>
            </a:r>
            <a:r>
              <a:rPr lang="nl-NL" dirty="0" err="1"/>
              <a:t>salt</a:t>
            </a:r>
            <a:r>
              <a:rPr lang="nl-NL" dirty="0"/>
              <a:t> door het </a:t>
            </a:r>
            <a:r>
              <a:rPr lang="nl-NL" dirty="0" err="1"/>
              <a:t>hashing</a:t>
            </a:r>
            <a:r>
              <a:rPr lang="nl-NL" dirty="0"/>
              <a:t> algoritme. De </a:t>
            </a:r>
            <a:r>
              <a:rPr lang="nl-NL" dirty="0" err="1"/>
              <a:t>salt</a:t>
            </a:r>
            <a:r>
              <a:rPr lang="nl-NL" dirty="0"/>
              <a:t> wordt ook opgeslagen, zodat de data later samen met de </a:t>
            </a:r>
            <a:r>
              <a:rPr lang="nl-NL" dirty="0" err="1"/>
              <a:t>salt</a:t>
            </a:r>
            <a:r>
              <a:rPr lang="nl-NL" dirty="0"/>
              <a:t> kan worden </a:t>
            </a:r>
            <a:r>
              <a:rPr lang="nl-NL" dirty="0" err="1"/>
              <a:t>gehashed</a:t>
            </a:r>
            <a:r>
              <a:rPr lang="nl-NL" dirty="0"/>
              <a:t> en vergeleken met de database.</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1477328"/>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Als iemand de private-</a:t>
            </a:r>
            <a:r>
              <a:rPr lang="nl-NL" dirty="0" err="1"/>
              <a:t>key</a:t>
            </a:r>
            <a:r>
              <a:rPr lang="nl-NL" dirty="0"/>
              <a:t> steelt is de data nog steeds onbekend.</a:t>
            </a:r>
          </a:p>
          <a:p>
            <a:pPr marL="285750" indent="-285750">
              <a:buFont typeface="Arial" panose="020B0604020202020204" pitchFamily="34" charset="0"/>
              <a:buChar char="•"/>
            </a:pPr>
            <a:r>
              <a:rPr lang="nl-NL" dirty="0"/>
              <a:t>Een van tevoren gemaakt bestand met alle mogelijke </a:t>
            </a:r>
            <a:r>
              <a:rPr lang="nl-NL" dirty="0" err="1"/>
              <a:t>hashes</a:t>
            </a:r>
            <a:r>
              <a:rPr lang="nl-NL" dirty="0"/>
              <a:t> kan niet meer gebruikt worden.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1200329"/>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Kan geen data terugsturen.</a:t>
            </a:r>
          </a:p>
          <a:p>
            <a:pPr marL="285750" indent="-285750">
              <a:buFont typeface="Arial" panose="020B0604020202020204" pitchFamily="34" charset="0"/>
              <a:buChar char="•"/>
            </a:pPr>
            <a:r>
              <a:rPr lang="nl-NL" dirty="0"/>
              <a:t>Kost meer geheugen ruimte in de database dan </a:t>
            </a:r>
            <a:r>
              <a:rPr lang="nl-NL" dirty="0" err="1"/>
              <a:t>hashen</a:t>
            </a:r>
            <a:r>
              <a:rPr lang="nl-NL" dirty="0"/>
              <a:t> zonder </a:t>
            </a:r>
            <a:r>
              <a:rPr lang="nl-NL" dirty="0" err="1"/>
              <a:t>salt</a:t>
            </a:r>
            <a:r>
              <a:rPr lang="nl-NL" dirty="0"/>
              <a:t>.</a:t>
            </a:r>
          </a:p>
        </p:txBody>
      </p:sp>
    </p:spTree>
    <p:extLst>
      <p:ext uri="{BB962C8B-B14F-4D97-AF65-F5344CB8AC3E}">
        <p14:creationId xmlns:p14="http://schemas.microsoft.com/office/powerpoint/2010/main" val="3754598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Combi op de database.</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031324"/>
          </a:xfrm>
        </p:spPr>
        <p:txBody>
          <a:bodyPr>
            <a:normAutofit/>
          </a:bodyPr>
          <a:lstStyle/>
          <a:p>
            <a:pPr marL="0" indent="0" algn="ctr">
              <a:buNone/>
            </a:pPr>
            <a:r>
              <a:rPr lang="nl-NL" dirty="0"/>
              <a:t>Met combi bedoel ik dat sommige gegevens onbeschermd worden opgeslagen anderen versleuteld en weer anderen </a:t>
            </a:r>
            <a:r>
              <a:rPr lang="nl-NL" dirty="0" err="1"/>
              <a:t>gehashed</a:t>
            </a:r>
            <a:r>
              <a:rPr lang="nl-NL" dirty="0"/>
              <a:t> of samen met </a:t>
            </a:r>
            <a:r>
              <a:rPr lang="nl-NL" dirty="0" err="1"/>
              <a:t>salt</a:t>
            </a:r>
            <a:r>
              <a:rPr lang="nl-NL" dirty="0"/>
              <a:t> wordt </a:t>
            </a:r>
            <a:r>
              <a:rPr lang="nl-NL" dirty="0" err="1"/>
              <a:t>gehashed</a:t>
            </a:r>
            <a:r>
              <a:rPr lang="nl-NL" dirty="0"/>
              <a: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198" y="401133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Er kan per soort data worden gekeken welke vorm van veiligheid kan worden gebruikt.</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299" y="4011337"/>
            <a:ext cx="5179503" cy="923330"/>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Een verkeerd gekozen </a:t>
            </a:r>
            <a:r>
              <a:rPr lang="nl-NL" dirty="0" err="1"/>
              <a:t>beveiligings</a:t>
            </a:r>
            <a:r>
              <a:rPr lang="nl-NL" dirty="0"/>
              <a:t> methode kan negatief gevolgen hebben.  </a:t>
            </a:r>
          </a:p>
        </p:txBody>
      </p:sp>
    </p:spTree>
    <p:extLst>
      <p:ext uri="{BB962C8B-B14F-4D97-AF65-F5344CB8AC3E}">
        <p14:creationId xmlns:p14="http://schemas.microsoft.com/office/powerpoint/2010/main" val="2873054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een combi van verschillenden </a:t>
            </a:r>
            <a:r>
              <a:rPr lang="nl-NL" dirty="0" err="1"/>
              <a:t>beveiligings</a:t>
            </a:r>
            <a:r>
              <a:rPr lang="nl-NL" dirty="0"/>
              <a:t> methodes toe te passen. Ik adviseer om de pincodes samen met </a:t>
            </a:r>
            <a:r>
              <a:rPr lang="nl-NL" dirty="0" err="1"/>
              <a:t>salt</a:t>
            </a:r>
            <a:r>
              <a:rPr lang="nl-NL" dirty="0"/>
              <a:t> te </a:t>
            </a:r>
            <a:r>
              <a:rPr lang="nl-NL" dirty="0" err="1"/>
              <a:t>hashen</a:t>
            </a:r>
            <a:r>
              <a:rPr lang="nl-NL" dirty="0"/>
              <a:t>, de </a:t>
            </a:r>
            <a:r>
              <a:rPr lang="nl-NL" dirty="0" err="1"/>
              <a:t>uid’s</a:t>
            </a:r>
            <a:r>
              <a:rPr lang="nl-NL" dirty="0"/>
              <a:t> van de rekeningen en de </a:t>
            </a:r>
            <a:r>
              <a:rPr lang="nl-NL" dirty="0" err="1"/>
              <a:t>salt</a:t>
            </a:r>
            <a:r>
              <a:rPr lang="nl-NL" dirty="0"/>
              <a:t> onbeschermd op te slaan, de overige gegevens moeten symmetrisch versleuteld worden opgeslagen.</a:t>
            </a:r>
          </a:p>
        </p:txBody>
      </p:sp>
    </p:spTree>
    <p:extLst>
      <p:ext uri="{BB962C8B-B14F-4D97-AF65-F5344CB8AC3E}">
        <p14:creationId xmlns:p14="http://schemas.microsoft.com/office/powerpoint/2010/main" val="207365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8D06D3-4194-4721-81FC-E8A31FF6307D}"/>
              </a:ext>
            </a:extLst>
          </p:cNvPr>
          <p:cNvSpPr>
            <a:spLocks noGrp="1"/>
          </p:cNvSpPr>
          <p:nvPr>
            <p:ph type="title"/>
          </p:nvPr>
        </p:nvSpPr>
        <p:spPr/>
        <p:txBody>
          <a:bodyPr/>
          <a:lstStyle/>
          <a:p>
            <a:r>
              <a:rPr lang="nl-NL" dirty="0"/>
              <a:t>kwaliteitseisen</a:t>
            </a:r>
          </a:p>
        </p:txBody>
      </p:sp>
      <p:sp>
        <p:nvSpPr>
          <p:cNvPr id="3" name="Tijdelijke aanduiding voor inhoud 2">
            <a:extLst>
              <a:ext uri="{FF2B5EF4-FFF2-40B4-BE49-F238E27FC236}">
                <a16:creationId xmlns:a16="http://schemas.microsoft.com/office/drawing/2014/main" id="{C26CB1D9-C56A-4D89-B572-72268D8BC01E}"/>
              </a:ext>
            </a:extLst>
          </p:cNvPr>
          <p:cNvSpPr>
            <a:spLocks noGrp="1"/>
          </p:cNvSpPr>
          <p:nvPr>
            <p:ph idx="1"/>
          </p:nvPr>
        </p:nvSpPr>
        <p:spPr/>
        <p:txBody>
          <a:bodyPr/>
          <a:lstStyle/>
          <a:p>
            <a:pPr marL="0" indent="0" algn="ctr">
              <a:buNone/>
            </a:pPr>
            <a:r>
              <a:rPr lang="nl-NL" dirty="0"/>
              <a:t>Het banken systeem dat ik in deze presentatie ga voorstellen moet aan een paar eisen voldoen, er is geen eis die het zwaarste telt ze moeten alle drie aanwezig zijn. De eisen staan hier onder beschreven.</a:t>
            </a:r>
          </a:p>
          <a:p>
            <a:pPr marL="0" indent="0">
              <a:buNone/>
            </a:pPr>
            <a:endParaRPr lang="nl-NL" dirty="0"/>
          </a:p>
          <a:p>
            <a:r>
              <a:rPr lang="nl-NL" dirty="0"/>
              <a:t>Het banken systeem moet veilig zijn.</a:t>
            </a:r>
          </a:p>
          <a:p>
            <a:r>
              <a:rPr lang="nl-NL" dirty="0"/>
              <a:t>Het banken systeem moet betaalbaar zijn.</a:t>
            </a:r>
          </a:p>
          <a:p>
            <a:r>
              <a:rPr lang="nl-NL" dirty="0"/>
              <a:t>Het banken systeem moet efficiënt zijn.</a:t>
            </a:r>
          </a:p>
          <a:p>
            <a:endParaRPr lang="nl-NL" dirty="0"/>
          </a:p>
          <a:p>
            <a:pPr marL="0" indent="0">
              <a:buNone/>
            </a:pPr>
            <a:endParaRPr lang="nl-NL" dirty="0"/>
          </a:p>
        </p:txBody>
      </p:sp>
    </p:spTree>
    <p:extLst>
      <p:ext uri="{BB962C8B-B14F-4D97-AF65-F5344CB8AC3E}">
        <p14:creationId xmlns:p14="http://schemas.microsoft.com/office/powerpoint/2010/main" val="3473732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a:xfrm>
            <a:off x="838200" y="365125"/>
            <a:ext cx="11132890" cy="1325563"/>
          </a:xfrm>
        </p:spPr>
        <p:txBody>
          <a:bodyPr/>
          <a:lstStyle/>
          <a:p>
            <a:r>
              <a:rPr lang="nl-NL" dirty="0"/>
              <a:t>Wie maakt met wie verbinding</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176283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03C923-8E6B-4C91-BC4A-DB0D3B418859}"/>
              </a:ext>
            </a:extLst>
          </p:cNvPr>
          <p:cNvSpPr>
            <a:spLocks noGrp="1"/>
          </p:cNvSpPr>
          <p:nvPr>
            <p:ph type="title"/>
          </p:nvPr>
        </p:nvSpPr>
        <p:spPr/>
        <p:txBody>
          <a:bodyPr>
            <a:normAutofit/>
          </a:bodyPr>
          <a:lstStyle/>
          <a:p>
            <a:r>
              <a:rPr lang="nl-NL" dirty="0"/>
              <a:t>Wie maakt met wie verbinding.</a:t>
            </a:r>
          </a:p>
        </p:txBody>
      </p:sp>
      <p:sp>
        <p:nvSpPr>
          <p:cNvPr id="3" name="Tijdelijke aanduiding voor inhoud 2">
            <a:extLst>
              <a:ext uri="{FF2B5EF4-FFF2-40B4-BE49-F238E27FC236}">
                <a16:creationId xmlns:a16="http://schemas.microsoft.com/office/drawing/2014/main" id="{35AE3C66-B6B1-440B-82EC-52D0F2B998A1}"/>
              </a:ext>
            </a:extLst>
          </p:cNvPr>
          <p:cNvSpPr>
            <a:spLocks noGrp="1"/>
          </p:cNvSpPr>
          <p:nvPr>
            <p:ph idx="1"/>
          </p:nvPr>
        </p:nvSpPr>
        <p:spPr/>
        <p:txBody>
          <a:bodyPr>
            <a:normAutofit/>
          </a:bodyPr>
          <a:lstStyle/>
          <a:p>
            <a:pPr marL="0" indent="0" algn="ctr">
              <a:buNone/>
            </a:pPr>
            <a:r>
              <a:rPr lang="nl-NL" dirty="0"/>
              <a:t>Ik heb nu toegelicht hoe ik graag de verschillende banken en pinautomaten met elkaar ga verbinden, welk protocol ze gebruiken en hoe dat beveiligd wordt. Dat nu het laatste onderdeel welk apparaat maakt met welk ander apparaat verbinding. Hier onder staan een aantal manieren.</a:t>
            </a:r>
          </a:p>
          <a:p>
            <a:r>
              <a:rPr lang="nl-NL" dirty="0"/>
              <a:t>Hiërarchische verbinding</a:t>
            </a:r>
          </a:p>
          <a:p>
            <a:r>
              <a:rPr lang="nl-NL" dirty="0"/>
              <a:t>Ring verbinding</a:t>
            </a:r>
          </a:p>
          <a:p>
            <a:r>
              <a:rPr lang="nl-NL" dirty="0"/>
              <a:t>Centrale verbinding</a:t>
            </a:r>
          </a:p>
          <a:p>
            <a:r>
              <a:rPr lang="nl-NL" dirty="0"/>
              <a:t>Directe verbinding</a:t>
            </a:r>
          </a:p>
          <a:p>
            <a:endParaRPr lang="nl-NL" dirty="0"/>
          </a:p>
        </p:txBody>
      </p:sp>
    </p:spTree>
    <p:extLst>
      <p:ext uri="{BB962C8B-B14F-4D97-AF65-F5344CB8AC3E}">
        <p14:creationId xmlns:p14="http://schemas.microsoft.com/office/powerpoint/2010/main" val="2028711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Hiërarchische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721422"/>
          </a:xfrm>
        </p:spPr>
        <p:txBody>
          <a:bodyPr>
            <a:normAutofit fontScale="92500"/>
          </a:bodyPr>
          <a:lstStyle/>
          <a:p>
            <a:pPr marL="0" indent="0" algn="ctr">
              <a:buNone/>
            </a:pPr>
            <a:r>
              <a:rPr lang="nl-NL" dirty="0"/>
              <a:t>Bij een hiërarchische verbinding verbind een pin automaat met de server van zijn eigen bank. De server van de bank kijkt of de opgevraagde gegevens in de database staan, mocht dit het geval zijn stuurt hij ze naar de pin automaat anders wordt de aanvraag doorgestuurd naar een centrale server. De centrale server kijkt bij welke bank de pinpas hoort en stuurt de aanvraag door naar de goede bank, de goede data wordt daarna via de centrale server en de bank server naar de pin automaat verzonden.</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454704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Er blijven gescheiden banken.</a:t>
            </a:r>
          </a:p>
          <a:p>
            <a:pPr marL="285750" indent="-285750">
              <a:buFont typeface="Arial" panose="020B0604020202020204" pitchFamily="34" charset="0"/>
              <a:buChar char="•"/>
            </a:pPr>
            <a:r>
              <a:rPr lang="nl-NL" dirty="0"/>
              <a:t>Makkelijk om banken toe te toevoegen of weg te halen.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547047"/>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Er is een extra server nodig.</a:t>
            </a:r>
          </a:p>
          <a:p>
            <a:pPr marL="285750" indent="-285750">
              <a:buFont typeface="Arial" panose="020B0604020202020204" pitchFamily="34" charset="0"/>
              <a:buChar char="•"/>
            </a:pPr>
            <a:r>
              <a:rPr lang="nl-NL" dirty="0"/>
              <a:t>De centrale server moet alle </a:t>
            </a:r>
            <a:r>
              <a:rPr lang="nl-NL" dirty="0" err="1"/>
              <a:t>uid’s</a:t>
            </a:r>
            <a:r>
              <a:rPr lang="nl-NL" dirty="0"/>
              <a:t> van iedere pin pas hebben.</a:t>
            </a:r>
          </a:p>
          <a:p>
            <a:pPr marL="285750" indent="-285750">
              <a:buFont typeface="Arial" panose="020B0604020202020204" pitchFamily="34" charset="0"/>
              <a:buChar char="•"/>
            </a:pPr>
            <a:r>
              <a:rPr lang="nl-NL" dirty="0"/>
              <a:t>Aanvragen en antwoorden moeten via een extra stap worden door gestuurd, dit is vrij zwaar.</a:t>
            </a:r>
          </a:p>
        </p:txBody>
      </p:sp>
    </p:spTree>
    <p:extLst>
      <p:ext uri="{BB962C8B-B14F-4D97-AF65-F5344CB8AC3E}">
        <p14:creationId xmlns:p14="http://schemas.microsoft.com/office/powerpoint/2010/main" val="2063713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Hiërarchische verbinding netwerk en dataflow </a:t>
            </a:r>
            <a:r>
              <a:rPr lang="nl-NL" dirty="0" err="1"/>
              <a:t>chart</a:t>
            </a:r>
            <a:r>
              <a:rPr lang="nl-NL" dirty="0"/>
              <a:t>.</a:t>
            </a:r>
          </a:p>
        </p:txBody>
      </p:sp>
      <p:pic>
        <p:nvPicPr>
          <p:cNvPr id="9" name="Afbeelding 8">
            <a:extLst>
              <a:ext uri="{FF2B5EF4-FFF2-40B4-BE49-F238E27FC236}">
                <a16:creationId xmlns:a16="http://schemas.microsoft.com/office/drawing/2014/main" id="{264C12B9-4FC7-435E-9125-5DE2B5D5FBF8}"/>
              </a:ext>
            </a:extLst>
          </p:cNvPr>
          <p:cNvPicPr>
            <a:picLocks noChangeAspect="1"/>
          </p:cNvPicPr>
          <p:nvPr/>
        </p:nvPicPr>
        <p:blipFill>
          <a:blip r:embed="rId2"/>
          <a:stretch>
            <a:fillRect/>
          </a:stretch>
        </p:blipFill>
        <p:spPr>
          <a:xfrm>
            <a:off x="1392382" y="1714845"/>
            <a:ext cx="3485444" cy="5143155"/>
          </a:xfrm>
          <a:prstGeom prst="rect">
            <a:avLst/>
          </a:prstGeom>
        </p:spPr>
      </p:pic>
      <p:pic>
        <p:nvPicPr>
          <p:cNvPr id="10" name="Afbeelding 9">
            <a:extLst>
              <a:ext uri="{FF2B5EF4-FFF2-40B4-BE49-F238E27FC236}">
                <a16:creationId xmlns:a16="http://schemas.microsoft.com/office/drawing/2014/main" id="{E54A7A39-3209-4D50-B093-42A65748496B}"/>
              </a:ext>
            </a:extLst>
          </p:cNvPr>
          <p:cNvPicPr>
            <a:picLocks noChangeAspect="1"/>
          </p:cNvPicPr>
          <p:nvPr/>
        </p:nvPicPr>
        <p:blipFill>
          <a:blip r:embed="rId3"/>
          <a:stretch>
            <a:fillRect/>
          </a:stretch>
        </p:blipFill>
        <p:spPr>
          <a:xfrm>
            <a:off x="5173536" y="3025422"/>
            <a:ext cx="5799264" cy="2537178"/>
          </a:xfrm>
          <a:prstGeom prst="rect">
            <a:avLst/>
          </a:prstGeom>
        </p:spPr>
      </p:pic>
    </p:spTree>
    <p:extLst>
      <p:ext uri="{BB962C8B-B14F-4D97-AF65-F5344CB8AC3E}">
        <p14:creationId xmlns:p14="http://schemas.microsoft.com/office/powerpoint/2010/main" val="855851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Ring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721422"/>
          </a:xfrm>
        </p:spPr>
        <p:txBody>
          <a:bodyPr>
            <a:normAutofit lnSpcReduction="10000"/>
          </a:bodyPr>
          <a:lstStyle/>
          <a:p>
            <a:pPr marL="0" indent="0" algn="ctr">
              <a:buNone/>
            </a:pPr>
            <a:r>
              <a:rPr lang="nl-NL" dirty="0"/>
              <a:t>Bij een ring verbinding stuurt een pinautomaat een aanvraag naar de bank server, als daar de goede data staat wordt de data teruggestuurd naar de pinautomaat. Als de data niet op de server staat wordt de aanvraag door gestuurd naar een vaste andere bankserver, deze herhaalt de zelfde stap. Als de goede data is gevonden wordt de data in omgekeerde richting via alle tussengelegen bank servers naar de originele server gestuurd die het naar de pin automaat stuurt. </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4547047"/>
            <a:ext cx="5179503" cy="1200329"/>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Er blijven gescheiden banken.</a:t>
            </a:r>
          </a:p>
          <a:p>
            <a:pPr marL="285750" indent="-285750">
              <a:buFont typeface="Arial" panose="020B0604020202020204" pitchFamily="34" charset="0"/>
              <a:buChar char="•"/>
            </a:pPr>
            <a:r>
              <a:rPr lang="nl-NL" dirty="0"/>
              <a:t>De servers kunnen steeds het zelfde doen.</a:t>
            </a:r>
          </a:p>
          <a:p>
            <a:pPr marL="285750" indent="-285750">
              <a:buFont typeface="Arial" panose="020B0604020202020204" pitchFamily="34" charset="0"/>
              <a:buChar char="•"/>
            </a:pPr>
            <a:r>
              <a:rPr lang="nl-NL" dirty="0"/>
              <a:t>Er is geen centrale server nodig.</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547047"/>
            <a:ext cx="5179503" cy="2031325"/>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Omslachtig er moet heel veel onnodig worden opgezocht en door gestuurd, is onnodig zwaar.</a:t>
            </a:r>
          </a:p>
          <a:p>
            <a:pPr marL="285750" indent="-285750">
              <a:buFont typeface="Arial" panose="020B0604020202020204" pitchFamily="34" charset="0"/>
              <a:buChar char="•"/>
            </a:pPr>
            <a:r>
              <a:rPr lang="nl-NL" dirty="0"/>
              <a:t>Als een server down is doet het hele betaal systeem het niet meer.</a:t>
            </a:r>
          </a:p>
          <a:p>
            <a:pPr marL="285750" indent="-285750">
              <a:buFont typeface="Arial" panose="020B0604020202020204" pitchFamily="34" charset="0"/>
              <a:buChar char="•"/>
            </a:pPr>
            <a:r>
              <a:rPr lang="nl-NL" dirty="0"/>
              <a:t>Als de pin pas niet op een server staat gaat de aanvraag eeuwig door.</a:t>
            </a:r>
          </a:p>
        </p:txBody>
      </p:sp>
    </p:spTree>
    <p:extLst>
      <p:ext uri="{BB962C8B-B14F-4D97-AF65-F5344CB8AC3E}">
        <p14:creationId xmlns:p14="http://schemas.microsoft.com/office/powerpoint/2010/main" val="902502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ring verbinding netwerk en dataflow </a:t>
            </a:r>
            <a:r>
              <a:rPr lang="nl-NL" dirty="0" err="1"/>
              <a:t>chart</a:t>
            </a:r>
            <a:r>
              <a:rPr lang="nl-NL" dirty="0"/>
              <a:t>.</a:t>
            </a:r>
          </a:p>
        </p:txBody>
      </p:sp>
      <p:pic>
        <p:nvPicPr>
          <p:cNvPr id="3" name="Afbeelding 2">
            <a:extLst>
              <a:ext uri="{FF2B5EF4-FFF2-40B4-BE49-F238E27FC236}">
                <a16:creationId xmlns:a16="http://schemas.microsoft.com/office/drawing/2014/main" id="{EF7688C0-BB5B-42A0-802E-0DCDC4686246}"/>
              </a:ext>
            </a:extLst>
          </p:cNvPr>
          <p:cNvPicPr>
            <a:picLocks noChangeAspect="1"/>
          </p:cNvPicPr>
          <p:nvPr/>
        </p:nvPicPr>
        <p:blipFill rotWithShape="1">
          <a:blip r:embed="rId2"/>
          <a:srcRect l="8254"/>
          <a:stretch/>
        </p:blipFill>
        <p:spPr>
          <a:xfrm>
            <a:off x="925689" y="1535642"/>
            <a:ext cx="3696898" cy="4957233"/>
          </a:xfrm>
          <a:prstGeom prst="rect">
            <a:avLst/>
          </a:prstGeom>
        </p:spPr>
      </p:pic>
      <p:pic>
        <p:nvPicPr>
          <p:cNvPr id="4" name="Afbeelding 3">
            <a:extLst>
              <a:ext uri="{FF2B5EF4-FFF2-40B4-BE49-F238E27FC236}">
                <a16:creationId xmlns:a16="http://schemas.microsoft.com/office/drawing/2014/main" id="{18526B29-EDAA-4565-9ACC-9082E92A0E02}"/>
              </a:ext>
            </a:extLst>
          </p:cNvPr>
          <p:cNvPicPr>
            <a:picLocks noChangeAspect="1"/>
          </p:cNvPicPr>
          <p:nvPr/>
        </p:nvPicPr>
        <p:blipFill>
          <a:blip r:embed="rId3"/>
          <a:stretch>
            <a:fillRect/>
          </a:stretch>
        </p:blipFill>
        <p:spPr>
          <a:xfrm>
            <a:off x="4624496" y="2156178"/>
            <a:ext cx="6641815" cy="2968272"/>
          </a:xfrm>
          <a:prstGeom prst="rect">
            <a:avLst/>
          </a:prstGeom>
        </p:spPr>
      </p:pic>
    </p:spTree>
    <p:extLst>
      <p:ext uri="{BB962C8B-B14F-4D97-AF65-F5344CB8AC3E}">
        <p14:creationId xmlns:p14="http://schemas.microsoft.com/office/powerpoint/2010/main" val="3951625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centrale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721422"/>
          </a:xfrm>
        </p:spPr>
        <p:txBody>
          <a:bodyPr>
            <a:normAutofit/>
          </a:bodyPr>
          <a:lstStyle/>
          <a:p>
            <a:pPr marL="0" indent="0" algn="ctr">
              <a:buNone/>
            </a:pPr>
            <a:r>
              <a:rPr lang="nl-NL" dirty="0"/>
              <a:t>Bij een centrale verbinding stuurt een pin automaat een aanvraag altijd naar de centrale server. De centrale server zoekt de </a:t>
            </a:r>
            <a:r>
              <a:rPr lang="nl-NL" dirty="0" err="1"/>
              <a:t>uid</a:t>
            </a:r>
            <a:r>
              <a:rPr lang="nl-NL" dirty="0"/>
              <a:t> op en stuurt de aanvraag door naar de goede server. De goede server stuurt de data via de centrale server door naar de pinautomaat.</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4547047"/>
            <a:ext cx="5179503" cy="923330"/>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Gebruikers van alle banken worden even snel geholpen.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547047"/>
            <a:ext cx="5179503" cy="1754326"/>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Pinautomaten horen niet meer echt bij een bank, ze verbinden namelijk allemaal met de zelfde server.</a:t>
            </a:r>
          </a:p>
          <a:p>
            <a:pPr marL="285750" indent="-285750">
              <a:buFont typeface="Arial" panose="020B0604020202020204" pitchFamily="34" charset="0"/>
              <a:buChar char="•"/>
            </a:pPr>
            <a:r>
              <a:rPr lang="nl-NL" dirty="0"/>
              <a:t>Het is zwaar voor de centrale server dat iedere transactie langs komt.</a:t>
            </a:r>
          </a:p>
        </p:txBody>
      </p:sp>
    </p:spTree>
    <p:extLst>
      <p:ext uri="{BB962C8B-B14F-4D97-AF65-F5344CB8AC3E}">
        <p14:creationId xmlns:p14="http://schemas.microsoft.com/office/powerpoint/2010/main" val="191199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centrale verbinding netwerk en dataflow </a:t>
            </a:r>
            <a:r>
              <a:rPr lang="nl-NL" dirty="0" err="1"/>
              <a:t>chart</a:t>
            </a:r>
            <a:r>
              <a:rPr lang="nl-NL" dirty="0"/>
              <a:t>.</a:t>
            </a:r>
          </a:p>
        </p:txBody>
      </p:sp>
      <p:pic>
        <p:nvPicPr>
          <p:cNvPr id="5" name="Afbeelding 4">
            <a:extLst>
              <a:ext uri="{FF2B5EF4-FFF2-40B4-BE49-F238E27FC236}">
                <a16:creationId xmlns:a16="http://schemas.microsoft.com/office/drawing/2014/main" id="{3B3B8D69-1B01-4FFF-AA3E-6C51BECD70A6}"/>
              </a:ext>
            </a:extLst>
          </p:cNvPr>
          <p:cNvPicPr>
            <a:picLocks noChangeAspect="1"/>
          </p:cNvPicPr>
          <p:nvPr/>
        </p:nvPicPr>
        <p:blipFill>
          <a:blip r:embed="rId2"/>
          <a:stretch>
            <a:fillRect/>
          </a:stretch>
        </p:blipFill>
        <p:spPr>
          <a:xfrm>
            <a:off x="1230488" y="1883690"/>
            <a:ext cx="3420769" cy="4394696"/>
          </a:xfrm>
          <a:prstGeom prst="rect">
            <a:avLst/>
          </a:prstGeom>
        </p:spPr>
      </p:pic>
      <p:pic>
        <p:nvPicPr>
          <p:cNvPr id="6" name="Afbeelding 5">
            <a:extLst>
              <a:ext uri="{FF2B5EF4-FFF2-40B4-BE49-F238E27FC236}">
                <a16:creationId xmlns:a16="http://schemas.microsoft.com/office/drawing/2014/main" id="{381D0B19-6949-4190-9DEE-BA860ACBC34C}"/>
              </a:ext>
            </a:extLst>
          </p:cNvPr>
          <p:cNvPicPr>
            <a:picLocks noChangeAspect="1"/>
          </p:cNvPicPr>
          <p:nvPr/>
        </p:nvPicPr>
        <p:blipFill>
          <a:blip r:embed="rId3"/>
          <a:stretch>
            <a:fillRect/>
          </a:stretch>
        </p:blipFill>
        <p:spPr>
          <a:xfrm>
            <a:off x="4786489" y="2849588"/>
            <a:ext cx="6875815" cy="1587297"/>
          </a:xfrm>
          <a:prstGeom prst="rect">
            <a:avLst/>
          </a:prstGeom>
        </p:spPr>
      </p:pic>
    </p:spTree>
    <p:extLst>
      <p:ext uri="{BB962C8B-B14F-4D97-AF65-F5344CB8AC3E}">
        <p14:creationId xmlns:p14="http://schemas.microsoft.com/office/powerpoint/2010/main" val="1880706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Directe verbinding</a:t>
            </a:r>
          </a:p>
        </p:txBody>
      </p:sp>
      <p:sp>
        <p:nvSpPr>
          <p:cNvPr id="3" name="Tijdelijke aanduiding voor inhoud 2">
            <a:extLst>
              <a:ext uri="{FF2B5EF4-FFF2-40B4-BE49-F238E27FC236}">
                <a16:creationId xmlns:a16="http://schemas.microsoft.com/office/drawing/2014/main" id="{0D1AAA91-701C-48B0-AD19-A5DE6167ED6E}"/>
              </a:ext>
            </a:extLst>
          </p:cNvPr>
          <p:cNvSpPr>
            <a:spLocks noGrp="1"/>
          </p:cNvSpPr>
          <p:nvPr>
            <p:ph idx="1"/>
          </p:nvPr>
        </p:nvSpPr>
        <p:spPr>
          <a:xfrm>
            <a:off x="838200" y="1825625"/>
            <a:ext cx="10515600" cy="2721422"/>
          </a:xfrm>
        </p:spPr>
        <p:txBody>
          <a:bodyPr>
            <a:normAutofit/>
          </a:bodyPr>
          <a:lstStyle/>
          <a:p>
            <a:pPr marL="0" indent="0" algn="ctr">
              <a:buNone/>
            </a:pPr>
            <a:r>
              <a:rPr lang="nl-NL" dirty="0"/>
              <a:t>Bij een directe verbinding stuurt een pinautomaat een aanvraag naar de bank server, als daar de goede data staat wordt de data teruggestuurd naar de pinautomaat. Als de data niet op de server staat vraagt de bank aan de centrale server bij welke bank de pinpas hoort. De bank server verbind dan direct met de bank die de pinpas beheerd. </a:t>
            </a:r>
          </a:p>
        </p:txBody>
      </p:sp>
      <p:sp>
        <p:nvSpPr>
          <p:cNvPr id="5" name="Tekstvak 4">
            <a:extLst>
              <a:ext uri="{FF2B5EF4-FFF2-40B4-BE49-F238E27FC236}">
                <a16:creationId xmlns:a16="http://schemas.microsoft.com/office/drawing/2014/main" id="{0A256C18-A982-4322-A86B-19932808C21C}"/>
              </a:ext>
            </a:extLst>
          </p:cNvPr>
          <p:cNvSpPr txBox="1"/>
          <p:nvPr/>
        </p:nvSpPr>
        <p:spPr>
          <a:xfrm>
            <a:off x="838200" y="4547047"/>
            <a:ext cx="5179503" cy="1754326"/>
          </a:xfrm>
          <a:prstGeom prst="rect">
            <a:avLst/>
          </a:prstGeom>
          <a:noFill/>
        </p:spPr>
        <p:txBody>
          <a:bodyPr wrap="square" rtlCol="0">
            <a:spAutoFit/>
          </a:bodyPr>
          <a:lstStyle/>
          <a:p>
            <a:r>
              <a:rPr lang="nl-NL" dirty="0"/>
              <a:t>Voordelen</a:t>
            </a:r>
          </a:p>
          <a:p>
            <a:pPr marL="285750" indent="-285750">
              <a:buFont typeface="Arial" panose="020B0604020202020204" pitchFamily="34" charset="0"/>
              <a:buChar char="•"/>
            </a:pPr>
            <a:r>
              <a:rPr lang="nl-NL" dirty="0"/>
              <a:t>Er blijven gescheiden banken.</a:t>
            </a:r>
          </a:p>
          <a:p>
            <a:pPr marL="285750" indent="-285750">
              <a:buFont typeface="Arial" panose="020B0604020202020204" pitchFamily="34" charset="0"/>
              <a:buChar char="•"/>
            </a:pPr>
            <a:r>
              <a:rPr lang="nl-NL" dirty="0"/>
              <a:t>Aanvragen hoeven niet via de centrale server te worden gestuurd, dus ligt voor de centrale server.</a:t>
            </a:r>
          </a:p>
          <a:p>
            <a:pPr marL="285750" indent="-285750">
              <a:buFont typeface="Arial" panose="020B0604020202020204" pitchFamily="34" charset="0"/>
              <a:buChar char="•"/>
            </a:pPr>
            <a:r>
              <a:rPr lang="nl-NL" dirty="0"/>
              <a:t>Weinig tot geen onnodige aanvragen en verbindingen.</a:t>
            </a:r>
          </a:p>
        </p:txBody>
      </p:sp>
      <p:sp>
        <p:nvSpPr>
          <p:cNvPr id="8" name="Tekstvak 7">
            <a:extLst>
              <a:ext uri="{FF2B5EF4-FFF2-40B4-BE49-F238E27FC236}">
                <a16:creationId xmlns:a16="http://schemas.microsoft.com/office/drawing/2014/main" id="{68FA2104-9A66-4A32-9989-2D549693E99D}"/>
              </a:ext>
            </a:extLst>
          </p:cNvPr>
          <p:cNvSpPr txBox="1"/>
          <p:nvPr/>
        </p:nvSpPr>
        <p:spPr>
          <a:xfrm>
            <a:off x="6174301" y="4547047"/>
            <a:ext cx="5179503" cy="1200329"/>
          </a:xfrm>
          <a:prstGeom prst="rect">
            <a:avLst/>
          </a:prstGeom>
          <a:noFill/>
        </p:spPr>
        <p:txBody>
          <a:bodyPr wrap="square" rtlCol="0">
            <a:spAutoFit/>
          </a:bodyPr>
          <a:lstStyle/>
          <a:p>
            <a:r>
              <a:rPr lang="nl-NL" dirty="0"/>
              <a:t>nadelen</a:t>
            </a:r>
          </a:p>
          <a:p>
            <a:pPr marL="285750" indent="-285750">
              <a:buFont typeface="Arial" panose="020B0604020202020204" pitchFamily="34" charset="0"/>
              <a:buChar char="•"/>
            </a:pPr>
            <a:r>
              <a:rPr lang="nl-NL" dirty="0"/>
              <a:t>Moeilijk om nieuwe banken toe te voegen.</a:t>
            </a:r>
          </a:p>
          <a:p>
            <a:pPr marL="285750" indent="-285750">
              <a:buFont typeface="Arial" panose="020B0604020202020204" pitchFamily="34" charset="0"/>
              <a:buChar char="•"/>
            </a:pPr>
            <a:r>
              <a:rPr lang="nl-NL" dirty="0"/>
              <a:t>Een bank server moet IP-aderessen van alle andere banken kennen.</a:t>
            </a:r>
          </a:p>
        </p:txBody>
      </p:sp>
    </p:spTree>
    <p:extLst>
      <p:ext uri="{BB962C8B-B14F-4D97-AF65-F5344CB8AC3E}">
        <p14:creationId xmlns:p14="http://schemas.microsoft.com/office/powerpoint/2010/main" val="1288291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directe verbinding netwerk en dataflow </a:t>
            </a:r>
            <a:r>
              <a:rPr lang="nl-NL" dirty="0" err="1"/>
              <a:t>chart</a:t>
            </a:r>
            <a:r>
              <a:rPr lang="nl-NL" dirty="0"/>
              <a:t>.</a:t>
            </a:r>
          </a:p>
        </p:txBody>
      </p:sp>
      <p:pic>
        <p:nvPicPr>
          <p:cNvPr id="5" name="Afbeelding 4">
            <a:extLst>
              <a:ext uri="{FF2B5EF4-FFF2-40B4-BE49-F238E27FC236}">
                <a16:creationId xmlns:a16="http://schemas.microsoft.com/office/drawing/2014/main" id="{F90F2EA2-0874-4EF9-86BD-7EE74B47105A}"/>
              </a:ext>
            </a:extLst>
          </p:cNvPr>
          <p:cNvPicPr>
            <a:picLocks noChangeAspect="1"/>
          </p:cNvPicPr>
          <p:nvPr/>
        </p:nvPicPr>
        <p:blipFill>
          <a:blip r:embed="rId2"/>
          <a:stretch>
            <a:fillRect/>
          </a:stretch>
        </p:blipFill>
        <p:spPr>
          <a:xfrm>
            <a:off x="949853" y="1690688"/>
            <a:ext cx="4039835" cy="4382090"/>
          </a:xfrm>
          <a:prstGeom prst="rect">
            <a:avLst/>
          </a:prstGeom>
        </p:spPr>
      </p:pic>
      <p:pic>
        <p:nvPicPr>
          <p:cNvPr id="6" name="Afbeelding 5">
            <a:extLst>
              <a:ext uri="{FF2B5EF4-FFF2-40B4-BE49-F238E27FC236}">
                <a16:creationId xmlns:a16="http://schemas.microsoft.com/office/drawing/2014/main" id="{0A9D475C-D4A9-4E81-A828-DB28E785A55D}"/>
              </a:ext>
            </a:extLst>
          </p:cNvPr>
          <p:cNvPicPr>
            <a:picLocks noChangeAspect="1"/>
          </p:cNvPicPr>
          <p:nvPr/>
        </p:nvPicPr>
        <p:blipFill>
          <a:blip r:embed="rId3"/>
          <a:stretch>
            <a:fillRect/>
          </a:stretch>
        </p:blipFill>
        <p:spPr>
          <a:xfrm>
            <a:off x="5637391" y="2556075"/>
            <a:ext cx="5604756" cy="2651315"/>
          </a:xfrm>
          <a:prstGeom prst="rect">
            <a:avLst/>
          </a:prstGeom>
        </p:spPr>
      </p:pic>
    </p:spTree>
    <p:extLst>
      <p:ext uri="{BB962C8B-B14F-4D97-AF65-F5344CB8AC3E}">
        <p14:creationId xmlns:p14="http://schemas.microsoft.com/office/powerpoint/2010/main" val="360310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definities</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2865745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lstStyle/>
          <a:p>
            <a:pPr marL="0" indent="0" algn="ctr">
              <a:buNone/>
            </a:pPr>
            <a:r>
              <a:rPr lang="nl-NL" dirty="0"/>
              <a:t>Ik adviseer om een directe verbinding te gebruiken, het is namelijk ligt voor de centrale server en aanvragen worden niet onnodig door gestuurd. De negatieve kanten van dis systeem kunnen makkelijk omzeild worden door de IP-adressen van alle bank server ook op te slaan op de centrale server, als er dan een bank bij komt of er veranderd een IP-adres kan de centrale servers dat door geven aan de bank servers.</a:t>
            </a:r>
          </a:p>
        </p:txBody>
      </p:sp>
    </p:spTree>
    <p:extLst>
      <p:ext uri="{BB962C8B-B14F-4D97-AF65-F5344CB8AC3E}">
        <p14:creationId xmlns:p14="http://schemas.microsoft.com/office/powerpoint/2010/main" val="29164799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Eind conclusie</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2283175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Eind 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normAutofit fontScale="92500" lnSpcReduction="10000"/>
          </a:bodyPr>
          <a:lstStyle/>
          <a:p>
            <a:pPr marL="0" indent="0" algn="ctr">
              <a:buNone/>
            </a:pPr>
            <a:r>
              <a:rPr lang="nl-NL" dirty="0"/>
              <a:t>Na alle verschillende onderdelen van het banken systeem te hebben bekeken kom ik tot de volgende aanbeveling.</a:t>
            </a:r>
          </a:p>
          <a:p>
            <a:pPr marL="0" indent="0" algn="ctr">
              <a:buNone/>
            </a:pPr>
            <a:endParaRPr lang="nl-NL" dirty="0"/>
          </a:p>
          <a:p>
            <a:r>
              <a:rPr lang="nl-NL" dirty="0"/>
              <a:t>Er wordt via het normale internet verbinding gemaakt.</a:t>
            </a:r>
          </a:p>
          <a:p>
            <a:r>
              <a:rPr lang="nl-NL" dirty="0"/>
              <a:t>Er wordt op een </a:t>
            </a:r>
            <a:r>
              <a:rPr lang="nl-NL" dirty="0" err="1"/>
              <a:t>tcp</a:t>
            </a:r>
            <a:r>
              <a:rPr lang="nl-NL" dirty="0"/>
              <a:t> poort verbinding gemaakt.</a:t>
            </a:r>
          </a:p>
          <a:p>
            <a:r>
              <a:rPr lang="nl-NL" dirty="0"/>
              <a:t>Het protocol dat gebruikt wordt om data te versturen is http.</a:t>
            </a:r>
          </a:p>
          <a:p>
            <a:r>
              <a:rPr lang="nl-NL" dirty="0"/>
              <a:t>De verbinding wordt beveiligd met tls1.3</a:t>
            </a:r>
          </a:p>
          <a:p>
            <a:r>
              <a:rPr lang="nl-NL" dirty="0"/>
              <a:t>De database word beveiligd met een combinatie van versleuteling en </a:t>
            </a:r>
            <a:r>
              <a:rPr lang="nl-NL" dirty="0" err="1"/>
              <a:t>hashing</a:t>
            </a:r>
            <a:r>
              <a:rPr lang="nl-NL" dirty="0"/>
              <a:t>.</a:t>
            </a:r>
          </a:p>
          <a:p>
            <a:r>
              <a:rPr lang="nl-NL" dirty="0"/>
              <a:t>Banken communiceren via een directe verbinding.</a:t>
            </a:r>
          </a:p>
          <a:p>
            <a:endParaRPr lang="nl-NL" dirty="0"/>
          </a:p>
          <a:p>
            <a:endParaRPr lang="nl-NL" dirty="0"/>
          </a:p>
          <a:p>
            <a:pPr marL="0" indent="0" algn="ctr">
              <a:buNone/>
            </a:pPr>
            <a:endParaRPr lang="nl-NL" dirty="0"/>
          </a:p>
        </p:txBody>
      </p:sp>
    </p:spTree>
    <p:extLst>
      <p:ext uri="{BB962C8B-B14F-4D97-AF65-F5344CB8AC3E}">
        <p14:creationId xmlns:p14="http://schemas.microsoft.com/office/powerpoint/2010/main" val="1831718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Eind 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p:txBody>
          <a:bodyPr>
            <a:normAutofit lnSpcReduction="10000"/>
          </a:bodyPr>
          <a:lstStyle/>
          <a:p>
            <a:pPr marL="0" indent="0" algn="ctr">
              <a:buNone/>
            </a:pPr>
            <a:r>
              <a:rPr lang="nl-NL" dirty="0"/>
              <a:t>Hier onder beschrijf ik hoe alle onderdelen van het systeem zich samen gedragen.</a:t>
            </a:r>
          </a:p>
          <a:p>
            <a:pPr marL="0" indent="0" algn="ctr">
              <a:buNone/>
            </a:pPr>
            <a:r>
              <a:rPr lang="nl-NL" dirty="0"/>
              <a:t>Het begint allemaal bij de pin automaten deze scannen de </a:t>
            </a:r>
            <a:r>
              <a:rPr lang="nl-NL" dirty="0" err="1"/>
              <a:t>uid’s</a:t>
            </a:r>
            <a:r>
              <a:rPr lang="nl-NL" dirty="0"/>
              <a:t> van klanten en vraagt om de pincode. De pinautomaat verbind met een </a:t>
            </a:r>
            <a:r>
              <a:rPr lang="nl-NL" dirty="0" err="1"/>
              <a:t>tcp</a:t>
            </a:r>
            <a:r>
              <a:rPr lang="nl-NL" dirty="0"/>
              <a:t> poort van de bank server. Als de automaat en de server verbonden zijn word de verbinding versleuteld met tls1.3, het </a:t>
            </a:r>
            <a:r>
              <a:rPr lang="nl-NL" dirty="0" err="1"/>
              <a:t>tls</a:t>
            </a:r>
            <a:r>
              <a:rPr lang="nl-NL" dirty="0"/>
              <a:t> certificaat kan bij een onafhankelijke server gecontroleerd worden. De bank server vergelijkt de </a:t>
            </a:r>
            <a:r>
              <a:rPr lang="nl-NL" dirty="0" err="1"/>
              <a:t>uid</a:t>
            </a:r>
            <a:r>
              <a:rPr lang="nl-NL" dirty="0"/>
              <a:t> die hij heeft ontvangen met de </a:t>
            </a:r>
            <a:r>
              <a:rPr lang="nl-NL" dirty="0" err="1"/>
              <a:t>uid’s</a:t>
            </a:r>
            <a:r>
              <a:rPr lang="nl-NL" dirty="0"/>
              <a:t> in de database, op de volgende dia staat wat er verder gebeurd. Als de bank server de </a:t>
            </a:r>
            <a:r>
              <a:rPr lang="nl-NL" dirty="0" err="1"/>
              <a:t>uid</a:t>
            </a:r>
            <a:r>
              <a:rPr lang="nl-NL" dirty="0"/>
              <a:t> niet kent vraagt hij aan de centrale server bij welke bank hij de gegevens moet opvragen.</a:t>
            </a:r>
          </a:p>
          <a:p>
            <a:pPr marL="0" indent="0" algn="ctr">
              <a:buNone/>
            </a:pPr>
            <a:endParaRPr lang="nl-NL" dirty="0"/>
          </a:p>
        </p:txBody>
      </p:sp>
    </p:spTree>
    <p:extLst>
      <p:ext uri="{BB962C8B-B14F-4D97-AF65-F5344CB8AC3E}">
        <p14:creationId xmlns:p14="http://schemas.microsoft.com/office/powerpoint/2010/main" val="189967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Eind conclusie</a:t>
            </a:r>
          </a:p>
        </p:txBody>
      </p:sp>
      <p:sp>
        <p:nvSpPr>
          <p:cNvPr id="3" name="Tijdelijke aanduiding voor inhoud 2">
            <a:extLst>
              <a:ext uri="{FF2B5EF4-FFF2-40B4-BE49-F238E27FC236}">
                <a16:creationId xmlns:a16="http://schemas.microsoft.com/office/drawing/2014/main" id="{71E173D6-08C2-4844-BE3B-FE5066772D93}"/>
              </a:ext>
            </a:extLst>
          </p:cNvPr>
          <p:cNvSpPr>
            <a:spLocks noGrp="1"/>
          </p:cNvSpPr>
          <p:nvPr>
            <p:ph idx="1"/>
          </p:nvPr>
        </p:nvSpPr>
        <p:spPr>
          <a:xfrm>
            <a:off x="838199" y="1825625"/>
            <a:ext cx="10579217" cy="4351338"/>
          </a:xfrm>
        </p:spPr>
        <p:txBody>
          <a:bodyPr>
            <a:normAutofit lnSpcReduction="10000"/>
          </a:bodyPr>
          <a:lstStyle/>
          <a:p>
            <a:pPr marL="0" indent="0" algn="ctr">
              <a:buNone/>
            </a:pPr>
            <a:r>
              <a:rPr lang="nl-NL" dirty="0"/>
              <a:t>De bank server stuurt de aanvraag door naar de goede server. De volgende stappen zijn het zelfde ongeacht of de aanvraag van een pin automaat of vanaf een andere bank komt. De server zoekt de goede </a:t>
            </a:r>
            <a:r>
              <a:rPr lang="nl-NL" dirty="0" err="1"/>
              <a:t>uid</a:t>
            </a:r>
            <a:r>
              <a:rPr lang="nl-NL" dirty="0"/>
              <a:t> op en plakt de bijbehorende </a:t>
            </a:r>
            <a:r>
              <a:rPr lang="nl-NL" dirty="0" err="1"/>
              <a:t>salt</a:t>
            </a:r>
            <a:r>
              <a:rPr lang="nl-NL" dirty="0"/>
              <a:t> achter de pincode, de pin </a:t>
            </a:r>
            <a:r>
              <a:rPr lang="nl-NL" dirty="0" err="1"/>
              <a:t>salt</a:t>
            </a:r>
            <a:r>
              <a:rPr lang="nl-NL" dirty="0"/>
              <a:t> combinatie gaan door een </a:t>
            </a:r>
            <a:r>
              <a:rPr lang="nl-NL" dirty="0" err="1"/>
              <a:t>hashing</a:t>
            </a:r>
            <a:r>
              <a:rPr lang="nl-NL" dirty="0"/>
              <a:t> algoritme. De uitkomst van het </a:t>
            </a:r>
            <a:r>
              <a:rPr lang="nl-NL" dirty="0" err="1"/>
              <a:t>hashing</a:t>
            </a:r>
            <a:r>
              <a:rPr lang="nl-NL" dirty="0"/>
              <a:t> algoritme wordt vergeleken met de </a:t>
            </a:r>
            <a:r>
              <a:rPr lang="nl-NL" dirty="0" err="1"/>
              <a:t>hash</a:t>
            </a:r>
            <a:r>
              <a:rPr lang="nl-NL" dirty="0"/>
              <a:t> in de database, als deze twee het zelfde zijn worden de klantgegevens </a:t>
            </a:r>
            <a:r>
              <a:rPr lang="nl-NL" dirty="0" err="1"/>
              <a:t>ontsleuteld</a:t>
            </a:r>
            <a:r>
              <a:rPr lang="nl-NL" dirty="0"/>
              <a:t>. De </a:t>
            </a:r>
            <a:r>
              <a:rPr lang="nl-NL" dirty="0" err="1"/>
              <a:t>ontsleutelde</a:t>
            </a:r>
            <a:r>
              <a:rPr lang="nl-NL" dirty="0"/>
              <a:t> gegevens worden terugstuurt naar het apparaat dat de aanvraag deed, als dat een andere bank server is stuurt deze de gegevens door naar de goede pin automaat. Als er later velden (zoals het saldo) geüpdatet moeten worden gaat de communicatie direct tussen de twee bank server, zonder tussenkomst van de centrale server.</a:t>
            </a:r>
          </a:p>
        </p:txBody>
      </p:sp>
    </p:spTree>
    <p:extLst>
      <p:ext uri="{BB962C8B-B14F-4D97-AF65-F5344CB8AC3E}">
        <p14:creationId xmlns:p14="http://schemas.microsoft.com/office/powerpoint/2010/main" val="213632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343EC-C2DF-49B1-9410-B9DDB02B97DE}"/>
              </a:ext>
            </a:extLst>
          </p:cNvPr>
          <p:cNvSpPr>
            <a:spLocks noGrp="1"/>
          </p:cNvSpPr>
          <p:nvPr>
            <p:ph type="title"/>
          </p:nvPr>
        </p:nvSpPr>
        <p:spPr/>
        <p:txBody>
          <a:bodyPr/>
          <a:lstStyle/>
          <a:p>
            <a:r>
              <a:rPr lang="nl-NL" dirty="0"/>
              <a:t>Eind conclusie data flow </a:t>
            </a:r>
            <a:r>
              <a:rPr lang="nl-NL" dirty="0" err="1"/>
              <a:t>chart</a:t>
            </a:r>
            <a:endParaRPr lang="nl-NL" dirty="0"/>
          </a:p>
        </p:txBody>
      </p:sp>
      <p:pic>
        <p:nvPicPr>
          <p:cNvPr id="5" name="Afbeelding 4">
            <a:extLst>
              <a:ext uri="{FF2B5EF4-FFF2-40B4-BE49-F238E27FC236}">
                <a16:creationId xmlns:a16="http://schemas.microsoft.com/office/drawing/2014/main" id="{270DC8D9-34E6-4F88-BCB2-BF1C8AECDC24}"/>
              </a:ext>
            </a:extLst>
          </p:cNvPr>
          <p:cNvPicPr>
            <a:picLocks noChangeAspect="1"/>
          </p:cNvPicPr>
          <p:nvPr/>
        </p:nvPicPr>
        <p:blipFill>
          <a:blip r:embed="rId2"/>
          <a:stretch>
            <a:fillRect/>
          </a:stretch>
        </p:blipFill>
        <p:spPr>
          <a:xfrm>
            <a:off x="838199" y="1267000"/>
            <a:ext cx="5392303" cy="2819577"/>
          </a:xfrm>
          <a:prstGeom prst="rect">
            <a:avLst/>
          </a:prstGeom>
        </p:spPr>
      </p:pic>
      <p:pic>
        <p:nvPicPr>
          <p:cNvPr id="6" name="Afbeelding 5">
            <a:extLst>
              <a:ext uri="{FF2B5EF4-FFF2-40B4-BE49-F238E27FC236}">
                <a16:creationId xmlns:a16="http://schemas.microsoft.com/office/drawing/2014/main" id="{981C5E88-7147-42A1-B692-EBA76ECBF6C7}"/>
              </a:ext>
            </a:extLst>
          </p:cNvPr>
          <p:cNvPicPr>
            <a:picLocks noChangeAspect="1"/>
          </p:cNvPicPr>
          <p:nvPr/>
        </p:nvPicPr>
        <p:blipFill>
          <a:blip r:embed="rId3"/>
          <a:stretch>
            <a:fillRect/>
          </a:stretch>
        </p:blipFill>
        <p:spPr>
          <a:xfrm>
            <a:off x="6230502" y="1845733"/>
            <a:ext cx="4812467" cy="3745267"/>
          </a:xfrm>
          <a:prstGeom prst="rect">
            <a:avLst/>
          </a:prstGeom>
        </p:spPr>
      </p:pic>
    </p:spTree>
    <p:extLst>
      <p:ext uri="{BB962C8B-B14F-4D97-AF65-F5344CB8AC3E}">
        <p14:creationId xmlns:p14="http://schemas.microsoft.com/office/powerpoint/2010/main" val="5045828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BC576A-F5F7-476E-ACED-50EF2DE58172}"/>
              </a:ext>
            </a:extLst>
          </p:cNvPr>
          <p:cNvSpPr>
            <a:spLocks noGrp="1"/>
          </p:cNvSpPr>
          <p:nvPr>
            <p:ph type="title"/>
          </p:nvPr>
        </p:nvSpPr>
        <p:spPr/>
        <p:txBody>
          <a:bodyPr/>
          <a:lstStyle/>
          <a:p>
            <a:r>
              <a:rPr lang="nl-NL" dirty="0"/>
              <a:t>Eind conclusie netwerk </a:t>
            </a:r>
            <a:r>
              <a:rPr lang="nl-NL" dirty="0" err="1"/>
              <a:t>chart</a:t>
            </a:r>
            <a:r>
              <a:rPr lang="nl-NL" dirty="0"/>
              <a:t>.</a:t>
            </a:r>
          </a:p>
        </p:txBody>
      </p:sp>
      <p:pic>
        <p:nvPicPr>
          <p:cNvPr id="5" name="Afbeelding 4">
            <a:extLst>
              <a:ext uri="{FF2B5EF4-FFF2-40B4-BE49-F238E27FC236}">
                <a16:creationId xmlns:a16="http://schemas.microsoft.com/office/drawing/2014/main" id="{F90F2EA2-0874-4EF9-86BD-7EE74B47105A}"/>
              </a:ext>
            </a:extLst>
          </p:cNvPr>
          <p:cNvPicPr>
            <a:picLocks noChangeAspect="1"/>
          </p:cNvPicPr>
          <p:nvPr/>
        </p:nvPicPr>
        <p:blipFill>
          <a:blip r:embed="rId2"/>
          <a:stretch>
            <a:fillRect/>
          </a:stretch>
        </p:blipFill>
        <p:spPr>
          <a:xfrm>
            <a:off x="949853" y="1690688"/>
            <a:ext cx="4039835" cy="4382090"/>
          </a:xfrm>
          <a:prstGeom prst="rect">
            <a:avLst/>
          </a:prstGeom>
        </p:spPr>
      </p:pic>
    </p:spTree>
    <p:extLst>
      <p:ext uri="{BB962C8B-B14F-4D97-AF65-F5344CB8AC3E}">
        <p14:creationId xmlns:p14="http://schemas.microsoft.com/office/powerpoint/2010/main" val="8699602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D293D-5FDE-4540-9333-969ADB02F779}"/>
              </a:ext>
            </a:extLst>
          </p:cNvPr>
          <p:cNvSpPr>
            <a:spLocks noGrp="1"/>
          </p:cNvSpPr>
          <p:nvPr>
            <p:ph type="title"/>
          </p:nvPr>
        </p:nvSpPr>
        <p:spPr/>
        <p:txBody>
          <a:bodyPr/>
          <a:lstStyle/>
          <a:p>
            <a:r>
              <a:rPr lang="nl-NL" dirty="0"/>
              <a:t>einde</a:t>
            </a:r>
          </a:p>
        </p:txBody>
      </p:sp>
      <p:sp>
        <p:nvSpPr>
          <p:cNvPr id="3" name="Tijdelijke aanduiding voor inhoud 2">
            <a:extLst>
              <a:ext uri="{FF2B5EF4-FFF2-40B4-BE49-F238E27FC236}">
                <a16:creationId xmlns:a16="http://schemas.microsoft.com/office/drawing/2014/main" id="{2214DC24-CB0F-4148-8314-1CE9D612DD1D}"/>
              </a:ext>
            </a:extLst>
          </p:cNvPr>
          <p:cNvSpPr>
            <a:spLocks noGrp="1"/>
          </p:cNvSpPr>
          <p:nvPr>
            <p:ph idx="1"/>
          </p:nvPr>
        </p:nvSpPr>
        <p:spPr/>
        <p:txBody>
          <a:bodyPr/>
          <a:lstStyle/>
          <a:p>
            <a:pPr marL="0" indent="0" algn="ctr">
              <a:buNone/>
            </a:pPr>
            <a:r>
              <a:rPr lang="nl-NL" dirty="0"/>
              <a:t>Dit was het einde van mijn presentatie waarin in aanbeveel wat mijn de beste manier lijkt om een banken systeem op te zetten. De bronnen die ik heb gebruik zijn samen met deze presentatie, de risico log, en de issue log te vinden op mijn website: </a:t>
            </a:r>
            <a:r>
              <a:rPr lang="nl-NL" dirty="0">
                <a:hlinkClick r:id="rId2"/>
              </a:rPr>
              <a:t>http://Stud.hro.nl/0943995/centralebank</a:t>
            </a:r>
            <a:endParaRPr lang="nl-NL" dirty="0"/>
          </a:p>
        </p:txBody>
      </p:sp>
    </p:spTree>
    <p:extLst>
      <p:ext uri="{BB962C8B-B14F-4D97-AF65-F5344CB8AC3E}">
        <p14:creationId xmlns:p14="http://schemas.microsoft.com/office/powerpoint/2010/main" val="133137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8D06D3-4194-4721-81FC-E8A31FF6307D}"/>
              </a:ext>
            </a:extLst>
          </p:cNvPr>
          <p:cNvSpPr>
            <a:spLocks noGrp="1"/>
          </p:cNvSpPr>
          <p:nvPr>
            <p:ph type="title"/>
          </p:nvPr>
        </p:nvSpPr>
        <p:spPr/>
        <p:txBody>
          <a:bodyPr/>
          <a:lstStyle/>
          <a:p>
            <a:r>
              <a:rPr lang="nl-NL" dirty="0"/>
              <a:t>definities</a:t>
            </a:r>
          </a:p>
        </p:txBody>
      </p:sp>
      <p:sp>
        <p:nvSpPr>
          <p:cNvPr id="3" name="Tijdelijke aanduiding voor inhoud 2">
            <a:extLst>
              <a:ext uri="{FF2B5EF4-FFF2-40B4-BE49-F238E27FC236}">
                <a16:creationId xmlns:a16="http://schemas.microsoft.com/office/drawing/2014/main" id="{C26CB1D9-C56A-4D89-B572-72268D8BC01E}"/>
              </a:ext>
            </a:extLst>
          </p:cNvPr>
          <p:cNvSpPr>
            <a:spLocks noGrp="1"/>
          </p:cNvSpPr>
          <p:nvPr>
            <p:ph idx="1"/>
          </p:nvPr>
        </p:nvSpPr>
        <p:spPr>
          <a:xfrm>
            <a:off x="838200" y="1625600"/>
            <a:ext cx="10515600" cy="4551363"/>
          </a:xfrm>
        </p:spPr>
        <p:txBody>
          <a:bodyPr>
            <a:normAutofit fontScale="85000" lnSpcReduction="20000"/>
          </a:bodyPr>
          <a:lstStyle/>
          <a:p>
            <a:pPr marL="0" indent="0" algn="ctr">
              <a:buNone/>
            </a:pPr>
            <a:r>
              <a:rPr lang="nl-NL" sz="3200" dirty="0"/>
              <a:t>In mijn presentatie ga ik een paar woorden gebruiken die misschien moeilijk of dubbel op te vatten zijn, daarom staan hier onder de definities van verschillende woorden.</a:t>
            </a:r>
          </a:p>
          <a:p>
            <a:pPr marL="0" indent="0">
              <a:buNone/>
            </a:pPr>
            <a:endParaRPr lang="nl-NL" dirty="0"/>
          </a:p>
          <a:p>
            <a:r>
              <a:rPr lang="nl-NL" dirty="0"/>
              <a:t>Zwaar – Als ik het over zwaar heb bedoel ik zwaar op het systeem, dit betekent dat er meer hardware nodig is, meer hardware maakt het systeem duurder.</a:t>
            </a:r>
          </a:p>
          <a:p>
            <a:r>
              <a:rPr lang="nl-NL" dirty="0"/>
              <a:t>ligt – Als ik het over ligt heb bedoel ik ligt op het systeem, dit betekent dat er minder hardware nodig is, minder hardware maakt het systeem goedkoper.</a:t>
            </a:r>
          </a:p>
          <a:p>
            <a:r>
              <a:rPr lang="nl-NL" dirty="0"/>
              <a:t>Protocol - Een protocol is te vergelijken met een taal, als twee apparaten een anderen taal spreken verstaan ze elkaar niet. Ieder protocol heeft voor en na delen.</a:t>
            </a:r>
          </a:p>
          <a:p>
            <a:r>
              <a:rPr lang="nl-NL" dirty="0"/>
              <a:t>Veilig – Hoe veiliger een systeem is hoe meer tijd en moeite het kost voor een onbevoegd persoon om toegang te krijgen tot gegevens. </a:t>
            </a:r>
          </a:p>
          <a:p>
            <a:endParaRPr lang="nl-NL" dirty="0"/>
          </a:p>
          <a:p>
            <a:pPr marL="0" indent="0">
              <a:buNone/>
            </a:pPr>
            <a:endParaRPr lang="nl-NL" dirty="0"/>
          </a:p>
        </p:txBody>
      </p:sp>
    </p:spTree>
    <p:extLst>
      <p:ext uri="{BB962C8B-B14F-4D97-AF65-F5344CB8AC3E}">
        <p14:creationId xmlns:p14="http://schemas.microsoft.com/office/powerpoint/2010/main" val="324203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8D06D3-4194-4721-81FC-E8A31FF6307D}"/>
              </a:ext>
            </a:extLst>
          </p:cNvPr>
          <p:cNvSpPr>
            <a:spLocks noGrp="1"/>
          </p:cNvSpPr>
          <p:nvPr>
            <p:ph type="title"/>
          </p:nvPr>
        </p:nvSpPr>
        <p:spPr/>
        <p:txBody>
          <a:bodyPr/>
          <a:lstStyle/>
          <a:p>
            <a:r>
              <a:rPr lang="nl-NL" dirty="0"/>
              <a:t>definities</a:t>
            </a:r>
          </a:p>
        </p:txBody>
      </p:sp>
      <p:sp>
        <p:nvSpPr>
          <p:cNvPr id="3" name="Tijdelijke aanduiding voor inhoud 2">
            <a:extLst>
              <a:ext uri="{FF2B5EF4-FFF2-40B4-BE49-F238E27FC236}">
                <a16:creationId xmlns:a16="http://schemas.microsoft.com/office/drawing/2014/main" id="{C26CB1D9-C56A-4D89-B572-72268D8BC01E}"/>
              </a:ext>
            </a:extLst>
          </p:cNvPr>
          <p:cNvSpPr>
            <a:spLocks noGrp="1"/>
          </p:cNvSpPr>
          <p:nvPr>
            <p:ph idx="1"/>
          </p:nvPr>
        </p:nvSpPr>
        <p:spPr>
          <a:xfrm>
            <a:off x="838200" y="1625600"/>
            <a:ext cx="10515600" cy="4551363"/>
          </a:xfrm>
        </p:spPr>
        <p:txBody>
          <a:bodyPr>
            <a:normAutofit/>
          </a:bodyPr>
          <a:lstStyle/>
          <a:p>
            <a:r>
              <a:rPr lang="nl-NL" sz="2400" dirty="0"/>
              <a:t>Versleuteling - Een techniek om leesbare gegevens te veranderen in data die voor het blote oog random is.</a:t>
            </a:r>
          </a:p>
          <a:p>
            <a:r>
              <a:rPr lang="nl-NL" sz="2400" dirty="0" err="1"/>
              <a:t>Ontsleutelen</a:t>
            </a:r>
            <a:r>
              <a:rPr lang="nl-NL" sz="2400" dirty="0"/>
              <a:t> – het tegenovergestelde van versleutelen.</a:t>
            </a:r>
          </a:p>
          <a:p>
            <a:r>
              <a:rPr lang="nl-NL" sz="2400" dirty="0" err="1"/>
              <a:t>Uid</a:t>
            </a:r>
            <a:r>
              <a:rPr lang="nl-NL" sz="2400" dirty="0"/>
              <a:t> – Het unieke nummer van iedere pin pas.</a:t>
            </a:r>
          </a:p>
          <a:p>
            <a:endParaRPr lang="nl-NL" dirty="0"/>
          </a:p>
          <a:p>
            <a:pPr marL="0" indent="0">
              <a:buNone/>
            </a:pPr>
            <a:endParaRPr lang="nl-NL" dirty="0"/>
          </a:p>
        </p:txBody>
      </p:sp>
    </p:spTree>
    <p:extLst>
      <p:ext uri="{BB962C8B-B14F-4D97-AF65-F5344CB8AC3E}">
        <p14:creationId xmlns:p14="http://schemas.microsoft.com/office/powerpoint/2010/main" val="141385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6DB25-C5BE-4C38-9FD9-59A5ABBDFA36}"/>
              </a:ext>
            </a:extLst>
          </p:cNvPr>
          <p:cNvSpPr>
            <a:spLocks noGrp="1"/>
          </p:cNvSpPr>
          <p:nvPr>
            <p:ph type="title"/>
          </p:nvPr>
        </p:nvSpPr>
        <p:spPr/>
        <p:txBody>
          <a:bodyPr/>
          <a:lstStyle/>
          <a:p>
            <a:r>
              <a:rPr lang="nl-NL" dirty="0"/>
              <a:t>Waar over word verbinding gemaakt</a:t>
            </a:r>
          </a:p>
        </p:txBody>
      </p:sp>
      <p:pic>
        <p:nvPicPr>
          <p:cNvPr id="5" name="Tijdelijke aanduiding voor inhoud 4">
            <a:extLst>
              <a:ext uri="{FF2B5EF4-FFF2-40B4-BE49-F238E27FC236}">
                <a16:creationId xmlns:a16="http://schemas.microsoft.com/office/drawing/2014/main" id="{99E09D94-4088-4102-A813-7891024096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8253"/>
            <a:ext cx="10835107" cy="4973314"/>
          </a:xfrm>
        </p:spPr>
      </p:pic>
    </p:spTree>
    <p:extLst>
      <p:ext uri="{BB962C8B-B14F-4D97-AF65-F5344CB8AC3E}">
        <p14:creationId xmlns:p14="http://schemas.microsoft.com/office/powerpoint/2010/main" val="316558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3730F4-F1A3-492D-A8D5-B4C05E1CC84B}"/>
              </a:ext>
            </a:extLst>
          </p:cNvPr>
          <p:cNvSpPr>
            <a:spLocks noGrp="1"/>
          </p:cNvSpPr>
          <p:nvPr>
            <p:ph type="title"/>
          </p:nvPr>
        </p:nvSpPr>
        <p:spPr/>
        <p:txBody>
          <a:bodyPr/>
          <a:lstStyle/>
          <a:p>
            <a:r>
              <a:rPr lang="nl-NL" dirty="0"/>
              <a:t>Waar over wordt verbinding gemaakt</a:t>
            </a:r>
          </a:p>
        </p:txBody>
      </p:sp>
      <p:sp>
        <p:nvSpPr>
          <p:cNvPr id="3" name="Tijdelijke aanduiding voor inhoud 2">
            <a:extLst>
              <a:ext uri="{FF2B5EF4-FFF2-40B4-BE49-F238E27FC236}">
                <a16:creationId xmlns:a16="http://schemas.microsoft.com/office/drawing/2014/main" id="{132BAD8F-7FD7-4B7F-AA6F-BD59988D46CB}"/>
              </a:ext>
            </a:extLst>
          </p:cNvPr>
          <p:cNvSpPr>
            <a:spLocks noGrp="1"/>
          </p:cNvSpPr>
          <p:nvPr>
            <p:ph idx="1"/>
          </p:nvPr>
        </p:nvSpPr>
        <p:spPr/>
        <p:txBody>
          <a:bodyPr/>
          <a:lstStyle/>
          <a:p>
            <a:pPr marL="0" indent="0" algn="ctr">
              <a:buNone/>
            </a:pPr>
            <a:r>
              <a:rPr lang="nl-NL" dirty="0"/>
              <a:t>Er zijn natuurlijk meerdere manieren om pinautomaten en </a:t>
            </a:r>
          </a:p>
          <a:p>
            <a:pPr marL="0" indent="0" algn="ctr">
              <a:buNone/>
            </a:pPr>
            <a:r>
              <a:rPr lang="nl-NL" dirty="0"/>
              <a:t>banken met elkaar te verbinden hier staan er een paar.</a:t>
            </a:r>
          </a:p>
          <a:p>
            <a:endParaRPr lang="nl-NL" dirty="0"/>
          </a:p>
          <a:p>
            <a:r>
              <a:rPr lang="nl-NL" dirty="0"/>
              <a:t>Speciaal aangelegde kabels</a:t>
            </a:r>
          </a:p>
          <a:p>
            <a:r>
              <a:rPr lang="nl-NL" dirty="0"/>
              <a:t>Satelliet verbindingen</a:t>
            </a:r>
          </a:p>
          <a:p>
            <a:r>
              <a:rPr lang="nl-NL" dirty="0"/>
              <a:t>Het internet</a:t>
            </a:r>
          </a:p>
        </p:txBody>
      </p:sp>
    </p:spTree>
    <p:extLst>
      <p:ext uri="{BB962C8B-B14F-4D97-AF65-F5344CB8AC3E}">
        <p14:creationId xmlns:p14="http://schemas.microsoft.com/office/powerpoint/2010/main" val="25791686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3140</Words>
  <Application>Microsoft Office PowerPoint</Application>
  <PresentationFormat>Breedbeeld</PresentationFormat>
  <Paragraphs>285</Paragraphs>
  <Slides>57</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57</vt:i4>
      </vt:variant>
    </vt:vector>
  </HeadingPairs>
  <TitlesOfParts>
    <vt:vector size="61" baseType="lpstr">
      <vt:lpstr>Arial</vt:lpstr>
      <vt:lpstr>Calibri</vt:lpstr>
      <vt:lpstr>Calibri Light</vt:lpstr>
      <vt:lpstr>Kantoorthema</vt:lpstr>
      <vt:lpstr> voorstel centrale bank </vt:lpstr>
      <vt:lpstr>Inhoud</vt:lpstr>
      <vt:lpstr>Kwaliteitseisen</vt:lpstr>
      <vt:lpstr>kwaliteitseisen</vt:lpstr>
      <vt:lpstr>definities</vt:lpstr>
      <vt:lpstr>definities</vt:lpstr>
      <vt:lpstr>definities</vt:lpstr>
      <vt:lpstr>Waar over word verbinding gemaakt</vt:lpstr>
      <vt:lpstr>Waar over wordt verbinding gemaakt</vt:lpstr>
      <vt:lpstr>Speciaal aangelegde kabels</vt:lpstr>
      <vt:lpstr>Satelliet verbindingen</vt:lpstr>
      <vt:lpstr>Het internet</vt:lpstr>
      <vt:lpstr>conclusie</vt:lpstr>
      <vt:lpstr>Tcp vs udp</vt:lpstr>
      <vt:lpstr>Tcp vs udp</vt:lpstr>
      <vt:lpstr>conclusie</vt:lpstr>
      <vt:lpstr>Met welk protocol wordt de verbinding gemaakt</vt:lpstr>
      <vt:lpstr>Met welk protocol wordt de verbinding gemaakt</vt:lpstr>
      <vt:lpstr>http</vt:lpstr>
      <vt:lpstr>mqtt</vt:lpstr>
      <vt:lpstr>email</vt:lpstr>
      <vt:lpstr>spdy</vt:lpstr>
      <vt:lpstr>conclusie</vt:lpstr>
      <vt:lpstr>Welke beveiliging wordt gebruikt.</vt:lpstr>
      <vt:lpstr>Welke beveiliging wordt gebruikt.</vt:lpstr>
      <vt:lpstr>Welke beveiliging wordt gebruikt op de verbinding</vt:lpstr>
      <vt:lpstr>Geen versleuteling op de verbinding.</vt:lpstr>
      <vt:lpstr>ssl versleuteling op de verbinding.</vt:lpstr>
      <vt:lpstr>Tls 1.2 versleuteling op de verbinding.</vt:lpstr>
      <vt:lpstr>Tls 1.3 versleuteling op de verbinding.</vt:lpstr>
      <vt:lpstr>conclusie</vt:lpstr>
      <vt:lpstr>Welke beveiliging wordt gebruikt in de database</vt:lpstr>
      <vt:lpstr>Geen versleuteling op de database.</vt:lpstr>
      <vt:lpstr>Symmetrische versleuteling op de database.</vt:lpstr>
      <vt:lpstr>asymmetrische versleuteling op de database.</vt:lpstr>
      <vt:lpstr>Hashing op de database.</vt:lpstr>
      <vt:lpstr>Hashing en salting op de database.</vt:lpstr>
      <vt:lpstr>Combi op de database.</vt:lpstr>
      <vt:lpstr>conclusie</vt:lpstr>
      <vt:lpstr>Wie maakt met wie verbinding</vt:lpstr>
      <vt:lpstr>Wie maakt met wie verbinding.</vt:lpstr>
      <vt:lpstr>Hiërarchische verbinding</vt:lpstr>
      <vt:lpstr>Hiërarchische verbinding netwerk en dataflow chart.</vt:lpstr>
      <vt:lpstr>Ring verbinding</vt:lpstr>
      <vt:lpstr>ring verbinding netwerk en dataflow chart.</vt:lpstr>
      <vt:lpstr>centrale verbinding</vt:lpstr>
      <vt:lpstr>centrale verbinding netwerk en dataflow chart.</vt:lpstr>
      <vt:lpstr>Directe verbinding</vt:lpstr>
      <vt:lpstr>directe verbinding netwerk en dataflow chart.</vt:lpstr>
      <vt:lpstr>conclusie</vt:lpstr>
      <vt:lpstr>Eind conclusie</vt:lpstr>
      <vt:lpstr>Eind conclusie</vt:lpstr>
      <vt:lpstr>Eind conclusie</vt:lpstr>
      <vt:lpstr>Eind conclusie</vt:lpstr>
      <vt:lpstr>Eind conclusie data flow chart</vt:lpstr>
      <vt:lpstr>Eind conclusie netwerk chart.</vt:lpstr>
      <vt:lpstr>einde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voorstel centrale bank</dc:title>
  <dc:creator>Boas Kalma</dc:creator>
  <cp:lastModifiedBy>Boas Kalma</cp:lastModifiedBy>
  <cp:revision>13</cp:revision>
  <dcterms:created xsi:type="dcterms:W3CDTF">2018-05-28T09:30:30Z</dcterms:created>
  <dcterms:modified xsi:type="dcterms:W3CDTF">2018-05-29T22:49:48Z</dcterms:modified>
</cp:coreProperties>
</file>