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70" r:id="rId5"/>
    <p:sldId id="271" r:id="rId6"/>
    <p:sldId id="272" r:id="rId7"/>
    <p:sldId id="280" r:id="rId8"/>
    <p:sldId id="281" r:id="rId9"/>
    <p:sldId id="275" r:id="rId10"/>
    <p:sldId id="283" r:id="rId11"/>
    <p:sldId id="285" r:id="rId12"/>
    <p:sldId id="276" r:id="rId13"/>
    <p:sldId id="277" r:id="rId14"/>
    <p:sldId id="278" r:id="rId15"/>
    <p:sldId id="282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0"/>
    <a:srgbClr val="7F7F7F"/>
    <a:srgbClr val="F9F9F9"/>
    <a:srgbClr val="67FB42"/>
    <a:srgbClr val="FAFAF4"/>
    <a:srgbClr val="36A960"/>
    <a:srgbClr val="DDDDD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00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59B1A-4DC7-41A7-B698-AC510C4249FB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19DD-8D67-45CA-B1B3-24175FCF6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6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D54BE5-C45A-467E-BA56-D75F1862485B}"/>
              </a:ext>
            </a:extLst>
          </p:cNvPr>
          <p:cNvCxnSpPr>
            <a:cxnSpLocks/>
          </p:cNvCxnSpPr>
          <p:nvPr userDrawn="1"/>
        </p:nvCxnSpPr>
        <p:spPr>
          <a:xfrm flipV="1">
            <a:off x="534357" y="351692"/>
            <a:ext cx="5831936" cy="3880"/>
          </a:xfrm>
          <a:prstGeom prst="line">
            <a:avLst/>
          </a:prstGeom>
          <a:ln w="38100">
            <a:solidFill>
              <a:srgbClr val="67F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5128FE-279B-4F4D-B12B-23D2AAD3F382}"/>
              </a:ext>
            </a:extLst>
          </p:cNvPr>
          <p:cNvSpPr txBox="1"/>
          <p:nvPr userDrawn="1"/>
        </p:nvSpPr>
        <p:spPr>
          <a:xfrm>
            <a:off x="534357" y="261178"/>
            <a:ext cx="7976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34356" y="1584617"/>
            <a:ext cx="11171973" cy="77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프론트엔드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개발자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김점핏</a:t>
            </a:r>
            <a:r>
              <a:rPr lang="en-US" altLang="ko-KR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28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42174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0DDC7-73E2-4D23-A93A-2AC2DB49A8AA}"/>
              </a:ext>
            </a:extLst>
          </p:cNvPr>
          <p:cNvGrpSpPr/>
          <p:nvPr userDrawn="1"/>
        </p:nvGrpSpPr>
        <p:grpSpPr>
          <a:xfrm>
            <a:off x="574549" y="350746"/>
            <a:ext cx="4693250" cy="1600413"/>
            <a:chOff x="235309" y="207129"/>
            <a:chExt cx="4693250" cy="16004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162495-4FFF-4D5A-85D5-37C3E82848EC}"/>
                </a:ext>
              </a:extLst>
            </p:cNvPr>
            <p:cNvSpPr txBox="1"/>
            <p:nvPr/>
          </p:nvSpPr>
          <p:spPr>
            <a:xfrm>
              <a:off x="235309" y="237882"/>
              <a:ext cx="4693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/>
                <a:t>PORTFOLIO</a:t>
              </a:r>
              <a:r>
                <a:rPr lang="en-US" altLang="ko-KR" sz="4800" b="1" dirty="0">
                  <a:solidFill>
                    <a:srgbClr val="7F7F7F"/>
                  </a:solidFill>
                </a:rPr>
                <a:t> CONTENTS</a:t>
              </a:r>
              <a:endParaRPr lang="ko-KR" altLang="en-US" sz="4800" b="1" dirty="0">
                <a:solidFill>
                  <a:srgbClr val="7F7F7F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EF464F1-6A7C-4005-AF35-BEB77E8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09" y="207129"/>
              <a:ext cx="3433793" cy="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3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713145" y="1031535"/>
            <a:ext cx="2232000" cy="39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9587" y="1075205"/>
            <a:ext cx="476412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16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3467" y="1060258"/>
            <a:ext cx="86453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Project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712787" y="1531938"/>
            <a:ext cx="7965700" cy="662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프로젝트 제목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0EFFC-0268-43E1-B9C1-7159359D02DB}"/>
              </a:ext>
            </a:extLst>
          </p:cNvPr>
          <p:cNvSpPr txBox="1"/>
          <p:nvPr userDrawn="1"/>
        </p:nvSpPr>
        <p:spPr>
          <a:xfrm>
            <a:off x="6165011" y="3501744"/>
            <a:ext cx="209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project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8052806" y="3705805"/>
            <a:ext cx="3597215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1"/>
          <p:cNvSpPr>
            <a:spLocks noGrp="1"/>
          </p:cNvSpPr>
          <p:nvPr>
            <p:ph type="body" sz="quarter" idx="12" hasCustomPrompt="1"/>
          </p:nvPr>
        </p:nvSpPr>
        <p:spPr>
          <a:xfrm>
            <a:off x="6164263" y="4173539"/>
            <a:ext cx="5486400" cy="1928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진행 목적 및 프로젝트에 대한 간단한 소개</a:t>
            </a:r>
          </a:p>
        </p:txBody>
      </p:sp>
    </p:spTree>
    <p:extLst>
      <p:ext uri="{BB962C8B-B14F-4D97-AF65-F5344CB8AC3E}">
        <p14:creationId xmlns:p14="http://schemas.microsoft.com/office/powerpoint/2010/main" val="55393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5560521" y="714485"/>
            <a:ext cx="6492875" cy="566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18982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77430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189830" y="714485"/>
            <a:ext cx="5745457" cy="6018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프로젝트 결과물 이미지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0581-235E-4B20-AD59-8DE38C4FCD82}"/>
              </a:ext>
            </a:extLst>
          </p:cNvPr>
          <p:cNvSpPr txBox="1"/>
          <p:nvPr userDrawn="1"/>
        </p:nvSpPr>
        <p:spPr>
          <a:xfrm>
            <a:off x="6095999" y="747713"/>
            <a:ext cx="23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 project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3766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19566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45D7-19B4-48E6-8BB1-C92071A7EC82}"/>
              </a:ext>
            </a:extLst>
          </p:cNvPr>
          <p:cNvSpPr txBox="1"/>
          <p:nvPr userDrawn="1"/>
        </p:nvSpPr>
        <p:spPr>
          <a:xfrm>
            <a:off x="2712707" y="3105359"/>
            <a:ext cx="67665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63030"/>
                </a:solidFill>
              </a:rPr>
              <a:t>End of</a:t>
            </a:r>
            <a:r>
              <a:rPr lang="en-US" altLang="ko-KR" sz="2800" b="1" baseline="0" dirty="0">
                <a:solidFill>
                  <a:srgbClr val="263030"/>
                </a:solidFill>
              </a:rPr>
              <a:t> Document</a:t>
            </a:r>
            <a:endParaRPr lang="ko-KR" altLang="en-US" sz="2800" b="1" dirty="0">
              <a:solidFill>
                <a:srgbClr val="26303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A52404-D9C3-462C-8D03-D9DC32C6CA7A}"/>
              </a:ext>
            </a:extLst>
          </p:cNvPr>
          <p:cNvCxnSpPr/>
          <p:nvPr userDrawn="1"/>
        </p:nvCxnSpPr>
        <p:spPr>
          <a:xfrm>
            <a:off x="4535883" y="3705805"/>
            <a:ext cx="3191299" cy="0"/>
          </a:xfrm>
          <a:prstGeom prst="line">
            <a:avLst/>
          </a:prstGeom>
          <a:ln w="12700">
            <a:solidFill>
              <a:srgbClr val="67FB42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6C89A6-B0F8-4834-93B8-534384DDE1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3" t="39976" r="23040" b="39749"/>
          <a:stretch/>
        </p:blipFill>
        <p:spPr>
          <a:xfrm>
            <a:off x="11274187" y="6483308"/>
            <a:ext cx="807673" cy="299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8769B-5FEA-4C23-AD7C-C9625316FDB1}"/>
              </a:ext>
            </a:extLst>
          </p:cNvPr>
          <p:cNvSpPr txBox="1"/>
          <p:nvPr userDrawn="1"/>
        </p:nvSpPr>
        <p:spPr>
          <a:xfrm>
            <a:off x="10042064" y="6524462"/>
            <a:ext cx="1477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개발자 채용 플랫폼</a:t>
            </a:r>
          </a:p>
        </p:txBody>
      </p:sp>
    </p:spTree>
    <p:extLst>
      <p:ext uri="{BB962C8B-B14F-4D97-AF65-F5344CB8AC3E}">
        <p14:creationId xmlns:p14="http://schemas.microsoft.com/office/powerpoint/2010/main" val="36683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mffotltka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0565BC-4086-4B2F-9306-7D0F9586ECAC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5128FE-279B-4F4D-B12B-23D2AAD3F382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8D54BE5-C45A-467E-BA56-D75F18624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7BD092D-18B5-46B9-9BDA-07D748D7A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01289"/>
              </p:ext>
            </p:extLst>
          </p:nvPr>
        </p:nvGraphicFramePr>
        <p:xfrm>
          <a:off x="6863024" y="3876938"/>
          <a:ext cx="5024176" cy="232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301">
                  <a:extLst>
                    <a:ext uri="{9D8B030D-6E8A-4147-A177-3AD203B41FA5}">
                      <a16:colId xmlns:a16="http://schemas.microsoft.com/office/drawing/2014/main" val="4193555416"/>
                    </a:ext>
                  </a:extLst>
                </a:gridCol>
                <a:gridCol w="3794875">
                  <a:extLst>
                    <a:ext uri="{9D8B030D-6E8A-4147-A177-3AD203B41FA5}">
                      <a16:colId xmlns:a16="http://schemas.microsoft.com/office/drawing/2014/main" val="3573966473"/>
                    </a:ext>
                  </a:extLst>
                </a:gridCol>
              </a:tblGrid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유현서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882532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2000.04.06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7169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/>
                        </a:rPr>
                        <a:t>vmffotltka1@gmail.com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5131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010-2417-2630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465"/>
                  </a:ext>
                </a:extLst>
              </a:tr>
              <a:tr h="464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서울특별시 관악구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성현동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구암길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106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관악드림타운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148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동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1004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7031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게임개발자</a:t>
            </a:r>
            <a:r>
              <a:rPr lang="en-US" altLang="ko-KR" b="1" dirty="0"/>
              <a:t>_</a:t>
            </a:r>
            <a:r>
              <a:rPr lang="ko-KR" altLang="en-US" dirty="0"/>
              <a:t>유현서</a:t>
            </a:r>
            <a:r>
              <a:rPr lang="en-US" altLang="ko-KR" dirty="0"/>
              <a:t>_</a:t>
            </a:r>
            <a:r>
              <a:rPr lang="ko-KR" altLang="en-US" dirty="0"/>
              <a:t>포트폴리오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811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55471"/>
              </p:ext>
            </p:extLst>
          </p:nvPr>
        </p:nvGraphicFramePr>
        <p:xfrm>
          <a:off x="313427" y="1176040"/>
          <a:ext cx="5486498" cy="523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작업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2024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월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~ 2025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년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02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인력 구성</a:t>
                      </a:r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기여도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92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저출산 문제의 심각성을 알리고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사회적 인식을 높이기 위한 인터랙티브 게임 개발</a:t>
                      </a:r>
                    </a:p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게임을 통해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저출산의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원인과 결과를 교육하고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사회적 문제에 대한 토론을 촉진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83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스토리텔링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인터랙티브 형식의 간단한 게임 구현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.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캐릭터가 처해진 상황에서 사용자의 판단과 선택으로 스토리가 진행된다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.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8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주요 업무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상세 역할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게임 로직 및 시스템 설계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Unity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를 사용하여 게임 구현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NPC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행동 및 게임 내 이벤트 프로그래밍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게임 테스트 및 디버깅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647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사용언어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및 개발 환경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C#,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JavaScript,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Unity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Editor,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Visual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Studio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58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참고 자료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저출산의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원인과 해법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김민식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K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저출산의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불편한 진실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: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한국은 어떻게 국가적 자살을 도모하는가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/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최해범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저출산 문제와 사회문제 고발 게임 프로젝트</a:t>
            </a:r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0D968-8C86-EF2F-E679-0A709009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05" y="1250646"/>
            <a:ext cx="2171888" cy="294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F2968A-8C48-85A6-D212-4EC2DC52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77" y="3033966"/>
            <a:ext cx="2171888" cy="29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저출산 문제와 사회문제 고발 게임 프로젝트</a:t>
            </a:r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① 게임에 들어갈 핵심 내용</a:t>
            </a:r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411F2889-DEAA-003E-02F8-D35CEB5573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566" y="2064065"/>
            <a:ext cx="3209719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en-US" altLang="ko-KR" sz="1800" b="1" dirty="0"/>
              <a:t>1. </a:t>
            </a:r>
            <a:r>
              <a:rPr lang="ko-KR" altLang="en-US" sz="1800" b="1" dirty="0" err="1"/>
              <a:t>저출산의</a:t>
            </a:r>
            <a:r>
              <a:rPr lang="ko-KR" altLang="en-US" sz="1800" b="1" dirty="0"/>
              <a:t> 원인</a:t>
            </a:r>
            <a:endParaRPr lang="en-US" altLang="ko-KR" sz="1800" b="1" dirty="0"/>
          </a:p>
          <a:p>
            <a:pPr marL="400050" lvl="1" indent="-171450">
              <a:lnSpc>
                <a:spcPct val="150000"/>
              </a:lnSpc>
            </a:pPr>
            <a:r>
              <a:rPr lang="en-US" altLang="ko-KR" sz="1800" b="1" dirty="0"/>
              <a:t>- </a:t>
            </a:r>
            <a:r>
              <a:rPr lang="ko-KR" altLang="en-US" sz="1600" dirty="0" err="1"/>
              <a:t>저출산의</a:t>
            </a:r>
            <a:r>
              <a:rPr lang="ko-KR" altLang="en-US" sz="1600" dirty="0"/>
              <a:t> 풍경</a:t>
            </a:r>
            <a:endParaRPr lang="en-US" altLang="ko-KR" sz="1600" dirty="0"/>
          </a:p>
          <a:p>
            <a:pPr marL="228600" lvl="1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저출산 문제의 대한 정부의 인식</a:t>
            </a:r>
            <a:endParaRPr lang="en-US" altLang="ko-KR" sz="1600" dirty="0"/>
          </a:p>
          <a:p>
            <a:pPr marL="228600" lvl="1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사회문화적 배경과 그 본질</a:t>
            </a:r>
            <a:endParaRPr lang="en-US" altLang="ko-KR" sz="1600" dirty="0"/>
          </a:p>
          <a:p>
            <a:pPr marL="228600" lvl="1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저출산 현상의 진짜 이유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</a:pPr>
            <a:endParaRPr lang="en-US" altLang="ko-KR" sz="1800" b="1" dirty="0"/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1CCAC7FF-ED30-65C8-E90F-EE4F907C588E}"/>
              </a:ext>
            </a:extLst>
          </p:cNvPr>
          <p:cNvSpPr txBox="1">
            <a:spLocks/>
          </p:cNvSpPr>
          <p:nvPr/>
        </p:nvSpPr>
        <p:spPr>
          <a:xfrm>
            <a:off x="8232716" y="2025743"/>
            <a:ext cx="2861381" cy="3123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en-US" altLang="ko-KR" sz="1800" b="1" dirty="0"/>
              <a:t>3. </a:t>
            </a:r>
            <a:r>
              <a:rPr lang="ko-KR" altLang="en-US" sz="1800" b="1" dirty="0" err="1"/>
              <a:t>저출산의</a:t>
            </a:r>
            <a:r>
              <a:rPr lang="ko-KR" altLang="en-US" sz="1800" b="1" dirty="0"/>
              <a:t> 해법</a:t>
            </a:r>
            <a:endParaRPr lang="en-US" altLang="ko-KR" sz="1800" b="1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저출산 고령화 사회를 극복하기 위한 첫걸음</a:t>
            </a:r>
            <a:endParaRPr lang="en-US" altLang="ko-KR" sz="1600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수요와 공급</a:t>
            </a:r>
            <a:endParaRPr lang="en-US" altLang="ko-KR" sz="1600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소득세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독신세</a:t>
            </a:r>
            <a:endParaRPr lang="en-US" altLang="ko-KR" sz="1600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증여세</a:t>
            </a:r>
            <a:r>
              <a:rPr lang="en-US" altLang="ko-KR" sz="1600" dirty="0"/>
              <a:t>, </a:t>
            </a:r>
            <a:r>
              <a:rPr lang="ko-KR" altLang="en-US" sz="1600" dirty="0"/>
              <a:t>상속세</a:t>
            </a:r>
            <a:endParaRPr lang="en-US" altLang="ko-KR" sz="1600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사회 분위기 조성</a:t>
            </a:r>
            <a:endParaRPr lang="en-US" altLang="ko-KR" sz="1600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가족을 통한 복지</a:t>
            </a:r>
            <a:endParaRPr lang="en-US" altLang="ko-KR" sz="2800" dirty="0"/>
          </a:p>
          <a:p>
            <a:pPr marL="171450" indent="-171450">
              <a:lnSpc>
                <a:spcPct val="150000"/>
              </a:lnSpc>
            </a:pPr>
            <a:endParaRPr lang="en-US" altLang="ko-KR" sz="1800" b="1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04030CAA-83F7-5E45-0B8C-3F480A47CC7F}"/>
              </a:ext>
            </a:extLst>
          </p:cNvPr>
          <p:cNvSpPr txBox="1">
            <a:spLocks/>
          </p:cNvSpPr>
          <p:nvPr/>
        </p:nvSpPr>
        <p:spPr>
          <a:xfrm>
            <a:off x="4285867" y="2025743"/>
            <a:ext cx="3421219" cy="3123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인간의 이해</a:t>
            </a:r>
            <a:endParaRPr lang="en-US" altLang="ko-KR" sz="1800" b="1" dirty="0"/>
          </a:p>
          <a:p>
            <a:pPr marL="400050" lvl="1" indent="-171450">
              <a:lnSpc>
                <a:spcPct val="150000"/>
              </a:lnSpc>
            </a:pPr>
            <a:r>
              <a:rPr lang="en-US" altLang="ko-KR" sz="1800" b="1" dirty="0"/>
              <a:t>- </a:t>
            </a:r>
            <a:r>
              <a:rPr lang="ko-KR" altLang="en-US" sz="1600" dirty="0"/>
              <a:t>현상을 분석하기 위한 인식론적 태도</a:t>
            </a:r>
            <a:endParaRPr lang="en-US" altLang="ko-KR" sz="1600" dirty="0"/>
          </a:p>
          <a:p>
            <a:pPr marL="400050" lvl="1" indent="-171450">
              <a:lnSpc>
                <a:spcPct val="150000"/>
              </a:lnSpc>
            </a:pPr>
            <a:r>
              <a:rPr lang="en-US" altLang="ko-KR" sz="1600" dirty="0"/>
              <a:t>-	</a:t>
            </a:r>
            <a:r>
              <a:rPr lang="ko-KR" altLang="en-US" sz="1600" dirty="0" err="1"/>
              <a:t>저출산에</a:t>
            </a:r>
            <a:r>
              <a:rPr lang="ko-KR" altLang="en-US" sz="1600" dirty="0"/>
              <a:t> 대한 엉터리 처방들</a:t>
            </a:r>
            <a:endParaRPr lang="en-US" altLang="ko-KR" sz="1600" dirty="0"/>
          </a:p>
          <a:p>
            <a:pPr marL="228600" lvl="1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유명 인구학자의 허무한 진단</a:t>
            </a:r>
            <a:endParaRPr lang="en-US" altLang="ko-KR" sz="1600" dirty="0"/>
          </a:p>
          <a:p>
            <a:pPr marL="400050" lvl="1" indent="-171450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 err="1"/>
              <a:t>저출산의</a:t>
            </a:r>
            <a:r>
              <a:rPr lang="ko-KR" altLang="en-US" sz="1600" dirty="0"/>
              <a:t> 독극물 페미니즘</a:t>
            </a:r>
            <a:endParaRPr lang="en-US" altLang="ko-KR" sz="1600" dirty="0"/>
          </a:p>
          <a:p>
            <a:pPr marL="400050" lvl="1" indent="-171450"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남성성의 가치</a:t>
            </a:r>
            <a:endParaRPr lang="en-US" altLang="ko-KR" sz="1600" dirty="0"/>
          </a:p>
          <a:p>
            <a:pPr marL="514350" lvl="1" indent="-285750">
              <a:lnSpc>
                <a:spcPct val="150000"/>
              </a:lnSpc>
              <a:buFontTx/>
              <a:buChar char="-"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50048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171696" y="127889"/>
            <a:ext cx="522900" cy="3693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저출산 문제와 사회문제 고발 게임 프로젝트</a:t>
            </a:r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/>
              <a:t>② 전체 시나리오</a:t>
            </a:r>
            <a:r>
              <a:rPr lang="en-US" altLang="ko-KR" dirty="0"/>
              <a:t>(</a:t>
            </a:r>
            <a:r>
              <a:rPr lang="ko-KR" altLang="en-US" dirty="0"/>
              <a:t>미완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5653A5-5FDC-6D94-CEDA-0238897B86DF}"/>
              </a:ext>
            </a:extLst>
          </p:cNvPr>
          <p:cNvSpPr/>
          <p:nvPr/>
        </p:nvSpPr>
        <p:spPr>
          <a:xfrm>
            <a:off x="2618326" y="2108718"/>
            <a:ext cx="6488352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플로우 차트 들어갈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1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1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0C77A55D-74F3-458E-AE5C-BDE93A952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94795"/>
              </p:ext>
            </p:extLst>
          </p:nvPr>
        </p:nvGraphicFramePr>
        <p:xfrm>
          <a:off x="1742536" y="2286000"/>
          <a:ext cx="8991598" cy="3605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0200">
                  <a:extLst>
                    <a:ext uri="{9D8B030D-6E8A-4147-A177-3AD203B41FA5}">
                      <a16:colId xmlns:a16="http://schemas.microsoft.com/office/drawing/2014/main" val="3943245573"/>
                    </a:ext>
                  </a:extLst>
                </a:gridCol>
                <a:gridCol w="2518293">
                  <a:extLst>
                    <a:ext uri="{9D8B030D-6E8A-4147-A177-3AD203B41FA5}">
                      <a16:colId xmlns:a16="http://schemas.microsoft.com/office/drawing/2014/main" val="49119941"/>
                    </a:ext>
                  </a:extLst>
                </a:gridCol>
                <a:gridCol w="5383105">
                  <a:extLst>
                    <a:ext uri="{9D8B030D-6E8A-4147-A177-3AD203B41FA5}">
                      <a16:colId xmlns:a16="http://schemas.microsoft.com/office/drawing/2014/main" val="3024330923"/>
                    </a:ext>
                  </a:extLst>
                </a:gridCol>
              </a:tblGrid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 컴퓨터 견적 추천 시스템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 요구에 맞는 최적의 컴퓨터 부품 견적을 자동으로 추천해주는 인공지능 시스템 개발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7243436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02.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저출산 문제와 사회문제 고발 게임 프로젝트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저출산 문제의 심각성을 알리고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사회적 인식을 높이기 위한 인터랙티브 게임 개발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67190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03.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2912011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04.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08370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05.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8928643"/>
                  </a:ext>
                </a:extLst>
              </a:tr>
              <a:tr h="600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06.</a:t>
                      </a:r>
                      <a:endParaRPr lang="ko-KR" alt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74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스마트 컴퓨터 견적 추천 시스템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사용자 요구에 맞는 최적의 컴퓨터 부품 견적을 자동으로 추천해주는 인공지능 시스템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8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스마트 컴퓨터 견적 추천 시스템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4B8BBE9-AAA7-4C31-AA07-C7622097E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18360"/>
              </p:ext>
            </p:extLst>
          </p:nvPr>
        </p:nvGraphicFramePr>
        <p:xfrm>
          <a:off x="6173541" y="1256044"/>
          <a:ext cx="5486498" cy="488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056">
                  <a:extLst>
                    <a:ext uri="{9D8B030D-6E8A-4147-A177-3AD203B41FA5}">
                      <a16:colId xmlns:a16="http://schemas.microsoft.com/office/drawing/2014/main" val="2311907265"/>
                    </a:ext>
                  </a:extLst>
                </a:gridCol>
                <a:gridCol w="4215442">
                  <a:extLst>
                    <a:ext uri="{9D8B030D-6E8A-4147-A177-3AD203B41FA5}">
                      <a16:colId xmlns:a16="http://schemas.microsoft.com/office/drawing/2014/main" val="957812369"/>
                    </a:ext>
                  </a:extLst>
                </a:gridCol>
              </a:tblGrid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작업 기간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>
                          <a:solidFill>
                            <a:schemeClr val="accent5"/>
                          </a:solidFill>
                        </a:rPr>
                        <a:t>2024</a:t>
                      </a:r>
                      <a:r>
                        <a:rPr lang="ko-KR" altLang="en-US" sz="1050">
                          <a:solidFill>
                            <a:schemeClr val="accent5"/>
                          </a:solidFill>
                        </a:rPr>
                        <a:t>년 </a:t>
                      </a:r>
                      <a:r>
                        <a:rPr lang="en-US" altLang="ko-KR" sz="1050">
                          <a:solidFill>
                            <a:schemeClr val="accent5"/>
                          </a:solidFill>
                        </a:rPr>
                        <a:t>7</a:t>
                      </a:r>
                      <a:r>
                        <a:rPr lang="ko-KR" altLang="en-US" sz="1050">
                          <a:solidFill>
                            <a:schemeClr val="accent5"/>
                          </a:solidFill>
                        </a:rPr>
                        <a:t>월 </a:t>
                      </a:r>
                      <a:r>
                        <a:rPr lang="en-US" altLang="ko-KR" sz="1050">
                          <a:solidFill>
                            <a:schemeClr val="accent5"/>
                          </a:solidFill>
                        </a:rPr>
                        <a:t>~ 2024</a:t>
                      </a:r>
                      <a:r>
                        <a:rPr lang="ko-KR" altLang="en-US" sz="1050">
                          <a:solidFill>
                            <a:schemeClr val="accent5"/>
                          </a:solidFill>
                        </a:rPr>
                        <a:t>년 </a:t>
                      </a:r>
                      <a:r>
                        <a:rPr lang="en-US" altLang="ko-KR" sz="1050">
                          <a:solidFill>
                            <a:schemeClr val="accent5"/>
                          </a:solidFill>
                        </a:rPr>
                        <a:t>9</a:t>
                      </a:r>
                      <a:r>
                        <a:rPr lang="ko-KR" altLang="en-US" sz="1050">
                          <a:solidFill>
                            <a:schemeClr val="accent5"/>
                          </a:solidFill>
                        </a:rPr>
                        <a:t>월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39876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인력 구성</a:t>
                      </a:r>
                      <a:r>
                        <a:rPr lang="en-US" altLang="ko-KR" sz="1050" b="1"/>
                        <a:t>(</a:t>
                      </a:r>
                      <a:r>
                        <a:rPr lang="ko-KR" altLang="en-US" sz="1050" b="1"/>
                        <a:t>기여도</a:t>
                      </a:r>
                      <a:r>
                        <a:rPr lang="en-US" altLang="ko-KR" sz="1050" b="1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>
                          <a:solidFill>
                            <a:schemeClr val="accent5"/>
                          </a:solidFill>
                        </a:rPr>
                        <a:t>3</a:t>
                      </a:r>
                      <a:r>
                        <a:rPr lang="ko-KR" altLang="en-US" sz="1050">
                          <a:solidFill>
                            <a:schemeClr val="accent5"/>
                          </a:solidFill>
                        </a:rPr>
                        <a:t>명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13416"/>
                  </a:ext>
                </a:extLst>
              </a:tr>
              <a:tr h="860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목적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사용자 요구에 맞는 최적의 컴퓨터 부품 견적을 자동으로 추천해주는 인공지능 시스템 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427350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프로젝트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사용자에게 맞는 브랜드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용도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예산을 입력 받아 최적의 부품을 조합하여 추천해줌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30899"/>
                  </a:ext>
                </a:extLst>
              </a:tr>
              <a:tr h="1107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주요 업무</a:t>
                      </a:r>
                      <a:endParaRPr lang="en-US" altLang="ko-KR" sz="1050" b="1"/>
                    </a:p>
                    <a:p>
                      <a:pPr algn="ctr" latinLnBrk="1"/>
                      <a:r>
                        <a:rPr lang="ko-KR" altLang="en-US" sz="1050" b="1"/>
                        <a:t>및 상세 역할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프로젝트 관리 및 팀원간 업무 조율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머신러닝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모델 선택 및 데이터 수집과 </a:t>
                      </a:r>
                      <a:r>
                        <a:rPr lang="ko-KR" altLang="en-US" sz="1050" dirty="0" err="1">
                          <a:solidFill>
                            <a:schemeClr val="accent5"/>
                          </a:solidFill>
                        </a:rPr>
                        <a:t>전처리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알고리즘 설계 및 최적화</a:t>
                      </a:r>
                      <a:endParaRPr lang="en-US" altLang="ko-KR" sz="1050" dirty="0">
                        <a:solidFill>
                          <a:schemeClr val="accent5"/>
                        </a:solidFill>
                      </a:endParaRPr>
                    </a:p>
                    <a:p>
                      <a:pPr marL="228600" lvl="0" indent="-228600" latinLnBrk="1">
                        <a:buFontTx/>
                        <a:buAutoNum type="arabicParenR"/>
                      </a:pP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모델 성능 평가 및 개선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4092"/>
                  </a:ext>
                </a:extLst>
              </a:tr>
              <a:tr h="620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사용언어</a:t>
                      </a:r>
                      <a:endParaRPr lang="en-US" altLang="ko-KR" sz="1050" b="1"/>
                    </a:p>
                    <a:p>
                      <a:pPr algn="ctr" latinLnBrk="1"/>
                      <a:r>
                        <a:rPr lang="ko-KR" altLang="en-US" sz="1050" b="1"/>
                        <a:t>및 개발 환경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Python,</a:t>
                      </a:r>
                      <a:r>
                        <a:rPr lang="ko-KR" altLang="en-US" sz="1050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JavaScript, </a:t>
                      </a:r>
                      <a:r>
                        <a:rPr lang="en-US" altLang="ko-KR" sz="1050" dirty="0" err="1">
                          <a:solidFill>
                            <a:schemeClr val="accent5"/>
                          </a:solidFill>
                        </a:rPr>
                        <a:t>Jupyter</a:t>
                      </a:r>
                      <a:r>
                        <a:rPr lang="en-US" altLang="ko-KR" sz="1050" dirty="0">
                          <a:solidFill>
                            <a:schemeClr val="accent5"/>
                          </a:solidFill>
                        </a:rPr>
                        <a:t> Notebook</a:t>
                      </a:r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16170"/>
                  </a:ext>
                </a:extLst>
              </a:tr>
              <a:tr h="427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/>
                        <a:t>참고 자료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/>
                      <a:endParaRPr lang="ko-KR" altLang="en-US" sz="1050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03793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18007E41-580D-F2EA-5AE7-B204198B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1" y="1726011"/>
            <a:ext cx="5486499" cy="408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7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스마트 컴퓨터 견적 추천 시스템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수집과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320358" y="1867122"/>
            <a:ext cx="4004878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불러와 정제 작업을 실행</a:t>
            </a:r>
            <a:endParaRPr lang="en-US" altLang="ko-KR" sz="1600" dirty="0"/>
          </a:p>
          <a:p>
            <a:pPr marL="400050" lvl="1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정제 함수를 작성</a:t>
            </a:r>
            <a:endParaRPr lang="en-US" altLang="ko-KR" sz="1600" dirty="0"/>
          </a:p>
          <a:p>
            <a:pPr marL="400050" lvl="1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데이터의 각 열에 적용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 값 중에서 가격의 자료형을 문자열에서 실수로 바꿈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NaN</a:t>
            </a:r>
            <a:r>
              <a:rPr lang="ko-KR" altLang="en-US" sz="1600" dirty="0"/>
              <a:t>값 처리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42E223-A0EB-A121-3CE8-6660D3D9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018" y="1113572"/>
            <a:ext cx="6448999" cy="4380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634319-91F8-5180-F3AA-64BA53CD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825" y="5744427"/>
            <a:ext cx="7059420" cy="5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스마트 컴퓨터 견적 추천 시스템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컨텐츠 기반 필터링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(TF-IDF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코사인 유사도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039D97-702B-1A42-030E-830DA397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00" y="2112487"/>
            <a:ext cx="8464283" cy="3344199"/>
          </a:xfrm>
          <a:prstGeom prst="rect">
            <a:avLst/>
          </a:prstGeom>
        </p:spPr>
      </p:pic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77074D5-6207-0FC4-820B-4C32288E7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358" y="1867122"/>
            <a:ext cx="2861381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정제한 데이터를 </a:t>
            </a:r>
            <a:r>
              <a:rPr lang="en-US" altLang="ko-KR" sz="1600" dirty="0"/>
              <a:t>TF-IDF </a:t>
            </a:r>
            <a:r>
              <a:rPr lang="ko-KR" altLang="en-US" sz="1600" dirty="0"/>
              <a:t>벡터화</a:t>
            </a:r>
            <a:r>
              <a:rPr lang="en-US" altLang="ko-KR" sz="1600" dirty="0"/>
              <a:t>, </a:t>
            </a:r>
            <a:r>
              <a:rPr lang="ko-KR" altLang="en-US" sz="1600" dirty="0"/>
              <a:t>코사인 유사도 측정</a:t>
            </a:r>
            <a:endParaRPr lang="en-US" altLang="ko-KR" sz="16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예산 분배 비율 설정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294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스마트 컴퓨터 견적 추천 시스템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컨텐츠 기반 필터링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(TF-IDF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코사인 유사도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77074D5-6207-0FC4-820B-4C32288E7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358" y="1867122"/>
            <a:ext cx="2861381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사용자의 입력을 받으면 예산 분배 비율을 계산하여 추천 아이템을 반환해주는 함수 구현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E142B-054A-24D1-D8BD-146112DB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28" y="1468675"/>
            <a:ext cx="5803522" cy="3751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1D073B-4A3C-7DA2-496D-179DDB87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34" y="5219802"/>
            <a:ext cx="5185094" cy="133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스마트 컴퓨터 견적 추천 시스템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인터페이스 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미완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77074D5-6207-0FC4-820B-4C32288E75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358" y="1867122"/>
            <a:ext cx="2861381" cy="3123756"/>
          </a:xfrm>
        </p:spPr>
        <p:txBody>
          <a:bodyPr/>
          <a:lstStyle/>
          <a:p>
            <a:pPr marL="171450" indent="-171450">
              <a:lnSpc>
                <a:spcPct val="150000"/>
              </a:lnSpc>
            </a:pPr>
            <a:r>
              <a:rPr lang="ko-KR" altLang="en-US" sz="1600" b="1" dirty="0"/>
              <a:t>작업 내용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구현한 함수를 사용하여 사용자 인터페이스 구현</a:t>
            </a:r>
            <a:r>
              <a:rPr lang="en-US" altLang="ko-KR" sz="1600" dirty="0"/>
              <a:t>(</a:t>
            </a:r>
            <a:r>
              <a:rPr lang="ko-KR" altLang="en-US" sz="1600" dirty="0"/>
              <a:t>웹에 구현할 예정</a:t>
            </a:r>
            <a:r>
              <a:rPr lang="en-US" altLang="ko-KR" sz="16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CE22D-F316-CF02-1FF7-2ED98FAF4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41" y="2173839"/>
            <a:ext cx="8049401" cy="31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5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9587" y="1075205"/>
            <a:ext cx="476412" cy="313932"/>
          </a:xfrm>
        </p:spPr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712786" y="1531938"/>
            <a:ext cx="10661229" cy="662622"/>
          </a:xfrm>
        </p:spPr>
        <p:txBody>
          <a:bodyPr/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저출산 문제와 사회문제 고발 게임 프로젝트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미완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저출산 문제의 심각성을 알리고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사회적 인식을 높이기 위한 인터랙티브 게임 개발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64803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A7B6DC5B8FE3D4297D763A613BE604B" ma:contentTypeVersion="5" ma:contentTypeDescription="새 문서를 만듭니다." ma:contentTypeScope="" ma:versionID="568147c640c0ffc5e3cd52dd45602d98">
  <xsd:schema xmlns:xsd="http://www.w3.org/2001/XMLSchema" xmlns:xs="http://www.w3.org/2001/XMLSchema" xmlns:p="http://schemas.microsoft.com/office/2006/metadata/properties" xmlns:ns3="04893623-e608-433c-b5e2-133e92fd5c78" targetNamespace="http://schemas.microsoft.com/office/2006/metadata/properties" ma:root="true" ma:fieldsID="86c1561df7aae867c4f93064d9e1c199" ns3:_="">
    <xsd:import namespace="04893623-e608-433c-b5e2-133e92fd5c7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93623-e608-433c-b5e2-133e92fd5c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EEAF6-0723-4DE4-9A04-55DAA41003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93623-e608-433c-b5e2-133e92fd5c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82CDB4-5F55-40A9-832B-F901EB7A8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FDCAF8-FC19-4317-AB3E-75709B8D1E98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4893623-e608-433c-b5e2-133e92fd5c78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4124</TotalTime>
  <Words>567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점핏</dc:creator>
  <cp:lastModifiedBy>유현서</cp:lastModifiedBy>
  <cp:revision>91</cp:revision>
  <dcterms:created xsi:type="dcterms:W3CDTF">2021-12-16T06:55:27Z</dcterms:created>
  <dcterms:modified xsi:type="dcterms:W3CDTF">2024-07-13T23:43:23Z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0x0101007A7B6DC5B8FE3D4297D763A613BE604B</vt:lpwstr>
  </property>
</Properties>
</file>