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8"/>
  </p:notesMasterIdLst>
  <p:sldIdLst>
    <p:sldId id="256" r:id="rId2"/>
    <p:sldId id="257" r:id="rId3"/>
    <p:sldId id="259" r:id="rId4"/>
    <p:sldId id="260" r:id="rId5"/>
    <p:sldId id="269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366" r:id="rId17"/>
    <p:sldId id="367" r:id="rId18"/>
    <p:sldId id="268" r:id="rId19"/>
    <p:sldId id="273" r:id="rId20"/>
    <p:sldId id="285" r:id="rId21"/>
    <p:sldId id="286" r:id="rId22"/>
    <p:sldId id="288" r:id="rId23"/>
    <p:sldId id="289" r:id="rId24"/>
    <p:sldId id="293" r:id="rId25"/>
    <p:sldId id="298" r:id="rId26"/>
    <p:sldId id="305" r:id="rId27"/>
    <p:sldId id="287" r:id="rId28"/>
    <p:sldId id="290" r:id="rId29"/>
    <p:sldId id="291" r:id="rId30"/>
    <p:sldId id="294" r:id="rId31"/>
    <p:sldId id="304" r:id="rId32"/>
    <p:sldId id="299" r:id="rId33"/>
    <p:sldId id="300" r:id="rId34"/>
    <p:sldId id="301" r:id="rId35"/>
    <p:sldId id="302" r:id="rId36"/>
    <p:sldId id="303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6" r:id="rId47"/>
    <p:sldId id="315" r:id="rId48"/>
    <p:sldId id="292" r:id="rId49"/>
    <p:sldId id="317" r:id="rId50"/>
    <p:sldId id="319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0" r:id="rId59"/>
    <p:sldId id="321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1" r:id="rId71"/>
    <p:sldId id="342" r:id="rId72"/>
    <p:sldId id="340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63" r:id="rId82"/>
    <p:sldId id="362" r:id="rId83"/>
    <p:sldId id="365" r:id="rId84"/>
    <p:sldId id="364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8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C6BF-D6A4-174C-8FE4-A90C7CA1CC9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4B273-3084-E547-997B-C060E801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Introduce yourself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Mention</a:t>
            </a:r>
            <a:r>
              <a:rPr lang="en-US" baseline="0" dirty="0" smtClean="0"/>
              <a:t> CTFs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is Reverse Engineering all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15 min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Last-In-First-Out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Local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Arguments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 trace (keeps track of which functions were called before that)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now we only care about two: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Zero Flag - its set if the result of some instruction is zero, otherwise it’s cleared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Sign Flag - Set equal to the MSB of the result, which is the sign bit of a signed integer (0 indicates positive value, 1 indicates negative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about square brackets mean dereference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is main()’s current stack frame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the local variables will be placed between this virtual</a:t>
            </a:r>
            <a:r>
              <a:rPr lang="en-US" baseline="0" dirty="0" smtClean="0"/>
              <a:t> address space, between EBP and ESP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EBP is referred as THE BASE POINTER because all the local variables will be referenced by an offset from EBP.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Both are the</a:t>
            </a:r>
            <a:r>
              <a:rPr lang="en-US" baseline="0" dirty="0" smtClean="0"/>
              <a:t> same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Don’t memorize the FLAGS</a:t>
            </a:r>
            <a:r>
              <a:rPr lang="en-US" baseline="0" dirty="0" smtClean="0"/>
              <a:t>, memorize the meaning of the jump – meaning BELOW, LESS THAN, EQUAL, NOT EQUAL, GREATER THAN, BELOW and so on</a:t>
            </a:r>
            <a:r>
              <a:rPr lang="is-IS" baseline="0" dirty="0" smtClean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Jump Check condition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One’s compliment is simply flipping all the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r/m32</a:t>
            </a:r>
            <a:r>
              <a:rPr lang="en-US" baseline="0" dirty="0" smtClean="0"/>
              <a:t> meaning REGISTER or MEMORY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All REP instructions use ECX as a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Array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Array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Array access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Base+offset</a:t>
            </a:r>
            <a:r>
              <a:rPr lang="en-US" dirty="0" smtClean="0"/>
              <a:t>*scale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Caller is the outer function</a:t>
            </a:r>
            <a:r>
              <a:rPr lang="en-US" baseline="0" dirty="0" smtClean="0"/>
              <a:t> that calls the callee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Caller is the outer function</a:t>
            </a:r>
            <a:r>
              <a:rPr lang="en-US" baseline="0" dirty="0" smtClean="0"/>
              <a:t> that calls the callee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Opposite of assemblers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4B273-3084-E547-997B-C060E801F56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CE2176-E478-114C-973B-583610AD889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32EEF-985A-DE4D-8D2F-681D43B71D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retdec.com/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6627" y="5158832"/>
            <a:ext cx="7772400" cy="1320357"/>
          </a:xfrm>
          <a:solidFill>
            <a:schemeClr val="tx2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pple Chancery"/>
                <a:cs typeface="Apple Chancery"/>
              </a:rPr>
              <a:t>Intro to Reverse Engineering</a:t>
            </a:r>
            <a:endParaRPr lang="en-US" sz="4800" b="1" dirty="0">
              <a:solidFill>
                <a:schemeClr val="tx1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590" y="6169530"/>
            <a:ext cx="6400800" cy="444834"/>
          </a:xfrm>
          <a:solidFill>
            <a:schemeClr val="bg2">
              <a:lumMod val="40000"/>
              <a:lumOff val="60000"/>
              <a:alpha val="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 Tsvetelin (Vincent) Choranov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owasp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07" y="-163473"/>
            <a:ext cx="1986824" cy="1986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0210" y="847437"/>
            <a:ext cx="153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pple Chancery"/>
                <a:cs typeface="Apple Chancery"/>
              </a:rPr>
              <a:t>OWASP</a:t>
            </a:r>
            <a:endParaRPr lang="en-US" sz="28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34" y="1638685"/>
            <a:ext cx="3650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pple Chancery"/>
                <a:cs typeface="Apple Chancery"/>
              </a:rPr>
              <a:t>Open Web  Application</a:t>
            </a:r>
          </a:p>
          <a:p>
            <a:r>
              <a:rPr lang="en-US" sz="2800" b="1" dirty="0" smtClean="0">
                <a:latin typeface="Apple Chancery"/>
                <a:cs typeface="Apple Chancery"/>
              </a:rPr>
              <a:t>Security Project</a:t>
            </a:r>
          </a:p>
        </p:txBody>
      </p:sp>
    </p:spTree>
    <p:extLst>
      <p:ext uri="{BB962C8B-B14F-4D97-AF65-F5344CB8AC3E}">
        <p14:creationId xmlns:p14="http://schemas.microsoft.com/office/powerpoint/2010/main" val="400815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Variables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Local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Global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Initialized / Uninitialized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Signed / Unsigned Integer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Pointer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Data Types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 </a:t>
            </a:r>
          </a:p>
        </p:txBody>
      </p:sp>
      <p:pic>
        <p:nvPicPr>
          <p:cNvPr id="4" name="Picture 3" descr="Screen Shot 2016-06-27 at 11.28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304470"/>
            <a:ext cx="7670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Data Types 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 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half a word = 2 bytes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word = 2/4 bytes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dword = 4 bytes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qword/giant = 8 bytes</a:t>
            </a:r>
          </a:p>
        </p:txBody>
      </p:sp>
      <p:pic>
        <p:nvPicPr>
          <p:cNvPr id="4" name="Picture 3" descr="Screen Shot 2016-06-28 at 11.2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1" y="1332314"/>
            <a:ext cx="7632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Virtual Memory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 </a:t>
            </a:r>
          </a:p>
        </p:txBody>
      </p:sp>
      <p:pic>
        <p:nvPicPr>
          <p:cNvPr id="4" name="Picture 3" descr="memory-layout-regul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13" y="1131735"/>
            <a:ext cx="4117508" cy="55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x86 CPU Registers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</a:t>
            </a:r>
            <a:endParaRPr lang="en-US" sz="2400" dirty="0" smtClean="0"/>
          </a:p>
        </p:txBody>
      </p:sp>
      <p:pic>
        <p:nvPicPr>
          <p:cNvPr id="6" name="Picture 5" descr="Register38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9" y="1306348"/>
            <a:ext cx="6745748" cy="57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Stack and Heap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</a:t>
            </a:r>
            <a:endParaRPr lang="en-US" sz="2400" dirty="0" smtClean="0"/>
          </a:p>
        </p:txBody>
      </p:sp>
      <p:pic>
        <p:nvPicPr>
          <p:cNvPr id="4" name="Picture 3" descr="figure_7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19" y="1330621"/>
            <a:ext cx="5803216" cy="55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Endianness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u="sng" dirty="0"/>
              <a:t>Big-endian </a:t>
            </a:r>
            <a:r>
              <a:rPr lang="en-US" sz="2400" dirty="0"/>
              <a:t>and </a:t>
            </a:r>
            <a:r>
              <a:rPr lang="en-US" sz="2400" b="1" u="sng" dirty="0"/>
              <a:t>little-endian </a:t>
            </a:r>
            <a:r>
              <a:rPr lang="en-US" sz="2400" dirty="0"/>
              <a:t>are terms that describe the order in which a sequence of bytes are stored in computer memory. Big-endian is an order in which the "big end" (most significant value in the sequence) is stored first (at the lowest storage address).</a:t>
            </a:r>
          </a:p>
        </p:txBody>
      </p:sp>
    </p:spTree>
    <p:extLst>
      <p:ext uri="{BB962C8B-B14F-4D97-AF65-F5344CB8AC3E}">
        <p14:creationId xmlns:p14="http://schemas.microsoft.com/office/powerpoint/2010/main" val="41401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Endianness</a:t>
            </a:r>
          </a:p>
        </p:txBody>
      </p:sp>
      <p:pic>
        <p:nvPicPr>
          <p:cNvPr id="4" name="Picture 3" descr="endian_diagra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83" y="1774245"/>
            <a:ext cx="6393313" cy="48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EFLAGS Register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</a:t>
            </a:r>
          </a:p>
        </p:txBody>
      </p:sp>
      <p:pic>
        <p:nvPicPr>
          <p:cNvPr id="4" name="Picture 3" descr="Screen Shot 2016-06-28 at 2.0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4" y="1131735"/>
            <a:ext cx="7148310" cy="55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operation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0x90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Used for alignment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exploitation used for NOP-sleds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54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Schedule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9:00 – 10:30 am</a:t>
            </a:r>
            <a:endParaRPr lang="en-US" sz="2000" dirty="0"/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/>
              <a:t>C </a:t>
            </a:r>
            <a:r>
              <a:rPr lang="en-US" sz="2000" dirty="0" smtClean="0"/>
              <a:t>Refresher</a:t>
            </a:r>
            <a:endParaRPr lang="en-US" sz="2000" dirty="0"/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/>
              <a:t>Data Types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/>
              <a:t>Process Structure and Virtual </a:t>
            </a:r>
            <a:r>
              <a:rPr lang="en-US" sz="2000" dirty="0" smtClean="0"/>
              <a:t>Memory</a:t>
            </a:r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10:30 – 10:45 am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Break</a:t>
            </a:r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10:45 – Noon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X86 Registers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Stack</a:t>
            </a:r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Noon – 1:00 pm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Lunch</a:t>
            </a:r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1:00 – 2:30 pm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Assembly Instructions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Calling Conventions</a:t>
            </a:r>
            <a:endParaRPr lang="en-US" sz="2000" dirty="0"/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2:30 – 2:45 pm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Break</a:t>
            </a:r>
          </a:p>
          <a:p>
            <a:pPr marL="285750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2:45 – 4:30 pm</a:t>
            </a:r>
          </a:p>
          <a:p>
            <a:pPr marL="742950" lvl="1" indent="-285750" algn="l">
              <a:lnSpc>
                <a:spcPct val="50000"/>
              </a:lnSpc>
              <a:buFont typeface="Arial"/>
              <a:buChar char="•"/>
            </a:pPr>
            <a:r>
              <a:rPr lang="en-US" sz="2000" dirty="0" smtClean="0"/>
              <a:t>Debuggers Disassemblers and Decompilers</a:t>
            </a:r>
          </a:p>
          <a:p>
            <a:pPr marL="285750" indent="-28575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233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PUSH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Pushes data to the stack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Size of data is word, dword, qword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Data can be an immediate value or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Decrements ESP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39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Pops a value from the stack to a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Increments ESP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39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MOV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Move operation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Moves: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register to register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memory to register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register to memory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immediate to register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immediate to memory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strike="sngStrike" dirty="0" smtClean="0"/>
              <a:t>memory to memory</a:t>
            </a:r>
            <a:endParaRPr lang="en-US" sz="4000" strike="sngStrike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MOV EAX, [EBX]</a:t>
            </a:r>
            <a:endParaRPr lang="en-US" sz="2400" dirty="0"/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739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SUB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Subtract operation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Source can be memory, immediate or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Destination can be memory or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u="sng" dirty="0" smtClean="0"/>
              <a:t>Source and Destination can </a:t>
            </a:r>
            <a:r>
              <a:rPr lang="en-US" sz="2400" b="1" u="sng" dirty="0" smtClean="0"/>
              <a:t>NOT</a:t>
            </a:r>
            <a:r>
              <a:rPr lang="en-US" sz="2400" u="sng" dirty="0" smtClean="0"/>
              <a:t> be memory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It can be used to evaluate an expression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Influences the following EFLAGS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OF, SF, ZF, AF, PF and CF</a:t>
            </a:r>
          </a:p>
        </p:txBody>
      </p:sp>
    </p:spTree>
    <p:extLst>
      <p:ext uri="{BB962C8B-B14F-4D97-AF65-F5344CB8AC3E}">
        <p14:creationId xmlns:p14="http://schemas.microsoft.com/office/powerpoint/2010/main" val="19172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ADD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Addition operation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Source can be memory, immediate or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Destination can be memory or register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u="sng" dirty="0" smtClean="0"/>
              <a:t>Source and Destination can </a:t>
            </a:r>
            <a:r>
              <a:rPr lang="en-US" sz="2400" b="1" u="sng" dirty="0" smtClean="0"/>
              <a:t>NOT</a:t>
            </a:r>
            <a:r>
              <a:rPr lang="en-US" sz="2400" u="sng" dirty="0" smtClean="0"/>
              <a:t> be memory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It can be used to evaluate an expression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Influences the following EFLAGS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OF, SF, ZF, AF, PF and CF</a:t>
            </a:r>
          </a:p>
        </p:txBody>
      </p:sp>
    </p:spTree>
    <p:extLst>
      <p:ext uri="{BB962C8B-B14F-4D97-AF65-F5344CB8AC3E}">
        <p14:creationId xmlns:p14="http://schemas.microsoft.com/office/powerpoint/2010/main" val="99212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CALL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Execute a procedure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It pushes the address of the next instruction after the call to the stack, so execution can be restored once the called procedure returns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Changes EIP to the address of the called procedure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95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LEAVE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Restores the previous stack frame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Essentially does: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MOV ESP, EBP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POP EBP</a:t>
            </a:r>
          </a:p>
        </p:txBody>
      </p:sp>
    </p:spTree>
    <p:extLst>
      <p:ext uri="{BB962C8B-B14F-4D97-AF65-F5344CB8AC3E}">
        <p14:creationId xmlns:p14="http://schemas.microsoft.com/office/powerpoint/2010/main" val="96306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RET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Return from a procedure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RET == POP EIP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POP increments ESP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Also seen as </a:t>
            </a:r>
            <a:r>
              <a:rPr lang="en-US" sz="2400" b="1" dirty="0" smtClean="0"/>
              <a:t>RET 0x??</a:t>
            </a:r>
            <a:r>
              <a:rPr lang="en-US" sz="2400" dirty="0" smtClean="0"/>
              <a:t> which pops into EIP and increments ESP by </a:t>
            </a:r>
            <a:r>
              <a:rPr lang="en-US" sz="2400" b="1" dirty="0" smtClean="0"/>
              <a:t>0x??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739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NOP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PUSH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POP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MOV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SUB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ADD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LEAVE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CALL</a:t>
            </a:r>
            <a:endParaRPr lang="en-US" sz="2400" dirty="0"/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72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/>
              <a:t>Example</a:t>
            </a:r>
          </a:p>
          <a:p>
            <a:r>
              <a:rPr lang="en-US" sz="2400" dirty="0"/>
              <a:t>int func(int x</a:t>
            </a:r>
            <a:r>
              <a:rPr lang="en-US" sz="2400" dirty="0" smtClean="0"/>
              <a:t>){</a:t>
            </a:r>
            <a:endParaRPr lang="en-US" sz="2400" dirty="0"/>
          </a:p>
          <a:p>
            <a:r>
              <a:rPr lang="en-US" sz="2400" dirty="0"/>
              <a:t>	return x;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int main</a:t>
            </a:r>
            <a:r>
              <a:rPr lang="en-US" sz="2400" dirty="0" smtClean="0"/>
              <a:t>(void){</a:t>
            </a:r>
            <a:endParaRPr lang="en-US" sz="2400" dirty="0"/>
          </a:p>
          <a:p>
            <a:r>
              <a:rPr lang="en-US" sz="2400" dirty="0"/>
              <a:t>	int x = 0x1337;</a:t>
            </a:r>
          </a:p>
          <a:p>
            <a:r>
              <a:rPr lang="en-US" sz="2400" dirty="0"/>
              <a:t>	func(x)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	return 0xbeef;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09" y="1935214"/>
            <a:ext cx="3937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3200" dirty="0" smtClean="0"/>
              <a:t>If statement</a:t>
            </a: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3200" dirty="0" smtClean="0"/>
              <a:t>If-else</a:t>
            </a: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3200" dirty="0" smtClean="0"/>
              <a:t>While / </a:t>
            </a:r>
            <a:r>
              <a:rPr lang="en-US" sz="3200" strike="sngStrike" dirty="0" smtClean="0"/>
              <a:t>Until</a:t>
            </a: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3200" dirty="0" smtClean="0"/>
              <a:t>For loops</a:t>
            </a: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3200" dirty="0" smtClean="0"/>
              <a:t>Switch/Case statements ( Jump tables )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r>
              <a:rPr lang="en-US" sz="2400" dirty="0" smtClean="0"/>
              <a:t>   </a:t>
            </a:r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Function Prologue</a:t>
            </a:r>
            <a:r>
              <a:rPr lang="is-IS" sz="2400" dirty="0" smtClean="0"/>
              <a:t>…..............................</a:t>
            </a:r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1537" y="3583828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1537" y="4465569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1537" y="1773244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1537" y="2340421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4747" y="2203600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4747" y="1784316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54747" y="3583828"/>
            <a:ext cx="0" cy="870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54747" y="3839830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r>
              <a:rPr lang="en-US" sz="2400" dirty="0" smtClean="0"/>
              <a:t>   </a:t>
            </a:r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Function Epilogue</a:t>
            </a:r>
            <a:r>
              <a:rPr lang="is-IS" sz="2400" dirty="0" smtClean="0"/>
              <a:t>…..............................</a:t>
            </a:r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1537" y="6356191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1537" y="5798501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1537" y="3143901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1537" y="2617068"/>
            <a:ext cx="2263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4747" y="2844916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4747" y="2617068"/>
            <a:ext cx="0" cy="526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54747" y="5798501"/>
            <a:ext cx="0" cy="557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54747" y="6170681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1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EBP holds the base</a:t>
            </a:r>
          </a:p>
          <a:p>
            <a:pPr algn="r"/>
            <a:r>
              <a:rPr lang="en-US" sz="2400" dirty="0" smtClean="0"/>
              <a:t>address</a:t>
            </a:r>
          </a:p>
          <a:p>
            <a:pPr algn="r"/>
            <a:r>
              <a:rPr lang="en-US" sz="2400" dirty="0" smtClean="0"/>
              <a:t>of the previous</a:t>
            </a:r>
          </a:p>
          <a:p>
            <a:pPr algn="r"/>
            <a:r>
              <a:rPr lang="en-US" sz="2400" dirty="0" smtClean="0"/>
              <a:t>stack frame   </a:t>
            </a:r>
            <a:endParaRPr lang="is-IS" sz="2400" dirty="0" smtClean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3462" y="2580845"/>
            <a:ext cx="1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2288357" y="3600335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5004" y="2716008"/>
            <a:ext cx="12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saves EBP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83455" y="2684932"/>
            <a:ext cx="266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now points here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ESP is COPIED to EBP.</a:t>
            </a:r>
          </a:p>
          <a:p>
            <a:pPr algn="r"/>
            <a:r>
              <a:rPr lang="en-US" sz="2400" dirty="0" smtClean="0"/>
              <a:t>EBP is now the base of</a:t>
            </a:r>
          </a:p>
          <a:p>
            <a:pPr algn="r"/>
            <a:r>
              <a:rPr lang="en-US" sz="2400" dirty="0" smtClean="0"/>
              <a:t>our new stack frame.</a:t>
            </a:r>
          </a:p>
          <a:p>
            <a:pPr algn="r"/>
            <a:r>
              <a:rPr lang="en-US" sz="2400" dirty="0" smtClean="0"/>
              <a:t>Which is the stack frame for main()</a:t>
            </a:r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3462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2602692" y="3900998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83455" y="2684932"/>
            <a:ext cx="266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now points here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r>
              <a:rPr lang="en-US" sz="2400" dirty="0" smtClean="0"/>
              <a:t>   </a:t>
            </a:r>
            <a:endParaRPr lang="is-IS" sz="2400" dirty="0" smtClean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2703280" y="4188156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5132570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19159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r>
              <a:rPr lang="en-US" sz="2400" dirty="0" smtClean="0"/>
              <a:t>   </a:t>
            </a:r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5132570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Left Arrow 49"/>
          <p:cNvSpPr/>
          <p:nvPr/>
        </p:nvSpPr>
        <p:spPr>
          <a:xfrm>
            <a:off x="4742874" y="4463273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4428539" y="4693961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5132570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70360" y="3322962"/>
            <a:ext cx="280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EAX =    0x1337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774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3938177" y="4994624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5132570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70360" y="3322962"/>
            <a:ext cx="280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EAX =    0x1337</a:t>
            </a:r>
            <a:endParaRPr lang="en-US" sz="28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3397521" y="5250066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5564399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62255" y="559297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 of next 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4761" y="647263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51004" y="600586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32113" y="6005867"/>
            <a:ext cx="1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2265915" y="1784316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3180" y="6083003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25004" y="2716008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 EBP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4761" y="55929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 of mov eax, 0xbeef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93532" y="6073253"/>
            <a:ext cx="12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saves 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if statement</a:t>
            </a:r>
            <a:endParaRPr lang="en-US" sz="2400" dirty="0"/>
          </a:p>
          <a:p>
            <a:pPr algn="l"/>
            <a:r>
              <a:rPr lang="en-US" sz="2400" dirty="0" smtClean="0"/>
              <a:t>if </a:t>
            </a:r>
            <a:r>
              <a:rPr lang="en-US" sz="2400" b="1" i="1" u="sng" dirty="0" smtClean="0"/>
              <a:t>( You are hungry )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Find food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while ( Found food is not good ) 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	Find something else to eat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pPr algn="l"/>
            <a:r>
              <a:rPr lang="en-US" sz="2400" dirty="0"/>
              <a:t>	 </a:t>
            </a:r>
            <a:r>
              <a:rPr lang="en-US" sz="2400" dirty="0" smtClean="0"/>
              <a:t>Eat food	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 else 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Go play }</a:t>
            </a:r>
          </a:p>
        </p:txBody>
      </p:sp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4761" y="647263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51004" y="600586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32113" y="6005867"/>
            <a:ext cx="1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4311" y="6079786"/>
            <a:ext cx="181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and ESP -&gt;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>
            <a:off x="2580250" y="2084979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02049" y="2593264"/>
            <a:ext cx="210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 base ptr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06126" y="6073253"/>
            <a:ext cx="20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base ptr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24761" y="55929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 of mov eax, 0xbeef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4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4761" y="647263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51004" y="600586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32113" y="6005867"/>
            <a:ext cx="1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4403023" y="2280182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84311" y="6079786"/>
            <a:ext cx="181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and ESP -&gt;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02049" y="2593264"/>
            <a:ext cx="210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 base ptr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06126" y="6073253"/>
            <a:ext cx="20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base ptr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0360" y="3322962"/>
            <a:ext cx="280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EAX =    0x1337</a:t>
            </a:r>
            <a:endParaRPr lang="en-US" sz="2800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124761" y="55929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 of mov eax, 0xbeef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4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2089518" y="2580845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77404" y="2621418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ptr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93180" y="5633318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24761" y="55929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 of mov eax, 0xbeef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4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3410" y="5524637"/>
            <a:ext cx="7594" cy="48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32112" y="5550729"/>
            <a:ext cx="1" cy="4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3410" y="600586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1599156" y="2836287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93180" y="5633318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24761" y="55929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addr of mov eax, 0xbeef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0360" y="3322962"/>
            <a:ext cx="264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RET =   POP EIP</a:t>
            </a:r>
            <a:endParaRPr lang="en-US" sz="2800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6577404" y="2621418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2919362" y="5524637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93180" y="511062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7404" y="2621418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ptr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41104" y="2697604"/>
            <a:ext cx="280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trike="sngStrike" dirty="0" smtClean="0"/>
              <a:t>EAX =    0x1337</a:t>
            </a:r>
            <a:endParaRPr lang="en-US" sz="2800" b="1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2241104" y="3338725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EAX =    0xbeef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20163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4761" y="309791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4761" y="3583828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8853" y="2580845"/>
            <a:ext cx="0" cy="51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38853" y="3097915"/>
            <a:ext cx="4557" cy="48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36671" y="2580845"/>
            <a:ext cx="1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6671" y="3136950"/>
            <a:ext cx="0" cy="4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3410" y="3583828"/>
            <a:ext cx="0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38853" y="4064470"/>
            <a:ext cx="4557" cy="424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43410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1004" y="4994624"/>
            <a:ext cx="0" cy="53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2114" y="3600335"/>
            <a:ext cx="4557" cy="46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32112" y="4047963"/>
            <a:ext cx="2" cy="44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2112" y="4488819"/>
            <a:ext cx="0" cy="5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32112" y="4994624"/>
            <a:ext cx="0" cy="55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24761" y="4047963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38853" y="4488819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4761" y="4994624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4761" y="5524637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1599156" y="5725450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77404" y="313829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404" y="5110621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0x1337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93180" y="2681823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-&gt;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93180" y="511062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77404" y="2621418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ptr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35427" y="3051155"/>
            <a:ext cx="4098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LEAVE =  MOV ESP, EBP</a:t>
            </a:r>
          </a:p>
          <a:p>
            <a:pPr algn="r"/>
            <a:r>
              <a:rPr lang="en-US" sz="2800" b="1" u="sng" dirty="0"/>
              <a:t> </a:t>
            </a:r>
            <a:r>
              <a:rPr lang="en-US" sz="2800" b="1" u="sng" dirty="0" smtClean="0"/>
              <a:t>                        POP EBP</a:t>
            </a:r>
          </a:p>
        </p:txBody>
      </p:sp>
    </p:spTree>
    <p:extLst>
      <p:ext uri="{BB962C8B-B14F-4D97-AF65-F5344CB8AC3E}">
        <p14:creationId xmlns:p14="http://schemas.microsoft.com/office/powerpoint/2010/main" val="220163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1599156" y="5725450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93180" y="2073363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  <p:pic>
        <p:nvPicPr>
          <p:cNvPr id="4" name="Picture 3" descr="solved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" y="1784316"/>
            <a:ext cx="3937000" cy="4559300"/>
          </a:xfrm>
          <a:prstGeom prst="rect">
            <a:avLst/>
          </a:prstGeom>
        </p:spPr>
      </p:pic>
      <p:sp>
        <p:nvSpPr>
          <p:cNvPr id="30" name="Left Arrow 29"/>
          <p:cNvSpPr/>
          <p:nvPr/>
        </p:nvSpPr>
        <p:spPr>
          <a:xfrm>
            <a:off x="1410555" y="6026113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124761" y="2580845"/>
            <a:ext cx="2088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3180" y="2073363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LEA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Load Effective Address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Does not dereference square brackets – []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Often used with pointer arithmetic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Often used for loading the address of a local buffer into a register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LEA EAX, [EBP-0x64]</a:t>
            </a:r>
          </a:p>
        </p:txBody>
      </p:sp>
    </p:spTree>
    <p:extLst>
      <p:ext uri="{BB962C8B-B14F-4D97-AF65-F5344CB8AC3E}">
        <p14:creationId xmlns:p14="http://schemas.microsoft.com/office/powerpoint/2010/main" val="19172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JMP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Unconditional Jump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Changes EIP to the address of the jump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Does not push the return address to the stack like a CALL does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Relative and Absolute</a:t>
            </a:r>
          </a:p>
          <a:p>
            <a:endParaRPr lang="en-US" sz="2400" dirty="0"/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10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else statement</a:t>
            </a:r>
            <a:endParaRPr lang="en-US" sz="2400" dirty="0"/>
          </a:p>
          <a:p>
            <a:r>
              <a:rPr lang="en-US" sz="2400" dirty="0" smtClean="0"/>
              <a:t>if ( You are hungry ) </a:t>
            </a:r>
            <a:r>
              <a:rPr lang="en-US" sz="2400" dirty="0"/>
              <a:t>{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Find food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while ( Found food is not good ) 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	Find something else to eat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pPr algn="l"/>
            <a:r>
              <a:rPr lang="en-US" sz="2400" dirty="0"/>
              <a:t>	 </a:t>
            </a:r>
            <a:r>
              <a:rPr lang="en-US" sz="2400" dirty="0" smtClean="0"/>
              <a:t>Eat food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else {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Go play }</a:t>
            </a:r>
          </a:p>
        </p:txBody>
      </p:sp>
    </p:spTree>
    <p:extLst>
      <p:ext uri="{BB962C8B-B14F-4D97-AF65-F5344CB8AC3E}">
        <p14:creationId xmlns:p14="http://schemas.microsoft.com/office/powerpoint/2010/main" val="83377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Jcc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Conditional Jump – jump is taken only if the condition is met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10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JNE / JNZ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Not Equal / Jump if Not Zero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Both check if the ZF is 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is taken if the ZF is 1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2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JE / JZ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Equal / Jump if Zero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Both check if the ZF is 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is taken if ZF is 0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2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JLE / JNG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Less or Equal / Jump if Not Greater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ZF ==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SF != OF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2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JGE / JNL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Greater or Equal / Jump if Not Less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ZF ==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CF == 1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2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JBE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Below or Equal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ZF ==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CF == 1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62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JB / JL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Below / Jump if Less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Jump if CF == 1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62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What sets the EFLAGS 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What we care about: CMP and TEST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Any arithmetic can set a flag !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62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CMP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Compare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CMP does a SUB but discards the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Affects flags: CF, OF, SF, ZF, AF and PF</a:t>
            </a:r>
          </a:p>
        </p:txBody>
      </p:sp>
    </p:spTree>
    <p:extLst>
      <p:ext uri="{BB962C8B-B14F-4D97-AF65-F5344CB8AC3E}">
        <p14:creationId xmlns:p14="http://schemas.microsoft.com/office/powerpoint/2010/main" val="33810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Does bitwise logical AND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Sets the flags and discards the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Affected flags: SF, ZF and PF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Very frequently used for checking if value in question is 0 or anything else</a:t>
            </a:r>
          </a:p>
        </p:txBody>
      </p:sp>
    </p:spTree>
    <p:extLst>
      <p:ext uri="{BB962C8B-B14F-4D97-AF65-F5344CB8AC3E}">
        <p14:creationId xmlns:p14="http://schemas.microsoft.com/office/powerpoint/2010/main" val="33810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while statement</a:t>
            </a:r>
            <a:endParaRPr lang="en-US" sz="2400" dirty="0"/>
          </a:p>
          <a:p>
            <a:r>
              <a:rPr lang="en-US" sz="2400" dirty="0" smtClean="0"/>
              <a:t>if ( You are hungry ) </a:t>
            </a:r>
            <a:r>
              <a:rPr lang="en-US" sz="2400" dirty="0"/>
              <a:t>{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Find food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while </a:t>
            </a:r>
            <a:r>
              <a:rPr lang="en-US" sz="2400" b="1" i="1" u="sng" dirty="0" smtClean="0"/>
              <a:t>( Found food is not good )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	Find something else to eat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 </a:t>
            </a:r>
          </a:p>
          <a:p>
            <a:pPr algn="l"/>
            <a:r>
              <a:rPr lang="en-US" sz="2400" dirty="0"/>
              <a:t>	 </a:t>
            </a:r>
            <a:r>
              <a:rPr lang="en-US" sz="2400" dirty="0" smtClean="0"/>
              <a:t>Eat food	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else 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Go play }</a:t>
            </a:r>
          </a:p>
        </p:txBody>
      </p:sp>
    </p:spTree>
    <p:extLst>
      <p:ext uri="{BB962C8B-B14F-4D97-AF65-F5344CB8AC3E}">
        <p14:creationId xmlns:p14="http://schemas.microsoft.com/office/powerpoint/2010/main" val="221758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int main(int argc, char* argv[]){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if (argc != 2) {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	return 1;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else {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	return 0;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}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9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</a:p>
        </p:txBody>
      </p:sp>
      <p:pic>
        <p:nvPicPr>
          <p:cNvPr id="4" name="Picture 3" descr="Screen Shot 2016-07-08 at 5.0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369517"/>
            <a:ext cx="8013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Logical AND - ‘&amp;’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Source can be register, immediate or memory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Destination can be register or memory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&amp; 1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&amp; 0 = 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&amp; 1 = 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&amp; 0 = 0</a:t>
            </a:r>
          </a:p>
        </p:txBody>
      </p:sp>
    </p:spTree>
    <p:extLst>
      <p:ext uri="{BB962C8B-B14F-4D97-AF65-F5344CB8AC3E}">
        <p14:creationId xmlns:p14="http://schemas.microsoft.com/office/powerpoint/2010/main" val="39644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Logical OR – ‘|’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Source can be register, immediate or memory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Destination can be register or memory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| 1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| 0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| 1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| 0 = 0</a:t>
            </a:r>
          </a:p>
        </p:txBody>
      </p:sp>
    </p:spTree>
    <p:extLst>
      <p:ext uri="{BB962C8B-B14F-4D97-AF65-F5344CB8AC3E}">
        <p14:creationId xmlns:p14="http://schemas.microsoft.com/office/powerpoint/2010/main" val="39644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XOR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Logical Exclusive Or – ‘^’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Source can be register, immediate or memory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Destination can be register or immediate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^ 1 = 0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1 ^ 0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^ 1 = 1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0 ^ 0 = 0</a:t>
            </a:r>
          </a:p>
        </p:txBody>
      </p:sp>
    </p:spTree>
    <p:extLst>
      <p:ext uri="{BB962C8B-B14F-4D97-AF65-F5344CB8AC3E}">
        <p14:creationId xmlns:p14="http://schemas.microsoft.com/office/powerpoint/2010/main" val="39644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Flips the bits – One’s compliment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Single source/destination operand can be register, immediate or memory</a:t>
            </a:r>
          </a:p>
        </p:txBody>
      </p:sp>
    </p:spTree>
    <p:extLst>
      <p:ext uri="{BB962C8B-B14F-4D97-AF65-F5344CB8AC3E}">
        <p14:creationId xmlns:p14="http://schemas.microsoft.com/office/powerpoint/2010/main" val="192312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/>
              <a:t>What we know so far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PUSH/POP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CALL/RET/LEAVE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MOV/LEA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ADD/SUB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JMP/Jcc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CMP/TEST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AND/OR/XOR/NOT</a:t>
            </a:r>
          </a:p>
        </p:txBody>
      </p:sp>
    </p:spTree>
    <p:extLst>
      <p:ext uri="{BB962C8B-B14F-4D97-AF65-F5344CB8AC3E}">
        <p14:creationId xmlns:p14="http://schemas.microsoft.com/office/powerpoint/2010/main" val="192312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LOOPS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Identify the initialization of the loop counter variable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Identify the limit of the loop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Identify the 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192312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</a:p>
          <a:p>
            <a:r>
              <a:rPr lang="en-US" sz="2400" dirty="0"/>
              <a:t>#include &lt;stdio.h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int main(int argc, char* argv[]){</a:t>
            </a:r>
          </a:p>
          <a:p>
            <a:r>
              <a:rPr lang="en-US" sz="2400" dirty="0"/>
              <a:t>	int i;</a:t>
            </a:r>
          </a:p>
          <a:p>
            <a:r>
              <a:rPr lang="en-US" sz="2400" dirty="0"/>
              <a:t>	for (</a:t>
            </a:r>
            <a:r>
              <a:rPr lang="en-US" sz="2400" b="1" u="sng" dirty="0"/>
              <a:t>i = 0; i &lt; 10; i++</a:t>
            </a:r>
            <a:r>
              <a:rPr lang="en-US" sz="2400" dirty="0"/>
              <a:t>){</a:t>
            </a:r>
          </a:p>
          <a:p>
            <a:r>
              <a:rPr lang="en-US" sz="2400" dirty="0"/>
              <a:t>		printf("Looping %d\n", i);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010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Identify the initialization of the loop counter variable</a:t>
            </a:r>
          </a:p>
          <a:p>
            <a:endParaRPr lang="en-US" sz="2400" dirty="0" smtClean="0"/>
          </a:p>
        </p:txBody>
      </p:sp>
      <p:pic>
        <p:nvPicPr>
          <p:cNvPr id="4" name="Picture 3" descr="Screen Shot 2016-07-08 at 5.3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" y="1947164"/>
            <a:ext cx="8191500" cy="4686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8110323" y="3185570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for loop</a:t>
            </a:r>
          </a:p>
          <a:p>
            <a:pPr algn="l"/>
            <a:r>
              <a:rPr lang="en-US" sz="2400" dirty="0" smtClean="0"/>
              <a:t>for ( </a:t>
            </a:r>
            <a:r>
              <a:rPr lang="en-US" sz="2400" b="1" i="1" u="sng" dirty="0" smtClean="0"/>
              <a:t>int i = 0 ; i &lt; 10 ; i++</a:t>
            </a:r>
            <a:r>
              <a:rPr lang="en-US" sz="2400" b="1" i="1" dirty="0" smtClean="0"/>
              <a:t> </a:t>
            </a:r>
            <a:r>
              <a:rPr lang="en-US" sz="2400" dirty="0" smtClean="0"/>
              <a:t>) {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do something</a:t>
            </a:r>
          </a:p>
          <a:p>
            <a:pPr algn="l"/>
            <a:r>
              <a:rPr lang="en-US" sz="2400" dirty="0" smtClean="0"/>
              <a:t>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Key points: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Identify the initialization of the counter variable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Identify the limit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Identify the increment</a:t>
            </a:r>
          </a:p>
          <a:p>
            <a:pPr marL="800100" lvl="1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758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Identify the limit of the </a:t>
            </a:r>
            <a:r>
              <a:rPr lang="en-US" sz="2400" dirty="0" smtClean="0"/>
              <a:t>loop</a:t>
            </a:r>
            <a:endParaRPr lang="en-US" sz="2400" dirty="0"/>
          </a:p>
        </p:txBody>
      </p:sp>
      <p:pic>
        <p:nvPicPr>
          <p:cNvPr id="4" name="Picture 3" descr="Screen Shot 2016-07-08 at 5.3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" y="1947164"/>
            <a:ext cx="8191500" cy="4686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8248630" y="5335867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Identify the increment/decrement</a:t>
            </a:r>
          </a:p>
        </p:txBody>
      </p:sp>
      <p:pic>
        <p:nvPicPr>
          <p:cNvPr id="4" name="Picture 3" descr="Screen Shot 2016-07-08 at 5.3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" y="1947164"/>
            <a:ext cx="8191500" cy="4686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8248630" y="4858024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 dirty="0" smtClean="0"/>
              <a:t>SHL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Shift Logical Left – ‘&lt;&lt;‘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Destination operand can be register or memory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Source operand can be CL (lowest byte of ECX) or 1 byte immediate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 multiplies the destination operand by 2 for each bit shifted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Bits shifted off the left side of the operand set the carry flag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00110011 &lt;&lt; 2 = 11001100 with CF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01100110 &lt;&lt; 2 = 10011000 with CF = 1</a:t>
            </a:r>
          </a:p>
        </p:txBody>
      </p:sp>
    </p:spTree>
    <p:extLst>
      <p:ext uri="{BB962C8B-B14F-4D97-AF65-F5344CB8AC3E}">
        <p14:creationId xmlns:p14="http://schemas.microsoft.com/office/powerpoint/2010/main" val="279010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 dirty="0" smtClean="0"/>
              <a:t>SHR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Shift Logical Right – ‘&gt;&gt;’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operand can be register or memory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Source operand can be CL (lowest byte of ECX) or 1 byte immediate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It </a:t>
            </a:r>
            <a:r>
              <a:rPr lang="en-US" sz="2400" dirty="0" smtClean="0"/>
              <a:t>divides the </a:t>
            </a:r>
            <a:r>
              <a:rPr lang="en-US" sz="2400" dirty="0"/>
              <a:t>destination operand by 2 for each bit shifted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Bits shifted off the </a:t>
            </a:r>
            <a:r>
              <a:rPr lang="en-US" sz="2400" dirty="0" smtClean="0"/>
              <a:t>right side </a:t>
            </a:r>
            <a:r>
              <a:rPr lang="en-US" sz="2400" dirty="0"/>
              <a:t>of the operand set the carry flag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00110011 </a:t>
            </a:r>
            <a:r>
              <a:rPr lang="en-US" sz="2400" dirty="0" smtClean="0"/>
              <a:t>&gt;&gt; </a:t>
            </a:r>
            <a:r>
              <a:rPr lang="en-US" sz="2400" dirty="0"/>
              <a:t>2 = </a:t>
            </a:r>
            <a:r>
              <a:rPr lang="en-US" sz="2400" dirty="0" smtClean="0"/>
              <a:t>00001100 </a:t>
            </a:r>
            <a:r>
              <a:rPr lang="en-US" sz="2400" dirty="0"/>
              <a:t>with CF = </a:t>
            </a:r>
            <a:r>
              <a:rPr lang="en-US" sz="2400" dirty="0" smtClean="0"/>
              <a:t>1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01100100 &gt;&gt; </a:t>
            </a:r>
            <a:r>
              <a:rPr lang="en-US" sz="2400" dirty="0"/>
              <a:t>2 = </a:t>
            </a:r>
            <a:r>
              <a:rPr lang="en-US" sz="2400" dirty="0" smtClean="0"/>
              <a:t>00011001 </a:t>
            </a:r>
            <a:r>
              <a:rPr lang="en-US" sz="2400" dirty="0"/>
              <a:t>with CF = </a:t>
            </a:r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4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IMUL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Signed Multiply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Three forms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imul r/m32			edx:eax = eax * r/m32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imul reg, r/m32		reg = reg * r/m32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imul reg, r/m32, imm	reg = r/m32 * imm</a:t>
            </a:r>
          </a:p>
          <a:p>
            <a:pPr lvl="1" algn="l"/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64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MUL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Same as IMUL but unsigned</a:t>
            </a:r>
          </a:p>
        </p:txBody>
      </p:sp>
    </p:spTree>
    <p:extLst>
      <p:ext uri="{BB962C8B-B14F-4D97-AF65-F5344CB8AC3E}">
        <p14:creationId xmlns:p14="http://schemas.microsoft.com/office/powerpoint/2010/main" val="42764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DIV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Unsigned Division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Two forms: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div AX by r/m8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400" dirty="0" smtClean="0"/>
              <a:t>AL = quotient, AH = remainder</a:t>
            </a:r>
          </a:p>
          <a:p>
            <a:pPr lvl="1" algn="l"/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div EDX:EAX by r/m32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400" dirty="0" smtClean="0"/>
              <a:t>EAX = quotient, EDX = remainder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Division by 0 raises an exception</a:t>
            </a:r>
          </a:p>
        </p:txBody>
      </p:sp>
    </p:spTree>
    <p:extLst>
      <p:ext uri="{BB962C8B-B14F-4D97-AF65-F5344CB8AC3E}">
        <p14:creationId xmlns:p14="http://schemas.microsoft.com/office/powerpoint/2010/main" val="320714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IDIV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Same as DIV but signed</a:t>
            </a:r>
          </a:p>
        </p:txBody>
      </p:sp>
    </p:spTree>
    <p:extLst>
      <p:ext uri="{BB962C8B-B14F-4D97-AF65-F5344CB8AC3E}">
        <p14:creationId xmlns:p14="http://schemas.microsoft.com/office/powerpoint/2010/main" val="320714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b="1" dirty="0" smtClean="0"/>
              <a:t>REP STOS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Repeat Store String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REP is standalone repetition instruction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STOS is also standalone instruction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Uses ECX as a counter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Can move a byte or dword at at time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Moves byte AL into [EDI] or dword EAX into [EDI]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Increments EDI register by 1 or 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Pre-requisites: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Set EDI to the destination address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Initialize EAX with value to store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Initialize ECX as counter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14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 dirty="0" smtClean="0"/>
              <a:t>REP MOVS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Repeat Move Data String to String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Same as REP STOS but instead of storing a single byte/dword from EAX we can copy data from source to destination via ESI as source operand and EDI as destination operand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Each loop increments ESI, EDI and decrements ECX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 MOVS DWORD PTR [ESI], DWORD PTR [EDI]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Pre-requisites: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Initialize ESI with the address of the data source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Initialize EDI with the address of the data dest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Initialize ECX as the counter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8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switch/case statement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my_int =  2 ;				my_int =  2 ;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switch ( my_int ) {			</a:t>
            </a:r>
          </a:p>
          <a:p>
            <a:pPr algn="l">
              <a:lnSpc>
                <a:spcPct val="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case 1:				if ( my_int == 1 ) {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    do something			    do something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    break				}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case 2:				else if ( my_int == 2 ) {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    do something			    do something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    break				}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default:				else {</a:t>
            </a:r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        do something			    do something</a:t>
            </a:r>
            <a:endParaRPr lang="en-US" sz="2000" dirty="0"/>
          </a:p>
          <a:p>
            <a:pPr algn="l">
              <a:lnSpc>
                <a:spcPct val="50000"/>
              </a:lnSpc>
            </a:pPr>
            <a:r>
              <a:rPr lang="en-US" sz="2000" dirty="0" smtClean="0"/>
              <a:t>}					}</a:t>
            </a:r>
            <a:endParaRPr lang="en-US" sz="2000" dirty="0"/>
          </a:p>
        </p:txBody>
      </p:sp>
      <p:pic>
        <p:nvPicPr>
          <p:cNvPr id="4" name="Picture 3" descr="114542-magic-marker-icon-alphanumeric-equal-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47" y="2502392"/>
            <a:ext cx="2425191" cy="24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NEG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Negate – Performs two’s compliment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Single operand can be r/m32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Two’s Compliment = Flip the bits and add 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Turns positive to negative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2088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/>
              <a:t>What we know so far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PUSH/POP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CALL/RET/LEAVE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MOV/LEA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ADD/SUB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JMP/Jcc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CMP/TEST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AND/OR/XOR/NOT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5021" y="2011971"/>
            <a:ext cx="4048633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SHL/SHR</a:t>
            </a:r>
            <a:endParaRPr lang="en-US" sz="2400" dirty="0"/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MUL/IMUL</a:t>
            </a:r>
            <a:endParaRPr lang="en-US" sz="2400" dirty="0"/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DIV/IDIV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REP STOS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REP MOVS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NEG</a:t>
            </a:r>
            <a:endParaRPr lang="en-US" sz="2400" dirty="0"/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LOOPS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1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/>
              <a:t>Example</a:t>
            </a:r>
          </a:p>
          <a:p>
            <a:r>
              <a:rPr lang="en-US" sz="2400" dirty="0"/>
              <a:t>#include &lt;stdio.h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int main(int argc, char* argv[]){</a:t>
            </a:r>
          </a:p>
          <a:p>
            <a:r>
              <a:rPr lang="en-US" sz="2400" dirty="0" smtClean="0"/>
              <a:t>  int </a:t>
            </a:r>
            <a:r>
              <a:rPr lang="en-US" sz="2400" dirty="0"/>
              <a:t>int_array[5] = {0x5</a:t>
            </a:r>
            <a:r>
              <a:rPr lang="en-US" sz="2400" dirty="0" smtClean="0"/>
              <a:t>, 0x10, 0x15, 0x20, 0x25</a:t>
            </a:r>
            <a:r>
              <a:rPr lang="en-US" sz="2400" dirty="0"/>
              <a:t>};</a:t>
            </a:r>
          </a:p>
          <a:p>
            <a:r>
              <a:rPr lang="en-US" sz="2400" dirty="0" smtClean="0"/>
              <a:t>  int </a:t>
            </a:r>
            <a:r>
              <a:rPr lang="en-US" sz="2400" dirty="0"/>
              <a:t>i;</a:t>
            </a:r>
          </a:p>
          <a:p>
            <a:r>
              <a:rPr lang="en-US" sz="2400" dirty="0" smtClean="0"/>
              <a:t>  for </a:t>
            </a:r>
            <a:r>
              <a:rPr lang="en-US" sz="2400" dirty="0"/>
              <a:t>(i = 0; i &lt; 5; i++){</a:t>
            </a:r>
          </a:p>
          <a:p>
            <a:r>
              <a:rPr lang="en-US" sz="2400" dirty="0" smtClean="0"/>
              <a:t>    printf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FF0000"/>
                </a:solidFill>
              </a:rPr>
              <a:t>Int at index %d is %d\n</a:t>
            </a:r>
            <a:r>
              <a:rPr lang="en-US" sz="2400" dirty="0"/>
              <a:t>", i, int_array[i]);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54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</a:p>
          <a:p>
            <a:r>
              <a:rPr lang="en-US" sz="2400" dirty="0" smtClean="0"/>
              <a:t>Array access</a:t>
            </a:r>
            <a:r>
              <a:rPr lang="en-US" sz="2400" dirty="0"/>
              <a:t> </a:t>
            </a:r>
            <a:r>
              <a:rPr lang="en-US" sz="2400" dirty="0" smtClean="0"/>
              <a:t>is always</a:t>
            </a:r>
          </a:p>
          <a:p>
            <a:r>
              <a:rPr lang="en-US" sz="2400" b="1" u="sng" dirty="0" smtClean="0"/>
              <a:t>Base address + offset element (index element) * (times) scale (size of each element of the array)</a:t>
            </a:r>
          </a:p>
        </p:txBody>
      </p:sp>
    </p:spTree>
    <p:extLst>
      <p:ext uri="{BB962C8B-B14F-4D97-AF65-F5344CB8AC3E}">
        <p14:creationId xmlns:p14="http://schemas.microsoft.com/office/powerpoint/2010/main" val="143276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Assembly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endParaRPr lang="en-US" sz="4000" b="1" dirty="0" smtClean="0"/>
          </a:p>
          <a:p>
            <a:endParaRPr lang="en-US" sz="2400" dirty="0" smtClean="0"/>
          </a:p>
        </p:txBody>
      </p:sp>
      <p:pic>
        <p:nvPicPr>
          <p:cNvPr id="4" name="Picture 3" descr="Screen Shot 2016-07-11 at 12.0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" y="1270057"/>
            <a:ext cx="8158360" cy="5587941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8323586" y="3990359"/>
            <a:ext cx="628670" cy="3006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Calling Conventions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What are calling conventions 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How arguments are passed to functions</a:t>
            </a:r>
          </a:p>
        </p:txBody>
      </p:sp>
    </p:spTree>
    <p:extLst>
      <p:ext uri="{BB962C8B-B14F-4D97-AF65-F5344CB8AC3E}">
        <p14:creationId xmlns:p14="http://schemas.microsoft.com/office/powerpoint/2010/main" val="282088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Calling Conventions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What are calling conventions 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How arguments are passed to functions</a:t>
            </a:r>
          </a:p>
        </p:txBody>
      </p:sp>
    </p:spTree>
    <p:extLst>
      <p:ext uri="{BB962C8B-B14F-4D97-AF65-F5344CB8AC3E}">
        <p14:creationId xmlns:p14="http://schemas.microsoft.com/office/powerpoint/2010/main" val="303820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Calling Conventions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What are calling conventions 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How arguments are passed to functions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Who cleans the stack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Return values</a:t>
            </a:r>
          </a:p>
        </p:txBody>
      </p:sp>
    </p:spTree>
    <p:extLst>
      <p:ext uri="{BB962C8B-B14F-4D97-AF65-F5344CB8AC3E}">
        <p14:creationId xmlns:p14="http://schemas.microsoft.com/office/powerpoint/2010/main" val="303820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Calling Conventions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CDECL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 Declaration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Arguments are pushed to the stack right to left</a:t>
            </a:r>
            <a:r>
              <a:rPr lang="en-US" sz="2400" dirty="0"/>
              <a:t> </a:t>
            </a:r>
            <a:r>
              <a:rPr lang="en-US" sz="2400" dirty="0" smtClean="0"/>
              <a:t>– meaning the first argument will be on top of the stack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Return value is stored in EAX or EDX:EAX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Caller is responsible for cleaning the stack – meaning cleaning up the arguments pushed</a:t>
            </a:r>
          </a:p>
        </p:txBody>
      </p:sp>
    </p:spTree>
    <p:extLst>
      <p:ext uri="{BB962C8B-B14F-4D97-AF65-F5344CB8AC3E}">
        <p14:creationId xmlns:p14="http://schemas.microsoft.com/office/powerpoint/2010/main" val="303820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Calling Conventions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STDCALL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Standard Call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Arguments are pushed to the stack right to left – meaning the first argument will be on top of the stack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Return value is stored in </a:t>
            </a:r>
            <a:r>
              <a:rPr lang="en-US" sz="2400" dirty="0" smtClean="0"/>
              <a:t>EAX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Callee </a:t>
            </a:r>
            <a:r>
              <a:rPr lang="en-US" sz="2400" dirty="0"/>
              <a:t>is responsible for cleaning the </a:t>
            </a:r>
            <a:r>
              <a:rPr lang="en-US" sz="2400" dirty="0" smtClean="0"/>
              <a:t>stack – meaning callee function is responsible for cleaning up the arguments pushed by the Caller function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C refresher - Control Flow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Pseudo-code – switch/case statement sometimes produce jump tables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94816" y="2741314"/>
            <a:ext cx="1911156" cy="12238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creen Shot 2016-07-05 at 10.3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67886"/>
            <a:ext cx="5334000" cy="736600"/>
          </a:xfrm>
          <a:prstGeom prst="rect">
            <a:avLst/>
          </a:prstGeom>
        </p:spPr>
      </p:pic>
      <p:pic>
        <p:nvPicPr>
          <p:cNvPr id="5" name="Picture 4" descr="Screen Shot 2016-07-05 at 10.34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965154"/>
            <a:ext cx="4991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Decompilers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Opposite to compiler, takes compiled binary as input and produces high level source code.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Hex-Rays Decompiler ~$3,000 per architecture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Hopper ~$80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Free - </a:t>
            </a:r>
            <a:r>
              <a:rPr lang="en-US" sz="2400" dirty="0">
                <a:hlinkClick r:id="rId3"/>
              </a:rPr>
              <a:t>https://retdec.com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9198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Disassemblers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Translates machine language into assembly language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Static Analysis – The binary application is not executed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IDA Pro – The Interactive Disassembler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Hopper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Objdump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67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b="1" dirty="0" smtClean="0"/>
              <a:t>Disassemblers Hotkeys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space – Switch between linear view / graph view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 – name a variable/function/argument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 – Go to address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x – Cross reference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esc – Go back to the previous location / Move out of a function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 – Convert code to data or change the data type from byte/word/dword/qword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 – Convert data to code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 – Define a procedure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 – Undefine a procedure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; </a:t>
            </a:r>
            <a:r>
              <a:rPr lang="en-US" sz="2400" dirty="0"/>
              <a:t>–</a:t>
            </a:r>
            <a:r>
              <a:rPr lang="en-US" sz="2400" dirty="0" smtClean="0"/>
              <a:t> Set a comment</a:t>
            </a:r>
          </a:p>
        </p:txBody>
      </p:sp>
    </p:spTree>
    <p:extLst>
      <p:ext uri="{BB962C8B-B14F-4D97-AF65-F5344CB8AC3E}">
        <p14:creationId xmlns:p14="http://schemas.microsoft.com/office/powerpoint/2010/main" val="8767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smtClean="0"/>
              <a:t>Debuggers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Can disassemble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Dynamic Analysis – Executes the binary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GDB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OllyDbg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WinDbg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Radare2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IDA Pro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Edb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67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GDB Commands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break &lt;func&gt;/*&lt;addr&gt; – sets a breakpoint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disassemble &lt;func&gt; – disassemblers a routine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x – Examine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x/2wx $esp – examine 2 words (4 bytes) in hex from ESP (top of the stack) towards EBP, UP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x/10i $eip – examine 10 instructions from EIP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x/2bx $eax – examine 2 bytes in hex from EAX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x/s $esp – examine as ASCII string</a:t>
            </a:r>
          </a:p>
        </p:txBody>
      </p:sp>
    </p:spTree>
    <p:extLst>
      <p:ext uri="{BB962C8B-B14F-4D97-AF65-F5344CB8AC3E}">
        <p14:creationId xmlns:p14="http://schemas.microsoft.com/office/powerpoint/2010/main" val="8767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Debuggers and Disassemblers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GDB Commands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set $eax = 1 – set EAX to 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set *$eax = 1 – write 1 to the address where EAX points to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info registers – display content of the registers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si/stepi – single step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ni/nexti – step over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finish – step out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56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58" y="181326"/>
            <a:ext cx="7772400" cy="9504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Where to Now ?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42" y="1131734"/>
            <a:ext cx="8499614" cy="57262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CTFs !!!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Lena’s tutorials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Practical Malware Analysis book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CrackMe !!!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Malware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Practice Practice Practice</a:t>
            </a:r>
            <a:r>
              <a:rPr lang="is-IS" sz="2400" dirty="0" smtClean="0"/>
              <a:t>… and more practice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996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7355</TotalTime>
  <Words>2987</Words>
  <Application>Microsoft Macintosh PowerPoint</Application>
  <PresentationFormat>On-screen Show (4:3)</PresentationFormat>
  <Paragraphs>786</Paragraphs>
  <Slides>96</Slides>
  <Notes>96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Perception</vt:lpstr>
      <vt:lpstr>Intro to Reverse Engineering</vt:lpstr>
      <vt:lpstr>Schedule</vt:lpstr>
      <vt:lpstr>C refresher - Control Flow</vt:lpstr>
      <vt:lpstr>C refresher - Control Flow</vt:lpstr>
      <vt:lpstr>C refresher - Control Flow</vt:lpstr>
      <vt:lpstr>C refresher - Control Flow</vt:lpstr>
      <vt:lpstr>C refresher - Control Flow</vt:lpstr>
      <vt:lpstr>C refresher - Control Flow</vt:lpstr>
      <vt:lpstr>C refresher - Control Flow</vt:lpstr>
      <vt:lpstr>C refresher - Variables</vt:lpstr>
      <vt:lpstr>C refresher - Data Types</vt:lpstr>
      <vt:lpstr>C refresher - Data Types </vt:lpstr>
      <vt:lpstr>Virtual Memory</vt:lpstr>
      <vt:lpstr>x86 CPU Registers</vt:lpstr>
      <vt:lpstr>Stack and Heap</vt:lpstr>
      <vt:lpstr>Assembly</vt:lpstr>
      <vt:lpstr>Assembly</vt:lpstr>
      <vt:lpstr>EFLAGS Register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Calling Conventions</vt:lpstr>
      <vt:lpstr>Calling Conventions</vt:lpstr>
      <vt:lpstr>Calling Conventions</vt:lpstr>
      <vt:lpstr>Calling Conventions</vt:lpstr>
      <vt:lpstr>Calling Conventions</vt:lpstr>
      <vt:lpstr>Debuggers and Disassemblers</vt:lpstr>
      <vt:lpstr>Debuggers and Disassemblers</vt:lpstr>
      <vt:lpstr>Debuggers and Disassemblers</vt:lpstr>
      <vt:lpstr>Debuggers and Disassemblers</vt:lpstr>
      <vt:lpstr>Debuggers and Disassemblers</vt:lpstr>
      <vt:lpstr>Debuggers and Disassemblers</vt:lpstr>
      <vt:lpstr>Where to Now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Tsvetelin Choranov</dc:creator>
  <cp:lastModifiedBy>Tsvetelin Choranov</cp:lastModifiedBy>
  <cp:revision>243</cp:revision>
  <dcterms:created xsi:type="dcterms:W3CDTF">2016-06-27T15:38:55Z</dcterms:created>
  <dcterms:modified xsi:type="dcterms:W3CDTF">2016-07-21T13:47:37Z</dcterms:modified>
</cp:coreProperties>
</file>