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8" r:id="rId4"/>
    <p:sldId id="259" r:id="rId5"/>
    <p:sldId id="261" r:id="rId6"/>
    <p:sldId id="262" r:id="rId7"/>
    <p:sldId id="263" r:id="rId8"/>
    <p:sldId id="264" r:id="rId10"/>
    <p:sldId id="265" r:id="rId11"/>
    <p:sldId id="266" r:id="rId12"/>
    <p:sldId id="267" r:id="rId13"/>
    <p:sldId id="268" r:id="rId14"/>
    <p:sldId id="269" r:id="rId15"/>
    <p:sldId id="270" r:id="rId16"/>
    <p:sldId id="271" r:id="rId17"/>
    <p:sldId id="272" r:id="rId18"/>
    <p:sldId id="273" r:id="rId19"/>
    <p:sldId id="260" r:id="rId20"/>
    <p:sldId id="275"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此处，机器学习的候选模型可包括逻辑回归、岭回归、支持向量机、随机森林、全连接神经网络（FNN）以及卷积神经网络（CNN）。</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对比方法也是差得</a:t>
            </a:r>
            <a:r>
              <a:rPr lang="zh-CN" altLang="en-US"/>
              <a:t>离谱</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(A) 在一次测试中，使用 4 种方法（包括 RC-TPD、DATA、KER 和 DRE）的检测指标变化。RC-TPD 指数能较好地基于峰值的横坐标和纵坐标估计临界点的位置及其变化强度。尽管 DATA 指标在滑动窗口经过临界点时出现波动，但它并未学习强度信息。此外，其他两种无监督指标无法根据统计特征做出适当判断。</a:t>
            </a:r>
            <a:endParaRPr lang="zh-CN" altLang="en-US"/>
          </a:p>
          <a:p>
            <a:r>
              <a:rPr lang="zh-CN" altLang="en-US"/>
              <a:t>(B) 5 名患者数据中不同方法检测准确率的比较。</a:t>
            </a:r>
            <a:endParaRPr lang="zh-CN" altLang="en-US"/>
          </a:p>
          <a:p>
            <a:r>
              <a:rPr lang="zh-CN" altLang="en-US"/>
              <a:t>(C) 5 名患者数据中不同方法响应时间延迟的比较。</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(A 和 B) 四种方法检测磨损强度突变点的性能图。</a:t>
            </a:r>
            <a:endParaRPr lang="zh-CN" altLang="en-US"/>
          </a:p>
          <a:p>
            <a:r>
              <a:rPr lang="zh-CN" altLang="en-US"/>
              <a:t>(C) 刀具磨损示意图。工具磨损可分为三种类型：前刀面磨损、后刀面磨损和边界磨损。根据</a:t>
            </a:r>
            <a:r>
              <a:rPr lang="zh-CN" altLang="en-US"/>
              <a:t>先验知识，磨损周期可分为三个阶段：初期磨损、正常磨损和剧烈磨损。当工具磨损进入剧烈磨损阶段时，磨损速度加快，加工精度大幅下降，需更换工具。</a:t>
            </a:r>
            <a:endParaRPr lang="zh-CN" altLang="en-US"/>
          </a:p>
          <a:p>
            <a:r>
              <a:rPr lang="zh-CN" altLang="en-US"/>
              <a:t>(D) RC-TPD 框架在连续工作条件下检测刀具磨损的应用。框架能非常敏感且清晰地预测磨损强度，并明确区分磨损的三个阶段，从而使 RC-TPD 框架仅通过传感器数据即可检测到工具即将报废的临界点。</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a:t>
            </a:r>
            <a:r>
              <a:rPr lang="zh-CN" altLang="en-US"/>
              <a:t>、但这个早期预警其实应该稍微拓展一下就可以，设置一个阈值，当指标的斜率或者说变换程度超过阈值就预警。</a:t>
            </a:r>
            <a:r>
              <a:rPr lang="en-US" altLang="zh-CN"/>
              <a:t>  </a:t>
            </a:r>
            <a:endParaRPr lang="en-US" altLang="zh-CN"/>
          </a:p>
          <a:p>
            <a:r>
              <a:rPr lang="en-US" altLang="zh-CN"/>
              <a:t>2</a:t>
            </a:r>
            <a:r>
              <a:rPr lang="zh-CN" altLang="en-US"/>
              <a:t>、文章的方法比对比方法效果好非常多，但作者再正文里没有以表格的形式展示，而是以绘图形式展现，就让感觉没有那么</a:t>
            </a:r>
            <a:r>
              <a:rPr lang="zh-CN" altLang="en-US"/>
              <a:t>夸张。</a:t>
            </a:r>
            <a:endParaRPr lang="zh-CN" altLang="en-US"/>
          </a:p>
          <a:p>
            <a:r>
              <a:rPr lang="en-US" altLang="zh-CN"/>
              <a:t>3</a:t>
            </a:r>
            <a:r>
              <a:rPr lang="zh-CN" altLang="en-US"/>
              <a:t>、每次跑出来的结果也可能非常不一样，但作者用柱状图表示</a:t>
            </a:r>
            <a:r>
              <a:rPr lang="zh-CN" altLang="en-US"/>
              <a:t>概率分布</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"向量场"（vector field）是指在每个点都定义了一个向量的空间，用于描述系统在不同点的行为或变化趋势。</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(A) 测试数据中 RC-TPD 指数随时间的变化，其中Δσ为−3.16。</a:t>
            </a:r>
            <a:r>
              <a:rPr lang="en-US" altLang="zh-CN"/>
              <a:t>  </a:t>
            </a:r>
            <a:endParaRPr lang="en-US" altLang="zh-CN"/>
          </a:p>
          <a:p>
            <a:r>
              <a:rPr lang="en-US" altLang="zh-CN"/>
              <a:t>(B 和 C) 在不同数据条件下</a:t>
            </a:r>
            <a:r>
              <a:rPr lang="zh-CN" altLang="en-US"/>
              <a:t>（系统参数</a:t>
            </a:r>
            <a:r>
              <a:rPr lang="en-US" altLang="zh-CN"/>
              <a:t>/</a:t>
            </a:r>
            <a:r>
              <a:rPr lang="zh-CN" altLang="en-US"/>
              <a:t>噪音）</a:t>
            </a:r>
            <a:r>
              <a:rPr lang="en-US" altLang="zh-CN"/>
              <a:t>使用 10 种不同方法获得的平均检测误差。  </a:t>
            </a:r>
            <a:r>
              <a:rPr lang="zh-CN" altLang="en-US"/>
              <a:t>他这里</a:t>
            </a:r>
            <a:r>
              <a:rPr lang="en-US" altLang="zh-CN"/>
              <a:t>RC</a:t>
            </a:r>
            <a:r>
              <a:rPr lang="zh-CN" altLang="en-US"/>
              <a:t>也是比别的方法好非常多，是不是因为好太多了所以没有列表格，而是以折线图的方式展现？</a:t>
            </a:r>
            <a:endParaRPr lang="en-US" altLang="zh-CN"/>
          </a:p>
          <a:p>
            <a:r>
              <a:rPr lang="en-US" altLang="zh-CN"/>
              <a:t>(D) 不同储层设置下预测效果与检测效果之间的关系</a:t>
            </a:r>
            <a:r>
              <a:rPr lang="zh-CN" altLang="en-US"/>
              <a:t>，RC 方法的检测效果与其强大的预测能力密切相关，更好的预测对应更好的检测，结果也是呈</a:t>
            </a:r>
            <a:r>
              <a:rPr lang="zh-CN" altLang="en-US"/>
              <a:t>正相关</a:t>
            </a:r>
            <a:endParaRPr lang="zh-CN" altLang="en-US"/>
          </a:p>
          <a:p>
            <a:r>
              <a:rPr lang="en-US" altLang="zh-CN"/>
              <a:t>(E) 利用检测到的临界点辅助 RC 对接下来 300 步的预测，其中系统参数σ在 tp = 2,000 时变为 4。此处，“Raw”对应原始数据，“True”表示接下来 300 步的真实数据，“Pred1”表示使用</a:t>
            </a:r>
            <a:r>
              <a:rPr lang="zh-CN" altLang="en-US"/>
              <a:t>全部数据</a:t>
            </a:r>
            <a:r>
              <a:rPr lang="en-US" altLang="zh-CN"/>
              <a:t>进行预测的结果，“Pred2”表示仅使用</a:t>
            </a:r>
            <a:r>
              <a:rPr lang="zh-CN" altLang="en-US"/>
              <a:t>临界点后的数据</a:t>
            </a:r>
            <a:r>
              <a:rPr lang="en-US" altLang="zh-CN"/>
              <a:t>进行预测的结果</a:t>
            </a:r>
            <a:r>
              <a:rPr lang="zh-CN" altLang="en-US"/>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(A) 测试数据中 RC-TPD 指数随时间的变化，其中Δσ为−3.16。</a:t>
            </a:r>
            <a:r>
              <a:rPr lang="en-US" altLang="zh-CN"/>
              <a:t>  </a:t>
            </a:r>
            <a:endParaRPr lang="en-US" altLang="zh-CN"/>
          </a:p>
          <a:p>
            <a:r>
              <a:rPr lang="en-US" altLang="zh-CN"/>
              <a:t>(B 和 C) 在不同数据条件下</a:t>
            </a:r>
            <a:r>
              <a:rPr lang="zh-CN" altLang="en-US"/>
              <a:t>（系统参数</a:t>
            </a:r>
            <a:r>
              <a:rPr lang="en-US" altLang="zh-CN"/>
              <a:t>/</a:t>
            </a:r>
            <a:r>
              <a:rPr lang="zh-CN" altLang="en-US"/>
              <a:t>噪音）</a:t>
            </a:r>
            <a:r>
              <a:rPr lang="en-US" altLang="zh-CN"/>
              <a:t>使用 10 种不同方法获得的平均检测误差。  </a:t>
            </a:r>
            <a:r>
              <a:rPr lang="zh-CN" altLang="en-US"/>
              <a:t>他这里</a:t>
            </a:r>
            <a:r>
              <a:rPr lang="en-US" altLang="zh-CN"/>
              <a:t>RC</a:t>
            </a:r>
            <a:r>
              <a:rPr lang="zh-CN" altLang="en-US"/>
              <a:t>也是比别的方法好非常多，是不是因为好太多了所以没有列表格，而是以折线图的方式展现？</a:t>
            </a:r>
            <a:endParaRPr lang="en-US" altLang="zh-CN"/>
          </a:p>
          <a:p>
            <a:r>
              <a:rPr lang="en-US" altLang="zh-CN"/>
              <a:t>(D) 不同储层设置下预测效果与检测效果之间的关系</a:t>
            </a:r>
            <a:r>
              <a:rPr lang="zh-CN" altLang="en-US"/>
              <a:t>，RC 方法的检测效果与其强大的预测能力密切相关，更好的预测对应更好的检测，结果也是呈</a:t>
            </a:r>
            <a:r>
              <a:rPr lang="zh-CN" altLang="en-US"/>
              <a:t>正相关</a:t>
            </a:r>
            <a:endParaRPr lang="zh-CN" altLang="en-US"/>
          </a:p>
          <a:p>
            <a:r>
              <a:rPr lang="en-US" altLang="zh-CN"/>
              <a:t>(E) 利用检测到的临界点辅助 RC 对接下来 300 步的预测，其中系统参数σ在 tp = 2,000 时变为 4。此处，“Raw”对应原始数据，“True”表示接下来 300 步的真实数据，“Pred1”表示使用</a:t>
            </a:r>
            <a:r>
              <a:rPr lang="zh-CN" altLang="en-US"/>
              <a:t>全部数据</a:t>
            </a:r>
            <a:r>
              <a:rPr lang="en-US" altLang="zh-CN"/>
              <a:t>进行预测的结果，“Pred2”表示仅使用</a:t>
            </a:r>
            <a:r>
              <a:rPr lang="zh-CN" altLang="en-US"/>
              <a:t>临界点后的数据</a:t>
            </a:r>
            <a:r>
              <a:rPr lang="en-US" altLang="zh-CN"/>
              <a:t>进行预测的结果</a:t>
            </a:r>
            <a:r>
              <a:rPr lang="zh-CN" altLang="en-US"/>
              <a:t>。</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(A) 研究了改变系统结构的两种情况：子系统的边缘被随机重新连接，并从稀疏结构变为密集结构。</a:t>
            </a:r>
            <a:endParaRPr lang="zh-CN" altLang="en-US"/>
          </a:p>
          <a:p>
            <a:r>
              <a:rPr lang="zh-CN" altLang="en-US"/>
              <a:t>(B) 系统（方程 9）中针对(A)中情况的位置检测误差分布。</a:t>
            </a:r>
            <a:endParaRPr lang="zh-CN" altLang="en-US"/>
          </a:p>
          <a:p>
            <a:r>
              <a:rPr lang="zh-CN" altLang="en-US"/>
              <a:t>(C) 在系统（9）中，使用 6 种不同方法在不同数据条件下获得的平均检测误差。</a:t>
            </a:r>
            <a:endParaRPr lang="zh-CN" altLang="en-US"/>
          </a:p>
          <a:p>
            <a:r>
              <a:rPr lang="zh-CN" altLang="en-US"/>
              <a:t>(D) 针对 KS 方程（方程 10），获得的位置检测误差分布及临界点强度预测误差。</a:t>
            </a:r>
            <a:endParaRPr lang="zh-CN" altLang="en-US"/>
          </a:p>
          <a:p>
            <a:r>
              <a:rPr lang="zh-CN" altLang="en-US"/>
              <a:t>(E) 在 KS 方程 10 中，使用 10 种不同方法在不同噪声强度下获得的平均检测误差。</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(A) 研究了改变系统结构的两种情况：子系统的边缘被随机重新连接，并从稀疏结构变为密集结构。</a:t>
            </a:r>
            <a:endParaRPr lang="zh-CN" altLang="en-US"/>
          </a:p>
          <a:p>
            <a:r>
              <a:rPr lang="zh-CN" altLang="en-US"/>
              <a:t>(B) 系统（方程 9）中针对(A)中情况的位置检测误差分布。</a:t>
            </a:r>
            <a:endParaRPr lang="zh-CN" altLang="en-US"/>
          </a:p>
          <a:p>
            <a:r>
              <a:rPr lang="zh-CN" altLang="en-US"/>
              <a:t>(C) 在系统（9）中，使用 6 种不同方法在不同数据条件下获得的平均检测误差。</a:t>
            </a:r>
            <a:endParaRPr lang="zh-CN" altLang="en-US"/>
          </a:p>
          <a:p>
            <a:r>
              <a:rPr lang="zh-CN" altLang="en-US"/>
              <a:t>(D) 针对 KS 方程（方程 10），获得的位置检测误差分布及临界点强度预测误差。</a:t>
            </a:r>
            <a:endParaRPr lang="zh-CN" altLang="en-US"/>
          </a:p>
          <a:p>
            <a:r>
              <a:rPr lang="zh-CN" altLang="en-US"/>
              <a:t>(E) 在 KS 方程 10 中，使用 10 种不同方法在不同噪声强度下获得的平均检测误差。</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 name="组合 11"/>
          <p:cNvGrpSpPr/>
          <p:nvPr/>
        </p:nvGrpSpPr>
        <p:grpSpPr>
          <a:xfrm>
            <a:off x="965835" y="209550"/>
            <a:ext cx="10928350" cy="6339840"/>
            <a:chOff x="1521" y="90"/>
            <a:chExt cx="17210" cy="9984"/>
          </a:xfrm>
        </p:grpSpPr>
        <p:grpSp>
          <p:nvGrpSpPr>
            <p:cNvPr id="10" name="组合 9"/>
            <p:cNvGrpSpPr/>
            <p:nvPr/>
          </p:nvGrpSpPr>
          <p:grpSpPr>
            <a:xfrm>
              <a:off x="1521" y="90"/>
              <a:ext cx="17210" cy="9984"/>
              <a:chOff x="1281" y="90"/>
              <a:chExt cx="17210" cy="9984"/>
            </a:xfrm>
          </p:grpSpPr>
          <p:grpSp>
            <p:nvGrpSpPr>
              <p:cNvPr id="7" name="组合 6"/>
              <p:cNvGrpSpPr/>
              <p:nvPr/>
            </p:nvGrpSpPr>
            <p:grpSpPr>
              <a:xfrm>
                <a:off x="1281" y="90"/>
                <a:ext cx="17210" cy="9984"/>
                <a:chOff x="995" y="365"/>
                <a:chExt cx="17210" cy="9984"/>
              </a:xfrm>
            </p:grpSpPr>
            <p:pic>
              <p:nvPicPr>
                <p:cNvPr id="4" name="图片 3"/>
                <p:cNvPicPr>
                  <a:picLocks noChangeAspect="1"/>
                </p:cNvPicPr>
                <p:nvPr/>
              </p:nvPicPr>
              <p:blipFill>
                <a:blip r:embed="rId1"/>
                <a:stretch>
                  <a:fillRect/>
                </a:stretch>
              </p:blipFill>
              <p:spPr>
                <a:xfrm>
                  <a:off x="995" y="365"/>
                  <a:ext cx="17210" cy="9758"/>
                </a:xfrm>
                <a:prstGeom prst="rect">
                  <a:avLst/>
                </a:prstGeom>
              </p:spPr>
            </p:pic>
            <p:pic>
              <p:nvPicPr>
                <p:cNvPr id="5" name="图片 4"/>
                <p:cNvPicPr/>
                <p:nvPr/>
              </p:nvPicPr>
              <p:blipFill>
                <a:blip r:embed="rId2"/>
                <a:stretch>
                  <a:fillRect/>
                </a:stretch>
              </p:blipFill>
              <p:spPr>
                <a:xfrm>
                  <a:off x="17152" y="9115"/>
                  <a:ext cx="928" cy="1234"/>
                </a:xfrm>
                <a:prstGeom prst="rect">
                  <a:avLst/>
                </a:prstGeom>
              </p:spPr>
            </p:pic>
            <p:pic>
              <p:nvPicPr>
                <p:cNvPr id="6" name="图片 5"/>
                <p:cNvPicPr/>
                <p:nvPr/>
              </p:nvPicPr>
              <p:blipFill>
                <a:blip r:embed="rId2"/>
                <a:stretch>
                  <a:fillRect/>
                </a:stretch>
              </p:blipFill>
              <p:spPr>
                <a:xfrm>
                  <a:off x="995" y="9115"/>
                  <a:ext cx="11847" cy="1234"/>
                </a:xfrm>
                <a:prstGeom prst="rect">
                  <a:avLst/>
                </a:prstGeom>
              </p:spPr>
            </p:pic>
          </p:grpSp>
          <p:pic>
            <p:nvPicPr>
              <p:cNvPr id="9" name="图片 8"/>
              <p:cNvPicPr/>
              <p:nvPr/>
            </p:nvPicPr>
            <p:blipFill>
              <a:blip r:embed="rId2"/>
              <a:stretch>
                <a:fillRect/>
              </a:stretch>
            </p:blipFill>
            <p:spPr>
              <a:xfrm>
                <a:off x="17047" y="90"/>
                <a:ext cx="1444" cy="1662"/>
              </a:xfrm>
              <a:prstGeom prst="rect">
                <a:avLst/>
              </a:prstGeom>
            </p:spPr>
          </p:pic>
        </p:grpSp>
        <p:pic>
          <p:nvPicPr>
            <p:cNvPr id="3" name="图片 2" descr="default_cover"/>
            <p:cNvPicPr>
              <a:picLocks noChangeAspect="1"/>
            </p:cNvPicPr>
            <p:nvPr/>
          </p:nvPicPr>
          <p:blipFill>
            <a:blip r:embed="rId3"/>
            <a:stretch>
              <a:fillRect/>
            </a:stretch>
          </p:blipFill>
          <p:spPr>
            <a:xfrm>
              <a:off x="14353" y="210"/>
              <a:ext cx="2934" cy="3737"/>
            </a:xfrm>
            <a:prstGeom prst="rect">
              <a:avLst/>
            </a:prstGeom>
          </p:spPr>
        </p:pic>
      </p:grpSp>
      <p:sp>
        <p:nvSpPr>
          <p:cNvPr id="11" name="灯片编号占位符 10"/>
          <p:cNvSpPr>
            <a:spLocks noGrp="1"/>
          </p:cNvSpPr>
          <p:nvPr>
            <p:ph type="sldNum" sz="quarter" idx="12"/>
          </p:nvPr>
        </p:nvSpPr>
        <p:spPr>
          <a:xfrm>
            <a:off x="9448800" y="6492875"/>
            <a:ext cx="2743200" cy="365125"/>
          </a:xfrm>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335915" y="652145"/>
            <a:ext cx="1152000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335915" y="138430"/>
            <a:ext cx="2459355" cy="460375"/>
          </a:xfrm>
          <a:prstGeom prst="rect">
            <a:avLst/>
          </a:prstGeom>
          <a:noFill/>
        </p:spPr>
        <p:txBody>
          <a:bodyPr wrap="square" rtlCol="0">
            <a:spAutoFit/>
          </a:bodyPr>
          <a:p>
            <a:r>
              <a:rPr lang="zh-CN" altLang="en-US" sz="2400" b="1"/>
              <a:t>Methods 方法</a:t>
            </a:r>
            <a:endParaRPr lang="zh-CN" altLang="en-US" sz="2400" b="1"/>
          </a:p>
        </p:txBody>
      </p:sp>
      <p:sp>
        <p:nvSpPr>
          <p:cNvPr id="4" name="文本框 3"/>
          <p:cNvSpPr txBox="1"/>
          <p:nvPr/>
        </p:nvSpPr>
        <p:spPr>
          <a:xfrm>
            <a:off x="8733155" y="4004310"/>
            <a:ext cx="690245" cy="275590"/>
          </a:xfrm>
          <a:prstGeom prst="rect">
            <a:avLst/>
          </a:prstGeom>
          <a:noFill/>
        </p:spPr>
        <p:txBody>
          <a:bodyPr wrap="square" rtlCol="0">
            <a:spAutoFit/>
          </a:bodyPr>
          <a:p>
            <a:r>
              <a:rPr lang="zh-CN" altLang="en-US" sz="1200"/>
              <a:t>（</a:t>
            </a:r>
            <a:r>
              <a:rPr lang="en-US" altLang="zh-CN" sz="1200"/>
              <a:t>5</a:t>
            </a:r>
            <a:r>
              <a:rPr lang="zh-CN" altLang="en-US" sz="1200"/>
              <a:t>）</a:t>
            </a:r>
            <a:endParaRPr lang="zh-CN" altLang="en-US" sz="1200"/>
          </a:p>
        </p:txBody>
      </p:sp>
      <p:sp>
        <p:nvSpPr>
          <p:cNvPr id="7" name="文本框 6"/>
          <p:cNvSpPr txBox="1"/>
          <p:nvPr/>
        </p:nvSpPr>
        <p:spPr>
          <a:xfrm>
            <a:off x="8727440" y="4717415"/>
            <a:ext cx="690245" cy="275590"/>
          </a:xfrm>
          <a:prstGeom prst="rect">
            <a:avLst/>
          </a:prstGeom>
          <a:noFill/>
        </p:spPr>
        <p:txBody>
          <a:bodyPr wrap="square" rtlCol="0">
            <a:spAutoFit/>
          </a:bodyPr>
          <a:p>
            <a:r>
              <a:rPr lang="zh-CN" altLang="en-US" sz="1200"/>
              <a:t>（</a:t>
            </a:r>
            <a:r>
              <a:rPr lang="en-US" altLang="zh-CN" sz="1200"/>
              <a:t>6</a:t>
            </a:r>
            <a:r>
              <a:rPr lang="zh-CN" altLang="en-US" sz="1200"/>
              <a:t>）</a:t>
            </a:r>
            <a:endParaRPr lang="zh-CN" altLang="en-US" sz="1200"/>
          </a:p>
        </p:txBody>
      </p:sp>
      <p:pic>
        <p:nvPicPr>
          <p:cNvPr id="11" name="图片 10"/>
          <p:cNvPicPr>
            <a:picLocks noChangeAspect="1"/>
          </p:cNvPicPr>
          <p:nvPr/>
        </p:nvPicPr>
        <p:blipFill>
          <a:blip r:embed="rId1"/>
          <a:stretch>
            <a:fillRect/>
          </a:stretch>
        </p:blipFill>
        <p:spPr>
          <a:xfrm>
            <a:off x="1093470" y="2925445"/>
            <a:ext cx="10005060" cy="3185160"/>
          </a:xfrm>
          <a:prstGeom prst="rect">
            <a:avLst/>
          </a:prstGeom>
        </p:spPr>
      </p:pic>
      <p:sp>
        <p:nvSpPr>
          <p:cNvPr id="12" name="文本框 11"/>
          <p:cNvSpPr txBox="1"/>
          <p:nvPr/>
        </p:nvSpPr>
        <p:spPr>
          <a:xfrm>
            <a:off x="8525510" y="4156710"/>
            <a:ext cx="690245" cy="275590"/>
          </a:xfrm>
          <a:prstGeom prst="rect">
            <a:avLst/>
          </a:prstGeom>
          <a:noFill/>
        </p:spPr>
        <p:txBody>
          <a:bodyPr wrap="square" rtlCol="0">
            <a:spAutoFit/>
          </a:bodyPr>
          <a:p>
            <a:r>
              <a:rPr lang="zh-CN" altLang="en-US" sz="1200"/>
              <a:t>（</a:t>
            </a:r>
            <a:r>
              <a:rPr lang="en-US" altLang="zh-CN" sz="1200"/>
              <a:t>7</a:t>
            </a:r>
            <a:r>
              <a:rPr lang="zh-CN" altLang="en-US" sz="1200"/>
              <a:t>）</a:t>
            </a:r>
            <a:endParaRPr lang="zh-CN" altLang="en-US" sz="1200"/>
          </a:p>
        </p:txBody>
      </p:sp>
      <p:sp>
        <p:nvSpPr>
          <p:cNvPr id="13" name="文本框 12"/>
          <p:cNvSpPr txBox="1"/>
          <p:nvPr/>
        </p:nvSpPr>
        <p:spPr>
          <a:xfrm>
            <a:off x="8525510" y="4821555"/>
            <a:ext cx="690245" cy="275590"/>
          </a:xfrm>
          <a:prstGeom prst="rect">
            <a:avLst/>
          </a:prstGeom>
          <a:noFill/>
        </p:spPr>
        <p:txBody>
          <a:bodyPr wrap="square" rtlCol="0">
            <a:spAutoFit/>
          </a:bodyPr>
          <a:p>
            <a:r>
              <a:rPr lang="zh-CN" altLang="en-US" sz="1200"/>
              <a:t>（</a:t>
            </a:r>
            <a:r>
              <a:rPr lang="en-US" altLang="zh-CN" sz="1200"/>
              <a:t>8</a:t>
            </a:r>
            <a:r>
              <a:rPr lang="zh-CN" altLang="en-US" sz="1200"/>
              <a:t>）</a:t>
            </a:r>
            <a:endParaRPr lang="zh-CN" altLang="en-US" sz="1200"/>
          </a:p>
        </p:txBody>
      </p:sp>
      <p:pic>
        <p:nvPicPr>
          <p:cNvPr id="14" name="图片 13"/>
          <p:cNvPicPr>
            <a:picLocks noChangeAspect="1"/>
          </p:cNvPicPr>
          <p:nvPr/>
        </p:nvPicPr>
        <p:blipFill>
          <a:blip r:embed="rId2"/>
          <a:srcRect t="80225"/>
          <a:stretch>
            <a:fillRect/>
          </a:stretch>
        </p:blipFill>
        <p:spPr>
          <a:xfrm>
            <a:off x="2545080" y="1042035"/>
            <a:ext cx="7101840" cy="1255395"/>
          </a:xfrm>
          <a:prstGeom prst="rect">
            <a:avLst/>
          </a:prstGeom>
        </p:spPr>
      </p:pic>
      <p:sp>
        <p:nvSpPr>
          <p:cNvPr id="2" name="灯片编号占位符 1"/>
          <p:cNvSpPr>
            <a:spLocks noGrp="1"/>
          </p:cNvSpPr>
          <p:nvPr>
            <p:ph type="sldNum" sz="quarter" idx="12"/>
          </p:nvPr>
        </p:nvSpPr>
        <p:spPr>
          <a:xfrm>
            <a:off x="9448800" y="6492875"/>
            <a:ext cx="2743200" cy="365125"/>
          </a:xfrm>
        </p:spPr>
        <p:txBody>
          <a:bodyPr/>
          <a:p>
            <a:fld id="{565CE74E-AB26-4998-AD42-012C4C1AD07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335915" y="652145"/>
            <a:ext cx="1152000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335915" y="138430"/>
            <a:ext cx="2459355" cy="460375"/>
          </a:xfrm>
          <a:prstGeom prst="rect">
            <a:avLst/>
          </a:prstGeom>
          <a:noFill/>
        </p:spPr>
        <p:txBody>
          <a:bodyPr wrap="square" rtlCol="0">
            <a:spAutoFit/>
          </a:bodyPr>
          <a:p>
            <a:r>
              <a:rPr lang="zh-CN" altLang="en-US" sz="2400" b="1"/>
              <a:t>Results</a:t>
            </a:r>
            <a:r>
              <a:rPr lang="en-US" altLang="zh-CN" sz="2400" b="1"/>
              <a:t> </a:t>
            </a:r>
            <a:r>
              <a:rPr lang="zh-CN" altLang="en-US" sz="2400" b="1"/>
              <a:t>结果</a:t>
            </a:r>
            <a:endParaRPr lang="zh-CN" altLang="en-US" sz="2400" b="1"/>
          </a:p>
        </p:txBody>
      </p:sp>
      <p:sp>
        <p:nvSpPr>
          <p:cNvPr id="15" name="文本框 14"/>
          <p:cNvSpPr txBox="1"/>
          <p:nvPr/>
        </p:nvSpPr>
        <p:spPr>
          <a:xfrm>
            <a:off x="8402955" y="4900930"/>
            <a:ext cx="3675380" cy="953135"/>
          </a:xfrm>
          <a:prstGeom prst="rect">
            <a:avLst/>
          </a:prstGeom>
          <a:noFill/>
        </p:spPr>
        <p:txBody>
          <a:bodyPr wrap="square" rtlCol="0">
            <a:spAutoFit/>
          </a:bodyPr>
          <a:p>
            <a:r>
              <a:rPr lang="zh-CN" altLang="en-US" sz="1400">
                <a:solidFill>
                  <a:srgbClr val="C00000"/>
                </a:solidFill>
              </a:rPr>
              <a:t>回归：</a:t>
            </a:r>
            <a:r>
              <a:rPr lang="zh-CN" altLang="en-US" sz="1400"/>
              <a:t>位置检测的平均误差为 23.39，强度预测的平均误差为 0.304。</a:t>
            </a:r>
            <a:endParaRPr lang="zh-CN" altLang="en-US" sz="1400"/>
          </a:p>
          <a:p>
            <a:r>
              <a:rPr lang="zh-CN" altLang="en-US" sz="1400">
                <a:solidFill>
                  <a:srgbClr val="C00000"/>
                </a:solidFill>
              </a:rPr>
              <a:t>分类：</a:t>
            </a:r>
            <a:r>
              <a:rPr lang="zh-CN" altLang="en-US" sz="1400"/>
              <a:t>尽管输入信息减少，临界点的位置仍能被检测到，平均误差为 35.9。</a:t>
            </a:r>
            <a:endParaRPr lang="zh-CN" altLang="en-US" sz="1400"/>
          </a:p>
        </p:txBody>
      </p:sp>
      <p:pic>
        <p:nvPicPr>
          <p:cNvPr id="16" name="图片 15"/>
          <p:cNvPicPr>
            <a:picLocks noChangeAspect="1"/>
          </p:cNvPicPr>
          <p:nvPr/>
        </p:nvPicPr>
        <p:blipFill>
          <a:blip r:embed="rId1"/>
          <a:stretch>
            <a:fillRect/>
          </a:stretch>
        </p:blipFill>
        <p:spPr>
          <a:xfrm>
            <a:off x="290195" y="937260"/>
            <a:ext cx="7965440" cy="5418455"/>
          </a:xfrm>
          <a:prstGeom prst="rect">
            <a:avLst/>
          </a:prstGeom>
        </p:spPr>
      </p:pic>
      <p:pic>
        <p:nvPicPr>
          <p:cNvPr id="17" name="图片 16"/>
          <p:cNvPicPr>
            <a:picLocks noChangeAspect="1"/>
          </p:cNvPicPr>
          <p:nvPr/>
        </p:nvPicPr>
        <p:blipFill>
          <a:blip r:embed="rId2"/>
          <a:stretch>
            <a:fillRect/>
          </a:stretch>
        </p:blipFill>
        <p:spPr>
          <a:xfrm>
            <a:off x="8455660" y="2162175"/>
            <a:ext cx="3400425" cy="2303145"/>
          </a:xfrm>
          <a:prstGeom prst="rect">
            <a:avLst/>
          </a:prstGeom>
        </p:spPr>
      </p:pic>
      <p:pic>
        <p:nvPicPr>
          <p:cNvPr id="2" name="图片 1"/>
          <p:cNvPicPr>
            <a:picLocks noChangeAspect="1"/>
          </p:cNvPicPr>
          <p:nvPr/>
        </p:nvPicPr>
        <p:blipFill>
          <a:blip r:embed="rId3"/>
          <a:stretch>
            <a:fillRect/>
          </a:stretch>
        </p:blipFill>
        <p:spPr>
          <a:xfrm>
            <a:off x="8468360" y="1367790"/>
            <a:ext cx="3474720" cy="198120"/>
          </a:xfrm>
          <a:prstGeom prst="rect">
            <a:avLst/>
          </a:prstGeom>
        </p:spPr>
      </p:pic>
      <p:sp>
        <p:nvSpPr>
          <p:cNvPr id="3" name="文本框 2"/>
          <p:cNvSpPr txBox="1"/>
          <p:nvPr/>
        </p:nvSpPr>
        <p:spPr>
          <a:xfrm>
            <a:off x="8333740" y="890270"/>
            <a:ext cx="3744595" cy="368300"/>
          </a:xfrm>
          <a:prstGeom prst="rect">
            <a:avLst/>
          </a:prstGeom>
          <a:noFill/>
        </p:spPr>
        <p:txBody>
          <a:bodyPr wrap="square" rtlCol="0">
            <a:spAutoFit/>
          </a:bodyPr>
          <a:p>
            <a:r>
              <a:rPr lang="zh-CN" altLang="en-US"/>
              <a:t>The Lorenz63 system </a:t>
            </a:r>
            <a:r>
              <a:rPr lang="en-US" altLang="zh-CN"/>
              <a:t> </a:t>
            </a:r>
            <a:r>
              <a:rPr lang="zh-CN" altLang="en-US"/>
              <a:t>洛伦兹63 系统</a:t>
            </a:r>
            <a:endParaRPr lang="zh-CN" altLang="en-US"/>
          </a:p>
        </p:txBody>
      </p:sp>
      <p:sp>
        <p:nvSpPr>
          <p:cNvPr id="4" name="灯片编号占位符 3"/>
          <p:cNvSpPr>
            <a:spLocks noGrp="1"/>
          </p:cNvSpPr>
          <p:nvPr>
            <p:ph type="sldNum" sz="quarter" idx="12"/>
          </p:nvPr>
        </p:nvSpPr>
        <p:spPr>
          <a:xfrm>
            <a:off x="9448800" y="6492875"/>
            <a:ext cx="2743200" cy="365125"/>
          </a:xfrm>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335915" y="652145"/>
            <a:ext cx="1152000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335915" y="138430"/>
            <a:ext cx="2459355" cy="460375"/>
          </a:xfrm>
          <a:prstGeom prst="rect">
            <a:avLst/>
          </a:prstGeom>
          <a:noFill/>
        </p:spPr>
        <p:txBody>
          <a:bodyPr wrap="square" rtlCol="0">
            <a:spAutoFit/>
          </a:bodyPr>
          <a:p>
            <a:r>
              <a:rPr lang="zh-CN" altLang="en-US" sz="2400" b="1"/>
              <a:t>Results</a:t>
            </a:r>
            <a:r>
              <a:rPr lang="en-US" altLang="zh-CN" sz="2400" b="1"/>
              <a:t> </a:t>
            </a:r>
            <a:r>
              <a:rPr lang="zh-CN" altLang="en-US" sz="2400" b="1"/>
              <a:t>结果</a:t>
            </a:r>
            <a:endParaRPr lang="zh-CN" altLang="en-US" sz="2400" b="1"/>
          </a:p>
        </p:txBody>
      </p:sp>
      <p:pic>
        <p:nvPicPr>
          <p:cNvPr id="8" name="图片 7"/>
          <p:cNvPicPr>
            <a:picLocks noChangeAspect="1"/>
          </p:cNvPicPr>
          <p:nvPr/>
        </p:nvPicPr>
        <p:blipFill>
          <a:blip r:embed="rId1"/>
          <a:stretch>
            <a:fillRect/>
          </a:stretch>
        </p:blipFill>
        <p:spPr>
          <a:xfrm>
            <a:off x="8468360" y="1367790"/>
            <a:ext cx="3474720" cy="198120"/>
          </a:xfrm>
          <a:prstGeom prst="rect">
            <a:avLst/>
          </a:prstGeom>
        </p:spPr>
      </p:pic>
      <p:sp>
        <p:nvSpPr>
          <p:cNvPr id="9" name="文本框 8"/>
          <p:cNvSpPr txBox="1"/>
          <p:nvPr/>
        </p:nvSpPr>
        <p:spPr>
          <a:xfrm>
            <a:off x="8333740" y="890270"/>
            <a:ext cx="3744595" cy="368300"/>
          </a:xfrm>
          <a:prstGeom prst="rect">
            <a:avLst/>
          </a:prstGeom>
          <a:noFill/>
        </p:spPr>
        <p:txBody>
          <a:bodyPr wrap="square" rtlCol="0">
            <a:spAutoFit/>
          </a:bodyPr>
          <a:p>
            <a:r>
              <a:rPr lang="zh-CN" altLang="en-US"/>
              <a:t>The Lorenz63 system </a:t>
            </a:r>
            <a:r>
              <a:rPr lang="en-US" altLang="zh-CN"/>
              <a:t> </a:t>
            </a:r>
            <a:r>
              <a:rPr lang="zh-CN" altLang="en-US"/>
              <a:t>洛伦兹63 系统</a:t>
            </a:r>
            <a:endParaRPr lang="zh-CN" altLang="en-US"/>
          </a:p>
        </p:txBody>
      </p:sp>
      <p:pic>
        <p:nvPicPr>
          <p:cNvPr id="16" name="图片 15"/>
          <p:cNvPicPr>
            <a:picLocks noChangeAspect="1"/>
          </p:cNvPicPr>
          <p:nvPr/>
        </p:nvPicPr>
        <p:blipFill>
          <a:blip r:embed="rId2"/>
          <a:stretch>
            <a:fillRect/>
          </a:stretch>
        </p:blipFill>
        <p:spPr>
          <a:xfrm>
            <a:off x="290195" y="937260"/>
            <a:ext cx="7965440" cy="5418455"/>
          </a:xfrm>
          <a:prstGeom prst="rect">
            <a:avLst/>
          </a:prstGeom>
        </p:spPr>
      </p:pic>
      <p:pic>
        <p:nvPicPr>
          <p:cNvPr id="4" name="图片 3"/>
          <p:cNvPicPr>
            <a:picLocks noChangeAspect="1"/>
          </p:cNvPicPr>
          <p:nvPr/>
        </p:nvPicPr>
        <p:blipFill>
          <a:blip r:embed="rId3"/>
          <a:stretch>
            <a:fillRect/>
          </a:stretch>
        </p:blipFill>
        <p:spPr>
          <a:xfrm>
            <a:off x="8333740" y="2119630"/>
            <a:ext cx="3630930" cy="4064000"/>
          </a:xfrm>
          <a:prstGeom prst="rect">
            <a:avLst/>
          </a:prstGeom>
        </p:spPr>
      </p:pic>
      <p:sp>
        <p:nvSpPr>
          <p:cNvPr id="2" name="灯片编号占位符 1"/>
          <p:cNvSpPr>
            <a:spLocks noGrp="1"/>
          </p:cNvSpPr>
          <p:nvPr>
            <p:ph type="sldNum" sz="quarter" idx="12"/>
          </p:nvPr>
        </p:nvSpPr>
        <p:spPr>
          <a:xfrm>
            <a:off x="9448800" y="6492875"/>
            <a:ext cx="2743200" cy="365125"/>
          </a:xfrm>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335915" y="652145"/>
            <a:ext cx="1152000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335915" y="138430"/>
            <a:ext cx="2459355" cy="460375"/>
          </a:xfrm>
          <a:prstGeom prst="rect">
            <a:avLst/>
          </a:prstGeom>
          <a:noFill/>
        </p:spPr>
        <p:txBody>
          <a:bodyPr wrap="square" rtlCol="0">
            <a:spAutoFit/>
          </a:bodyPr>
          <a:p>
            <a:r>
              <a:rPr lang="zh-CN" altLang="en-US" sz="2400" b="1"/>
              <a:t>Results</a:t>
            </a:r>
            <a:r>
              <a:rPr lang="en-US" altLang="zh-CN" sz="2400" b="1"/>
              <a:t> </a:t>
            </a:r>
            <a:r>
              <a:rPr lang="zh-CN" altLang="en-US" sz="2400" b="1"/>
              <a:t>结果</a:t>
            </a:r>
            <a:endParaRPr lang="zh-CN" altLang="en-US" sz="2400" b="1"/>
          </a:p>
        </p:txBody>
      </p:sp>
      <p:pic>
        <p:nvPicPr>
          <p:cNvPr id="3" name="图片 2"/>
          <p:cNvPicPr>
            <a:picLocks noChangeAspect="1"/>
          </p:cNvPicPr>
          <p:nvPr/>
        </p:nvPicPr>
        <p:blipFill>
          <a:blip r:embed="rId1"/>
          <a:stretch>
            <a:fillRect/>
          </a:stretch>
        </p:blipFill>
        <p:spPr>
          <a:xfrm>
            <a:off x="335915" y="1155700"/>
            <a:ext cx="7484110" cy="4847590"/>
          </a:xfrm>
          <a:prstGeom prst="rect">
            <a:avLst/>
          </a:prstGeom>
        </p:spPr>
      </p:pic>
      <p:pic>
        <p:nvPicPr>
          <p:cNvPr id="4" name="图片 3"/>
          <p:cNvPicPr>
            <a:picLocks noChangeAspect="1"/>
          </p:cNvPicPr>
          <p:nvPr/>
        </p:nvPicPr>
        <p:blipFill>
          <a:blip r:embed="rId2"/>
          <a:stretch>
            <a:fillRect/>
          </a:stretch>
        </p:blipFill>
        <p:spPr>
          <a:xfrm>
            <a:off x="7936230" y="1497330"/>
            <a:ext cx="4152900" cy="891540"/>
          </a:xfrm>
          <a:prstGeom prst="rect">
            <a:avLst/>
          </a:prstGeom>
        </p:spPr>
      </p:pic>
      <p:sp>
        <p:nvSpPr>
          <p:cNvPr id="7" name="文本框 6"/>
          <p:cNvSpPr txBox="1"/>
          <p:nvPr/>
        </p:nvSpPr>
        <p:spPr>
          <a:xfrm>
            <a:off x="7936230" y="752475"/>
            <a:ext cx="4064000" cy="645160"/>
          </a:xfrm>
          <a:prstGeom prst="rect">
            <a:avLst/>
          </a:prstGeom>
          <a:noFill/>
        </p:spPr>
        <p:txBody>
          <a:bodyPr wrap="square" rtlCol="0">
            <a:spAutoFit/>
          </a:bodyPr>
          <a:p>
            <a:r>
              <a:rPr lang="zh-CN" altLang="en-US"/>
              <a:t>The coupled Lorenz system</a:t>
            </a:r>
            <a:endParaRPr lang="zh-CN" altLang="en-US"/>
          </a:p>
          <a:p>
            <a:r>
              <a:rPr lang="zh-CN" altLang="en-US"/>
              <a:t>耦合洛伦兹系统</a:t>
            </a:r>
            <a:endParaRPr lang="zh-CN" altLang="en-US"/>
          </a:p>
        </p:txBody>
      </p:sp>
      <p:pic>
        <p:nvPicPr>
          <p:cNvPr id="10" name="图片 9"/>
          <p:cNvPicPr>
            <a:picLocks noChangeAspect="1"/>
          </p:cNvPicPr>
          <p:nvPr/>
        </p:nvPicPr>
        <p:blipFill>
          <a:blip r:embed="rId3"/>
          <a:stretch>
            <a:fillRect/>
          </a:stretch>
        </p:blipFill>
        <p:spPr>
          <a:xfrm>
            <a:off x="8335645" y="2549525"/>
            <a:ext cx="3354705" cy="4077970"/>
          </a:xfrm>
          <a:prstGeom prst="rect">
            <a:avLst/>
          </a:prstGeom>
        </p:spPr>
      </p:pic>
      <p:pic>
        <p:nvPicPr>
          <p:cNvPr id="11" name="图片 10"/>
          <p:cNvPicPr/>
          <p:nvPr/>
        </p:nvPicPr>
        <p:blipFill>
          <a:blip r:embed="rId4">
            <a:alphaModFix amt="75000"/>
          </a:blip>
          <a:stretch>
            <a:fillRect/>
          </a:stretch>
        </p:blipFill>
        <p:spPr>
          <a:xfrm>
            <a:off x="5656580" y="917575"/>
            <a:ext cx="2224405" cy="3225800"/>
          </a:xfrm>
          <a:prstGeom prst="rect">
            <a:avLst/>
          </a:prstGeom>
        </p:spPr>
      </p:pic>
      <p:pic>
        <p:nvPicPr>
          <p:cNvPr id="12" name="图片 11"/>
          <p:cNvPicPr/>
          <p:nvPr/>
        </p:nvPicPr>
        <p:blipFill>
          <a:blip r:embed="rId4">
            <a:alphaModFix amt="75000"/>
          </a:blip>
          <a:stretch>
            <a:fillRect/>
          </a:stretch>
        </p:blipFill>
        <p:spPr>
          <a:xfrm>
            <a:off x="3573145" y="4104640"/>
            <a:ext cx="3351530" cy="1976755"/>
          </a:xfrm>
          <a:prstGeom prst="rect">
            <a:avLst/>
          </a:prstGeom>
        </p:spPr>
      </p:pic>
      <p:sp>
        <p:nvSpPr>
          <p:cNvPr id="2" name="灯片编号占位符 1"/>
          <p:cNvSpPr>
            <a:spLocks noGrp="1"/>
          </p:cNvSpPr>
          <p:nvPr>
            <p:ph type="sldNum" sz="quarter" idx="12"/>
          </p:nvPr>
        </p:nvSpPr>
        <p:spPr>
          <a:xfrm>
            <a:off x="9448800" y="6492875"/>
            <a:ext cx="2743200" cy="365125"/>
          </a:xfrm>
        </p:spPr>
        <p:txBody>
          <a:bodyPr/>
          <a:p>
            <a:fld id="{565CE74E-AB26-4998-AD42-012C4C1AD07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335915" y="652145"/>
            <a:ext cx="1152000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335915" y="138430"/>
            <a:ext cx="2459355" cy="460375"/>
          </a:xfrm>
          <a:prstGeom prst="rect">
            <a:avLst/>
          </a:prstGeom>
          <a:noFill/>
        </p:spPr>
        <p:txBody>
          <a:bodyPr wrap="square" rtlCol="0">
            <a:spAutoFit/>
          </a:bodyPr>
          <a:p>
            <a:r>
              <a:rPr lang="zh-CN" altLang="en-US" sz="2400" b="1"/>
              <a:t>Results</a:t>
            </a:r>
            <a:r>
              <a:rPr lang="en-US" altLang="zh-CN" sz="2400" b="1"/>
              <a:t> </a:t>
            </a:r>
            <a:r>
              <a:rPr lang="zh-CN" altLang="en-US" sz="2400" b="1"/>
              <a:t>结果</a:t>
            </a:r>
            <a:endParaRPr lang="zh-CN" altLang="en-US" sz="2400" b="1"/>
          </a:p>
        </p:txBody>
      </p:sp>
      <p:pic>
        <p:nvPicPr>
          <p:cNvPr id="3" name="图片 2"/>
          <p:cNvPicPr>
            <a:picLocks noChangeAspect="1"/>
          </p:cNvPicPr>
          <p:nvPr/>
        </p:nvPicPr>
        <p:blipFill>
          <a:blip r:embed="rId1"/>
          <a:stretch>
            <a:fillRect/>
          </a:stretch>
        </p:blipFill>
        <p:spPr>
          <a:xfrm>
            <a:off x="335915" y="1155700"/>
            <a:ext cx="7484110" cy="4847590"/>
          </a:xfrm>
          <a:prstGeom prst="rect">
            <a:avLst/>
          </a:prstGeom>
        </p:spPr>
      </p:pic>
      <p:pic>
        <p:nvPicPr>
          <p:cNvPr id="11" name="图片 10"/>
          <p:cNvPicPr/>
          <p:nvPr/>
        </p:nvPicPr>
        <p:blipFill>
          <a:blip r:embed="rId2">
            <a:alphaModFix amt="75000"/>
          </a:blip>
          <a:stretch>
            <a:fillRect/>
          </a:stretch>
        </p:blipFill>
        <p:spPr>
          <a:xfrm>
            <a:off x="336550" y="917575"/>
            <a:ext cx="5292725" cy="3197860"/>
          </a:xfrm>
          <a:prstGeom prst="rect">
            <a:avLst/>
          </a:prstGeom>
        </p:spPr>
      </p:pic>
      <p:pic>
        <p:nvPicPr>
          <p:cNvPr id="12" name="图片 11"/>
          <p:cNvPicPr/>
          <p:nvPr/>
        </p:nvPicPr>
        <p:blipFill>
          <a:blip r:embed="rId2">
            <a:alphaModFix amt="75000"/>
          </a:blip>
          <a:stretch>
            <a:fillRect/>
          </a:stretch>
        </p:blipFill>
        <p:spPr>
          <a:xfrm>
            <a:off x="194945" y="4074795"/>
            <a:ext cx="3369945" cy="2006600"/>
          </a:xfrm>
          <a:prstGeom prst="rect">
            <a:avLst/>
          </a:prstGeom>
        </p:spPr>
      </p:pic>
      <p:sp>
        <p:nvSpPr>
          <p:cNvPr id="2" name="文本框 1"/>
          <p:cNvSpPr txBox="1"/>
          <p:nvPr/>
        </p:nvSpPr>
        <p:spPr>
          <a:xfrm>
            <a:off x="8040370" y="792480"/>
            <a:ext cx="4064000" cy="645160"/>
          </a:xfrm>
          <a:prstGeom prst="rect">
            <a:avLst/>
          </a:prstGeom>
          <a:noFill/>
        </p:spPr>
        <p:txBody>
          <a:bodyPr wrap="square" rtlCol="0">
            <a:spAutoFit/>
          </a:bodyPr>
          <a:p>
            <a:r>
              <a:rPr lang="zh-CN" altLang="en-US"/>
              <a:t>Kuramoto–Sivashinsky equation</a:t>
            </a:r>
            <a:endParaRPr lang="zh-CN" altLang="en-US"/>
          </a:p>
          <a:p>
            <a:r>
              <a:rPr lang="en-US" altLang="zh-CN"/>
              <a:t>KS</a:t>
            </a:r>
            <a:r>
              <a:rPr lang="zh-CN" altLang="en-US"/>
              <a:t> 方程</a:t>
            </a:r>
            <a:endParaRPr lang="zh-CN" altLang="en-US"/>
          </a:p>
        </p:txBody>
      </p:sp>
      <p:pic>
        <p:nvPicPr>
          <p:cNvPr id="8" name="图片 7"/>
          <p:cNvPicPr>
            <a:picLocks noChangeAspect="1"/>
          </p:cNvPicPr>
          <p:nvPr/>
        </p:nvPicPr>
        <p:blipFill>
          <a:blip r:embed="rId3"/>
          <a:stretch>
            <a:fillRect/>
          </a:stretch>
        </p:blipFill>
        <p:spPr>
          <a:xfrm>
            <a:off x="8140700" y="1577975"/>
            <a:ext cx="3383280" cy="457200"/>
          </a:xfrm>
          <a:prstGeom prst="rect">
            <a:avLst/>
          </a:prstGeom>
        </p:spPr>
      </p:pic>
      <p:pic>
        <p:nvPicPr>
          <p:cNvPr id="9" name="图片 8"/>
          <p:cNvPicPr>
            <a:picLocks noChangeAspect="1"/>
          </p:cNvPicPr>
          <p:nvPr/>
        </p:nvPicPr>
        <p:blipFill>
          <a:blip r:embed="rId4"/>
          <a:stretch>
            <a:fillRect/>
          </a:stretch>
        </p:blipFill>
        <p:spPr>
          <a:xfrm>
            <a:off x="8040370" y="2433320"/>
            <a:ext cx="3783330" cy="3764915"/>
          </a:xfrm>
          <a:prstGeom prst="rect">
            <a:avLst/>
          </a:prstGeom>
        </p:spPr>
      </p:pic>
      <p:sp>
        <p:nvSpPr>
          <p:cNvPr id="4" name="灯片编号占位符 3"/>
          <p:cNvSpPr>
            <a:spLocks noGrp="1"/>
          </p:cNvSpPr>
          <p:nvPr>
            <p:ph type="sldNum" sz="quarter" idx="12"/>
          </p:nvPr>
        </p:nvSpPr>
        <p:spPr>
          <a:xfrm>
            <a:off x="9448800" y="6492875"/>
            <a:ext cx="2743200" cy="365125"/>
          </a:xfrm>
        </p:spPr>
        <p:txBody>
          <a:bodyPr/>
          <a:p>
            <a:fld id="{565CE74E-AB26-4998-AD42-012C4C1AD07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335915" y="652145"/>
            <a:ext cx="1152000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335915" y="138430"/>
            <a:ext cx="2459355" cy="460375"/>
          </a:xfrm>
          <a:prstGeom prst="rect">
            <a:avLst/>
          </a:prstGeom>
          <a:noFill/>
        </p:spPr>
        <p:txBody>
          <a:bodyPr wrap="square" rtlCol="0">
            <a:spAutoFit/>
          </a:bodyPr>
          <a:p>
            <a:r>
              <a:rPr lang="zh-CN" altLang="en-US" sz="2400" b="1"/>
              <a:t>Results</a:t>
            </a:r>
            <a:r>
              <a:rPr lang="en-US" altLang="zh-CN" sz="2400" b="1"/>
              <a:t> </a:t>
            </a:r>
            <a:r>
              <a:rPr lang="zh-CN" altLang="en-US" sz="2400" b="1"/>
              <a:t>结果</a:t>
            </a:r>
            <a:endParaRPr lang="zh-CN" altLang="en-US" sz="2400" b="1"/>
          </a:p>
        </p:txBody>
      </p:sp>
      <p:pic>
        <p:nvPicPr>
          <p:cNvPr id="4" name="图片 3"/>
          <p:cNvPicPr>
            <a:picLocks noChangeAspect="1"/>
          </p:cNvPicPr>
          <p:nvPr/>
        </p:nvPicPr>
        <p:blipFill>
          <a:blip r:embed="rId1"/>
          <a:stretch>
            <a:fillRect/>
          </a:stretch>
        </p:blipFill>
        <p:spPr>
          <a:xfrm>
            <a:off x="524510" y="2668905"/>
            <a:ext cx="7936230" cy="3500755"/>
          </a:xfrm>
          <a:prstGeom prst="rect">
            <a:avLst/>
          </a:prstGeom>
        </p:spPr>
      </p:pic>
      <p:sp>
        <p:nvSpPr>
          <p:cNvPr id="7" name="文本框 6"/>
          <p:cNvSpPr txBox="1"/>
          <p:nvPr/>
        </p:nvSpPr>
        <p:spPr>
          <a:xfrm>
            <a:off x="0" y="1220470"/>
            <a:ext cx="12191365" cy="645160"/>
          </a:xfrm>
          <a:prstGeom prst="rect">
            <a:avLst/>
          </a:prstGeom>
          <a:noFill/>
        </p:spPr>
        <p:txBody>
          <a:bodyPr wrap="square" rtlCol="0">
            <a:spAutoFit/>
          </a:bodyPr>
          <a:p>
            <a:pPr marL="457200" lvl="1" indent="457200" algn="l"/>
            <a:r>
              <a:rPr lang="zh-CN" altLang="en-US"/>
              <a:t>Character trajectories</a:t>
            </a:r>
            <a:endParaRPr lang="zh-CN" altLang="en-US"/>
          </a:p>
          <a:p>
            <a:pPr algn="ctr"/>
            <a:r>
              <a:rPr lang="zh-CN" altLang="en-US"/>
              <a:t>字符轨迹数据集，包含 2,858 条手写字符轨迹，每条轨迹为三维数据，包括二维坐标数据和笔压数据。</a:t>
            </a:r>
            <a:endParaRPr lang="zh-CN" altLang="en-US"/>
          </a:p>
        </p:txBody>
      </p:sp>
      <p:sp>
        <p:nvSpPr>
          <p:cNvPr id="10" name="文本框 9"/>
          <p:cNvSpPr txBox="1"/>
          <p:nvPr/>
        </p:nvSpPr>
        <p:spPr>
          <a:xfrm>
            <a:off x="9125585" y="2886710"/>
            <a:ext cx="2795905" cy="2738120"/>
          </a:xfrm>
          <a:prstGeom prst="rect">
            <a:avLst/>
          </a:prstGeom>
          <a:noFill/>
        </p:spPr>
        <p:txBody>
          <a:bodyPr wrap="square" rtlCol="0">
            <a:noAutofit/>
          </a:bodyPr>
          <a:p>
            <a:r>
              <a:rPr lang="zh-CN" altLang="en-US"/>
              <a:t>6 种不同方法的平均检测误差分别为</a:t>
            </a:r>
            <a:endParaRPr lang="zh-CN" altLang="en-US"/>
          </a:p>
          <a:p>
            <a:endParaRPr lang="zh-CN" altLang="en-US"/>
          </a:p>
          <a:p>
            <a:r>
              <a:rPr lang="zh-CN" altLang="en-US" b="1">
                <a:sym typeface="+mn-ea"/>
              </a:rPr>
              <a:t>RC-TPD：</a:t>
            </a:r>
            <a:r>
              <a:rPr lang="zh-CN" altLang="en-US" b="1" u="sng"/>
              <a:t>0.7</a:t>
            </a:r>
            <a:endParaRPr lang="zh-CN" altLang="en-US" b="1" u="sng"/>
          </a:p>
          <a:p>
            <a:r>
              <a:rPr lang="zh-CN" altLang="en-US">
                <a:sym typeface="+mn-ea"/>
              </a:rPr>
              <a:t>FNN：</a:t>
            </a:r>
            <a:r>
              <a:rPr lang="en-US" altLang="zh-CN">
                <a:sym typeface="+mn-ea"/>
              </a:rPr>
              <a:t>	</a:t>
            </a:r>
            <a:r>
              <a:rPr lang="zh-CN" altLang="en-US" u="sng"/>
              <a:t>1.5</a:t>
            </a:r>
            <a:endParaRPr lang="zh-CN" altLang="en-US" u="sng"/>
          </a:p>
          <a:p>
            <a:r>
              <a:rPr lang="zh-CN" altLang="en-US">
                <a:sym typeface="+mn-ea"/>
              </a:rPr>
              <a:t>DATA：</a:t>
            </a:r>
            <a:r>
              <a:rPr lang="en-US" altLang="zh-CN">
                <a:sym typeface="+mn-ea"/>
              </a:rPr>
              <a:t>	</a:t>
            </a:r>
            <a:r>
              <a:rPr lang="zh-CN" altLang="en-US" u="sng"/>
              <a:t>1.6</a:t>
            </a:r>
            <a:endParaRPr lang="zh-CN" altLang="en-US"/>
          </a:p>
          <a:p>
            <a:r>
              <a:rPr lang="zh-CN" altLang="en-US">
                <a:sym typeface="+mn-ea"/>
              </a:rPr>
              <a:t>CNN：</a:t>
            </a:r>
            <a:r>
              <a:rPr lang="en-US" altLang="zh-CN">
                <a:sym typeface="+mn-ea"/>
              </a:rPr>
              <a:t>	</a:t>
            </a:r>
            <a:r>
              <a:rPr lang="zh-CN" altLang="en-US" u="sng"/>
              <a:t>2.2</a:t>
            </a:r>
            <a:endParaRPr lang="zh-CN" altLang="en-US"/>
          </a:p>
          <a:p>
            <a:r>
              <a:rPr lang="zh-CN" altLang="en-US">
                <a:sym typeface="+mn-ea"/>
              </a:rPr>
              <a:t>KER：</a:t>
            </a:r>
            <a:r>
              <a:rPr lang="en-US" altLang="zh-CN">
                <a:sym typeface="+mn-ea"/>
              </a:rPr>
              <a:t>	</a:t>
            </a:r>
            <a:r>
              <a:rPr lang="zh-CN" altLang="en-US" u="sng"/>
              <a:t>97.9</a:t>
            </a:r>
            <a:endParaRPr lang="zh-CN" altLang="en-US"/>
          </a:p>
          <a:p>
            <a:r>
              <a:rPr lang="zh-CN" altLang="en-US">
                <a:sym typeface="+mn-ea"/>
              </a:rPr>
              <a:t>DRE：</a:t>
            </a:r>
            <a:r>
              <a:rPr lang="en-US" altLang="zh-CN">
                <a:sym typeface="+mn-ea"/>
              </a:rPr>
              <a:t>	</a:t>
            </a:r>
            <a:r>
              <a:rPr lang="zh-CN" altLang="en-US" u="sng"/>
              <a:t>119.3</a:t>
            </a:r>
            <a:endParaRPr lang="zh-CN" altLang="en-US" u="sng"/>
          </a:p>
        </p:txBody>
      </p:sp>
      <p:sp>
        <p:nvSpPr>
          <p:cNvPr id="2" name="灯片编号占位符 1"/>
          <p:cNvSpPr>
            <a:spLocks noGrp="1"/>
          </p:cNvSpPr>
          <p:nvPr>
            <p:ph type="sldNum" sz="quarter" idx="12"/>
          </p:nvPr>
        </p:nvSpPr>
        <p:spPr>
          <a:xfrm>
            <a:off x="9448800" y="6492875"/>
            <a:ext cx="2743200" cy="365125"/>
          </a:xfrm>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335915" y="652145"/>
            <a:ext cx="1152000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335915" y="138430"/>
            <a:ext cx="2459355" cy="460375"/>
          </a:xfrm>
          <a:prstGeom prst="rect">
            <a:avLst/>
          </a:prstGeom>
          <a:noFill/>
        </p:spPr>
        <p:txBody>
          <a:bodyPr wrap="square" rtlCol="0">
            <a:spAutoFit/>
          </a:bodyPr>
          <a:p>
            <a:r>
              <a:rPr lang="zh-CN" altLang="en-US" sz="2400" b="1"/>
              <a:t>Results</a:t>
            </a:r>
            <a:r>
              <a:rPr lang="en-US" altLang="zh-CN" sz="2400" b="1"/>
              <a:t> </a:t>
            </a:r>
            <a:r>
              <a:rPr lang="zh-CN" altLang="en-US" sz="2400" b="1"/>
              <a:t>结果</a:t>
            </a:r>
            <a:endParaRPr lang="zh-CN" altLang="en-US" sz="2400" b="1"/>
          </a:p>
        </p:txBody>
      </p:sp>
      <p:sp>
        <p:nvSpPr>
          <p:cNvPr id="3" name="文本框 2"/>
          <p:cNvSpPr txBox="1"/>
          <p:nvPr/>
        </p:nvSpPr>
        <p:spPr>
          <a:xfrm>
            <a:off x="0" y="753110"/>
            <a:ext cx="12191365" cy="645160"/>
          </a:xfrm>
          <a:prstGeom prst="rect">
            <a:avLst/>
          </a:prstGeom>
          <a:noFill/>
        </p:spPr>
        <p:txBody>
          <a:bodyPr wrap="square" rtlCol="0">
            <a:spAutoFit/>
          </a:bodyPr>
          <a:p>
            <a:pPr algn="ctr"/>
            <a:r>
              <a:rPr lang="zh-CN" altLang="en-US"/>
              <a:t>Pediatric electroencephalogram (EEG) data</a:t>
            </a:r>
            <a:endParaRPr lang="zh-CN" altLang="en-US"/>
          </a:p>
          <a:p>
            <a:pPr algn="ctr"/>
            <a:r>
              <a:rPr lang="zh-CN" altLang="en-US"/>
              <a:t>儿童脑电图数据，检测癫痫发作</a:t>
            </a:r>
            <a:endParaRPr lang="zh-CN" altLang="en-US"/>
          </a:p>
        </p:txBody>
      </p:sp>
      <p:pic>
        <p:nvPicPr>
          <p:cNvPr id="8" name="图片 7"/>
          <p:cNvPicPr>
            <a:picLocks noChangeAspect="1"/>
          </p:cNvPicPr>
          <p:nvPr/>
        </p:nvPicPr>
        <p:blipFill>
          <a:blip r:embed="rId1"/>
          <a:stretch>
            <a:fillRect/>
          </a:stretch>
        </p:blipFill>
        <p:spPr>
          <a:xfrm>
            <a:off x="2089150" y="1475105"/>
            <a:ext cx="8014970" cy="5382895"/>
          </a:xfrm>
          <a:prstGeom prst="rect">
            <a:avLst/>
          </a:prstGeom>
        </p:spPr>
      </p:pic>
      <p:sp>
        <p:nvSpPr>
          <p:cNvPr id="2" name="灯片编号占位符 1"/>
          <p:cNvSpPr>
            <a:spLocks noGrp="1"/>
          </p:cNvSpPr>
          <p:nvPr>
            <p:ph type="sldNum" sz="quarter" idx="12"/>
          </p:nvPr>
        </p:nvSpPr>
        <p:spPr>
          <a:xfrm>
            <a:off x="9448800" y="6492875"/>
            <a:ext cx="2743200" cy="365125"/>
          </a:xfrm>
        </p:spPr>
        <p:txBody>
          <a:bodyPr/>
          <a:p>
            <a:fld id="{565CE74E-AB26-4998-AD42-012C4C1AD076}"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76200" y="1469390"/>
            <a:ext cx="8790305" cy="5305425"/>
          </a:xfrm>
          <a:prstGeom prst="rect">
            <a:avLst/>
          </a:prstGeom>
        </p:spPr>
      </p:pic>
      <p:cxnSp>
        <p:nvCxnSpPr>
          <p:cNvPr id="6" name="直接连接符 5"/>
          <p:cNvCxnSpPr/>
          <p:nvPr/>
        </p:nvCxnSpPr>
        <p:spPr>
          <a:xfrm>
            <a:off x="335915" y="652145"/>
            <a:ext cx="1152000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335915" y="138430"/>
            <a:ext cx="2459355" cy="460375"/>
          </a:xfrm>
          <a:prstGeom prst="rect">
            <a:avLst/>
          </a:prstGeom>
          <a:noFill/>
        </p:spPr>
        <p:txBody>
          <a:bodyPr wrap="square" rtlCol="0">
            <a:spAutoFit/>
          </a:bodyPr>
          <a:p>
            <a:r>
              <a:rPr lang="zh-CN" altLang="en-US" sz="2400" b="1">
                <a:latin typeface="+mj-lt"/>
                <a:cs typeface="+mj-lt"/>
              </a:rPr>
              <a:t>Results</a:t>
            </a:r>
            <a:r>
              <a:rPr lang="en-US" altLang="zh-CN" sz="2400" b="1">
                <a:latin typeface="+mj-lt"/>
                <a:cs typeface="+mj-lt"/>
              </a:rPr>
              <a:t> </a:t>
            </a:r>
            <a:r>
              <a:rPr lang="zh-CN" altLang="en-US" sz="2400" b="1">
                <a:latin typeface="+mj-lt"/>
                <a:cs typeface="+mj-lt"/>
              </a:rPr>
              <a:t>结果</a:t>
            </a:r>
            <a:endParaRPr lang="zh-CN" altLang="en-US" sz="2400" b="1">
              <a:latin typeface="+mj-lt"/>
              <a:cs typeface="+mj-lt"/>
            </a:endParaRPr>
          </a:p>
        </p:txBody>
      </p:sp>
      <p:sp>
        <p:nvSpPr>
          <p:cNvPr id="8" name="文本框 7"/>
          <p:cNvSpPr txBox="1"/>
          <p:nvPr/>
        </p:nvSpPr>
        <p:spPr>
          <a:xfrm>
            <a:off x="-635" y="882650"/>
            <a:ext cx="12192000" cy="368300"/>
          </a:xfrm>
          <a:prstGeom prst="rect">
            <a:avLst/>
          </a:prstGeom>
          <a:noFill/>
        </p:spPr>
        <p:txBody>
          <a:bodyPr wrap="square" rtlCol="0">
            <a:spAutoFit/>
          </a:bodyPr>
          <a:p>
            <a:pPr algn="ctr"/>
            <a:r>
              <a:rPr lang="zh-CN" altLang="en-US"/>
              <a:t>Tool wear detection data 铣床刀具</a:t>
            </a:r>
            <a:r>
              <a:rPr lang="zh-CN" altLang="en-US"/>
              <a:t>磨损检测数据，含强度信息（磨损程度）</a:t>
            </a:r>
            <a:endParaRPr lang="zh-CN" altLang="en-US"/>
          </a:p>
        </p:txBody>
      </p:sp>
      <p:pic>
        <p:nvPicPr>
          <p:cNvPr id="11" name="图片 10"/>
          <p:cNvPicPr>
            <a:picLocks noChangeAspect="1"/>
          </p:cNvPicPr>
          <p:nvPr/>
        </p:nvPicPr>
        <p:blipFill>
          <a:blip r:embed="rId2"/>
          <a:stretch>
            <a:fillRect/>
          </a:stretch>
        </p:blipFill>
        <p:spPr>
          <a:xfrm>
            <a:off x="9103995" y="1724660"/>
            <a:ext cx="3088005" cy="4154170"/>
          </a:xfrm>
          <a:prstGeom prst="rect">
            <a:avLst/>
          </a:prstGeom>
        </p:spPr>
      </p:pic>
      <p:sp>
        <p:nvSpPr>
          <p:cNvPr id="2" name="灯片编号占位符 1"/>
          <p:cNvSpPr>
            <a:spLocks noGrp="1"/>
          </p:cNvSpPr>
          <p:nvPr>
            <p:ph type="sldNum" sz="quarter" idx="12"/>
          </p:nvPr>
        </p:nvSpPr>
        <p:spPr>
          <a:xfrm>
            <a:off x="9448800" y="6492875"/>
            <a:ext cx="2743200" cy="365125"/>
          </a:xfrm>
        </p:spPr>
        <p:txBody>
          <a:bodyPr/>
          <a:p>
            <a:fld id="{565CE74E-AB26-4998-AD42-012C4C1AD076}"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直接连接符 5"/>
          <p:cNvCxnSpPr/>
          <p:nvPr/>
        </p:nvCxnSpPr>
        <p:spPr>
          <a:xfrm>
            <a:off x="335915" y="652145"/>
            <a:ext cx="1152000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335915" y="138430"/>
            <a:ext cx="2459355" cy="460375"/>
          </a:xfrm>
          <a:prstGeom prst="rect">
            <a:avLst/>
          </a:prstGeom>
          <a:noFill/>
        </p:spPr>
        <p:txBody>
          <a:bodyPr wrap="square" rtlCol="0">
            <a:spAutoFit/>
          </a:bodyPr>
          <a:p>
            <a:pPr algn="l">
              <a:buClrTx/>
              <a:buSzTx/>
              <a:buFontTx/>
            </a:pPr>
            <a:r>
              <a:rPr lang="zh-CN" altLang="en-US" sz="2400" b="1">
                <a:latin typeface="+mj-lt"/>
                <a:cs typeface="+mj-lt"/>
              </a:rPr>
              <a:t>Discussion 讨论</a:t>
            </a:r>
            <a:endParaRPr lang="zh-CN" altLang="en-US" sz="2400" b="1">
              <a:latin typeface="+mj-lt"/>
              <a:cs typeface="+mj-lt"/>
            </a:endParaRPr>
          </a:p>
        </p:txBody>
      </p:sp>
      <p:sp>
        <p:nvSpPr>
          <p:cNvPr id="10" name="文本框 9"/>
          <p:cNvSpPr txBox="1"/>
          <p:nvPr/>
        </p:nvSpPr>
        <p:spPr>
          <a:xfrm>
            <a:off x="476250" y="971550"/>
            <a:ext cx="5512435" cy="2646680"/>
          </a:xfrm>
          <a:prstGeom prst="rect">
            <a:avLst/>
          </a:prstGeom>
          <a:noFill/>
          <a:ln>
            <a:solidFill>
              <a:schemeClr val="tx1"/>
            </a:solidFill>
            <a:prstDash val="dash"/>
          </a:ln>
        </p:spPr>
        <p:txBody>
          <a:bodyPr wrap="square" rtlCol="0">
            <a:noAutofit/>
          </a:bodyPr>
          <a:p>
            <a:pPr marL="285750" indent="-285750">
              <a:buClr>
                <a:srgbClr val="C00000"/>
              </a:buClr>
              <a:buFont typeface="Wingdings" panose="05000000000000000000" charset="0"/>
              <a:buChar char="p"/>
            </a:pPr>
            <a:r>
              <a:rPr lang="zh-CN" altLang="en-US" sz="2200"/>
              <a:t>RC-TPD框架</a:t>
            </a:r>
            <a:r>
              <a:rPr lang="zh-CN" altLang="en-US" sz="2200"/>
              <a:t>概述：</a:t>
            </a:r>
            <a:endParaRPr lang="zh-CN" altLang="en-US" sz="2200"/>
          </a:p>
          <a:p>
            <a:endParaRPr lang="zh-CN" altLang="en-US"/>
          </a:p>
          <a:p>
            <a:pPr marL="285750" indent="-285750">
              <a:buFont typeface="Arial" panose="020B0604020202020204" pitchFamily="34" charset="0"/>
              <a:buChar char="•"/>
            </a:pPr>
            <a:r>
              <a:rPr lang="zh-CN" altLang="en-US">
                <a:solidFill>
                  <a:schemeClr val="tx1"/>
                </a:solidFill>
              </a:rPr>
              <a:t>提出了一个名为RC-TPD的框架,用于检测</a:t>
            </a:r>
            <a:r>
              <a:rPr lang="zh-CN" altLang="en-US">
                <a:solidFill>
                  <a:schemeClr val="tx1"/>
                </a:solidFill>
              </a:rPr>
              <a:t>复杂动力系统中的临界点</a:t>
            </a:r>
            <a:endParaRPr lang="zh-CN" altLang="en-US">
              <a:solidFill>
                <a:schemeClr val="tx1"/>
              </a:solidFill>
            </a:endParaRPr>
          </a:p>
          <a:p>
            <a:pPr marL="285750" indent="-285750">
              <a:buFont typeface="Arial" panose="020B0604020202020204" pitchFamily="34" charset="0"/>
              <a:buChar char="•"/>
            </a:pPr>
            <a:r>
              <a:rPr lang="zh-CN" altLang="en-US">
                <a:solidFill>
                  <a:schemeClr val="tx1"/>
                </a:solidFill>
              </a:rPr>
              <a:t>利用储备池计算(RC)，</a:t>
            </a:r>
            <a:r>
              <a:rPr lang="zh-CN" altLang="en-US">
                <a:solidFill>
                  <a:srgbClr val="C00000"/>
                </a:solidFill>
              </a:rPr>
              <a:t>将系统动态有效编码到输出层权重中，大幅减少学习空间</a:t>
            </a:r>
            <a:endParaRPr lang="zh-CN" altLang="en-US">
              <a:solidFill>
                <a:srgbClr val="C00000"/>
              </a:solidFill>
            </a:endParaRPr>
          </a:p>
          <a:p>
            <a:pPr marL="285750" indent="-285750">
              <a:buFont typeface="Arial" panose="020B0604020202020204" pitchFamily="34" charset="0"/>
              <a:buChar char="•"/>
            </a:pPr>
            <a:r>
              <a:rPr lang="zh-CN" altLang="en-US">
                <a:solidFill>
                  <a:schemeClr val="tx1"/>
                </a:solidFill>
              </a:rPr>
              <a:t>包括回归方法(RC-TPD-R)和分类方法(RC-TPD-C)</a:t>
            </a:r>
            <a:endParaRPr lang="zh-CN" altLang="en-US">
              <a:solidFill>
                <a:schemeClr val="tx1"/>
              </a:solidFill>
            </a:endParaRPr>
          </a:p>
          <a:p>
            <a:pPr marL="285750" indent="-285750">
              <a:buFont typeface="Arial" panose="020B0604020202020204" pitchFamily="34" charset="0"/>
              <a:buChar char="•"/>
            </a:pPr>
            <a:r>
              <a:rPr lang="zh-CN" altLang="en-US">
                <a:solidFill>
                  <a:schemeClr val="tx1"/>
                </a:solidFill>
              </a:rPr>
              <a:t>纯数据驱动,实现在线检测临界点时间</a:t>
            </a:r>
            <a:r>
              <a:rPr lang="zh-CN" altLang="en-US">
                <a:sym typeface="+mn-ea"/>
              </a:rPr>
              <a:t>和强度</a:t>
            </a:r>
            <a:endParaRPr lang="zh-CN" altLang="en-US">
              <a:solidFill>
                <a:schemeClr val="tx1"/>
              </a:solidFill>
            </a:endParaRPr>
          </a:p>
        </p:txBody>
      </p:sp>
      <p:sp>
        <p:nvSpPr>
          <p:cNvPr id="12" name="文本框 11"/>
          <p:cNvSpPr txBox="1"/>
          <p:nvPr/>
        </p:nvSpPr>
        <p:spPr>
          <a:xfrm>
            <a:off x="6242685" y="971550"/>
            <a:ext cx="5511800" cy="2646045"/>
          </a:xfrm>
          <a:prstGeom prst="rect">
            <a:avLst/>
          </a:prstGeom>
          <a:noFill/>
          <a:ln>
            <a:solidFill>
              <a:schemeClr val="tx1"/>
            </a:solidFill>
            <a:prstDash val="dash"/>
          </a:ln>
        </p:spPr>
        <p:txBody>
          <a:bodyPr wrap="square" rtlCol="0">
            <a:noAutofit/>
          </a:bodyPr>
          <a:p>
            <a:pPr marL="285750" indent="-285750">
              <a:buClr>
                <a:srgbClr val="C00000"/>
              </a:buClr>
              <a:buFont typeface="Wingdings" panose="05000000000000000000" charset="0"/>
              <a:buChar char="p"/>
            </a:pPr>
            <a:r>
              <a:rPr lang="zh-CN" altLang="en-US" sz="2200"/>
              <a:t>性能优势：</a:t>
            </a:r>
            <a:endParaRPr lang="zh-CN" altLang="en-US" sz="2200"/>
          </a:p>
          <a:p>
            <a:endParaRPr lang="zh-CN" altLang="en-US"/>
          </a:p>
          <a:p>
            <a:pPr marL="285750" indent="-285750">
              <a:buFont typeface="Arial" panose="020B0604020202020204" pitchFamily="34" charset="0"/>
              <a:buChar char="•"/>
            </a:pPr>
            <a:r>
              <a:rPr lang="zh-CN" altLang="en-US"/>
              <a:t>在临界点检测任务中表现卓越,尤其是在确定性系统中</a:t>
            </a:r>
            <a:endParaRPr lang="zh-CN" altLang="en-US"/>
          </a:p>
          <a:p>
            <a:pPr marL="285750" indent="-285750">
              <a:buFont typeface="Arial" panose="020B0604020202020204" pitchFamily="34" charset="0"/>
              <a:buChar char="•"/>
            </a:pPr>
            <a:r>
              <a:rPr lang="zh-CN" altLang="en-US"/>
              <a:t>比无监督统计方法具有</a:t>
            </a:r>
            <a:r>
              <a:rPr lang="zh-CN" altLang="en-US">
                <a:solidFill>
                  <a:srgbClr val="C00000"/>
                </a:solidFill>
              </a:rPr>
              <a:t>更高的分辨能力和鲁棒性</a:t>
            </a:r>
            <a:endParaRPr lang="zh-CN" altLang="en-US"/>
          </a:p>
          <a:p>
            <a:pPr marL="285750" indent="-285750">
              <a:buFont typeface="Arial" panose="020B0604020202020204" pitchFamily="34" charset="0"/>
              <a:buChar char="•"/>
            </a:pPr>
            <a:r>
              <a:rPr lang="zh-CN" altLang="en-US"/>
              <a:t>比传统监督方法需要</a:t>
            </a:r>
            <a:r>
              <a:rPr lang="zh-CN" altLang="en-US">
                <a:solidFill>
                  <a:srgbClr val="C00000"/>
                </a:solidFill>
              </a:rPr>
              <a:t>更少的训练数据</a:t>
            </a:r>
            <a:endParaRPr lang="zh-CN" altLang="en-US"/>
          </a:p>
          <a:p>
            <a:pPr marL="285750" indent="-285750">
              <a:buFont typeface="Arial" panose="020B0604020202020204" pitchFamily="34" charset="0"/>
              <a:buChar char="•"/>
            </a:pPr>
            <a:r>
              <a:rPr lang="zh-CN" altLang="en-US"/>
              <a:t>在真实世界数据集和存在强随机性的系统中也表现良好</a:t>
            </a:r>
            <a:endParaRPr lang="zh-CN" altLang="en-US"/>
          </a:p>
        </p:txBody>
      </p:sp>
      <p:sp>
        <p:nvSpPr>
          <p:cNvPr id="13" name="文本框 12"/>
          <p:cNvSpPr txBox="1"/>
          <p:nvPr/>
        </p:nvSpPr>
        <p:spPr>
          <a:xfrm>
            <a:off x="476250" y="3876675"/>
            <a:ext cx="5511800" cy="2367915"/>
          </a:xfrm>
          <a:prstGeom prst="rect">
            <a:avLst/>
          </a:prstGeom>
          <a:noFill/>
          <a:ln>
            <a:solidFill>
              <a:schemeClr val="tx1"/>
            </a:solidFill>
            <a:prstDash val="dash"/>
          </a:ln>
        </p:spPr>
        <p:txBody>
          <a:bodyPr wrap="square" rtlCol="0">
            <a:noAutofit/>
          </a:bodyPr>
          <a:p>
            <a:pPr marL="285750" indent="-285750">
              <a:buClr>
                <a:srgbClr val="C00000"/>
              </a:buClr>
              <a:buFont typeface="Wingdings" panose="05000000000000000000" charset="0"/>
              <a:buChar char="p"/>
            </a:pPr>
            <a:r>
              <a:rPr lang="zh-CN" altLang="en-US" sz="2200"/>
              <a:t>框架的局限性和假设：</a:t>
            </a:r>
            <a:endParaRPr lang="zh-CN" altLang="en-US" sz="2200"/>
          </a:p>
          <a:p>
            <a:endParaRPr lang="zh-CN" altLang="en-US"/>
          </a:p>
          <a:p>
            <a:pPr marL="285750" indent="-285750">
              <a:buFont typeface="Arial" panose="020B0604020202020204" pitchFamily="34" charset="0"/>
              <a:buChar char="•"/>
            </a:pPr>
            <a:r>
              <a:rPr lang="zh-CN" altLang="en-US">
                <a:solidFill>
                  <a:srgbClr val="C00000"/>
                </a:solidFill>
              </a:rPr>
              <a:t>假设系统具有相对稳定的底层运行机制</a:t>
            </a:r>
            <a:endParaRPr lang="zh-CN" altLang="en-US">
              <a:solidFill>
                <a:srgbClr val="C00000"/>
              </a:solidFill>
            </a:endParaRPr>
          </a:p>
          <a:p>
            <a:pPr marL="285750" indent="-285750">
              <a:buFont typeface="Arial" panose="020B0604020202020204" pitchFamily="34" charset="0"/>
              <a:buChar char="•"/>
            </a:pPr>
            <a:r>
              <a:rPr lang="zh-CN" altLang="en-US"/>
              <a:t>需要选择适当的RC超参数</a:t>
            </a:r>
            <a:endParaRPr lang="zh-CN" altLang="en-US"/>
          </a:p>
          <a:p>
            <a:pPr marL="285750" indent="-285750">
              <a:buFont typeface="Arial" panose="020B0604020202020204" pitchFamily="34" charset="0"/>
              <a:buChar char="•"/>
            </a:pPr>
            <a:r>
              <a:rPr lang="en-US" altLang="zh-CN">
                <a:solidFill>
                  <a:srgbClr val="C00000"/>
                </a:solidFill>
              </a:rPr>
              <a:t>“</a:t>
            </a:r>
            <a:r>
              <a:rPr lang="zh-CN" altLang="en-US">
                <a:solidFill>
                  <a:srgbClr val="C00000"/>
                </a:solidFill>
              </a:rPr>
              <a:t>只是检测时序数据中的临界点（</a:t>
            </a:r>
            <a:r>
              <a:rPr lang="en-US" altLang="zh-CN">
                <a:solidFill>
                  <a:srgbClr val="C00000"/>
                </a:solidFill>
              </a:rPr>
              <a:t>TPD</a:t>
            </a:r>
            <a:r>
              <a:rPr lang="zh-CN" altLang="en-US">
                <a:solidFill>
                  <a:srgbClr val="C00000"/>
                </a:solidFill>
              </a:rPr>
              <a:t>），没有早期预警</a:t>
            </a:r>
            <a:r>
              <a:rPr lang="zh-CN" altLang="en-US">
                <a:solidFill>
                  <a:srgbClr val="C00000"/>
                </a:solidFill>
              </a:rPr>
              <a:t>信号（</a:t>
            </a:r>
            <a:r>
              <a:rPr lang="en-US" altLang="zh-CN">
                <a:solidFill>
                  <a:srgbClr val="C00000"/>
                </a:solidFill>
              </a:rPr>
              <a:t>EWS</a:t>
            </a:r>
            <a:r>
              <a:rPr lang="zh-CN" altLang="en-US">
                <a:solidFill>
                  <a:srgbClr val="C00000"/>
                </a:solidFill>
              </a:rPr>
              <a:t>）</a:t>
            </a:r>
            <a:r>
              <a:rPr lang="en-US" altLang="zh-CN">
                <a:solidFill>
                  <a:srgbClr val="C00000"/>
                </a:solidFill>
              </a:rPr>
              <a:t>”</a:t>
            </a:r>
            <a:endParaRPr lang="en-US" altLang="zh-CN">
              <a:solidFill>
                <a:srgbClr val="C00000"/>
              </a:solidFill>
            </a:endParaRPr>
          </a:p>
        </p:txBody>
      </p:sp>
      <p:sp>
        <p:nvSpPr>
          <p:cNvPr id="14" name="文本框 13"/>
          <p:cNvSpPr txBox="1"/>
          <p:nvPr/>
        </p:nvSpPr>
        <p:spPr>
          <a:xfrm>
            <a:off x="6242685" y="3876040"/>
            <a:ext cx="5512435" cy="2368550"/>
          </a:xfrm>
          <a:prstGeom prst="rect">
            <a:avLst/>
          </a:prstGeom>
          <a:noFill/>
          <a:ln>
            <a:solidFill>
              <a:schemeClr val="tx1"/>
            </a:solidFill>
            <a:prstDash val="dash"/>
          </a:ln>
        </p:spPr>
        <p:txBody>
          <a:bodyPr wrap="square" rtlCol="0">
            <a:spAutoFit/>
          </a:bodyPr>
          <a:p>
            <a:pPr marL="285750" indent="-285750">
              <a:buClr>
                <a:srgbClr val="C00000"/>
              </a:buClr>
              <a:buFont typeface="Wingdings" panose="05000000000000000000" charset="0"/>
              <a:buChar char="p"/>
            </a:pPr>
            <a:r>
              <a:rPr lang="zh-CN" altLang="en-US" sz="2200"/>
              <a:t>应用潜力和未来研究方向：</a:t>
            </a:r>
            <a:endParaRPr lang="zh-CN" altLang="en-US" sz="2200"/>
          </a:p>
          <a:p>
            <a:endParaRPr lang="zh-CN" altLang="en-US"/>
          </a:p>
          <a:p>
            <a:pPr marL="285750" indent="-285750">
              <a:buFont typeface="Arial" panose="020B0604020202020204" pitchFamily="34" charset="0"/>
              <a:buChar char="•"/>
            </a:pPr>
            <a:r>
              <a:rPr lang="zh-CN" altLang="en-US"/>
              <a:t>可用于检测</a:t>
            </a:r>
            <a:r>
              <a:rPr lang="zh-CN" altLang="en-US"/>
              <a:t>分叉点、参数漂移和临界减速</a:t>
            </a:r>
            <a:endParaRPr lang="zh-CN" altLang="en-US"/>
          </a:p>
          <a:p>
            <a:pPr marL="285750" indent="-285750">
              <a:buFont typeface="Arial" panose="020B0604020202020204" pitchFamily="34" charset="0"/>
              <a:buChar char="•"/>
            </a:pPr>
            <a:r>
              <a:rPr lang="zh-CN" altLang="en-US"/>
              <a:t>有助于发现时间结构和</a:t>
            </a:r>
            <a:r>
              <a:rPr lang="zh-CN" altLang="en-US">
                <a:solidFill>
                  <a:srgbClr val="C00000"/>
                </a:solidFill>
              </a:rPr>
              <a:t>因果</a:t>
            </a:r>
            <a:r>
              <a:rPr lang="zh-CN" altLang="en-US"/>
              <a:t>网络重构</a:t>
            </a:r>
            <a:endParaRPr lang="zh-CN" altLang="en-US"/>
          </a:p>
          <a:p>
            <a:pPr marL="285750" indent="-285750">
              <a:buFont typeface="Arial" panose="020B0604020202020204" pitchFamily="34" charset="0"/>
              <a:buChar char="•"/>
            </a:pPr>
            <a:r>
              <a:rPr lang="zh-CN" altLang="en-US"/>
              <a:t>可进一步与特定实际场景和任务结合</a:t>
            </a:r>
            <a:endParaRPr lang="zh-CN" altLang="en-US"/>
          </a:p>
          <a:p>
            <a:pPr marL="285750" indent="-285750">
              <a:buFont typeface="Arial" panose="020B0604020202020204" pitchFamily="34" charset="0"/>
              <a:buChar char="•"/>
            </a:pPr>
            <a:r>
              <a:rPr lang="zh-CN" altLang="en-US"/>
              <a:t>为深入研究复杂系统提供理论基础</a:t>
            </a:r>
            <a:endParaRPr lang="zh-CN" altLang="en-US"/>
          </a:p>
          <a:p>
            <a:pPr marL="285750" indent="-285750">
              <a:buFont typeface="Arial" panose="020B0604020202020204" pitchFamily="34" charset="0"/>
              <a:buChar char="•"/>
            </a:pPr>
            <a:r>
              <a:rPr lang="zh-CN" altLang="en-US"/>
              <a:t>具有广泛的实际应用前景，特别是在处理高维、波动数据集时</a:t>
            </a:r>
            <a:endParaRPr lang="zh-CN" altLang="en-US"/>
          </a:p>
        </p:txBody>
      </p:sp>
      <p:sp>
        <p:nvSpPr>
          <p:cNvPr id="2" name="灯片编号占位符 1"/>
          <p:cNvSpPr>
            <a:spLocks noGrp="1"/>
          </p:cNvSpPr>
          <p:nvPr>
            <p:ph type="sldNum" sz="quarter" idx="12"/>
          </p:nvPr>
        </p:nvSpPr>
        <p:spPr>
          <a:xfrm>
            <a:off x="9448800" y="6492875"/>
            <a:ext cx="2743200" cy="365125"/>
          </a:xfrm>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335915" y="652145"/>
            <a:ext cx="1152000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335915" y="138430"/>
            <a:ext cx="2459355" cy="460375"/>
          </a:xfrm>
          <a:prstGeom prst="rect">
            <a:avLst/>
          </a:prstGeom>
          <a:noFill/>
        </p:spPr>
        <p:txBody>
          <a:bodyPr wrap="square" rtlCol="0">
            <a:spAutoFit/>
          </a:bodyPr>
          <a:p>
            <a:r>
              <a:rPr lang="zh-CN" altLang="en-US" sz="2400" b="1"/>
              <a:t>Introduction 引言</a:t>
            </a:r>
            <a:endParaRPr lang="zh-CN" altLang="en-US" sz="2400" b="1"/>
          </a:p>
        </p:txBody>
      </p:sp>
      <p:sp>
        <p:nvSpPr>
          <p:cNvPr id="7" name="文本框 6"/>
          <p:cNvSpPr txBox="1"/>
          <p:nvPr/>
        </p:nvSpPr>
        <p:spPr>
          <a:xfrm>
            <a:off x="463550" y="940435"/>
            <a:ext cx="11068685" cy="2368550"/>
          </a:xfrm>
          <a:prstGeom prst="rect">
            <a:avLst/>
          </a:prstGeom>
          <a:noFill/>
        </p:spPr>
        <p:txBody>
          <a:bodyPr wrap="square" rtlCol="0">
            <a:spAutoFit/>
          </a:bodyPr>
          <a:p>
            <a:r>
              <a:rPr lang="zh-CN" altLang="en-US" sz="2200"/>
              <a:t>问题背景：</a:t>
            </a:r>
            <a:endParaRPr lang="zh-CN" altLang="en-US" sz="2200"/>
          </a:p>
          <a:p>
            <a:endParaRPr lang="zh-CN" altLang="en-US"/>
          </a:p>
          <a:p>
            <a:pPr indent="457200"/>
            <a:r>
              <a:rPr lang="zh-CN" altLang="en-US"/>
              <a:t>临界点检测</a:t>
            </a:r>
            <a:r>
              <a:rPr lang="zh-CN" altLang="en-US">
                <a:solidFill>
                  <a:srgbClr val="C00000"/>
                </a:solidFill>
              </a:rPr>
              <a:t>（TPD）</a:t>
            </a:r>
            <a:r>
              <a:rPr lang="zh-CN" altLang="en-US"/>
              <a:t>已经成为复杂动力系统</a:t>
            </a:r>
            <a:r>
              <a:rPr lang="zh-CN" altLang="en-US">
                <a:solidFill>
                  <a:srgbClr val="C00000"/>
                </a:solidFill>
              </a:rPr>
              <a:t>（CDSs）</a:t>
            </a:r>
            <a:r>
              <a:rPr lang="zh-CN" altLang="en-US"/>
              <a:t>研究中几十年来的焦点话题之一，因为它</a:t>
            </a:r>
            <a:r>
              <a:rPr lang="zh-CN" altLang="en-US"/>
              <a:t>契合生物信息学、气候、经济学和许多其他领域中出现的迫切需求。</a:t>
            </a:r>
            <a:endParaRPr lang="zh-CN" altLang="en-US"/>
          </a:p>
          <a:p>
            <a:endParaRPr lang="zh-CN" altLang="en-US"/>
          </a:p>
          <a:p>
            <a:pPr indent="457200"/>
            <a:r>
              <a:rPr lang="zh-CN" altLang="en-US"/>
              <a:t>从数学角度来看，临界点被视为连接CDS中分叉前后的关键状态。</a:t>
            </a:r>
            <a:r>
              <a:rPr lang="zh-CN" altLang="en-US"/>
              <a:t>或者，还可能与由内部结构瞬时切换或内部参数改变引起的突变有关。</a:t>
            </a:r>
            <a:endParaRPr lang="zh-CN" altLang="en-US"/>
          </a:p>
          <a:p>
            <a:endParaRPr lang="zh-CN" altLang="en-US"/>
          </a:p>
        </p:txBody>
      </p:sp>
      <p:sp>
        <p:nvSpPr>
          <p:cNvPr id="8" name="文本框 7"/>
          <p:cNvSpPr txBox="1"/>
          <p:nvPr/>
        </p:nvSpPr>
        <p:spPr>
          <a:xfrm>
            <a:off x="1121410" y="3518535"/>
            <a:ext cx="4785995" cy="1703070"/>
          </a:xfrm>
          <a:prstGeom prst="rect">
            <a:avLst/>
          </a:prstGeom>
          <a:noFill/>
          <a:ln>
            <a:solidFill>
              <a:schemeClr val="tx1"/>
            </a:solidFill>
            <a:prstDash val="dash"/>
          </a:ln>
        </p:spPr>
        <p:txBody>
          <a:bodyPr wrap="square" rtlCol="0">
            <a:noAutofit/>
          </a:bodyPr>
          <a:p>
            <a:pPr marL="285750" indent="-285750">
              <a:buClr>
                <a:srgbClr val="C00000"/>
              </a:buClr>
              <a:buFont typeface="Wingdings" panose="05000000000000000000" charset="0"/>
              <a:buChar char="p"/>
            </a:pPr>
            <a:r>
              <a:rPr lang="zh-CN" altLang="en-US" sz="1400"/>
              <a:t>分叉点（Bifurcation Point）：</a:t>
            </a:r>
            <a:endParaRPr lang="zh-CN" altLang="en-US" sz="1400"/>
          </a:p>
          <a:p>
            <a:endParaRPr lang="zh-CN" altLang="en-US" sz="1400"/>
          </a:p>
          <a:p>
            <a:pPr marL="285750" indent="-285750">
              <a:buFont typeface="Arial" panose="020B0604020202020204" pitchFamily="34" charset="0"/>
              <a:buChar char="•"/>
            </a:pPr>
            <a:r>
              <a:rPr lang="zh-CN" altLang="en-US" sz="1400"/>
              <a:t>渐进性：通常是渐进的过程，</a:t>
            </a:r>
            <a:r>
              <a:rPr lang="zh-CN" altLang="en-US" sz="1400">
                <a:solidFill>
                  <a:srgbClr val="C00000"/>
                </a:solidFill>
              </a:rPr>
              <a:t>外部参数</a:t>
            </a:r>
            <a:r>
              <a:rPr lang="zh-CN" altLang="en-US" sz="1400"/>
              <a:t>的</a:t>
            </a:r>
            <a:r>
              <a:rPr lang="zh-CN" altLang="en-US" sz="1400"/>
              <a:t>持续缓慢变化。</a:t>
            </a:r>
            <a:endParaRPr lang="zh-CN" altLang="en-US" sz="1400"/>
          </a:p>
          <a:p>
            <a:pPr marL="285750" indent="-285750">
              <a:buFont typeface="Arial" panose="020B0604020202020204" pitchFamily="34" charset="0"/>
              <a:buChar char="•"/>
            </a:pPr>
            <a:r>
              <a:rPr lang="zh-CN" altLang="en-US" sz="1400"/>
              <a:t>可预测性：在理想情况下，可以通过数学模型预测。</a:t>
            </a:r>
            <a:endParaRPr lang="zh-CN" altLang="en-US" sz="1400"/>
          </a:p>
          <a:p>
            <a:pPr marL="285750" indent="-285750">
              <a:buFont typeface="Arial" panose="020B0604020202020204" pitchFamily="34" charset="0"/>
              <a:buChar char="•"/>
            </a:pPr>
            <a:r>
              <a:rPr lang="zh-CN" altLang="en-US" sz="1400"/>
              <a:t>稳定性变化：标志着系统稳定性质的改变。</a:t>
            </a:r>
            <a:endParaRPr lang="zh-CN" altLang="en-US" sz="1400"/>
          </a:p>
          <a:p>
            <a:pPr marL="285750" indent="-285750">
              <a:buFont typeface="Arial" panose="020B0604020202020204" pitchFamily="34" charset="0"/>
              <a:buChar char="•"/>
            </a:pPr>
            <a:r>
              <a:rPr lang="zh-CN" altLang="en-US" sz="1400"/>
              <a:t>例子：气候系统中的温度缓慢上升，直到达到冰川融化的临界点。</a:t>
            </a:r>
            <a:endParaRPr lang="zh-CN" altLang="en-US" sz="1400"/>
          </a:p>
        </p:txBody>
      </p:sp>
      <p:sp>
        <p:nvSpPr>
          <p:cNvPr id="9" name="文本框 8"/>
          <p:cNvSpPr txBox="1"/>
          <p:nvPr/>
        </p:nvSpPr>
        <p:spPr>
          <a:xfrm>
            <a:off x="6156960" y="3518535"/>
            <a:ext cx="4786630" cy="1703070"/>
          </a:xfrm>
          <a:prstGeom prst="rect">
            <a:avLst/>
          </a:prstGeom>
          <a:noFill/>
          <a:ln>
            <a:solidFill>
              <a:schemeClr val="tx1"/>
            </a:solidFill>
            <a:prstDash val="dash"/>
          </a:ln>
        </p:spPr>
        <p:txBody>
          <a:bodyPr wrap="square" rtlCol="0">
            <a:noAutofit/>
          </a:bodyPr>
          <a:p>
            <a:pPr marL="285750" indent="-285750">
              <a:buClr>
                <a:srgbClr val="C00000"/>
              </a:buClr>
              <a:buFont typeface="Wingdings" panose="05000000000000000000" charset="0"/>
              <a:buChar char="p"/>
            </a:pPr>
            <a:r>
              <a:rPr lang="zh-CN" altLang="en-US" sz="1400"/>
              <a:t>突变（Abrupt Transition）：</a:t>
            </a:r>
            <a:endParaRPr lang="zh-CN" altLang="en-US" sz="1400"/>
          </a:p>
          <a:p>
            <a:endParaRPr lang="zh-CN" altLang="en-US" sz="1400"/>
          </a:p>
          <a:p>
            <a:pPr marL="285750" indent="-285750">
              <a:buFont typeface="Arial" panose="020B0604020202020204" pitchFamily="34" charset="0"/>
              <a:buChar char="•"/>
            </a:pPr>
            <a:r>
              <a:rPr lang="zh-CN" altLang="en-US" sz="1400"/>
              <a:t>突发性：系统状态的快速、剧烈变化。</a:t>
            </a:r>
            <a:endParaRPr lang="zh-CN" altLang="en-US" sz="1400"/>
          </a:p>
          <a:p>
            <a:pPr marL="285750" indent="-285750">
              <a:buFont typeface="Arial" panose="020B0604020202020204" pitchFamily="34" charset="0"/>
              <a:buChar char="•"/>
            </a:pPr>
            <a:r>
              <a:rPr lang="zh-CN" altLang="en-US" sz="1400"/>
              <a:t>内部触发：可能由</a:t>
            </a:r>
            <a:r>
              <a:rPr lang="zh-CN" altLang="en-US" sz="1400">
                <a:solidFill>
                  <a:srgbClr val="C00000"/>
                </a:solidFill>
              </a:rPr>
              <a:t>内部结构或参数</a:t>
            </a:r>
            <a:r>
              <a:rPr lang="zh-CN" altLang="en-US" sz="1400"/>
              <a:t>的突然改变引起。</a:t>
            </a:r>
            <a:endParaRPr lang="zh-CN" altLang="en-US" sz="1400"/>
          </a:p>
          <a:p>
            <a:pPr marL="285750" indent="-285750">
              <a:buFont typeface="Arial" panose="020B0604020202020204" pitchFamily="34" charset="0"/>
              <a:buChar char="•"/>
            </a:pPr>
            <a:r>
              <a:rPr lang="zh-CN" altLang="en-US" sz="1400"/>
              <a:t>不可预测性：更难预测，可能是由于内部机制的复杂性。</a:t>
            </a:r>
            <a:endParaRPr lang="zh-CN" altLang="en-US" sz="1400"/>
          </a:p>
          <a:p>
            <a:pPr marL="285750" indent="-285750">
              <a:buFont typeface="Arial" panose="020B0604020202020204" pitchFamily="34" charset="0"/>
              <a:buChar char="•"/>
            </a:pPr>
            <a:r>
              <a:rPr lang="zh-CN" altLang="en-US" sz="1400"/>
              <a:t>例子：金融市场中的突然崩溃，或生态系统中某个关键物种的突然灭绝。</a:t>
            </a:r>
            <a:endParaRPr lang="zh-CN" altLang="en-US" sz="1400"/>
          </a:p>
        </p:txBody>
      </p:sp>
      <p:sp>
        <p:nvSpPr>
          <p:cNvPr id="10" name="文本框 9"/>
          <p:cNvSpPr txBox="1"/>
          <p:nvPr/>
        </p:nvSpPr>
        <p:spPr>
          <a:xfrm>
            <a:off x="335915" y="5778500"/>
            <a:ext cx="11196955" cy="645160"/>
          </a:xfrm>
          <a:prstGeom prst="rect">
            <a:avLst/>
          </a:prstGeom>
          <a:noFill/>
        </p:spPr>
        <p:txBody>
          <a:bodyPr wrap="square" rtlCol="0">
            <a:spAutoFit/>
          </a:bodyPr>
          <a:p>
            <a:pPr indent="457200"/>
            <a:r>
              <a:rPr lang="zh-CN" altLang="en-US"/>
              <a:t>在此背景下，由于动力学的高度复杂性和高维观测噪声，使用传统方法检测转变点变得相当困难。本文聚焦于在一般意义上对给定 CDS 进行 TPD 的问题。</a:t>
            </a:r>
            <a:endParaRPr lang="zh-CN" altLang="en-US"/>
          </a:p>
        </p:txBody>
      </p:sp>
      <p:sp>
        <p:nvSpPr>
          <p:cNvPr id="2" name="灯片编号占位符 1"/>
          <p:cNvSpPr>
            <a:spLocks noGrp="1"/>
          </p:cNvSpPr>
          <p:nvPr>
            <p:ph type="sldNum" sz="quarter" idx="12"/>
          </p:nvPr>
        </p:nvSpPr>
        <p:spPr>
          <a:xfrm>
            <a:off x="9448800" y="6492875"/>
            <a:ext cx="2743200" cy="365125"/>
          </a:xfrm>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335915" y="652145"/>
            <a:ext cx="1152000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335915" y="138430"/>
            <a:ext cx="2459355" cy="460375"/>
          </a:xfrm>
          <a:prstGeom prst="rect">
            <a:avLst/>
          </a:prstGeom>
          <a:noFill/>
        </p:spPr>
        <p:txBody>
          <a:bodyPr wrap="square" rtlCol="0">
            <a:spAutoFit/>
          </a:bodyPr>
          <a:p>
            <a:r>
              <a:rPr lang="zh-CN" altLang="en-US" sz="2400" b="1"/>
              <a:t>Introduction 引言</a:t>
            </a:r>
            <a:endParaRPr lang="zh-CN" altLang="en-US" sz="2400" b="1"/>
          </a:p>
        </p:txBody>
      </p:sp>
      <p:sp>
        <p:nvSpPr>
          <p:cNvPr id="2" name="文本框 1"/>
          <p:cNvSpPr txBox="1"/>
          <p:nvPr/>
        </p:nvSpPr>
        <p:spPr>
          <a:xfrm>
            <a:off x="335915" y="1018540"/>
            <a:ext cx="5866130" cy="4076700"/>
          </a:xfrm>
          <a:prstGeom prst="rect">
            <a:avLst/>
          </a:prstGeom>
          <a:noFill/>
          <a:ln>
            <a:solidFill>
              <a:schemeClr val="tx1"/>
            </a:solidFill>
            <a:prstDash val="dash"/>
          </a:ln>
        </p:spPr>
        <p:txBody>
          <a:bodyPr wrap="square" rtlCol="0">
            <a:spAutoFit/>
          </a:bodyPr>
          <a:p>
            <a:pPr marL="285750" indent="-285750">
              <a:buFont typeface="Wingdings" panose="05000000000000000000" charset="0"/>
              <a:buChar char="Ø"/>
            </a:pPr>
            <a:r>
              <a:rPr lang="zh-CN" altLang="en-US" sz="2200"/>
              <a:t>无监督方法：</a:t>
            </a:r>
            <a:endParaRPr lang="zh-CN" altLang="en-US" sz="2200"/>
          </a:p>
          <a:p>
            <a:endParaRPr lang="zh-CN" altLang="en-US"/>
          </a:p>
          <a:p>
            <a:pPr marL="285750" indent="-285750" fontAlgn="auto">
              <a:lnSpc>
                <a:spcPct val="150000"/>
              </a:lnSpc>
              <a:spcAft>
                <a:spcPts val="1200"/>
              </a:spcAft>
              <a:buFont typeface="Arial" panose="020B0604020202020204" pitchFamily="34" charset="0"/>
              <a:buChar char="•"/>
            </a:pPr>
            <a:r>
              <a:rPr lang="zh-CN" altLang="en-US"/>
              <a:t>通过提取给定数据的统计特征来查找临界点</a:t>
            </a:r>
            <a:endParaRPr lang="zh-CN" altLang="en-US"/>
          </a:p>
          <a:p>
            <a:pPr marL="285750" indent="-285750" fontAlgn="auto">
              <a:lnSpc>
                <a:spcPct val="150000"/>
              </a:lnSpc>
              <a:spcAft>
                <a:spcPts val="1200"/>
              </a:spcAft>
              <a:buFont typeface="Arial" panose="020B0604020202020204" pitchFamily="34" charset="0"/>
              <a:buChar char="•"/>
            </a:pPr>
            <a:r>
              <a:rPr lang="zh-CN" altLang="en-US"/>
              <a:t>典型方法包括分析数据概率分布、密度比估计、核函数方法；其他方法包括贝叶斯方法、子空间方法和马尔可夫链方法</a:t>
            </a:r>
            <a:endParaRPr lang="zh-CN" altLang="en-US"/>
          </a:p>
          <a:p>
            <a:pPr marL="285750" indent="-285750" fontAlgn="auto">
              <a:lnSpc>
                <a:spcPct val="150000"/>
              </a:lnSpc>
              <a:spcAft>
                <a:spcPts val="1200"/>
              </a:spcAft>
              <a:buFont typeface="Arial" panose="020B0604020202020204" pitchFamily="34" charset="0"/>
              <a:buChar char="•"/>
            </a:pPr>
            <a:r>
              <a:rPr lang="zh-CN" altLang="en-US"/>
              <a:t>优点：在特定场景下表现良好</a:t>
            </a:r>
            <a:endParaRPr lang="zh-CN" altLang="en-US"/>
          </a:p>
          <a:p>
            <a:pPr marL="285750" indent="-285750" fontAlgn="auto">
              <a:lnSpc>
                <a:spcPct val="150000"/>
              </a:lnSpc>
              <a:spcAft>
                <a:spcPts val="1200"/>
              </a:spcAft>
              <a:buFont typeface="Arial" panose="020B0604020202020204" pitchFamily="34" charset="0"/>
              <a:buChar char="•"/>
            </a:pPr>
            <a:r>
              <a:rPr lang="zh-CN" altLang="en-US"/>
              <a:t>缺点：</a:t>
            </a:r>
            <a:r>
              <a:rPr lang="zh-CN" altLang="en-US" b="1" u="sng">
                <a:solidFill>
                  <a:srgbClr val="C00000"/>
                </a:solidFill>
              </a:rPr>
              <a:t>面对复杂动力系统（CDSs）的数据时，准确性可能不稳定</a:t>
            </a:r>
            <a:endParaRPr lang="zh-CN" altLang="en-US" b="1" u="sng">
              <a:solidFill>
                <a:srgbClr val="C00000"/>
              </a:solidFill>
            </a:endParaRPr>
          </a:p>
        </p:txBody>
      </p:sp>
      <p:sp>
        <p:nvSpPr>
          <p:cNvPr id="4" name="文本框 3"/>
          <p:cNvSpPr txBox="1"/>
          <p:nvPr/>
        </p:nvSpPr>
        <p:spPr>
          <a:xfrm>
            <a:off x="6804660" y="1018540"/>
            <a:ext cx="5051425" cy="3091815"/>
          </a:xfrm>
          <a:prstGeom prst="rect">
            <a:avLst/>
          </a:prstGeom>
          <a:noFill/>
          <a:ln>
            <a:solidFill>
              <a:schemeClr val="tx1"/>
            </a:solidFill>
            <a:prstDash val="dash"/>
          </a:ln>
        </p:spPr>
        <p:txBody>
          <a:bodyPr wrap="square" rtlCol="0">
            <a:spAutoFit/>
          </a:bodyPr>
          <a:p>
            <a:pPr marL="342900" indent="-342900">
              <a:buFont typeface="Wingdings" panose="05000000000000000000" charset="0"/>
              <a:buChar char="Ø"/>
            </a:pPr>
            <a:r>
              <a:rPr lang="zh-CN" altLang="en-US" sz="2200"/>
              <a:t>有监督方法：</a:t>
            </a:r>
            <a:endParaRPr lang="zh-CN" altLang="en-US" sz="2200"/>
          </a:p>
          <a:p>
            <a:endParaRPr lang="zh-CN" altLang="en-US"/>
          </a:p>
          <a:p>
            <a:pPr marL="285750" indent="-285750" fontAlgn="auto">
              <a:lnSpc>
                <a:spcPct val="150000"/>
              </a:lnSpc>
              <a:spcAft>
                <a:spcPts val="1200"/>
              </a:spcAft>
              <a:buFont typeface="Arial" panose="020B0604020202020204" pitchFamily="34" charset="0"/>
              <a:buChar char="•"/>
            </a:pPr>
            <a:r>
              <a:rPr lang="zh-CN" altLang="en-US"/>
              <a:t>需要使用标记数据集学习映射关系</a:t>
            </a:r>
            <a:endParaRPr lang="zh-CN" altLang="en-US"/>
          </a:p>
          <a:p>
            <a:pPr marL="285750" indent="-285750" fontAlgn="auto">
              <a:lnSpc>
                <a:spcPct val="150000"/>
              </a:lnSpc>
              <a:spcAft>
                <a:spcPts val="1200"/>
              </a:spcAft>
              <a:buFont typeface="Arial" panose="020B0604020202020204" pitchFamily="34" charset="0"/>
              <a:buChar char="•"/>
            </a:pPr>
            <a:r>
              <a:rPr lang="zh-CN" altLang="en-US"/>
              <a:t>使用的分类器包括支持向量机、决策树、隐马尔可夫模型和最近邻</a:t>
            </a:r>
            <a:endParaRPr lang="zh-CN" altLang="en-US"/>
          </a:p>
          <a:p>
            <a:pPr marL="285750" indent="-285750" fontAlgn="auto">
              <a:lnSpc>
                <a:spcPct val="150000"/>
              </a:lnSpc>
              <a:spcAft>
                <a:spcPts val="1200"/>
              </a:spcAft>
              <a:buFont typeface="Arial" panose="020B0604020202020204" pitchFamily="34" charset="0"/>
              <a:buChar char="•"/>
            </a:pPr>
            <a:r>
              <a:rPr lang="zh-CN" altLang="en-US"/>
              <a:t>发展受限原因：</a:t>
            </a:r>
            <a:r>
              <a:rPr lang="zh-CN" altLang="en-US" b="1" u="sng">
                <a:solidFill>
                  <a:srgbClr val="C00000"/>
                </a:solidFill>
              </a:rPr>
              <a:t>高质量标签数据集稀缺，临界点通常以难以测量和预测的方式出现</a:t>
            </a:r>
            <a:endParaRPr lang="zh-CN" altLang="en-US" b="1" u="sng">
              <a:solidFill>
                <a:srgbClr val="C00000"/>
              </a:solidFill>
            </a:endParaRPr>
          </a:p>
        </p:txBody>
      </p:sp>
      <p:sp>
        <p:nvSpPr>
          <p:cNvPr id="11" name="文本框 10"/>
          <p:cNvSpPr txBox="1"/>
          <p:nvPr/>
        </p:nvSpPr>
        <p:spPr>
          <a:xfrm>
            <a:off x="336550" y="5445125"/>
            <a:ext cx="11519535" cy="1337945"/>
          </a:xfrm>
          <a:prstGeom prst="rect">
            <a:avLst/>
          </a:prstGeom>
          <a:noFill/>
        </p:spPr>
        <p:txBody>
          <a:bodyPr wrap="square" rtlCol="0">
            <a:spAutoFit/>
          </a:bodyPr>
          <a:p>
            <a:pPr indent="0" fontAlgn="auto">
              <a:lnSpc>
                <a:spcPct val="150000"/>
              </a:lnSpc>
            </a:pPr>
            <a:r>
              <a:rPr lang="zh-CN" altLang="en-US"/>
              <a:t>同时，先前的工作已经证明</a:t>
            </a:r>
            <a:r>
              <a:rPr lang="zh-CN" altLang="en-US" b="1">
                <a:solidFill>
                  <a:srgbClr val="C00000"/>
                </a:solidFill>
              </a:rPr>
              <a:t>储备池计算（</a:t>
            </a:r>
            <a:r>
              <a:rPr lang="en-US" altLang="zh-CN" b="1">
                <a:solidFill>
                  <a:srgbClr val="C00000"/>
                </a:solidFill>
              </a:rPr>
              <a:t>RC</a:t>
            </a:r>
            <a:r>
              <a:rPr lang="zh-CN" altLang="en-US" b="1">
                <a:solidFill>
                  <a:srgbClr val="C00000"/>
                </a:solidFill>
              </a:rPr>
              <a:t>）</a:t>
            </a:r>
            <a:r>
              <a:rPr lang="zh-CN" altLang="en-US"/>
              <a:t>在学习 CDS 内在动力学方面的能力；当系统结构随时间持续或间歇性波动时，RC 也能敏感地沿时间演化学习不同的动力学特征；借助该优势，现在目标是</a:t>
            </a:r>
            <a:r>
              <a:rPr lang="zh-CN" altLang="en-US" b="1">
                <a:solidFill>
                  <a:srgbClr val="C00000"/>
                </a:solidFill>
              </a:rPr>
              <a:t>仅通过从CDS观测到的时间序列来高效地检测临界点。</a:t>
            </a:r>
            <a:endParaRPr lang="zh-CN" altLang="en-US" b="1">
              <a:solidFill>
                <a:srgbClr val="C00000"/>
              </a:solidFill>
            </a:endParaRPr>
          </a:p>
        </p:txBody>
      </p:sp>
      <p:sp>
        <p:nvSpPr>
          <p:cNvPr id="3" name="灯片编号占位符 2"/>
          <p:cNvSpPr>
            <a:spLocks noGrp="1"/>
          </p:cNvSpPr>
          <p:nvPr>
            <p:ph type="sldNum" sz="quarter" idx="12"/>
          </p:nvPr>
        </p:nvSpPr>
        <p:spPr>
          <a:xfrm>
            <a:off x="9448800" y="6492875"/>
            <a:ext cx="2743200" cy="365125"/>
          </a:xfrm>
        </p:spPr>
        <p:txBody>
          <a:bodyPr/>
          <a:p>
            <a:fld id="{565CE74E-AB26-4998-AD42-012C4C1AD076}"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335915" y="652145"/>
            <a:ext cx="1152000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335915" y="138430"/>
            <a:ext cx="2459355" cy="460375"/>
          </a:xfrm>
          <a:prstGeom prst="rect">
            <a:avLst/>
          </a:prstGeom>
          <a:noFill/>
        </p:spPr>
        <p:txBody>
          <a:bodyPr wrap="square" rtlCol="0">
            <a:spAutoFit/>
          </a:bodyPr>
          <a:p>
            <a:r>
              <a:rPr lang="zh-CN" altLang="en-US" sz="2400" b="1"/>
              <a:t>Introduction 引言</a:t>
            </a:r>
            <a:endParaRPr lang="zh-CN" altLang="en-US" sz="2400" b="1"/>
          </a:p>
        </p:txBody>
      </p:sp>
      <p:sp>
        <p:nvSpPr>
          <p:cNvPr id="7" name="文本框 6"/>
          <p:cNvSpPr txBox="1"/>
          <p:nvPr/>
        </p:nvSpPr>
        <p:spPr>
          <a:xfrm>
            <a:off x="1573530" y="1467485"/>
            <a:ext cx="9044940" cy="3923030"/>
          </a:xfrm>
          <a:prstGeom prst="rect">
            <a:avLst/>
          </a:prstGeom>
          <a:noFill/>
        </p:spPr>
        <p:txBody>
          <a:bodyPr wrap="square" rtlCol="0">
            <a:spAutoFit/>
          </a:bodyPr>
          <a:p>
            <a:r>
              <a:rPr lang="zh-CN" altLang="en-US" sz="2200"/>
              <a:t>本</a:t>
            </a:r>
            <a:r>
              <a:rPr lang="zh-CN" altLang="en-US" sz="2200"/>
              <a:t>工作贡献：</a:t>
            </a:r>
            <a:endParaRPr lang="zh-CN" altLang="en-US" sz="2200"/>
          </a:p>
          <a:p>
            <a:endParaRPr lang="zh-CN" altLang="en-US"/>
          </a:p>
          <a:p>
            <a:pPr marL="342900" indent="-342900" fontAlgn="auto">
              <a:lnSpc>
                <a:spcPct val="150000"/>
              </a:lnSpc>
              <a:spcAft>
                <a:spcPts val="1200"/>
              </a:spcAft>
              <a:buFont typeface="+mj-lt"/>
              <a:buAutoNum type="arabicPeriod"/>
            </a:pPr>
            <a:r>
              <a:rPr lang="zh-CN" altLang="en-US"/>
              <a:t>利用储备池网络提取系统的</a:t>
            </a:r>
            <a:r>
              <a:rPr lang="zh-CN" altLang="en-US" b="1">
                <a:solidFill>
                  <a:srgbClr val="C00000"/>
                </a:solidFill>
              </a:rPr>
              <a:t>动态特征</a:t>
            </a:r>
            <a:r>
              <a:rPr lang="zh-CN" altLang="en-US"/>
              <a:t>，并提出一种无</a:t>
            </a:r>
            <a:r>
              <a:rPr lang="zh-CN" altLang="en-US"/>
              <a:t>模型机器学习算法来检测变化，该算法所需训练数据少于以往监督方法，但在检测性能上优于这些标准方法。</a:t>
            </a:r>
            <a:endParaRPr lang="zh-CN" altLang="en-US"/>
          </a:p>
          <a:p>
            <a:pPr marL="342900" indent="-342900" fontAlgn="auto">
              <a:lnSpc>
                <a:spcPct val="150000"/>
              </a:lnSpc>
              <a:spcAft>
                <a:spcPts val="1200"/>
              </a:spcAft>
              <a:buFont typeface="+mj-lt"/>
              <a:buAutoNum type="arabicPeriod"/>
            </a:pPr>
            <a:r>
              <a:rPr lang="zh-CN" altLang="en-US"/>
              <a:t>在使用机器学习算法构建</a:t>
            </a:r>
            <a:r>
              <a:rPr lang="zh-CN" altLang="en-US" b="1">
                <a:solidFill>
                  <a:srgbClr val="C00000"/>
                </a:solidFill>
              </a:rPr>
              <a:t>从特征到系统变化的映射</a:t>
            </a:r>
            <a:r>
              <a:rPr lang="zh-CN" altLang="en-US"/>
              <a:t>过程中，设计了一种分类</a:t>
            </a:r>
            <a:r>
              <a:rPr lang="en-US" altLang="zh-CN"/>
              <a:t>/</a:t>
            </a:r>
            <a:r>
              <a:rPr lang="zh-CN" altLang="en-US"/>
              <a:t>回归方法。对于包含系统变化强度信息的训练集，</a:t>
            </a:r>
            <a:r>
              <a:rPr lang="zh-CN" altLang="en-US"/>
              <a:t>该方法不仅能使突变点的位置可检测，还能估计相应变化的强度。</a:t>
            </a:r>
            <a:endParaRPr lang="zh-CN" altLang="en-US"/>
          </a:p>
          <a:p>
            <a:pPr marL="342900" indent="-342900" fontAlgn="auto">
              <a:lnSpc>
                <a:spcPct val="150000"/>
              </a:lnSpc>
              <a:spcAft>
                <a:spcPts val="1200"/>
              </a:spcAft>
              <a:buFont typeface="+mj-lt"/>
              <a:buAutoNum type="arabicPeriod"/>
            </a:pPr>
            <a:r>
              <a:rPr lang="zh-CN" altLang="en-US"/>
              <a:t>将</a:t>
            </a:r>
            <a:r>
              <a:rPr lang="zh-CN" altLang="en-US" b="1">
                <a:solidFill>
                  <a:srgbClr val="C00000"/>
                </a:solidFill>
              </a:rPr>
              <a:t>滑动窗口</a:t>
            </a:r>
            <a:r>
              <a:rPr lang="zh-CN" altLang="en-US"/>
              <a:t>整合到检测过程中，使检测方法具备</a:t>
            </a:r>
            <a:r>
              <a:rPr lang="zh-CN" altLang="en-US" b="1">
                <a:solidFill>
                  <a:srgbClr val="C00000"/>
                </a:solidFill>
              </a:rPr>
              <a:t>在线能力</a:t>
            </a:r>
            <a:r>
              <a:rPr lang="zh-CN" altLang="en-US"/>
              <a:t>。在类似真实系统</a:t>
            </a:r>
            <a:r>
              <a:rPr lang="zh-CN" altLang="en-US"/>
              <a:t>，包含从弱到中等强度噪声的 CDS 中，验证了所提出方法的通用性和灵活性。</a:t>
            </a:r>
            <a:endParaRPr lang="zh-CN" altLang="en-US"/>
          </a:p>
        </p:txBody>
      </p:sp>
      <p:sp>
        <p:nvSpPr>
          <p:cNvPr id="2" name="灯片编号占位符 1"/>
          <p:cNvSpPr>
            <a:spLocks noGrp="1"/>
          </p:cNvSpPr>
          <p:nvPr>
            <p:ph type="sldNum" sz="quarter" idx="12"/>
          </p:nvPr>
        </p:nvSpPr>
        <p:spPr>
          <a:xfrm>
            <a:off x="9448800" y="6492875"/>
            <a:ext cx="2743200" cy="365125"/>
          </a:xfrm>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335915" y="652145"/>
            <a:ext cx="1152000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335915" y="138430"/>
            <a:ext cx="2459355" cy="460375"/>
          </a:xfrm>
          <a:prstGeom prst="rect">
            <a:avLst/>
          </a:prstGeom>
          <a:noFill/>
        </p:spPr>
        <p:txBody>
          <a:bodyPr wrap="square" rtlCol="0">
            <a:spAutoFit/>
          </a:bodyPr>
          <a:p>
            <a:r>
              <a:rPr lang="zh-CN" altLang="en-US" sz="2400" b="1"/>
              <a:t>Methods 方法</a:t>
            </a:r>
            <a:endParaRPr lang="zh-CN" altLang="en-US" sz="2400" b="1"/>
          </a:p>
        </p:txBody>
      </p:sp>
      <p:grpSp>
        <p:nvGrpSpPr>
          <p:cNvPr id="9" name="组合 8"/>
          <p:cNvGrpSpPr/>
          <p:nvPr/>
        </p:nvGrpSpPr>
        <p:grpSpPr>
          <a:xfrm>
            <a:off x="427990" y="4682490"/>
            <a:ext cx="3611880" cy="1247140"/>
            <a:chOff x="797" y="1760"/>
            <a:chExt cx="5688" cy="1964"/>
          </a:xfrm>
        </p:grpSpPr>
        <p:pic>
          <p:nvPicPr>
            <p:cNvPr id="3" name="图片 2"/>
            <p:cNvPicPr>
              <a:picLocks noChangeAspect="1"/>
            </p:cNvPicPr>
            <p:nvPr/>
          </p:nvPicPr>
          <p:blipFill>
            <a:blip r:embed="rId1"/>
            <a:stretch>
              <a:fillRect/>
            </a:stretch>
          </p:blipFill>
          <p:spPr>
            <a:xfrm>
              <a:off x="797" y="1760"/>
              <a:ext cx="5688" cy="312"/>
            </a:xfrm>
            <a:prstGeom prst="rect">
              <a:avLst/>
            </a:prstGeom>
          </p:spPr>
        </p:pic>
        <p:pic>
          <p:nvPicPr>
            <p:cNvPr id="4" name="图片 3"/>
            <p:cNvPicPr>
              <a:picLocks noChangeAspect="1"/>
            </p:cNvPicPr>
            <p:nvPr/>
          </p:nvPicPr>
          <p:blipFill>
            <a:blip r:embed="rId2"/>
            <a:stretch>
              <a:fillRect/>
            </a:stretch>
          </p:blipFill>
          <p:spPr>
            <a:xfrm>
              <a:off x="797" y="2478"/>
              <a:ext cx="2124" cy="324"/>
            </a:xfrm>
            <a:prstGeom prst="rect">
              <a:avLst/>
            </a:prstGeom>
          </p:spPr>
        </p:pic>
        <p:pic>
          <p:nvPicPr>
            <p:cNvPr id="8" name="图片 7"/>
            <p:cNvPicPr>
              <a:picLocks noChangeAspect="1"/>
            </p:cNvPicPr>
            <p:nvPr/>
          </p:nvPicPr>
          <p:blipFill>
            <a:blip r:embed="rId3"/>
            <a:stretch>
              <a:fillRect/>
            </a:stretch>
          </p:blipFill>
          <p:spPr>
            <a:xfrm>
              <a:off x="797" y="3208"/>
              <a:ext cx="5148" cy="516"/>
            </a:xfrm>
            <a:prstGeom prst="rect">
              <a:avLst/>
            </a:prstGeom>
          </p:spPr>
        </p:pic>
      </p:grpSp>
      <p:sp>
        <p:nvSpPr>
          <p:cNvPr id="10" name="文本框 9"/>
          <p:cNvSpPr txBox="1"/>
          <p:nvPr/>
        </p:nvSpPr>
        <p:spPr>
          <a:xfrm>
            <a:off x="330835" y="4180205"/>
            <a:ext cx="4064000" cy="368300"/>
          </a:xfrm>
          <a:prstGeom prst="rect">
            <a:avLst/>
          </a:prstGeom>
          <a:noFill/>
        </p:spPr>
        <p:txBody>
          <a:bodyPr wrap="square" rtlCol="0">
            <a:spAutoFit/>
          </a:bodyPr>
          <a:p>
            <a:r>
              <a:rPr lang="zh-CN" altLang="en-US"/>
              <a:t>RC 的动力学演化：</a:t>
            </a:r>
            <a:endParaRPr lang="zh-CN" altLang="en-US"/>
          </a:p>
        </p:txBody>
      </p:sp>
      <p:sp>
        <p:nvSpPr>
          <p:cNvPr id="11" name="文本框 10"/>
          <p:cNvSpPr txBox="1"/>
          <p:nvPr/>
        </p:nvSpPr>
        <p:spPr>
          <a:xfrm>
            <a:off x="330835" y="875665"/>
            <a:ext cx="4361815" cy="2972435"/>
          </a:xfrm>
          <a:prstGeom prst="rect">
            <a:avLst/>
          </a:prstGeom>
          <a:noFill/>
        </p:spPr>
        <p:txBody>
          <a:bodyPr wrap="square" rtlCol="0">
            <a:noAutofit/>
          </a:bodyPr>
          <a:p>
            <a:pPr indent="457200"/>
            <a:r>
              <a:rPr lang="zh-CN" altLang="en-US"/>
              <a:t>假设一个系统在某一时间点 tp 改变其演化动力学，从一种典型特征转变为另一种，即其基本参数或结构在 tp 时刻发生变化。</a:t>
            </a:r>
            <a:endParaRPr lang="zh-CN" altLang="en-US"/>
          </a:p>
          <a:p>
            <a:pPr indent="457200"/>
            <a:r>
              <a:rPr lang="zh-CN" altLang="en-US"/>
              <a:t>由于观测系统的复杂性、观测噪声的存在以及结构变化引起的动力学响应缓慢，通常难以直接且准确地从数据中识别出变化的时间点。</a:t>
            </a:r>
            <a:endParaRPr lang="zh-CN" altLang="en-US"/>
          </a:p>
          <a:p>
            <a:pPr indent="457200"/>
            <a:r>
              <a:rPr lang="zh-CN" altLang="en-US"/>
              <a:t>因此，采用 RC 及其他适当的机器学习方法来完成这一任务。</a:t>
            </a:r>
            <a:endParaRPr lang="zh-CN" altLang="en-US"/>
          </a:p>
        </p:txBody>
      </p:sp>
      <p:sp>
        <p:nvSpPr>
          <p:cNvPr id="14" name="文本框 13"/>
          <p:cNvSpPr txBox="1"/>
          <p:nvPr/>
        </p:nvSpPr>
        <p:spPr>
          <a:xfrm>
            <a:off x="4222115" y="4638040"/>
            <a:ext cx="690245" cy="275590"/>
          </a:xfrm>
          <a:prstGeom prst="rect">
            <a:avLst/>
          </a:prstGeom>
          <a:noFill/>
        </p:spPr>
        <p:txBody>
          <a:bodyPr wrap="square" rtlCol="0">
            <a:spAutoFit/>
          </a:bodyPr>
          <a:p>
            <a:r>
              <a:rPr lang="zh-CN" altLang="en-US" sz="1200"/>
              <a:t>（</a:t>
            </a:r>
            <a:r>
              <a:rPr lang="en-US" altLang="zh-CN" sz="1200"/>
              <a:t>1</a:t>
            </a:r>
            <a:r>
              <a:rPr lang="zh-CN" altLang="en-US" sz="1200"/>
              <a:t>）</a:t>
            </a:r>
            <a:endParaRPr lang="zh-CN" altLang="en-US" sz="1200"/>
          </a:p>
        </p:txBody>
      </p:sp>
      <p:sp>
        <p:nvSpPr>
          <p:cNvPr id="15" name="文本框 14"/>
          <p:cNvSpPr txBox="1"/>
          <p:nvPr/>
        </p:nvSpPr>
        <p:spPr>
          <a:xfrm>
            <a:off x="4222115" y="5093970"/>
            <a:ext cx="690245" cy="275590"/>
          </a:xfrm>
          <a:prstGeom prst="rect">
            <a:avLst/>
          </a:prstGeom>
          <a:noFill/>
        </p:spPr>
        <p:txBody>
          <a:bodyPr wrap="square" rtlCol="0">
            <a:spAutoFit/>
          </a:bodyPr>
          <a:p>
            <a:r>
              <a:rPr lang="zh-CN" altLang="en-US" sz="1200"/>
              <a:t>（</a:t>
            </a:r>
            <a:r>
              <a:rPr lang="en-US" altLang="zh-CN" sz="1200"/>
              <a:t>2</a:t>
            </a:r>
            <a:r>
              <a:rPr lang="zh-CN" altLang="en-US" sz="1200"/>
              <a:t>）</a:t>
            </a:r>
            <a:endParaRPr lang="zh-CN" altLang="en-US" sz="1200"/>
          </a:p>
        </p:txBody>
      </p:sp>
      <p:sp>
        <p:nvSpPr>
          <p:cNvPr id="16" name="文本框 15"/>
          <p:cNvSpPr txBox="1"/>
          <p:nvPr/>
        </p:nvSpPr>
        <p:spPr>
          <a:xfrm>
            <a:off x="4215765" y="5633720"/>
            <a:ext cx="690245" cy="275590"/>
          </a:xfrm>
          <a:prstGeom prst="rect">
            <a:avLst/>
          </a:prstGeom>
          <a:noFill/>
        </p:spPr>
        <p:txBody>
          <a:bodyPr wrap="square" rtlCol="0">
            <a:spAutoFit/>
          </a:bodyPr>
          <a:p>
            <a:r>
              <a:rPr lang="zh-CN" altLang="en-US" sz="1200"/>
              <a:t>（</a:t>
            </a:r>
            <a:r>
              <a:rPr lang="en-US" altLang="zh-CN" sz="1200"/>
              <a:t>3</a:t>
            </a:r>
            <a:r>
              <a:rPr lang="zh-CN" altLang="en-US" sz="1200"/>
              <a:t>）</a:t>
            </a:r>
            <a:endParaRPr lang="zh-CN" altLang="en-US" sz="1200"/>
          </a:p>
        </p:txBody>
      </p:sp>
      <p:pic>
        <p:nvPicPr>
          <p:cNvPr id="17" name="图片 16"/>
          <p:cNvPicPr>
            <a:picLocks noChangeAspect="1"/>
          </p:cNvPicPr>
          <p:nvPr/>
        </p:nvPicPr>
        <p:blipFill>
          <a:blip r:embed="rId4"/>
          <a:stretch>
            <a:fillRect/>
          </a:stretch>
        </p:blipFill>
        <p:spPr>
          <a:xfrm>
            <a:off x="5019040" y="756285"/>
            <a:ext cx="6753225" cy="6037580"/>
          </a:xfrm>
          <a:prstGeom prst="rect">
            <a:avLst/>
          </a:prstGeom>
        </p:spPr>
      </p:pic>
      <p:sp>
        <p:nvSpPr>
          <p:cNvPr id="2" name="灯片编号占位符 1"/>
          <p:cNvSpPr>
            <a:spLocks noGrp="1"/>
          </p:cNvSpPr>
          <p:nvPr>
            <p:ph type="sldNum" sz="quarter" idx="12"/>
          </p:nvPr>
        </p:nvSpPr>
        <p:spPr>
          <a:xfrm>
            <a:off x="9448800" y="6492875"/>
            <a:ext cx="2743200" cy="365125"/>
          </a:xfrm>
        </p:spPr>
        <p:txBody>
          <a:bodyPr/>
          <a:p>
            <a:fld id="{565CE74E-AB26-4998-AD42-012C4C1AD076}"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335915" y="652145"/>
            <a:ext cx="1152000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335915" y="138430"/>
            <a:ext cx="2459355" cy="460375"/>
          </a:xfrm>
          <a:prstGeom prst="rect">
            <a:avLst/>
          </a:prstGeom>
          <a:noFill/>
        </p:spPr>
        <p:txBody>
          <a:bodyPr wrap="square" rtlCol="0">
            <a:spAutoFit/>
          </a:bodyPr>
          <a:p>
            <a:r>
              <a:rPr lang="zh-CN" altLang="en-US" sz="2400" b="1"/>
              <a:t>Methods 方法</a:t>
            </a:r>
            <a:endParaRPr lang="zh-CN" altLang="en-US" sz="2400" b="1"/>
          </a:p>
        </p:txBody>
      </p:sp>
      <p:grpSp>
        <p:nvGrpSpPr>
          <p:cNvPr id="9" name="组合 8"/>
          <p:cNvGrpSpPr/>
          <p:nvPr/>
        </p:nvGrpSpPr>
        <p:grpSpPr>
          <a:xfrm>
            <a:off x="517525" y="1336675"/>
            <a:ext cx="3611880" cy="1247140"/>
            <a:chOff x="797" y="1760"/>
            <a:chExt cx="5688" cy="1964"/>
          </a:xfrm>
        </p:grpSpPr>
        <p:pic>
          <p:nvPicPr>
            <p:cNvPr id="3" name="图片 2"/>
            <p:cNvPicPr>
              <a:picLocks noChangeAspect="1"/>
            </p:cNvPicPr>
            <p:nvPr/>
          </p:nvPicPr>
          <p:blipFill>
            <a:blip r:embed="rId1"/>
            <a:stretch>
              <a:fillRect/>
            </a:stretch>
          </p:blipFill>
          <p:spPr>
            <a:xfrm>
              <a:off x="797" y="1760"/>
              <a:ext cx="5688" cy="312"/>
            </a:xfrm>
            <a:prstGeom prst="rect">
              <a:avLst/>
            </a:prstGeom>
          </p:spPr>
        </p:pic>
        <p:pic>
          <p:nvPicPr>
            <p:cNvPr id="4" name="图片 3"/>
            <p:cNvPicPr>
              <a:picLocks noChangeAspect="1"/>
            </p:cNvPicPr>
            <p:nvPr/>
          </p:nvPicPr>
          <p:blipFill>
            <a:blip r:embed="rId2"/>
            <a:stretch>
              <a:fillRect/>
            </a:stretch>
          </p:blipFill>
          <p:spPr>
            <a:xfrm>
              <a:off x="797" y="2478"/>
              <a:ext cx="2124" cy="324"/>
            </a:xfrm>
            <a:prstGeom prst="rect">
              <a:avLst/>
            </a:prstGeom>
          </p:spPr>
        </p:pic>
        <p:pic>
          <p:nvPicPr>
            <p:cNvPr id="8" name="图片 7"/>
            <p:cNvPicPr>
              <a:picLocks noChangeAspect="1"/>
            </p:cNvPicPr>
            <p:nvPr/>
          </p:nvPicPr>
          <p:blipFill>
            <a:blip r:embed="rId3"/>
            <a:stretch>
              <a:fillRect/>
            </a:stretch>
          </p:blipFill>
          <p:spPr>
            <a:xfrm>
              <a:off x="797" y="3208"/>
              <a:ext cx="5148" cy="516"/>
            </a:xfrm>
            <a:prstGeom prst="rect">
              <a:avLst/>
            </a:prstGeom>
          </p:spPr>
        </p:pic>
      </p:grpSp>
      <p:sp>
        <p:nvSpPr>
          <p:cNvPr id="10" name="文本框 9"/>
          <p:cNvSpPr txBox="1"/>
          <p:nvPr/>
        </p:nvSpPr>
        <p:spPr>
          <a:xfrm>
            <a:off x="420370" y="834390"/>
            <a:ext cx="4064000" cy="368300"/>
          </a:xfrm>
          <a:prstGeom prst="rect">
            <a:avLst/>
          </a:prstGeom>
          <a:noFill/>
        </p:spPr>
        <p:txBody>
          <a:bodyPr wrap="square" rtlCol="0">
            <a:spAutoFit/>
          </a:bodyPr>
          <a:p>
            <a:r>
              <a:rPr lang="zh-CN" altLang="en-US"/>
              <a:t>RC 的动力学演化：</a:t>
            </a:r>
            <a:endParaRPr lang="zh-CN" altLang="en-US"/>
          </a:p>
        </p:txBody>
      </p:sp>
      <p:sp>
        <p:nvSpPr>
          <p:cNvPr id="13" name="文本框 12"/>
          <p:cNvSpPr txBox="1"/>
          <p:nvPr/>
        </p:nvSpPr>
        <p:spPr>
          <a:xfrm>
            <a:off x="405765" y="3359150"/>
            <a:ext cx="4064000" cy="2614295"/>
          </a:xfrm>
          <a:prstGeom prst="rect">
            <a:avLst/>
          </a:prstGeom>
          <a:noFill/>
        </p:spPr>
        <p:txBody>
          <a:bodyPr wrap="square" rtlCol="0">
            <a:noAutofit/>
          </a:bodyPr>
          <a:p>
            <a:pPr indent="457200"/>
            <a:r>
              <a:rPr lang="zh-CN" altLang="en-US"/>
              <a:t>RC 将系统的</a:t>
            </a:r>
            <a:r>
              <a:rPr lang="zh-CN" altLang="en-US"/>
              <a:t>动力学信息编码至读出层的权重 Wout 中。</a:t>
            </a:r>
            <a:endParaRPr lang="zh-CN" altLang="en-US"/>
          </a:p>
          <a:p>
            <a:pPr indent="457200"/>
            <a:r>
              <a:rPr lang="zh-CN" altLang="en-US"/>
              <a:t>当系统不变时，Wout 可视为系统的</a:t>
            </a:r>
            <a:r>
              <a:rPr lang="zh-CN" altLang="en-US">
                <a:solidFill>
                  <a:srgbClr val="C00000"/>
                </a:solidFill>
              </a:rPr>
              <a:t>稳态特征</a:t>
            </a:r>
            <a:r>
              <a:rPr lang="zh-CN" altLang="en-US"/>
              <a:t>。</a:t>
            </a:r>
            <a:endParaRPr lang="zh-CN" altLang="en-US"/>
          </a:p>
          <a:p>
            <a:pPr indent="457200"/>
            <a:r>
              <a:rPr lang="zh-CN" altLang="en-US"/>
              <a:t>经历临界点后，系统动力学发生变化，Wout 也随之改变。</a:t>
            </a:r>
            <a:endParaRPr lang="zh-CN" altLang="en-US"/>
          </a:p>
          <a:p>
            <a:pPr indent="457200"/>
            <a:r>
              <a:rPr lang="zh-CN" altLang="en-US"/>
              <a:t>因此，能够通过应用机器学习技术，建立一个从 Wout 到系统临界点的</a:t>
            </a:r>
            <a:r>
              <a:rPr lang="zh-CN" altLang="en-US">
                <a:solidFill>
                  <a:srgbClr val="C00000"/>
                </a:solidFill>
              </a:rPr>
              <a:t>映射函数 f</a:t>
            </a:r>
            <a:r>
              <a:rPr lang="zh-CN" altLang="en-US"/>
              <a:t>。</a:t>
            </a:r>
            <a:endParaRPr lang="zh-CN" altLang="en-US"/>
          </a:p>
        </p:txBody>
      </p:sp>
      <p:sp>
        <p:nvSpPr>
          <p:cNvPr id="14" name="文本框 13"/>
          <p:cNvSpPr txBox="1"/>
          <p:nvPr/>
        </p:nvSpPr>
        <p:spPr>
          <a:xfrm>
            <a:off x="4270375" y="1285875"/>
            <a:ext cx="690245" cy="275590"/>
          </a:xfrm>
          <a:prstGeom prst="rect">
            <a:avLst/>
          </a:prstGeom>
          <a:noFill/>
        </p:spPr>
        <p:txBody>
          <a:bodyPr wrap="square" rtlCol="0">
            <a:spAutoFit/>
          </a:bodyPr>
          <a:p>
            <a:r>
              <a:rPr lang="zh-CN" altLang="en-US" sz="1200"/>
              <a:t>（</a:t>
            </a:r>
            <a:r>
              <a:rPr lang="en-US" altLang="zh-CN" sz="1200"/>
              <a:t>1</a:t>
            </a:r>
            <a:r>
              <a:rPr lang="zh-CN" altLang="en-US" sz="1200"/>
              <a:t>）</a:t>
            </a:r>
            <a:endParaRPr lang="zh-CN" altLang="en-US" sz="1200"/>
          </a:p>
        </p:txBody>
      </p:sp>
      <p:sp>
        <p:nvSpPr>
          <p:cNvPr id="15" name="文本框 14"/>
          <p:cNvSpPr txBox="1"/>
          <p:nvPr/>
        </p:nvSpPr>
        <p:spPr>
          <a:xfrm>
            <a:off x="4270375" y="1741805"/>
            <a:ext cx="690245" cy="275590"/>
          </a:xfrm>
          <a:prstGeom prst="rect">
            <a:avLst/>
          </a:prstGeom>
          <a:noFill/>
        </p:spPr>
        <p:txBody>
          <a:bodyPr wrap="square" rtlCol="0">
            <a:spAutoFit/>
          </a:bodyPr>
          <a:p>
            <a:r>
              <a:rPr lang="zh-CN" altLang="en-US" sz="1200"/>
              <a:t>（</a:t>
            </a:r>
            <a:r>
              <a:rPr lang="en-US" altLang="zh-CN" sz="1200"/>
              <a:t>2</a:t>
            </a:r>
            <a:r>
              <a:rPr lang="zh-CN" altLang="en-US" sz="1200"/>
              <a:t>）</a:t>
            </a:r>
            <a:endParaRPr lang="zh-CN" altLang="en-US" sz="1200"/>
          </a:p>
        </p:txBody>
      </p:sp>
      <p:sp>
        <p:nvSpPr>
          <p:cNvPr id="16" name="文本框 15"/>
          <p:cNvSpPr txBox="1"/>
          <p:nvPr/>
        </p:nvSpPr>
        <p:spPr>
          <a:xfrm>
            <a:off x="4264025" y="2281555"/>
            <a:ext cx="690245" cy="275590"/>
          </a:xfrm>
          <a:prstGeom prst="rect">
            <a:avLst/>
          </a:prstGeom>
          <a:noFill/>
        </p:spPr>
        <p:txBody>
          <a:bodyPr wrap="square" rtlCol="0">
            <a:spAutoFit/>
          </a:bodyPr>
          <a:p>
            <a:r>
              <a:rPr lang="zh-CN" altLang="en-US" sz="1200"/>
              <a:t>（</a:t>
            </a:r>
            <a:r>
              <a:rPr lang="en-US" altLang="zh-CN" sz="1200"/>
              <a:t>3</a:t>
            </a:r>
            <a:r>
              <a:rPr lang="zh-CN" altLang="en-US" sz="1200"/>
              <a:t>）</a:t>
            </a:r>
            <a:endParaRPr lang="zh-CN" altLang="en-US" sz="1200"/>
          </a:p>
        </p:txBody>
      </p:sp>
      <p:pic>
        <p:nvPicPr>
          <p:cNvPr id="7" name="图片 6"/>
          <p:cNvPicPr>
            <a:picLocks noChangeAspect="1"/>
          </p:cNvPicPr>
          <p:nvPr/>
        </p:nvPicPr>
        <p:blipFill>
          <a:blip r:embed="rId4"/>
          <a:stretch>
            <a:fillRect/>
          </a:stretch>
        </p:blipFill>
        <p:spPr>
          <a:xfrm>
            <a:off x="5067300" y="705485"/>
            <a:ext cx="6735445" cy="6021070"/>
          </a:xfrm>
          <a:prstGeom prst="rect">
            <a:avLst/>
          </a:prstGeom>
        </p:spPr>
      </p:pic>
      <p:sp>
        <p:nvSpPr>
          <p:cNvPr id="2" name="灯片编号占位符 1"/>
          <p:cNvSpPr>
            <a:spLocks noGrp="1"/>
          </p:cNvSpPr>
          <p:nvPr>
            <p:ph type="sldNum" sz="quarter" idx="12"/>
          </p:nvPr>
        </p:nvSpPr>
        <p:spPr>
          <a:xfrm>
            <a:off x="9448800" y="6492875"/>
            <a:ext cx="2743200" cy="365125"/>
          </a:xfrm>
        </p:spPr>
        <p:txBody>
          <a:bodyPr/>
          <a:p>
            <a:fld id="{565CE74E-AB26-4998-AD42-012C4C1AD07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335915" y="652145"/>
            <a:ext cx="1152000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335915" y="138430"/>
            <a:ext cx="2459355" cy="460375"/>
          </a:xfrm>
          <a:prstGeom prst="rect">
            <a:avLst/>
          </a:prstGeom>
          <a:noFill/>
        </p:spPr>
        <p:txBody>
          <a:bodyPr wrap="square" rtlCol="0">
            <a:spAutoFit/>
          </a:bodyPr>
          <a:p>
            <a:r>
              <a:rPr lang="zh-CN" altLang="en-US" sz="2400" b="1"/>
              <a:t>Methods 方法</a:t>
            </a:r>
            <a:endParaRPr lang="zh-CN" altLang="en-US" sz="2400" b="1"/>
          </a:p>
        </p:txBody>
      </p:sp>
      <p:graphicFrame>
        <p:nvGraphicFramePr>
          <p:cNvPr id="11" name="对象 10">
            <a:hlinkClick r:id="" action="ppaction://ole?verb="/>
          </p:cNvPr>
          <p:cNvGraphicFramePr>
            <a:graphicFrameLocks noChangeAspect="1"/>
          </p:cNvGraphicFramePr>
          <p:nvPr/>
        </p:nvGraphicFramePr>
        <p:xfrm>
          <a:off x="6070600" y="3321050"/>
          <a:ext cx="50800" cy="215900"/>
        </p:xfrm>
        <a:graphic>
          <a:graphicData uri="http://schemas.openxmlformats.org/presentationml/2006/ole">
            <mc:AlternateContent xmlns:mc="http://schemas.openxmlformats.org/markup-compatibility/2006">
              <mc:Choice xmlns:v="urn:schemas-microsoft-com:vml" Requires="v">
                <p:oleObj spid="_x0000_s1026" name="" r:id="rId1" imgW="50800" imgH="215900" progId="Equation.KSEE3">
                  <p:embed/>
                </p:oleObj>
              </mc:Choice>
              <mc:Fallback>
                <p:oleObj name="" r:id="rId1" imgW="50800" imgH="215900" progId="Equation.KSEE3">
                  <p:embed/>
                  <p:pic>
                    <p:nvPicPr>
                      <p:cNvPr id="0" name="图片 1025"/>
                      <p:cNvPicPr/>
                      <p:nvPr/>
                    </p:nvPicPr>
                    <p:blipFill>
                      <a:blip r:embed="rId2"/>
                      <a:stretch>
                        <a:fillRect/>
                      </a:stretch>
                    </p:blipFill>
                    <p:spPr>
                      <a:xfrm>
                        <a:off x="6070600" y="3321050"/>
                        <a:ext cx="50800" cy="215900"/>
                      </a:xfrm>
                      <a:prstGeom prst="rect">
                        <a:avLst/>
                      </a:prstGeom>
                    </p:spPr>
                  </p:pic>
                </p:oleObj>
              </mc:Fallback>
            </mc:AlternateContent>
          </a:graphicData>
        </a:graphic>
      </p:graphicFrame>
      <p:pic>
        <p:nvPicPr>
          <p:cNvPr id="18" name="图片 17"/>
          <p:cNvPicPr>
            <a:picLocks noChangeAspect="1"/>
          </p:cNvPicPr>
          <p:nvPr/>
        </p:nvPicPr>
        <p:blipFill>
          <a:blip r:embed="rId3"/>
          <a:stretch>
            <a:fillRect/>
          </a:stretch>
        </p:blipFill>
        <p:spPr>
          <a:xfrm>
            <a:off x="106680" y="895985"/>
            <a:ext cx="5204460" cy="1615440"/>
          </a:xfrm>
          <a:prstGeom prst="rect">
            <a:avLst/>
          </a:prstGeom>
        </p:spPr>
      </p:pic>
      <p:pic>
        <p:nvPicPr>
          <p:cNvPr id="19" name="图片 18"/>
          <p:cNvPicPr>
            <a:picLocks noChangeAspect="1"/>
          </p:cNvPicPr>
          <p:nvPr/>
        </p:nvPicPr>
        <p:blipFill>
          <a:blip r:embed="rId4"/>
          <a:stretch>
            <a:fillRect/>
          </a:stretch>
        </p:blipFill>
        <p:spPr>
          <a:xfrm>
            <a:off x="106680" y="2995930"/>
            <a:ext cx="5250180" cy="1440180"/>
          </a:xfrm>
          <a:prstGeom prst="rect">
            <a:avLst/>
          </a:prstGeom>
        </p:spPr>
      </p:pic>
      <p:sp>
        <p:nvSpPr>
          <p:cNvPr id="20" name="文本框 19"/>
          <p:cNvSpPr txBox="1"/>
          <p:nvPr/>
        </p:nvSpPr>
        <p:spPr>
          <a:xfrm>
            <a:off x="4446270" y="4095750"/>
            <a:ext cx="690245" cy="275590"/>
          </a:xfrm>
          <a:prstGeom prst="rect">
            <a:avLst/>
          </a:prstGeom>
          <a:noFill/>
        </p:spPr>
        <p:txBody>
          <a:bodyPr wrap="square" rtlCol="0">
            <a:spAutoFit/>
          </a:bodyPr>
          <a:p>
            <a:r>
              <a:rPr lang="zh-CN" altLang="en-US" sz="1200"/>
              <a:t>（</a:t>
            </a:r>
            <a:r>
              <a:rPr lang="en-US" altLang="zh-CN" sz="1200"/>
              <a:t>4</a:t>
            </a:r>
            <a:r>
              <a:rPr lang="zh-CN" altLang="en-US" sz="1200"/>
              <a:t>）</a:t>
            </a:r>
            <a:endParaRPr lang="zh-CN" altLang="en-US" sz="1200"/>
          </a:p>
        </p:txBody>
      </p:sp>
      <p:sp>
        <p:nvSpPr>
          <p:cNvPr id="22" name="文本框 21"/>
          <p:cNvSpPr txBox="1"/>
          <p:nvPr/>
        </p:nvSpPr>
        <p:spPr>
          <a:xfrm>
            <a:off x="106680" y="5313680"/>
            <a:ext cx="5030470" cy="614045"/>
          </a:xfrm>
          <a:prstGeom prst="rect">
            <a:avLst/>
          </a:prstGeom>
          <a:noFill/>
        </p:spPr>
        <p:txBody>
          <a:bodyPr wrap="square" rtlCol="0">
            <a:spAutoFit/>
          </a:bodyPr>
          <a:p>
            <a:r>
              <a:rPr lang="zh-CN" altLang="en-US" sz="1700"/>
              <a:t>根据训练数据中是否包含变化强度信息，任务可以有两种形式：分类任务和回归任务。</a:t>
            </a:r>
            <a:endParaRPr lang="zh-CN" altLang="en-US" sz="1700"/>
          </a:p>
        </p:txBody>
      </p:sp>
      <p:pic>
        <p:nvPicPr>
          <p:cNvPr id="23" name="图片 22"/>
          <p:cNvPicPr>
            <a:picLocks noChangeAspect="1"/>
          </p:cNvPicPr>
          <p:nvPr/>
        </p:nvPicPr>
        <p:blipFill>
          <a:blip r:embed="rId5"/>
          <a:stretch>
            <a:fillRect/>
          </a:stretch>
        </p:blipFill>
        <p:spPr>
          <a:xfrm>
            <a:off x="5434330" y="811530"/>
            <a:ext cx="6497955" cy="5808980"/>
          </a:xfrm>
          <a:prstGeom prst="rect">
            <a:avLst/>
          </a:prstGeom>
        </p:spPr>
      </p:pic>
      <p:sp>
        <p:nvSpPr>
          <p:cNvPr id="2" name="灯片编号占位符 1"/>
          <p:cNvSpPr>
            <a:spLocks noGrp="1"/>
          </p:cNvSpPr>
          <p:nvPr>
            <p:ph type="sldNum" sz="quarter" idx="12"/>
          </p:nvPr>
        </p:nvSpPr>
        <p:spPr>
          <a:xfrm>
            <a:off x="9448800" y="6492875"/>
            <a:ext cx="2743200" cy="365125"/>
          </a:xfrm>
        </p:spPr>
        <p:txBody>
          <a:bodyPr/>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335915" y="652145"/>
            <a:ext cx="1152000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335915" y="138430"/>
            <a:ext cx="2459355" cy="460375"/>
          </a:xfrm>
          <a:prstGeom prst="rect">
            <a:avLst/>
          </a:prstGeom>
          <a:noFill/>
        </p:spPr>
        <p:txBody>
          <a:bodyPr wrap="square" rtlCol="0">
            <a:spAutoFit/>
          </a:bodyPr>
          <a:p>
            <a:r>
              <a:rPr lang="zh-CN" altLang="en-US" sz="2400" b="1"/>
              <a:t>Methods 方法</a:t>
            </a:r>
            <a:endParaRPr lang="zh-CN" altLang="en-US" sz="2400" b="1"/>
          </a:p>
        </p:txBody>
      </p:sp>
      <p:pic>
        <p:nvPicPr>
          <p:cNvPr id="3" name="图片 2"/>
          <p:cNvPicPr>
            <a:picLocks noChangeAspect="1"/>
          </p:cNvPicPr>
          <p:nvPr/>
        </p:nvPicPr>
        <p:blipFill>
          <a:blip r:embed="rId1"/>
          <a:stretch>
            <a:fillRect/>
          </a:stretch>
        </p:blipFill>
        <p:spPr>
          <a:xfrm>
            <a:off x="744855" y="2929890"/>
            <a:ext cx="5181600" cy="3017520"/>
          </a:xfrm>
          <a:prstGeom prst="rect">
            <a:avLst/>
          </a:prstGeom>
          <a:ln>
            <a:solidFill>
              <a:schemeClr val="tx1"/>
            </a:solidFill>
            <a:prstDash val="dash"/>
          </a:ln>
        </p:spPr>
      </p:pic>
      <p:pic>
        <p:nvPicPr>
          <p:cNvPr id="4" name="图片 3"/>
          <p:cNvPicPr>
            <a:picLocks noChangeAspect="1"/>
          </p:cNvPicPr>
          <p:nvPr/>
        </p:nvPicPr>
        <p:blipFill>
          <a:blip r:embed="rId2"/>
          <a:stretch>
            <a:fillRect/>
          </a:stretch>
        </p:blipFill>
        <p:spPr>
          <a:xfrm>
            <a:off x="6268720" y="2929890"/>
            <a:ext cx="5173980" cy="2377440"/>
          </a:xfrm>
          <a:prstGeom prst="rect">
            <a:avLst/>
          </a:prstGeom>
          <a:ln>
            <a:solidFill>
              <a:schemeClr val="tx1"/>
            </a:solidFill>
            <a:prstDash val="dash"/>
          </a:ln>
        </p:spPr>
      </p:pic>
      <p:pic>
        <p:nvPicPr>
          <p:cNvPr id="7" name="图片 6"/>
          <p:cNvPicPr>
            <a:picLocks noChangeAspect="1"/>
          </p:cNvPicPr>
          <p:nvPr/>
        </p:nvPicPr>
        <p:blipFill>
          <a:blip r:embed="rId3"/>
          <a:srcRect t="80225"/>
          <a:stretch>
            <a:fillRect/>
          </a:stretch>
        </p:blipFill>
        <p:spPr>
          <a:xfrm>
            <a:off x="2545080" y="1003300"/>
            <a:ext cx="7101840" cy="1255395"/>
          </a:xfrm>
          <a:prstGeom prst="rect">
            <a:avLst/>
          </a:prstGeom>
        </p:spPr>
      </p:pic>
      <p:sp>
        <p:nvSpPr>
          <p:cNvPr id="2" name="灯片编号占位符 1"/>
          <p:cNvSpPr>
            <a:spLocks noGrp="1"/>
          </p:cNvSpPr>
          <p:nvPr>
            <p:ph type="sldNum" sz="quarter" idx="12"/>
          </p:nvPr>
        </p:nvSpPr>
        <p:spPr>
          <a:xfrm>
            <a:off x="9448800" y="6492875"/>
            <a:ext cx="2743200" cy="365125"/>
          </a:xfrm>
        </p:spPr>
        <p:txBody>
          <a:bodyPr/>
          <a:p>
            <a:fld id="{565CE74E-AB26-4998-AD42-012C4C1AD076}"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335915" y="652145"/>
            <a:ext cx="1152000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335915" y="138430"/>
            <a:ext cx="2459355" cy="460375"/>
          </a:xfrm>
          <a:prstGeom prst="rect">
            <a:avLst/>
          </a:prstGeom>
          <a:noFill/>
        </p:spPr>
        <p:txBody>
          <a:bodyPr wrap="square" rtlCol="0">
            <a:spAutoFit/>
          </a:bodyPr>
          <a:p>
            <a:r>
              <a:rPr lang="zh-CN" altLang="en-US" sz="2400" b="1"/>
              <a:t>Methods 方法</a:t>
            </a:r>
            <a:endParaRPr lang="zh-CN" altLang="en-US" sz="2400" b="1"/>
          </a:p>
        </p:txBody>
      </p:sp>
      <p:pic>
        <p:nvPicPr>
          <p:cNvPr id="8" name="图片 7"/>
          <p:cNvPicPr>
            <a:picLocks noChangeAspect="1"/>
          </p:cNvPicPr>
          <p:nvPr/>
        </p:nvPicPr>
        <p:blipFill>
          <a:blip r:embed="rId1"/>
          <a:stretch>
            <a:fillRect/>
          </a:stretch>
        </p:blipFill>
        <p:spPr>
          <a:xfrm>
            <a:off x="1143635" y="2117090"/>
            <a:ext cx="9959340" cy="4739640"/>
          </a:xfrm>
          <a:prstGeom prst="rect">
            <a:avLst/>
          </a:prstGeom>
        </p:spPr>
      </p:pic>
      <p:sp>
        <p:nvSpPr>
          <p:cNvPr id="20" name="文本框 19"/>
          <p:cNvSpPr txBox="1"/>
          <p:nvPr/>
        </p:nvSpPr>
        <p:spPr>
          <a:xfrm>
            <a:off x="8915400" y="3820160"/>
            <a:ext cx="690245" cy="275590"/>
          </a:xfrm>
          <a:prstGeom prst="rect">
            <a:avLst/>
          </a:prstGeom>
          <a:noFill/>
        </p:spPr>
        <p:txBody>
          <a:bodyPr wrap="square" rtlCol="0">
            <a:spAutoFit/>
          </a:bodyPr>
          <a:p>
            <a:r>
              <a:rPr lang="zh-CN" altLang="en-US" sz="1200"/>
              <a:t>（</a:t>
            </a:r>
            <a:r>
              <a:rPr lang="en-US" altLang="zh-CN" sz="1200"/>
              <a:t>5</a:t>
            </a:r>
            <a:r>
              <a:rPr lang="zh-CN" altLang="en-US" sz="1200"/>
              <a:t>）</a:t>
            </a:r>
            <a:endParaRPr lang="zh-CN" altLang="en-US" sz="1200"/>
          </a:p>
        </p:txBody>
      </p:sp>
      <p:sp>
        <p:nvSpPr>
          <p:cNvPr id="9" name="文本框 8"/>
          <p:cNvSpPr txBox="1"/>
          <p:nvPr/>
        </p:nvSpPr>
        <p:spPr>
          <a:xfrm>
            <a:off x="8909685" y="4349115"/>
            <a:ext cx="690245" cy="275590"/>
          </a:xfrm>
          <a:prstGeom prst="rect">
            <a:avLst/>
          </a:prstGeom>
          <a:noFill/>
        </p:spPr>
        <p:txBody>
          <a:bodyPr wrap="square" rtlCol="0">
            <a:spAutoFit/>
          </a:bodyPr>
          <a:p>
            <a:r>
              <a:rPr lang="zh-CN" altLang="en-US" sz="1200"/>
              <a:t>（</a:t>
            </a:r>
            <a:r>
              <a:rPr lang="en-US" altLang="zh-CN" sz="1200"/>
              <a:t>6</a:t>
            </a:r>
            <a:r>
              <a:rPr lang="zh-CN" altLang="en-US" sz="1200"/>
              <a:t>）</a:t>
            </a:r>
            <a:endParaRPr lang="zh-CN" altLang="en-US" sz="1200"/>
          </a:p>
        </p:txBody>
      </p:sp>
      <p:sp>
        <p:nvSpPr>
          <p:cNvPr id="10" name="文本框 9"/>
          <p:cNvSpPr txBox="1"/>
          <p:nvPr/>
        </p:nvSpPr>
        <p:spPr>
          <a:xfrm>
            <a:off x="8903335" y="5389245"/>
            <a:ext cx="690245" cy="275590"/>
          </a:xfrm>
          <a:prstGeom prst="rect">
            <a:avLst/>
          </a:prstGeom>
          <a:noFill/>
        </p:spPr>
        <p:txBody>
          <a:bodyPr wrap="square" rtlCol="0">
            <a:spAutoFit/>
          </a:bodyPr>
          <a:p>
            <a:r>
              <a:rPr lang="zh-CN" altLang="en-US" sz="1200"/>
              <a:t>（</a:t>
            </a:r>
            <a:r>
              <a:rPr lang="en-US" altLang="zh-CN" sz="1200"/>
              <a:t>7</a:t>
            </a:r>
            <a:r>
              <a:rPr lang="zh-CN" altLang="en-US" sz="1200"/>
              <a:t>）</a:t>
            </a:r>
            <a:endParaRPr lang="zh-CN" altLang="en-US" sz="1200"/>
          </a:p>
        </p:txBody>
      </p:sp>
      <p:pic>
        <p:nvPicPr>
          <p:cNvPr id="11" name="图片 10"/>
          <p:cNvPicPr>
            <a:picLocks noChangeAspect="1"/>
          </p:cNvPicPr>
          <p:nvPr/>
        </p:nvPicPr>
        <p:blipFill>
          <a:blip r:embed="rId2"/>
          <a:srcRect t="80225"/>
          <a:stretch>
            <a:fillRect/>
          </a:stretch>
        </p:blipFill>
        <p:spPr>
          <a:xfrm>
            <a:off x="2572385" y="730250"/>
            <a:ext cx="7101840" cy="1255395"/>
          </a:xfrm>
          <a:prstGeom prst="rect">
            <a:avLst/>
          </a:prstGeom>
        </p:spPr>
      </p:pic>
      <p:sp>
        <p:nvSpPr>
          <p:cNvPr id="2" name="灯片编号占位符 1"/>
          <p:cNvSpPr>
            <a:spLocks noGrp="1"/>
          </p:cNvSpPr>
          <p:nvPr>
            <p:ph type="sldNum" sz="quarter" idx="12"/>
          </p:nvPr>
        </p:nvSpPr>
        <p:spPr>
          <a:xfrm>
            <a:off x="9448800" y="6492875"/>
            <a:ext cx="2743200" cy="365125"/>
          </a:xfrm>
        </p:spPr>
        <p:txBody>
          <a:bodyPr/>
          <a:p>
            <a:fld id="{565CE74E-AB26-4998-AD42-012C4C1AD076}"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commondata" val="eyJoZGlkIjoiZTgxYTI4Nzc0NTIzMzY0OWExMzNjZTc3MWY1OTVkMTU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2421</Words>
  <Application>WPS 演示</Application>
  <PresentationFormat>宽屏</PresentationFormat>
  <Paragraphs>215</Paragraphs>
  <Slides>18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7" baseType="lpstr">
      <vt:lpstr>Arial</vt:lpstr>
      <vt:lpstr>宋体</vt:lpstr>
      <vt:lpstr>Wingdings</vt:lpstr>
      <vt:lpstr>Wingdings</vt:lpstr>
      <vt:lpstr>微软雅黑</vt:lpstr>
      <vt:lpstr>Calibri</vt:lpstr>
      <vt:lpstr>Arial Unicode MS</vt:lpstr>
      <vt:lpstr>WPS</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YM Z</dc:creator>
  <cp:lastModifiedBy>向明月</cp:lastModifiedBy>
  <cp:revision>16</cp:revision>
  <dcterms:created xsi:type="dcterms:W3CDTF">2023-08-09T12:44:00Z</dcterms:created>
  <dcterms:modified xsi:type="dcterms:W3CDTF">2025-09-18T18:32:36Z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2052-12.1.0.22529</vt:lpwstr>
  </property>
</Properties>
</file>