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61" r:id="rId6"/>
    <p:sldId id="262" r:id="rId7"/>
    <p:sldId id="275" r:id="rId8"/>
    <p:sldId id="263" r:id="rId9"/>
    <p:sldId id="264" r:id="rId10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3" r:id="rId25"/>
    <p:sldId id="280" r:id="rId26"/>
    <p:sldId id="281" r:id="rId27"/>
    <p:sldId id="28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0" y="5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7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" y="1082675"/>
            <a:ext cx="9898380" cy="43129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90" y="5513070"/>
            <a:ext cx="7856220" cy="388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节点约束</a:t>
            </a:r>
            <a:endParaRPr lang="zh-CN" altLang="en-US" sz="2800" b="1" dirty="0"/>
          </a:p>
        </p:txBody>
      </p:sp>
      <p:pic>
        <p:nvPicPr>
          <p:cNvPr id="2" name="图片 1" descr="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798195"/>
            <a:ext cx="10534650" cy="22002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34481" y="3314699"/>
                <a:ext cx="2787182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MFE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模块生成的多尺度特征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𝐗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𝐗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𝐬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𝐗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𝐒</m:t>
                        </m:r>
                      </m:sup>
                    </m:sSup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1" y="3314699"/>
                <a:ext cx="2787182" cy="652871"/>
              </a:xfrm>
              <a:prstGeom prst="rect">
                <a:avLst/>
              </a:prstGeom>
              <a:blipFill rotWithShape="1">
                <a:blip r:embed="rId2"/>
                <a:stretch>
                  <a:fillRect l="-17" t="-97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787140" y="3314700"/>
                <a:ext cx="2997200" cy="652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AHL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模块生成的特定尺度关联矩阵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𝐇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𝐇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𝐬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𝐇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𝐒</m:t>
                        </m:r>
                      </m:sup>
                    </m:sSup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40" y="3314700"/>
                <a:ext cx="2997200" cy="652871"/>
              </a:xfrm>
              <a:prstGeom prst="rect">
                <a:avLst/>
              </a:prstGeom>
              <a:blipFill rotWithShape="1">
                <a:blip r:embed="rId3"/>
                <a:stretch>
                  <a:fillRect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>
            <a:stCxn id="5" idx="3"/>
            <a:endCxn id="12" idx="1"/>
          </p:cNvCxnSpPr>
          <p:nvPr/>
        </p:nvCxnSpPr>
        <p:spPr>
          <a:xfrm>
            <a:off x="3121663" y="3641135"/>
            <a:ext cx="665477" cy="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89822" y="4713724"/>
                <a:ext cx="24765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初始化的节点特征表示</a:t>
                </a:r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buNone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𝒱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𝐬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nor/>
                      </m:rPr>
                      <a:rPr lang="en-US" altLang="zh-CN" i="0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MLP</m:t>
                    </m:r>
                    <m:d>
                      <m:d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 smtClean="0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𝐗</m:t>
                            </m:r>
                          </m:e>
                          <m:sup>
                            <m:r>
                              <a:rPr lang="en-US" altLang="zh-CN" i="1" smtClean="0"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𝐬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22" y="4713724"/>
                <a:ext cx="247650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" t="-18" r="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/>
          <p:cNvCxnSpPr>
            <a:stCxn id="5" idx="2"/>
            <a:endCxn id="14" idx="0"/>
          </p:cNvCxnSpPr>
          <p:nvPr/>
        </p:nvCxnSpPr>
        <p:spPr>
          <a:xfrm>
            <a:off x="1728072" y="3967570"/>
            <a:ext cx="0" cy="746154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7490" y="4709398"/>
            <a:ext cx="247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初始化的超边特征表示</a:t>
            </a: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stCxn id="12" idx="2"/>
            <a:endCxn id="19" idx="0"/>
          </p:cNvCxnSpPr>
          <p:nvPr/>
        </p:nvCxnSpPr>
        <p:spPr>
          <a:xfrm>
            <a:off x="5285740" y="3967571"/>
            <a:ext cx="0" cy="741827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4" idx="3"/>
            <a:endCxn id="19" idx="1"/>
          </p:cNvCxnSpPr>
          <p:nvPr/>
        </p:nvCxnSpPr>
        <p:spPr>
          <a:xfrm flipV="1">
            <a:off x="2966322" y="5032564"/>
            <a:ext cx="1081168" cy="4326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690" y="5154860"/>
            <a:ext cx="2537680" cy="8077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873333" y="4215431"/>
                <a:ext cx="101881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在尺度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上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333" y="4215431"/>
                <a:ext cx="1018817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494" t="-1748" r="-413" b="-1411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279401" y="6420722"/>
                <a:ext cx="6350000" cy="37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不同尺度上初始化的超边特征表示可记为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{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ℰ</m:t>
                        </m:r>
                      </m:e>
                      <m:sup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ℰ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𝐬</m:t>
                        </m:r>
                      </m:sup>
                    </m:sSup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,⋯,</m:t>
                    </m:r>
                    <m:sSup>
                      <m:sSupPr>
                        <m:ctrlP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ℰ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𝐒</m:t>
                        </m:r>
                      </m:sup>
                    </m:sSup>
                    <m:r>
                      <m:rPr>
                        <m:lit/>
                      </m:rPr>
                      <a:rPr lang="en-US" altLang="zh-CN" i="1" smtClean="0">
                        <a:effectLst/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}</m:t>
                    </m:r>
                  </m:oMath>
                </a14:m>
                <a:endParaRPr lang="en-US" altLang="zh-CN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1" y="6420722"/>
                <a:ext cx="6350000" cy="375937"/>
              </a:xfrm>
              <a:prstGeom prst="rect">
                <a:avLst/>
              </a:prstGeom>
              <a:blipFill rotWithShape="1">
                <a:blip r:embed="rId7"/>
                <a:stretch>
                  <a:fillRect t="-63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/>
          <p:cNvCxnSpPr/>
          <p:nvPr/>
        </p:nvCxnSpPr>
        <p:spPr>
          <a:xfrm>
            <a:off x="5380990" y="5995582"/>
            <a:ext cx="0" cy="42514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938" y="4267154"/>
            <a:ext cx="3886537" cy="5121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43755" y="4890368"/>
            <a:ext cx="2249618" cy="786452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68807" y="3755938"/>
            <a:ext cx="1387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5"/>
                </a:solidFill>
              </a:rPr>
              <a:t>节点约束 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节点约束</a:t>
            </a:r>
            <a:endParaRPr lang="zh-CN" altLang="en-US" sz="2800" b="1" dirty="0"/>
          </a:p>
        </p:txBody>
      </p:sp>
      <p:pic>
        <p:nvPicPr>
          <p:cNvPr id="2" name="图片 1" descr="x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9310" y="671195"/>
            <a:ext cx="10534650" cy="2200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71674" y="2987645"/>
            <a:ext cx="14700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</a:rPr>
              <a:t>超边约束 </a:t>
            </a:r>
            <a:endParaRPr lang="zh-CN" altLang="en-US" sz="20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38" y="3982248"/>
            <a:ext cx="1777138" cy="9137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-50800" y="3460079"/>
                <a:ext cx="5441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C00000"/>
                    </a:solidFill>
                  </a:rPr>
                  <a:t>余弦相似度</a:t>
                </a:r>
                <a:r>
                  <a:rPr lang="zh-CN" altLang="en-US" dirty="0"/>
                  <a:t>反映尺度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r>
                  <a:rPr lang="zh-CN" altLang="en-US" dirty="0"/>
                  <a:t> 上任意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个超边特征的相关性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00" y="3460079"/>
                <a:ext cx="544194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162" r="12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41" y="5601971"/>
            <a:ext cx="4400932" cy="888569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-50800" y="5080676"/>
            <a:ext cx="544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欧式距离</a:t>
            </a:r>
            <a:r>
              <a:rPr lang="zh-CN" altLang="en-US" dirty="0"/>
              <a:t>反应差异幅度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463" y="2939386"/>
            <a:ext cx="6329680" cy="33924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6812" y="6236755"/>
            <a:ext cx="3558848" cy="6477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多尺度交互模块</a:t>
            </a:r>
            <a:endParaRPr lang="zh-CN" altLang="en-US" sz="2800" b="1" dirty="0"/>
          </a:p>
        </p:txBody>
      </p:sp>
      <p:pic>
        <p:nvPicPr>
          <p:cNvPr id="3" name="图片 2" descr="x1"/>
          <p:cNvPicPr>
            <a:picLocks noChangeAspect="1"/>
          </p:cNvPicPr>
          <p:nvPr/>
        </p:nvPicPr>
        <p:blipFill>
          <a:blip r:embed="rId1"/>
          <a:srcRect t="10463"/>
          <a:stretch>
            <a:fillRect/>
          </a:stretch>
        </p:blipFill>
        <p:spPr>
          <a:xfrm>
            <a:off x="1784985" y="719455"/>
            <a:ext cx="8623300" cy="3352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8817" y="4238378"/>
            <a:ext cx="10728326" cy="243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C00000"/>
                </a:solidFill>
                <a:effectLst/>
                <a:latin typeface="IBM Plex Sans" panose="020B0503050203000203" pitchFamily="34" charset="0"/>
              </a:rPr>
              <a:t>为了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促进不同尺度上的更全面的模式交互，一种直接的方法是混合不同尺度上的多尺度节点特征表示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C00000"/>
                </a:solidFill>
                <a:effectLst/>
                <a:latin typeface="IBM Plex Sans" panose="020B0503050203000203" pitchFamily="34" charset="0"/>
              </a:rPr>
              <a:t>然而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，尺度内交互和尺度间交互</a:t>
            </a: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可能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反映了模式交互的不同方面：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BM Plex Sans" panose="020B0503050203000203" pitchFamily="34" charset="0"/>
              </a:rPr>
              <a:t>尺度内交互主要描绘了具有相似语义信息的节点之间的详细交互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  <a:latin typeface="IBM Plex Sans" panose="020B0503050203000203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IBM Plex Sans" panose="020B0503050203000203" pitchFamily="34" charset="0"/>
              </a:rPr>
              <a:t>而尺度间交互则突出了宏观变化交互</a:t>
            </a:r>
            <a:endParaRPr lang="en-US" altLang="zh-CN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IBM Plex Sans" panose="020B0503050203000203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b="1" i="0" dirty="0">
                <a:solidFill>
                  <a:srgbClr val="C00000"/>
                </a:solidFill>
                <a:effectLst/>
                <a:latin typeface="IBM Plex Sans" panose="020B0503050203000203" pitchFamily="34" charset="0"/>
              </a:rPr>
              <a:t>因此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，引入多尺度交互模块来执行尺度间交互和尺度内交互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84848" y="4615543"/>
            <a:ext cx="0" cy="352697"/>
          </a:xfrm>
          <a:prstGeom prst="straightConnector1">
            <a:avLst/>
          </a:prstGeom>
          <a:ln w="10160">
            <a:solidFill>
              <a:schemeClr val="tx1"/>
            </a:solidFill>
            <a:tailEnd type="arrow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087027" y="5101046"/>
            <a:ext cx="0" cy="1330234"/>
          </a:xfrm>
          <a:prstGeom prst="straightConnector1">
            <a:avLst/>
          </a:prstGeom>
          <a:ln w="10160">
            <a:solidFill>
              <a:schemeClr val="tx1"/>
            </a:solidFill>
            <a:tailEnd type="arrow" w="sm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多尺度交互模块</a:t>
            </a:r>
            <a:endParaRPr lang="zh-CN" altLang="en-US" sz="2800" b="1" dirty="0"/>
          </a:p>
        </p:txBody>
      </p:sp>
      <p:pic>
        <p:nvPicPr>
          <p:cNvPr id="3" name="图片 2" descr="x1"/>
          <p:cNvPicPr>
            <a:picLocks noChangeAspect="1"/>
          </p:cNvPicPr>
          <p:nvPr/>
        </p:nvPicPr>
        <p:blipFill>
          <a:blip r:embed="rId1"/>
          <a:srcRect t="10463"/>
          <a:stretch>
            <a:fillRect/>
          </a:stretch>
        </p:blipFill>
        <p:spPr>
          <a:xfrm>
            <a:off x="870587" y="719455"/>
            <a:ext cx="8623300" cy="3352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965" y="1341779"/>
            <a:ext cx="3436918" cy="43171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4131" y="4406767"/>
            <a:ext cx="4839500" cy="171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尺度内：多头注意力超图卷积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由于时间序列的语义信息稀疏性，传统的成对注意力可能导致信息利用瓶颈。基于学到的超图的成组交互可以提供更丰富的信息。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431580" y="4406767"/>
            <a:ext cx="6594144" cy="2125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尺度间：超边注意力机制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为捕获不同尺度上的模式交互，一种直接的方法是对所有尺度上的组内节点交互进行建模。</a:t>
            </a:r>
            <a:endParaRPr lang="en-US" altLang="zh-CN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然而，这可能会引入冗余信息并增加计算复杂度。</a:t>
            </a:r>
            <a:endParaRPr lang="en-US" altLang="zh-CN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因此，采用超边注意力机制，以捕获不同尺度上的宏观变化交互。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965" y="3416022"/>
            <a:ext cx="2366734" cy="5932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965" y="749748"/>
            <a:ext cx="2162744" cy="5014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预测模块和损失函数</a:t>
            </a:r>
            <a:endParaRPr lang="zh-CN" altLang="en-US" sz="2800" b="1" dirty="0"/>
          </a:p>
        </p:txBody>
      </p:sp>
      <p:pic>
        <p:nvPicPr>
          <p:cNvPr id="3" name="图片 2" descr="x1"/>
          <p:cNvPicPr>
            <a:picLocks noChangeAspect="1"/>
          </p:cNvPicPr>
          <p:nvPr/>
        </p:nvPicPr>
        <p:blipFill>
          <a:blip r:embed="rId1"/>
          <a:srcRect t="10463"/>
          <a:stretch>
            <a:fillRect/>
          </a:stretch>
        </p:blipFill>
        <p:spPr>
          <a:xfrm>
            <a:off x="870587" y="719455"/>
            <a:ext cx="8623300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624" y="2742927"/>
            <a:ext cx="4023709" cy="6248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-40193" y="4926407"/>
                <a:ext cx="12232193" cy="168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在训练阶段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𝑳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mse</m:t>
                        </m:r>
                        <m:r>
                          <m:rPr>
                            <m:nor/>
                          </m:rPr>
                          <a:rPr lang="en-US" altLang="zh-CN" sz="2400" b="1" i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用于调节整体学习过程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而</a:t>
                </a:r>
                <a:r>
                  <a:rPr lang="en-US" altLang="zh-CN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𝑳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 i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const</m:t>
                        </m:r>
                        <m:r>
                          <m:rPr>
                            <m:nor/>
                          </m:rPr>
                          <a:rPr lang="en-US" altLang="zh-CN" sz="2400" b="1" i="0" smtClean="0"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仅会作用于约束超图学习过程</a:t>
                </a:r>
                <a:endPara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>
                            <a:latin typeface="Cambria Math" panose="02040503050406030204" pitchFamily="18" charset="0"/>
                          </a:rPr>
                          <m:t>mse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只用到了原始时序尺度的时间点数据</a:t>
                </a:r>
                <a:endPara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="1">
                            <a:latin typeface="Cambria Math" panose="02040503050406030204" pitchFamily="18" charset="0"/>
                          </a:rPr>
                          <m:t>const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400" b="1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则用到了多尺度的节点和超边特征</a:t>
                </a:r>
                <a:endParaRPr lang="en-US" altLang="zh-CN" sz="2400" b="1" dirty="0"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193" y="4926407"/>
                <a:ext cx="12232193" cy="1689052"/>
              </a:xfrm>
              <a:prstGeom prst="rect">
                <a:avLst/>
              </a:prstGeom>
              <a:blipFill rotWithShape="1">
                <a:blip r:embed="rId3"/>
                <a:stretch>
                  <a:fillRect l="2" t="-5" b="-8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624" y="3620723"/>
            <a:ext cx="4023709" cy="7009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数据集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880" y="1554480"/>
            <a:ext cx="9122239" cy="38474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主要结果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2981325" y="73711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多变量设置下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长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时序预测的结果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31428"/>
          <a:stretch>
            <a:fillRect/>
          </a:stretch>
        </p:blipFill>
        <p:spPr>
          <a:xfrm>
            <a:off x="276225" y="1236484"/>
            <a:ext cx="11639550" cy="230832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887" y="3655060"/>
            <a:ext cx="11917363" cy="2835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AutoNum type="arabicParenBoth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在所有数据集上均取得了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SOTA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结果，在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MAE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方面分别比最佳基线平均降低了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4.56%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3.47%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lnSpc>
                <a:spcPct val="125000"/>
              </a:lnSpc>
              <a:buAutoNum type="arabicParenBoth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FEDformer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Autoformer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表现出相对较差的预测性能。这可能是因为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普通的注意力机制和简单的分解技术不足以捕捉多尺度模式交互。</a:t>
            </a:r>
            <a:endParaRPr lang="en-US" altLang="zh-CN" b="1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lnSpc>
                <a:spcPct val="125000"/>
              </a:lnSpc>
              <a:buAutoNum type="arabicParenBoth"/>
            </a:pPr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通过考虑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多尺度模式交互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TimeMixer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取得了具有竞争力的结果。然而，在困难数据集（例如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ETTh1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ETTh2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数据集）上，其性能会下降。相比之下，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通过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建模组内模式交互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，在困难数据集上仍保持优势。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lnSpc>
                <a:spcPct val="125000"/>
              </a:lnSpc>
              <a:buAutoNum type="arabicParenBoth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值得注意的是，尽管建模了组内模式交互，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PatchTST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的性能仍落后于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，这表明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预定义规则可能忽略了隐式交互并引入了噪声干扰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，从而影响预测。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3770"/>
          <a:stretch>
            <a:fillRect/>
          </a:stretch>
        </p:blipFill>
        <p:spPr>
          <a:xfrm>
            <a:off x="180975" y="1662430"/>
            <a:ext cx="11830050" cy="193022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主要结果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981325" y="96571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多变量设置下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短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时序预测的结果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23824" y="3786208"/>
            <a:ext cx="1171892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值得注意的是，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PEMS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数据集记录了城市交通网络的多个时间序列，并显示了多个变量之间的复杂时空相关性。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采用与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iTransformer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[26]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TimeMixer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[20]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相同的设置。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PEMS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数据集上仍然实现了最佳性能，验证了其在处理复杂多元短期时间序列预测方面的有效性。具体而言，与最佳基线相比，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MAE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方面分别实现了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10.38%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和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3.82%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的平均误差降低。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1832326"/>
            <a:ext cx="11595100" cy="17211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主要结果</a:t>
            </a:r>
            <a:r>
              <a:rPr lang="en-US" altLang="zh-CN" sz="2800" b="1" dirty="0"/>
              <a:t>3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981325" y="965711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多变量设置下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超长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时序预测的结果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98450" y="3842088"/>
            <a:ext cx="11471276" cy="2783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(1)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在几乎所有基准测试中，与最佳基线相比，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MAE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分别平均降低了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4.97%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和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2.21%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 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(2)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与其他基线相比，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PatchTST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取得了具有竞争力的结果。原因可能是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分组交互有助于缓解语义信息稀疏的问题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。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(3)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与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PatchTST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相比，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实现了更优越的性能，原因可能是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跨尺度交互模块有助于捕捉宏观变化交互，特别是对于超长时序数据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消融实验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10" y="849565"/>
            <a:ext cx="10836579" cy="150127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7291" y="2604388"/>
            <a:ext cx="11117415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C00000"/>
                </a:solidFill>
              </a:rPr>
              <a:t>AHL </a:t>
            </a:r>
            <a:r>
              <a:rPr lang="zh-CN" altLang="en-US" sz="2000" b="1" dirty="0">
                <a:solidFill>
                  <a:srgbClr val="C00000"/>
                </a:solidFill>
              </a:rPr>
              <a:t>模块：</a:t>
            </a:r>
            <a:endParaRPr lang="en-US" altLang="zh-CN" sz="2000" b="1" i="0" dirty="0">
              <a:solidFill>
                <a:srgbClr val="C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AHL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模块替换为自适应图学习模块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(AGL)</a:t>
            </a: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IBM Plex Sans" panose="020B0503050203000203" pitchFamily="34" charset="0"/>
              </a:rPr>
              <a:t>超图变成普通图</a:t>
            </a:r>
            <a:endParaRPr lang="en-US" altLang="zh-CN" b="1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AHL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模型替换为单一邻接矩阵以捕获不同尺度下的组内节点交互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(one)</a:t>
            </a:r>
            <a:r>
              <a:rPr lang="zh-CN" altLang="en-US" dirty="0">
                <a:solidFill>
                  <a:srgbClr val="000000"/>
                </a:solidFill>
                <a:latin typeface="IBM Plex Sans" panose="020B0503050203000203" pitchFamily="34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IBM Plex Sans" panose="020B0503050203000203" pitchFamily="34" charset="0"/>
              </a:rPr>
              <a:t>各尺度节点在同一个超图</a:t>
            </a:r>
            <a:endParaRPr lang="en-US" altLang="zh-CN" b="1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将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AHL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模块替换为预定义的多尺度超图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(PH)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，即每个超边按时间顺序连接固定数量的节点（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4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个）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endParaRPr lang="en-US" altLang="zh-CN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ETTh1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数据集上的实验结果如表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5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所示。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AGL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的预测结果最差，这表明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建模组内交互的重要性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。此外， </a:t>
            </a:r>
            <a:r>
              <a:rPr lang="en-US" altLang="zh-CN" dirty="0">
                <a:solidFill>
                  <a:srgbClr val="000000"/>
                </a:solidFill>
                <a:latin typeface="IBM Plex Sans" panose="020B0503050203000203" pitchFamily="34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one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PH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的性能均低于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，分别显示了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多尺度超图 </a:t>
            </a:r>
            <a:r>
              <a:rPr lang="zh-CN" altLang="en-US" b="1" dirty="0">
                <a:solidFill>
                  <a:srgbClr val="000000"/>
                </a:solidFill>
                <a:latin typeface="IBM Plex Sans" panose="020B0503050203000203" pitchFamily="34" charset="0"/>
              </a:rPr>
              <a:t>和 自适应超图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的有效性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。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7290" y="5036438"/>
            <a:ext cx="1111741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C00000"/>
                </a:solidFill>
              </a:rPr>
              <a:t>NHC </a:t>
            </a:r>
            <a:r>
              <a:rPr lang="zh-CN" altLang="en-US" sz="2000" b="1" dirty="0">
                <a:solidFill>
                  <a:srgbClr val="C00000"/>
                </a:solidFill>
              </a:rPr>
              <a:t>机制：</a:t>
            </a:r>
            <a:endParaRPr lang="en-US" altLang="zh-CN" sz="2000" b="1" i="0" dirty="0">
              <a:solidFill>
                <a:srgbClr val="C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en-US" dirty="0"/>
              <a:t>移除节点约束</a:t>
            </a:r>
            <a:r>
              <a:rPr lang="en-US" altLang="zh-CN" dirty="0"/>
              <a:t>(w/o NC)</a:t>
            </a:r>
            <a:endParaRPr lang="en-US" altLang="zh-CN" b="1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en-US" dirty="0"/>
              <a:t>移除超边约束</a:t>
            </a:r>
            <a:r>
              <a:rPr lang="en-US" altLang="zh-CN" dirty="0"/>
              <a:t>(w/o HC)</a:t>
            </a:r>
            <a:endParaRPr lang="en-US" altLang="zh-CN" b="1" dirty="0">
              <a:solidFill>
                <a:srgbClr val="000000"/>
              </a:solidFill>
              <a:latin typeface="IBM Plex Sans" panose="020B0503050203000203" pitchFamily="34" charset="0"/>
            </a:endParaRPr>
          </a:p>
          <a:p>
            <a:pPr marL="342900" indent="-342900">
              <a:buAutoNum type="arabicParenBoth"/>
            </a:pPr>
            <a:r>
              <a:rPr lang="zh-CN" altLang="pl-PL" dirty="0"/>
              <a:t>移除 </a:t>
            </a:r>
            <a:r>
              <a:rPr lang="pl-PL" altLang="zh-CN" dirty="0"/>
              <a:t>NHC </a:t>
            </a:r>
            <a:r>
              <a:rPr lang="zh-CN" altLang="pl-PL" dirty="0"/>
              <a:t>机制</a:t>
            </a:r>
            <a:r>
              <a:rPr lang="pl-PL" altLang="zh-CN" dirty="0"/>
              <a:t>(w/o NHC)</a:t>
            </a:r>
            <a:endParaRPr lang="en-US" altLang="zh-CN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/>
              <a:t>背景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624205" y="1069975"/>
            <a:ext cx="109429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zh-CN" altLang="en-US" sz="2400" b="1" dirty="0"/>
              <a:t>实际应用中，观测到的时间序列往往在不同尺度上表现出复杂多样的时间模式</a:t>
            </a:r>
            <a:endParaRPr lang="zh-CN" altLang="en-US" sz="2400" b="1" dirty="0"/>
          </a:p>
          <a:p>
            <a:pPr fontAlgn="auto">
              <a:lnSpc>
                <a:spcPct val="150000"/>
              </a:lnSpc>
            </a:pPr>
            <a:r>
              <a:rPr lang="zh-CN" altLang="en-US" sz="2400" dirty="0"/>
              <a:t>周期性人类活动</a:t>
            </a:r>
            <a:r>
              <a:rPr lang="en-US" altLang="zh-CN" sz="2400" dirty="0">
                <a:sym typeface="+mn-ea"/>
              </a:rPr>
              <a:t> ——&gt; </a:t>
            </a:r>
            <a:r>
              <a:rPr lang="zh-CN" altLang="en-US" sz="2400" dirty="0"/>
              <a:t>交通占用率和电力消耗</a:t>
            </a:r>
            <a:r>
              <a:rPr lang="en-US" altLang="zh-CN" sz="2400" dirty="0">
                <a:sym typeface="+mn-ea"/>
              </a:rPr>
              <a:t> ——&gt; </a:t>
            </a:r>
            <a:r>
              <a:rPr lang="zh-CN" altLang="en-US" sz="2400" dirty="0"/>
              <a:t>日模式、周模式、月模式</a:t>
            </a:r>
            <a:endParaRPr lang="zh-CN" altLang="en-US" sz="2400" dirty="0"/>
          </a:p>
          <a:p>
            <a:pPr fontAlgn="auto">
              <a:lnSpc>
                <a:spcPct val="150000"/>
              </a:lnSpc>
            </a:pPr>
            <a:endParaRPr lang="zh-CN" altLang="en-US" sz="2400" dirty="0"/>
          </a:p>
          <a:p>
            <a:pPr marL="2857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zh-CN" altLang="en-US" sz="2400" b="1" dirty="0"/>
              <a:t>通用时序模型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/>
              <a:t>CNN</a:t>
            </a:r>
            <a:r>
              <a:rPr lang="zh-CN" altLang="en-US" sz="2400" dirty="0"/>
              <a:t>、</a:t>
            </a:r>
            <a:r>
              <a:rPr lang="en-US" altLang="zh-CN" sz="2400" dirty="0"/>
              <a:t>GNN</a:t>
            </a:r>
            <a:r>
              <a:rPr lang="zh-CN" altLang="en-US" sz="2400" dirty="0"/>
              <a:t>、</a:t>
            </a:r>
            <a:r>
              <a:rPr lang="en-US" altLang="zh-CN" sz="2400" dirty="0"/>
              <a:t>RNN ——&gt; Transformer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学习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成对交互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信息带来了一定的多尺度表示能力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✔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/>
          </a:p>
          <a:p>
            <a:pPr marL="285750" indent="-28575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zh-CN" altLang="en-US" sz="2400" b="1" dirty="0"/>
              <a:t>多尺度时序性能</a:t>
            </a:r>
            <a:endParaRPr lang="zh-CN" altLang="en-US" sz="2400" b="1" dirty="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/>
              <a:t>最近的研究表明，即使是简单的多尺度</a:t>
            </a:r>
            <a:r>
              <a:rPr lang="en-US" altLang="zh-CN" sz="2400" dirty="0"/>
              <a:t> MLP  </a:t>
            </a:r>
            <a:r>
              <a:rPr lang="zh-CN" altLang="en-US" sz="2400" dirty="0"/>
              <a:t>或朴素的多尺度时间序列分解方法，在各种基准测试上也能优于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（未针对多尺度问题做优化的）</a:t>
            </a:r>
            <a:r>
              <a:rPr lang="en-US" altLang="zh-CN" sz="2400" dirty="0"/>
              <a:t>Transformer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消融实验可视化</a:t>
            </a:r>
            <a:endParaRPr lang="zh-CN" altLang="en-US" sz="2800" b="1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7" y="1701800"/>
            <a:ext cx="8005652" cy="4800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03237" y="986274"/>
            <a:ext cx="10525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节点约束能让模型把真正语义相似的时间节点分在一组，即使它们相距很远，并且能排除干扰项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8775700" y="1570268"/>
            <a:ext cx="3178064" cy="5034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没有节点约束时 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6b, c)</a:t>
            </a:r>
            <a:r>
              <a:rPr lang="zh-CN" altLang="en-US" dirty="0"/>
              <a:t>：只找到了“目标点”附近的一些邻居 ，并错误地将一个语义不同（橙色）的噪声点也包含了进来 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有节点约束时 </a:t>
            </a:r>
            <a:r>
              <a:rPr lang="en-US" altLang="zh-CN" dirty="0"/>
              <a:t>(</a:t>
            </a:r>
            <a:r>
              <a:rPr lang="zh-CN" altLang="en-US" dirty="0"/>
              <a:t>图</a:t>
            </a:r>
            <a:r>
              <a:rPr lang="en-US" altLang="zh-CN" dirty="0"/>
              <a:t>6d, e)</a:t>
            </a:r>
            <a:r>
              <a:rPr lang="zh-CN" altLang="en-US" dirty="0"/>
              <a:t>：不仅找到了附近的邻居，还找到了远处那些同样是高值（红色）的、语义相似的点，并排除了那个橙色的噪声点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消融实验可视化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33437" y="986274"/>
            <a:ext cx="10525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超边约束能让模型学到各种“特色分明”的时间模式（如</a:t>
            </a:r>
            <a:r>
              <a:rPr lang="en-US" altLang="zh-CN" b="1" dirty="0"/>
              <a:t>V</a:t>
            </a:r>
            <a:r>
              <a:rPr lang="zh-CN" altLang="en-US" b="1" dirty="0"/>
              <a:t>型、上升型），而不是一堆杂乱无章的线条。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706" y="2301239"/>
            <a:ext cx="8796194" cy="391096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0825" y="2568486"/>
            <a:ext cx="2232025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一个“超边”通过连接一系列时间点，可以代表一种时间变化的模式或形状。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</a:t>
            </a:r>
            <a:r>
              <a:rPr lang="en-US" altLang="zh-CN" dirty="0"/>
              <a:t>7</a:t>
            </a:r>
            <a:r>
              <a:rPr lang="zh-CN" altLang="en-US" dirty="0"/>
              <a:t>展示了不同模型变体学到的三种模式形状 。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677149" y="2118836"/>
            <a:ext cx="4340225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没有超边约束时 ：学到的模式形状非常杂乱、不规则 。这说明模型无法有效地区分不同的时间变化，导致学到的模式“纠缠”在一起，没有代表性 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有超边约束时 </a:t>
            </a:r>
            <a:r>
              <a:rPr lang="en-US" altLang="zh-CN" dirty="0"/>
              <a:t>(</a:t>
            </a:r>
            <a:r>
              <a:rPr lang="zh-CN" altLang="en-US" dirty="0"/>
              <a:t>后两行</a:t>
            </a:r>
            <a:r>
              <a:rPr lang="en-US" altLang="zh-CN" dirty="0"/>
              <a:t>)</a:t>
            </a:r>
            <a:r>
              <a:rPr lang="zh-CN" altLang="en-US" dirty="0"/>
              <a:t>：学到的模式变得非常简洁、清晰、有代表性，比如干净的</a:t>
            </a:r>
            <a:r>
              <a:rPr lang="en-US" altLang="zh-CN" dirty="0"/>
              <a:t>V</a:t>
            </a:r>
            <a:r>
              <a:rPr lang="zh-CN" altLang="en-US" dirty="0"/>
              <a:t>型和上升</a:t>
            </a:r>
            <a:r>
              <a:rPr lang="en-US" altLang="zh-CN" dirty="0"/>
              <a:t>/</a:t>
            </a:r>
            <a:r>
              <a:rPr lang="zh-CN" altLang="en-US" dirty="0"/>
              <a:t>下降趋势 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消融实验可视化</a:t>
            </a:r>
            <a:endParaRPr lang="zh-CN" altLang="en-US" sz="28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33437" y="986274"/>
            <a:ext cx="10525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超边约束能让模型学到各种“特色分明”的时间模式（如</a:t>
            </a:r>
            <a:r>
              <a:rPr lang="en-US" altLang="zh-CN" b="1" dirty="0"/>
              <a:t>V</a:t>
            </a:r>
            <a:r>
              <a:rPr lang="zh-CN" altLang="en-US" b="1" dirty="0"/>
              <a:t>型、上升型），而不是一堆杂乱无章的线条。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83" y="2905760"/>
            <a:ext cx="7412669" cy="33200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7304" t="58873" r="31764" b="24566"/>
          <a:stretch>
            <a:fillRect/>
          </a:stretch>
        </p:blipFill>
        <p:spPr>
          <a:xfrm>
            <a:off x="1390650" y="1986518"/>
            <a:ext cx="4665136" cy="839232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51849" y="2765452"/>
            <a:ext cx="3095625" cy="254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Ada-</a:t>
            </a:r>
            <a:r>
              <a:rPr lang="en-US" altLang="zh-CN" dirty="0" err="1"/>
              <a:t>MSHyper</a:t>
            </a:r>
            <a:r>
              <a:rPr lang="zh-CN" altLang="en-US" dirty="0"/>
              <a:t>学到的这些清晰模式（图</a:t>
            </a:r>
            <a:r>
              <a:rPr lang="en-US" altLang="zh-CN" dirty="0"/>
              <a:t>7</a:t>
            </a:r>
            <a:r>
              <a:rPr lang="zh-CN" altLang="en-US" dirty="0"/>
              <a:t>最后一行）叠加到原始数据上（图</a:t>
            </a:r>
            <a:r>
              <a:rPr lang="en-US" altLang="zh-CN" dirty="0"/>
              <a:t>8b</a:t>
            </a:r>
            <a:r>
              <a:rPr lang="zh-CN" altLang="en-US" dirty="0"/>
              <a:t>） 。可以看到，这些抽象的模式与真实数据的</a:t>
            </a:r>
            <a:r>
              <a:rPr lang="zh-CN" altLang="en-US" b="1" dirty="0"/>
              <a:t>内在变化趋势完美匹配 。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参数研究</a:t>
            </a:r>
            <a:endParaRPr lang="zh-CN" altLang="en-US" sz="2800" b="1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71" y="2222497"/>
            <a:ext cx="6720772" cy="30812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7397750" y="1433193"/>
            <a:ext cx="4273550" cy="4707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(a)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当</a:t>
            </a:r>
            <a:r>
              <a:rPr lang="en-US" altLang="zh-CN" sz="2000" dirty="0">
                <a:solidFill>
                  <a:srgbClr val="000000"/>
                </a:solidFill>
                <a:latin typeface="IBM Plex Sans" panose="020B0503050203000203" pitchFamily="34" charset="0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scales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3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时，可以获得最佳性能。原因是较小的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#scales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无法提供足够的模式信息，而较大的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#scales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可能会引入</a:t>
            </a:r>
            <a:r>
              <a:rPr lang="zh-CN" altLang="en-US" sz="2000" dirty="0"/>
              <a:t>过多的参数会导致过拟合问题。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IBM Plex Sans" panose="020B0503050203000203" pitchFamily="34" charset="0"/>
                <a:sym typeface="+mn-ea"/>
              </a:rPr>
              <a:t>(b) </a:t>
            </a:r>
            <a:r>
              <a:rPr lang="zh-CN" altLang="en-US" sz="2000" dirty="0"/>
              <a:t>最佳 </a:t>
            </a:r>
            <a:r>
              <a:rPr lang="en-US" altLang="zh-CN" sz="2000" dirty="0"/>
              <a:t>hyperedges </a:t>
            </a:r>
            <a:r>
              <a:rPr lang="zh-CN" altLang="en-US" sz="2000" dirty="0"/>
              <a:t>数量为 </a:t>
            </a:r>
            <a:r>
              <a:rPr lang="en-US" altLang="zh-CN" sz="2000" dirty="0"/>
              <a:t>5</a:t>
            </a:r>
            <a:r>
              <a:rPr lang="zh-CN" altLang="en-US" sz="2000" dirty="0"/>
              <a:t>。原因是较小的 </a:t>
            </a:r>
            <a:r>
              <a:rPr lang="en-US" altLang="zh-CN" sz="2000" dirty="0"/>
              <a:t>hyperedges </a:t>
            </a:r>
            <a:r>
              <a:rPr lang="zh-CN" altLang="en-US" sz="2000" dirty="0"/>
              <a:t>无法充分捕捉组内交互，而较大的 </a:t>
            </a:r>
            <a:r>
              <a:rPr lang="en-US" altLang="zh-CN" sz="2000" dirty="0"/>
              <a:t>hyperedges </a:t>
            </a:r>
            <a:r>
              <a:rPr lang="zh-CN" altLang="en-US" sz="2000" dirty="0"/>
              <a:t>可能会引入噪声。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计算成本</a:t>
            </a:r>
            <a:endParaRPr lang="zh-CN" altLang="en-US" sz="28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106" y="1483279"/>
            <a:ext cx="10691787" cy="185944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50106" y="3842088"/>
            <a:ext cx="10563225" cy="265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将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与最新的两种基于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Transformer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的方法，即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iTransformer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和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PatchTST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，在输出长度为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96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的交通数据集上进行了比较。</a:t>
            </a:r>
            <a:endParaRPr lang="en-US" altLang="zh-CN" sz="2000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尽管我们的模型参数数量更多，但由于模型中的矩阵稀疏操作以及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torch_geometry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[2]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提供的超图计算优化，我们实现了更短的训练时间和更低的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GPU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占用。</a:t>
            </a:r>
            <a:endParaRPr lang="en-US" altLang="zh-CN" sz="2000" b="0" i="0" dirty="0">
              <a:solidFill>
                <a:srgbClr val="000000"/>
              </a:solidFill>
              <a:effectLst/>
              <a:latin typeface="IBM Plex Sans" panose="020B0503050203000203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在预测性能和计算成本方面，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Ada-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MSHyper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展现了其相对于现有方法的优越性。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结论</a:t>
            </a:r>
            <a:endParaRPr lang="zh-CN" altLang="en-US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954881" y="1219200"/>
            <a:ext cx="10282238" cy="5277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/>
              <a:t>本文提出了一个名为 </a:t>
            </a:r>
            <a:r>
              <a:rPr lang="en-US" altLang="zh-CN" sz="2200" b="1" dirty="0"/>
              <a:t>Ada-</a:t>
            </a:r>
            <a:r>
              <a:rPr lang="en-US" altLang="zh-CN" sz="2200" b="1" dirty="0" err="1"/>
              <a:t>MSHyper</a:t>
            </a:r>
            <a:r>
              <a:rPr lang="en-US" altLang="zh-CN" sz="2200" b="1" dirty="0"/>
              <a:t> </a:t>
            </a:r>
            <a:r>
              <a:rPr lang="zh-CN" altLang="en-US" sz="2200" b="1" dirty="0"/>
              <a:t>的新模型，它使用一种能自适应学习的多尺度超图结构来进行时间序列预测 。</a:t>
            </a:r>
            <a:endParaRPr lang="en-US" altLang="zh-CN" sz="2200" b="1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/>
              <a:t>主要通过 </a:t>
            </a:r>
            <a:r>
              <a:rPr lang="en-US" altLang="zh-CN" sz="2200" b="1" dirty="0"/>
              <a:t>AHL </a:t>
            </a:r>
            <a:r>
              <a:rPr lang="zh-CN" altLang="en-US" sz="2200" b="1" dirty="0"/>
              <a:t>模块和多尺度交互模块，模型能更好地捕捉“群组”模式间的复杂互动，从而解决了“语义信息稀疏”的问题 。</a:t>
            </a:r>
            <a:endParaRPr lang="en-US" altLang="zh-CN" sz="2200" b="1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r>
              <a:rPr lang="zh-CN" altLang="en-US" sz="2200" b="1" dirty="0"/>
              <a:t>主要通过 </a:t>
            </a:r>
            <a:r>
              <a:rPr lang="en-US" altLang="zh-CN" sz="2200" b="1" dirty="0"/>
              <a:t>NHC </a:t>
            </a:r>
            <a:r>
              <a:rPr lang="zh-CN" altLang="en-US" sz="2200" b="1" dirty="0"/>
              <a:t>约束机制，模型能够将相似的节点（时间点）聚类在一起，并有效地区分不同的时间变化模式，从而解决了“时间变化纠缠”的问题 。</a:t>
            </a:r>
            <a:endParaRPr lang="en-US" altLang="zh-CN" sz="2200" b="1" dirty="0"/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n"/>
            </a:pPr>
            <a:endParaRPr lang="en-US" altLang="zh-CN" sz="2200" b="1" dirty="0"/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zh-CN" altLang="en-US" sz="2200" b="1" dirty="0"/>
              <a:t>“自适应”或许可以延伸到多尺度特征提取（</a:t>
            </a:r>
            <a:r>
              <a:rPr lang="en-US" altLang="zh-CN" sz="2200" b="1" dirty="0"/>
              <a:t>MFE</a:t>
            </a:r>
            <a:r>
              <a:rPr lang="zh-CN" altLang="en-US" sz="2200" b="1" dirty="0"/>
              <a:t>）模块，通过可学习矩阵来决定原始时序的尺度采样，进一步挖掘时序中的隐式多尺度</a:t>
            </a:r>
            <a:r>
              <a:rPr lang="zh-CN" altLang="en-US" sz="2200" b="1" dirty="0"/>
              <a:t>特性。</a:t>
            </a:r>
            <a:endParaRPr lang="zh-CN" altLang="en-US" sz="2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>
                <a:sym typeface="+mn-ea"/>
              </a:rPr>
              <a:t>限制</a:t>
            </a:r>
            <a:r>
              <a:rPr lang="en-US" altLang="zh-CN" sz="2800" b="1">
                <a:sym typeface="+mn-ea"/>
              </a:rPr>
              <a:t> Transformer </a:t>
            </a:r>
            <a:r>
              <a:rPr lang="zh-CN" altLang="en-US" sz="2800" b="1">
                <a:sym typeface="+mn-ea"/>
              </a:rPr>
              <a:t>在多尺度时序预测中的挑战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624205" y="657225"/>
            <a:ext cx="10942955" cy="48882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400" b="1" dirty="0"/>
              <a:t>语义信息稀疏性</a:t>
            </a:r>
            <a:endParaRPr lang="zh-CN" altLang="en-US" sz="2400" b="1" dirty="0"/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单个时间点本身包含的有效信息非常少</a:t>
            </a:r>
            <a:endParaRPr lang="zh-CN" altLang="en-US" sz="2400" dirty="0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SzPct val="70000"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与自然语言处理中一个单词（如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“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天气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”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）就具有明确含义不同，时间序列中的一个孤立数值（如下午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点的温度是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25</a:t>
            </a:r>
            <a:r>
              <a:rPr lang="en-US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）本身意义不大；它的真正价值体现在与其他数据点的关系中，例如：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buClr>
                <a:srgbClr val="C00000"/>
              </a:buClr>
              <a:buSzPct val="50000"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趋势：温度是在上升还是下降？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SzPct val="50000"/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周期性：昨天下午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3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点的温度是多少？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l" fontAlgn="auto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2400" dirty="0"/>
              <a:t>所以简单地进行</a:t>
            </a:r>
            <a:r>
              <a:rPr lang="en-US" altLang="zh-CN" sz="2400" dirty="0"/>
              <a:t>“</a:t>
            </a:r>
            <a:r>
              <a:rPr lang="zh-CN" altLang="en-US" sz="2400" dirty="0"/>
              <a:t>成对交互</a:t>
            </a:r>
            <a:r>
              <a:rPr lang="en-US" altLang="zh-CN" sz="2400" dirty="0"/>
              <a:t>”</a:t>
            </a:r>
            <a:r>
              <a:rPr lang="zh-CN" altLang="en-US" sz="2400" dirty="0"/>
              <a:t>可能会导致信息利用不足，而将多个</a:t>
            </a:r>
            <a:r>
              <a:rPr lang="zh-CN" altLang="en-US" sz="2400" u="sng" dirty="0"/>
              <a:t>有意义</a:t>
            </a:r>
            <a:r>
              <a:rPr lang="zh-CN" altLang="en-US" sz="2400" dirty="0"/>
              <a:t>的时间点作为一个</a:t>
            </a:r>
            <a:r>
              <a:rPr lang="en-US" altLang="zh-CN" sz="2400" dirty="0"/>
              <a:t>“</a:t>
            </a:r>
            <a:r>
              <a:rPr lang="zh-CN" altLang="en-US" sz="2400" dirty="0">
                <a:sym typeface="+mn-ea"/>
              </a:rPr>
              <a:t>群</a:t>
            </a:r>
            <a:r>
              <a:rPr lang="en-US" altLang="zh-CN" sz="2400" dirty="0">
                <a:sym typeface="+mn-ea"/>
              </a:rPr>
              <a:t>/</a:t>
            </a:r>
            <a:r>
              <a:rPr lang="zh-CN" altLang="en-US" sz="2400" dirty="0">
                <a:sym typeface="+mn-ea"/>
              </a:rPr>
              <a:t>组</a:t>
            </a:r>
            <a:r>
              <a:rPr lang="en-US" altLang="zh-CN" sz="2400" dirty="0"/>
              <a:t>”</a:t>
            </a:r>
            <a:r>
              <a:rPr lang="zh-CN" altLang="en-US" sz="2400" dirty="0"/>
              <a:t>来分析会更有效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798560" y="5461635"/>
            <a:ext cx="259588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时间相邻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语义相似等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2805" y="6068695"/>
            <a:ext cx="7433310" cy="64516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最近一些工作基于补丁或超图结构，指定聚合规则，来增强局部性并捕获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群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组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间交互，但这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可能会引入大量噪声，并难以发现隐式交互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828675" y="1679486"/>
            <a:ext cx="1270" cy="326453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5" idx="0"/>
          </p:cNvCxnSpPr>
          <p:nvPr/>
        </p:nvCxnSpPr>
        <p:spPr>
          <a:xfrm flipH="1">
            <a:off x="10096500" y="5283200"/>
            <a:ext cx="635" cy="17843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>
                <a:sym typeface="+mn-ea"/>
              </a:rPr>
              <a:t>限制</a:t>
            </a:r>
            <a:r>
              <a:rPr lang="en-US" altLang="zh-CN" sz="2800" b="1">
                <a:sym typeface="+mn-ea"/>
              </a:rPr>
              <a:t> Transformer </a:t>
            </a:r>
            <a:r>
              <a:rPr lang="zh-CN" altLang="en-US" sz="2800" b="1">
                <a:sym typeface="+mn-ea"/>
              </a:rPr>
              <a:t>在多尺度时序预测中的挑战</a:t>
            </a:r>
            <a:endParaRPr lang="zh-CN" altLang="en-US" sz="2800" b="1"/>
          </a:p>
        </p:txBody>
      </p:sp>
      <p:sp>
        <p:nvSpPr>
          <p:cNvPr id="7" name="文本框 6"/>
          <p:cNvSpPr txBox="1"/>
          <p:nvPr/>
        </p:nvSpPr>
        <p:spPr>
          <a:xfrm>
            <a:off x="411480" y="977265"/>
            <a:ext cx="11368405" cy="3978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Font typeface="+mj-ea"/>
              <a:buAutoNum type="circleNumDbPlain" startAt="2"/>
            </a:pPr>
            <a:r>
              <a:rPr lang="zh-CN" altLang="en-US" sz="2400" b="1"/>
              <a:t>时间变化模式纠缠</a:t>
            </a:r>
            <a:endParaRPr lang="zh-CN" altLang="en-US" sz="2400" b="1"/>
          </a:p>
          <a:p>
            <a:pPr marL="457200" indent="-457200" fontAlgn="auto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2400">
                <a:sym typeface="+mn-ea"/>
              </a:rPr>
              <a:t>在一条时间序列数据中，多种不同的变化模式（如上升、下降、波动等）混合、重叠在一起</a:t>
            </a:r>
            <a:endParaRPr lang="zh-CN" altLang="en-US" sz="2400"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从季节尺度看：从春天到夏天，每日的平均气温总体趋势是上升的。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spcAft>
                <a:spcPts val="2400"/>
              </a:spcAft>
              <a:buClr>
                <a:srgbClr val="C00000"/>
              </a:buClr>
              <a:buSzPct val="60000"/>
              <a:buFont typeface="Wingdings" panose="05000000000000000000" charset="0"/>
              <a:buChar char="l"/>
            </a:pPr>
            <a:r>
              <a: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从日内尺度看：在春季的任何一天，气温都会在早晨上升，在傍晚下降。</a:t>
            </a:r>
            <a:endParaRPr lang="zh-CN" alt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indent="-457200" algn="l" fontAlgn="auto">
              <a:lnSpc>
                <a:spcPct val="150000"/>
              </a:lnSpc>
              <a:buClr>
                <a:srgbClr val="C00000"/>
              </a:buClr>
              <a:buSzPct val="100000"/>
              <a:buFont typeface="Wingdings" panose="05000000000000000000" charset="0"/>
              <a:buChar char="l"/>
            </a:pPr>
            <a:r>
              <a:rPr lang="zh-CN" altLang="en-US" sz="2400"/>
              <a:t>多种不同时间尺度下的变化模式交织在一起，使得单一模式的规律变得模糊不清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828675" y="5555615"/>
            <a:ext cx="10575290" cy="82994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现有一些方法采用序列分解或多周期性分析，虽然可以区分不同尺度（例如日模式</a:t>
            </a:r>
            <a:r>
              <a:rPr lang="en-US" altLang="zh-CN" sz="2400">
                <a:solidFill>
                  <a:schemeClr val="tx1">
                    <a:lumMod val="75000"/>
                    <a:lumOff val="25000"/>
                  </a:schemeClr>
                </a:solidFill>
              </a:rPr>
              <a:t> vs.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周模式）的变化，但在各尺度内部，各种变化依然是</a:t>
            </a:r>
            <a:r>
              <a:rPr lang="zh-CN" altLang="en-US" sz="2400">
                <a:solidFill>
                  <a:srgbClr val="C00000"/>
                </a:solidFill>
              </a:rPr>
              <a:t>冗余纠缠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在一起。</a:t>
            </a:r>
            <a:endParaRPr lang="zh-CN" alt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615950" y="2002520"/>
            <a:ext cx="0" cy="2466975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2800" b="1"/>
              <a:t>Ada-MSHyper </a:t>
            </a:r>
            <a:r>
              <a:rPr lang="zh-CN" altLang="en-US" sz="2800" b="1"/>
              <a:t>概要</a:t>
            </a:r>
            <a:endParaRPr lang="zh-CN" altLang="en-US" sz="2800" b="1"/>
          </a:p>
        </p:txBody>
      </p:sp>
      <p:pic>
        <p:nvPicPr>
          <p:cNvPr id="5" name="图片 4" descr="x1"/>
          <p:cNvPicPr>
            <a:picLocks noChangeAspect="1"/>
          </p:cNvPicPr>
          <p:nvPr/>
        </p:nvPicPr>
        <p:blipFill>
          <a:blip r:embed="rId1"/>
          <a:srcRect t="10463"/>
          <a:stretch>
            <a:fillRect/>
          </a:stretch>
        </p:blipFill>
        <p:spPr>
          <a:xfrm>
            <a:off x="1784985" y="719455"/>
            <a:ext cx="8623300" cy="33528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820" y="4151630"/>
            <a:ext cx="9975215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spcBef>
                <a:spcPts val="600"/>
              </a:spcBef>
            </a:pPr>
            <a:r>
              <a:rPr lang="en-US" altLang="zh-CN" dirty="0"/>
              <a:t>Ada-</a:t>
            </a:r>
            <a:r>
              <a:rPr lang="en-US" altLang="zh-CN" dirty="0" err="1"/>
              <a:t>MSHyper</a:t>
            </a:r>
            <a:r>
              <a:rPr lang="zh-CN" altLang="en-US" dirty="0"/>
              <a:t>，一种自适应多尺度超图</a:t>
            </a:r>
            <a:r>
              <a:rPr lang="en-US" altLang="zh-CN" dirty="0"/>
              <a:t> Transformer </a:t>
            </a:r>
            <a:r>
              <a:rPr lang="zh-CN" altLang="en-US" dirty="0"/>
              <a:t>用于时间序列预测。</a:t>
            </a:r>
            <a:endParaRPr lang="zh-CN" altLang="en-US" dirty="0"/>
          </a:p>
          <a:p>
            <a:pPr indent="0" fontAlgn="auto">
              <a:spcBef>
                <a:spcPts val="600"/>
              </a:spcBef>
            </a:pPr>
            <a:r>
              <a:rPr lang="zh-CN" altLang="en-US" dirty="0"/>
              <a:t>输入序列</a:t>
            </a:r>
            <a:r>
              <a:rPr lang="en-US" altLang="zh-CN" dirty="0"/>
              <a:t> ——&gt; </a:t>
            </a:r>
            <a:r>
              <a:rPr lang="zh-CN" altLang="en-US" dirty="0"/>
              <a:t>多尺度特征</a:t>
            </a:r>
            <a:r>
              <a:rPr lang="en-US" altLang="zh-CN" dirty="0"/>
              <a:t> ——&gt; </a:t>
            </a:r>
            <a:r>
              <a:rPr lang="zh-CN" altLang="en-US" dirty="0"/>
              <a:t>表示为节点</a:t>
            </a:r>
            <a:r>
              <a:rPr lang="en-US" altLang="zh-CN" dirty="0"/>
              <a:t> ——&gt; </a:t>
            </a:r>
            <a:r>
              <a:rPr lang="zh-CN" altLang="en-US" u="sng" dirty="0"/>
              <a:t>多尺度超图结构学习</a:t>
            </a:r>
            <a:endParaRPr lang="zh-CN" altLang="en-US" u="sng" dirty="0"/>
          </a:p>
          <a:p>
            <a:endParaRPr lang="zh-CN" altLang="en-US" u="sng" dirty="0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94055" y="5583237"/>
            <a:ext cx="5080000" cy="119888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>
              <a:buClr>
                <a:srgbClr val="C00000"/>
              </a:buClr>
              <a:buSzTx/>
              <a:buFont typeface="+mj-ea"/>
              <a:buAutoNum type="circleNumDbPlain"/>
            </a:pPr>
            <a:r>
              <a:rPr lang="en-US" altLang="zh-CN" sz="1800" b="0" i="0" dirty="0" err="1"/>
              <a:t>设计了一个自适应超图学习</a:t>
            </a:r>
            <a:r>
              <a:rPr lang="en-US" altLang="zh-CN" sz="1800" i="0" dirty="0" err="1">
                <a:solidFill>
                  <a:srgbClr val="C00000"/>
                </a:solidFill>
              </a:rPr>
              <a:t>（AHL）</a:t>
            </a:r>
            <a:r>
              <a:rPr lang="en-US" altLang="zh-CN" sz="1800" b="0" i="0" dirty="0" err="1"/>
              <a:t>模块来建模不同尺度下的丰富且隐含的</a:t>
            </a:r>
            <a:r>
              <a:rPr lang="zh-CN" altLang="en-US" sz="1800" i="0" dirty="0">
                <a:solidFill>
                  <a:srgbClr val="C00000"/>
                </a:solidFill>
              </a:rPr>
              <a:t>各</a:t>
            </a:r>
            <a:r>
              <a:rPr lang="en-US" altLang="zh-CN" sz="1800" i="0" dirty="0">
                <a:solidFill>
                  <a:srgbClr val="C00000"/>
                </a:solidFill>
              </a:rPr>
              <a:t>组</a:t>
            </a:r>
            <a:r>
              <a:rPr lang="zh-CN" altLang="en-US" sz="1800" i="0" dirty="0">
                <a:solidFill>
                  <a:srgbClr val="C00000"/>
                </a:solidFill>
              </a:rPr>
              <a:t>尺度内</a:t>
            </a:r>
            <a:r>
              <a:rPr lang="en-US" altLang="zh-CN" sz="1800" i="0" dirty="0" err="1">
                <a:solidFill>
                  <a:srgbClr val="C00000"/>
                </a:solidFill>
              </a:rPr>
              <a:t>节点交互</a:t>
            </a:r>
            <a:r>
              <a:rPr lang="en-US" altLang="zh-CN" sz="1800" b="0" i="0" dirty="0" err="1"/>
              <a:t>，以及一个</a:t>
            </a:r>
            <a:r>
              <a:rPr lang="en-US" altLang="zh-CN" sz="1800" i="0" dirty="0" err="1">
                <a:solidFill>
                  <a:srgbClr val="C00000"/>
                </a:solidFill>
              </a:rPr>
              <a:t>多尺度交互</a:t>
            </a:r>
            <a:r>
              <a:rPr lang="en-US" altLang="zh-CN" sz="1800" b="0" i="0" dirty="0" err="1"/>
              <a:t>模块来执行超图卷积注意力</a:t>
            </a:r>
            <a:endParaRPr lang="en-US" altLang="zh-CN" sz="1800" b="0" i="0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460490" y="5582920"/>
            <a:ext cx="555561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+mj-ea"/>
              <a:buAutoNum type="circleNumDbPlain" startAt="2"/>
            </a:pPr>
            <a:r>
              <a:rPr lang="en-US" altLang="zh-CN" sz="1800" b="0" i="0"/>
              <a:t>在超图学习阶段，引入了一种节点和超边约束</a:t>
            </a:r>
            <a:r>
              <a:rPr lang="en-US" altLang="zh-CN" sz="1800" i="0">
                <a:solidFill>
                  <a:srgbClr val="C00000"/>
                </a:solidFill>
              </a:rPr>
              <a:t>（NHC）</a:t>
            </a:r>
            <a:r>
              <a:rPr lang="en-US" altLang="zh-CN" sz="1800" b="0" i="0"/>
              <a:t>机制，该机制利用语义相似性对具有相似语义信息的节点进行聚类，并利用距离相似性</a:t>
            </a:r>
            <a:r>
              <a:rPr lang="en-US" altLang="zh-CN" sz="1800" b="0" i="0">
                <a:solidFill>
                  <a:srgbClr val="C00000"/>
                </a:solidFill>
              </a:rPr>
              <a:t>区分</a:t>
            </a:r>
            <a:r>
              <a:rPr lang="en-US" altLang="zh-CN" sz="1800" i="0">
                <a:solidFill>
                  <a:srgbClr val="C00000"/>
                </a:solidFill>
              </a:rPr>
              <a:t>每个尺度内的时间变化</a:t>
            </a:r>
            <a:r>
              <a:rPr lang="en-US" altLang="zh-CN" sz="1800" b="0" i="0"/>
              <a:t>。</a:t>
            </a:r>
            <a:endParaRPr lang="en-US" altLang="zh-CN" sz="1800" b="0" i="0"/>
          </a:p>
        </p:txBody>
      </p:sp>
      <p:cxnSp>
        <p:nvCxnSpPr>
          <p:cNvPr id="10" name="直接箭头连接符 9"/>
          <p:cNvCxnSpPr>
            <a:endCxn id="9" idx="0"/>
          </p:cNvCxnSpPr>
          <p:nvPr>
            <p:custDataLst>
              <p:tags r:id="rId4"/>
            </p:custDataLst>
          </p:nvPr>
        </p:nvCxnSpPr>
        <p:spPr>
          <a:xfrm>
            <a:off x="7037070" y="4845050"/>
            <a:ext cx="2201545" cy="7378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>
            <p:custDataLst>
              <p:tags r:id="rId5"/>
            </p:custDataLst>
          </p:nvPr>
        </p:nvCxnSpPr>
        <p:spPr>
          <a:xfrm flipH="1">
            <a:off x="3234055" y="4839335"/>
            <a:ext cx="3803015" cy="7435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1784985" y="5026660"/>
            <a:ext cx="242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缓解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语义信息稀疏性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8518525" y="4935220"/>
            <a:ext cx="2588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缓解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“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时间变化模式纠缠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输入输出定义</a:t>
            </a:r>
            <a:endParaRPr lang="zh-CN" altLang="en-US" sz="2800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466" y="1887113"/>
            <a:ext cx="10313067" cy="33211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多尺度特征提取（</a:t>
            </a:r>
            <a:r>
              <a:rPr lang="en-US" altLang="zh-CN" sz="2800" b="1" dirty="0"/>
              <a:t>MFE</a:t>
            </a:r>
            <a:r>
              <a:rPr lang="zh-CN" altLang="en-US" sz="2800" b="1" dirty="0"/>
              <a:t>）模块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045" y="3533140"/>
            <a:ext cx="11219815" cy="3065780"/>
          </a:xfrm>
          <a:prstGeom prst="rect">
            <a:avLst/>
          </a:prstGeom>
        </p:spPr>
      </p:pic>
      <p:pic>
        <p:nvPicPr>
          <p:cNvPr id="7" name="图片 6" descr="x1"/>
          <p:cNvPicPr>
            <a:picLocks noChangeAspect="1"/>
          </p:cNvPicPr>
          <p:nvPr/>
        </p:nvPicPr>
        <p:blipFill>
          <a:blip r:embed="rId2"/>
          <a:srcRect t="10463" r="49057" b="55588"/>
          <a:stretch>
            <a:fillRect/>
          </a:stretch>
        </p:blipFill>
        <p:spPr>
          <a:xfrm>
            <a:off x="2208530" y="868680"/>
            <a:ext cx="7776210" cy="2250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/>
              <a:t>自适应超图学习（</a:t>
            </a:r>
            <a:r>
              <a:rPr lang="en-US" altLang="zh-CN" sz="2800" b="1"/>
              <a:t>AHL</a:t>
            </a:r>
            <a:r>
              <a:rPr lang="zh-CN" altLang="en-US" sz="2800" b="1"/>
              <a:t>）模块</a:t>
            </a:r>
            <a:endParaRPr lang="zh-CN" altLang="en-US" sz="2800" b="1"/>
          </a:p>
        </p:txBody>
      </p:sp>
      <p:pic>
        <p:nvPicPr>
          <p:cNvPr id="5" name="图片 4" descr="x1"/>
          <p:cNvPicPr>
            <a:picLocks noChangeAspect="1"/>
          </p:cNvPicPr>
          <p:nvPr/>
        </p:nvPicPr>
        <p:blipFill>
          <a:blip r:embed="rId1"/>
          <a:srcRect t="10463" r="50007"/>
          <a:stretch>
            <a:fillRect/>
          </a:stretch>
        </p:blipFill>
        <p:spPr>
          <a:xfrm>
            <a:off x="476250" y="795020"/>
            <a:ext cx="5471795" cy="42557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748030"/>
            <a:ext cx="4775200" cy="5778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63245" y="5281930"/>
            <a:ext cx="5096510" cy="125095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 anchor="t">
            <a:noAutofit/>
          </a:bodyPr>
          <a:lstStyle/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1600"/>
              <a:t>可以在不同尺度上捕捉群</a:t>
            </a:r>
            <a:r>
              <a:rPr lang="en-US" altLang="zh-CN" sz="1600"/>
              <a:t>/</a:t>
            </a:r>
            <a:r>
              <a:rPr lang="zh-CN" altLang="en-US" sz="1600"/>
              <a:t>组交互，而大多数先前的方法只能在单一尺度上建模成对交互</a:t>
            </a:r>
            <a:endParaRPr lang="zh-CN" altLang="en-US" sz="1600"/>
          </a:p>
          <a:p>
            <a:pPr marL="285750" indent="-285750" fontAlgn="auto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1600"/>
              <a:t>可以对丰富且隐式的交互进行自适应建模，而许多先前的方法依赖于固定的窗口和预定义的</a:t>
            </a:r>
            <a:r>
              <a:rPr lang="en-US" altLang="zh-CN" sz="1600"/>
              <a:t>(</a:t>
            </a:r>
            <a:r>
              <a:rPr lang="zh-CN" altLang="en-US" sz="1600"/>
              <a:t>聚合</a:t>
            </a:r>
            <a:r>
              <a:rPr lang="en-US" altLang="zh-CN" sz="1600"/>
              <a:t>)</a:t>
            </a:r>
            <a:r>
              <a:rPr lang="zh-CN" altLang="en-US" sz="1600"/>
              <a:t>规则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9804400" y="6274435"/>
            <a:ext cx="2110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学到的不同超边可能就对应不同时间模式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33400"/>
            <a:ext cx="12192635" cy="1066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0"/>
            <a:ext cx="12192000" cy="5327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800" b="1" dirty="0"/>
              <a:t>节点和超边约束（</a:t>
            </a:r>
            <a:r>
              <a:rPr lang="en-US" altLang="zh-CN" sz="2800" b="1" dirty="0"/>
              <a:t>NHC</a:t>
            </a:r>
            <a:r>
              <a:rPr lang="zh-CN" altLang="en-US" sz="2800" b="1" dirty="0"/>
              <a:t>）机制</a:t>
            </a:r>
            <a:endParaRPr lang="zh-CN" altLang="en-US" sz="28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33400" y="1330401"/>
            <a:ext cx="5024120" cy="465986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/>
              <a:t>尽管</a:t>
            </a:r>
            <a:r>
              <a:rPr lang="en-US" altLang="zh-CN" sz="2000" dirty="0"/>
              <a:t> AHL </a:t>
            </a:r>
            <a:r>
              <a:rPr lang="zh-CN" altLang="en-US" sz="2000" dirty="0"/>
              <a:t>模块能够在不同尺度上帮助发现隐式的组内节点交互，但纯数据驱动方法面临两个局限性：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accent5"/>
                </a:solidFill>
              </a:rPr>
              <a:t>分组不纯粹：</a:t>
            </a:r>
            <a:r>
              <a:rPr lang="zh-CN" altLang="en-US" sz="2000" dirty="0"/>
              <a:t>可能会把一些特性差异很大的时间点（节点）错误地分进同一个组（超边）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accent2"/>
                </a:solidFill>
              </a:rPr>
              <a:t>组别没特色：</a:t>
            </a:r>
            <a:r>
              <a:rPr lang="zh-CN" altLang="en-US" sz="2000" dirty="0"/>
              <a:t>学到的各种组（代表不同时间模式）之间可能特征模糊，无法有效区分</a:t>
            </a:r>
            <a:r>
              <a:rPr lang="en-US" altLang="zh-CN" sz="2000" dirty="0"/>
              <a:t> 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36" name="文本框 35"/>
          <p:cNvSpPr txBox="1"/>
          <p:nvPr/>
        </p:nvSpPr>
        <p:spPr>
          <a:xfrm>
            <a:off x="6263640" y="1330401"/>
            <a:ext cx="5394960" cy="1582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5"/>
                </a:solidFill>
              </a:rPr>
              <a:t>引入节点约束 </a:t>
            </a:r>
            <a:r>
              <a:rPr lang="en-US" altLang="zh-CN" sz="2000" b="1" dirty="0">
                <a:solidFill>
                  <a:schemeClr val="accent5"/>
                </a:solidFill>
              </a:rPr>
              <a:t>(Node Constraint): </a:t>
            </a:r>
            <a:endParaRPr lang="en-US" altLang="zh-CN" sz="2000" b="1" dirty="0">
              <a:solidFill>
                <a:schemeClr val="accent5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/>
              <a:t>要求一个组里的所有成员，其自身特征应该和这个组的“平均特征”尽可能相似 。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6263640" y="3869557"/>
            <a:ext cx="5394960" cy="212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accent2"/>
                </a:solidFill>
              </a:rPr>
              <a:t>引入超边约束 </a:t>
            </a:r>
            <a:r>
              <a:rPr lang="en-US" altLang="zh-CN" sz="2000" b="1" dirty="0">
                <a:solidFill>
                  <a:schemeClr val="accent2"/>
                </a:solidFill>
              </a:rPr>
              <a:t>(Hyperedge Constraint): 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2000" dirty="0"/>
              <a:t>要求不同的组（代表不同的时间模式，如“</a:t>
            </a:r>
            <a:r>
              <a:rPr lang="en-US" altLang="zh-CN" sz="2000" dirty="0"/>
              <a:t>V</a:t>
            </a:r>
            <a:r>
              <a:rPr lang="zh-CN" altLang="en-US" sz="2000" dirty="0"/>
              <a:t>型反弹”、“平缓上升”等）应该有自己鲜明的、可区分的特征 。</a:t>
            </a:r>
            <a:endParaRPr lang="zh-CN" altLang="en-US" sz="2000" dirty="0"/>
          </a:p>
        </p:txBody>
      </p:sp>
      <p:cxnSp>
        <p:nvCxnSpPr>
          <p:cNvPr id="40" name="直接连接符 39"/>
          <p:cNvCxnSpPr/>
          <p:nvPr/>
        </p:nvCxnSpPr>
        <p:spPr>
          <a:xfrm>
            <a:off x="5890260" y="3489960"/>
            <a:ext cx="57683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2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3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4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5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6.xml><?xml version="1.0" encoding="utf-8"?>
<p:tagLst xmlns:p="http://schemas.openxmlformats.org/presentationml/2006/main">
  <p:tag name="KSO_WM_DIAGRAM_VIRTUALLY_FRAME" val="{&quot;height&quot;:152.9749969482422,&quot;left&quot;:38.6,&quot;top&quot;:381.05,&quot;width&quot;:907.55}"/>
</p:tagLst>
</file>

<file path=ppt/tags/tag7.xml><?xml version="1.0" encoding="utf-8"?>
<p:tagLst xmlns:p="http://schemas.openxmlformats.org/presentationml/2006/main">
  <p:tag name="RESOURCE_RECORD_KEY" val="{&quot;10&quot;:[4587606,4587609,4587607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4432</Words>
  <Application>WPS 演示</Application>
  <PresentationFormat>宽屏</PresentationFormat>
  <Paragraphs>208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Wingdings</vt:lpstr>
      <vt:lpstr>微软雅黑</vt:lpstr>
      <vt:lpstr>Cambria Math</vt:lpstr>
      <vt:lpstr>Arial Unicode MS</vt:lpstr>
      <vt:lpstr>Calibri</vt:lpstr>
      <vt:lpstr>IBM Plex Sans</vt:lpstr>
      <vt:lpstr>DejaVu Math TeX Gyre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YM Z</dc:creator>
  <cp:lastModifiedBy>向明月</cp:lastModifiedBy>
  <cp:revision>18</cp:revision>
  <dcterms:created xsi:type="dcterms:W3CDTF">2023-08-09T12:44:00Z</dcterms:created>
  <dcterms:modified xsi:type="dcterms:W3CDTF">2025-09-18T12:46:51Z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